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3"/>
  </p:notesMasterIdLst>
  <p:handoutMasterIdLst>
    <p:handoutMasterId r:id="rId114"/>
  </p:handoutMasterIdLst>
  <p:sldIdLst>
    <p:sldId id="602" r:id="rId2"/>
    <p:sldId id="603" r:id="rId3"/>
    <p:sldId id="604" r:id="rId4"/>
    <p:sldId id="605" r:id="rId5"/>
    <p:sldId id="606" r:id="rId6"/>
    <p:sldId id="607" r:id="rId7"/>
    <p:sldId id="608" r:id="rId8"/>
    <p:sldId id="609" r:id="rId9"/>
    <p:sldId id="610" r:id="rId10"/>
    <p:sldId id="611" r:id="rId11"/>
    <p:sldId id="612" r:id="rId12"/>
    <p:sldId id="613" r:id="rId13"/>
    <p:sldId id="614" r:id="rId14"/>
    <p:sldId id="615" r:id="rId15"/>
    <p:sldId id="616" r:id="rId16"/>
    <p:sldId id="617" r:id="rId17"/>
    <p:sldId id="618" r:id="rId18"/>
    <p:sldId id="619" r:id="rId19"/>
    <p:sldId id="620" r:id="rId20"/>
    <p:sldId id="621" r:id="rId21"/>
    <p:sldId id="622" r:id="rId22"/>
    <p:sldId id="623" r:id="rId23"/>
    <p:sldId id="630" r:id="rId24"/>
    <p:sldId id="631" r:id="rId25"/>
    <p:sldId id="632" r:id="rId26"/>
    <p:sldId id="633" r:id="rId27"/>
    <p:sldId id="634" r:id="rId28"/>
    <p:sldId id="635" r:id="rId29"/>
    <p:sldId id="636" r:id="rId30"/>
    <p:sldId id="637" r:id="rId31"/>
    <p:sldId id="638" r:id="rId32"/>
    <p:sldId id="639" r:id="rId33"/>
    <p:sldId id="640" r:id="rId34"/>
    <p:sldId id="641" r:id="rId35"/>
    <p:sldId id="642" r:id="rId36"/>
    <p:sldId id="643" r:id="rId37"/>
    <p:sldId id="644" r:id="rId38"/>
    <p:sldId id="645" r:id="rId39"/>
    <p:sldId id="646" r:id="rId40"/>
    <p:sldId id="647" r:id="rId41"/>
    <p:sldId id="648" r:id="rId42"/>
    <p:sldId id="316" r:id="rId43"/>
    <p:sldId id="560" r:id="rId44"/>
    <p:sldId id="561" r:id="rId45"/>
    <p:sldId id="562" r:id="rId46"/>
    <p:sldId id="563" r:id="rId47"/>
    <p:sldId id="564" r:id="rId48"/>
    <p:sldId id="565" r:id="rId49"/>
    <p:sldId id="566" r:id="rId50"/>
    <p:sldId id="567" r:id="rId51"/>
    <p:sldId id="568" r:id="rId52"/>
    <p:sldId id="569" r:id="rId53"/>
    <p:sldId id="570" r:id="rId54"/>
    <p:sldId id="594" r:id="rId55"/>
    <p:sldId id="600" r:id="rId56"/>
    <p:sldId id="572" r:id="rId57"/>
    <p:sldId id="595" r:id="rId58"/>
    <p:sldId id="596" r:id="rId59"/>
    <p:sldId id="573" r:id="rId60"/>
    <p:sldId id="592" r:id="rId61"/>
    <p:sldId id="593" r:id="rId62"/>
    <p:sldId id="574" r:id="rId63"/>
    <p:sldId id="575" r:id="rId64"/>
    <p:sldId id="576" r:id="rId65"/>
    <p:sldId id="578" r:id="rId66"/>
    <p:sldId id="579" r:id="rId67"/>
    <p:sldId id="580" r:id="rId68"/>
    <p:sldId id="581" r:id="rId69"/>
    <p:sldId id="582" r:id="rId70"/>
    <p:sldId id="583" r:id="rId71"/>
    <p:sldId id="584" r:id="rId72"/>
    <p:sldId id="541" r:id="rId73"/>
    <p:sldId id="597" r:id="rId74"/>
    <p:sldId id="585" r:id="rId75"/>
    <p:sldId id="598" r:id="rId76"/>
    <p:sldId id="586" r:id="rId77"/>
    <p:sldId id="587" r:id="rId78"/>
    <p:sldId id="588" r:id="rId79"/>
    <p:sldId id="589" r:id="rId80"/>
    <p:sldId id="461" r:id="rId81"/>
    <p:sldId id="545" r:id="rId82"/>
    <p:sldId id="591" r:id="rId83"/>
    <p:sldId id="508" r:id="rId84"/>
    <p:sldId id="509" r:id="rId85"/>
    <p:sldId id="464" r:id="rId86"/>
    <p:sldId id="601" r:id="rId87"/>
    <p:sldId id="466" r:id="rId88"/>
    <p:sldId id="467" r:id="rId89"/>
    <p:sldId id="468" r:id="rId90"/>
    <p:sldId id="469" r:id="rId91"/>
    <p:sldId id="486" r:id="rId92"/>
    <p:sldId id="558" r:id="rId93"/>
    <p:sldId id="559" r:id="rId94"/>
    <p:sldId id="649" r:id="rId95"/>
    <p:sldId id="650" r:id="rId96"/>
    <p:sldId id="651" r:id="rId97"/>
    <p:sldId id="652" r:id="rId98"/>
    <p:sldId id="653" r:id="rId99"/>
    <p:sldId id="654" r:id="rId100"/>
    <p:sldId id="655" r:id="rId101"/>
    <p:sldId id="656" r:id="rId102"/>
    <p:sldId id="657" r:id="rId103"/>
    <p:sldId id="658" r:id="rId104"/>
    <p:sldId id="659" r:id="rId105"/>
    <p:sldId id="660" r:id="rId106"/>
    <p:sldId id="661" r:id="rId107"/>
    <p:sldId id="662" r:id="rId108"/>
    <p:sldId id="663" r:id="rId109"/>
    <p:sldId id="664" r:id="rId110"/>
    <p:sldId id="665" r:id="rId111"/>
    <p:sldId id="599" r:id="rId112"/>
  </p:sldIdLst>
  <p:sldSz cx="9144000" cy="6858000" type="screen4x3"/>
  <p:notesSz cx="6669088" cy="9850438"/>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3300"/>
    <a:srgbClr val="0080C0"/>
    <a:srgbClr val="F86C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614" autoAdjust="0"/>
  </p:normalViewPr>
  <p:slideViewPr>
    <p:cSldViewPr>
      <p:cViewPr>
        <p:scale>
          <a:sx n="50" d="100"/>
          <a:sy n="50" d="100"/>
        </p:scale>
        <p:origin x="-1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889250"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GB"/>
          </a:p>
        </p:txBody>
      </p:sp>
      <p:sp>
        <p:nvSpPr>
          <p:cNvPr id="121859" name="Rectangle 3"/>
          <p:cNvSpPr>
            <a:spLocks noGrp="1" noChangeArrowheads="1"/>
          </p:cNvSpPr>
          <p:nvPr>
            <p:ph type="dt" sz="quarter" idx="1"/>
          </p:nvPr>
        </p:nvSpPr>
        <p:spPr bwMode="auto">
          <a:xfrm>
            <a:off x="3779838" y="0"/>
            <a:ext cx="2889250"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121860" name="Rectangle 4"/>
          <p:cNvSpPr>
            <a:spLocks noGrp="1" noChangeArrowheads="1"/>
          </p:cNvSpPr>
          <p:nvPr>
            <p:ph type="ftr" sz="quarter" idx="2"/>
          </p:nvPr>
        </p:nvSpPr>
        <p:spPr bwMode="auto">
          <a:xfrm>
            <a:off x="0" y="9358313"/>
            <a:ext cx="2889250"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GB"/>
          </a:p>
        </p:txBody>
      </p:sp>
      <p:sp>
        <p:nvSpPr>
          <p:cNvPr id="121861" name="Rectangle 5"/>
          <p:cNvSpPr>
            <a:spLocks noGrp="1" noChangeArrowheads="1"/>
          </p:cNvSpPr>
          <p:nvPr>
            <p:ph type="sldNum" sz="quarter" idx="3"/>
          </p:nvPr>
        </p:nvSpPr>
        <p:spPr bwMode="auto">
          <a:xfrm>
            <a:off x="3779838" y="9358313"/>
            <a:ext cx="2889250"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A0498EAA-A045-4588-BFDD-7103AADDAA9A}"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1026"/>
          <p:cNvSpPr>
            <a:spLocks noGrp="1" noChangeArrowheads="1"/>
          </p:cNvSpPr>
          <p:nvPr>
            <p:ph type="hdr" sz="quarter"/>
          </p:nvPr>
        </p:nvSpPr>
        <p:spPr bwMode="auto">
          <a:xfrm>
            <a:off x="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GB"/>
          </a:p>
        </p:txBody>
      </p:sp>
      <p:sp>
        <p:nvSpPr>
          <p:cNvPr id="130051" name="Rectangle 1027"/>
          <p:cNvSpPr>
            <a:spLocks noGrp="1" noChangeArrowheads="1"/>
          </p:cNvSpPr>
          <p:nvPr>
            <p:ph type="dt" idx="1"/>
          </p:nvPr>
        </p:nvSpPr>
        <p:spPr bwMode="auto">
          <a:xfrm>
            <a:off x="38100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GB"/>
          </a:p>
        </p:txBody>
      </p:sp>
      <p:sp>
        <p:nvSpPr>
          <p:cNvPr id="16388" name="Rectangle 1028"/>
          <p:cNvSpPr>
            <a:spLocks noGrp="1" noRot="1" noChangeAspect="1"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p:spPr>
      </p:sp>
      <p:sp>
        <p:nvSpPr>
          <p:cNvPr id="130053" name="Rectangle 1029"/>
          <p:cNvSpPr>
            <a:spLocks noGrp="1" noChangeArrowheads="1"/>
          </p:cNvSpPr>
          <p:nvPr>
            <p:ph type="body" sz="quarter" idx="3"/>
          </p:nvPr>
        </p:nvSpPr>
        <p:spPr bwMode="auto">
          <a:xfrm>
            <a:off x="914400" y="4648200"/>
            <a:ext cx="48768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30054" name="Rectangle 1030"/>
          <p:cNvSpPr>
            <a:spLocks noGrp="1" noChangeArrowheads="1"/>
          </p:cNvSpPr>
          <p:nvPr>
            <p:ph type="ftr" sz="quarter" idx="4"/>
          </p:nvPr>
        </p:nvSpPr>
        <p:spPr bwMode="auto">
          <a:xfrm>
            <a:off x="0" y="9372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GB"/>
          </a:p>
        </p:txBody>
      </p:sp>
      <p:sp>
        <p:nvSpPr>
          <p:cNvPr id="130055" name="Rectangle 1031"/>
          <p:cNvSpPr>
            <a:spLocks noGrp="1" noChangeArrowheads="1"/>
          </p:cNvSpPr>
          <p:nvPr>
            <p:ph type="sldNum" sz="quarter" idx="5"/>
          </p:nvPr>
        </p:nvSpPr>
        <p:spPr bwMode="auto">
          <a:xfrm>
            <a:off x="3810000" y="9372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3177BBB4-63A9-4225-8A4A-47C79F1C789A}"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ahoma"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ahoma"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ahoma"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ahoma"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031"/>
          <p:cNvSpPr>
            <a:spLocks noGrp="1" noChangeArrowheads="1"/>
          </p:cNvSpPr>
          <p:nvPr>
            <p:ph type="sldNum" sz="quarter" idx="5"/>
          </p:nvPr>
        </p:nvSpPr>
        <p:spPr>
          <a:noFill/>
        </p:spPr>
        <p:txBody>
          <a:bodyPr/>
          <a:lstStyle/>
          <a:p>
            <a:fld id="{5ED57F05-D8E8-4AEB-A920-7A3F220A1107}" type="slidenum">
              <a:rPr lang="en-GB" smtClean="0"/>
              <a:pPr/>
              <a:t>42</a:t>
            </a:fld>
            <a:endParaRPr lang="en-GB" smtClean="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IE" smtClean="0">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031"/>
          <p:cNvSpPr>
            <a:spLocks noGrp="1" noChangeArrowheads="1"/>
          </p:cNvSpPr>
          <p:nvPr>
            <p:ph type="sldNum" sz="quarter" idx="5"/>
          </p:nvPr>
        </p:nvSpPr>
        <p:spPr>
          <a:noFill/>
        </p:spPr>
        <p:txBody>
          <a:bodyPr/>
          <a:lstStyle/>
          <a:p>
            <a:fld id="{50CA119F-F114-4C63-8134-FB9204C424D5}" type="slidenum">
              <a:rPr lang="en-GB" smtClean="0"/>
              <a:pPr/>
              <a:t>85</a:t>
            </a:fld>
            <a:endParaRPr lang="en-GB" smtClean="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p:spPr>
        <p:txBody>
          <a:bodyPr/>
          <a:lstStyle/>
          <a:p>
            <a:pPr eaLnBrk="1" hangingPunct="1"/>
            <a:endParaRPr lang="en-IE" smtClean="0">
              <a:latin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031"/>
          <p:cNvSpPr>
            <a:spLocks noGrp="1" noChangeArrowheads="1"/>
          </p:cNvSpPr>
          <p:nvPr>
            <p:ph type="sldNum" sz="quarter" idx="5"/>
          </p:nvPr>
        </p:nvSpPr>
        <p:spPr>
          <a:noFill/>
        </p:spPr>
        <p:txBody>
          <a:bodyPr/>
          <a:lstStyle/>
          <a:p>
            <a:fld id="{CC472D9C-9534-4BE1-9AEB-8396DFEECDB8}" type="slidenum">
              <a:rPr lang="en-GB" smtClean="0"/>
              <a:pPr/>
              <a:t>86</a:t>
            </a:fld>
            <a:endParaRPr lang="en-GB" smtClean="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p:spPr>
        <p:txBody>
          <a:bodyPr/>
          <a:lstStyle/>
          <a:p>
            <a:pPr eaLnBrk="1" hangingPunct="1"/>
            <a:endParaRPr lang="en-IE" sz="1400" smtClean="0">
              <a:latin typeface="Tahom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p:spPr>
        <p:txBody>
          <a:bodyPr/>
          <a:lstStyle/>
          <a:p>
            <a:fld id="{64D11E6F-4A29-4617-B2B9-3430E48B5D84}" type="slidenum">
              <a:rPr lang="en-US" smtClean="0"/>
              <a:pPr/>
              <a:t>94</a:t>
            </a:fld>
            <a:endParaRPr lang="en-US" smtClean="0"/>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p:spPr>
        <p:txBody>
          <a:bodyPr/>
          <a:lstStyle/>
          <a:p>
            <a:fld id="{8F754CFF-0B8B-46EB-A961-3A56D8E1FFCB}" type="slidenum">
              <a:rPr lang="en-US" smtClean="0"/>
              <a:pPr/>
              <a:t>95</a:t>
            </a:fld>
            <a:endParaRPr lang="en-US" smtClean="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p:spPr>
        <p:txBody>
          <a:bodyPr/>
          <a:lstStyle/>
          <a:p>
            <a:fld id="{EB2ABDF9-D579-4D26-BCDB-AE2EEBF8F796}" type="slidenum">
              <a:rPr lang="en-US" smtClean="0"/>
              <a:pPr/>
              <a:t>96</a:t>
            </a:fld>
            <a:endParaRPr lang="en-US" smtClean="0"/>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p:spPr>
        <p:txBody>
          <a:bodyPr/>
          <a:lstStyle/>
          <a:p>
            <a:fld id="{9C4288CA-14D8-4B58-A5E9-3CA7772BE4FF}" type="slidenum">
              <a:rPr lang="en-US" smtClean="0"/>
              <a:pPr/>
              <a:t>97</a:t>
            </a:fld>
            <a:endParaRPr lang="en-US" smtClean="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24E130FC-7CF2-45B5-837D-CE2D209EB59A}" type="slidenum">
              <a:rPr lang="en-US" smtClean="0"/>
              <a:pPr/>
              <a:t>98</a:t>
            </a:fld>
            <a:endParaRPr lang="en-US" smtClean="0"/>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p:spPr>
        <p:txBody>
          <a:bodyPr/>
          <a:lstStyle/>
          <a:p>
            <a:fld id="{769DE4DA-8C41-4C75-8CC2-AAC447DBA346}" type="slidenum">
              <a:rPr lang="en-US" smtClean="0"/>
              <a:pPr/>
              <a:t>99</a:t>
            </a:fld>
            <a:endParaRPr lang="en-US" smtClean="0"/>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a:noFill/>
        </p:spPr>
        <p:txBody>
          <a:bodyPr/>
          <a:lstStyle/>
          <a:p>
            <a:fld id="{72B5EA3D-8B4A-4B31-AC08-7F19CFDED64F}" type="slidenum">
              <a:rPr lang="en-US" smtClean="0"/>
              <a:pPr/>
              <a:t>101</a:t>
            </a:fld>
            <a:endParaRPr lang="en-US" smtClean="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a:noFill/>
        </p:spPr>
        <p:txBody>
          <a:bodyPr/>
          <a:lstStyle/>
          <a:p>
            <a:fld id="{0FCDCE32-56EE-46DF-8643-162E75B0FBCE}" type="slidenum">
              <a:rPr lang="en-US" smtClean="0"/>
              <a:pPr/>
              <a:t>102</a:t>
            </a:fld>
            <a:endParaRPr lang="en-US" smtClean="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031"/>
          <p:cNvSpPr>
            <a:spLocks noGrp="1" noChangeArrowheads="1"/>
          </p:cNvSpPr>
          <p:nvPr>
            <p:ph type="sldNum" sz="quarter" idx="5"/>
          </p:nvPr>
        </p:nvSpPr>
        <p:spPr>
          <a:noFill/>
        </p:spPr>
        <p:txBody>
          <a:bodyPr/>
          <a:lstStyle/>
          <a:p>
            <a:fld id="{6B5CCF2E-6996-4AFA-A627-94DE7AAEEF37}" type="slidenum">
              <a:rPr lang="en-GB" smtClean="0"/>
              <a:pPr/>
              <a:t>43</a:t>
            </a:fld>
            <a:endParaRPr lang="en-GB" smtClean="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lIns="91418" tIns="45709" rIns="91418" bIns="45709"/>
          <a:lstStyle/>
          <a:p>
            <a:pPr eaLnBrk="1" hangingPunct="1"/>
            <a:endParaRPr lang="en-US" smtClean="0">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p>
            <a:fld id="{0A4572AD-8B68-4E93-B036-B69973A178D2}" type="slidenum">
              <a:rPr lang="en-US" smtClean="0"/>
              <a:pPr/>
              <a:t>103</a:t>
            </a:fld>
            <a:endParaRPr lang="en-US" smtClean="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a:noFill/>
        </p:spPr>
        <p:txBody>
          <a:bodyPr/>
          <a:lstStyle/>
          <a:p>
            <a:fld id="{0AFA9D14-F4D9-4CA7-8ABB-146780FDA376}" type="slidenum">
              <a:rPr lang="en-US" smtClean="0"/>
              <a:pPr/>
              <a:t>104</a:t>
            </a:fld>
            <a:endParaRPr lang="en-US" smtClean="0"/>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a:noFill/>
        </p:spPr>
        <p:txBody>
          <a:bodyPr/>
          <a:lstStyle/>
          <a:p>
            <a:fld id="{2F9BFB64-725F-442A-8CCF-0CF0D0493035}" type="slidenum">
              <a:rPr lang="en-US" smtClean="0"/>
              <a:pPr/>
              <a:t>105</a:t>
            </a:fld>
            <a:endParaRPr lang="en-US" smtClean="0"/>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7"/>
          <p:cNvSpPr>
            <a:spLocks noGrp="1" noChangeArrowheads="1"/>
          </p:cNvSpPr>
          <p:nvPr>
            <p:ph type="sldNum" sz="quarter" idx="5"/>
          </p:nvPr>
        </p:nvSpPr>
        <p:spPr>
          <a:noFill/>
        </p:spPr>
        <p:txBody>
          <a:bodyPr/>
          <a:lstStyle/>
          <a:p>
            <a:fld id="{4AB779DC-DD5A-4B02-A866-0B52D127C043}" type="slidenum">
              <a:rPr lang="en-US" smtClean="0"/>
              <a:pPr/>
              <a:t>106</a:t>
            </a:fld>
            <a:endParaRPr lang="en-US" smtClean="0"/>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7"/>
          <p:cNvSpPr>
            <a:spLocks noGrp="1" noChangeArrowheads="1"/>
          </p:cNvSpPr>
          <p:nvPr>
            <p:ph type="sldNum" sz="quarter" idx="5"/>
          </p:nvPr>
        </p:nvSpPr>
        <p:spPr>
          <a:noFill/>
        </p:spPr>
        <p:txBody>
          <a:bodyPr/>
          <a:lstStyle/>
          <a:p>
            <a:fld id="{98A606BD-CAF0-49FF-A30E-92AC0B3764C3}" type="slidenum">
              <a:rPr lang="en-US" smtClean="0"/>
              <a:pPr/>
              <a:t>107</a:t>
            </a:fld>
            <a:endParaRPr lang="en-US" smtClean="0"/>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p:spPr>
        <p:txBody>
          <a:bodyPr/>
          <a:lstStyle/>
          <a:p>
            <a:fld id="{CA5B4B9C-D79A-4415-8AF4-E35DF9B8203C}" type="slidenum">
              <a:rPr lang="en-US" smtClean="0"/>
              <a:pPr/>
              <a:t>108</a:t>
            </a:fld>
            <a:endParaRPr lang="en-US" smtClean="0"/>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p:spPr>
        <p:txBody>
          <a:bodyPr/>
          <a:lstStyle/>
          <a:p>
            <a:fld id="{1AA7B307-F305-4FFB-B790-2DB240FC7A29}" type="slidenum">
              <a:rPr lang="en-US" smtClean="0"/>
              <a:pPr/>
              <a:t>110</a:t>
            </a:fld>
            <a:endParaRPr lang="en-US" smtClean="0"/>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xfrm>
            <a:off x="889000" y="4678363"/>
            <a:ext cx="4891088" cy="4433887"/>
          </a:xfrm>
          <a:noFill/>
          <a:ln/>
        </p:spPr>
        <p:txBody>
          <a:bodyPr/>
          <a:lstStyle/>
          <a:p>
            <a:pPr eaLnBrk="1" hangingPunct="1"/>
            <a:endParaRPr lang="en-US" smtClean="0">
              <a:latin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031"/>
          <p:cNvSpPr>
            <a:spLocks noGrp="1" noChangeArrowheads="1"/>
          </p:cNvSpPr>
          <p:nvPr>
            <p:ph type="sldNum" sz="quarter" idx="5"/>
          </p:nvPr>
        </p:nvSpPr>
        <p:spPr>
          <a:noFill/>
        </p:spPr>
        <p:txBody>
          <a:bodyPr/>
          <a:lstStyle/>
          <a:p>
            <a:fld id="{77A83068-ECDE-4462-8137-2D428D8920A5}" type="slidenum">
              <a:rPr lang="en-GB" smtClean="0"/>
              <a:pPr/>
              <a:t>44</a:t>
            </a:fld>
            <a:endParaRPr lang="en-GB" smtClean="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IE" smtClean="0">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031"/>
          <p:cNvSpPr>
            <a:spLocks noGrp="1" noChangeArrowheads="1"/>
          </p:cNvSpPr>
          <p:nvPr>
            <p:ph type="sldNum" sz="quarter" idx="5"/>
          </p:nvPr>
        </p:nvSpPr>
        <p:spPr>
          <a:noFill/>
        </p:spPr>
        <p:txBody>
          <a:bodyPr/>
          <a:lstStyle/>
          <a:p>
            <a:fld id="{35F7A766-4170-462C-954D-E2905CFC2EE9}" type="slidenum">
              <a:rPr lang="en-GB" smtClean="0"/>
              <a:pPr/>
              <a:t>46</a:t>
            </a:fld>
            <a:endParaRPr lang="en-GB" smtClean="0"/>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IE" smtClean="0">
              <a:latin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031"/>
          <p:cNvSpPr>
            <a:spLocks noGrp="1" noChangeArrowheads="1"/>
          </p:cNvSpPr>
          <p:nvPr>
            <p:ph type="sldNum" sz="quarter" idx="5"/>
          </p:nvPr>
        </p:nvSpPr>
        <p:spPr>
          <a:noFill/>
        </p:spPr>
        <p:txBody>
          <a:bodyPr/>
          <a:lstStyle/>
          <a:p>
            <a:fld id="{04E97FE9-A4E2-4795-B0B7-4C4011BDF3E4}" type="slidenum">
              <a:rPr lang="en-GB" smtClean="0"/>
              <a:pPr/>
              <a:t>47</a:t>
            </a:fld>
            <a:endParaRPr lang="en-GB" smtClean="0"/>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IE" smtClean="0">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031"/>
          <p:cNvSpPr>
            <a:spLocks noGrp="1" noChangeArrowheads="1"/>
          </p:cNvSpPr>
          <p:nvPr>
            <p:ph type="sldNum" sz="quarter" idx="5"/>
          </p:nvPr>
        </p:nvSpPr>
        <p:spPr>
          <a:noFill/>
        </p:spPr>
        <p:txBody>
          <a:bodyPr/>
          <a:lstStyle/>
          <a:p>
            <a:fld id="{CE7F54C3-FB44-40F3-BDE2-6EE8E83E3FB5}" type="slidenum">
              <a:rPr lang="en-GB" smtClean="0"/>
              <a:pPr/>
              <a:t>59</a:t>
            </a:fld>
            <a:endParaRPr lang="en-GB" smtClean="0"/>
          </a:p>
        </p:txBody>
      </p:sp>
      <p:sp>
        <p:nvSpPr>
          <p:cNvPr id="90114" name="Rectangle 2"/>
          <p:cNvSpPr>
            <a:spLocks noGrp="1" noRot="1" noChangeAspect="1" noChangeArrowheads="1" noTextEdit="1"/>
          </p:cNvSpPr>
          <p:nvPr>
            <p:ph type="sldImg"/>
          </p:nvPr>
        </p:nvSpPr>
        <p:spPr>
          <a:xfrm>
            <a:off x="873125" y="739775"/>
            <a:ext cx="4924425" cy="3694113"/>
          </a:xfrm>
          <a:ln/>
        </p:spPr>
      </p:sp>
      <p:sp>
        <p:nvSpPr>
          <p:cNvPr id="90115" name="Rectangle 3"/>
          <p:cNvSpPr>
            <a:spLocks noGrp="1" noChangeArrowheads="1"/>
          </p:cNvSpPr>
          <p:nvPr>
            <p:ph type="body" idx="1"/>
          </p:nvPr>
        </p:nvSpPr>
        <p:spPr>
          <a:xfrm>
            <a:off x="889000" y="4679950"/>
            <a:ext cx="4891088" cy="4430713"/>
          </a:xfrm>
          <a:noFill/>
          <a:ln/>
        </p:spPr>
        <p:txBody>
          <a:bodyPr lIns="91957" tIns="45979" rIns="91957" bIns="45979"/>
          <a:lstStyle/>
          <a:p>
            <a:pPr eaLnBrk="1" hangingPunct="1"/>
            <a:endParaRPr lang="en-US" smtClean="0">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031"/>
          <p:cNvSpPr>
            <a:spLocks noGrp="1" noChangeArrowheads="1"/>
          </p:cNvSpPr>
          <p:nvPr>
            <p:ph type="sldNum" sz="quarter" idx="5"/>
          </p:nvPr>
        </p:nvSpPr>
        <p:spPr>
          <a:noFill/>
        </p:spPr>
        <p:txBody>
          <a:bodyPr/>
          <a:lstStyle/>
          <a:p>
            <a:fld id="{884F0700-0C41-4901-AD27-8C434F01E70E}" type="slidenum">
              <a:rPr lang="en-GB" smtClean="0"/>
              <a:pPr/>
              <a:t>78</a:t>
            </a:fld>
            <a:endParaRPr lang="en-GB" smtClean="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endParaRPr lang="en-US" smtClean="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031"/>
          <p:cNvSpPr>
            <a:spLocks noGrp="1" noChangeArrowheads="1"/>
          </p:cNvSpPr>
          <p:nvPr>
            <p:ph type="sldNum" sz="quarter" idx="5"/>
          </p:nvPr>
        </p:nvSpPr>
        <p:spPr>
          <a:noFill/>
        </p:spPr>
        <p:txBody>
          <a:bodyPr/>
          <a:lstStyle/>
          <a:p>
            <a:fld id="{1EC133F6-DC63-43C0-854A-EB8FD769668F}" type="slidenum">
              <a:rPr lang="en-GB" smtClean="0"/>
              <a:pPr/>
              <a:t>80</a:t>
            </a:fld>
            <a:endParaRPr lang="en-GB" smtClean="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pPr eaLnBrk="1" hangingPunct="1"/>
            <a:endParaRPr lang="en-IE" smtClean="0">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031"/>
          <p:cNvSpPr>
            <a:spLocks noGrp="1" noChangeArrowheads="1"/>
          </p:cNvSpPr>
          <p:nvPr>
            <p:ph type="sldNum" sz="quarter" idx="5"/>
          </p:nvPr>
        </p:nvSpPr>
        <p:spPr>
          <a:noFill/>
        </p:spPr>
        <p:txBody>
          <a:bodyPr/>
          <a:lstStyle/>
          <a:p>
            <a:fld id="{F3CCBAC5-D074-444F-8D01-D809343981C8}" type="slidenum">
              <a:rPr lang="en-GB" smtClean="0"/>
              <a:pPr/>
              <a:t>82</a:t>
            </a:fld>
            <a:endParaRPr lang="en-GB" smtClean="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p:spPr>
        <p:txBody>
          <a:bodyPr lIns="91428" tIns="45714" rIns="91428" bIns="45714"/>
          <a:lstStyle/>
          <a:p>
            <a:pPr eaLnBrk="1" hangingPunct="1"/>
            <a:endParaRPr lang="en-IE" smtClean="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DBD7304-302A-414F-9F2C-73EAF810CB36}"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68A0DB4-CA24-43CE-8189-5671B2ACDB9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037403B-D7C4-44CB-90F4-B9AA554B7270}"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600200"/>
            <a:ext cx="8229600" cy="4525963"/>
          </a:xfrm>
        </p:spPr>
        <p:txBody>
          <a:bodyPr/>
          <a:lstStyle/>
          <a:p>
            <a:pPr lvl="0"/>
            <a:endParaRPr lang="en-IE"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5D7BED0-B973-4895-8779-0AD7D5FE277F}"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0BEAF9E-6EED-4CC6-94E8-BD63384D7C22}"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16D73B-CF4B-4AFA-A603-8BF0314B571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07CBC37-7DB9-4B44-A3E3-A7FE0C2F8F17}"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62857BD-477B-4120-98A1-23F041319E3C}"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E387780-C5C5-41CC-B4C1-BFE402ADF937}"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884B8D85-9A1A-49C2-9335-7DC1827F0DBD}"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7AB87A0B-BE1F-4B30-BD7B-D9C0613A73F6}"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7EC7A059-EF12-4B89-8DF1-C734BAFA9884}"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00CE37B-1927-4F47-BC0C-B08D1029E9B6}"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7D839C0-94BA-4D11-894D-5990B3837188}"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32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6819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6819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6819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0BC9C6E-4425-40E9-8048-37F218CF691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87"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 id="2147483676" r:id="rId12"/>
    <p:sldLayoutId id="2147483675" r:id="rId13"/>
    <p:sldLayoutId id="2147483688" r:id="rId14"/>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www.dataprotection.ie/ViewDoc.asp?fn=/documents/video/video2.htm&amp;CatID=69&amp;m=p" TargetMode="External"/><Relationship Id="rId2" Type="http://schemas.openxmlformats.org/officeDocument/2006/relationships/hyperlink" Target="http://www.dataprotection.i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worldlii.org/eu/cases/ECHR/2003/4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www.nocards.org/" TargetMode="External"/><Relationship Id="rId2" Type="http://schemas.openxmlformats.org/officeDocument/2006/relationships/hyperlink" Target="http://www.timesonline.co.uk/article/0,,2-1459390,00.html" TargetMode="External"/><Relationship Id="rId1" Type="http://schemas.openxmlformats.org/officeDocument/2006/relationships/slideLayout" Target="../slideLayouts/slideLayout2.xml"/><Relationship Id="rId5" Type="http://schemas.openxmlformats.org/officeDocument/2006/relationships/hyperlink" Target="http://news.bbc.co.uk/1/hi/uk/4020023.stm" TargetMode="External"/><Relationship Id="rId4" Type="http://schemas.openxmlformats.org/officeDocument/2006/relationships/hyperlink" Target="http://www.amadorbooks.com/nocards.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Police-enforced_ANPR_in_the_U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C:\Documents%20and%20Settings\pbourke.CS\My%20Documents\Downloads\BBC%20News%20%20SCI-TECH%20%20Watching%20your%20every%20move.mht" TargetMode="External"/><Relationship Id="rId7" Type="http://schemas.openxmlformats.org/officeDocument/2006/relationships/hyperlink" Target="file:///C:\Documents%20and%20Settings\pbourke.CS\My%20Documents\Downloads\Workplace%20Privacy%20and%20Employee%20Monitoring.mht" TargetMode="External"/><Relationship Id="rId2" Type="http://schemas.openxmlformats.org/officeDocument/2006/relationships/hyperlink" Target="http://news.bbc.co.uk/2/hi/science/nature/1789157.stm" TargetMode="External"/><Relationship Id="rId1" Type="http://schemas.openxmlformats.org/officeDocument/2006/relationships/slideLayout" Target="../slideLayouts/slideLayout2.xml"/><Relationship Id="rId6" Type="http://schemas.openxmlformats.org/officeDocument/2006/relationships/hyperlink" Target="http://www.privacyrights.org/fs/fs7-work.htm" TargetMode="External"/><Relationship Id="rId5" Type="http://schemas.openxmlformats.org/officeDocument/2006/relationships/hyperlink" Target="file:///C:\Documents%20and%20Settings\pbourke.CS\My%20Documents\Downloads\BBC%20News%20%20UK%20%20Candid%20camera%20for%20criminals.mht" TargetMode="External"/><Relationship Id="rId4" Type="http://schemas.openxmlformats.org/officeDocument/2006/relationships/hyperlink" Target="http://news.bbc.co.uk/2/hi/uk_news/191692.stm"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law.louisville.edu/library/collections/brandeis/node/22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ookiecentral.com/faq.htm" TargetMode="External"/><Relationship Id="rId2" Type="http://schemas.openxmlformats.org/officeDocument/2006/relationships/hyperlink" Target="http://www.epic.org/reports/surfer-beware.html" TargetMode="External"/><Relationship Id="rId1" Type="http://schemas.openxmlformats.org/officeDocument/2006/relationships/slideLayout" Target="../slideLayouts/slideLayout2.xml"/><Relationship Id="rId5" Type="http://schemas.openxmlformats.org/officeDocument/2006/relationships/hyperlink" Target="file:///C:\Documents%20and%20Settings\pbourke.CS\My%20Documents\Downloads\Privacy%20on%20the%20Internet.pdf" TargetMode="External"/><Relationship Id="rId4" Type="http://schemas.openxmlformats.org/officeDocument/2006/relationships/hyperlink" Target="http://www.europa.eu.int/comm/justice_home/fsj/privacy/docs/wpdocs/2000/wp37en.pdf"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www.deja.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bailii.org/uk/cases/UKHL/1997/33.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irishblogs.ie/categories/mobile-phone-track-locate-gps-triangulate/" TargetMode="External"/><Relationship Id="rId2" Type="http://schemas.openxmlformats.org/officeDocument/2006/relationships/hyperlink" Target="http://news.bbc.co.uk/1/hi/northern_ireland/1660137.stm" TargetMode="External"/><Relationship Id="rId1" Type="http://schemas.openxmlformats.org/officeDocument/2006/relationships/slideLayout" Target="../slideLayouts/slideLayout2.xml"/><Relationship Id="rId4" Type="http://schemas.openxmlformats.org/officeDocument/2006/relationships/hyperlink" Target="http://news.bbc.co.uk/2/hi/technology/4738219.st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worldlii.org/eu/cases/ECHR/2003/187.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taoiseach.gov.ie/attached_files/html%20files/Constitution%20of%20Ireland%20(Eng)Nov2004.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opsi.gov.uk/acts/acts1998/19980042.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ctrTitle"/>
          </p:nvPr>
        </p:nvSpPr>
        <p:spPr/>
        <p:txBody>
          <a:bodyPr/>
          <a:lstStyle/>
          <a:p>
            <a:pPr eaLnBrk="1" hangingPunct="1"/>
            <a:r>
              <a:rPr lang="en-GB" b="1" smtClean="0"/>
              <a:t>Privacy and Surveillance </a:t>
            </a:r>
            <a:br>
              <a:rPr lang="en-GB" b="1" smtClean="0"/>
            </a:br>
            <a:endParaRPr lang="en-US" b="1" smtClean="0"/>
          </a:p>
        </p:txBody>
      </p:sp>
      <p:sp>
        <p:nvSpPr>
          <p:cNvPr id="18434"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GB" sz="4000" b="1" i="1" smtClean="0"/>
              <a:t>Campbell’s legacy</a:t>
            </a:r>
            <a:r>
              <a:rPr lang="en-GB" sz="4000" smtClean="0"/>
              <a:t/>
            </a:r>
            <a:br>
              <a:rPr lang="en-GB" sz="4000" smtClean="0"/>
            </a:br>
            <a:endParaRPr lang="en-US" sz="4000" smtClean="0"/>
          </a:p>
        </p:txBody>
      </p:sp>
      <p:sp>
        <p:nvSpPr>
          <p:cNvPr id="27650" name="Rectangle 3"/>
          <p:cNvSpPr>
            <a:spLocks noGrp="1" noChangeArrowheads="1"/>
          </p:cNvSpPr>
          <p:nvPr>
            <p:ph type="body" idx="1"/>
          </p:nvPr>
        </p:nvSpPr>
        <p:spPr/>
        <p:txBody>
          <a:bodyPr/>
          <a:lstStyle/>
          <a:p>
            <a:pPr eaLnBrk="1" hangingPunct="1">
              <a:lnSpc>
                <a:spcPct val="80000"/>
              </a:lnSpc>
            </a:pPr>
            <a:r>
              <a:rPr lang="en-GB" sz="2000" smtClean="0"/>
              <a:t>does not prevent publication about the private lives of politicians or celebs. </a:t>
            </a:r>
          </a:p>
          <a:p>
            <a:pPr eaLnBrk="1" hangingPunct="1">
              <a:lnSpc>
                <a:spcPct val="80000"/>
              </a:lnSpc>
            </a:pPr>
            <a:r>
              <a:rPr lang="en-GB" sz="2000" smtClean="0"/>
              <a:t>Does require a more rigorous approach to deciding publication </a:t>
            </a:r>
          </a:p>
          <a:p>
            <a:pPr eaLnBrk="1" hangingPunct="1">
              <a:lnSpc>
                <a:spcPct val="80000"/>
              </a:lnSpc>
            </a:pPr>
            <a:r>
              <a:rPr lang="en-GB" sz="2000" smtClean="0"/>
              <a:t>Suggested approach:</a:t>
            </a:r>
            <a:endParaRPr lang="en-US" sz="2000" smtClean="0"/>
          </a:p>
          <a:p>
            <a:pPr eaLnBrk="1" hangingPunct="1">
              <a:lnSpc>
                <a:spcPct val="80000"/>
              </a:lnSpc>
            </a:pPr>
            <a:r>
              <a:rPr lang="en-GB" sz="2000" smtClean="0"/>
              <a:t>consider whether publication contains material which has a reasonable expectation of privacy. </a:t>
            </a:r>
          </a:p>
          <a:p>
            <a:pPr eaLnBrk="1" hangingPunct="1">
              <a:lnSpc>
                <a:spcPct val="80000"/>
              </a:lnSpc>
            </a:pPr>
            <a:r>
              <a:rPr lang="en-GB" sz="2000" smtClean="0"/>
              <a:t>If so, consider whether a "public interest" defence exists for this.</a:t>
            </a:r>
          </a:p>
          <a:p>
            <a:pPr eaLnBrk="1" hangingPunct="1">
              <a:lnSpc>
                <a:spcPct val="80000"/>
              </a:lnSpc>
            </a:pPr>
            <a:r>
              <a:rPr lang="en-GB" sz="2000" smtClean="0"/>
              <a:t>If such a defence does not apply to each element, </a:t>
            </a:r>
          </a:p>
          <a:p>
            <a:pPr lvl="1" eaLnBrk="1" hangingPunct="1">
              <a:lnSpc>
                <a:spcPct val="80000"/>
              </a:lnSpc>
            </a:pPr>
            <a:r>
              <a:rPr lang="en-GB" sz="1800" smtClean="0"/>
              <a:t>Then necessary to consider how private the information is and what type of speech is involved. </a:t>
            </a:r>
          </a:p>
          <a:p>
            <a:pPr lvl="1" eaLnBrk="1" hangingPunct="1">
              <a:lnSpc>
                <a:spcPct val="80000"/>
              </a:lnSpc>
            </a:pPr>
            <a:r>
              <a:rPr lang="en-GB" sz="1800" smtClean="0"/>
              <a:t>If information is 'intimate', it is likely that the publication must have some political and democratic value to justify its publication. </a:t>
            </a:r>
          </a:p>
          <a:p>
            <a:pPr eaLnBrk="1" hangingPunct="1">
              <a:lnSpc>
                <a:spcPct val="80000"/>
              </a:lnSpc>
            </a:pPr>
            <a:r>
              <a:rPr lang="en-GB" sz="2000" smtClean="0"/>
              <a:t>Photographs should be considered separately. </a:t>
            </a:r>
          </a:p>
          <a:p>
            <a:pPr lvl="1" eaLnBrk="1" hangingPunct="1">
              <a:lnSpc>
                <a:spcPct val="80000"/>
              </a:lnSpc>
            </a:pPr>
            <a:r>
              <a:rPr lang="en-GB" sz="1800" smtClean="0"/>
              <a:t>Where they depict humiliating or embarrassing events or have been obtained surreptitiously, publication will be difficult to justify. </a:t>
            </a:r>
            <a:endParaRPr lang="en-US" sz="1800" smtClean="0"/>
          </a:p>
          <a:p>
            <a:pPr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p:txBody>
          <a:bodyPr/>
          <a:lstStyle/>
          <a:p>
            <a:pPr eaLnBrk="1" hangingPunct="1"/>
            <a:endParaRPr lang="en-US" smtClean="0"/>
          </a:p>
        </p:txBody>
      </p:sp>
      <p:sp>
        <p:nvSpPr>
          <p:cNvPr id="144386" name="Rectangle 3"/>
          <p:cNvSpPr>
            <a:spLocks noGrp="1" noChangeArrowheads="1"/>
          </p:cNvSpPr>
          <p:nvPr>
            <p:ph type="body" idx="1"/>
          </p:nvPr>
        </p:nvSpPr>
        <p:spPr/>
        <p:txBody>
          <a:bodyPr/>
          <a:lstStyle/>
          <a:p>
            <a:pPr eaLnBrk="1" hangingPunct="1">
              <a:lnSpc>
                <a:spcPct val="90000"/>
              </a:lnSpc>
              <a:buFontTx/>
              <a:buNone/>
            </a:pPr>
            <a:r>
              <a:rPr lang="en-US" sz="2400" i="1" smtClean="0">
                <a:latin typeface="Tahoma" pitchFamily="34" charset="0"/>
              </a:rPr>
              <a:t>2. The adequacy of the level of protection afforded by a third country shall be assessed in the light of all the circumstances surrounding a data transfer operation or set of data transfer operations; particular consideration shall be given to the nature of the data, the purpose and duration of the proposed processing operation or operations, the country of origin and country of final destination, the rules of law, both general and sectoral, in force in the third country in question and the professional rules and security measures which are complied with in that country.</a:t>
            </a:r>
          </a:p>
          <a:p>
            <a:pPr eaLnBrk="1" hangingPunct="1">
              <a:lnSpc>
                <a:spcPct val="90000"/>
              </a:lnSpc>
              <a:buFontTx/>
              <a:buNone/>
            </a:pPr>
            <a:endParaRPr lang="en-US" sz="2400" i="1"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pPr eaLnBrk="1" hangingPunct="1"/>
            <a:r>
              <a:rPr lang="en-GB" smtClean="0"/>
              <a:t>Evading data walls</a:t>
            </a:r>
          </a:p>
        </p:txBody>
      </p:sp>
      <p:sp>
        <p:nvSpPr>
          <p:cNvPr id="145410" name="Rectangle 3"/>
          <p:cNvSpPr>
            <a:spLocks noGrp="1" noChangeArrowheads="1"/>
          </p:cNvSpPr>
          <p:nvPr>
            <p:ph type="body" idx="1"/>
          </p:nvPr>
        </p:nvSpPr>
        <p:spPr/>
        <p:txBody>
          <a:bodyPr/>
          <a:lstStyle/>
          <a:p>
            <a:pPr eaLnBrk="1" hangingPunct="1"/>
            <a:r>
              <a:rPr lang="en-GB" smtClean="0"/>
              <a:t>The original draft of the Directive required adequacy</a:t>
            </a:r>
          </a:p>
          <a:p>
            <a:pPr eaLnBrk="1" hangingPunct="1"/>
            <a:r>
              <a:rPr lang="en-GB" smtClean="0"/>
              <a:t>As modified a number of exceptions are provided</a:t>
            </a:r>
          </a:p>
          <a:p>
            <a:pPr eaLnBrk="1" hangingPunct="1"/>
            <a:r>
              <a:rPr lang="en-GB" smtClean="0"/>
              <a:t>Data may be transferred to a third country which does not provide an adequate level of protection in specified circumstances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effectLst>
            <a:outerShdw dist="35921" dir="2700000" algn="ctr" rotWithShape="0">
              <a:srgbClr val="000000"/>
            </a:outerShdw>
          </a:effectLst>
        </p:spPr>
        <p:txBody>
          <a:bodyPr lIns="90487" tIns="44450" rIns="90487" bIns="44450"/>
          <a:lstStyle/>
          <a:p>
            <a:pPr eaLnBrk="1" hangingPunct="1">
              <a:defRPr/>
            </a:pPr>
            <a:r>
              <a:rPr lang="en-GB"/>
              <a:t>The Inevitable Exceptions</a:t>
            </a:r>
          </a:p>
        </p:txBody>
      </p:sp>
      <p:sp>
        <p:nvSpPr>
          <p:cNvPr id="147458" name="Rectangle 3"/>
          <p:cNvSpPr>
            <a:spLocks noGrp="1" noChangeArrowheads="1"/>
          </p:cNvSpPr>
          <p:nvPr>
            <p:ph type="body" idx="1"/>
          </p:nvPr>
        </p:nvSpPr>
        <p:spPr/>
        <p:txBody>
          <a:bodyPr lIns="90487" tIns="44450" rIns="90487" bIns="44450"/>
          <a:lstStyle/>
          <a:p>
            <a:pPr eaLnBrk="1" hangingPunct="1"/>
            <a:r>
              <a:rPr lang="en-GB" smtClean="0"/>
              <a:t>Subject consent</a:t>
            </a:r>
          </a:p>
          <a:p>
            <a:pPr eaLnBrk="1" hangingPunct="1"/>
            <a:r>
              <a:rPr lang="en-GB" smtClean="0"/>
              <a:t>Transfer necessary for the conclusion or performance of a contract </a:t>
            </a:r>
          </a:p>
          <a:p>
            <a:pPr lvl="1" eaLnBrk="1" hangingPunct="1"/>
            <a:r>
              <a:rPr lang="en-GB" smtClean="0"/>
              <a:t>between the subject and the processor </a:t>
            </a:r>
          </a:p>
          <a:p>
            <a:pPr lvl="1" eaLnBrk="1" hangingPunct="1"/>
            <a:r>
              <a:rPr lang="en-GB" smtClean="0"/>
              <a:t>or between the subject and a third party</a:t>
            </a:r>
          </a:p>
          <a:p>
            <a:pPr lvl="2" eaLnBrk="1" hangingPunct="1"/>
            <a:r>
              <a:rPr lang="en-GB" smtClean="0"/>
              <a:t>where the subject initiates the contract </a:t>
            </a:r>
          </a:p>
          <a:p>
            <a:pPr lvl="2" eaLnBrk="1" hangingPunct="1"/>
            <a:r>
              <a:rPr lang="en-GB" smtClean="0"/>
              <a:t>or where it is in the subject’s interests.</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effectLst>
            <a:outerShdw dist="35921" dir="2700000" algn="ctr" rotWithShape="0">
              <a:srgbClr val="000000"/>
            </a:outerShdw>
          </a:effectLst>
        </p:spPr>
        <p:txBody>
          <a:bodyPr lIns="90487" tIns="44450" rIns="90487" bIns="44450"/>
          <a:lstStyle/>
          <a:p>
            <a:pPr eaLnBrk="1" hangingPunct="1">
              <a:defRPr/>
            </a:pPr>
            <a:r>
              <a:rPr lang="en-GB"/>
              <a:t>continued</a:t>
            </a:r>
          </a:p>
        </p:txBody>
      </p:sp>
      <p:sp>
        <p:nvSpPr>
          <p:cNvPr id="149506" name="Rectangle 3"/>
          <p:cNvSpPr>
            <a:spLocks noGrp="1" noChangeArrowheads="1"/>
          </p:cNvSpPr>
          <p:nvPr>
            <p:ph type="body" idx="1"/>
          </p:nvPr>
        </p:nvSpPr>
        <p:spPr/>
        <p:txBody>
          <a:bodyPr lIns="90487" tIns="44450" rIns="90487" bIns="44450"/>
          <a:lstStyle/>
          <a:p>
            <a:pPr eaLnBrk="1" hangingPunct="1">
              <a:lnSpc>
                <a:spcPct val="90000"/>
              </a:lnSpc>
              <a:buFontTx/>
              <a:buNone/>
            </a:pPr>
            <a:r>
              <a:rPr lang="en-GB" sz="2800" smtClean="0"/>
              <a:t>Transfer is necessary </a:t>
            </a:r>
          </a:p>
          <a:p>
            <a:pPr eaLnBrk="1" hangingPunct="1">
              <a:lnSpc>
                <a:spcPct val="90000"/>
              </a:lnSpc>
            </a:pPr>
            <a:r>
              <a:rPr lang="en-GB" sz="2800" smtClean="0"/>
              <a:t>for reasons of substantial public interest (may be defined by the Minister) </a:t>
            </a:r>
          </a:p>
          <a:p>
            <a:pPr eaLnBrk="1" hangingPunct="1">
              <a:lnSpc>
                <a:spcPct val="90000"/>
              </a:lnSpc>
            </a:pPr>
            <a:r>
              <a:rPr lang="en-GB" sz="2800" smtClean="0"/>
              <a:t>to protect the vital interests of the data subject.</a:t>
            </a:r>
          </a:p>
          <a:p>
            <a:pPr eaLnBrk="1" hangingPunct="1">
              <a:lnSpc>
                <a:spcPct val="90000"/>
              </a:lnSpc>
              <a:buFontTx/>
              <a:buNone/>
            </a:pPr>
            <a:r>
              <a:rPr lang="en-GB" sz="2800" smtClean="0"/>
              <a:t>Transfer is made on terms or in such a manner as may be authorised by the Commissioner as ensuring adequate safeguards for data subjects</a:t>
            </a:r>
          </a:p>
          <a:p>
            <a:pPr eaLnBrk="1" hangingPunct="1">
              <a:lnSpc>
                <a:spcPct val="90000"/>
              </a:lnSpc>
            </a:pPr>
            <a:r>
              <a:rPr lang="en-GB" sz="2800" smtClean="0"/>
              <a:t>In the case of transfers authorised by the Commissioner, the Commission must be notified of this.</a:t>
            </a:r>
            <a:endParaRPr lang="en-GB" smtClean="0"/>
          </a:p>
          <a:p>
            <a:pPr eaLnBrk="1" hangingPunct="1">
              <a:lnSpc>
                <a:spcPct val="90000"/>
              </a:lnSpc>
            </a:pPr>
            <a:endParaRPr lang="en-GB" sz="2800" smtClean="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pPr eaLnBrk="1" hangingPunct="1"/>
            <a:r>
              <a:rPr lang="en-GB" smtClean="0"/>
              <a:t>Problems with Adequacy</a:t>
            </a:r>
          </a:p>
        </p:txBody>
      </p:sp>
      <p:sp>
        <p:nvSpPr>
          <p:cNvPr id="151554" name="Rectangle 3"/>
          <p:cNvSpPr>
            <a:spLocks noGrp="1" noChangeArrowheads="1"/>
          </p:cNvSpPr>
          <p:nvPr>
            <p:ph type="body" idx="1"/>
          </p:nvPr>
        </p:nvSpPr>
        <p:spPr/>
        <p:txBody>
          <a:bodyPr/>
          <a:lstStyle/>
          <a:p>
            <a:pPr eaLnBrk="1" hangingPunct="1"/>
            <a:r>
              <a:rPr lang="en-GB" smtClean="0"/>
              <a:t>The Commission look for equivalence with EU standards in terms both of</a:t>
            </a:r>
          </a:p>
          <a:p>
            <a:pPr lvl="1" eaLnBrk="1" hangingPunct="1"/>
            <a:r>
              <a:rPr lang="en-GB" smtClean="0"/>
              <a:t>Substantive law</a:t>
            </a:r>
          </a:p>
          <a:p>
            <a:pPr lvl="1" eaLnBrk="1" hangingPunct="1"/>
            <a:r>
              <a:rPr lang="en-GB" smtClean="0"/>
              <a:t>Procedural and Institutional safeguards</a:t>
            </a:r>
          </a:p>
          <a:p>
            <a:pPr eaLnBrk="1" hangingPunct="1"/>
            <a:r>
              <a:rPr lang="en-GB" smtClean="0"/>
              <a:t>Only Argentina Canada and Switzerland have been classed as meeting the requirement (plus Guernsey and the Isle of Man.)</a:t>
            </a:r>
          </a:p>
          <a:p>
            <a:pPr eaLnBrk="1" hangingPunct="1"/>
            <a:r>
              <a:rPr lang="en-GB" smtClean="0"/>
              <a:t>More recently Isreal</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p:txBody>
          <a:bodyPr/>
          <a:lstStyle/>
          <a:p>
            <a:pPr eaLnBrk="1" hangingPunct="1"/>
            <a:r>
              <a:rPr lang="en-GB" smtClean="0"/>
              <a:t>The safe harbor principles</a:t>
            </a:r>
          </a:p>
        </p:txBody>
      </p:sp>
      <p:sp>
        <p:nvSpPr>
          <p:cNvPr id="153602" name="Rectangle 3"/>
          <p:cNvSpPr>
            <a:spLocks noGrp="1" noChangeArrowheads="1"/>
          </p:cNvSpPr>
          <p:nvPr>
            <p:ph type="body" idx="1"/>
          </p:nvPr>
        </p:nvSpPr>
        <p:spPr/>
        <p:txBody>
          <a:bodyPr/>
          <a:lstStyle/>
          <a:p>
            <a:pPr eaLnBrk="1" hangingPunct="1"/>
            <a:r>
              <a:rPr lang="en-GB" smtClean="0"/>
              <a:t>The exceptional provisions may be applicable in individual cases but do not provide a satisfactory basis for general application. Negotiations between the EU and US produced what are known as the ‘safe harbor’ principles.</a:t>
            </a:r>
          </a:p>
          <a:p>
            <a:pPr eaLnBrk="1" hangingPunct="1"/>
            <a:r>
              <a:rPr lang="en-GB" smtClean="0"/>
              <a:t>Data may be transferred to US companies which comply with safe harbor</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pPr eaLnBrk="1" hangingPunct="1"/>
            <a:r>
              <a:rPr lang="en-GB" smtClean="0"/>
              <a:t>The nature of safe harbor</a:t>
            </a:r>
          </a:p>
        </p:txBody>
      </p:sp>
      <p:sp>
        <p:nvSpPr>
          <p:cNvPr id="155650" name="Rectangle 3"/>
          <p:cNvSpPr>
            <a:spLocks noGrp="1" noChangeArrowheads="1"/>
          </p:cNvSpPr>
          <p:nvPr>
            <p:ph type="body" idx="1"/>
          </p:nvPr>
        </p:nvSpPr>
        <p:spPr/>
        <p:txBody>
          <a:bodyPr/>
          <a:lstStyle/>
          <a:p>
            <a:pPr eaLnBrk="1" hangingPunct="1">
              <a:lnSpc>
                <a:spcPct val="90000"/>
              </a:lnSpc>
            </a:pPr>
            <a:r>
              <a:rPr lang="en-GB" smtClean="0"/>
              <a:t>Companies may indicate by letter addressed to the US Department of Commerce that they will observe the safe harbor principles</a:t>
            </a:r>
          </a:p>
          <a:p>
            <a:pPr eaLnBrk="1" hangingPunct="1">
              <a:lnSpc>
                <a:spcPct val="90000"/>
              </a:lnSpc>
            </a:pPr>
            <a:r>
              <a:rPr lang="en-GB" smtClean="0"/>
              <a:t>The principles are comparable with EU data protection principles</a:t>
            </a:r>
          </a:p>
          <a:p>
            <a:pPr eaLnBrk="1" hangingPunct="1">
              <a:lnSpc>
                <a:spcPct val="90000"/>
              </a:lnSpc>
            </a:pPr>
            <a:r>
              <a:rPr lang="en-GB" smtClean="0"/>
              <a:t>Breach of the principles will expose the US company to action by the Federal Trade Commission</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pPr eaLnBrk="1" hangingPunct="1"/>
            <a:r>
              <a:rPr lang="en-GB" smtClean="0"/>
              <a:t>Status of safe harbor</a:t>
            </a:r>
          </a:p>
        </p:txBody>
      </p:sp>
      <p:sp>
        <p:nvSpPr>
          <p:cNvPr id="157698" name="Rectangle 3"/>
          <p:cNvSpPr>
            <a:spLocks noGrp="1" noChangeArrowheads="1"/>
          </p:cNvSpPr>
          <p:nvPr>
            <p:ph type="body" idx="1"/>
          </p:nvPr>
        </p:nvSpPr>
        <p:spPr/>
        <p:txBody>
          <a:bodyPr/>
          <a:lstStyle/>
          <a:p>
            <a:pPr eaLnBrk="1" hangingPunct="1"/>
            <a:r>
              <a:rPr lang="en-GB" smtClean="0"/>
              <a:t>Over 800 organisations have signed up</a:t>
            </a:r>
          </a:p>
          <a:p>
            <a:pPr eaLnBrk="1" hangingPunct="1"/>
            <a:r>
              <a:rPr lang="en-GB" smtClean="0"/>
              <a:t>Concerns remain about enforcement - especially in the non-corporate sector</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pPr eaLnBrk="1" hangingPunct="1"/>
            <a:r>
              <a:rPr lang="en-GB" smtClean="0"/>
              <a:t>The role of contract</a:t>
            </a:r>
          </a:p>
        </p:txBody>
      </p:sp>
      <p:sp>
        <p:nvSpPr>
          <p:cNvPr id="159746" name="Rectangle 3"/>
          <p:cNvSpPr>
            <a:spLocks noGrp="1" noChangeArrowheads="1"/>
          </p:cNvSpPr>
          <p:nvPr>
            <p:ph type="body" idx="1"/>
          </p:nvPr>
        </p:nvSpPr>
        <p:spPr/>
        <p:txBody>
          <a:bodyPr/>
          <a:lstStyle/>
          <a:p>
            <a:pPr eaLnBrk="1" hangingPunct="1">
              <a:lnSpc>
                <a:spcPct val="90000"/>
              </a:lnSpc>
            </a:pPr>
            <a:r>
              <a:rPr lang="en-GB" smtClean="0"/>
              <a:t>A concept which has ebbed and flowed.</a:t>
            </a:r>
          </a:p>
          <a:p>
            <a:pPr eaLnBrk="1" hangingPunct="1">
              <a:lnSpc>
                <a:spcPct val="90000"/>
              </a:lnSpc>
            </a:pPr>
            <a:r>
              <a:rPr lang="en-GB" smtClean="0"/>
              <a:t>Commission Decision 2001/497/EC of 15 June 2001 on standard contractual clauses for the transfer of personal data to third countries, under Directive 95/46/EC</a:t>
            </a:r>
          </a:p>
          <a:p>
            <a:pPr eaLnBrk="1" hangingPunct="1">
              <a:lnSpc>
                <a:spcPct val="90000"/>
              </a:lnSpc>
            </a:pPr>
            <a:r>
              <a:rPr lang="en-GB" smtClean="0"/>
              <a:t>States must accept transfers made under a suitable contract as ensuring adequacy</a:t>
            </a:r>
          </a:p>
          <a:p>
            <a:pPr eaLnBrk="1" hangingPunct="1">
              <a:lnSpc>
                <a:spcPct val="90000"/>
              </a:lnSpc>
            </a:pPr>
            <a:r>
              <a:rPr lang="en-GB" smtClean="0"/>
              <a:t>There is now a second model contract - Decision</a:t>
            </a:r>
            <a:r>
              <a:rPr lang="en-GB" smtClean="0">
                <a:solidFill>
                  <a:srgbClr val="999999"/>
                </a:solidFill>
              </a:rPr>
              <a:t> </a:t>
            </a:r>
            <a:r>
              <a:rPr lang="en-US" smtClean="0"/>
              <a:t>C(2004)5271</a:t>
            </a:r>
            <a:endParaRPr lang="en-GB" smtClean="0">
              <a:solidFill>
                <a:srgbClr val="D17B00"/>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p:nvPr>
        </p:nvSpPr>
        <p:spPr/>
        <p:txBody>
          <a:bodyPr/>
          <a:lstStyle/>
          <a:p>
            <a:pPr eaLnBrk="1" hangingPunct="1"/>
            <a:r>
              <a:rPr lang="en-IE" smtClean="0"/>
              <a:t>BCRs</a:t>
            </a:r>
            <a:endParaRPr lang="en-GB" smtClean="0"/>
          </a:p>
        </p:txBody>
      </p:sp>
      <p:sp>
        <p:nvSpPr>
          <p:cNvPr id="161794" name="Rectangle 3"/>
          <p:cNvSpPr>
            <a:spLocks noGrp="1" noChangeArrowheads="1"/>
          </p:cNvSpPr>
          <p:nvPr>
            <p:ph type="body" idx="1"/>
          </p:nvPr>
        </p:nvSpPr>
        <p:spPr/>
        <p:txBody>
          <a:bodyPr/>
          <a:lstStyle/>
          <a:p>
            <a:pPr eaLnBrk="1" hangingPunct="1">
              <a:lnSpc>
                <a:spcPct val="90000"/>
              </a:lnSpc>
            </a:pPr>
            <a:r>
              <a:rPr lang="en-IE" sz="2800" smtClean="0"/>
              <a:t>Alternatives for intra Co. tranfer contracts</a:t>
            </a:r>
          </a:p>
          <a:p>
            <a:pPr eaLnBrk="1" hangingPunct="1">
              <a:lnSpc>
                <a:spcPct val="90000"/>
              </a:lnSpc>
            </a:pPr>
            <a:r>
              <a:rPr lang="en-IE" sz="2800" smtClean="0"/>
              <a:t>BCRs: enforceble “Codes of Practice”</a:t>
            </a:r>
          </a:p>
          <a:p>
            <a:pPr eaLnBrk="1" hangingPunct="1">
              <a:lnSpc>
                <a:spcPct val="90000"/>
              </a:lnSpc>
            </a:pPr>
            <a:r>
              <a:rPr lang="en-IE" sz="2800" smtClean="0"/>
              <a:t>Benefits: </a:t>
            </a:r>
          </a:p>
          <a:p>
            <a:pPr lvl="1" eaLnBrk="1" hangingPunct="1">
              <a:lnSpc>
                <a:spcPct val="90000"/>
              </a:lnSpc>
            </a:pPr>
            <a:r>
              <a:rPr lang="en-IE" sz="2400" smtClean="0"/>
              <a:t>May suit the unique Co. Culture</a:t>
            </a:r>
          </a:p>
          <a:p>
            <a:pPr lvl="1" eaLnBrk="1" hangingPunct="1">
              <a:lnSpc>
                <a:spcPct val="90000"/>
              </a:lnSpc>
            </a:pPr>
            <a:r>
              <a:rPr lang="en-IE" sz="2400" smtClean="0"/>
              <a:t>Co. designs the Code</a:t>
            </a:r>
          </a:p>
          <a:p>
            <a:pPr lvl="1" eaLnBrk="1" hangingPunct="1">
              <a:lnSpc>
                <a:spcPct val="90000"/>
              </a:lnSpc>
            </a:pPr>
            <a:r>
              <a:rPr lang="en-IE" sz="2400" smtClean="0"/>
              <a:t>DPC ensures Code meets the DP principles</a:t>
            </a:r>
          </a:p>
          <a:p>
            <a:pPr eaLnBrk="1" hangingPunct="1">
              <a:lnSpc>
                <a:spcPct val="90000"/>
              </a:lnSpc>
            </a:pPr>
            <a:r>
              <a:rPr lang="en-IE" sz="2800" smtClean="0"/>
              <a:t>Slowing gaining momentum</a:t>
            </a:r>
          </a:p>
          <a:p>
            <a:pPr lvl="1" eaLnBrk="1" hangingPunct="1">
              <a:lnSpc>
                <a:spcPct val="90000"/>
              </a:lnSpc>
            </a:pPr>
            <a:r>
              <a:rPr lang="en-IE" sz="2400" smtClean="0"/>
              <a:t>With GE ‘05 approval by UK commissioner</a:t>
            </a:r>
          </a:p>
          <a:p>
            <a:pPr lvl="1" eaLnBrk="1" hangingPunct="1">
              <a:lnSpc>
                <a:spcPct val="90000"/>
              </a:lnSpc>
            </a:pPr>
            <a:r>
              <a:rPr lang="en-IE" sz="2400" smtClean="0"/>
              <a:t>GE set down min. standard for Emp. Data</a:t>
            </a:r>
          </a:p>
          <a:p>
            <a:pPr lvl="1" eaLnBrk="1" hangingPunct="1">
              <a:lnSpc>
                <a:spcPct val="90000"/>
              </a:lnSpc>
            </a:pPr>
            <a:r>
              <a:rPr lang="en-IE" sz="2400" smtClean="0"/>
              <a:t>Philips, Daimler Chrysler &amp; Bank Austria Creditanstalt</a:t>
            </a:r>
          </a:p>
          <a:p>
            <a:pPr lvl="1" eaLnBrk="1" hangingPunct="1">
              <a:lnSpc>
                <a:spcPct val="90000"/>
              </a:lnSpc>
            </a:pPr>
            <a:endParaRPr lang="en-GB"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4"/>
          <p:cNvSpPr>
            <a:spLocks noGrp="1" noChangeArrowheads="1"/>
          </p:cNvSpPr>
          <p:nvPr>
            <p:ph type="title"/>
          </p:nvPr>
        </p:nvSpPr>
        <p:spPr/>
        <p:txBody>
          <a:bodyPr/>
          <a:lstStyle/>
          <a:p>
            <a:pPr eaLnBrk="1" hangingPunct="1"/>
            <a:r>
              <a:rPr lang="en-GB" sz="4000" smtClean="0"/>
              <a:t>Douglas &amp; Jones together with OK! Magazine against Hello! Magazine </a:t>
            </a:r>
            <a:endParaRPr lang="en-US" sz="4000" smtClean="0"/>
          </a:p>
        </p:txBody>
      </p:sp>
      <p:sp>
        <p:nvSpPr>
          <p:cNvPr id="28674" name="Rectangle 6"/>
          <p:cNvSpPr>
            <a:spLocks noGrp="1" noChangeArrowheads="1"/>
          </p:cNvSpPr>
          <p:nvPr>
            <p:ph type="body" sz="half" idx="2"/>
          </p:nvPr>
        </p:nvSpPr>
        <p:spPr/>
        <p:txBody>
          <a:bodyPr/>
          <a:lstStyle/>
          <a:p>
            <a:pPr marL="533400" indent="-533400" eaLnBrk="1" hangingPunct="1">
              <a:lnSpc>
                <a:spcPct val="80000"/>
              </a:lnSpc>
            </a:pPr>
            <a:r>
              <a:rPr lang="en-GB" sz="1600" smtClean="0"/>
              <a:t>Even if the Douglases were public figures who had previously welcomed publicity, the confidentiality of their wedding was still protected. </a:t>
            </a:r>
          </a:p>
          <a:p>
            <a:pPr marL="533400" indent="-533400" eaLnBrk="1" hangingPunct="1">
              <a:lnSpc>
                <a:spcPct val="80000"/>
              </a:lnSpc>
            </a:pPr>
            <a:r>
              <a:rPr lang="en-GB" sz="1600" smtClean="0"/>
              <a:t>The sale by the Douglases of exclusive rights in information to OK! did not affect or reduce the level of protection.</a:t>
            </a:r>
          </a:p>
          <a:p>
            <a:pPr marL="533400" indent="-533400" eaLnBrk="1" hangingPunct="1">
              <a:lnSpc>
                <a:spcPct val="80000"/>
              </a:lnSpc>
            </a:pPr>
            <a:r>
              <a:rPr lang="en-GB" sz="1600" smtClean="0"/>
              <a:t>The fact that private and confidential photographs were about to be published by OK! did not reduce protection under the law of confidence (but this plainly was a factor in considering whether to grant an injunction).</a:t>
            </a:r>
          </a:p>
          <a:p>
            <a:pPr marL="533400" indent="-533400" eaLnBrk="1" hangingPunct="1">
              <a:lnSpc>
                <a:spcPct val="80000"/>
              </a:lnSpc>
            </a:pPr>
            <a:r>
              <a:rPr lang="en-GB" sz="1600" smtClean="0"/>
              <a:t>The information and photographs being were a valuable commercial trade secret in the hands of OK.</a:t>
            </a:r>
          </a:p>
          <a:p>
            <a:pPr marL="533400" indent="-533400" eaLnBrk="1" hangingPunct="1">
              <a:lnSpc>
                <a:spcPct val="80000"/>
              </a:lnSpc>
            </a:pPr>
            <a:r>
              <a:rPr lang="en-GB" sz="1600" smtClean="0"/>
              <a:t>It was not necessary to consider a law of privacy, since the traditional law of confidence would suffice. </a:t>
            </a:r>
            <a:endParaRPr lang="en-US" sz="1600" smtClean="0"/>
          </a:p>
        </p:txBody>
      </p:sp>
      <p:pic>
        <p:nvPicPr>
          <p:cNvPr id="28675" name="Picture 7" descr="douglas_v_hello"/>
          <p:cNvPicPr>
            <a:picLocks noGrp="1" noChangeAspect="1" noChangeArrowheads="1"/>
          </p:cNvPicPr>
          <p:nvPr>
            <p:ph sz="half" idx="1"/>
          </p:nvPr>
        </p:nvPicPr>
        <p:blipFill>
          <a:blip r:embed="rId2"/>
          <a:srcRect/>
          <a:stretch>
            <a:fillRect/>
          </a:stretch>
        </p:blipFill>
        <p:spPr>
          <a:xfrm>
            <a:off x="971550" y="1989138"/>
            <a:ext cx="3152775" cy="3600450"/>
          </a:xfr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p:nvPr>
        </p:nvSpPr>
        <p:spPr/>
        <p:txBody>
          <a:bodyPr/>
          <a:lstStyle/>
          <a:p>
            <a:pPr eaLnBrk="1" hangingPunct="1"/>
            <a:r>
              <a:rPr lang="en-GB" smtClean="0"/>
              <a:t>Conclusions</a:t>
            </a:r>
          </a:p>
        </p:txBody>
      </p:sp>
      <p:sp>
        <p:nvSpPr>
          <p:cNvPr id="162818" name="Rectangle 3"/>
          <p:cNvSpPr>
            <a:spLocks noGrp="1" noChangeArrowheads="1"/>
          </p:cNvSpPr>
          <p:nvPr>
            <p:ph type="body" idx="1"/>
          </p:nvPr>
        </p:nvSpPr>
        <p:spPr/>
        <p:txBody>
          <a:bodyPr/>
          <a:lstStyle/>
          <a:p>
            <a:pPr eaLnBrk="1" hangingPunct="1"/>
            <a:r>
              <a:rPr lang="en-GB" smtClean="0"/>
              <a:t>Data protection remains a major issue in the international arena</a:t>
            </a:r>
          </a:p>
          <a:p>
            <a:pPr eaLnBrk="1" hangingPunct="1"/>
            <a:r>
              <a:rPr lang="en-GB" smtClean="0"/>
              <a:t>Privacy matters are included in the WTO work programme for electronic commerce</a:t>
            </a:r>
          </a:p>
          <a:p>
            <a:pPr eaLnBrk="1" hangingPunct="1"/>
            <a:r>
              <a:rPr lang="en-GB" smtClean="0"/>
              <a:t>The OECD continues to work in the field</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ChangeArrowheads="1"/>
          </p:cNvSpPr>
          <p:nvPr>
            <p:ph type="title"/>
          </p:nvPr>
        </p:nvSpPr>
        <p:spPr/>
        <p:txBody>
          <a:bodyPr/>
          <a:lstStyle/>
          <a:p>
            <a:pPr eaLnBrk="1" hangingPunct="1"/>
            <a:r>
              <a:rPr lang="en-GB" smtClean="0"/>
              <a:t>Further Guidance</a:t>
            </a:r>
          </a:p>
        </p:txBody>
      </p:sp>
      <p:sp>
        <p:nvSpPr>
          <p:cNvPr id="164866" name="Rectangle 3"/>
          <p:cNvSpPr>
            <a:spLocks noGrp="1" noChangeArrowheads="1"/>
          </p:cNvSpPr>
          <p:nvPr>
            <p:ph type="body" idx="1"/>
          </p:nvPr>
        </p:nvSpPr>
        <p:spPr/>
        <p:txBody>
          <a:bodyPr/>
          <a:lstStyle/>
          <a:p>
            <a:pPr eaLnBrk="1" hangingPunct="1">
              <a:buFontTx/>
              <a:buNone/>
            </a:pPr>
            <a:endParaRPr lang="en-IE" u="sng" smtClean="0"/>
          </a:p>
          <a:p>
            <a:pPr eaLnBrk="1" hangingPunct="1"/>
            <a:r>
              <a:rPr lang="en-IE" sz="4800" smtClean="0">
                <a:hlinkClick r:id="rId2"/>
              </a:rPr>
              <a:t>www.dataprotection.ie</a:t>
            </a:r>
            <a:endParaRPr lang="en-IE" sz="4800" smtClean="0"/>
          </a:p>
          <a:p>
            <a:pPr eaLnBrk="1" hangingPunct="1"/>
            <a:endParaRPr lang="en-IE" sz="4800" smtClean="0"/>
          </a:p>
          <a:p>
            <a:pPr eaLnBrk="1" hangingPunct="1"/>
            <a:r>
              <a:rPr lang="en-IE" sz="4800" smtClean="0">
                <a:hlinkClick r:id="rId3"/>
              </a:rPr>
              <a:t>Video on Data Protection</a:t>
            </a:r>
            <a:endParaRPr lang="en-IE" sz="4800" smtClean="0"/>
          </a:p>
          <a:p>
            <a:pPr eaLnBrk="1" hangingPunct="1">
              <a:buFontTx/>
              <a:buNone/>
            </a:pPr>
            <a:endParaRPr lang="en-IE" sz="480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GB" smtClean="0">
                <a:hlinkClick r:id="rId2"/>
              </a:rPr>
              <a:t>Peck v. United Kingdom</a:t>
            </a:r>
            <a:endParaRPr lang="en-US" smtClean="0"/>
          </a:p>
        </p:txBody>
      </p:sp>
      <p:sp>
        <p:nvSpPr>
          <p:cNvPr id="29698" name="Rectangle 3"/>
          <p:cNvSpPr>
            <a:spLocks noGrp="1" noChangeArrowheads="1"/>
          </p:cNvSpPr>
          <p:nvPr>
            <p:ph type="body" idx="1"/>
          </p:nvPr>
        </p:nvSpPr>
        <p:spPr/>
        <p:txBody>
          <a:bodyPr/>
          <a:lstStyle/>
          <a:p>
            <a:pPr eaLnBrk="1" hangingPunct="1"/>
            <a:r>
              <a:rPr lang="en-GB" smtClean="0"/>
              <a:t>None Celeb case</a:t>
            </a:r>
          </a:p>
          <a:p>
            <a:pPr eaLnBrk="1" hangingPunct="1"/>
            <a:r>
              <a:rPr lang="en-GB" smtClean="0"/>
              <a:t>European Court of Human Rights </a:t>
            </a:r>
          </a:p>
          <a:p>
            <a:pPr lvl="1" eaLnBrk="1" hangingPunct="1"/>
            <a:r>
              <a:rPr lang="en-GB" smtClean="0"/>
              <a:t>article 8 violated </a:t>
            </a:r>
          </a:p>
          <a:p>
            <a:pPr lvl="1" eaLnBrk="1" hangingPunct="1"/>
            <a:r>
              <a:rPr lang="en-GB" smtClean="0"/>
              <a:t>by broadcasting of CCTV attempt to kill himself. </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GB" sz="4000" b="1" i="1" smtClean="0"/>
              <a:t>From Knowledge to Information</a:t>
            </a:r>
            <a:br>
              <a:rPr lang="en-GB" sz="4000" b="1" i="1" smtClean="0"/>
            </a:br>
            <a:endParaRPr lang="en-US" sz="4000" b="1" i="1" smtClean="0"/>
          </a:p>
        </p:txBody>
      </p:sp>
      <p:sp>
        <p:nvSpPr>
          <p:cNvPr id="30722" name="Rectangle 3"/>
          <p:cNvSpPr>
            <a:spLocks noGrp="1" noChangeArrowheads="1"/>
          </p:cNvSpPr>
          <p:nvPr>
            <p:ph type="body" idx="1"/>
          </p:nvPr>
        </p:nvSpPr>
        <p:spPr>
          <a:xfrm>
            <a:off x="457200" y="1125538"/>
            <a:ext cx="8229600" cy="5000625"/>
          </a:xfrm>
        </p:spPr>
        <p:txBody>
          <a:bodyPr/>
          <a:lstStyle/>
          <a:p>
            <a:pPr eaLnBrk="1" hangingPunct="1">
              <a:lnSpc>
                <a:spcPct val="90000"/>
              </a:lnSpc>
            </a:pPr>
            <a:r>
              <a:rPr lang="en-GB" sz="2800" smtClean="0"/>
              <a:t>In recent generations </a:t>
            </a:r>
          </a:p>
          <a:p>
            <a:pPr lvl="1" eaLnBrk="1" hangingPunct="1">
              <a:lnSpc>
                <a:spcPct val="90000"/>
              </a:lnSpc>
            </a:pPr>
            <a:r>
              <a:rPr lang="en-GB" sz="2400" smtClean="0"/>
              <a:t>moved from rural to urban communities </a:t>
            </a:r>
          </a:p>
          <a:p>
            <a:pPr lvl="1" eaLnBrk="1" hangingPunct="1">
              <a:lnSpc>
                <a:spcPct val="90000"/>
              </a:lnSpc>
            </a:pPr>
            <a:r>
              <a:rPr lang="en-GB" sz="2400" smtClean="0"/>
              <a:t>To more anonymity </a:t>
            </a:r>
          </a:p>
          <a:p>
            <a:pPr eaLnBrk="1" hangingPunct="1">
              <a:lnSpc>
                <a:spcPct val="90000"/>
              </a:lnSpc>
            </a:pPr>
            <a:r>
              <a:rPr lang="en-GB" sz="2800" smtClean="0"/>
              <a:t>traditional notions of privacy are perhaps of limited relevance </a:t>
            </a:r>
          </a:p>
          <a:p>
            <a:pPr eaLnBrk="1" hangingPunct="1">
              <a:lnSpc>
                <a:spcPct val="90000"/>
              </a:lnSpc>
            </a:pPr>
            <a:r>
              <a:rPr lang="en-GB" sz="2800" smtClean="0"/>
              <a:t>Concern: modern life confers too much privacy? </a:t>
            </a:r>
          </a:p>
          <a:p>
            <a:pPr lvl="1" eaLnBrk="1" hangingPunct="1">
              <a:lnSpc>
                <a:spcPct val="90000"/>
              </a:lnSpc>
            </a:pPr>
            <a:r>
              <a:rPr lang="en-GB" sz="2400" smtClean="0"/>
              <a:t>weak vulnerable can suffer in isolation. </a:t>
            </a:r>
          </a:p>
          <a:p>
            <a:pPr lvl="1" eaLnBrk="1" hangingPunct="1">
              <a:lnSpc>
                <a:spcPct val="90000"/>
              </a:lnSpc>
            </a:pPr>
            <a:r>
              <a:rPr lang="en-GB" sz="2400" smtClean="0"/>
              <a:t>Shopping in a hypermarket &amp; shopping on line involves minimal human contact</a:t>
            </a:r>
          </a:p>
          <a:p>
            <a:pPr eaLnBrk="1" hangingPunct="1">
              <a:lnSpc>
                <a:spcPct val="90000"/>
              </a:lnSpc>
            </a:pPr>
            <a:r>
              <a:rPr lang="en-GB" sz="2800" smtClean="0"/>
              <a:t>“Right to be left alone” </a:t>
            </a:r>
          </a:p>
          <a:p>
            <a:pPr lvl="1" eaLnBrk="1" hangingPunct="1">
              <a:lnSpc>
                <a:spcPct val="90000"/>
              </a:lnSpc>
            </a:pPr>
            <a:r>
              <a:rPr lang="en-GB" sz="2400" smtClean="0"/>
              <a:t>can sometimes be of questionable value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endParaRPr lang="en-US" sz="4000" smtClean="0"/>
          </a:p>
        </p:txBody>
      </p:sp>
      <p:sp>
        <p:nvSpPr>
          <p:cNvPr id="31746" name="Rectangle 3"/>
          <p:cNvSpPr>
            <a:spLocks noGrp="1" noChangeArrowheads="1"/>
          </p:cNvSpPr>
          <p:nvPr>
            <p:ph type="body" idx="1"/>
          </p:nvPr>
        </p:nvSpPr>
        <p:spPr/>
        <p:txBody>
          <a:bodyPr/>
          <a:lstStyle/>
          <a:p>
            <a:pPr eaLnBrk="1" hangingPunct="1"/>
            <a:r>
              <a:rPr lang="en-GB" smtClean="0"/>
              <a:t>‘knowledge is power’ </a:t>
            </a:r>
          </a:p>
          <a:p>
            <a:pPr lvl="1" eaLnBrk="1" hangingPunct="1"/>
            <a:r>
              <a:rPr lang="en-GB" sz="2000" smtClean="0"/>
              <a:t>Francis Bacon, Middle Ages</a:t>
            </a:r>
          </a:p>
          <a:p>
            <a:pPr eaLnBrk="1" hangingPunct="1"/>
            <a:r>
              <a:rPr lang="en-GB" smtClean="0"/>
              <a:t>‘information is power’  </a:t>
            </a:r>
          </a:p>
          <a:p>
            <a:pPr lvl="1" eaLnBrk="1" hangingPunct="1"/>
            <a:r>
              <a:rPr lang="en-GB" smtClean="0"/>
              <a:t>Mantra of the information society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4"/>
          <p:cNvSpPr>
            <a:spLocks noGrp="1" noChangeArrowheads="1"/>
          </p:cNvSpPr>
          <p:nvPr>
            <p:ph type="title"/>
          </p:nvPr>
        </p:nvSpPr>
        <p:spPr/>
        <p:txBody>
          <a:bodyPr/>
          <a:lstStyle/>
          <a:p>
            <a:pPr eaLnBrk="1" hangingPunct="1"/>
            <a:r>
              <a:rPr lang="en-GB" sz="4000" smtClean="0"/>
              <a:t>Knowledge - </a:t>
            </a:r>
            <a:br>
              <a:rPr lang="en-GB" sz="4000" smtClean="0"/>
            </a:br>
            <a:r>
              <a:rPr lang="en-GB" sz="4000" smtClean="0"/>
              <a:t>a human commodity </a:t>
            </a:r>
            <a:endParaRPr lang="en-US" sz="4000" smtClean="0"/>
          </a:p>
        </p:txBody>
      </p:sp>
      <p:sp>
        <p:nvSpPr>
          <p:cNvPr id="32770" name="Rectangle 6"/>
          <p:cNvSpPr>
            <a:spLocks noGrp="1" noChangeArrowheads="1"/>
          </p:cNvSpPr>
          <p:nvPr>
            <p:ph type="body" sz="half" idx="2"/>
          </p:nvPr>
        </p:nvSpPr>
        <p:spPr/>
        <p:txBody>
          <a:bodyPr/>
          <a:lstStyle/>
          <a:p>
            <a:pPr eaLnBrk="1" hangingPunct="1">
              <a:lnSpc>
                <a:spcPct val="90000"/>
              </a:lnSpc>
            </a:pPr>
            <a:r>
              <a:rPr lang="en-GB" sz="2400" smtClean="0"/>
              <a:t>Shopkeeper’s use his intimate knowledge </a:t>
            </a:r>
          </a:p>
          <a:p>
            <a:pPr eaLnBrk="1" hangingPunct="1">
              <a:lnSpc>
                <a:spcPct val="90000"/>
              </a:lnSpc>
            </a:pPr>
            <a:r>
              <a:rPr lang="en-GB" sz="2400" smtClean="0"/>
              <a:t>to persuade customers to purchase goods </a:t>
            </a:r>
          </a:p>
          <a:p>
            <a:pPr eaLnBrk="1" hangingPunct="1">
              <a:lnSpc>
                <a:spcPct val="90000"/>
              </a:lnSpc>
            </a:pPr>
            <a:r>
              <a:rPr lang="en-GB" sz="2400" smtClean="0"/>
              <a:t>That he wished to sell rather than those which they had intended to buy</a:t>
            </a:r>
          </a:p>
          <a:p>
            <a:pPr eaLnBrk="1" hangingPunct="1">
              <a:lnSpc>
                <a:spcPct val="90000"/>
              </a:lnSpc>
            </a:pPr>
            <a:r>
              <a:rPr lang="en-GB" sz="2400" smtClean="0"/>
              <a:t>Loyalty card data allow stores to target marketing </a:t>
            </a:r>
          </a:p>
          <a:p>
            <a:pPr lvl="1" eaLnBrk="1" hangingPunct="1">
              <a:lnSpc>
                <a:spcPct val="90000"/>
              </a:lnSpc>
            </a:pPr>
            <a:r>
              <a:rPr lang="en-GB" sz="2000" smtClean="0"/>
              <a:t>Same effect but little or no human knowledge of individual</a:t>
            </a:r>
          </a:p>
          <a:p>
            <a:pPr eaLnBrk="1" hangingPunct="1">
              <a:lnSpc>
                <a:spcPct val="90000"/>
              </a:lnSpc>
            </a:pPr>
            <a:endParaRPr lang="en-US" sz="2400" smtClean="0"/>
          </a:p>
        </p:txBody>
      </p:sp>
      <p:pic>
        <p:nvPicPr>
          <p:cNvPr id="32771" name="Picture 7"/>
          <p:cNvPicPr>
            <a:picLocks noGrp="1" noChangeAspect="1" noChangeArrowheads="1"/>
          </p:cNvPicPr>
          <p:nvPr>
            <p:ph sz="half" idx="1"/>
          </p:nvPr>
        </p:nvPicPr>
        <p:blipFill>
          <a:blip r:embed="rId2"/>
          <a:srcRect/>
          <a:stretch>
            <a:fillRect/>
          </a:stretch>
        </p:blipFill>
        <p:spPr>
          <a:xfrm>
            <a:off x="468313" y="1773238"/>
            <a:ext cx="4038600" cy="3028950"/>
          </a:xfrm>
        </p:spPr>
      </p:pic>
      <p:sp>
        <p:nvSpPr>
          <p:cNvPr id="32772" name="Text Box 8"/>
          <p:cNvSpPr txBox="1">
            <a:spLocks noChangeArrowheads="1"/>
          </p:cNvSpPr>
          <p:nvPr/>
        </p:nvSpPr>
        <p:spPr bwMode="auto">
          <a:xfrm>
            <a:off x="879475" y="4024313"/>
            <a:ext cx="3116263" cy="366712"/>
          </a:xfrm>
          <a:prstGeom prst="rect">
            <a:avLst/>
          </a:prstGeom>
          <a:noFill/>
          <a:ln w="9525">
            <a:noFill/>
            <a:miter lim="800000"/>
            <a:headEnd/>
            <a:tailEnd/>
          </a:ln>
        </p:spPr>
        <p:txBody>
          <a:bodyPr>
            <a:spAutoFit/>
          </a:bodyPr>
          <a:lstStyle/>
          <a:p>
            <a:r>
              <a:rPr lang="en-GB">
                <a:solidFill>
                  <a:schemeClr val="bg1"/>
                </a:solidFill>
              </a:rPr>
              <a:t>‘Open All Hours’  - BBC</a:t>
            </a:r>
            <a:endParaRPr lang="en-US">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GB" smtClean="0"/>
              <a:t>Other uses of Data</a:t>
            </a:r>
            <a:endParaRPr lang="en-US" smtClean="0"/>
          </a:p>
        </p:txBody>
      </p:sp>
      <p:sp>
        <p:nvSpPr>
          <p:cNvPr id="33794" name="Rectangle 3"/>
          <p:cNvSpPr>
            <a:spLocks noGrp="1" noChangeArrowheads="1"/>
          </p:cNvSpPr>
          <p:nvPr>
            <p:ph type="body" idx="1"/>
          </p:nvPr>
        </p:nvSpPr>
        <p:spPr/>
        <p:txBody>
          <a:bodyPr/>
          <a:lstStyle/>
          <a:p>
            <a:pPr eaLnBrk="1" hangingPunct="1">
              <a:lnSpc>
                <a:spcPct val="80000"/>
              </a:lnSpc>
            </a:pPr>
            <a:r>
              <a:rPr lang="en-GB" sz="2800" smtClean="0"/>
              <a:t>Beyond use of data for marketing purposes</a:t>
            </a:r>
          </a:p>
          <a:p>
            <a:pPr eaLnBrk="1" hangingPunct="1">
              <a:lnSpc>
                <a:spcPct val="80000"/>
              </a:lnSpc>
            </a:pPr>
            <a:r>
              <a:rPr lang="en-GB" sz="2800" smtClean="0"/>
              <a:t>In criminal investigations </a:t>
            </a:r>
          </a:p>
          <a:p>
            <a:pPr lvl="1" eaLnBrk="1" hangingPunct="1">
              <a:lnSpc>
                <a:spcPct val="80000"/>
              </a:lnSpc>
            </a:pPr>
            <a:r>
              <a:rPr lang="en-GB" sz="2400" smtClean="0"/>
              <a:t>“</a:t>
            </a:r>
            <a:r>
              <a:rPr lang="en-US" sz="2400" i="1" smtClean="0"/>
              <a:t>Magistrate convicted for giving wife Rolex he found in Tesco's</a:t>
            </a:r>
            <a:r>
              <a:rPr lang="en-GB" sz="2400" smtClean="0"/>
              <a:t>”  </a:t>
            </a:r>
            <a:r>
              <a:rPr lang="en-GB" sz="2400" smtClean="0">
                <a:hlinkClick r:id="rId2"/>
              </a:rPr>
              <a:t>The Times</a:t>
            </a:r>
            <a:r>
              <a:rPr lang="en-GB" sz="2400" smtClean="0"/>
              <a:t> </a:t>
            </a:r>
          </a:p>
          <a:p>
            <a:pPr eaLnBrk="1" hangingPunct="1">
              <a:lnSpc>
                <a:spcPct val="80000"/>
              </a:lnSpc>
            </a:pPr>
            <a:r>
              <a:rPr lang="en-GB" sz="2800" smtClean="0"/>
              <a:t>US web sites </a:t>
            </a:r>
          </a:p>
          <a:p>
            <a:pPr lvl="1" eaLnBrk="1" hangingPunct="1">
              <a:lnSpc>
                <a:spcPct val="80000"/>
              </a:lnSpc>
            </a:pPr>
            <a:r>
              <a:rPr lang="en-GB" sz="2400" smtClean="0">
                <a:hlinkClick r:id="rId3"/>
              </a:rPr>
              <a:t>Campaign Against Supermarket Privacy Invasion</a:t>
            </a:r>
            <a:r>
              <a:rPr lang="en-GB" sz="2400" smtClean="0"/>
              <a:t> </a:t>
            </a:r>
          </a:p>
          <a:p>
            <a:pPr lvl="1" eaLnBrk="1" hangingPunct="1">
              <a:lnSpc>
                <a:spcPct val="80000"/>
              </a:lnSpc>
            </a:pPr>
            <a:r>
              <a:rPr lang="en-GB" sz="2400" smtClean="0">
                <a:hlinkClick r:id="rId4"/>
              </a:rPr>
              <a:t>No Cards</a:t>
            </a:r>
            <a:endParaRPr lang="en-GB" sz="2400" smtClean="0"/>
          </a:p>
          <a:p>
            <a:pPr eaLnBrk="1" hangingPunct="1">
              <a:lnSpc>
                <a:spcPct val="80000"/>
              </a:lnSpc>
            </a:pPr>
            <a:r>
              <a:rPr lang="en-GB" sz="2800" smtClean="0"/>
              <a:t>UK</a:t>
            </a:r>
          </a:p>
          <a:p>
            <a:pPr lvl="1" eaLnBrk="1" hangingPunct="1">
              <a:lnSpc>
                <a:spcPct val="80000"/>
              </a:lnSpc>
            </a:pPr>
            <a:r>
              <a:rPr lang="en-GB" sz="2400" smtClean="0"/>
              <a:t>Controversial proposals to introduce ID cards </a:t>
            </a:r>
          </a:p>
          <a:p>
            <a:pPr lvl="1" eaLnBrk="1" hangingPunct="1">
              <a:lnSpc>
                <a:spcPct val="80000"/>
              </a:lnSpc>
            </a:pPr>
            <a:r>
              <a:rPr lang="en-GB" sz="2400" smtClean="0"/>
              <a:t>Blunkett – “no more to fear than from loyalty cards”</a:t>
            </a:r>
          </a:p>
          <a:p>
            <a:pPr lvl="1" eaLnBrk="1" hangingPunct="1">
              <a:lnSpc>
                <a:spcPct val="80000"/>
              </a:lnSpc>
            </a:pPr>
            <a:r>
              <a:rPr lang="en-GB" sz="2400" smtClean="0"/>
              <a:t>BBC </a:t>
            </a:r>
            <a:r>
              <a:rPr lang="en-GB" sz="2400" smtClean="0">
                <a:hlinkClick r:id="rId5"/>
              </a:rPr>
              <a:t>report on the debate</a:t>
            </a:r>
            <a:r>
              <a:rPr lang="en-GB" sz="2400" smtClean="0"/>
              <a:t> </a:t>
            </a:r>
            <a:endParaRPr lang="en-US" sz="240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GB" sz="4000" smtClean="0"/>
              <a:t>Information - basis for decisions</a:t>
            </a:r>
            <a:endParaRPr lang="en-US" sz="4000" smtClean="0"/>
          </a:p>
        </p:txBody>
      </p:sp>
      <p:sp>
        <p:nvSpPr>
          <p:cNvPr id="34818" name="Rectangle 3"/>
          <p:cNvSpPr>
            <a:spLocks noGrp="1" noChangeArrowheads="1"/>
          </p:cNvSpPr>
          <p:nvPr>
            <p:ph type="body" idx="1"/>
          </p:nvPr>
        </p:nvSpPr>
        <p:spPr/>
        <p:txBody>
          <a:bodyPr/>
          <a:lstStyle/>
          <a:p>
            <a:pPr eaLnBrk="1" hangingPunct="1">
              <a:lnSpc>
                <a:spcPct val="90000"/>
              </a:lnSpc>
            </a:pPr>
            <a:r>
              <a:rPr lang="en-GB" sz="2400" smtClean="0"/>
              <a:t>increasing affecting individuals </a:t>
            </a:r>
          </a:p>
          <a:p>
            <a:pPr lvl="1" eaLnBrk="1" hangingPunct="1">
              <a:lnSpc>
                <a:spcPct val="90000"/>
              </a:lnSpc>
            </a:pPr>
            <a:r>
              <a:rPr lang="en-GB" sz="2000" smtClean="0"/>
              <a:t>and raises a large number of issues</a:t>
            </a:r>
          </a:p>
          <a:p>
            <a:pPr eaLnBrk="1" hangingPunct="1">
              <a:lnSpc>
                <a:spcPct val="90000"/>
              </a:lnSpc>
            </a:pPr>
            <a:r>
              <a:rPr lang="en-GB" sz="2400" smtClean="0"/>
              <a:t>In some respects </a:t>
            </a:r>
          </a:p>
          <a:p>
            <a:pPr lvl="1" eaLnBrk="1" hangingPunct="1">
              <a:lnSpc>
                <a:spcPct val="90000"/>
              </a:lnSpc>
            </a:pPr>
            <a:r>
              <a:rPr lang="en-GB" sz="2000" smtClean="0"/>
              <a:t>the change may be welcomed</a:t>
            </a:r>
          </a:p>
          <a:p>
            <a:pPr lvl="1" eaLnBrk="1" hangingPunct="1">
              <a:lnSpc>
                <a:spcPct val="90000"/>
              </a:lnSpc>
            </a:pPr>
            <a:r>
              <a:rPr lang="en-GB" sz="2000" smtClean="0"/>
              <a:t>Automation of loan application unlikely to be influenced by prejudice or animosity </a:t>
            </a:r>
          </a:p>
          <a:p>
            <a:pPr lvl="1" eaLnBrk="1" hangingPunct="1">
              <a:lnSpc>
                <a:spcPct val="90000"/>
              </a:lnSpc>
            </a:pPr>
            <a:r>
              <a:rPr lang="en-GB" sz="2000" smtClean="0"/>
              <a:t>basis of objective information recorded on a computer system or by credit scoring</a:t>
            </a:r>
          </a:p>
          <a:p>
            <a:pPr eaLnBrk="1" hangingPunct="1">
              <a:lnSpc>
                <a:spcPct val="90000"/>
              </a:lnSpc>
            </a:pPr>
            <a:r>
              <a:rPr lang="en-GB" sz="2400" smtClean="0"/>
              <a:t>Problems arise </a:t>
            </a:r>
          </a:p>
          <a:p>
            <a:pPr lvl="1" eaLnBrk="1" hangingPunct="1">
              <a:lnSpc>
                <a:spcPct val="90000"/>
              </a:lnSpc>
            </a:pPr>
            <a:r>
              <a:rPr lang="en-GB" sz="2000" smtClean="0"/>
              <a:t>information is inaccurate </a:t>
            </a:r>
          </a:p>
          <a:p>
            <a:pPr lvl="1" eaLnBrk="1" hangingPunct="1">
              <a:lnSpc>
                <a:spcPct val="90000"/>
              </a:lnSpc>
            </a:pPr>
            <a:r>
              <a:rPr lang="en-GB" sz="2000" smtClean="0"/>
              <a:t>applicant does not fit some model of an acceptable credit risk</a:t>
            </a:r>
          </a:p>
          <a:p>
            <a:pPr lvl="1" eaLnBrk="1" hangingPunct="1">
              <a:lnSpc>
                <a:spcPct val="90000"/>
              </a:lnSpc>
            </a:pPr>
            <a:r>
              <a:rPr lang="en-GB" sz="2000" smtClean="0"/>
              <a:t>computer networks used to develop detailed personal profiles. </a:t>
            </a:r>
            <a:endParaRPr lang="en-US" sz="200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GB" smtClean="0"/>
              <a:t>Surveillance</a:t>
            </a:r>
            <a:endParaRPr lang="en-US" smtClean="0"/>
          </a:p>
        </p:txBody>
      </p:sp>
      <p:sp>
        <p:nvSpPr>
          <p:cNvPr id="35842" name="Rectangle 3"/>
          <p:cNvSpPr>
            <a:spLocks noGrp="1" noChangeArrowheads="1"/>
          </p:cNvSpPr>
          <p:nvPr>
            <p:ph type="body" idx="1"/>
          </p:nvPr>
        </p:nvSpPr>
        <p:spPr/>
        <p:txBody>
          <a:bodyPr/>
          <a:lstStyle/>
          <a:p>
            <a:pPr eaLnBrk="1" hangingPunct="1">
              <a:lnSpc>
                <a:spcPct val="80000"/>
              </a:lnSpc>
            </a:pPr>
            <a:r>
              <a:rPr lang="en-GB" sz="2000" smtClean="0"/>
              <a:t>Most of us are unlikely to be the subject of </a:t>
            </a:r>
            <a:r>
              <a:rPr lang="en-GB" sz="2000" b="1" smtClean="0"/>
              <a:t>direct</a:t>
            </a:r>
            <a:r>
              <a:rPr lang="en-GB" sz="2000" smtClean="0"/>
              <a:t> surveillance</a:t>
            </a:r>
          </a:p>
          <a:p>
            <a:pPr eaLnBrk="1" hangingPunct="1">
              <a:lnSpc>
                <a:spcPct val="80000"/>
              </a:lnSpc>
            </a:pPr>
            <a:r>
              <a:rPr lang="en-GB" sz="2000" smtClean="0"/>
              <a:t>However, every action we take gives out some information about us</a:t>
            </a:r>
          </a:p>
          <a:p>
            <a:pPr eaLnBrk="1" hangingPunct="1">
              <a:lnSpc>
                <a:spcPct val="80000"/>
              </a:lnSpc>
            </a:pPr>
            <a:r>
              <a:rPr lang="en-GB" sz="2000" smtClean="0"/>
              <a:t>‘data surveillance’ </a:t>
            </a:r>
          </a:p>
          <a:p>
            <a:pPr lvl="1" eaLnBrk="1" hangingPunct="1">
              <a:lnSpc>
                <a:spcPct val="80000"/>
              </a:lnSpc>
            </a:pPr>
            <a:r>
              <a:rPr lang="en-GB" sz="1800" smtClean="0"/>
              <a:t>is the is the collection and processing of this info.</a:t>
            </a:r>
          </a:p>
          <a:p>
            <a:pPr eaLnBrk="1" hangingPunct="1">
              <a:lnSpc>
                <a:spcPct val="80000"/>
              </a:lnSpc>
            </a:pPr>
            <a:r>
              <a:rPr lang="en-GB" sz="2000" smtClean="0"/>
              <a:t>IT &amp; Digitisation </a:t>
            </a:r>
          </a:p>
          <a:p>
            <a:pPr lvl="1" eaLnBrk="1" hangingPunct="1">
              <a:lnSpc>
                <a:spcPct val="80000"/>
              </a:lnSpc>
            </a:pPr>
            <a:r>
              <a:rPr lang="en-GB" sz="1800" smtClean="0"/>
              <a:t>lower the boundaries between the various forms of surveillance </a:t>
            </a:r>
          </a:p>
          <a:p>
            <a:pPr lvl="1" eaLnBrk="1" hangingPunct="1">
              <a:lnSpc>
                <a:spcPct val="80000"/>
              </a:lnSpc>
            </a:pPr>
            <a:r>
              <a:rPr lang="en-GB" sz="1800" smtClean="0"/>
              <a:t>produces a near seamless web of surveillance</a:t>
            </a:r>
          </a:p>
          <a:p>
            <a:pPr lvl="1" eaLnBrk="1" hangingPunct="1">
              <a:lnSpc>
                <a:spcPct val="80000"/>
              </a:lnSpc>
            </a:pPr>
            <a:r>
              <a:rPr lang="en-GB" sz="1800" smtClean="0"/>
              <a:t>distinction between informational and physical privacy is now more flimsy</a:t>
            </a:r>
          </a:p>
          <a:p>
            <a:pPr eaLnBrk="1" hangingPunct="1">
              <a:lnSpc>
                <a:spcPct val="80000"/>
              </a:lnSpc>
            </a:pPr>
            <a:r>
              <a:rPr lang="en-GB" sz="2000" smtClean="0"/>
              <a:t>Reach of systems of physical surveillance has been increased </a:t>
            </a:r>
          </a:p>
          <a:p>
            <a:pPr lvl="1" eaLnBrk="1" hangingPunct="1">
              <a:lnSpc>
                <a:spcPct val="80000"/>
              </a:lnSpc>
            </a:pPr>
            <a:r>
              <a:rPr lang="en-GB" sz="1800" smtClean="0">
                <a:hlinkClick r:id="rId2"/>
              </a:rPr>
              <a:t>Car number plates are scanned by police television cameras</a:t>
            </a:r>
            <a:r>
              <a:rPr lang="en-GB" sz="1800" smtClean="0"/>
              <a:t> </a:t>
            </a:r>
          </a:p>
          <a:p>
            <a:pPr lvl="1" eaLnBrk="1" hangingPunct="1">
              <a:lnSpc>
                <a:spcPct val="80000"/>
              </a:lnSpc>
            </a:pPr>
            <a:r>
              <a:rPr lang="en-GB" sz="1800" smtClean="0"/>
              <a:t>stolen or “wanted” vehicles</a:t>
            </a:r>
          </a:p>
          <a:p>
            <a:pPr lvl="1" eaLnBrk="1" hangingPunct="1">
              <a:lnSpc>
                <a:spcPct val="80000"/>
              </a:lnSpc>
            </a:pPr>
            <a:r>
              <a:rPr lang="en-GB" sz="1800" smtClean="0"/>
              <a:t>possible to find or follow almost any vehicle by its registration number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GB" smtClean="0"/>
              <a:t>CCTV</a:t>
            </a:r>
            <a:endParaRPr lang="en-US" smtClean="0"/>
          </a:p>
        </p:txBody>
      </p:sp>
      <p:sp>
        <p:nvSpPr>
          <p:cNvPr id="36866" name="Rectangle 3"/>
          <p:cNvSpPr>
            <a:spLocks noGrp="1" noChangeArrowheads="1"/>
          </p:cNvSpPr>
          <p:nvPr>
            <p:ph type="body" idx="1"/>
          </p:nvPr>
        </p:nvSpPr>
        <p:spPr/>
        <p:txBody>
          <a:bodyPr/>
          <a:lstStyle/>
          <a:p>
            <a:pPr eaLnBrk="1" hangingPunct="1">
              <a:lnSpc>
                <a:spcPct val="80000"/>
              </a:lnSpc>
            </a:pPr>
            <a:r>
              <a:rPr lang="en-GB" sz="2800" smtClean="0"/>
              <a:t>Increasing numbers monitor movement in the streets </a:t>
            </a:r>
          </a:p>
          <a:p>
            <a:pPr eaLnBrk="1" hangingPunct="1">
              <a:lnSpc>
                <a:spcPct val="80000"/>
              </a:lnSpc>
            </a:pPr>
            <a:r>
              <a:rPr lang="en-GB" sz="2800" smtClean="0"/>
              <a:t>countless thousands commercial operators to monitor our </a:t>
            </a:r>
            <a:r>
              <a:rPr lang="en-GB" sz="2800" smtClean="0">
                <a:hlinkClick r:id="rId2"/>
              </a:rPr>
              <a:t>movements</a:t>
            </a:r>
            <a:r>
              <a:rPr lang="en-GB" sz="2800" smtClean="0"/>
              <a:t> (</a:t>
            </a:r>
            <a:r>
              <a:rPr lang="en-GB" sz="2800" smtClean="0">
                <a:hlinkClick r:id="rId3" action="ppaction://hlinkfile"/>
              </a:rPr>
              <a:t>*</a:t>
            </a:r>
            <a:r>
              <a:rPr lang="en-GB" sz="2800" smtClean="0"/>
              <a:t>) in shops and offices and car parks.</a:t>
            </a:r>
          </a:p>
          <a:p>
            <a:pPr eaLnBrk="1" hangingPunct="1">
              <a:lnSpc>
                <a:spcPct val="80000"/>
              </a:lnSpc>
            </a:pPr>
            <a:r>
              <a:rPr lang="en-GB" sz="2800" smtClean="0"/>
              <a:t>“Intelligent” cameras allow images of individuals to be compared with a database of suspected persons. </a:t>
            </a:r>
          </a:p>
          <a:p>
            <a:pPr lvl="1" eaLnBrk="1" hangingPunct="1">
              <a:lnSpc>
                <a:spcPct val="80000"/>
              </a:lnSpc>
            </a:pPr>
            <a:r>
              <a:rPr lang="en-GB" sz="2400" smtClean="0">
                <a:hlinkClick r:id="rId4"/>
              </a:rPr>
              <a:t>London borough of Newham</a:t>
            </a:r>
            <a:r>
              <a:rPr lang="en-GB" sz="2400" smtClean="0"/>
              <a:t> (</a:t>
            </a:r>
            <a:r>
              <a:rPr lang="en-GB" sz="2400" smtClean="0">
                <a:hlinkClick r:id="rId5" action="ppaction://hlinkfile"/>
              </a:rPr>
              <a:t>*</a:t>
            </a:r>
            <a:r>
              <a:rPr lang="en-GB" sz="2400" smtClean="0"/>
              <a:t>)</a:t>
            </a:r>
          </a:p>
          <a:p>
            <a:pPr eaLnBrk="1" hangingPunct="1">
              <a:lnSpc>
                <a:spcPct val="80000"/>
              </a:lnSpc>
            </a:pPr>
            <a:r>
              <a:rPr lang="en-GB" sz="2800" smtClean="0"/>
              <a:t>Surveillance devices in the workplace allow employers to </a:t>
            </a:r>
            <a:r>
              <a:rPr lang="en-GB" sz="2800" smtClean="0">
                <a:hlinkClick r:id="rId6"/>
              </a:rPr>
              <a:t>monitor employees</a:t>
            </a:r>
            <a:r>
              <a:rPr lang="en-GB" sz="2800" smtClean="0"/>
              <a:t> (</a:t>
            </a:r>
            <a:r>
              <a:rPr lang="en-GB" sz="2800" smtClean="0">
                <a:hlinkClick r:id="rId7" action="ppaction://hlinkfile"/>
              </a:rPr>
              <a:t>*</a:t>
            </a:r>
            <a:r>
              <a:rPr lang="en-GB" sz="2800" smtClean="0"/>
              <a: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GB" smtClean="0"/>
              <a:t>The Emergence of Privacy</a:t>
            </a:r>
            <a:r>
              <a:rPr lang="en-US" smtClean="0"/>
              <a:t> </a:t>
            </a:r>
          </a:p>
        </p:txBody>
      </p:sp>
      <p:sp>
        <p:nvSpPr>
          <p:cNvPr id="19458" name="Rectangle 3"/>
          <p:cNvSpPr>
            <a:spLocks noGrp="1" noChangeArrowheads="1"/>
          </p:cNvSpPr>
          <p:nvPr>
            <p:ph type="body" idx="1"/>
          </p:nvPr>
        </p:nvSpPr>
        <p:spPr/>
        <p:txBody>
          <a:bodyPr/>
          <a:lstStyle/>
          <a:p>
            <a:pPr eaLnBrk="1" hangingPunct="1">
              <a:lnSpc>
                <a:spcPct val="90000"/>
              </a:lnSpc>
            </a:pPr>
            <a:r>
              <a:rPr lang="en-GB" sz="2400" smtClean="0"/>
              <a:t>‘</a:t>
            </a:r>
            <a:r>
              <a:rPr lang="en-GB" sz="2400" smtClean="0">
                <a:hlinkClick r:id="rId2"/>
              </a:rPr>
              <a:t>The Right to Privacy</a:t>
            </a:r>
            <a:r>
              <a:rPr lang="en-GB" sz="2400" smtClean="0"/>
              <a:t>’ Harvard Law Review of 1890</a:t>
            </a:r>
          </a:p>
          <a:p>
            <a:pPr eaLnBrk="1" hangingPunct="1">
              <a:lnSpc>
                <a:spcPct val="90000"/>
              </a:lnSpc>
            </a:pPr>
            <a:r>
              <a:rPr lang="en-GB" sz="2400" smtClean="0"/>
              <a:t>Warren and Brandeis complained that:</a:t>
            </a:r>
            <a:endParaRPr lang="en-US" sz="2400" smtClean="0"/>
          </a:p>
          <a:p>
            <a:pPr eaLnBrk="1" hangingPunct="1">
              <a:lnSpc>
                <a:spcPct val="90000"/>
              </a:lnSpc>
              <a:buFontTx/>
              <a:buNone/>
            </a:pPr>
            <a:r>
              <a:rPr lang="en-US" sz="2400" smtClean="0"/>
              <a:t>	</a:t>
            </a:r>
            <a:r>
              <a:rPr lang="en-US" sz="2400" i="1" smtClean="0"/>
              <a:t>“The press is overstepping in every direction the obvious bounds of propriety and of decency. Gossip is no longer the resource of the idle and of the vicious, but has become a trade, which is pursued with industry as well as effrontery. To satisfy a prurient taste the details of sexual relations are spread broadcast in the columns of the daily papers. To occupy the indolent, column upon column is filled with idle gossip, which can only be procured by intrusion upon the domestic circle.”</a:t>
            </a:r>
            <a:endParaRPr lang="en-GB" sz="2400" i="1"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GB" smtClean="0"/>
              <a:t>Monitoring thru software</a:t>
            </a:r>
            <a:endParaRPr lang="en-US" smtClean="0"/>
          </a:p>
        </p:txBody>
      </p:sp>
      <p:sp>
        <p:nvSpPr>
          <p:cNvPr id="37890" name="Rectangle 3"/>
          <p:cNvSpPr>
            <a:spLocks noGrp="1" noChangeArrowheads="1"/>
          </p:cNvSpPr>
          <p:nvPr>
            <p:ph type="body" idx="1"/>
          </p:nvPr>
        </p:nvSpPr>
        <p:spPr/>
        <p:txBody>
          <a:bodyPr/>
          <a:lstStyle/>
          <a:p>
            <a:pPr eaLnBrk="1" hangingPunct="1"/>
            <a:r>
              <a:rPr lang="en-GB" sz="2800" smtClean="0"/>
              <a:t>Most word processing packages </a:t>
            </a:r>
          </a:p>
          <a:p>
            <a:pPr lvl="1" eaLnBrk="1" hangingPunct="1"/>
            <a:r>
              <a:rPr lang="en-GB" sz="2400" smtClean="0"/>
              <a:t>maintain records of the time spent working on particular documents</a:t>
            </a:r>
          </a:p>
          <a:p>
            <a:pPr eaLnBrk="1" hangingPunct="1"/>
            <a:r>
              <a:rPr lang="en-GB" sz="2800" smtClean="0"/>
              <a:t>Web browsers </a:t>
            </a:r>
          </a:p>
          <a:p>
            <a:pPr lvl="1" eaLnBrk="1" hangingPunct="1"/>
            <a:r>
              <a:rPr lang="en-GB" sz="2400" smtClean="0"/>
              <a:t>are surveillance system</a:t>
            </a:r>
            <a:r>
              <a:rPr lang="en-GB" sz="2400" i="1" smtClean="0"/>
              <a:t> par excellence</a:t>
            </a:r>
            <a:r>
              <a:rPr lang="en-GB" sz="2400" smtClean="0"/>
              <a:t>. </a:t>
            </a:r>
          </a:p>
          <a:p>
            <a:pPr lvl="1" eaLnBrk="1" hangingPunct="1"/>
            <a:r>
              <a:rPr lang="en-GB" sz="2400" smtClean="0">
                <a:hlinkClick r:id="rId2"/>
              </a:rPr>
              <a:t>browsing</a:t>
            </a:r>
            <a:r>
              <a:rPr lang="en-GB" sz="2400" smtClean="0"/>
              <a:t> the Web leaves electronic trails </a:t>
            </a:r>
          </a:p>
          <a:p>
            <a:pPr lvl="1" eaLnBrk="1" hangingPunct="1"/>
            <a:r>
              <a:rPr lang="en-GB" sz="2400" smtClean="0"/>
              <a:t>software can transmit a tracer known as a “</a:t>
            </a:r>
            <a:r>
              <a:rPr lang="en-GB" sz="2400" smtClean="0">
                <a:hlinkClick r:id="rId3"/>
              </a:rPr>
              <a:t>cookie</a:t>
            </a:r>
            <a:r>
              <a:rPr lang="en-GB" sz="2400" smtClean="0"/>
              <a:t>” </a:t>
            </a:r>
          </a:p>
          <a:p>
            <a:pPr lvl="1" eaLnBrk="1" hangingPunct="1"/>
            <a:r>
              <a:rPr lang="en-GB" sz="2400" smtClean="0"/>
              <a:t>A Report by Working Party on Data Protection on </a:t>
            </a:r>
            <a:r>
              <a:rPr lang="en-GB" sz="2400" smtClean="0">
                <a:hlinkClick r:id="rId4"/>
              </a:rPr>
              <a:t>Privacy on the Internet</a:t>
            </a:r>
            <a:r>
              <a:rPr lang="en-GB" sz="2400" smtClean="0"/>
              <a:t> (</a:t>
            </a:r>
            <a:r>
              <a:rPr lang="en-GB" sz="2400" smtClean="0">
                <a:hlinkClick r:id="rId5" action="ppaction://hlinkfile"/>
              </a:rPr>
              <a:t>*</a:t>
            </a:r>
            <a:r>
              <a:rPr lang="en-GB" sz="2400" smtClean="0"/>
              <a:t>) gives some interesting insights. </a:t>
            </a:r>
            <a:endParaRPr lang="en-US" sz="2400" smtClean="0"/>
          </a:p>
          <a:p>
            <a:pPr eaLnBrk="1" hangingPunct="1">
              <a:buFontTx/>
              <a:buNone/>
            </a:pPr>
            <a:endParaRPr lang="en-US" sz="28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GB" smtClean="0"/>
              <a:t>Internet newsgroup forum</a:t>
            </a:r>
            <a:endParaRPr lang="en-US" smtClean="0"/>
          </a:p>
        </p:txBody>
      </p:sp>
      <p:sp>
        <p:nvSpPr>
          <p:cNvPr id="38914" name="Rectangle 3"/>
          <p:cNvSpPr>
            <a:spLocks noGrp="1" noChangeArrowheads="1"/>
          </p:cNvSpPr>
          <p:nvPr>
            <p:ph type="body" idx="1"/>
          </p:nvPr>
        </p:nvSpPr>
        <p:spPr/>
        <p:txBody>
          <a:bodyPr/>
          <a:lstStyle/>
          <a:p>
            <a:pPr eaLnBrk="1" hangingPunct="1">
              <a:lnSpc>
                <a:spcPct val="80000"/>
              </a:lnSpc>
            </a:pPr>
            <a:r>
              <a:rPr lang="en-GB" sz="2800" smtClean="0"/>
              <a:t>Many users participate </a:t>
            </a:r>
          </a:p>
          <a:p>
            <a:pPr eaLnBrk="1" hangingPunct="1">
              <a:lnSpc>
                <a:spcPct val="80000"/>
              </a:lnSpc>
            </a:pPr>
            <a:r>
              <a:rPr lang="en-GB" sz="2800" smtClean="0"/>
              <a:t>Although messages will disappear after a few days</a:t>
            </a:r>
          </a:p>
          <a:p>
            <a:pPr lvl="1" eaLnBrk="1" hangingPunct="1">
              <a:lnSpc>
                <a:spcPct val="80000"/>
              </a:lnSpc>
            </a:pPr>
            <a:r>
              <a:rPr lang="en-GB" sz="2400" smtClean="0">
                <a:hlinkClick r:id="rId2"/>
              </a:rPr>
              <a:t>groups.google.com (Formerly deja.com)</a:t>
            </a:r>
            <a:r>
              <a:rPr lang="en-GB" sz="2400" smtClean="0"/>
              <a:t> archive copies </a:t>
            </a:r>
          </a:p>
          <a:p>
            <a:pPr lvl="1" eaLnBrk="1" hangingPunct="1">
              <a:lnSpc>
                <a:spcPct val="80000"/>
              </a:lnSpc>
            </a:pPr>
            <a:r>
              <a:rPr lang="en-GB" sz="2400" smtClean="0"/>
              <a:t>provide the facility search postings by reference to criteria including the name</a:t>
            </a:r>
          </a:p>
          <a:p>
            <a:pPr lvl="1" eaLnBrk="1" hangingPunct="1">
              <a:lnSpc>
                <a:spcPct val="80000"/>
              </a:lnSpc>
            </a:pPr>
            <a:r>
              <a:rPr lang="en-GB" sz="2400" smtClean="0"/>
              <a:t>a simple matter to obtain a complete list of all messages written by a particular individual</a:t>
            </a:r>
          </a:p>
          <a:p>
            <a:pPr lvl="1" eaLnBrk="1" hangingPunct="1">
              <a:lnSpc>
                <a:spcPct val="80000"/>
              </a:lnSpc>
            </a:pPr>
            <a:r>
              <a:rPr lang="en-GB" sz="2400" smtClean="0"/>
              <a:t>information might have attractions </a:t>
            </a:r>
          </a:p>
          <a:p>
            <a:pPr lvl="2" eaLnBrk="1" hangingPunct="1">
              <a:lnSpc>
                <a:spcPct val="80000"/>
              </a:lnSpc>
            </a:pPr>
            <a:r>
              <a:rPr lang="en-GB" sz="2000" smtClean="0"/>
              <a:t>direct marketers,</a:t>
            </a:r>
          </a:p>
          <a:p>
            <a:pPr lvl="2" eaLnBrk="1" hangingPunct="1">
              <a:lnSpc>
                <a:spcPct val="80000"/>
              </a:lnSpc>
            </a:pPr>
            <a:r>
              <a:rPr lang="en-GB" sz="2000" smtClean="0"/>
              <a:t>prospective employers </a:t>
            </a:r>
          </a:p>
          <a:p>
            <a:pPr lvl="2" eaLnBrk="1" hangingPunct="1">
              <a:lnSpc>
                <a:spcPct val="80000"/>
              </a:lnSpc>
            </a:pPr>
            <a:r>
              <a:rPr lang="en-GB" sz="2000" smtClean="0"/>
              <a:t>potential blackmailers. </a:t>
            </a:r>
            <a:endParaRPr lang="en-US" sz="200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GB" sz="4000" smtClean="0"/>
              <a:t>Lord Hoffman: case of </a:t>
            </a:r>
            <a:r>
              <a:rPr lang="en-GB" sz="4000" i="1" smtClean="0">
                <a:hlinkClick r:id="rId2"/>
              </a:rPr>
              <a:t>R. </a:t>
            </a:r>
            <a:r>
              <a:rPr lang="en-GB" sz="4000" smtClean="0">
                <a:hlinkClick r:id="rId2"/>
              </a:rPr>
              <a:t>v.</a:t>
            </a:r>
            <a:r>
              <a:rPr lang="en-GB" sz="4000" i="1" smtClean="0">
                <a:hlinkClick r:id="rId2"/>
              </a:rPr>
              <a:t> Brown</a:t>
            </a:r>
            <a:r>
              <a:rPr lang="en-GB" sz="4000" smtClean="0"/>
              <a:t>:</a:t>
            </a:r>
            <a:br>
              <a:rPr lang="en-GB" sz="4000" smtClean="0"/>
            </a:br>
            <a:endParaRPr lang="en-US" sz="4000" smtClean="0"/>
          </a:p>
        </p:txBody>
      </p:sp>
      <p:sp>
        <p:nvSpPr>
          <p:cNvPr id="39938" name="Rectangle 3"/>
          <p:cNvSpPr>
            <a:spLocks noGrp="1" noChangeArrowheads="1"/>
          </p:cNvSpPr>
          <p:nvPr>
            <p:ph type="body" idx="1"/>
          </p:nvPr>
        </p:nvSpPr>
        <p:spPr/>
        <p:txBody>
          <a:bodyPr/>
          <a:lstStyle/>
          <a:p>
            <a:pPr eaLnBrk="1" hangingPunct="1">
              <a:lnSpc>
                <a:spcPct val="80000"/>
              </a:lnSpc>
            </a:pPr>
            <a:r>
              <a:rPr lang="en-GB" sz="1800" smtClean="0"/>
              <a:t>Concerned at the privacy implications of IT</a:t>
            </a:r>
          </a:p>
          <a:p>
            <a:pPr eaLnBrk="1" hangingPunct="1">
              <a:lnSpc>
                <a:spcPct val="80000"/>
              </a:lnSpc>
              <a:buFontTx/>
              <a:buNone/>
            </a:pPr>
            <a:r>
              <a:rPr lang="en-GB" sz="1800" i="1" smtClean="0"/>
              <a:t>	“My Lords, one of the less welcome consequences of the information technology revolution has been the ease with which it has become possible to invade the privacy of the individual. No longer is it necessary to peep through keyholes or listen under the eaves. </a:t>
            </a:r>
          </a:p>
          <a:p>
            <a:pPr eaLnBrk="1" hangingPunct="1">
              <a:lnSpc>
                <a:spcPct val="80000"/>
              </a:lnSpc>
              <a:buFontTx/>
              <a:buNone/>
            </a:pPr>
            <a:r>
              <a:rPr lang="en-GB" sz="1800" i="1" smtClean="0"/>
              <a:t>	Instead, more reliable information can be obtained in greater comfort and safety by using the concealed surveillance camera, the telephoto lens, the hidden microphone and the telephone bug. No longer is it necessary to open letters, pry into files or conduct elaborate inquiries to discover the intimate details of a person’s business or financial affairs, his health, family, leisure interests or dealings with central or local government. Vast amounts of information about everyone are stored on computers, capable of instant transmission anywhere in the world and accessible at the touch of a keyboard. The right to keep oneself to oneself, to tell other people that certain things are none of their business, is under technological threat.”</a:t>
            </a:r>
            <a:endParaRPr lang="en-US" sz="1800" i="1"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GB" smtClean="0"/>
              <a:t>Increasing Volumes of Data</a:t>
            </a:r>
            <a:endParaRPr lang="en-US" smtClean="0"/>
          </a:p>
        </p:txBody>
      </p:sp>
      <p:sp>
        <p:nvSpPr>
          <p:cNvPr id="47106" name="Rectangle 3"/>
          <p:cNvSpPr>
            <a:spLocks noGrp="1" noChangeArrowheads="1"/>
          </p:cNvSpPr>
          <p:nvPr>
            <p:ph type="body" idx="1"/>
          </p:nvPr>
        </p:nvSpPr>
        <p:spPr/>
        <p:txBody>
          <a:bodyPr/>
          <a:lstStyle/>
          <a:p>
            <a:pPr eaLnBrk="1" hangingPunct="1">
              <a:lnSpc>
                <a:spcPct val="80000"/>
              </a:lnSpc>
            </a:pPr>
            <a:r>
              <a:rPr lang="en-GB" sz="1800" smtClean="0"/>
              <a:t>15 years ago</a:t>
            </a:r>
          </a:p>
          <a:p>
            <a:pPr lvl="1" eaLnBrk="1" hangingPunct="1">
              <a:lnSpc>
                <a:spcPct val="80000"/>
              </a:lnSpc>
            </a:pPr>
            <a:r>
              <a:rPr lang="en-GB" sz="1600" smtClean="0"/>
              <a:t>Phone records showed number of units </a:t>
            </a:r>
          </a:p>
          <a:p>
            <a:pPr lvl="1" eaLnBrk="1" hangingPunct="1">
              <a:lnSpc>
                <a:spcPct val="80000"/>
              </a:lnSpc>
            </a:pPr>
            <a:r>
              <a:rPr lang="en-GB" sz="1600" smtClean="0"/>
              <a:t>an amalgam of the time of day when a call is made, its duration and its identification as local, long distance or international </a:t>
            </a:r>
          </a:p>
          <a:p>
            <a:pPr eaLnBrk="1" hangingPunct="1">
              <a:lnSpc>
                <a:spcPct val="80000"/>
              </a:lnSpc>
            </a:pPr>
            <a:r>
              <a:rPr lang="en-GB" sz="1800" smtClean="0"/>
              <a:t>Today, it is the practice to present users with itemised bills. </a:t>
            </a:r>
          </a:p>
          <a:p>
            <a:pPr eaLnBrk="1" hangingPunct="1">
              <a:lnSpc>
                <a:spcPct val="80000"/>
              </a:lnSpc>
            </a:pPr>
            <a:r>
              <a:rPr lang="en-GB" sz="1800" smtClean="0"/>
              <a:t>These may provide considerable assistance to the person (or company) responsible for paying the bill in monitoring and controlling usage </a:t>
            </a:r>
          </a:p>
          <a:p>
            <a:pPr eaLnBrk="1" hangingPunct="1">
              <a:lnSpc>
                <a:spcPct val="80000"/>
              </a:lnSpc>
            </a:pPr>
            <a:r>
              <a:rPr lang="en-GB" sz="1800" smtClean="0"/>
              <a:t>provides useful marketing information to the service provider as well as raising issues concerning the privacy of other persons who might make use of the facility. </a:t>
            </a:r>
          </a:p>
          <a:p>
            <a:pPr eaLnBrk="1" hangingPunct="1">
              <a:lnSpc>
                <a:spcPct val="80000"/>
              </a:lnSpc>
            </a:pPr>
            <a:r>
              <a:rPr lang="en-GB" sz="1800" smtClean="0"/>
              <a:t>Location Data: Mobile phones Co’s record this extra data enabling the movements of the phone to be tracked with ever greater precision.  </a:t>
            </a:r>
          </a:p>
          <a:p>
            <a:pPr eaLnBrk="1" hangingPunct="1">
              <a:lnSpc>
                <a:spcPct val="80000"/>
              </a:lnSpc>
            </a:pPr>
            <a:r>
              <a:rPr lang="en-GB" sz="1800" smtClean="0"/>
              <a:t>Omagh Bombers were monitored using </a:t>
            </a:r>
            <a:r>
              <a:rPr lang="en-GB" sz="1800" smtClean="0">
                <a:hlinkClick r:id="rId2"/>
              </a:rPr>
              <a:t>Mobile Technology</a:t>
            </a:r>
            <a:endParaRPr lang="en-GB" sz="1800" smtClean="0"/>
          </a:p>
          <a:p>
            <a:pPr eaLnBrk="1" hangingPunct="1">
              <a:lnSpc>
                <a:spcPct val="80000"/>
              </a:lnSpc>
            </a:pPr>
            <a:r>
              <a:rPr lang="en-IE" sz="1800" smtClean="0">
                <a:hlinkClick r:id="rId3"/>
              </a:rPr>
              <a:t>Tracking </a:t>
            </a:r>
            <a:r>
              <a:rPr lang="en-IE" sz="1800" smtClean="0"/>
              <a:t>of Robert Holohan’s body </a:t>
            </a:r>
            <a:endParaRPr lang="en-GB" sz="1800" smtClean="0"/>
          </a:p>
          <a:p>
            <a:pPr eaLnBrk="1" hangingPunct="1">
              <a:lnSpc>
                <a:spcPct val="80000"/>
              </a:lnSpc>
            </a:pPr>
            <a:r>
              <a:rPr lang="en-GB" sz="1800" smtClean="0"/>
              <a:t>Much publicity has recently surrounded the arrest of a suspect in the July bombings in London following the </a:t>
            </a:r>
            <a:r>
              <a:rPr lang="en-GB" sz="1800" smtClean="0">
                <a:hlinkClick r:id="rId4"/>
              </a:rPr>
              <a:t>tracking of his movements from London to Rome by means of signals from his mobile phone</a:t>
            </a:r>
            <a:r>
              <a:rPr lang="en-GB" sz="1800" smtClean="0"/>
              <a:t>. </a:t>
            </a:r>
          </a:p>
          <a:p>
            <a:pPr eaLnBrk="1" hangingPunct="1">
              <a:lnSpc>
                <a:spcPct val="80000"/>
              </a:lnSpc>
            </a:pPr>
            <a:r>
              <a:rPr lang="en-US" sz="1800" smtClean="0"/>
              <a:t>Service provided at http://www.followus.co.uk/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GB" smtClean="0"/>
              <a:t>Data flexibility</a:t>
            </a:r>
            <a:endParaRPr lang="en-US" smtClean="0"/>
          </a:p>
        </p:txBody>
      </p:sp>
      <p:sp>
        <p:nvSpPr>
          <p:cNvPr id="48130" name="Rectangle 3"/>
          <p:cNvSpPr>
            <a:spLocks noGrp="1" noChangeArrowheads="1"/>
          </p:cNvSpPr>
          <p:nvPr>
            <p:ph type="body" idx="1"/>
          </p:nvPr>
        </p:nvSpPr>
        <p:spPr/>
        <p:txBody>
          <a:bodyPr/>
          <a:lstStyle/>
          <a:p>
            <a:pPr eaLnBrk="1" hangingPunct="1">
              <a:lnSpc>
                <a:spcPct val="80000"/>
              </a:lnSpc>
            </a:pPr>
            <a:r>
              <a:rPr lang="en-GB" sz="2000" smtClean="0"/>
              <a:t>The world we inhabit today has changed and is changing with considerable speed.</a:t>
            </a:r>
          </a:p>
          <a:p>
            <a:pPr eaLnBrk="1" hangingPunct="1">
              <a:lnSpc>
                <a:spcPct val="80000"/>
              </a:lnSpc>
            </a:pPr>
            <a:r>
              <a:rPr lang="en-GB" sz="2000" smtClean="0"/>
              <a:t>Data is a commodity and the fuel which drives the information society. </a:t>
            </a:r>
          </a:p>
          <a:p>
            <a:pPr eaLnBrk="1" hangingPunct="1">
              <a:lnSpc>
                <a:spcPct val="80000"/>
              </a:lnSpc>
            </a:pPr>
            <a:r>
              <a:rPr lang="en-GB" sz="2000" smtClean="0"/>
              <a:t>With the development of more and more sophisticated search engine technologies, the value of a data base lies increasingly in the amount of data held rather than the thought which lies behind the selection and organisation of material. </a:t>
            </a:r>
          </a:p>
          <a:p>
            <a:pPr eaLnBrk="1" hangingPunct="1">
              <a:lnSpc>
                <a:spcPct val="80000"/>
              </a:lnSpc>
            </a:pPr>
            <a:r>
              <a:rPr lang="en-GB" sz="2000" smtClean="0"/>
              <a:t>In academic life excessive use of electronic resources can cause traditional research skills to slide, the availability of 100 electronic articles saying the same thing adds little to the reader’s understanding of a topic – even making the charitable assumption that the articles are accurate in what they say. The tendency is to seek to find the answer before one has understood the question. </a:t>
            </a:r>
          </a:p>
          <a:p>
            <a:pPr eaLnBrk="1" hangingPunct="1">
              <a:lnSpc>
                <a:spcPct val="80000"/>
              </a:lnSpc>
            </a:pPr>
            <a:r>
              <a:rPr lang="en-US" sz="2000" b="1" smtClean="0"/>
              <a:t>How much information do you disclose each day to people or ICT?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ctrTitle"/>
          </p:nvPr>
        </p:nvSpPr>
        <p:spPr/>
        <p:txBody>
          <a:bodyPr/>
          <a:lstStyle/>
          <a:p>
            <a:pPr eaLnBrk="1" hangingPunct="1"/>
            <a:r>
              <a:rPr lang="en-GB" b="1" i="1" smtClean="0"/>
              <a:t>Information and Human Rights</a:t>
            </a:r>
          </a:p>
        </p:txBody>
      </p:sp>
      <p:sp>
        <p:nvSpPr>
          <p:cNvPr id="49154"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GB" sz="3600" smtClean="0"/>
              <a:t>Universal Declaration of Human Rights</a:t>
            </a:r>
            <a:endParaRPr lang="en-US" sz="3600" smtClean="0"/>
          </a:p>
        </p:txBody>
      </p:sp>
      <p:sp>
        <p:nvSpPr>
          <p:cNvPr id="50178" name="Rectangle 3"/>
          <p:cNvSpPr>
            <a:spLocks noGrp="1" noChangeArrowheads="1"/>
          </p:cNvSpPr>
          <p:nvPr>
            <p:ph type="body" idx="1"/>
          </p:nvPr>
        </p:nvSpPr>
        <p:spPr/>
        <p:txBody>
          <a:bodyPr/>
          <a:lstStyle/>
          <a:p>
            <a:pPr eaLnBrk="1" hangingPunct="1">
              <a:lnSpc>
                <a:spcPct val="80000"/>
              </a:lnSpc>
            </a:pPr>
            <a:r>
              <a:rPr lang="en-GB" sz="2000" smtClean="0"/>
              <a:t>Until the second world war, notions of privacy existed in a somewhat esoteric (limited group) legal backwater. </a:t>
            </a:r>
          </a:p>
          <a:p>
            <a:pPr eaLnBrk="1" hangingPunct="1">
              <a:lnSpc>
                <a:spcPct val="80000"/>
              </a:lnSpc>
            </a:pPr>
            <a:r>
              <a:rPr lang="en-GB" sz="2000" smtClean="0"/>
              <a:t>legal action which recognised right of privacy, affected few people. </a:t>
            </a:r>
          </a:p>
          <a:p>
            <a:pPr eaLnBrk="1" hangingPunct="1">
              <a:lnSpc>
                <a:spcPct val="80000"/>
              </a:lnSpc>
            </a:pPr>
            <a:r>
              <a:rPr lang="en-GB" sz="2000" smtClean="0"/>
              <a:t>A product of the global conflict was The Universal Declaration of Human Rights (UN 1948):</a:t>
            </a:r>
          </a:p>
          <a:p>
            <a:pPr eaLnBrk="1" hangingPunct="1">
              <a:lnSpc>
                <a:spcPct val="80000"/>
              </a:lnSpc>
              <a:buFontTx/>
              <a:buNone/>
            </a:pPr>
            <a:r>
              <a:rPr lang="en-GB" sz="2000" smtClean="0"/>
              <a:t>	“</a:t>
            </a:r>
            <a:r>
              <a:rPr lang="en-GB" sz="2000" i="1" smtClean="0"/>
              <a:t>Whereas recognition of the inherent dignity and of the equal and inalienable rights of all members of the human family is the foundation of freedom, justice and peace in the world, </a:t>
            </a:r>
          </a:p>
          <a:p>
            <a:pPr eaLnBrk="1" hangingPunct="1">
              <a:lnSpc>
                <a:spcPct val="80000"/>
              </a:lnSpc>
              <a:buFontTx/>
              <a:buNone/>
            </a:pPr>
            <a:r>
              <a:rPr lang="en-GB" sz="2000" i="1" smtClean="0"/>
              <a:t>	Whereas disregard and contempt for human rights have resulted in barbarous acts which have outraged the conscience of mankind, and the advent of a world in which human beings shall enjoy freedom of speech and belief and freedom from fear and want has been proclaimed as the highest aspiration of the common people,”</a:t>
            </a:r>
          </a:p>
          <a:p>
            <a:pPr eaLnBrk="1" hangingPunct="1">
              <a:lnSpc>
                <a:spcPct val="80000"/>
              </a:lnSpc>
            </a:pPr>
            <a:endParaRPr lang="en-US" sz="2000" b="1" smtClean="0"/>
          </a:p>
          <a:p>
            <a:pPr eaLnBrk="1" hangingPunct="1">
              <a:lnSpc>
                <a:spcPct val="80000"/>
              </a:lnSpc>
            </a:pPr>
            <a:r>
              <a:rPr lang="en-US" sz="2000" b="1" smtClean="0"/>
              <a:t>End result: Human Rights could no longer be left to Nation States to manage.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GB" sz="4000" smtClean="0"/>
              <a:t/>
            </a:r>
            <a:br>
              <a:rPr lang="en-GB" sz="4000" smtClean="0"/>
            </a:br>
            <a:r>
              <a:rPr lang="en-GB" sz="4000" smtClean="0"/>
              <a:t>A Counter to Totalitarian regimes</a:t>
            </a:r>
            <a:endParaRPr lang="en-US" sz="4000" smtClean="0"/>
          </a:p>
        </p:txBody>
      </p:sp>
      <p:sp>
        <p:nvSpPr>
          <p:cNvPr id="51202" name="Rectangle 3"/>
          <p:cNvSpPr>
            <a:spLocks noGrp="1" noChangeArrowheads="1"/>
          </p:cNvSpPr>
          <p:nvPr>
            <p:ph type="body" idx="1"/>
          </p:nvPr>
        </p:nvSpPr>
        <p:spPr/>
        <p:txBody>
          <a:bodyPr/>
          <a:lstStyle/>
          <a:p>
            <a:pPr eaLnBrk="1" hangingPunct="1"/>
            <a:r>
              <a:rPr lang="en-GB" sz="2800" smtClean="0"/>
              <a:t>Regimes built on surveillance and the maintenance of extensive systems of records. </a:t>
            </a:r>
          </a:p>
          <a:p>
            <a:pPr eaLnBrk="1" hangingPunct="1"/>
            <a:r>
              <a:rPr lang="en-GB" sz="2800" smtClean="0"/>
              <a:t>Article 12 of the Declaration provided that:</a:t>
            </a:r>
          </a:p>
          <a:p>
            <a:pPr eaLnBrk="1" hangingPunct="1">
              <a:buFontTx/>
              <a:buNone/>
            </a:pPr>
            <a:r>
              <a:rPr lang="en-GB" sz="2800" i="1" smtClean="0"/>
              <a:t>	“No one shall be subjected to arbitrary interference with his privacy, family, home or correspondence, nor to attacks upon his honour and reputation. Everyone has the right to the protection of the law against such interference or attacks.”</a:t>
            </a:r>
            <a:endParaRPr lang="en-US" sz="2800" i="1"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GB" smtClean="0"/>
              <a:t>ECHR</a:t>
            </a:r>
            <a:endParaRPr lang="en-US" smtClean="0"/>
          </a:p>
        </p:txBody>
      </p:sp>
      <p:sp>
        <p:nvSpPr>
          <p:cNvPr id="52226" name="Rectangle 3"/>
          <p:cNvSpPr>
            <a:spLocks noGrp="1" noChangeArrowheads="1"/>
          </p:cNvSpPr>
          <p:nvPr>
            <p:ph type="body" idx="1"/>
          </p:nvPr>
        </p:nvSpPr>
        <p:spPr/>
        <p:txBody>
          <a:bodyPr/>
          <a:lstStyle/>
          <a:p>
            <a:pPr eaLnBrk="1" hangingPunct="1">
              <a:lnSpc>
                <a:spcPct val="80000"/>
              </a:lnSpc>
            </a:pPr>
            <a:r>
              <a:rPr lang="en-GB" sz="2000" smtClean="0"/>
              <a:t>Although influential, the Declaration has no binding legal force. </a:t>
            </a:r>
          </a:p>
          <a:p>
            <a:pPr eaLnBrk="1" hangingPunct="1">
              <a:lnSpc>
                <a:spcPct val="80000"/>
              </a:lnSpc>
            </a:pPr>
            <a:r>
              <a:rPr lang="en-GB" sz="2000" smtClean="0"/>
              <a:t>1949: the Council of Europe was established by international treaty. </a:t>
            </a:r>
          </a:p>
          <a:p>
            <a:pPr eaLnBrk="1" hangingPunct="1">
              <a:lnSpc>
                <a:spcPct val="80000"/>
              </a:lnSpc>
            </a:pPr>
            <a:r>
              <a:rPr lang="en-GB" sz="2000" smtClean="0"/>
              <a:t>goals include the negotiation of agreements to secure </a:t>
            </a:r>
          </a:p>
          <a:p>
            <a:pPr lvl="1" eaLnBrk="1" hangingPunct="1">
              <a:lnSpc>
                <a:spcPct val="80000"/>
              </a:lnSpc>
            </a:pPr>
            <a:r>
              <a:rPr lang="en-GB" sz="1800" i="1" smtClean="0"/>
              <a:t>“the maintenance and further realisation of human rights and fundamental freedoms”.</a:t>
            </a:r>
          </a:p>
          <a:p>
            <a:pPr lvl="1" eaLnBrk="1" hangingPunct="1">
              <a:lnSpc>
                <a:spcPct val="80000"/>
              </a:lnSpc>
            </a:pPr>
            <a:r>
              <a:rPr lang="en-GB" sz="1800" smtClean="0"/>
              <a:t>Early action: the negotiation of the Convention for the ‘Protection of Fundamental Rights and Fundamental Freedoms’ (ECHR). </a:t>
            </a:r>
          </a:p>
          <a:p>
            <a:pPr lvl="1" eaLnBrk="1" hangingPunct="1">
              <a:lnSpc>
                <a:spcPct val="80000"/>
              </a:lnSpc>
            </a:pPr>
            <a:r>
              <a:rPr lang="en-GB" sz="1800" smtClean="0"/>
              <a:t>ECHR was opened for signature in November 1950 and entered into force in September 1953.</a:t>
            </a:r>
          </a:p>
          <a:p>
            <a:pPr lvl="1" eaLnBrk="1" hangingPunct="1">
              <a:lnSpc>
                <a:spcPct val="80000"/>
              </a:lnSpc>
            </a:pPr>
            <a:r>
              <a:rPr lang="en-GB" sz="1800" b="1" smtClean="0"/>
              <a:t>Preamble </a:t>
            </a:r>
          </a:p>
          <a:p>
            <a:pPr lvl="1" eaLnBrk="1" hangingPunct="1">
              <a:lnSpc>
                <a:spcPct val="80000"/>
              </a:lnSpc>
              <a:buFontTx/>
              <a:buNone/>
            </a:pPr>
            <a:r>
              <a:rPr lang="en-GB" sz="1800" smtClean="0"/>
              <a:t>	that States reaffirmed:</a:t>
            </a:r>
            <a:r>
              <a:rPr lang="en-GB" sz="1800" i="1" smtClean="0"/>
              <a:t>	“… their profound belief in those fundamental freedoms which are the foundation of justice and peace in the world and are best maintained on the one hand by an effective political democracy and on the other by a common understanding and observance of the human rights upon which they depend;”</a:t>
            </a:r>
          </a:p>
          <a:p>
            <a:pPr eaLnBrk="1" hangingPunct="1">
              <a:lnSpc>
                <a:spcPct val="80000"/>
              </a:lnSpc>
            </a:pPr>
            <a:r>
              <a:rPr lang="en-GB" sz="2000" b="1" smtClean="0"/>
              <a:t>Transposed into Irish Law: European Convention on Human Rights Act 2003</a:t>
            </a:r>
          </a:p>
          <a:p>
            <a:pPr eaLnBrk="1" hangingPunct="1">
              <a:lnSpc>
                <a:spcPct val="80000"/>
              </a:lnSpc>
              <a:buFontTx/>
              <a:buNone/>
            </a:pPr>
            <a:endParaRPr lang="en-GB" sz="2000" b="1" smtClean="0"/>
          </a:p>
          <a:p>
            <a:pPr eaLnBrk="1" hangingPunct="1">
              <a:lnSpc>
                <a:spcPct val="80000"/>
              </a:lnSpc>
              <a:buFontTx/>
              <a:buNone/>
            </a:pPr>
            <a:endParaRPr lang="en-US" sz="2000" i="1"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GB" smtClean="0"/>
              <a:t>Article 8</a:t>
            </a:r>
            <a:endParaRPr lang="en-US" smtClean="0"/>
          </a:p>
        </p:txBody>
      </p:sp>
      <p:sp>
        <p:nvSpPr>
          <p:cNvPr id="53250" name="Rectangle 3"/>
          <p:cNvSpPr>
            <a:spLocks noGrp="1" noChangeArrowheads="1"/>
          </p:cNvSpPr>
          <p:nvPr>
            <p:ph type="body" idx="1"/>
          </p:nvPr>
        </p:nvSpPr>
        <p:spPr/>
        <p:txBody>
          <a:bodyPr/>
          <a:lstStyle/>
          <a:p>
            <a:pPr eaLnBrk="1" hangingPunct="1">
              <a:lnSpc>
                <a:spcPct val="90000"/>
              </a:lnSpc>
              <a:buFontTx/>
              <a:buNone/>
            </a:pPr>
            <a:r>
              <a:rPr lang="en-GB" sz="2800" smtClean="0"/>
              <a:t>1	</a:t>
            </a:r>
            <a:r>
              <a:rPr lang="en-GB" sz="2800" i="1" smtClean="0"/>
              <a:t>Everyone has the right to respect for his private and family life, his home &amp; his correspondence.</a:t>
            </a:r>
          </a:p>
          <a:p>
            <a:pPr eaLnBrk="1" hangingPunct="1">
              <a:lnSpc>
                <a:spcPct val="90000"/>
              </a:lnSpc>
              <a:buFontTx/>
              <a:buNone/>
            </a:pPr>
            <a:r>
              <a:rPr lang="en-GB" sz="2800" smtClean="0"/>
              <a:t>2.	</a:t>
            </a:r>
            <a:r>
              <a:rPr lang="en-GB" sz="2800" i="1" smtClean="0"/>
              <a:t>There shall be no interference by a </a:t>
            </a:r>
            <a:r>
              <a:rPr lang="en-GB" sz="2800" b="1" i="1" smtClean="0"/>
              <a:t>public authority</a:t>
            </a:r>
            <a:r>
              <a:rPr lang="en-GB" sz="2800" i="1" smtClean="0"/>
              <a:t> with the exercise of this right except such as is in accordance with the law and is necessary in a democratic society in the interests of national security, public safety or the economic well-being of the country, for the prevention of disorder or crime, for the protection of health or morals, or for the protection of the rights and freedoms of others.</a:t>
            </a:r>
            <a:endParaRPr lang="en-US" sz="2800" i="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GB" smtClean="0"/>
              <a:t>central thrust of the article </a:t>
            </a:r>
            <a:endParaRPr lang="en-US" smtClean="0"/>
          </a:p>
        </p:txBody>
      </p:sp>
      <p:sp>
        <p:nvSpPr>
          <p:cNvPr id="20482" name="Rectangle 3"/>
          <p:cNvSpPr>
            <a:spLocks noGrp="1" noChangeArrowheads="1"/>
          </p:cNvSpPr>
          <p:nvPr>
            <p:ph type="body" idx="1"/>
          </p:nvPr>
        </p:nvSpPr>
        <p:spPr/>
        <p:txBody>
          <a:bodyPr/>
          <a:lstStyle/>
          <a:p>
            <a:pPr marL="609600" indent="-609600" eaLnBrk="1" hangingPunct="1">
              <a:lnSpc>
                <a:spcPct val="80000"/>
              </a:lnSpc>
            </a:pPr>
            <a:r>
              <a:rPr lang="en-GB" sz="2400" smtClean="0"/>
              <a:t>common law should protect ‘privacy’ </a:t>
            </a:r>
          </a:p>
          <a:p>
            <a:pPr marL="609600" indent="-609600" eaLnBrk="1" hangingPunct="1">
              <a:lnSpc>
                <a:spcPct val="80000"/>
              </a:lnSpc>
            </a:pPr>
            <a:r>
              <a:rPr lang="en-GB" sz="2400" smtClean="0"/>
              <a:t>Referred to Mr Justice Cooley </a:t>
            </a:r>
          </a:p>
          <a:p>
            <a:pPr marL="990600" lvl="1" indent="-533400" eaLnBrk="1" hangingPunct="1">
              <a:lnSpc>
                <a:spcPct val="80000"/>
              </a:lnSpc>
            </a:pPr>
            <a:r>
              <a:rPr lang="en-GB" sz="2000" smtClean="0"/>
              <a:t>‘right to be left alone’ 2 years earlier</a:t>
            </a:r>
            <a:endParaRPr lang="en-US" sz="2000" smtClean="0"/>
          </a:p>
          <a:p>
            <a:pPr marL="609600" indent="-609600" eaLnBrk="1" hangingPunct="1">
              <a:lnSpc>
                <a:spcPct val="80000"/>
              </a:lnSpc>
              <a:buFontTx/>
              <a:buNone/>
            </a:pPr>
            <a:r>
              <a:rPr lang="en-US" sz="2400" i="1" smtClean="0"/>
              <a:t>	“The common law has always recognized a man's house as his castle, impregnable, often even to its own officers engaged in the execution of its commands. Shall the courts thus close the front entrance to constituted authority, and open wide the back door to idle or prurient curiosity?”</a:t>
            </a:r>
          </a:p>
          <a:p>
            <a:pPr marL="609600" indent="-609600" eaLnBrk="1" hangingPunct="1">
              <a:lnSpc>
                <a:spcPct val="80000"/>
              </a:lnSpc>
              <a:buFontTx/>
              <a:buNone/>
            </a:pPr>
            <a:endParaRPr lang="en-GB" sz="2800" i="1" smtClean="0"/>
          </a:p>
          <a:p>
            <a:pPr marL="609600" indent="-609600" eaLnBrk="1" hangingPunct="1">
              <a:lnSpc>
                <a:spcPct val="80000"/>
              </a:lnSpc>
            </a:pPr>
            <a:r>
              <a:rPr lang="en-GB" sz="2800" i="1" smtClean="0"/>
              <a:t>Art 40.5 of Bunreacht na h</a:t>
            </a:r>
            <a:r>
              <a:rPr lang="en-GB" sz="2400" b="1" i="1" smtClean="0"/>
              <a:t>Éireann</a:t>
            </a:r>
            <a:endParaRPr lang="en-GB" sz="2800" i="1" smtClean="0"/>
          </a:p>
          <a:p>
            <a:pPr marL="990600" lvl="1" indent="-533400" eaLnBrk="1" hangingPunct="1">
              <a:lnSpc>
                <a:spcPct val="80000"/>
              </a:lnSpc>
            </a:pPr>
            <a:r>
              <a:rPr lang="en-GB" sz="2400" i="1" smtClean="0"/>
              <a:t>“The dwelling of every citizen is inviolable and shall not be forcibly entered save in accordance with law”</a:t>
            </a:r>
            <a:endParaRPr lang="en-US" sz="2400" i="1"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GB" smtClean="0"/>
              <a:t>Extends to Private sector</a:t>
            </a:r>
            <a:endParaRPr lang="en-US" smtClean="0"/>
          </a:p>
        </p:txBody>
      </p:sp>
      <p:sp>
        <p:nvSpPr>
          <p:cNvPr id="54274" name="Rectangle 3"/>
          <p:cNvSpPr>
            <a:spLocks noGrp="1" noChangeArrowheads="1"/>
          </p:cNvSpPr>
          <p:nvPr>
            <p:ph type="body" idx="1"/>
          </p:nvPr>
        </p:nvSpPr>
        <p:spPr/>
        <p:txBody>
          <a:bodyPr/>
          <a:lstStyle/>
          <a:p>
            <a:pPr eaLnBrk="1" hangingPunct="1">
              <a:lnSpc>
                <a:spcPct val="80000"/>
              </a:lnSpc>
            </a:pPr>
            <a:r>
              <a:rPr lang="en-US" sz="1800" smtClean="0"/>
              <a:t>Though Art 8. relates to interference by public authority, </a:t>
            </a:r>
          </a:p>
          <a:p>
            <a:pPr eaLnBrk="1" hangingPunct="1">
              <a:lnSpc>
                <a:spcPct val="80000"/>
              </a:lnSpc>
            </a:pPr>
            <a:r>
              <a:rPr lang="en-US" sz="1800" smtClean="0"/>
              <a:t>jurisprudence of the ECtHR has established that the obligation imposed upon member states is to ensure that private and family life is protected by law against intrusions by any person or agency whether within the public or the private sector. </a:t>
            </a:r>
          </a:p>
          <a:p>
            <a:pPr eaLnBrk="1" hangingPunct="1">
              <a:lnSpc>
                <a:spcPct val="80000"/>
              </a:lnSpc>
            </a:pPr>
            <a:r>
              <a:rPr lang="en-US" sz="1800" i="1" u="sng" smtClean="0">
                <a:hlinkClick r:id="rId2"/>
              </a:rPr>
              <a:t>Hatton v. United Kingdom</a:t>
            </a:r>
            <a:r>
              <a:rPr lang="en-US" sz="1800" i="1" u="sng" smtClean="0"/>
              <a:t> </a:t>
            </a:r>
          </a:p>
          <a:p>
            <a:pPr lvl="1" eaLnBrk="1" hangingPunct="1">
              <a:lnSpc>
                <a:spcPct val="80000"/>
              </a:lnSpc>
            </a:pPr>
            <a:r>
              <a:rPr lang="en-US" sz="1600" smtClean="0"/>
              <a:t>a failure to impose adequate controls over night flights </a:t>
            </a:r>
          </a:p>
          <a:p>
            <a:pPr lvl="1" eaLnBrk="1" hangingPunct="1">
              <a:lnSpc>
                <a:spcPct val="80000"/>
              </a:lnSpc>
            </a:pPr>
            <a:r>
              <a:rPr lang="en-US" sz="1600" smtClean="0"/>
              <a:t>Court referred to </a:t>
            </a:r>
            <a:r>
              <a:rPr lang="en-US" sz="1600" i="1" smtClean="0"/>
              <a:t>“a positive duty on the State to take reasonable and appropriate measures to secure the applicants</a:t>
            </a:r>
            <a:r>
              <a:rPr lang="en-US" sz="1600" smtClean="0"/>
              <a:t>” rights under Article 8 § 1 </a:t>
            </a:r>
          </a:p>
          <a:p>
            <a:pPr lvl="1" eaLnBrk="1" hangingPunct="1">
              <a:lnSpc>
                <a:spcPct val="80000"/>
              </a:lnSpc>
            </a:pPr>
            <a:r>
              <a:rPr lang="en-US" sz="1600" smtClean="0"/>
              <a:t>now recognised that states must provide protection against invasive conduct perpetrated by private sector agencies.</a:t>
            </a:r>
          </a:p>
          <a:p>
            <a:pPr eaLnBrk="1" hangingPunct="1">
              <a:lnSpc>
                <a:spcPct val="80000"/>
              </a:lnSpc>
            </a:pPr>
            <a:r>
              <a:rPr lang="en-GB" sz="1800" smtClean="0"/>
              <a:t>It is noteworthy that the European Convention refers to the need for respect of ‘private life’ rather than ‘privacy’.  The latter might be seen as a subset of the former. </a:t>
            </a:r>
          </a:p>
          <a:p>
            <a:pPr eaLnBrk="1" hangingPunct="1">
              <a:lnSpc>
                <a:spcPct val="80000"/>
              </a:lnSpc>
            </a:pPr>
            <a:r>
              <a:rPr lang="en-GB" sz="1800" smtClean="0"/>
              <a:t>Encapsulated in private life are </a:t>
            </a:r>
            <a:r>
              <a:rPr lang="en-GB" sz="1800" b="1" smtClean="0"/>
              <a:t>personality</a:t>
            </a:r>
            <a:r>
              <a:rPr lang="en-GB" sz="1800" smtClean="0"/>
              <a:t>, </a:t>
            </a:r>
            <a:r>
              <a:rPr lang="en-GB" sz="1800" b="1" smtClean="0"/>
              <a:t>life style</a:t>
            </a:r>
            <a:r>
              <a:rPr lang="en-GB" sz="1800" smtClean="0"/>
              <a:t> and a general sense of what might loosely be described as </a:t>
            </a:r>
            <a:r>
              <a:rPr lang="en-GB" sz="1800" b="1" smtClean="0"/>
              <a:t>security</a:t>
            </a:r>
            <a:r>
              <a:rPr lang="en-GB" sz="1800" smtClean="0"/>
              <a:t> and </a:t>
            </a:r>
            <a:r>
              <a:rPr lang="en-GB" sz="1800" b="1" smtClean="0"/>
              <a:t>well being</a:t>
            </a:r>
            <a:r>
              <a:rPr lang="en-GB" sz="1800" smtClean="0"/>
              <a:t>. </a:t>
            </a:r>
            <a:endParaRPr lang="en-US" sz="1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GB" smtClean="0"/>
              <a:t>Expansive Right</a:t>
            </a:r>
            <a:endParaRPr lang="en-US" smtClean="0">
              <a:solidFill>
                <a:srgbClr val="FF0000"/>
              </a:solidFill>
            </a:endParaRPr>
          </a:p>
        </p:txBody>
      </p:sp>
      <p:sp>
        <p:nvSpPr>
          <p:cNvPr id="55298" name="Rectangle 3"/>
          <p:cNvSpPr>
            <a:spLocks noGrp="1" noChangeArrowheads="1"/>
          </p:cNvSpPr>
          <p:nvPr>
            <p:ph type="body" idx="1"/>
          </p:nvPr>
        </p:nvSpPr>
        <p:spPr/>
        <p:txBody>
          <a:bodyPr/>
          <a:lstStyle/>
          <a:p>
            <a:pPr eaLnBrk="1" hangingPunct="1">
              <a:lnSpc>
                <a:spcPct val="80000"/>
              </a:lnSpc>
            </a:pPr>
            <a:r>
              <a:rPr lang="en-US" sz="1600" smtClean="0"/>
              <a:t>This expansive basis for the right to respect for private life  has resulted in the doctrine being held applicable to an extensive range of situations. </a:t>
            </a:r>
          </a:p>
          <a:p>
            <a:pPr eaLnBrk="1" hangingPunct="1">
              <a:lnSpc>
                <a:spcPct val="80000"/>
              </a:lnSpc>
            </a:pPr>
            <a:r>
              <a:rPr lang="en-US" sz="1600" smtClean="0"/>
              <a:t>In the </a:t>
            </a:r>
            <a:r>
              <a:rPr lang="en-US" sz="1600" i="1" smtClean="0"/>
              <a:t>Hatton</a:t>
            </a:r>
            <a:r>
              <a:rPr lang="en-US" sz="1600" smtClean="0"/>
              <a:t> case referred to above, the complainants  argued that the British government was in breach of its obligations under Article 8 by reason of a failure to impose adequate controls over night flights into Heathrow airport, thereby depriving them of the opportunity of a full night’s sleep. Although initially successful, the finding of a breach of Article 8 was reversed on appeal by a majority judgment of the Grand Chamber. </a:t>
            </a:r>
          </a:p>
          <a:p>
            <a:pPr eaLnBrk="1" hangingPunct="1">
              <a:lnSpc>
                <a:spcPct val="80000"/>
              </a:lnSpc>
            </a:pPr>
            <a:r>
              <a:rPr lang="en-US" sz="1600" smtClean="0"/>
              <a:t>A similar tendency can also be identified in the US where issues such as the right to abortion have been decided on the basis of the right of privacy – Roe v Wade 1973. </a:t>
            </a:r>
          </a:p>
          <a:p>
            <a:pPr eaLnBrk="1" hangingPunct="1">
              <a:lnSpc>
                <a:spcPct val="80000"/>
              </a:lnSpc>
            </a:pPr>
            <a:r>
              <a:rPr lang="en-GB" sz="1600" smtClean="0"/>
              <a:t>Of greater significance in the present context is the fact the Court has interpreted the right to respect for private life in an active sense to encompass both controls over the collection and  the grant of access to personal data. </a:t>
            </a:r>
          </a:p>
          <a:p>
            <a:pPr eaLnBrk="1" hangingPunct="1">
              <a:lnSpc>
                <a:spcPct val="80000"/>
              </a:lnSpc>
            </a:pPr>
            <a:r>
              <a:rPr lang="en-US" sz="1600" smtClean="0"/>
              <a:t>Leander v. Sweden: </a:t>
            </a:r>
          </a:p>
          <a:p>
            <a:pPr lvl="1" eaLnBrk="1" hangingPunct="1">
              <a:lnSpc>
                <a:spcPct val="80000"/>
              </a:lnSpc>
            </a:pPr>
            <a:r>
              <a:rPr lang="en-US" sz="1400" smtClean="0"/>
              <a:t>Complainant denied employment based on adverse info. on public records</a:t>
            </a:r>
          </a:p>
          <a:p>
            <a:pPr lvl="1" eaLnBrk="1" hangingPunct="1">
              <a:lnSpc>
                <a:spcPct val="80000"/>
              </a:lnSpc>
            </a:pPr>
            <a:r>
              <a:rPr lang="en-US" sz="1400" smtClean="0"/>
              <a:t>Held that in principle collection &amp; processing by public authorities could breach Art 8.</a:t>
            </a:r>
          </a:p>
          <a:p>
            <a:pPr lvl="1" eaLnBrk="1" hangingPunct="1">
              <a:lnSpc>
                <a:spcPct val="80000"/>
              </a:lnSpc>
            </a:pPr>
            <a:r>
              <a:rPr lang="en-US" sz="1400" smtClean="0"/>
              <a:t>However, Swedish maintained adequate safeguards</a:t>
            </a:r>
          </a:p>
          <a:p>
            <a:pPr lvl="1" eaLnBrk="1" hangingPunct="1">
              <a:lnSpc>
                <a:spcPct val="80000"/>
              </a:lnSpc>
            </a:pPr>
            <a:endParaRPr lang="en-US" sz="14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GB" smtClean="0"/>
              <a:t>Ireland</a:t>
            </a:r>
            <a:endParaRPr lang="en-US" smtClean="0"/>
          </a:p>
        </p:txBody>
      </p:sp>
      <p:sp>
        <p:nvSpPr>
          <p:cNvPr id="56322" name="Rectangle 3"/>
          <p:cNvSpPr>
            <a:spLocks noGrp="1" noChangeArrowheads="1"/>
          </p:cNvSpPr>
          <p:nvPr>
            <p:ph type="body" idx="1"/>
          </p:nvPr>
        </p:nvSpPr>
        <p:spPr/>
        <p:txBody>
          <a:bodyPr/>
          <a:lstStyle/>
          <a:p>
            <a:pPr eaLnBrk="1" hangingPunct="1">
              <a:lnSpc>
                <a:spcPct val="80000"/>
              </a:lnSpc>
            </a:pPr>
            <a:r>
              <a:rPr lang="en-GB" sz="2000" smtClean="0"/>
              <a:t>Limited recognition of privacy in the </a:t>
            </a:r>
            <a:r>
              <a:rPr lang="en-GB" sz="2000" smtClean="0">
                <a:hlinkClick r:id="rId2"/>
              </a:rPr>
              <a:t>Constitution</a:t>
            </a:r>
            <a:endParaRPr lang="en-GB" sz="2000" smtClean="0"/>
          </a:p>
          <a:p>
            <a:pPr lvl="1" eaLnBrk="1" hangingPunct="1">
              <a:lnSpc>
                <a:spcPct val="80000"/>
              </a:lnSpc>
            </a:pPr>
            <a:r>
              <a:rPr lang="en-GB" sz="1800" i="1" smtClean="0"/>
              <a:t>“State guarantees in its laws to respect, and, as far as practicable, by its laws to defend and vindicate the personal rights of the citizen.”</a:t>
            </a:r>
            <a:r>
              <a:rPr lang="en-GB" sz="1800" smtClean="0"/>
              <a:t> Art 40.3</a:t>
            </a:r>
          </a:p>
          <a:p>
            <a:pPr lvl="1" eaLnBrk="1" hangingPunct="1">
              <a:lnSpc>
                <a:spcPct val="80000"/>
              </a:lnSpc>
            </a:pPr>
            <a:r>
              <a:rPr lang="en-GB" sz="1800" i="1" smtClean="0"/>
              <a:t>“State pledges itself to guard with special care the institution of Marriage, on which the Family is founded, and to protect it against attack.”  </a:t>
            </a:r>
            <a:r>
              <a:rPr lang="en-GB" sz="1800" smtClean="0"/>
              <a:t>Art 41.3.1 </a:t>
            </a:r>
            <a:endParaRPr lang="en-IE" sz="1800" i="1" smtClean="0"/>
          </a:p>
          <a:p>
            <a:pPr lvl="1" eaLnBrk="1" hangingPunct="1">
              <a:lnSpc>
                <a:spcPct val="80000"/>
              </a:lnSpc>
            </a:pPr>
            <a:r>
              <a:rPr lang="en-IE" sz="1800" i="1" smtClean="0"/>
              <a:t>“The dwelling of every citizen is inviolable and shall not be forcibly entered save in accordance with the law.” </a:t>
            </a:r>
            <a:r>
              <a:rPr lang="en-IE" sz="1800" smtClean="0"/>
              <a:t>Art. 40.5 </a:t>
            </a:r>
          </a:p>
          <a:p>
            <a:pPr lvl="1" eaLnBrk="1" hangingPunct="1">
              <a:lnSpc>
                <a:spcPct val="80000"/>
              </a:lnSpc>
            </a:pPr>
            <a:r>
              <a:rPr lang="en-IE" sz="1800" smtClean="0"/>
              <a:t>some civil exemptions may exist</a:t>
            </a:r>
            <a:endParaRPr lang="en-GB" sz="1800" smtClean="0"/>
          </a:p>
          <a:p>
            <a:pPr eaLnBrk="1" hangingPunct="1">
              <a:lnSpc>
                <a:spcPct val="80000"/>
              </a:lnSpc>
            </a:pPr>
            <a:r>
              <a:rPr lang="en-GB" sz="2000" smtClean="0"/>
              <a:t>Data Protection Acts 1988-2003 (compliance)</a:t>
            </a:r>
          </a:p>
          <a:p>
            <a:pPr eaLnBrk="1" hangingPunct="1">
              <a:lnSpc>
                <a:spcPct val="80000"/>
              </a:lnSpc>
            </a:pPr>
            <a:r>
              <a:rPr lang="en-GB" sz="2000" smtClean="0"/>
              <a:t>Limits on Privacy (Common Good)</a:t>
            </a:r>
          </a:p>
          <a:p>
            <a:pPr lvl="1" eaLnBrk="1" hangingPunct="1">
              <a:lnSpc>
                <a:spcPct val="80000"/>
              </a:lnSpc>
            </a:pPr>
            <a:r>
              <a:rPr lang="en-GB" sz="1800" smtClean="0"/>
              <a:t>Haughey v. Moriarty 1999</a:t>
            </a:r>
          </a:p>
          <a:p>
            <a:pPr lvl="1" eaLnBrk="1" hangingPunct="1">
              <a:lnSpc>
                <a:spcPct val="80000"/>
              </a:lnSpc>
            </a:pPr>
            <a:r>
              <a:rPr lang="en-GB" sz="1800" smtClean="0"/>
              <a:t>Bailey v. Flood 2000</a:t>
            </a:r>
          </a:p>
          <a:p>
            <a:pPr lvl="1" eaLnBrk="1" hangingPunct="1">
              <a:lnSpc>
                <a:spcPct val="80000"/>
              </a:lnSpc>
            </a:pPr>
            <a:r>
              <a:rPr lang="en-GB" sz="1800" smtClean="0"/>
              <a:t>DPP v. McCann 1998 (Privacy v. Right to Life)</a:t>
            </a:r>
          </a:p>
          <a:p>
            <a:pPr lvl="1" eaLnBrk="1" hangingPunct="1">
              <a:lnSpc>
                <a:spcPct val="80000"/>
              </a:lnSpc>
            </a:pPr>
            <a:r>
              <a:rPr lang="en-GB" sz="1800" smtClean="0"/>
              <a:t>National Irish Banks v. RTE 1998 (Freed. Of Express)</a:t>
            </a:r>
            <a:endParaRPr lang="en-US" sz="18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GB" sz="4000" i="1" smtClean="0"/>
              <a:t>McGee v. Attorney General 1974 (Marital privacy)</a:t>
            </a:r>
          </a:p>
        </p:txBody>
      </p:sp>
      <p:sp>
        <p:nvSpPr>
          <p:cNvPr id="57346" name="Rectangle 3"/>
          <p:cNvSpPr>
            <a:spLocks noGrp="1" noChangeArrowheads="1"/>
          </p:cNvSpPr>
          <p:nvPr>
            <p:ph type="body" idx="1"/>
          </p:nvPr>
        </p:nvSpPr>
        <p:spPr/>
        <p:txBody>
          <a:bodyPr/>
          <a:lstStyle/>
          <a:p>
            <a:pPr eaLnBrk="1" hangingPunct="1"/>
            <a:r>
              <a:rPr lang="en-IE" smtClean="0"/>
              <a:t>Supreme Court held:</a:t>
            </a:r>
          </a:p>
          <a:p>
            <a:pPr eaLnBrk="1" hangingPunct="1"/>
            <a:r>
              <a:rPr lang="en-IE" i="1" smtClean="0"/>
              <a:t>“…it is scarcely to be doubted in our society that the right to privacy is universally recognised and accepted with possibly the rarest of exceptions, and the matter of marital privacy must rank as one as one of the most important matters in the realm  of privcay” </a:t>
            </a:r>
          </a:p>
          <a:p>
            <a:pPr eaLnBrk="1" hangingPunct="1">
              <a:buFontTx/>
              <a:buNone/>
            </a:pPr>
            <a:endParaRPr lang="en-GB" i="1"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GB" sz="3600" i="1" smtClean="0"/>
              <a:t/>
            </a:r>
            <a:br>
              <a:rPr lang="en-GB" sz="3600" i="1" smtClean="0"/>
            </a:br>
            <a:r>
              <a:rPr lang="en-GB" sz="3600" i="1" smtClean="0"/>
              <a:t>Kennedy &amp; Arnold v. Ireland 1987 (comms privacy)</a:t>
            </a:r>
            <a:r>
              <a:rPr lang="en-GB" sz="4000" i="1" smtClean="0"/>
              <a:t/>
            </a:r>
            <a:br>
              <a:rPr lang="en-GB" sz="4000" i="1" smtClean="0"/>
            </a:br>
            <a:endParaRPr lang="en-GB" sz="4000" i="1" smtClean="0"/>
          </a:p>
        </p:txBody>
      </p:sp>
      <p:sp>
        <p:nvSpPr>
          <p:cNvPr id="58370" name="Rectangle 3"/>
          <p:cNvSpPr>
            <a:spLocks noGrp="1" noChangeArrowheads="1"/>
          </p:cNvSpPr>
          <p:nvPr>
            <p:ph type="body" idx="1"/>
          </p:nvPr>
        </p:nvSpPr>
        <p:spPr/>
        <p:txBody>
          <a:bodyPr/>
          <a:lstStyle/>
          <a:p>
            <a:pPr eaLnBrk="1" hangingPunct="1">
              <a:lnSpc>
                <a:spcPct val="90000"/>
              </a:lnSpc>
            </a:pPr>
            <a:r>
              <a:rPr lang="en-IE" sz="2400" smtClean="0"/>
              <a:t>Phone tapping: s56 Post Office Act 1908</a:t>
            </a:r>
          </a:p>
          <a:p>
            <a:pPr eaLnBrk="1" hangingPunct="1">
              <a:lnSpc>
                <a:spcPct val="90000"/>
              </a:lnSpc>
            </a:pPr>
            <a:r>
              <a:rPr lang="en-IE" sz="2400" smtClean="0"/>
              <a:t>Warrant should only be issued: </a:t>
            </a:r>
          </a:p>
          <a:p>
            <a:pPr lvl="1" eaLnBrk="1" hangingPunct="1">
              <a:lnSpc>
                <a:spcPct val="90000"/>
              </a:lnSpc>
            </a:pPr>
            <a:r>
              <a:rPr lang="en-IE" sz="2000" smtClean="0"/>
              <a:t>State security &amp; serious crime prevention</a:t>
            </a:r>
          </a:p>
          <a:p>
            <a:pPr lvl="1" eaLnBrk="1" hangingPunct="1">
              <a:lnSpc>
                <a:spcPct val="90000"/>
              </a:lnSpc>
            </a:pPr>
            <a:r>
              <a:rPr lang="en-IE" sz="2000" smtClean="0"/>
              <a:t>State maintained that it acted legally and did not interfere with constitutional rights</a:t>
            </a:r>
          </a:p>
          <a:p>
            <a:pPr eaLnBrk="1" hangingPunct="1">
              <a:lnSpc>
                <a:spcPct val="90000"/>
              </a:lnSpc>
            </a:pPr>
            <a:r>
              <a:rPr lang="en-IE" sz="2400" smtClean="0"/>
              <a:t>Although privacy was </a:t>
            </a:r>
            <a:r>
              <a:rPr lang="en-IE" sz="2400" i="1" smtClean="0"/>
              <a:t>“…not specifically guaranteed by the Consitution, the right to privacy is one of the fundamental personal rights of the citizen which flow from the Christian and democratic nature of the state” </a:t>
            </a:r>
          </a:p>
          <a:p>
            <a:pPr eaLnBrk="1" hangingPunct="1">
              <a:lnSpc>
                <a:spcPct val="90000"/>
              </a:lnSpc>
            </a:pPr>
            <a:r>
              <a:rPr lang="en-IE" sz="2400" smtClean="0"/>
              <a:t>An </a:t>
            </a:r>
            <a:r>
              <a:rPr lang="en-IE" sz="2400" u="sng" smtClean="0"/>
              <a:t>Unenumerated</a:t>
            </a:r>
            <a:r>
              <a:rPr lang="en-IE" sz="2400" smtClean="0"/>
              <a:t> right</a:t>
            </a:r>
          </a:p>
          <a:p>
            <a:pPr eaLnBrk="1" hangingPunct="1">
              <a:lnSpc>
                <a:spcPct val="90000"/>
              </a:lnSpc>
            </a:pPr>
            <a:r>
              <a:rPr lang="en-IE" sz="2400" i="1" smtClean="0"/>
              <a:t>“right to privacy includes … respect of phone conversation…”</a:t>
            </a:r>
            <a:endParaRPr lang="en-GB" sz="2400" i="1"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IE" smtClean="0"/>
              <a:t>Definition</a:t>
            </a:r>
            <a:endParaRPr lang="en-GB" smtClean="0"/>
          </a:p>
        </p:txBody>
      </p:sp>
      <p:sp>
        <p:nvSpPr>
          <p:cNvPr id="59394" name="Rectangle 3"/>
          <p:cNvSpPr>
            <a:spLocks noGrp="1" noChangeArrowheads="1"/>
          </p:cNvSpPr>
          <p:nvPr>
            <p:ph type="body" idx="1"/>
          </p:nvPr>
        </p:nvSpPr>
        <p:spPr/>
        <p:txBody>
          <a:bodyPr/>
          <a:lstStyle/>
          <a:p>
            <a:pPr eaLnBrk="1" hangingPunct="1">
              <a:lnSpc>
                <a:spcPct val="80000"/>
              </a:lnSpc>
            </a:pPr>
            <a:r>
              <a:rPr lang="en-IE" sz="2800" smtClean="0"/>
              <a:t>UK Calcut Comm report 1990:</a:t>
            </a:r>
          </a:p>
          <a:p>
            <a:pPr lvl="1" eaLnBrk="1" hangingPunct="1">
              <a:lnSpc>
                <a:spcPct val="80000"/>
              </a:lnSpc>
            </a:pPr>
            <a:r>
              <a:rPr lang="en-IE" sz="2400" i="1" smtClean="0"/>
              <a:t>“The right of the individual to be protected against intrusion into his person life or affairs, or those of his family, by direct physical means or by publication of information”</a:t>
            </a:r>
          </a:p>
          <a:p>
            <a:pPr eaLnBrk="1" hangingPunct="1">
              <a:lnSpc>
                <a:spcPct val="80000"/>
              </a:lnSpc>
            </a:pPr>
            <a:r>
              <a:rPr lang="en-IE" sz="2800" smtClean="0"/>
              <a:t>Law reform Comm report 1998</a:t>
            </a:r>
          </a:p>
          <a:p>
            <a:pPr lvl="1" eaLnBrk="1" hangingPunct="1">
              <a:lnSpc>
                <a:spcPct val="80000"/>
              </a:lnSpc>
            </a:pPr>
            <a:r>
              <a:rPr lang="en-IE" sz="2400" i="1" smtClean="0"/>
              <a:t>“…privacy as a concept includes a wider range of personal interests or claims which place limits on the right of society and of its members to acquire knowledge or, and to take action regarding, another person. At its core lies the desire of the individual to maintain control over information, possessions and conduct of a personal kind, and…to deny or control access thereto by others” </a:t>
            </a:r>
          </a:p>
          <a:p>
            <a:pPr lvl="1" eaLnBrk="1" hangingPunct="1">
              <a:lnSpc>
                <a:spcPct val="80000"/>
              </a:lnSpc>
            </a:pPr>
            <a:endParaRPr lang="en-GB" sz="2400" i="1"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IE" smtClean="0"/>
              <a:t>Privacy characteristics</a:t>
            </a:r>
            <a:endParaRPr lang="en-GB" smtClean="0"/>
          </a:p>
        </p:txBody>
      </p:sp>
      <p:sp>
        <p:nvSpPr>
          <p:cNvPr id="60418" name="Rectangle 3"/>
          <p:cNvSpPr>
            <a:spLocks noGrp="1" noChangeArrowheads="1"/>
          </p:cNvSpPr>
          <p:nvPr>
            <p:ph type="body" idx="1"/>
          </p:nvPr>
        </p:nvSpPr>
        <p:spPr/>
        <p:txBody>
          <a:bodyPr/>
          <a:lstStyle/>
          <a:p>
            <a:pPr eaLnBrk="1" hangingPunct="1">
              <a:lnSpc>
                <a:spcPct val="90000"/>
              </a:lnSpc>
            </a:pPr>
            <a:r>
              <a:rPr lang="en-IE" sz="2400" smtClean="0"/>
              <a:t>Discerned from case law</a:t>
            </a:r>
          </a:p>
          <a:p>
            <a:pPr eaLnBrk="1" hangingPunct="1">
              <a:lnSpc>
                <a:spcPct val="90000"/>
              </a:lnSpc>
            </a:pPr>
            <a:r>
              <a:rPr lang="en-IE" sz="2400" smtClean="0"/>
              <a:t>A fundamental right but not absolute</a:t>
            </a:r>
          </a:p>
          <a:p>
            <a:pPr eaLnBrk="1" hangingPunct="1">
              <a:lnSpc>
                <a:spcPct val="90000"/>
              </a:lnSpc>
            </a:pPr>
            <a:r>
              <a:rPr lang="en-IE" sz="2400" i="1" smtClean="0"/>
              <a:t>Privacy</a:t>
            </a:r>
            <a:r>
              <a:rPr lang="en-IE" sz="2400" smtClean="0"/>
              <a:t> must be balanced against rights of others or State</a:t>
            </a:r>
          </a:p>
          <a:p>
            <a:pPr eaLnBrk="1" hangingPunct="1">
              <a:lnSpc>
                <a:spcPct val="90000"/>
              </a:lnSpc>
            </a:pPr>
            <a:r>
              <a:rPr lang="en-IE" sz="2400" smtClean="0"/>
              <a:t>Individual’s privacy right can vary</a:t>
            </a:r>
          </a:p>
          <a:p>
            <a:pPr lvl="1" eaLnBrk="1" hangingPunct="1">
              <a:lnSpc>
                <a:spcPct val="90000"/>
              </a:lnSpc>
            </a:pPr>
            <a:r>
              <a:rPr lang="en-IE" sz="2000" smtClean="0"/>
              <a:t>E.g. covert filming of nurse &amp; patient</a:t>
            </a:r>
          </a:p>
          <a:p>
            <a:pPr lvl="1" eaLnBrk="1" hangingPunct="1">
              <a:lnSpc>
                <a:spcPct val="90000"/>
              </a:lnSpc>
            </a:pPr>
            <a:r>
              <a:rPr lang="en-IE" sz="2000" smtClean="0"/>
              <a:t>Each has differing privacy rights</a:t>
            </a:r>
          </a:p>
          <a:p>
            <a:pPr eaLnBrk="1" hangingPunct="1">
              <a:lnSpc>
                <a:spcPct val="90000"/>
              </a:lnSpc>
            </a:pPr>
            <a:r>
              <a:rPr lang="en-IE" sz="2400" smtClean="0"/>
              <a:t>Private information distinguished from info. obtained by breach of right to privacy</a:t>
            </a:r>
          </a:p>
          <a:p>
            <a:pPr eaLnBrk="1" hangingPunct="1">
              <a:lnSpc>
                <a:spcPct val="90000"/>
              </a:lnSpc>
            </a:pPr>
            <a:r>
              <a:rPr lang="en-IE" sz="2400" smtClean="0"/>
              <a:t>Individual may waive right to privacy</a:t>
            </a:r>
          </a:p>
          <a:p>
            <a:pPr eaLnBrk="1" hangingPunct="1">
              <a:lnSpc>
                <a:spcPct val="90000"/>
              </a:lnSpc>
            </a:pPr>
            <a:r>
              <a:rPr lang="en-IE" sz="2400" smtClean="0"/>
              <a:t>“Right” can be traded for economic gain like property</a:t>
            </a:r>
          </a:p>
          <a:p>
            <a:pPr eaLnBrk="1" hangingPunct="1">
              <a:lnSpc>
                <a:spcPct val="90000"/>
              </a:lnSpc>
            </a:pPr>
            <a:endParaRPr lang="en-GB"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IE" smtClean="0"/>
              <a:t>Not an absolute right</a:t>
            </a:r>
            <a:endParaRPr lang="en-GB" smtClean="0"/>
          </a:p>
        </p:txBody>
      </p:sp>
      <p:sp>
        <p:nvSpPr>
          <p:cNvPr id="61442" name="Rectangle 3"/>
          <p:cNvSpPr>
            <a:spLocks noGrp="1" noChangeArrowheads="1"/>
          </p:cNvSpPr>
          <p:nvPr>
            <p:ph type="body" idx="1"/>
          </p:nvPr>
        </p:nvSpPr>
        <p:spPr/>
        <p:txBody>
          <a:bodyPr/>
          <a:lstStyle/>
          <a:p>
            <a:pPr eaLnBrk="1" hangingPunct="1">
              <a:lnSpc>
                <a:spcPct val="90000"/>
              </a:lnSpc>
            </a:pPr>
            <a:r>
              <a:rPr lang="en-IE" sz="2400" smtClean="0"/>
              <a:t>If so: many functions of state would cease</a:t>
            </a:r>
          </a:p>
          <a:p>
            <a:pPr lvl="1" eaLnBrk="1" hangingPunct="1">
              <a:lnSpc>
                <a:spcPct val="90000"/>
              </a:lnSpc>
            </a:pPr>
            <a:r>
              <a:rPr lang="en-IE" sz="2000" smtClean="0"/>
              <a:t>E.g. no taxes could be collected</a:t>
            </a:r>
          </a:p>
          <a:p>
            <a:pPr eaLnBrk="1" hangingPunct="1">
              <a:lnSpc>
                <a:spcPct val="90000"/>
              </a:lnSpc>
            </a:pPr>
            <a:r>
              <a:rPr lang="en-GB" sz="2400" i="1" smtClean="0"/>
              <a:t>Haughey v. Moriarty</a:t>
            </a:r>
            <a:r>
              <a:rPr lang="en-GB" sz="2400" smtClean="0"/>
              <a:t> 1999</a:t>
            </a:r>
          </a:p>
          <a:p>
            <a:pPr lvl="1" eaLnBrk="1" hangingPunct="1">
              <a:lnSpc>
                <a:spcPct val="90000"/>
              </a:lnSpc>
            </a:pPr>
            <a:r>
              <a:rPr lang="en-IE" sz="2000" i="1" smtClean="0"/>
              <a:t>“there is no doubt but that the plaintiffs enjoy a constitutional right to privacy. What is in dispute…is the extent of such a right…whether it extends to the right of banking transactions and whether the exigencies of the common good outweigh”. </a:t>
            </a:r>
          </a:p>
          <a:p>
            <a:pPr eaLnBrk="1" hangingPunct="1">
              <a:lnSpc>
                <a:spcPct val="90000"/>
              </a:lnSpc>
            </a:pPr>
            <a:r>
              <a:rPr lang="en-IE" sz="2400" i="1" smtClean="0"/>
              <a:t>Redmond v. Flood</a:t>
            </a:r>
            <a:r>
              <a:rPr lang="en-IE" sz="2400" smtClean="0"/>
              <a:t> 1999</a:t>
            </a:r>
          </a:p>
          <a:p>
            <a:pPr lvl="1" eaLnBrk="1" hangingPunct="1">
              <a:lnSpc>
                <a:spcPct val="90000"/>
              </a:lnSpc>
            </a:pPr>
            <a:r>
              <a:rPr lang="en-IE" sz="2000" smtClean="0"/>
              <a:t>A challenge to certain investigations by Flood</a:t>
            </a:r>
          </a:p>
          <a:p>
            <a:pPr lvl="1" eaLnBrk="1" hangingPunct="1">
              <a:lnSpc>
                <a:spcPct val="90000"/>
              </a:lnSpc>
            </a:pPr>
            <a:r>
              <a:rPr lang="en-IE" sz="2000" i="1" smtClean="0"/>
              <a:t>“Common good require that matters considered by … Oireactas to be of urgent public importance be inquired into…”</a:t>
            </a:r>
            <a:endParaRPr lang="en-GB" sz="2000" i="1" smtClean="0"/>
          </a:p>
          <a:p>
            <a:pPr eaLnBrk="1" hangingPunct="1">
              <a:lnSpc>
                <a:spcPct val="90000"/>
              </a:lnSpc>
            </a:pPr>
            <a:r>
              <a:rPr lang="en-GB" sz="2400" i="1" smtClean="0"/>
              <a:t>Bailey v. Flood</a:t>
            </a:r>
            <a:r>
              <a:rPr lang="en-GB" sz="2400" smtClean="0"/>
              <a:t> 2000</a:t>
            </a:r>
          </a:p>
          <a:p>
            <a:pPr lvl="1" eaLnBrk="1" hangingPunct="1">
              <a:lnSpc>
                <a:spcPct val="90000"/>
              </a:lnSpc>
            </a:pPr>
            <a:r>
              <a:rPr lang="en-IE" sz="2000" smtClean="0"/>
              <a:t>SC refused leave for a Judicial review of Def. actions</a:t>
            </a:r>
          </a:p>
          <a:p>
            <a:pPr eaLnBrk="1" hangingPunct="1">
              <a:lnSpc>
                <a:spcPct val="90000"/>
              </a:lnSpc>
            </a:pPr>
            <a:endParaRPr lang="en-GB" sz="2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endParaRPr lang="en-US" smtClean="0"/>
          </a:p>
        </p:txBody>
      </p:sp>
      <p:sp>
        <p:nvSpPr>
          <p:cNvPr id="62466" name="Rectangle 3"/>
          <p:cNvSpPr>
            <a:spLocks noGrp="1" noChangeArrowheads="1"/>
          </p:cNvSpPr>
          <p:nvPr>
            <p:ph type="body" idx="1"/>
          </p:nvPr>
        </p:nvSpPr>
        <p:spPr/>
        <p:txBody>
          <a:bodyPr/>
          <a:lstStyle/>
          <a:p>
            <a:pPr eaLnBrk="1" hangingPunct="1">
              <a:lnSpc>
                <a:spcPct val="80000"/>
              </a:lnSpc>
            </a:pPr>
            <a:r>
              <a:rPr lang="en-GB" sz="2400" smtClean="0"/>
              <a:t>However in</a:t>
            </a:r>
            <a:r>
              <a:rPr lang="en-GB" sz="2400" i="1" smtClean="0"/>
              <a:t> Norris v. AG 1984 </a:t>
            </a:r>
          </a:p>
          <a:p>
            <a:pPr lvl="1" eaLnBrk="1" hangingPunct="1">
              <a:lnSpc>
                <a:spcPct val="80000"/>
              </a:lnSpc>
            </a:pPr>
            <a:r>
              <a:rPr lang="en-IE" sz="2000" smtClean="0"/>
              <a:t>SC refused to recognise absolute individual privacy</a:t>
            </a:r>
            <a:endParaRPr lang="en-GB" sz="2000" smtClean="0"/>
          </a:p>
          <a:p>
            <a:pPr lvl="1" eaLnBrk="1" hangingPunct="1">
              <a:lnSpc>
                <a:spcPct val="80000"/>
              </a:lnSpc>
            </a:pPr>
            <a:r>
              <a:rPr lang="en-GB" sz="2000" smtClean="0"/>
              <a:t>Privacy yeilds to right to maintain public morals</a:t>
            </a:r>
          </a:p>
          <a:p>
            <a:pPr lvl="1" eaLnBrk="1" hangingPunct="1">
              <a:lnSpc>
                <a:spcPct val="80000"/>
              </a:lnSpc>
            </a:pPr>
            <a:r>
              <a:rPr lang="en-IE" sz="2000" smtClean="0"/>
              <a:t>Later: State changed its mind (ECtHR)</a:t>
            </a:r>
          </a:p>
          <a:p>
            <a:pPr lvl="1" eaLnBrk="1" hangingPunct="1">
              <a:lnSpc>
                <a:spcPct val="80000"/>
              </a:lnSpc>
            </a:pPr>
            <a:r>
              <a:rPr lang="en-IE" sz="2000" smtClean="0"/>
              <a:t>Enacted Criminal Justice (Sexual Offences) Act 1993</a:t>
            </a:r>
          </a:p>
          <a:p>
            <a:pPr eaLnBrk="1" hangingPunct="1">
              <a:lnSpc>
                <a:spcPct val="80000"/>
              </a:lnSpc>
            </a:pPr>
            <a:r>
              <a:rPr lang="en-IE" sz="2400" i="1" smtClean="0"/>
              <a:t>DPP v. McCann</a:t>
            </a:r>
            <a:r>
              <a:rPr lang="en-IE" sz="2400" smtClean="0"/>
              <a:t> 1998</a:t>
            </a:r>
          </a:p>
          <a:p>
            <a:pPr lvl="1" eaLnBrk="1" hangingPunct="1">
              <a:lnSpc>
                <a:spcPct val="80000"/>
              </a:lnSpc>
            </a:pPr>
            <a:r>
              <a:rPr lang="en-IE" sz="2000" smtClean="0"/>
              <a:t>Right to privacy inferior to right to life</a:t>
            </a:r>
          </a:p>
          <a:p>
            <a:pPr lvl="1" eaLnBrk="1" hangingPunct="1">
              <a:lnSpc>
                <a:spcPct val="80000"/>
              </a:lnSpc>
            </a:pPr>
            <a:r>
              <a:rPr lang="en-IE" sz="2000" smtClean="0"/>
              <a:t>Garda sought adoption papers</a:t>
            </a:r>
          </a:p>
          <a:p>
            <a:pPr lvl="1" eaLnBrk="1" hangingPunct="1">
              <a:lnSpc>
                <a:spcPct val="80000"/>
              </a:lnSpc>
            </a:pPr>
            <a:r>
              <a:rPr lang="en-IE" sz="2000" smtClean="0"/>
              <a:t>“…</a:t>
            </a:r>
            <a:r>
              <a:rPr lang="en-IE" sz="2000" i="1" smtClean="0"/>
              <a:t>obligation on the State to discover why such fundamental constitutional right has been unjustly extinguished</a:t>
            </a:r>
            <a:r>
              <a:rPr lang="en-IE" sz="2000" smtClean="0"/>
              <a:t>…”</a:t>
            </a:r>
          </a:p>
          <a:p>
            <a:pPr eaLnBrk="1" hangingPunct="1">
              <a:lnSpc>
                <a:spcPct val="80000"/>
              </a:lnSpc>
            </a:pPr>
            <a:r>
              <a:rPr lang="en-IE" sz="2400" i="1" smtClean="0"/>
              <a:t>NIB v. RTE 1998</a:t>
            </a:r>
          </a:p>
          <a:p>
            <a:pPr lvl="1" eaLnBrk="1" hangingPunct="1">
              <a:lnSpc>
                <a:spcPct val="80000"/>
              </a:lnSpc>
            </a:pPr>
            <a:r>
              <a:rPr lang="en-IE" sz="2000" smtClean="0"/>
              <a:t>Privacy balance against Freedom of Expression</a:t>
            </a:r>
          </a:p>
          <a:p>
            <a:pPr lvl="1" eaLnBrk="1" hangingPunct="1">
              <a:lnSpc>
                <a:spcPct val="80000"/>
              </a:lnSpc>
            </a:pPr>
            <a:r>
              <a:rPr lang="en-IE" sz="2000" smtClean="0"/>
              <a:t>Public interest in defeating wrongdoing</a:t>
            </a:r>
          </a:p>
          <a:p>
            <a:pPr lvl="1" eaLnBrk="1" hangingPunct="1">
              <a:lnSpc>
                <a:spcPct val="80000"/>
              </a:lnSpc>
            </a:pPr>
            <a:r>
              <a:rPr lang="en-IE" sz="2000" smtClean="0"/>
              <a:t>Public interest out weights confidentiality</a:t>
            </a:r>
            <a:endParaRPr lang="en-GB" sz="20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endParaRPr lang="en-US" smtClean="0"/>
          </a:p>
        </p:txBody>
      </p:sp>
      <p:sp>
        <p:nvSpPr>
          <p:cNvPr id="63490" name="Rectangle 3"/>
          <p:cNvSpPr>
            <a:spLocks noGrp="1" noChangeArrowheads="1"/>
          </p:cNvSpPr>
          <p:nvPr>
            <p:ph type="body" idx="1"/>
          </p:nvPr>
        </p:nvSpPr>
        <p:spPr/>
        <p:txBody>
          <a:bodyPr/>
          <a:lstStyle/>
          <a:p>
            <a:pPr eaLnBrk="1" hangingPunct="1">
              <a:lnSpc>
                <a:spcPct val="80000"/>
              </a:lnSpc>
            </a:pPr>
            <a:r>
              <a:rPr lang="en-GB" sz="1800" smtClean="0"/>
              <a:t>Different People, different rights </a:t>
            </a:r>
          </a:p>
          <a:p>
            <a:pPr lvl="1" eaLnBrk="1" hangingPunct="1">
              <a:lnSpc>
                <a:spcPct val="80000"/>
              </a:lnSpc>
            </a:pPr>
            <a:r>
              <a:rPr lang="en-GB" sz="1600" i="1" smtClean="0"/>
              <a:t>Ahearne &amp; Ahearne v. RTE 2005</a:t>
            </a:r>
          </a:p>
          <a:p>
            <a:pPr lvl="2" eaLnBrk="1" hangingPunct="1">
              <a:lnSpc>
                <a:spcPct val="80000"/>
              </a:lnSpc>
            </a:pPr>
            <a:r>
              <a:rPr lang="en-IE" sz="1400" smtClean="0"/>
              <a:t>Leas Cross </a:t>
            </a:r>
            <a:endParaRPr lang="en-GB" sz="1400" smtClean="0"/>
          </a:p>
          <a:p>
            <a:pPr lvl="2" eaLnBrk="1" hangingPunct="1">
              <a:lnSpc>
                <a:spcPct val="80000"/>
              </a:lnSpc>
            </a:pPr>
            <a:r>
              <a:rPr lang="en-GB" sz="1400" smtClean="0"/>
              <a:t>3 categories: nurses, patients &amp; owners</a:t>
            </a:r>
          </a:p>
          <a:p>
            <a:pPr lvl="2" eaLnBrk="1" hangingPunct="1">
              <a:lnSpc>
                <a:spcPct val="80000"/>
              </a:lnSpc>
            </a:pPr>
            <a:r>
              <a:rPr lang="en-IE" sz="1400" smtClean="0"/>
              <a:t>Von Hannover v Germany 2004 - ECtHR</a:t>
            </a:r>
            <a:endParaRPr lang="en-GB" sz="1400" smtClean="0"/>
          </a:p>
          <a:p>
            <a:pPr eaLnBrk="1" hangingPunct="1">
              <a:lnSpc>
                <a:spcPct val="80000"/>
              </a:lnSpc>
            </a:pPr>
            <a:r>
              <a:rPr lang="en-GB" sz="1800" smtClean="0"/>
              <a:t>Waiver of the right to privacy</a:t>
            </a:r>
          </a:p>
          <a:p>
            <a:pPr lvl="1" eaLnBrk="1" hangingPunct="1">
              <a:lnSpc>
                <a:spcPct val="80000"/>
              </a:lnSpc>
            </a:pPr>
            <a:r>
              <a:rPr lang="en-GB" sz="1600" i="1" smtClean="0"/>
              <a:t>McGrory v. ESB 2003</a:t>
            </a:r>
          </a:p>
          <a:p>
            <a:pPr lvl="2" eaLnBrk="1" hangingPunct="1">
              <a:lnSpc>
                <a:spcPct val="80000"/>
              </a:lnSpc>
            </a:pPr>
            <a:r>
              <a:rPr lang="en-IE" sz="1400" smtClean="0"/>
              <a:t>Plaintiff sued ESB for personal injuries</a:t>
            </a:r>
          </a:p>
          <a:p>
            <a:pPr lvl="2" eaLnBrk="1" hangingPunct="1">
              <a:lnSpc>
                <a:spcPct val="80000"/>
              </a:lnSpc>
            </a:pPr>
            <a:r>
              <a:rPr lang="en-IE" sz="1400" smtClean="0"/>
              <a:t>ESB entitled to enquire into his medical conditions</a:t>
            </a:r>
            <a:endParaRPr lang="en-GB" sz="1400" smtClean="0"/>
          </a:p>
          <a:p>
            <a:pPr eaLnBrk="1" hangingPunct="1">
              <a:lnSpc>
                <a:spcPct val="80000"/>
              </a:lnSpc>
            </a:pPr>
            <a:r>
              <a:rPr lang="en-GB" sz="1800" smtClean="0"/>
              <a:t>Privacy as Property</a:t>
            </a:r>
          </a:p>
          <a:p>
            <a:pPr lvl="1" eaLnBrk="1" hangingPunct="1">
              <a:lnSpc>
                <a:spcPct val="80000"/>
              </a:lnSpc>
            </a:pPr>
            <a:r>
              <a:rPr lang="en-GB" sz="1600" i="1" smtClean="0"/>
              <a:t>Douglas v. Hello! 2005</a:t>
            </a:r>
          </a:p>
          <a:p>
            <a:pPr lvl="2" eaLnBrk="1" hangingPunct="1">
              <a:lnSpc>
                <a:spcPct val="80000"/>
              </a:lnSpc>
            </a:pPr>
            <a:r>
              <a:rPr lang="en-IE" sz="1400" smtClean="0"/>
              <a:t>Sold rights to wedding photos</a:t>
            </a:r>
          </a:p>
          <a:p>
            <a:pPr lvl="2" eaLnBrk="1" hangingPunct="1">
              <a:lnSpc>
                <a:spcPct val="80000"/>
              </a:lnSpc>
            </a:pPr>
            <a:r>
              <a:rPr lang="en-IE" sz="1400" smtClean="0"/>
              <a:t>Right to confidential information not right to privacy</a:t>
            </a:r>
            <a:endParaRPr lang="en-GB" sz="1400" smtClean="0"/>
          </a:p>
          <a:p>
            <a:pPr lvl="1" eaLnBrk="1" hangingPunct="1">
              <a:lnSpc>
                <a:spcPct val="80000"/>
              </a:lnSpc>
            </a:pPr>
            <a:r>
              <a:rPr lang="en-GB" sz="1600" i="1" smtClean="0"/>
              <a:t>Jane O’Keefe v. RyanAir 2002</a:t>
            </a:r>
          </a:p>
          <a:p>
            <a:pPr lvl="2" eaLnBrk="1" hangingPunct="1">
              <a:lnSpc>
                <a:spcPct val="80000"/>
              </a:lnSpc>
            </a:pPr>
            <a:r>
              <a:rPr lang="en-IE" sz="1400" smtClean="0"/>
              <a:t>Comproimise privacy for compensation </a:t>
            </a:r>
            <a:endParaRPr lang="en-GB" sz="1400" smtClean="0"/>
          </a:p>
          <a:p>
            <a:pPr eaLnBrk="1" hangingPunct="1">
              <a:lnSpc>
                <a:spcPct val="80000"/>
              </a:lnSpc>
            </a:pPr>
            <a:r>
              <a:rPr lang="en-GB" sz="1800" smtClean="0"/>
              <a:t>Inviolability of Dwelling</a:t>
            </a:r>
          </a:p>
          <a:p>
            <a:pPr lvl="1" eaLnBrk="1" hangingPunct="1">
              <a:lnSpc>
                <a:spcPct val="80000"/>
              </a:lnSpc>
            </a:pPr>
            <a:r>
              <a:rPr lang="en-GB" sz="1600" smtClean="0"/>
              <a:t>Art. 40.5.5</a:t>
            </a:r>
            <a:r>
              <a:rPr lang="en-US" sz="1600" smtClean="0"/>
              <a:t>° “…the dwelling of every citizen is inviolable and shall not be forcibly entered save in accordance with law”</a:t>
            </a:r>
          </a:p>
          <a:p>
            <a:pPr lvl="1" eaLnBrk="1" hangingPunct="1">
              <a:lnSpc>
                <a:spcPct val="80000"/>
              </a:lnSpc>
            </a:pPr>
            <a:endParaRPr lang="en-GB" sz="1600" smtClean="0"/>
          </a:p>
          <a:p>
            <a:pPr eaLnBrk="1" hangingPunct="1">
              <a:lnSpc>
                <a:spcPct val="80000"/>
              </a:lnSpc>
            </a:pPr>
            <a:endParaRPr lang="en-GB" sz="1800" smtClean="0"/>
          </a:p>
          <a:p>
            <a:pPr lvl="1" eaLnBrk="1" hangingPunct="1">
              <a:lnSpc>
                <a:spcPct val="80000"/>
              </a:lnSpc>
            </a:pPr>
            <a:endParaRPr lang="en-GB" sz="1600" smtClean="0"/>
          </a:p>
          <a:p>
            <a:pPr eaLnBrk="1" hangingPunct="1">
              <a:lnSpc>
                <a:spcPct val="80000"/>
              </a:lnSpc>
            </a:pPr>
            <a:endParaRPr lang="en-US"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GB" sz="4000" smtClean="0"/>
              <a:t>UK</a:t>
            </a:r>
            <a:endParaRPr lang="en-US" sz="4000" smtClean="0"/>
          </a:p>
        </p:txBody>
      </p:sp>
      <p:sp>
        <p:nvSpPr>
          <p:cNvPr id="21506" name="Rectangle 3"/>
          <p:cNvSpPr>
            <a:spLocks noGrp="1" noChangeArrowheads="1"/>
          </p:cNvSpPr>
          <p:nvPr>
            <p:ph type="body" idx="1"/>
          </p:nvPr>
        </p:nvSpPr>
        <p:spPr/>
        <p:txBody>
          <a:bodyPr/>
          <a:lstStyle/>
          <a:p>
            <a:pPr eaLnBrk="1" hangingPunct="1"/>
            <a:r>
              <a:rPr lang="en-GB" smtClean="0"/>
              <a:t>UK law precedents used by Warren and Brandeis in their article argument to support the </a:t>
            </a:r>
            <a:r>
              <a:rPr lang="en-GB" i="1" smtClean="0"/>
              <a:t>privacy</a:t>
            </a:r>
            <a:r>
              <a:rPr lang="en-GB" smtClean="0"/>
              <a:t> right</a:t>
            </a:r>
          </a:p>
          <a:p>
            <a:pPr eaLnBrk="1" hangingPunct="1"/>
            <a:r>
              <a:rPr lang="en-GB" smtClean="0"/>
              <a:t>However, only with enactment of the </a:t>
            </a:r>
            <a:r>
              <a:rPr lang="en-GB" smtClean="0">
                <a:hlinkClick r:id="rId2"/>
              </a:rPr>
              <a:t>Human Rights Act 2000</a:t>
            </a:r>
            <a:r>
              <a:rPr lang="en-GB" smtClean="0"/>
              <a:t> is privacy protected by law</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GB" smtClean="0"/>
              <a:t>Privacy as a Statutory right</a:t>
            </a:r>
            <a:endParaRPr lang="en-US" smtClean="0"/>
          </a:p>
        </p:txBody>
      </p:sp>
      <p:sp>
        <p:nvSpPr>
          <p:cNvPr id="64514" name="Rectangle 3"/>
          <p:cNvSpPr>
            <a:spLocks noGrp="1" noChangeArrowheads="1"/>
          </p:cNvSpPr>
          <p:nvPr>
            <p:ph type="body" idx="1"/>
          </p:nvPr>
        </p:nvSpPr>
        <p:spPr/>
        <p:txBody>
          <a:bodyPr/>
          <a:lstStyle/>
          <a:p>
            <a:pPr eaLnBrk="1" hangingPunct="1">
              <a:lnSpc>
                <a:spcPct val="80000"/>
              </a:lnSpc>
              <a:buFontTx/>
              <a:buNone/>
            </a:pPr>
            <a:r>
              <a:rPr lang="en-IE" sz="2000" smtClean="0"/>
              <a:t>Oireactas has yet to regulate for a general right to privacy, however, it has enacted various legislation to create specific privacy rights: </a:t>
            </a:r>
            <a:endParaRPr lang="en-GB" sz="2000" smtClean="0"/>
          </a:p>
          <a:p>
            <a:pPr eaLnBrk="1" hangingPunct="1">
              <a:lnSpc>
                <a:spcPct val="80000"/>
              </a:lnSpc>
            </a:pPr>
            <a:r>
              <a:rPr lang="en-GB" sz="2000" smtClean="0"/>
              <a:t>Broadcasting Authority Act 1960 &amp; Radio and Televion Act 1988</a:t>
            </a:r>
          </a:p>
          <a:p>
            <a:pPr lvl="1" eaLnBrk="1" hangingPunct="1">
              <a:lnSpc>
                <a:spcPct val="80000"/>
              </a:lnSpc>
            </a:pPr>
            <a:r>
              <a:rPr lang="en-IE" sz="1800" smtClean="0"/>
              <a:t>“not in its programmes…encroach on the privacy of individuals”</a:t>
            </a:r>
            <a:endParaRPr lang="en-GB" sz="1800" smtClean="0"/>
          </a:p>
          <a:p>
            <a:pPr eaLnBrk="1" hangingPunct="1">
              <a:lnSpc>
                <a:spcPct val="80000"/>
              </a:lnSpc>
            </a:pPr>
            <a:r>
              <a:rPr lang="en-GB" sz="2000" smtClean="0"/>
              <a:t>Non-Fatal Offences against the Persons Act 1997</a:t>
            </a:r>
          </a:p>
          <a:p>
            <a:pPr lvl="1" eaLnBrk="1" hangingPunct="1">
              <a:lnSpc>
                <a:spcPct val="80000"/>
              </a:lnSpc>
            </a:pPr>
            <a:r>
              <a:rPr lang="en-IE" sz="1800" smtClean="0"/>
              <a:t>“Harassment: interferes with the others...privacy” </a:t>
            </a:r>
            <a:endParaRPr lang="en-GB" sz="1800" smtClean="0"/>
          </a:p>
          <a:p>
            <a:pPr eaLnBrk="1" hangingPunct="1">
              <a:lnSpc>
                <a:spcPct val="80000"/>
              </a:lnSpc>
            </a:pPr>
            <a:r>
              <a:rPr lang="en-GB" sz="2000" smtClean="0"/>
              <a:t>Copyright and Related Rights Act 2000</a:t>
            </a:r>
          </a:p>
          <a:p>
            <a:pPr lvl="1" eaLnBrk="1" hangingPunct="1">
              <a:lnSpc>
                <a:spcPct val="80000"/>
              </a:lnSpc>
            </a:pPr>
            <a:r>
              <a:rPr lang="en-IE" sz="1800" smtClean="0"/>
              <a:t>“right to privacy in certain photographs”</a:t>
            </a:r>
            <a:endParaRPr lang="en-GB" sz="1800" smtClean="0"/>
          </a:p>
          <a:p>
            <a:pPr eaLnBrk="1" hangingPunct="1">
              <a:lnSpc>
                <a:spcPct val="80000"/>
              </a:lnSpc>
            </a:pPr>
            <a:r>
              <a:rPr lang="en-GB" sz="2000" smtClean="0"/>
              <a:t>Mental Heath Act 2001</a:t>
            </a:r>
          </a:p>
          <a:p>
            <a:pPr lvl="1" eaLnBrk="1" hangingPunct="1">
              <a:lnSpc>
                <a:spcPct val="80000"/>
              </a:lnSpc>
            </a:pPr>
            <a:r>
              <a:rPr lang="en-IE" sz="1800" smtClean="0"/>
              <a:t>“need to respect right to privacy”</a:t>
            </a:r>
            <a:endParaRPr lang="en-GB" sz="1800" smtClean="0"/>
          </a:p>
          <a:p>
            <a:pPr eaLnBrk="1" hangingPunct="1">
              <a:lnSpc>
                <a:spcPct val="80000"/>
              </a:lnSpc>
            </a:pPr>
            <a:r>
              <a:rPr lang="en-GB" sz="2000" smtClean="0"/>
              <a:t>Freedom of Information Act 1997-2003</a:t>
            </a:r>
          </a:p>
          <a:p>
            <a:pPr lvl="1" eaLnBrk="1" hangingPunct="1">
              <a:lnSpc>
                <a:spcPct val="80000"/>
              </a:lnSpc>
            </a:pPr>
            <a:r>
              <a:rPr lang="en-IE" sz="1800" smtClean="0"/>
              <a:t>Requests must be refused where they involve the disclosure of personal info.”</a:t>
            </a:r>
            <a:endParaRPr lang="en-GB" sz="1800" smtClean="0"/>
          </a:p>
          <a:p>
            <a:pPr eaLnBrk="1" hangingPunct="1">
              <a:lnSpc>
                <a:spcPct val="80000"/>
              </a:lnSpc>
            </a:pPr>
            <a:r>
              <a:rPr lang="en-GB" sz="2000" smtClean="0"/>
              <a:t>VAT Act 1972</a:t>
            </a:r>
          </a:p>
          <a:p>
            <a:pPr lvl="1" eaLnBrk="1" hangingPunct="1">
              <a:lnSpc>
                <a:spcPct val="80000"/>
              </a:lnSpc>
            </a:pPr>
            <a:r>
              <a:rPr lang="en-US" sz="1800" smtClean="0"/>
              <a:t>“Searches to be conducted with due regard to personal privacy”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ctrTitle"/>
          </p:nvPr>
        </p:nvSpPr>
        <p:spPr/>
        <p:txBody>
          <a:bodyPr/>
          <a:lstStyle/>
          <a:p>
            <a:pPr eaLnBrk="1" hangingPunct="1"/>
            <a:r>
              <a:rPr lang="en-GB" b="1" i="1" smtClean="0"/>
              <a:t>Emergence of Data Protection</a:t>
            </a:r>
          </a:p>
        </p:txBody>
      </p:sp>
      <p:sp>
        <p:nvSpPr>
          <p:cNvPr id="65538"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ctrTitle"/>
          </p:nvPr>
        </p:nvSpPr>
        <p:spPr>
          <a:xfrm>
            <a:off x="1042988" y="609600"/>
            <a:ext cx="7720012" cy="1905000"/>
          </a:xfrm>
        </p:spPr>
        <p:txBody>
          <a:bodyPr/>
          <a:lstStyle/>
          <a:p>
            <a:pPr eaLnBrk="1" hangingPunct="1"/>
            <a:r>
              <a:rPr lang="en-IE" smtClean="0"/>
              <a:t>Data Protection: </a:t>
            </a:r>
            <a:br>
              <a:rPr lang="en-IE" smtClean="0"/>
            </a:br>
            <a:r>
              <a:rPr lang="en-IE" smtClean="0"/>
              <a:t>Duties of a </a:t>
            </a:r>
            <a:r>
              <a:rPr lang="en-IE" i="1" smtClean="0"/>
              <a:t>Data Controller</a:t>
            </a:r>
            <a:r>
              <a:rPr lang="en-IE" smtClean="0"/>
              <a:t> </a:t>
            </a:r>
            <a:endParaRPr lang="en-GB" i="1"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IE" smtClean="0"/>
              <a:t>The Data Protection Rules</a:t>
            </a:r>
            <a:endParaRPr lang="en-GB" smtClean="0"/>
          </a:p>
        </p:txBody>
      </p:sp>
      <p:sp>
        <p:nvSpPr>
          <p:cNvPr id="68610" name="Rectangle 3"/>
          <p:cNvSpPr>
            <a:spLocks noGrp="1" noChangeArrowheads="1"/>
          </p:cNvSpPr>
          <p:nvPr>
            <p:ph type="body" sz="half" idx="1"/>
          </p:nvPr>
        </p:nvSpPr>
        <p:spPr>
          <a:xfrm>
            <a:off x="457200" y="1600200"/>
            <a:ext cx="4037013" cy="4525963"/>
          </a:xfrm>
        </p:spPr>
        <p:txBody>
          <a:bodyPr/>
          <a:lstStyle/>
          <a:p>
            <a:pPr marL="533400" indent="-533400" eaLnBrk="1" hangingPunct="1">
              <a:buFontTx/>
              <a:buAutoNum type="arabicPeriod"/>
            </a:pPr>
            <a:r>
              <a:rPr lang="en-IE" smtClean="0"/>
              <a:t>Fair obtaining &amp; processing</a:t>
            </a:r>
          </a:p>
          <a:p>
            <a:pPr marL="914400" lvl="1" indent="-457200" eaLnBrk="1" hangingPunct="1">
              <a:buClr>
                <a:srgbClr val="F86C28"/>
              </a:buClr>
              <a:buFontTx/>
              <a:buChar char="•"/>
            </a:pPr>
            <a:r>
              <a:rPr lang="en-IE" smtClean="0"/>
              <a:t>Consent</a:t>
            </a:r>
          </a:p>
          <a:p>
            <a:pPr marL="533400" indent="-533400" eaLnBrk="1" hangingPunct="1">
              <a:buFontTx/>
              <a:buAutoNum type="arabicPeriod"/>
            </a:pPr>
            <a:r>
              <a:rPr lang="en-IE" smtClean="0"/>
              <a:t>Specified purpose</a:t>
            </a:r>
          </a:p>
          <a:p>
            <a:pPr marL="533400" indent="-533400" eaLnBrk="1" hangingPunct="1">
              <a:buFontTx/>
              <a:buAutoNum type="arabicPeriod"/>
            </a:pPr>
            <a:r>
              <a:rPr lang="en-IE" smtClean="0"/>
              <a:t>No disclosure</a:t>
            </a:r>
          </a:p>
          <a:p>
            <a:pPr marL="914400" lvl="1" indent="-457200" eaLnBrk="1" hangingPunct="1">
              <a:buClr>
                <a:srgbClr val="F86C28"/>
              </a:buClr>
              <a:buFontTx/>
              <a:buChar char="•"/>
            </a:pPr>
            <a:r>
              <a:rPr lang="en-IE" smtClean="0"/>
              <a:t>unless “compatible”</a:t>
            </a:r>
          </a:p>
          <a:p>
            <a:pPr marL="533400" indent="-533400" eaLnBrk="1" hangingPunct="1">
              <a:buFontTx/>
              <a:buAutoNum type="arabicPeriod"/>
            </a:pPr>
            <a:r>
              <a:rPr lang="en-IE" smtClean="0"/>
              <a:t>Safe and secure</a:t>
            </a:r>
            <a:endParaRPr lang="en-GB" smtClean="0"/>
          </a:p>
        </p:txBody>
      </p:sp>
      <p:sp>
        <p:nvSpPr>
          <p:cNvPr id="68611" name="Rectangle 4"/>
          <p:cNvSpPr>
            <a:spLocks noGrp="1" noChangeArrowheads="1"/>
          </p:cNvSpPr>
          <p:nvPr>
            <p:ph type="body" sz="half" idx="2"/>
          </p:nvPr>
        </p:nvSpPr>
        <p:spPr>
          <a:xfrm>
            <a:off x="4284663" y="1700213"/>
            <a:ext cx="4419600" cy="3138487"/>
          </a:xfrm>
        </p:spPr>
        <p:txBody>
          <a:bodyPr/>
          <a:lstStyle/>
          <a:p>
            <a:pPr marL="533400" indent="-533400" eaLnBrk="1" hangingPunct="1">
              <a:lnSpc>
                <a:spcPct val="90000"/>
              </a:lnSpc>
              <a:buFontTx/>
              <a:buAutoNum type="arabicPeriod" startAt="5"/>
            </a:pPr>
            <a:r>
              <a:rPr lang="en-IE" smtClean="0"/>
              <a:t>Accurate, up-to-date</a:t>
            </a:r>
          </a:p>
          <a:p>
            <a:pPr marL="533400" indent="-533400" eaLnBrk="1" hangingPunct="1">
              <a:lnSpc>
                <a:spcPct val="90000"/>
              </a:lnSpc>
              <a:buFontTx/>
              <a:buAutoNum type="arabicPeriod" startAt="5"/>
            </a:pPr>
            <a:r>
              <a:rPr lang="en-IE" smtClean="0"/>
              <a:t>Relevant, not excessive</a:t>
            </a:r>
          </a:p>
          <a:p>
            <a:pPr marL="533400" indent="-533400" eaLnBrk="1" hangingPunct="1">
              <a:lnSpc>
                <a:spcPct val="90000"/>
              </a:lnSpc>
              <a:buFontTx/>
              <a:buAutoNum type="arabicPeriod" startAt="5"/>
            </a:pPr>
            <a:r>
              <a:rPr lang="en-IE" smtClean="0"/>
              <a:t>Retention period</a:t>
            </a:r>
          </a:p>
          <a:p>
            <a:pPr marL="533400" indent="-533400" eaLnBrk="1" hangingPunct="1">
              <a:lnSpc>
                <a:spcPct val="90000"/>
              </a:lnSpc>
              <a:buFontTx/>
              <a:buAutoNum type="arabicPeriod" startAt="5"/>
            </a:pPr>
            <a:r>
              <a:rPr lang="en-IE" smtClean="0"/>
              <a:t>Right of access </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611188" y="1196975"/>
            <a:ext cx="7772400" cy="609600"/>
          </a:xfrm>
        </p:spPr>
        <p:txBody>
          <a:bodyPr/>
          <a:lstStyle/>
          <a:p>
            <a:pPr eaLnBrk="1" hangingPunct="1"/>
            <a:r>
              <a:rPr lang="en-IE" sz="2800" b="1" smtClean="0">
                <a:solidFill>
                  <a:schemeClr val="folHlink"/>
                </a:solidFill>
              </a:rPr>
              <a:t>Data Protection Acts, 1988 &amp; 2003</a:t>
            </a:r>
            <a:endParaRPr lang="en-GB" sz="2800" b="1" smtClean="0">
              <a:solidFill>
                <a:schemeClr val="folHlink"/>
              </a:solidFill>
            </a:endParaRPr>
          </a:p>
        </p:txBody>
      </p:sp>
      <p:graphicFrame>
        <p:nvGraphicFramePr>
          <p:cNvPr id="603139" name="Group 3"/>
          <p:cNvGraphicFramePr>
            <a:graphicFrameLocks noGrp="1"/>
          </p:cNvGraphicFramePr>
          <p:nvPr>
            <p:ph type="tbl" idx="1"/>
          </p:nvPr>
        </p:nvGraphicFramePr>
        <p:xfrm>
          <a:off x="457200" y="3138488"/>
          <a:ext cx="8229600" cy="2717800"/>
        </p:xfrm>
        <a:graphic>
          <a:graphicData uri="http://schemas.openxmlformats.org/drawingml/2006/table">
            <a:tbl>
              <a:tblPr/>
              <a:tblGrid>
                <a:gridCol w="4114800"/>
                <a:gridCol w="4114800"/>
              </a:tblGrid>
              <a:tr h="2717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1" i="0" u="none" strike="noStrike" cap="none" normalizeH="0" baseline="0" smtClean="0">
                          <a:ln>
                            <a:noFill/>
                          </a:ln>
                          <a:solidFill>
                            <a:schemeClr val="folHlink"/>
                          </a:solidFill>
                          <a:effectLst/>
                          <a:latin typeface="Arial" charset="0"/>
                        </a:rPr>
                        <a:t>RIGHTS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1" i="0" u="none" strike="noStrike" cap="none" normalizeH="0" baseline="0" smtClean="0">
                          <a:ln>
                            <a:noFill/>
                          </a:ln>
                          <a:solidFill>
                            <a:schemeClr val="folHlink"/>
                          </a:solidFill>
                          <a:effectLst/>
                          <a:latin typeface="Arial" charset="0"/>
                        </a:rPr>
                        <a:t>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1" i="0" u="none" strike="noStrike" cap="none" normalizeH="0" baseline="0" smtClean="0">
                          <a:ln>
                            <a:noFill/>
                          </a:ln>
                          <a:solidFill>
                            <a:schemeClr val="folHlink"/>
                          </a:solidFill>
                          <a:effectLst/>
                          <a:latin typeface="Arial" charset="0"/>
                        </a:rPr>
                        <a:t>individuals</a:t>
                      </a:r>
                      <a:endParaRPr kumimoji="0" lang="en-GB" sz="2800" b="1" i="0" u="none" strike="noStrike" cap="none" normalizeH="0" baseline="0" smtClean="0">
                        <a:ln>
                          <a:noFill/>
                        </a:ln>
                        <a:solidFill>
                          <a:schemeClr val="folHlink"/>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1" i="0" u="none" strike="noStrike" cap="none" normalizeH="0" baseline="0" smtClean="0">
                          <a:ln>
                            <a:noFill/>
                          </a:ln>
                          <a:solidFill>
                            <a:schemeClr val="bg1"/>
                          </a:solidFill>
                          <a:effectLst/>
                          <a:latin typeface="Arial" charset="0"/>
                        </a:rPr>
                        <a:t>RESPONSIBILITIES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1" i="0" u="none" strike="noStrike" cap="none" normalizeH="0" baseline="0" smtClean="0">
                          <a:ln>
                            <a:noFill/>
                          </a:ln>
                          <a:solidFill>
                            <a:schemeClr val="bg1"/>
                          </a:solidFill>
                          <a:effectLst/>
                          <a:latin typeface="Arial" charset="0"/>
                        </a:rPr>
                        <a:t>for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IE" sz="2800" b="1" i="0" u="none" strike="noStrike" cap="none" normalizeH="0" baseline="0" smtClean="0">
                          <a:ln>
                            <a:noFill/>
                          </a:ln>
                          <a:solidFill>
                            <a:schemeClr val="bg1"/>
                          </a:solidFill>
                          <a:effectLst/>
                          <a:latin typeface="Arial" charset="0"/>
                        </a:rPr>
                        <a:t>users of personal data</a:t>
                      </a:r>
                      <a:endParaRPr kumimoji="0" lang="en-GB" sz="2800" b="1" i="0" u="none" strike="noStrike" cap="none" normalizeH="0" baseline="0" smtClean="0">
                        <a:ln>
                          <a:noFill/>
                        </a:ln>
                        <a:solidFill>
                          <a:schemeClr val="bg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
        <p:nvSpPr>
          <p:cNvPr id="70666" name="Text Box 11"/>
          <p:cNvSpPr txBox="1">
            <a:spLocks noChangeArrowheads="1"/>
          </p:cNvSpPr>
          <p:nvPr/>
        </p:nvSpPr>
        <p:spPr bwMode="auto">
          <a:xfrm>
            <a:off x="2700338" y="2276475"/>
            <a:ext cx="3540125" cy="579438"/>
          </a:xfrm>
          <a:prstGeom prst="rect">
            <a:avLst/>
          </a:prstGeom>
          <a:noFill/>
          <a:ln w="9525">
            <a:noFill/>
            <a:miter lim="800000"/>
            <a:headEnd/>
            <a:tailEnd/>
          </a:ln>
        </p:spPr>
        <p:txBody>
          <a:bodyPr wrap="none">
            <a:spAutoFit/>
          </a:bodyPr>
          <a:lstStyle/>
          <a:p>
            <a:r>
              <a:rPr lang="en-IE" sz="3200">
                <a:latin typeface="Verdana" pitchFamily="34" charset="0"/>
              </a:rPr>
              <a:t>The Acts create:</a:t>
            </a:r>
            <a:endParaRPr lang="en-GB" sz="3200">
              <a:latin typeface="Verdana" pitchFamily="34" charset="0"/>
            </a:endParaRPr>
          </a:p>
        </p:txBody>
      </p:sp>
      <p:sp>
        <p:nvSpPr>
          <p:cNvPr id="70667" name="Text Box 12"/>
          <p:cNvSpPr txBox="1">
            <a:spLocks noChangeArrowheads="1"/>
          </p:cNvSpPr>
          <p:nvPr/>
        </p:nvSpPr>
        <p:spPr bwMode="auto">
          <a:xfrm>
            <a:off x="5943600" y="304800"/>
            <a:ext cx="3200400" cy="519113"/>
          </a:xfrm>
          <a:prstGeom prst="rect">
            <a:avLst/>
          </a:prstGeom>
          <a:noFill/>
          <a:ln w="9525">
            <a:noFill/>
            <a:miter lim="800000"/>
            <a:headEnd/>
            <a:tailEnd/>
          </a:ln>
        </p:spPr>
        <p:txBody>
          <a:bodyPr>
            <a:spAutoFit/>
          </a:bodyPr>
          <a:lstStyle/>
          <a:p>
            <a:pPr>
              <a:spcBef>
                <a:spcPct val="50000"/>
              </a:spcBef>
              <a:buClr>
                <a:srgbClr val="F86C28"/>
              </a:buClr>
            </a:pPr>
            <a:r>
              <a:rPr lang="en-IE" sz="2800">
                <a:latin typeface="Times New Roman" pitchFamily="18" charset="0"/>
              </a:rPr>
              <a:t>Background</a:t>
            </a:r>
            <a:endParaRPr lang="en-GB" sz="2800">
              <a:latin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IE" smtClean="0"/>
              <a:t>Rights and Obligations</a:t>
            </a:r>
          </a:p>
        </p:txBody>
      </p:sp>
      <p:sp>
        <p:nvSpPr>
          <p:cNvPr id="72706" name="Rectangle 3"/>
          <p:cNvSpPr>
            <a:spLocks noGrp="1" noChangeArrowheads="1"/>
          </p:cNvSpPr>
          <p:nvPr>
            <p:ph type="body" idx="1"/>
          </p:nvPr>
        </p:nvSpPr>
        <p:spPr/>
        <p:txBody>
          <a:bodyPr/>
          <a:lstStyle/>
          <a:p>
            <a:pPr marL="533400" indent="-533400" eaLnBrk="1" hangingPunct="1">
              <a:lnSpc>
                <a:spcPct val="80000"/>
              </a:lnSpc>
            </a:pPr>
            <a:r>
              <a:rPr lang="en-IE" sz="2800" smtClean="0"/>
              <a:t>Rights of “</a:t>
            </a:r>
            <a:r>
              <a:rPr lang="en-IE" sz="2800" b="1" smtClean="0"/>
              <a:t>data subject</a:t>
            </a:r>
            <a:r>
              <a:rPr lang="en-IE" sz="2800" smtClean="0"/>
              <a:t>” (= </a:t>
            </a:r>
            <a:r>
              <a:rPr lang="en-IE" sz="2800" i="1" smtClean="0"/>
              <a:t>identifiable</a:t>
            </a:r>
            <a:r>
              <a:rPr lang="en-IE" sz="2800" smtClean="0"/>
              <a:t>, </a:t>
            </a:r>
            <a:r>
              <a:rPr lang="en-IE" sz="2800" i="1" smtClean="0"/>
              <a:t>living</a:t>
            </a:r>
            <a:r>
              <a:rPr lang="en-IE" sz="2800" smtClean="0"/>
              <a:t> individual) to control the use of their “</a:t>
            </a:r>
            <a:r>
              <a:rPr lang="en-IE" sz="2800" b="1" smtClean="0"/>
              <a:t>personal data</a:t>
            </a:r>
            <a:r>
              <a:rPr lang="en-IE" sz="2800" smtClean="0"/>
              <a:t>”</a:t>
            </a:r>
          </a:p>
          <a:p>
            <a:pPr marL="533400" indent="-533400" eaLnBrk="1" hangingPunct="1">
              <a:lnSpc>
                <a:spcPct val="80000"/>
              </a:lnSpc>
            </a:pPr>
            <a:r>
              <a:rPr lang="en-IE" sz="2800" smtClean="0"/>
              <a:t>Obligations on </a:t>
            </a:r>
            <a:r>
              <a:rPr lang="en-IE" sz="2800" b="1" smtClean="0"/>
              <a:t>“data controllers” </a:t>
            </a:r>
            <a:r>
              <a:rPr lang="en-IE" sz="2800" smtClean="0"/>
              <a:t>(“a person who controls the contents and use of personal data”) and “</a:t>
            </a:r>
            <a:r>
              <a:rPr lang="en-IE" sz="2800" b="1" smtClean="0"/>
              <a:t>data processors” (“</a:t>
            </a:r>
            <a:r>
              <a:rPr lang="en-IE" sz="2800" smtClean="0"/>
              <a:t>A person who processes personal data on behalf of a data controller”)</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IE" smtClean="0"/>
              <a:t>Definitions(1)</a:t>
            </a:r>
            <a:endParaRPr lang="en-GB" smtClean="0"/>
          </a:p>
        </p:txBody>
      </p:sp>
      <p:sp>
        <p:nvSpPr>
          <p:cNvPr id="606211" name="Rectangle 3"/>
          <p:cNvSpPr>
            <a:spLocks noGrp="1" noChangeArrowheads="1"/>
          </p:cNvSpPr>
          <p:nvPr>
            <p:ph type="body" idx="1"/>
          </p:nvPr>
        </p:nvSpPr>
        <p:spPr/>
        <p:txBody>
          <a:bodyPr/>
          <a:lstStyle/>
          <a:p>
            <a:pPr marL="457200" indent="-457200" eaLnBrk="1" hangingPunct="1">
              <a:lnSpc>
                <a:spcPct val="80000"/>
              </a:lnSpc>
              <a:defRPr/>
            </a:pPr>
            <a:r>
              <a:rPr lang="en-IE" sz="2800" b="1"/>
              <a:t>Personal Data</a:t>
            </a:r>
          </a:p>
          <a:p>
            <a:pPr marL="838200" lvl="1" indent="-381000" eaLnBrk="1" hangingPunct="1">
              <a:lnSpc>
                <a:spcPct val="80000"/>
              </a:lnSpc>
              <a:defRPr/>
            </a:pPr>
            <a:r>
              <a:rPr lang="en-IE" sz="2400" b="1" i="1"/>
              <a:t>Any Data relating to a </a:t>
            </a:r>
            <a:r>
              <a:rPr lang="en-IE" sz="2400" b="1" i="1" u="sng">
                <a:effectLst>
                  <a:outerShdw blurRad="38100" dist="38100" dir="2700000" algn="tl">
                    <a:srgbClr val="C0C0C0"/>
                  </a:outerShdw>
                </a:effectLst>
              </a:rPr>
              <a:t>living</a:t>
            </a:r>
            <a:r>
              <a:rPr lang="en-IE" sz="2400" b="1" i="1"/>
              <a:t> </a:t>
            </a:r>
            <a:r>
              <a:rPr lang="en-IE" sz="2400" b="1" i="1" u="sng">
                <a:effectLst>
                  <a:outerShdw blurRad="38100" dist="38100" dir="2700000" algn="tl">
                    <a:srgbClr val="C0C0C0"/>
                  </a:outerShdw>
                </a:effectLst>
              </a:rPr>
              <a:t>identifiable</a:t>
            </a:r>
            <a:r>
              <a:rPr lang="en-IE" sz="2400" b="1" i="1"/>
              <a:t> individual </a:t>
            </a:r>
          </a:p>
          <a:p>
            <a:pPr marL="457200" indent="-457200" eaLnBrk="1" hangingPunct="1">
              <a:lnSpc>
                <a:spcPct val="80000"/>
              </a:lnSpc>
              <a:defRPr/>
            </a:pPr>
            <a:r>
              <a:rPr lang="en-IE" sz="2800" b="1"/>
              <a:t>Data </a:t>
            </a:r>
          </a:p>
          <a:p>
            <a:pPr marL="838200" lvl="1" indent="-381000" eaLnBrk="1" hangingPunct="1">
              <a:lnSpc>
                <a:spcPct val="80000"/>
              </a:lnSpc>
              <a:defRPr/>
            </a:pPr>
            <a:r>
              <a:rPr lang="en-IE" sz="2400" b="1" i="1"/>
              <a:t>Automated data  or  structured </a:t>
            </a:r>
            <a:r>
              <a:rPr lang="en-IE" sz="2400" b="1" i="1">
                <a:effectLst>
                  <a:outerShdw blurRad="38100" dist="38100" dir="2700000" algn="tl">
                    <a:srgbClr val="C0C0C0"/>
                  </a:outerShdw>
                </a:effectLst>
              </a:rPr>
              <a:t>manual data</a:t>
            </a:r>
          </a:p>
          <a:p>
            <a:pPr marL="457200" indent="-457200" eaLnBrk="1" hangingPunct="1">
              <a:lnSpc>
                <a:spcPct val="80000"/>
              </a:lnSpc>
              <a:defRPr/>
            </a:pPr>
            <a:r>
              <a:rPr lang="en-IE" sz="2800" b="1"/>
              <a:t>Manual Data</a:t>
            </a:r>
          </a:p>
          <a:p>
            <a:pPr marL="838200" lvl="1" indent="-381000" eaLnBrk="1" hangingPunct="1">
              <a:lnSpc>
                <a:spcPct val="80000"/>
              </a:lnSpc>
              <a:defRPr/>
            </a:pPr>
            <a:r>
              <a:rPr lang="en-IE" sz="2400" b="1" i="1"/>
              <a:t>Structured by reference to individuals in a way that makes data readily accessible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IE" smtClean="0"/>
              <a:t>Definitions(2)</a:t>
            </a:r>
            <a:endParaRPr lang="en-GB" smtClean="0"/>
          </a:p>
        </p:txBody>
      </p:sp>
      <p:sp>
        <p:nvSpPr>
          <p:cNvPr id="75778" name="Rectangle 3"/>
          <p:cNvSpPr>
            <a:spLocks noGrp="1" noChangeArrowheads="1"/>
          </p:cNvSpPr>
          <p:nvPr>
            <p:ph type="body" idx="1"/>
          </p:nvPr>
        </p:nvSpPr>
        <p:spPr/>
        <p:txBody>
          <a:bodyPr/>
          <a:lstStyle/>
          <a:p>
            <a:pPr eaLnBrk="1" hangingPunct="1"/>
            <a:r>
              <a:rPr lang="en-IE" smtClean="0"/>
              <a:t>Data Controller</a:t>
            </a:r>
          </a:p>
          <a:p>
            <a:pPr lvl="1" eaLnBrk="1" hangingPunct="1"/>
            <a:r>
              <a:rPr lang="en-IE" smtClean="0"/>
              <a:t>a person who controls the contents and use of personal data</a:t>
            </a:r>
          </a:p>
          <a:p>
            <a:pPr eaLnBrk="1" hangingPunct="1"/>
            <a:r>
              <a:rPr lang="en-IE" smtClean="0"/>
              <a:t>Data Processor  </a:t>
            </a:r>
          </a:p>
          <a:p>
            <a:pPr lvl="1" eaLnBrk="1" hangingPunct="1"/>
            <a:r>
              <a:rPr lang="en-IE" smtClean="0"/>
              <a:t>A person who processes personal data on behalf of a data controller</a:t>
            </a:r>
            <a:endParaRPr lang="en-GB"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r>
              <a:rPr lang="en-IE" smtClean="0"/>
              <a:t>Definitions(3)</a:t>
            </a:r>
          </a:p>
        </p:txBody>
      </p:sp>
      <p:sp>
        <p:nvSpPr>
          <p:cNvPr id="77826" name="Rectangle 3"/>
          <p:cNvSpPr>
            <a:spLocks noGrp="1" noChangeArrowheads="1"/>
          </p:cNvSpPr>
          <p:nvPr>
            <p:ph type="body" idx="1"/>
          </p:nvPr>
        </p:nvSpPr>
        <p:spPr/>
        <p:txBody>
          <a:bodyPr/>
          <a:lstStyle/>
          <a:p>
            <a:pPr eaLnBrk="1" hangingPunct="1"/>
            <a:r>
              <a:rPr lang="en-IE" b="1" smtClean="0"/>
              <a:t>Data Subject </a:t>
            </a:r>
          </a:p>
          <a:p>
            <a:pPr lvl="1" eaLnBrk="1" hangingPunct="1"/>
            <a:r>
              <a:rPr lang="en-IE" b="1" i="1" smtClean="0"/>
              <a:t>an individual who is the subject of personal data</a:t>
            </a:r>
            <a:endParaRPr lang="en-GB" b="1" i="1" smtClean="0"/>
          </a:p>
          <a:p>
            <a:pPr eaLnBrk="1" hangingPunct="1"/>
            <a:r>
              <a:rPr lang="en-IE" b="1" smtClean="0"/>
              <a:t>Processing </a:t>
            </a:r>
          </a:p>
          <a:p>
            <a:pPr lvl="1" eaLnBrk="1" hangingPunct="1"/>
            <a:r>
              <a:rPr lang="en-IE" b="1" i="1" smtClean="0"/>
              <a:t>Anything done with personal data, from collection to disposal</a:t>
            </a:r>
          </a:p>
          <a:p>
            <a:pPr eaLnBrk="1" hangingPunct="1"/>
            <a:endParaRPr lang="en-IE"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684213" y="620713"/>
            <a:ext cx="7772400" cy="1143000"/>
          </a:xfrm>
        </p:spPr>
        <p:txBody>
          <a:bodyPr/>
          <a:lstStyle/>
          <a:p>
            <a:pPr eaLnBrk="1" hangingPunct="1"/>
            <a:r>
              <a:rPr lang="en-IE" sz="4000" smtClean="0"/>
              <a:t>Sensitive Data </a:t>
            </a:r>
            <a:br>
              <a:rPr lang="en-IE" sz="4000" smtClean="0"/>
            </a:br>
            <a:r>
              <a:rPr lang="en-IE" sz="4000" smtClean="0"/>
              <a:t>(special protection)</a:t>
            </a:r>
            <a:endParaRPr lang="en-GB" sz="4000" smtClean="0"/>
          </a:p>
        </p:txBody>
      </p:sp>
      <p:sp>
        <p:nvSpPr>
          <p:cNvPr id="78850" name="Rectangle 3"/>
          <p:cNvSpPr>
            <a:spLocks noGrp="1" noChangeArrowheads="1"/>
          </p:cNvSpPr>
          <p:nvPr>
            <p:ph type="body" idx="1"/>
          </p:nvPr>
        </p:nvSpPr>
        <p:spPr>
          <a:xfrm>
            <a:off x="323850" y="2276475"/>
            <a:ext cx="8074025" cy="3354388"/>
          </a:xfrm>
        </p:spPr>
        <p:txBody>
          <a:bodyPr/>
          <a:lstStyle/>
          <a:p>
            <a:pPr eaLnBrk="1" hangingPunct="1">
              <a:lnSpc>
                <a:spcPct val="90000"/>
              </a:lnSpc>
            </a:pPr>
            <a:r>
              <a:rPr lang="en-IE" sz="2800" smtClean="0"/>
              <a:t>Physical or mental health</a:t>
            </a:r>
          </a:p>
          <a:p>
            <a:pPr eaLnBrk="1" hangingPunct="1">
              <a:lnSpc>
                <a:spcPct val="90000"/>
              </a:lnSpc>
            </a:pPr>
            <a:r>
              <a:rPr lang="en-IE" sz="2800" smtClean="0"/>
              <a:t>Racial origin</a:t>
            </a:r>
          </a:p>
          <a:p>
            <a:pPr eaLnBrk="1" hangingPunct="1">
              <a:lnSpc>
                <a:spcPct val="90000"/>
              </a:lnSpc>
            </a:pPr>
            <a:r>
              <a:rPr lang="en-IE" sz="2800" smtClean="0"/>
              <a:t>Political opinions</a:t>
            </a:r>
          </a:p>
          <a:p>
            <a:pPr eaLnBrk="1" hangingPunct="1">
              <a:lnSpc>
                <a:spcPct val="90000"/>
              </a:lnSpc>
            </a:pPr>
            <a:r>
              <a:rPr lang="en-IE" sz="2800" smtClean="0"/>
              <a:t>Religious or other beliefs</a:t>
            </a:r>
          </a:p>
          <a:p>
            <a:pPr eaLnBrk="1" hangingPunct="1">
              <a:lnSpc>
                <a:spcPct val="90000"/>
              </a:lnSpc>
            </a:pPr>
            <a:r>
              <a:rPr lang="en-IE" sz="2800" smtClean="0"/>
              <a:t>Sexual life</a:t>
            </a:r>
          </a:p>
          <a:p>
            <a:pPr eaLnBrk="1" hangingPunct="1">
              <a:lnSpc>
                <a:spcPct val="90000"/>
              </a:lnSpc>
            </a:pPr>
            <a:r>
              <a:rPr lang="en-IE" sz="2800" smtClean="0"/>
              <a:t>Criminal convictions</a:t>
            </a:r>
          </a:p>
          <a:p>
            <a:pPr eaLnBrk="1" hangingPunct="1">
              <a:lnSpc>
                <a:spcPct val="90000"/>
              </a:lnSpc>
            </a:pPr>
            <a:r>
              <a:rPr lang="en-IE" sz="2800" smtClean="0"/>
              <a:t>Alleged commission of offence</a:t>
            </a:r>
          </a:p>
          <a:p>
            <a:pPr eaLnBrk="1" hangingPunct="1">
              <a:lnSpc>
                <a:spcPct val="90000"/>
              </a:lnSpc>
            </a:pPr>
            <a:r>
              <a:rPr lang="en-IE" sz="2800" smtClean="0"/>
              <a:t>Trade Union membership</a:t>
            </a:r>
          </a:p>
          <a:p>
            <a:pPr eaLnBrk="1" hangingPunct="1">
              <a:lnSpc>
                <a:spcPct val="90000"/>
              </a:lnSpc>
              <a:buFontTx/>
              <a:buNone/>
            </a:pPr>
            <a:r>
              <a:rPr lang="en-NZ" sz="2800" b="1" smtClean="0">
                <a:solidFill>
                  <a:srgbClr val="F86C28"/>
                </a:solidFill>
              </a:rPr>
              <a:t> </a:t>
            </a:r>
            <a:endParaRPr lang="en-GB" sz="2800" b="1" smtClean="0">
              <a:solidFill>
                <a:srgbClr val="F86C28"/>
              </a:solidFill>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GB" sz="4000" smtClean="0"/>
              <a:t>Privacy </a:t>
            </a:r>
            <a:r>
              <a:rPr lang="en-GB" sz="4000" i="1" smtClean="0"/>
              <a:t>v</a:t>
            </a:r>
            <a:r>
              <a:rPr lang="en-GB" sz="4000" smtClean="0"/>
              <a:t>. Freedom of Expression</a:t>
            </a:r>
            <a:endParaRPr lang="en-US" sz="4000" smtClean="0"/>
          </a:p>
        </p:txBody>
      </p:sp>
      <p:sp>
        <p:nvSpPr>
          <p:cNvPr id="22530" name="Rectangle 3"/>
          <p:cNvSpPr>
            <a:spLocks noGrp="1" noChangeArrowheads="1"/>
          </p:cNvSpPr>
          <p:nvPr>
            <p:ph type="body" idx="1"/>
          </p:nvPr>
        </p:nvSpPr>
        <p:spPr/>
        <p:txBody>
          <a:bodyPr/>
          <a:lstStyle/>
          <a:p>
            <a:pPr eaLnBrk="1" hangingPunct="1"/>
            <a:r>
              <a:rPr lang="en-GB" smtClean="0"/>
              <a:t>The rights of privacy and freedom of expression are both fundamental. </a:t>
            </a:r>
          </a:p>
          <a:p>
            <a:pPr eaLnBrk="1" hangingPunct="1"/>
            <a:r>
              <a:rPr lang="en-GB" smtClean="0"/>
              <a:t>In media cases they are often in direct conflict. </a:t>
            </a:r>
          </a:p>
          <a:p>
            <a:pPr eaLnBrk="1" hangingPunct="1"/>
            <a:r>
              <a:rPr lang="en-GB" smtClean="0"/>
              <a:t>The theoretical problem of the "balancing of rights" is a pressing practical issue for editors as well as media lawyers. </a:t>
            </a: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IE" smtClean="0"/>
              <a:t>Rights of Individuals</a:t>
            </a:r>
            <a:endParaRPr lang="en-GB" smtClean="0"/>
          </a:p>
        </p:txBody>
      </p:sp>
      <p:sp>
        <p:nvSpPr>
          <p:cNvPr id="79874" name="Rectangle 3"/>
          <p:cNvSpPr>
            <a:spLocks noGrp="1" noChangeArrowheads="1"/>
          </p:cNvSpPr>
          <p:nvPr>
            <p:ph type="body" idx="1"/>
          </p:nvPr>
        </p:nvSpPr>
        <p:spPr/>
        <p:txBody>
          <a:bodyPr/>
          <a:lstStyle/>
          <a:p>
            <a:pPr eaLnBrk="1" hangingPunct="1">
              <a:lnSpc>
                <a:spcPct val="90000"/>
              </a:lnSpc>
            </a:pPr>
            <a:r>
              <a:rPr lang="en-IE" sz="2800" smtClean="0"/>
              <a:t>to fairness when giving information</a:t>
            </a:r>
          </a:p>
          <a:p>
            <a:pPr eaLnBrk="1" hangingPunct="1">
              <a:lnSpc>
                <a:spcPct val="90000"/>
              </a:lnSpc>
            </a:pPr>
            <a:r>
              <a:rPr lang="en-IE" sz="2800" smtClean="0"/>
              <a:t>to get a copy of their personal information – includes both computer and certain manual files</a:t>
            </a:r>
          </a:p>
          <a:p>
            <a:pPr eaLnBrk="1" hangingPunct="1">
              <a:lnSpc>
                <a:spcPct val="90000"/>
              </a:lnSpc>
            </a:pPr>
            <a:r>
              <a:rPr lang="en-IE" sz="2800" smtClean="0"/>
              <a:t>to have wrong information corrected</a:t>
            </a:r>
          </a:p>
          <a:p>
            <a:pPr eaLnBrk="1" hangingPunct="1">
              <a:lnSpc>
                <a:spcPct val="90000"/>
              </a:lnSpc>
            </a:pPr>
            <a:r>
              <a:rPr lang="en-IE" sz="2800" smtClean="0"/>
              <a:t>to opt out of marketing - includes mail &amp; phone </a:t>
            </a:r>
          </a:p>
          <a:p>
            <a:pPr eaLnBrk="1" hangingPunct="1">
              <a:lnSpc>
                <a:spcPct val="90000"/>
              </a:lnSpc>
            </a:pPr>
            <a:r>
              <a:rPr lang="en-IE" sz="2800" smtClean="0"/>
              <a:t>to complain to the Data Commissioner</a:t>
            </a:r>
          </a:p>
          <a:p>
            <a:pPr eaLnBrk="1" hangingPunct="1">
              <a:lnSpc>
                <a:spcPct val="90000"/>
              </a:lnSpc>
              <a:buFontTx/>
              <a:buNone/>
            </a:pPr>
            <a:endParaRPr lang="en-GB" sz="280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611188" y="1052513"/>
            <a:ext cx="7772400" cy="914400"/>
          </a:xfrm>
        </p:spPr>
        <p:txBody>
          <a:bodyPr/>
          <a:lstStyle/>
          <a:p>
            <a:pPr eaLnBrk="1" hangingPunct="1"/>
            <a:r>
              <a:rPr lang="en-IE" smtClean="0"/>
              <a:t>Obtain &amp; Process Fairly I</a:t>
            </a:r>
            <a:endParaRPr lang="en-GB" smtClean="0"/>
          </a:p>
        </p:txBody>
      </p:sp>
      <p:sp>
        <p:nvSpPr>
          <p:cNvPr id="80898" name="Rectangle 3"/>
          <p:cNvSpPr>
            <a:spLocks noGrp="1" noChangeArrowheads="1"/>
          </p:cNvSpPr>
          <p:nvPr>
            <p:ph type="body" idx="1"/>
          </p:nvPr>
        </p:nvSpPr>
        <p:spPr>
          <a:xfrm>
            <a:off x="468313" y="2060575"/>
            <a:ext cx="8001000" cy="4221163"/>
          </a:xfrm>
        </p:spPr>
        <p:txBody>
          <a:bodyPr/>
          <a:lstStyle/>
          <a:p>
            <a:pPr eaLnBrk="1" hangingPunct="1">
              <a:lnSpc>
                <a:spcPct val="90000"/>
              </a:lnSpc>
              <a:buClr>
                <a:schemeClr val="folHlink"/>
              </a:buClr>
            </a:pPr>
            <a:r>
              <a:rPr lang="en-IE" sz="2800" b="1" smtClean="0"/>
              <a:t>Data controller must give full information about</a:t>
            </a:r>
          </a:p>
          <a:p>
            <a:pPr lvl="1" eaLnBrk="1" hangingPunct="1">
              <a:lnSpc>
                <a:spcPct val="90000"/>
              </a:lnSpc>
              <a:buClr>
                <a:schemeClr val="folHlink"/>
              </a:buClr>
            </a:pPr>
            <a:r>
              <a:rPr lang="en-IE" sz="2500" b="1" smtClean="0"/>
              <a:t>identity</a:t>
            </a:r>
          </a:p>
          <a:p>
            <a:pPr lvl="1" eaLnBrk="1" hangingPunct="1">
              <a:lnSpc>
                <a:spcPct val="90000"/>
              </a:lnSpc>
              <a:buClr>
                <a:schemeClr val="folHlink"/>
              </a:buClr>
            </a:pPr>
            <a:r>
              <a:rPr lang="en-IE" sz="2500" b="1" smtClean="0"/>
              <a:t>purposes</a:t>
            </a:r>
          </a:p>
          <a:p>
            <a:pPr lvl="1" eaLnBrk="1" hangingPunct="1">
              <a:lnSpc>
                <a:spcPct val="90000"/>
              </a:lnSpc>
              <a:buClr>
                <a:schemeClr val="folHlink"/>
              </a:buClr>
            </a:pPr>
            <a:r>
              <a:rPr lang="en-IE" sz="2500" b="1" smtClean="0"/>
              <a:t>disclosees</a:t>
            </a:r>
          </a:p>
          <a:p>
            <a:pPr lvl="1" eaLnBrk="1" hangingPunct="1">
              <a:lnSpc>
                <a:spcPct val="90000"/>
              </a:lnSpc>
              <a:buClr>
                <a:schemeClr val="folHlink"/>
              </a:buClr>
            </a:pPr>
            <a:r>
              <a:rPr lang="en-IE" sz="2500" b="1" smtClean="0"/>
              <a:t>any other data necessary for “fairness”</a:t>
            </a:r>
          </a:p>
          <a:p>
            <a:pPr eaLnBrk="1" hangingPunct="1">
              <a:lnSpc>
                <a:spcPct val="90000"/>
              </a:lnSpc>
              <a:buClr>
                <a:schemeClr val="folHlink"/>
              </a:buClr>
            </a:pPr>
            <a:r>
              <a:rPr lang="en-IE" sz="2800" b="1" smtClean="0"/>
              <a:t>Third party data controllers</a:t>
            </a:r>
          </a:p>
          <a:p>
            <a:pPr lvl="1" eaLnBrk="1" hangingPunct="1">
              <a:lnSpc>
                <a:spcPct val="90000"/>
              </a:lnSpc>
              <a:buClr>
                <a:schemeClr val="folHlink"/>
              </a:buClr>
            </a:pPr>
            <a:r>
              <a:rPr lang="en-IE" sz="2500" b="1" smtClean="0"/>
              <a:t>must contact data subject to provide these details</a:t>
            </a:r>
          </a:p>
          <a:p>
            <a:pPr lvl="1" eaLnBrk="1" hangingPunct="1">
              <a:lnSpc>
                <a:spcPct val="90000"/>
              </a:lnSpc>
              <a:buClr>
                <a:schemeClr val="folHlink"/>
              </a:buClr>
            </a:pPr>
            <a:r>
              <a:rPr lang="en-IE" sz="2500" b="1" smtClean="0"/>
              <a:t>must give name of original data controller</a:t>
            </a:r>
            <a:endParaRPr lang="en-GB" sz="2500" b="1" smtClean="0">
              <a:solidFill>
                <a:srgbClr val="9933FF"/>
              </a:solidFill>
            </a:endParaRPr>
          </a:p>
        </p:txBody>
      </p:sp>
      <p:sp>
        <p:nvSpPr>
          <p:cNvPr id="80899" name="Text Box 4"/>
          <p:cNvSpPr txBox="1">
            <a:spLocks noChangeArrowheads="1"/>
          </p:cNvSpPr>
          <p:nvPr/>
        </p:nvSpPr>
        <p:spPr bwMode="auto">
          <a:xfrm>
            <a:off x="6372225" y="333375"/>
            <a:ext cx="2362200" cy="519113"/>
          </a:xfrm>
          <a:prstGeom prst="rect">
            <a:avLst/>
          </a:prstGeom>
          <a:noFill/>
          <a:ln w="9525">
            <a:noFill/>
            <a:miter lim="800000"/>
            <a:headEnd/>
            <a:tailEnd/>
          </a:ln>
        </p:spPr>
        <p:txBody>
          <a:bodyPr>
            <a:spAutoFit/>
          </a:bodyPr>
          <a:lstStyle/>
          <a:p>
            <a:pPr>
              <a:spcBef>
                <a:spcPct val="50000"/>
              </a:spcBef>
              <a:buClr>
                <a:srgbClr val="F86C28"/>
              </a:buClr>
            </a:pPr>
            <a:r>
              <a:rPr lang="en-IE" sz="2800">
                <a:latin typeface="Verdana" pitchFamily="34" charset="0"/>
              </a:rPr>
              <a:t>Rule 1</a:t>
            </a:r>
            <a:endParaRPr lang="en-GB" sz="2800">
              <a:latin typeface="Verdana" pitchFamily="34"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84213" y="1125538"/>
            <a:ext cx="7772400" cy="838200"/>
          </a:xfrm>
        </p:spPr>
        <p:txBody>
          <a:bodyPr/>
          <a:lstStyle/>
          <a:p>
            <a:pPr eaLnBrk="1" hangingPunct="1"/>
            <a:r>
              <a:rPr lang="en-IE" smtClean="0"/>
              <a:t>Obtain &amp; Process Fairly II </a:t>
            </a:r>
            <a:endParaRPr lang="en-GB" smtClean="0"/>
          </a:p>
        </p:txBody>
      </p:sp>
      <p:sp>
        <p:nvSpPr>
          <p:cNvPr id="81922" name="Rectangle 3"/>
          <p:cNvSpPr>
            <a:spLocks noGrp="1" noChangeArrowheads="1"/>
          </p:cNvSpPr>
          <p:nvPr>
            <p:ph type="body" idx="1"/>
          </p:nvPr>
        </p:nvSpPr>
        <p:spPr>
          <a:xfrm>
            <a:off x="611188" y="2060575"/>
            <a:ext cx="7772400" cy="4221163"/>
          </a:xfrm>
        </p:spPr>
        <p:txBody>
          <a:bodyPr/>
          <a:lstStyle/>
          <a:p>
            <a:pPr marL="609600" indent="-609600" eaLnBrk="1" hangingPunct="1">
              <a:lnSpc>
                <a:spcPct val="90000"/>
              </a:lnSpc>
              <a:buFontTx/>
              <a:buNone/>
            </a:pPr>
            <a:r>
              <a:rPr lang="en-IE" b="1" smtClean="0"/>
              <a:t>One of these conditions required:</a:t>
            </a:r>
          </a:p>
          <a:p>
            <a:pPr marL="609600" indent="-609600" eaLnBrk="1" hangingPunct="1">
              <a:lnSpc>
                <a:spcPct val="90000"/>
              </a:lnSpc>
              <a:buClr>
                <a:schemeClr val="tx1"/>
              </a:buClr>
              <a:buFont typeface="Wingdings" pitchFamily="2" charset="2"/>
              <a:buChar char="Ø"/>
            </a:pPr>
            <a:r>
              <a:rPr lang="en-IE" b="1" smtClean="0"/>
              <a:t>Consent</a:t>
            </a:r>
          </a:p>
          <a:p>
            <a:pPr marL="609600" indent="-609600" eaLnBrk="1" hangingPunct="1">
              <a:lnSpc>
                <a:spcPct val="90000"/>
              </a:lnSpc>
              <a:buClr>
                <a:schemeClr val="tx1"/>
              </a:buClr>
              <a:buFont typeface="Wingdings" pitchFamily="2" charset="2"/>
              <a:buChar char="Ø"/>
            </a:pPr>
            <a:r>
              <a:rPr lang="en-IE" b="1" smtClean="0"/>
              <a:t>Legal obligation</a:t>
            </a:r>
          </a:p>
          <a:p>
            <a:pPr marL="609600" indent="-609600" eaLnBrk="1" hangingPunct="1">
              <a:lnSpc>
                <a:spcPct val="90000"/>
              </a:lnSpc>
              <a:buClr>
                <a:schemeClr val="tx1"/>
              </a:buClr>
              <a:buFont typeface="Wingdings" pitchFamily="2" charset="2"/>
              <a:buChar char="Ø"/>
            </a:pPr>
            <a:r>
              <a:rPr lang="en-IE" b="1" smtClean="0"/>
              <a:t>Contract with individual</a:t>
            </a:r>
          </a:p>
          <a:p>
            <a:pPr marL="609600" indent="-609600" eaLnBrk="1" hangingPunct="1">
              <a:lnSpc>
                <a:spcPct val="90000"/>
              </a:lnSpc>
              <a:buClr>
                <a:schemeClr val="tx1"/>
              </a:buClr>
              <a:buFont typeface="Wingdings" pitchFamily="2" charset="2"/>
              <a:buChar char="Ø"/>
            </a:pPr>
            <a:r>
              <a:rPr lang="en-IE" b="1" smtClean="0"/>
              <a:t>Necessary to protect vital interests</a:t>
            </a:r>
          </a:p>
          <a:p>
            <a:pPr marL="609600" indent="-609600" eaLnBrk="1" hangingPunct="1">
              <a:lnSpc>
                <a:spcPct val="90000"/>
              </a:lnSpc>
              <a:buClr>
                <a:schemeClr val="tx1"/>
              </a:buClr>
              <a:buFont typeface="Wingdings" pitchFamily="2" charset="2"/>
              <a:buChar char="Ø"/>
            </a:pPr>
            <a:r>
              <a:rPr lang="en-IE" b="1" smtClean="0"/>
              <a:t>Necessary for a public function (Justice)</a:t>
            </a:r>
          </a:p>
          <a:p>
            <a:pPr marL="609600" indent="-609600" eaLnBrk="1" hangingPunct="1">
              <a:lnSpc>
                <a:spcPct val="90000"/>
              </a:lnSpc>
              <a:buClr>
                <a:schemeClr val="tx1"/>
              </a:buClr>
              <a:buFont typeface="Wingdings" pitchFamily="2" charset="2"/>
              <a:buChar char="Ø"/>
            </a:pPr>
            <a:r>
              <a:rPr lang="en-IE" b="1" smtClean="0"/>
              <a:t>necessary for ‘legitimate interests’</a:t>
            </a:r>
          </a:p>
        </p:txBody>
      </p:sp>
      <p:sp>
        <p:nvSpPr>
          <p:cNvPr id="81923" name="Text Box 4"/>
          <p:cNvSpPr txBox="1">
            <a:spLocks noChangeArrowheads="1"/>
          </p:cNvSpPr>
          <p:nvPr/>
        </p:nvSpPr>
        <p:spPr bwMode="auto">
          <a:xfrm>
            <a:off x="6588125" y="333375"/>
            <a:ext cx="2133600" cy="519113"/>
          </a:xfrm>
          <a:prstGeom prst="rect">
            <a:avLst/>
          </a:prstGeom>
          <a:noFill/>
          <a:ln w="9525">
            <a:noFill/>
            <a:miter lim="800000"/>
            <a:headEnd/>
            <a:tailEnd/>
          </a:ln>
        </p:spPr>
        <p:txBody>
          <a:bodyPr>
            <a:spAutoFit/>
          </a:bodyPr>
          <a:lstStyle/>
          <a:p>
            <a:pPr>
              <a:spcBef>
                <a:spcPct val="50000"/>
              </a:spcBef>
              <a:buClr>
                <a:srgbClr val="F86C28"/>
              </a:buClr>
            </a:pPr>
            <a:r>
              <a:rPr lang="en-IE" sz="2800">
                <a:latin typeface="Verdana" pitchFamily="34" charset="0"/>
              </a:rPr>
              <a:t>Rule 1</a:t>
            </a:r>
            <a:endParaRPr lang="en-GB" sz="2800">
              <a:latin typeface="Verdana"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468313" y="981075"/>
            <a:ext cx="8077200" cy="592138"/>
          </a:xfrm>
        </p:spPr>
        <p:txBody>
          <a:bodyPr/>
          <a:lstStyle/>
          <a:p>
            <a:pPr eaLnBrk="1" hangingPunct="1"/>
            <a:r>
              <a:rPr lang="en-IE" sz="4000" b="1" smtClean="0"/>
              <a:t>Processing Sensitive Data</a:t>
            </a:r>
            <a:endParaRPr lang="en-GB" sz="4000" b="1" smtClean="0"/>
          </a:p>
        </p:txBody>
      </p:sp>
      <p:sp>
        <p:nvSpPr>
          <p:cNvPr id="82946" name="Rectangle 3"/>
          <p:cNvSpPr>
            <a:spLocks noGrp="1" noChangeArrowheads="1"/>
          </p:cNvSpPr>
          <p:nvPr>
            <p:ph type="body" idx="1"/>
          </p:nvPr>
        </p:nvSpPr>
        <p:spPr>
          <a:xfrm>
            <a:off x="395288" y="1773238"/>
            <a:ext cx="8001000" cy="4508500"/>
          </a:xfrm>
        </p:spPr>
        <p:txBody>
          <a:bodyPr/>
          <a:lstStyle/>
          <a:p>
            <a:pPr marL="609600" indent="-609600" eaLnBrk="1" hangingPunct="1">
              <a:lnSpc>
                <a:spcPct val="90000"/>
              </a:lnSpc>
              <a:buFontTx/>
              <a:buNone/>
            </a:pPr>
            <a:r>
              <a:rPr lang="en-IE" sz="2800" b="1" smtClean="0"/>
              <a:t>One of these additional conditions is required</a:t>
            </a:r>
          </a:p>
          <a:p>
            <a:pPr marL="609600" indent="-609600" eaLnBrk="1" hangingPunct="1">
              <a:lnSpc>
                <a:spcPct val="90000"/>
              </a:lnSpc>
              <a:buClr>
                <a:schemeClr val="tx1"/>
              </a:buClr>
              <a:buFont typeface="Wingdings" pitchFamily="2" charset="2"/>
              <a:buChar char="Ø"/>
            </a:pPr>
            <a:r>
              <a:rPr lang="en-IE" sz="2800" b="1" smtClean="0"/>
              <a:t>Explicit consent</a:t>
            </a:r>
          </a:p>
          <a:p>
            <a:pPr marL="609600" indent="-609600" eaLnBrk="1" hangingPunct="1">
              <a:lnSpc>
                <a:spcPct val="90000"/>
              </a:lnSpc>
              <a:buClr>
                <a:schemeClr val="tx1"/>
              </a:buClr>
              <a:buFont typeface="Wingdings" pitchFamily="2" charset="2"/>
              <a:buChar char="Ø"/>
            </a:pPr>
            <a:r>
              <a:rPr lang="en-IE" sz="2800" b="1" smtClean="0"/>
              <a:t>Necessary under employment law</a:t>
            </a:r>
          </a:p>
          <a:p>
            <a:pPr marL="609600" indent="-609600" eaLnBrk="1" hangingPunct="1">
              <a:lnSpc>
                <a:spcPct val="90000"/>
              </a:lnSpc>
              <a:buClr>
                <a:schemeClr val="tx1"/>
              </a:buClr>
              <a:buFont typeface="Wingdings" pitchFamily="2" charset="2"/>
              <a:buChar char="Ø"/>
            </a:pPr>
            <a:r>
              <a:rPr lang="en-IE" sz="2800" b="1" smtClean="0"/>
              <a:t>To prevent injury or protect vital interests</a:t>
            </a:r>
          </a:p>
          <a:p>
            <a:pPr marL="609600" indent="-609600" eaLnBrk="1" hangingPunct="1">
              <a:lnSpc>
                <a:spcPct val="90000"/>
              </a:lnSpc>
              <a:buClr>
                <a:schemeClr val="tx1"/>
              </a:buClr>
              <a:buFont typeface="Wingdings" pitchFamily="2" charset="2"/>
              <a:buChar char="Ø"/>
            </a:pPr>
            <a:r>
              <a:rPr lang="en-IE" sz="2800" b="1" smtClean="0"/>
              <a:t>Process the data of members/clients of non-profit orgs. </a:t>
            </a:r>
          </a:p>
          <a:p>
            <a:pPr marL="609600" indent="-609600" eaLnBrk="1" hangingPunct="1">
              <a:lnSpc>
                <a:spcPct val="90000"/>
              </a:lnSpc>
              <a:buClr>
                <a:schemeClr val="tx1"/>
              </a:buClr>
              <a:buFont typeface="Wingdings" pitchFamily="2" charset="2"/>
              <a:buChar char="Ø"/>
            </a:pPr>
            <a:r>
              <a:rPr lang="en-IE" sz="2800" b="1" smtClean="0"/>
              <a:t>Legal advice</a:t>
            </a:r>
          </a:p>
          <a:p>
            <a:pPr marL="609600" indent="-609600" eaLnBrk="1" hangingPunct="1">
              <a:lnSpc>
                <a:spcPct val="90000"/>
              </a:lnSpc>
              <a:buClr>
                <a:schemeClr val="tx1"/>
              </a:buClr>
              <a:buFont typeface="Wingdings" pitchFamily="2" charset="2"/>
              <a:buChar char="Ø"/>
            </a:pPr>
            <a:r>
              <a:rPr lang="en-IE" sz="2800" b="1" smtClean="0"/>
              <a:t>For Medical Purposes</a:t>
            </a:r>
          </a:p>
          <a:p>
            <a:pPr marL="609600" indent="-609600" eaLnBrk="1" hangingPunct="1">
              <a:lnSpc>
                <a:spcPct val="90000"/>
              </a:lnSpc>
              <a:buClr>
                <a:schemeClr val="tx1"/>
              </a:buClr>
              <a:buFont typeface="Wingdings" pitchFamily="2" charset="2"/>
              <a:buChar char="Ø"/>
            </a:pPr>
            <a:r>
              <a:rPr lang="en-IE" sz="2800" b="1" smtClean="0"/>
              <a:t>Statutory function</a:t>
            </a:r>
          </a:p>
        </p:txBody>
      </p:sp>
      <p:sp>
        <p:nvSpPr>
          <p:cNvPr id="82947" name="Text Box 4"/>
          <p:cNvSpPr txBox="1">
            <a:spLocks noChangeArrowheads="1"/>
          </p:cNvSpPr>
          <p:nvPr/>
        </p:nvSpPr>
        <p:spPr bwMode="auto">
          <a:xfrm>
            <a:off x="6516688" y="260350"/>
            <a:ext cx="2286000" cy="519113"/>
          </a:xfrm>
          <a:prstGeom prst="rect">
            <a:avLst/>
          </a:prstGeom>
          <a:noFill/>
          <a:ln w="9525">
            <a:noFill/>
            <a:miter lim="800000"/>
            <a:headEnd/>
            <a:tailEnd/>
          </a:ln>
        </p:spPr>
        <p:txBody>
          <a:bodyPr>
            <a:spAutoFit/>
          </a:bodyPr>
          <a:lstStyle/>
          <a:p>
            <a:pPr>
              <a:spcBef>
                <a:spcPct val="50000"/>
              </a:spcBef>
              <a:buClr>
                <a:srgbClr val="F86C28"/>
              </a:buClr>
            </a:pPr>
            <a:r>
              <a:rPr lang="en-IE" sz="2800">
                <a:latin typeface="Verdana" pitchFamily="34" charset="0"/>
              </a:rPr>
              <a:t>Rule 1</a:t>
            </a:r>
            <a:endParaRPr lang="en-GB" sz="2800">
              <a:latin typeface="Verdana" pitchFamily="34"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539750" y="981075"/>
            <a:ext cx="7772400" cy="576263"/>
          </a:xfrm>
        </p:spPr>
        <p:txBody>
          <a:bodyPr/>
          <a:lstStyle/>
          <a:p>
            <a:pPr eaLnBrk="1" hangingPunct="1"/>
            <a:r>
              <a:rPr lang="en-IE" sz="4000" b="1" smtClean="0"/>
              <a:t>Fair obtaining - practical</a:t>
            </a:r>
            <a:endParaRPr lang="en-US" sz="4000" b="1" smtClean="0"/>
          </a:p>
        </p:txBody>
      </p:sp>
      <p:sp>
        <p:nvSpPr>
          <p:cNvPr id="83970" name="Rectangle 3"/>
          <p:cNvSpPr>
            <a:spLocks noGrp="1" noChangeArrowheads="1"/>
          </p:cNvSpPr>
          <p:nvPr>
            <p:ph type="body" idx="1"/>
          </p:nvPr>
        </p:nvSpPr>
        <p:spPr>
          <a:xfrm>
            <a:off x="539750" y="1844675"/>
            <a:ext cx="8001000" cy="4221163"/>
          </a:xfrm>
        </p:spPr>
        <p:txBody>
          <a:bodyPr/>
          <a:lstStyle/>
          <a:p>
            <a:pPr eaLnBrk="1" hangingPunct="1">
              <a:lnSpc>
                <a:spcPct val="90000"/>
              </a:lnSpc>
            </a:pPr>
            <a:r>
              <a:rPr lang="en-IE" b="1" smtClean="0"/>
              <a:t>Do people know you process their data?</a:t>
            </a:r>
          </a:p>
          <a:p>
            <a:pPr lvl="1" eaLnBrk="1" hangingPunct="1">
              <a:lnSpc>
                <a:spcPct val="90000"/>
              </a:lnSpc>
            </a:pPr>
            <a:r>
              <a:rPr lang="en-IE" b="1" smtClean="0"/>
              <a:t>did you get data directly from them?</a:t>
            </a:r>
          </a:p>
          <a:p>
            <a:pPr eaLnBrk="1" hangingPunct="1">
              <a:lnSpc>
                <a:spcPct val="90000"/>
              </a:lnSpc>
            </a:pPr>
            <a:r>
              <a:rPr lang="en-IE" b="1" smtClean="0"/>
              <a:t>Do they know all data types you process?</a:t>
            </a:r>
          </a:p>
          <a:p>
            <a:pPr eaLnBrk="1" hangingPunct="1">
              <a:lnSpc>
                <a:spcPct val="90000"/>
              </a:lnSpc>
            </a:pPr>
            <a:r>
              <a:rPr lang="en-IE" b="1" smtClean="0"/>
              <a:t>Do they know why you process their data?</a:t>
            </a:r>
          </a:p>
          <a:p>
            <a:pPr lvl="1" eaLnBrk="1" hangingPunct="1">
              <a:lnSpc>
                <a:spcPct val="90000"/>
              </a:lnSpc>
            </a:pPr>
            <a:r>
              <a:rPr lang="en-IE" b="1" smtClean="0"/>
              <a:t>administering training/exams; providing newsletters…</a:t>
            </a:r>
            <a:endParaRPr lang="en-US" b="1"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GB" smtClean="0"/>
              <a:t>Specified Purpose</a:t>
            </a:r>
            <a:endParaRPr lang="en-GB" sz="2400" b="1" smtClean="0"/>
          </a:p>
        </p:txBody>
      </p:sp>
      <p:sp>
        <p:nvSpPr>
          <p:cNvPr id="84994" name="Rectangle 3"/>
          <p:cNvSpPr>
            <a:spLocks noGrp="1" noChangeArrowheads="1"/>
          </p:cNvSpPr>
          <p:nvPr>
            <p:ph type="body" idx="1"/>
          </p:nvPr>
        </p:nvSpPr>
        <p:spPr/>
        <p:txBody>
          <a:bodyPr/>
          <a:lstStyle/>
          <a:p>
            <a:pPr eaLnBrk="1" hangingPunct="1">
              <a:buClr>
                <a:schemeClr val="folHlink"/>
              </a:buClr>
            </a:pPr>
            <a:r>
              <a:rPr lang="en-IE" b="1" smtClean="0"/>
              <a:t>Part of obligations when obtaining to specify purpose</a:t>
            </a:r>
          </a:p>
          <a:p>
            <a:pPr eaLnBrk="1" hangingPunct="1">
              <a:buClr>
                <a:schemeClr val="folHlink"/>
              </a:buClr>
            </a:pPr>
            <a:r>
              <a:rPr lang="en-IE" b="1" smtClean="0"/>
              <a:t>Cannot expand purpose without reverting to individual</a:t>
            </a:r>
            <a:endParaRPr lang="en-GB" b="1" smtClean="0"/>
          </a:p>
          <a:p>
            <a:pPr eaLnBrk="1" hangingPunct="1"/>
            <a:endParaRPr lang="en-GB" smtClean="0"/>
          </a:p>
        </p:txBody>
      </p:sp>
      <p:sp>
        <p:nvSpPr>
          <p:cNvPr id="84995" name="Rectangle 4"/>
          <p:cNvSpPr>
            <a:spLocks noChangeArrowheads="1"/>
          </p:cNvSpPr>
          <p:nvPr/>
        </p:nvSpPr>
        <p:spPr bwMode="auto">
          <a:xfrm>
            <a:off x="6588125" y="0"/>
            <a:ext cx="2087563" cy="519113"/>
          </a:xfrm>
          <a:prstGeom prst="rect">
            <a:avLst/>
          </a:prstGeom>
          <a:noFill/>
          <a:ln w="9525">
            <a:noFill/>
            <a:miter lim="800000"/>
            <a:headEnd/>
            <a:tailEnd/>
          </a:ln>
        </p:spPr>
        <p:txBody>
          <a:bodyPr>
            <a:spAutoFit/>
          </a:bodyPr>
          <a:lstStyle/>
          <a:p>
            <a:pPr>
              <a:spcBef>
                <a:spcPct val="50000"/>
              </a:spcBef>
              <a:buClr>
                <a:srgbClr val="F86C28"/>
              </a:buClr>
            </a:pPr>
            <a:r>
              <a:rPr lang="en-IE" sz="2800" b="1"/>
              <a:t>Rule 2</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IE" smtClean="0"/>
              <a:t>Disclose only if compatible</a:t>
            </a:r>
            <a:r>
              <a:rPr lang="en-IE" sz="4800" smtClean="0"/>
              <a:t> </a:t>
            </a:r>
            <a:endParaRPr lang="en-GB" sz="4800" smtClean="0"/>
          </a:p>
        </p:txBody>
      </p:sp>
      <p:sp>
        <p:nvSpPr>
          <p:cNvPr id="86018" name="Rectangle 3"/>
          <p:cNvSpPr>
            <a:spLocks noGrp="1" noChangeArrowheads="1"/>
          </p:cNvSpPr>
          <p:nvPr>
            <p:ph type="body" sz="half" idx="1"/>
          </p:nvPr>
        </p:nvSpPr>
        <p:spPr>
          <a:xfrm>
            <a:off x="457200" y="1600200"/>
            <a:ext cx="4037013" cy="4525963"/>
          </a:xfrm>
        </p:spPr>
        <p:txBody>
          <a:bodyPr/>
          <a:lstStyle/>
          <a:p>
            <a:pPr eaLnBrk="1" hangingPunct="1"/>
            <a:r>
              <a:rPr lang="en-IE" smtClean="0"/>
              <a:t>General rule – no disclosure for different purpose</a:t>
            </a:r>
          </a:p>
          <a:p>
            <a:pPr eaLnBrk="1" hangingPunct="1"/>
            <a:r>
              <a:rPr lang="en-IE" smtClean="0"/>
              <a:t>Exceptions made, to balance other interests of society</a:t>
            </a:r>
            <a:endParaRPr lang="en-GB" smtClean="0"/>
          </a:p>
        </p:txBody>
      </p:sp>
      <p:sp>
        <p:nvSpPr>
          <p:cNvPr id="86019" name="Rectangle 4"/>
          <p:cNvSpPr>
            <a:spLocks noGrp="1" noChangeArrowheads="1"/>
          </p:cNvSpPr>
          <p:nvPr>
            <p:ph type="body" sz="half" idx="2"/>
          </p:nvPr>
        </p:nvSpPr>
        <p:spPr>
          <a:xfrm>
            <a:off x="4649788" y="1600200"/>
            <a:ext cx="4037012" cy="4525963"/>
          </a:xfrm>
        </p:spPr>
        <p:txBody>
          <a:bodyPr/>
          <a:lstStyle/>
          <a:p>
            <a:pPr eaLnBrk="1" hangingPunct="1">
              <a:lnSpc>
                <a:spcPct val="90000"/>
              </a:lnSpc>
            </a:pPr>
            <a:r>
              <a:rPr lang="en-IE" sz="2400" smtClean="0"/>
              <a:t>Section 8 exceptions</a:t>
            </a:r>
          </a:p>
          <a:p>
            <a:pPr lvl="1" eaLnBrk="1" hangingPunct="1">
              <a:lnSpc>
                <a:spcPct val="90000"/>
              </a:lnSpc>
              <a:buClr>
                <a:schemeClr val="bg1"/>
              </a:buClr>
            </a:pPr>
            <a:r>
              <a:rPr lang="en-IE" sz="2000" smtClean="0"/>
              <a:t>Investigation of crime</a:t>
            </a:r>
          </a:p>
          <a:p>
            <a:pPr lvl="1" eaLnBrk="1" hangingPunct="1">
              <a:lnSpc>
                <a:spcPct val="90000"/>
              </a:lnSpc>
              <a:buClr>
                <a:schemeClr val="bg1"/>
              </a:buClr>
            </a:pPr>
            <a:r>
              <a:rPr lang="en-IE" sz="2000" smtClean="0"/>
              <a:t>Collection of taxes</a:t>
            </a:r>
          </a:p>
          <a:p>
            <a:pPr lvl="1" eaLnBrk="1" hangingPunct="1">
              <a:lnSpc>
                <a:spcPct val="90000"/>
              </a:lnSpc>
              <a:buClr>
                <a:schemeClr val="bg1"/>
              </a:buClr>
            </a:pPr>
            <a:r>
              <a:rPr lang="en-IE" sz="2000" smtClean="0"/>
              <a:t>Security of the State</a:t>
            </a:r>
          </a:p>
          <a:p>
            <a:pPr lvl="1" eaLnBrk="1" hangingPunct="1">
              <a:lnSpc>
                <a:spcPct val="90000"/>
              </a:lnSpc>
              <a:buClr>
                <a:schemeClr val="bg1"/>
              </a:buClr>
            </a:pPr>
            <a:r>
              <a:rPr lang="en-IE" sz="2000" smtClean="0"/>
              <a:t>Protect life &amp; limb</a:t>
            </a:r>
          </a:p>
          <a:p>
            <a:pPr lvl="1" eaLnBrk="1" hangingPunct="1">
              <a:lnSpc>
                <a:spcPct val="90000"/>
              </a:lnSpc>
              <a:buClr>
                <a:schemeClr val="bg1"/>
              </a:buClr>
            </a:pPr>
            <a:r>
              <a:rPr lang="en-IE" sz="2000" smtClean="0"/>
              <a:t>Law or court order</a:t>
            </a:r>
          </a:p>
          <a:p>
            <a:pPr lvl="1" eaLnBrk="1" hangingPunct="1">
              <a:lnSpc>
                <a:spcPct val="90000"/>
              </a:lnSpc>
              <a:buClr>
                <a:schemeClr val="bg1"/>
              </a:buClr>
            </a:pPr>
            <a:r>
              <a:rPr lang="en-IE" sz="2000" smtClean="0"/>
              <a:t>Legal advice and legal proceedings</a:t>
            </a:r>
          </a:p>
          <a:p>
            <a:pPr eaLnBrk="1" hangingPunct="1">
              <a:lnSpc>
                <a:spcPct val="90000"/>
              </a:lnSpc>
              <a:buClr>
                <a:schemeClr val="bg1"/>
              </a:buClr>
            </a:pPr>
            <a:r>
              <a:rPr lang="en-IE" sz="2400" smtClean="0"/>
              <a:t>No general “public interest” test</a:t>
            </a:r>
            <a:endParaRPr lang="en-GB" sz="2400" smtClean="0"/>
          </a:p>
        </p:txBody>
      </p:sp>
      <p:sp>
        <p:nvSpPr>
          <p:cNvPr id="86020" name="Text Box 5"/>
          <p:cNvSpPr txBox="1">
            <a:spLocks noChangeArrowheads="1"/>
          </p:cNvSpPr>
          <p:nvPr/>
        </p:nvSpPr>
        <p:spPr bwMode="auto">
          <a:xfrm>
            <a:off x="6084888" y="0"/>
            <a:ext cx="2743200" cy="519113"/>
          </a:xfrm>
          <a:prstGeom prst="rect">
            <a:avLst/>
          </a:prstGeom>
          <a:noFill/>
          <a:ln w="9525">
            <a:noFill/>
            <a:miter lim="800000"/>
            <a:headEnd/>
            <a:tailEnd/>
          </a:ln>
        </p:spPr>
        <p:txBody>
          <a:bodyPr>
            <a:spAutoFit/>
          </a:bodyPr>
          <a:lstStyle/>
          <a:p>
            <a:pPr>
              <a:spcBef>
                <a:spcPct val="50000"/>
              </a:spcBef>
              <a:buClr>
                <a:srgbClr val="F86C28"/>
              </a:buClr>
            </a:pPr>
            <a:r>
              <a:rPr lang="en-IE" sz="2800" b="1">
                <a:latin typeface="Verdana" pitchFamily="34" charset="0"/>
              </a:rPr>
              <a:t>Rule 3</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539750" y="981075"/>
            <a:ext cx="7772400" cy="1143000"/>
          </a:xfrm>
        </p:spPr>
        <p:txBody>
          <a:bodyPr/>
          <a:lstStyle/>
          <a:p>
            <a:pPr eaLnBrk="1" hangingPunct="1"/>
            <a:r>
              <a:rPr lang="en-NZ" b="1" smtClean="0"/>
              <a:t>Disclosure Policy</a:t>
            </a:r>
            <a:endParaRPr lang="en-GB" b="1" smtClean="0"/>
          </a:p>
        </p:txBody>
      </p:sp>
      <p:sp>
        <p:nvSpPr>
          <p:cNvPr id="87042" name="Rectangle 3"/>
          <p:cNvSpPr>
            <a:spLocks noGrp="1" noChangeArrowheads="1"/>
          </p:cNvSpPr>
          <p:nvPr>
            <p:ph type="body" idx="1"/>
          </p:nvPr>
        </p:nvSpPr>
        <p:spPr>
          <a:xfrm>
            <a:off x="468313" y="2276475"/>
            <a:ext cx="7999412" cy="2619375"/>
          </a:xfrm>
        </p:spPr>
        <p:txBody>
          <a:bodyPr/>
          <a:lstStyle/>
          <a:p>
            <a:pPr eaLnBrk="1" hangingPunct="1"/>
            <a:r>
              <a:rPr lang="en-NZ" b="1" smtClean="0"/>
              <a:t>The Data Controller should have a policy in place to determine how requests for data from third parties are handled.</a:t>
            </a:r>
          </a:p>
          <a:p>
            <a:pPr eaLnBrk="1" hangingPunct="1"/>
            <a:r>
              <a:rPr lang="en-NZ" b="1" smtClean="0"/>
              <a:t>This policy should be consulted by appropriate staff members</a:t>
            </a:r>
            <a:endParaRPr lang="en-GB" b="1"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684213" y="1268413"/>
            <a:ext cx="7772400" cy="1081087"/>
          </a:xfrm>
        </p:spPr>
        <p:txBody>
          <a:bodyPr/>
          <a:lstStyle/>
          <a:p>
            <a:pPr eaLnBrk="1" hangingPunct="1"/>
            <a:r>
              <a:rPr lang="en-IE" b="1" smtClean="0"/>
              <a:t>Disclosure - practical</a:t>
            </a:r>
            <a:endParaRPr lang="en-US" b="1" smtClean="0"/>
          </a:p>
        </p:txBody>
      </p:sp>
      <p:sp>
        <p:nvSpPr>
          <p:cNvPr id="88066" name="Rectangle 3"/>
          <p:cNvSpPr>
            <a:spLocks noGrp="1" noChangeArrowheads="1"/>
          </p:cNvSpPr>
          <p:nvPr>
            <p:ph type="body" idx="1"/>
          </p:nvPr>
        </p:nvSpPr>
        <p:spPr>
          <a:xfrm>
            <a:off x="611188" y="2420938"/>
            <a:ext cx="8001000" cy="3241675"/>
          </a:xfrm>
        </p:spPr>
        <p:txBody>
          <a:bodyPr/>
          <a:lstStyle/>
          <a:p>
            <a:pPr eaLnBrk="1" hangingPunct="1"/>
            <a:r>
              <a:rPr lang="en-IE" smtClean="0"/>
              <a:t>Use of bcc rather than cc fields on e-mails might be preferable.</a:t>
            </a:r>
          </a:p>
          <a:p>
            <a:pPr eaLnBrk="1" hangingPunct="1"/>
            <a:r>
              <a:rPr lang="en-IE" smtClean="0"/>
              <a:t>Informing an employer about an employee’s training results might be a disclosure where the employee had personally arranged and paid for course.</a:t>
            </a:r>
            <a:endParaRPr lang="en-US"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a:xfrm>
            <a:off x="611188" y="981075"/>
            <a:ext cx="7772400" cy="762000"/>
          </a:xfrm>
        </p:spPr>
        <p:txBody>
          <a:bodyPr/>
          <a:lstStyle/>
          <a:p>
            <a:pPr eaLnBrk="1" hangingPunct="1"/>
            <a:r>
              <a:rPr lang="en-IE" b="1" smtClean="0"/>
              <a:t>Keep Safe and Secure</a:t>
            </a:r>
            <a:endParaRPr lang="en-GB" b="1" smtClean="0"/>
          </a:p>
        </p:txBody>
      </p:sp>
      <p:sp>
        <p:nvSpPr>
          <p:cNvPr id="89090" name="Rectangle 3"/>
          <p:cNvSpPr>
            <a:spLocks noGrp="1" noChangeArrowheads="1"/>
          </p:cNvSpPr>
          <p:nvPr>
            <p:ph type="body" idx="1"/>
          </p:nvPr>
        </p:nvSpPr>
        <p:spPr>
          <a:xfrm>
            <a:off x="539750" y="1844675"/>
            <a:ext cx="7772400" cy="4508500"/>
          </a:xfrm>
        </p:spPr>
        <p:txBody>
          <a:bodyPr/>
          <a:lstStyle/>
          <a:p>
            <a:pPr lvl="2" eaLnBrk="1" hangingPunct="1">
              <a:buClr>
                <a:schemeClr val="tx1"/>
              </a:buClr>
              <a:buFont typeface="Wingdings" pitchFamily="2" charset="2"/>
              <a:buChar char="Ø"/>
            </a:pPr>
            <a:r>
              <a:rPr lang="en-IE" b="1" i="1" smtClean="0"/>
              <a:t>Appropriate security measures</a:t>
            </a:r>
          </a:p>
          <a:p>
            <a:pPr lvl="3" eaLnBrk="1" hangingPunct="1">
              <a:buFontTx/>
              <a:buChar char="•"/>
            </a:pPr>
            <a:r>
              <a:rPr lang="en-IE" sz="2400" b="1" smtClean="0"/>
              <a:t>Appropriate to the harm that might result..</a:t>
            </a:r>
          </a:p>
          <a:p>
            <a:pPr lvl="3" eaLnBrk="1" hangingPunct="1">
              <a:buFontTx/>
              <a:buChar char="•"/>
            </a:pPr>
            <a:r>
              <a:rPr lang="en-IE" sz="2400" b="1" smtClean="0"/>
              <a:t>Appropriate to the nature of the data</a:t>
            </a:r>
          </a:p>
          <a:p>
            <a:pPr lvl="2" eaLnBrk="1" hangingPunct="1">
              <a:buClr>
                <a:schemeClr val="tx1"/>
              </a:buClr>
              <a:buFont typeface="Wingdings" pitchFamily="2" charset="2"/>
              <a:buChar char="Ø"/>
            </a:pPr>
            <a:r>
              <a:rPr lang="en-IE" b="1" i="1" smtClean="0"/>
              <a:t>May have regard to cost of implementation</a:t>
            </a:r>
          </a:p>
          <a:p>
            <a:pPr lvl="2" eaLnBrk="1" hangingPunct="1">
              <a:buClr>
                <a:schemeClr val="tx1"/>
              </a:buClr>
              <a:buFont typeface="Wingdings" pitchFamily="2" charset="2"/>
              <a:buChar char="Ø"/>
            </a:pPr>
            <a:r>
              <a:rPr lang="en-IE" b="1" i="1" smtClean="0"/>
              <a:t>May have regard to the current state of technology</a:t>
            </a:r>
          </a:p>
          <a:p>
            <a:pPr lvl="2" eaLnBrk="1" hangingPunct="1">
              <a:buClr>
                <a:schemeClr val="tx1"/>
              </a:buClr>
              <a:buFont typeface="Wingdings" pitchFamily="2" charset="2"/>
              <a:buChar char="Ø"/>
            </a:pPr>
            <a:r>
              <a:rPr lang="en-IE" b="1" i="1" smtClean="0"/>
              <a:t>Staff must know and comply with measures</a:t>
            </a:r>
          </a:p>
          <a:p>
            <a:pPr lvl="2" eaLnBrk="1" hangingPunct="1">
              <a:buClr>
                <a:schemeClr val="tx1"/>
              </a:buClr>
              <a:buFont typeface="Wingdings" pitchFamily="2" charset="2"/>
              <a:buChar char="Ø"/>
            </a:pPr>
            <a:r>
              <a:rPr lang="en-IE" b="1" i="1" smtClean="0"/>
              <a:t>Internal review of security measures-part of Internal Audit  function ?</a:t>
            </a:r>
            <a:r>
              <a:rPr lang="en-GB" sz="2000" smtClean="0">
                <a:solidFill>
                  <a:srgbClr val="F86C28"/>
                </a:solidFill>
              </a:rPr>
              <a:t>	</a:t>
            </a:r>
            <a:endParaRPr lang="en-US" sz="2000" smtClean="0">
              <a:solidFill>
                <a:srgbClr val="F86C28"/>
              </a:solidFill>
            </a:endParaRPr>
          </a:p>
        </p:txBody>
      </p:sp>
      <p:sp>
        <p:nvSpPr>
          <p:cNvPr id="89091" name="Text Box 4"/>
          <p:cNvSpPr txBox="1">
            <a:spLocks noChangeArrowheads="1"/>
          </p:cNvSpPr>
          <p:nvPr/>
        </p:nvSpPr>
        <p:spPr bwMode="auto">
          <a:xfrm>
            <a:off x="6011863" y="260350"/>
            <a:ext cx="2819400" cy="519113"/>
          </a:xfrm>
          <a:prstGeom prst="rect">
            <a:avLst/>
          </a:prstGeom>
          <a:noFill/>
          <a:ln w="9525">
            <a:noFill/>
            <a:miter lim="800000"/>
            <a:headEnd/>
            <a:tailEnd/>
          </a:ln>
        </p:spPr>
        <p:txBody>
          <a:bodyPr>
            <a:spAutoFit/>
          </a:bodyPr>
          <a:lstStyle/>
          <a:p>
            <a:pPr>
              <a:spcBef>
                <a:spcPct val="50000"/>
              </a:spcBef>
              <a:buClr>
                <a:srgbClr val="F86C28"/>
              </a:buClr>
            </a:pPr>
            <a:r>
              <a:rPr lang="en-IE" sz="2800">
                <a:latin typeface="Verdana" pitchFamily="34" charset="0"/>
              </a:rPr>
              <a:t>Rule 4</a:t>
            </a:r>
            <a:endParaRPr lang="en-GB" sz="2800">
              <a:latin typeface="Verdana"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Grp="1" noChangeArrowheads="1"/>
          </p:cNvSpPr>
          <p:nvPr>
            <p:ph type="title"/>
          </p:nvPr>
        </p:nvSpPr>
        <p:spPr/>
        <p:txBody>
          <a:bodyPr/>
          <a:lstStyle/>
          <a:p>
            <a:pPr eaLnBrk="1" hangingPunct="1"/>
            <a:r>
              <a:rPr lang="en-GB" sz="4000" smtClean="0"/>
              <a:t>Lords in </a:t>
            </a:r>
            <a:r>
              <a:rPr lang="en-GB" sz="4000" i="1" smtClean="0"/>
              <a:t>Campbell v Mirror Group Newspapers</a:t>
            </a:r>
            <a:r>
              <a:rPr lang="en-GB" sz="4000" smtClean="0"/>
              <a:t> ([2004] UKHL 22) </a:t>
            </a:r>
            <a:endParaRPr lang="en-US" sz="4000" smtClean="0"/>
          </a:p>
        </p:txBody>
      </p:sp>
      <p:sp>
        <p:nvSpPr>
          <p:cNvPr id="23554" name="Rectangle 6"/>
          <p:cNvSpPr>
            <a:spLocks noGrp="1" noChangeArrowheads="1"/>
          </p:cNvSpPr>
          <p:nvPr>
            <p:ph type="body" sz="half" idx="2"/>
          </p:nvPr>
        </p:nvSpPr>
        <p:spPr/>
        <p:txBody>
          <a:bodyPr/>
          <a:lstStyle/>
          <a:p>
            <a:pPr marL="577850" indent="-577850" eaLnBrk="1" hangingPunct="1">
              <a:lnSpc>
                <a:spcPct val="80000"/>
              </a:lnSpc>
            </a:pPr>
            <a:endParaRPr lang="en-GB" sz="1800" smtClean="0"/>
          </a:p>
          <a:p>
            <a:pPr marL="577850" indent="-577850" eaLnBrk="1" hangingPunct="1">
              <a:lnSpc>
                <a:spcPct val="80000"/>
              </a:lnSpc>
            </a:pPr>
            <a:r>
              <a:rPr lang="en-GB" sz="1800" smtClean="0"/>
              <a:t>First opportunity post UK Human Rights Act 1998</a:t>
            </a:r>
            <a:endParaRPr lang="en-GB" sz="2400" smtClean="0"/>
          </a:p>
          <a:p>
            <a:pPr marL="577850" indent="-577850" eaLnBrk="1" hangingPunct="1">
              <a:lnSpc>
                <a:spcPct val="80000"/>
              </a:lnSpc>
            </a:pPr>
            <a:endParaRPr lang="en-GB" sz="2400" smtClean="0"/>
          </a:p>
          <a:p>
            <a:pPr marL="577850" indent="-577850" eaLnBrk="1" hangingPunct="1">
              <a:lnSpc>
                <a:spcPct val="80000"/>
              </a:lnSpc>
            </a:pPr>
            <a:r>
              <a:rPr lang="en-GB" sz="2400" smtClean="0"/>
              <a:t>Daily Mirror discovered that, despite her public denial of drug use, Ms Campbell was secretly attending meetings of Narcotics Anonymous and published an article and an photo</a:t>
            </a:r>
            <a:endParaRPr lang="en-GB" sz="1800" smtClean="0"/>
          </a:p>
        </p:txBody>
      </p:sp>
      <p:pic>
        <p:nvPicPr>
          <p:cNvPr id="23555" name="Picture 7" descr="CampbellPA1"/>
          <p:cNvPicPr>
            <a:picLocks noGrp="1" noChangeAspect="1" noChangeArrowheads="1"/>
          </p:cNvPicPr>
          <p:nvPr>
            <p:ph sz="half" idx="1"/>
          </p:nvPr>
        </p:nvPicPr>
        <p:blipFill>
          <a:blip r:embed="rId2"/>
          <a:srcRect/>
          <a:stretch>
            <a:fillRect/>
          </a:stretch>
        </p:blipFill>
        <p:spPr>
          <a:xfrm>
            <a:off x="611188" y="1982788"/>
            <a:ext cx="3744912" cy="3744912"/>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a:xfrm>
            <a:off x="611188" y="692150"/>
            <a:ext cx="7772400" cy="1008063"/>
          </a:xfrm>
        </p:spPr>
        <p:txBody>
          <a:bodyPr/>
          <a:lstStyle/>
          <a:p>
            <a:pPr eaLnBrk="1" hangingPunct="1"/>
            <a:r>
              <a:rPr lang="en-IE" b="1" smtClean="0"/>
              <a:t>Security - practical</a:t>
            </a:r>
            <a:endParaRPr lang="en-US" b="1" smtClean="0"/>
          </a:p>
        </p:txBody>
      </p:sp>
      <p:sp>
        <p:nvSpPr>
          <p:cNvPr id="91138" name="Rectangle 3"/>
          <p:cNvSpPr>
            <a:spLocks noGrp="1" noChangeArrowheads="1"/>
          </p:cNvSpPr>
          <p:nvPr>
            <p:ph type="body" idx="1"/>
          </p:nvPr>
        </p:nvSpPr>
        <p:spPr>
          <a:xfrm>
            <a:off x="611188" y="2060575"/>
            <a:ext cx="7772400" cy="4041775"/>
          </a:xfrm>
        </p:spPr>
        <p:txBody>
          <a:bodyPr/>
          <a:lstStyle/>
          <a:p>
            <a:pPr eaLnBrk="1" hangingPunct="1"/>
            <a:r>
              <a:rPr lang="en-IE" b="1" smtClean="0"/>
              <a:t>Care must also be taken regarding paper records, especially sensitive or financial data.</a:t>
            </a:r>
          </a:p>
          <a:p>
            <a:pPr eaLnBrk="1" hangingPunct="1"/>
            <a:r>
              <a:rPr lang="en-IE" b="1" smtClean="0"/>
              <a:t>Ideally data not left in a way that non-relevant staff can access files.</a:t>
            </a:r>
          </a:p>
          <a:p>
            <a:pPr eaLnBrk="1" hangingPunct="1"/>
            <a:r>
              <a:rPr lang="en-IE" b="1" smtClean="0"/>
              <a:t>Attention paid to how visitors move around an office.</a:t>
            </a:r>
            <a:endParaRPr lang="en-US" b="1"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4213" y="1196975"/>
            <a:ext cx="7772400" cy="1143000"/>
          </a:xfrm>
        </p:spPr>
        <p:txBody>
          <a:bodyPr/>
          <a:lstStyle/>
          <a:p>
            <a:pPr eaLnBrk="1" hangingPunct="1"/>
            <a:r>
              <a:rPr lang="en-NZ" b="1" smtClean="0">
                <a:solidFill>
                  <a:schemeClr val="folHlink"/>
                </a:solidFill>
              </a:rPr>
              <a:t>Data Protection Training.</a:t>
            </a:r>
            <a:endParaRPr lang="en-GB" b="1" smtClean="0">
              <a:solidFill>
                <a:schemeClr val="folHlink"/>
              </a:solidFill>
            </a:endParaRPr>
          </a:p>
        </p:txBody>
      </p:sp>
      <p:sp>
        <p:nvSpPr>
          <p:cNvPr id="92162" name="Rectangle 3"/>
          <p:cNvSpPr>
            <a:spLocks noGrp="1" noChangeArrowheads="1"/>
          </p:cNvSpPr>
          <p:nvPr>
            <p:ph type="body" idx="1"/>
          </p:nvPr>
        </p:nvSpPr>
        <p:spPr>
          <a:xfrm>
            <a:off x="468313" y="2420938"/>
            <a:ext cx="7999412" cy="2662237"/>
          </a:xfrm>
        </p:spPr>
        <p:txBody>
          <a:bodyPr/>
          <a:lstStyle/>
          <a:p>
            <a:pPr eaLnBrk="1" hangingPunct="1">
              <a:lnSpc>
                <a:spcPct val="90000"/>
              </a:lnSpc>
              <a:buClr>
                <a:schemeClr val="folHlink"/>
              </a:buClr>
            </a:pPr>
            <a:r>
              <a:rPr lang="en-NZ" b="1" smtClean="0">
                <a:solidFill>
                  <a:schemeClr val="folHlink"/>
                </a:solidFill>
              </a:rPr>
              <a:t>Obligation</a:t>
            </a:r>
            <a:r>
              <a:rPr lang="en-NZ" b="1" smtClean="0"/>
              <a:t> on employer to ensure staff are aware of data protection obligations.</a:t>
            </a:r>
          </a:p>
          <a:p>
            <a:pPr lvl="1" eaLnBrk="1" hangingPunct="1">
              <a:lnSpc>
                <a:spcPct val="90000"/>
              </a:lnSpc>
              <a:buClr>
                <a:schemeClr val="folHlink"/>
              </a:buClr>
            </a:pPr>
            <a:r>
              <a:rPr lang="en-NZ" b="1" smtClean="0"/>
              <a:t>Training</a:t>
            </a:r>
          </a:p>
          <a:p>
            <a:pPr eaLnBrk="1" hangingPunct="1">
              <a:lnSpc>
                <a:spcPct val="90000"/>
              </a:lnSpc>
              <a:buClr>
                <a:schemeClr val="folHlink"/>
              </a:buClr>
            </a:pPr>
            <a:r>
              <a:rPr lang="en-NZ" b="1" smtClean="0"/>
              <a:t>Policy.</a:t>
            </a:r>
          </a:p>
          <a:p>
            <a:pPr lvl="1" eaLnBrk="1" hangingPunct="1">
              <a:lnSpc>
                <a:spcPct val="90000"/>
              </a:lnSpc>
              <a:buClr>
                <a:schemeClr val="folHlink"/>
              </a:buClr>
            </a:pPr>
            <a:r>
              <a:rPr lang="en-NZ" b="1" smtClean="0"/>
              <a:t>A Code of Practice</a:t>
            </a:r>
            <a:r>
              <a:rPr lang="en-NZ" smtClean="0"/>
              <a:t>.</a:t>
            </a:r>
          </a:p>
          <a:p>
            <a:pPr lvl="1" eaLnBrk="1" hangingPunct="1">
              <a:lnSpc>
                <a:spcPct val="90000"/>
              </a:lnSpc>
              <a:buClr>
                <a:schemeClr val="folHlink"/>
              </a:buClr>
            </a:pPr>
            <a:r>
              <a:rPr lang="en-NZ" b="1" smtClean="0"/>
              <a:t>Person in charge</a:t>
            </a:r>
            <a:endParaRPr lang="en-GB" b="1" smtClean="0"/>
          </a:p>
        </p:txBody>
      </p:sp>
      <p:pic>
        <p:nvPicPr>
          <p:cNvPr id="92163" name="Picture 4" descr="Training"/>
          <p:cNvPicPr>
            <a:picLocks noChangeAspect="1" noChangeArrowheads="1"/>
          </p:cNvPicPr>
          <p:nvPr/>
        </p:nvPicPr>
        <p:blipFill>
          <a:blip r:embed="rId2"/>
          <a:srcRect/>
          <a:stretch>
            <a:fillRect/>
          </a:stretch>
        </p:blipFill>
        <p:spPr bwMode="auto">
          <a:xfrm>
            <a:off x="5867400" y="304800"/>
            <a:ext cx="2552700" cy="1293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a:xfrm>
            <a:off x="611188" y="1052513"/>
            <a:ext cx="7772400" cy="1143000"/>
          </a:xfrm>
        </p:spPr>
        <p:txBody>
          <a:bodyPr/>
          <a:lstStyle/>
          <a:p>
            <a:pPr eaLnBrk="1" hangingPunct="1"/>
            <a:r>
              <a:rPr lang="en-IE" sz="4000" b="1" smtClean="0"/>
              <a:t>Accurate, Complete and Up-to-Date</a:t>
            </a:r>
            <a:endParaRPr lang="en-GB" sz="4000" b="1" smtClean="0"/>
          </a:p>
        </p:txBody>
      </p:sp>
      <p:sp>
        <p:nvSpPr>
          <p:cNvPr id="93186" name="Rectangle 3"/>
          <p:cNvSpPr>
            <a:spLocks noGrp="1" noChangeArrowheads="1"/>
          </p:cNvSpPr>
          <p:nvPr>
            <p:ph type="body" idx="1"/>
          </p:nvPr>
        </p:nvSpPr>
        <p:spPr>
          <a:xfrm>
            <a:off x="611188" y="2708275"/>
            <a:ext cx="8001000" cy="2952750"/>
          </a:xfrm>
        </p:spPr>
        <p:txBody>
          <a:bodyPr/>
          <a:lstStyle/>
          <a:p>
            <a:pPr marL="533400" indent="-533400" eaLnBrk="1" hangingPunct="1"/>
            <a:r>
              <a:rPr lang="en-IE" b="1" smtClean="0"/>
              <a:t>Longer personal  data is held, more likely it will be inaccurate and out-of-date</a:t>
            </a:r>
          </a:p>
          <a:p>
            <a:pPr marL="533400" indent="-533400" eaLnBrk="1" hangingPunct="1"/>
            <a:r>
              <a:rPr lang="en-IE" b="1" smtClean="0"/>
              <a:t>Right to have errors rectified (see later)	</a:t>
            </a:r>
            <a:endParaRPr lang="en-GB" b="1" smtClean="0"/>
          </a:p>
        </p:txBody>
      </p:sp>
      <p:sp>
        <p:nvSpPr>
          <p:cNvPr id="93187" name="Text Box 4"/>
          <p:cNvSpPr txBox="1">
            <a:spLocks noChangeArrowheads="1"/>
          </p:cNvSpPr>
          <p:nvPr/>
        </p:nvSpPr>
        <p:spPr bwMode="auto">
          <a:xfrm>
            <a:off x="6156325" y="260350"/>
            <a:ext cx="2667000" cy="641350"/>
          </a:xfrm>
          <a:prstGeom prst="rect">
            <a:avLst/>
          </a:prstGeom>
          <a:noFill/>
          <a:ln w="9525">
            <a:noFill/>
            <a:miter lim="800000"/>
            <a:headEnd/>
            <a:tailEnd/>
          </a:ln>
        </p:spPr>
        <p:txBody>
          <a:bodyPr>
            <a:spAutoFit/>
          </a:bodyPr>
          <a:lstStyle/>
          <a:p>
            <a:pPr>
              <a:spcBef>
                <a:spcPct val="50000"/>
              </a:spcBef>
            </a:pPr>
            <a:r>
              <a:rPr lang="en-IE" sz="3600">
                <a:latin typeface="Times New Roman" pitchFamily="18" charset="0"/>
              </a:rPr>
              <a:t>Rule 5</a:t>
            </a:r>
            <a:endParaRPr lang="en-GB" sz="3600">
              <a:latin typeface="Times New Roman" pitchFamily="18"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611188" y="1268413"/>
            <a:ext cx="7772400" cy="1143000"/>
          </a:xfrm>
        </p:spPr>
        <p:txBody>
          <a:bodyPr/>
          <a:lstStyle/>
          <a:p>
            <a:pPr eaLnBrk="1" hangingPunct="1"/>
            <a:r>
              <a:rPr lang="en-IE" sz="4000" b="1" smtClean="0"/>
              <a:t>Relevant and not Excessive</a:t>
            </a:r>
            <a:endParaRPr lang="en-GB" sz="4000" b="1" smtClean="0"/>
          </a:p>
        </p:txBody>
      </p:sp>
      <p:sp>
        <p:nvSpPr>
          <p:cNvPr id="94210" name="Rectangle 3"/>
          <p:cNvSpPr>
            <a:spLocks noGrp="1" noChangeArrowheads="1"/>
          </p:cNvSpPr>
          <p:nvPr>
            <p:ph type="body" idx="1"/>
          </p:nvPr>
        </p:nvSpPr>
        <p:spPr>
          <a:xfrm>
            <a:off x="611188" y="2420938"/>
            <a:ext cx="7999412" cy="3009900"/>
          </a:xfrm>
        </p:spPr>
        <p:txBody>
          <a:bodyPr/>
          <a:lstStyle/>
          <a:p>
            <a:pPr marL="533400" indent="-533400" eaLnBrk="1" hangingPunct="1">
              <a:buClr>
                <a:schemeClr val="folHlink"/>
              </a:buClr>
            </a:pPr>
            <a:r>
              <a:rPr lang="en-IE" b="1" smtClean="0"/>
              <a:t>No right to ask for, or hold, information not relevant to service etc being provided </a:t>
            </a:r>
          </a:p>
          <a:p>
            <a:pPr marL="533400" indent="-533400" eaLnBrk="1" hangingPunct="1">
              <a:buClr>
                <a:schemeClr val="folHlink"/>
              </a:buClr>
            </a:pPr>
            <a:r>
              <a:rPr lang="en-IE" b="1" smtClean="0"/>
              <a:t>Challenge: why do  you need all this personal data ?</a:t>
            </a:r>
          </a:p>
        </p:txBody>
      </p:sp>
      <p:sp>
        <p:nvSpPr>
          <p:cNvPr id="94211" name="Text Box 4"/>
          <p:cNvSpPr txBox="1">
            <a:spLocks noChangeArrowheads="1"/>
          </p:cNvSpPr>
          <p:nvPr/>
        </p:nvSpPr>
        <p:spPr bwMode="auto">
          <a:xfrm>
            <a:off x="6227763" y="404813"/>
            <a:ext cx="2667000" cy="641350"/>
          </a:xfrm>
          <a:prstGeom prst="rect">
            <a:avLst/>
          </a:prstGeom>
          <a:noFill/>
          <a:ln w="9525">
            <a:noFill/>
            <a:miter lim="800000"/>
            <a:headEnd/>
            <a:tailEnd/>
          </a:ln>
        </p:spPr>
        <p:txBody>
          <a:bodyPr>
            <a:spAutoFit/>
          </a:bodyPr>
          <a:lstStyle/>
          <a:p>
            <a:pPr>
              <a:spcBef>
                <a:spcPct val="50000"/>
              </a:spcBef>
            </a:pPr>
            <a:r>
              <a:rPr lang="en-IE" sz="3600">
                <a:latin typeface="Times New Roman" pitchFamily="18" charset="0"/>
              </a:rPr>
              <a:t>Rule 6</a:t>
            </a:r>
            <a:endParaRPr lang="en-GB" sz="3600">
              <a:latin typeface="Times New Roman" pitchFamily="18"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a:xfrm>
            <a:off x="971550" y="908050"/>
            <a:ext cx="7488238" cy="1150938"/>
          </a:xfrm>
        </p:spPr>
        <p:txBody>
          <a:bodyPr/>
          <a:lstStyle/>
          <a:p>
            <a:pPr eaLnBrk="1" hangingPunct="1"/>
            <a:r>
              <a:rPr lang="en-NZ" sz="4000" b="1" smtClean="0"/>
              <a:t>Retain no longer than necessary</a:t>
            </a:r>
            <a:endParaRPr lang="en-GB" sz="4000" b="1" smtClean="0"/>
          </a:p>
        </p:txBody>
      </p:sp>
      <p:sp>
        <p:nvSpPr>
          <p:cNvPr id="95234" name="Rectangle 3"/>
          <p:cNvSpPr>
            <a:spLocks noGrp="1" noChangeArrowheads="1"/>
          </p:cNvSpPr>
          <p:nvPr>
            <p:ph type="body" sz="half" idx="1"/>
          </p:nvPr>
        </p:nvSpPr>
        <p:spPr>
          <a:xfrm>
            <a:off x="755650" y="2060575"/>
            <a:ext cx="7847013" cy="3887788"/>
          </a:xfrm>
        </p:spPr>
        <p:txBody>
          <a:bodyPr/>
          <a:lstStyle/>
          <a:p>
            <a:pPr eaLnBrk="1" hangingPunct="1">
              <a:buClr>
                <a:schemeClr val="folHlink"/>
              </a:buClr>
            </a:pPr>
            <a:r>
              <a:rPr lang="en-NZ" sz="2800" b="1" smtClean="0"/>
              <a:t>Legal obligations to hold data?</a:t>
            </a:r>
          </a:p>
          <a:p>
            <a:pPr eaLnBrk="1" hangingPunct="1">
              <a:buClr>
                <a:schemeClr val="folHlink"/>
              </a:buClr>
            </a:pPr>
            <a:r>
              <a:rPr lang="en-NZ" sz="2800" b="1" smtClean="0"/>
              <a:t>Customer files</a:t>
            </a:r>
          </a:p>
          <a:p>
            <a:pPr lvl="1" eaLnBrk="1" hangingPunct="1">
              <a:buClr>
                <a:schemeClr val="folHlink"/>
              </a:buClr>
            </a:pPr>
            <a:r>
              <a:rPr lang="en-NZ" sz="2400" b="1" smtClean="0"/>
              <a:t>Do you need to hold </a:t>
            </a:r>
            <a:r>
              <a:rPr lang="en-NZ" sz="2400" b="1" smtClean="0">
                <a:solidFill>
                  <a:schemeClr val="folHlink"/>
                </a:solidFill>
              </a:rPr>
              <a:t>all </a:t>
            </a:r>
            <a:r>
              <a:rPr lang="en-NZ" sz="2400" b="1" smtClean="0"/>
              <a:t>that data?</a:t>
            </a:r>
          </a:p>
          <a:p>
            <a:pPr lvl="1" eaLnBrk="1" hangingPunct="1">
              <a:buClr>
                <a:schemeClr val="folHlink"/>
              </a:buClr>
            </a:pPr>
            <a:r>
              <a:rPr lang="en-NZ" sz="2400" b="1" smtClean="0"/>
              <a:t>Payment records might have one retention period</a:t>
            </a:r>
          </a:p>
          <a:p>
            <a:pPr lvl="1" eaLnBrk="1" hangingPunct="1">
              <a:buClr>
                <a:schemeClr val="folHlink"/>
              </a:buClr>
            </a:pPr>
            <a:r>
              <a:rPr lang="en-NZ" sz="2400" b="1" smtClean="0"/>
              <a:t>Exam results might have longer retention period</a:t>
            </a:r>
          </a:p>
          <a:p>
            <a:pPr lvl="1" eaLnBrk="1" hangingPunct="1">
              <a:buClr>
                <a:schemeClr val="folHlink"/>
              </a:buClr>
            </a:pPr>
            <a:r>
              <a:rPr lang="en-NZ" sz="2400" b="1" smtClean="0"/>
              <a:t>Credit card details retained with consent</a:t>
            </a:r>
          </a:p>
          <a:p>
            <a:pPr eaLnBrk="1" hangingPunct="1">
              <a:buClr>
                <a:schemeClr val="folHlink"/>
              </a:buClr>
            </a:pPr>
            <a:r>
              <a:rPr lang="en-NZ" sz="2800" b="1" smtClean="0"/>
              <a:t>Must have policy thought through</a:t>
            </a:r>
          </a:p>
          <a:p>
            <a:pPr lvl="1" eaLnBrk="1" hangingPunct="1">
              <a:buClr>
                <a:schemeClr val="folHlink"/>
              </a:buClr>
            </a:pPr>
            <a:r>
              <a:rPr lang="en-NZ" sz="2400" b="1" smtClean="0"/>
              <a:t>Defend retention as necessary for purpose.</a:t>
            </a:r>
          </a:p>
        </p:txBody>
      </p:sp>
      <p:sp>
        <p:nvSpPr>
          <p:cNvPr id="95235" name="Text Box 4"/>
          <p:cNvSpPr txBox="1">
            <a:spLocks noChangeArrowheads="1"/>
          </p:cNvSpPr>
          <p:nvPr/>
        </p:nvSpPr>
        <p:spPr bwMode="auto">
          <a:xfrm>
            <a:off x="6516688" y="333375"/>
            <a:ext cx="2159000" cy="641350"/>
          </a:xfrm>
          <a:prstGeom prst="rect">
            <a:avLst/>
          </a:prstGeom>
          <a:noFill/>
          <a:ln w="9525">
            <a:noFill/>
            <a:miter lim="800000"/>
            <a:headEnd/>
            <a:tailEnd/>
          </a:ln>
        </p:spPr>
        <p:txBody>
          <a:bodyPr>
            <a:spAutoFit/>
          </a:bodyPr>
          <a:lstStyle/>
          <a:p>
            <a:pPr>
              <a:spcBef>
                <a:spcPct val="50000"/>
              </a:spcBef>
            </a:pPr>
            <a:r>
              <a:rPr lang="en-IE" sz="3600">
                <a:latin typeface="Times New Roman" pitchFamily="18" charset="0"/>
              </a:rPr>
              <a:t>Rule 7</a:t>
            </a:r>
            <a:endParaRPr lang="en-US" sz="3600">
              <a:latin typeface="Times New Roman" pitchFamily="18"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468313" y="1052513"/>
            <a:ext cx="7772400" cy="1143000"/>
          </a:xfrm>
        </p:spPr>
        <p:txBody>
          <a:bodyPr/>
          <a:lstStyle/>
          <a:p>
            <a:pPr eaLnBrk="1" hangingPunct="1"/>
            <a:r>
              <a:rPr lang="en-IE" sz="4000" b="1" smtClean="0"/>
              <a:t>Right of Access: Empowerment</a:t>
            </a:r>
            <a:endParaRPr lang="en-US" sz="4000" b="1" smtClean="0"/>
          </a:p>
        </p:txBody>
      </p:sp>
      <p:sp>
        <p:nvSpPr>
          <p:cNvPr id="96258" name="Rectangle 3"/>
          <p:cNvSpPr>
            <a:spLocks noGrp="1" noChangeArrowheads="1"/>
          </p:cNvSpPr>
          <p:nvPr>
            <p:ph type="body" idx="1"/>
          </p:nvPr>
        </p:nvSpPr>
        <p:spPr>
          <a:xfrm>
            <a:off x="468313" y="2565400"/>
            <a:ext cx="8229600" cy="3332163"/>
          </a:xfrm>
        </p:spPr>
        <p:txBody>
          <a:bodyPr/>
          <a:lstStyle/>
          <a:p>
            <a:pPr eaLnBrk="1" hangingPunct="1">
              <a:buFontTx/>
              <a:buNone/>
            </a:pPr>
            <a:r>
              <a:rPr lang="en-IE" sz="3600" b="1" smtClean="0"/>
              <a:t>   The Right of Access empowers individuals by enabling them to supervise the processing of their personal data.</a:t>
            </a:r>
            <a:endParaRPr lang="en-US" sz="3600" b="1" smtClean="0"/>
          </a:p>
        </p:txBody>
      </p:sp>
      <p:sp>
        <p:nvSpPr>
          <p:cNvPr id="96259" name="Text Box 4"/>
          <p:cNvSpPr txBox="1">
            <a:spLocks noChangeArrowheads="1"/>
          </p:cNvSpPr>
          <p:nvPr/>
        </p:nvSpPr>
        <p:spPr bwMode="auto">
          <a:xfrm>
            <a:off x="6588125" y="260350"/>
            <a:ext cx="2108200" cy="519113"/>
          </a:xfrm>
          <a:prstGeom prst="rect">
            <a:avLst/>
          </a:prstGeom>
          <a:noFill/>
          <a:ln w="9525">
            <a:noFill/>
            <a:miter lim="800000"/>
            <a:headEnd/>
            <a:tailEnd/>
          </a:ln>
        </p:spPr>
        <p:txBody>
          <a:bodyPr>
            <a:spAutoFit/>
          </a:bodyPr>
          <a:lstStyle/>
          <a:p>
            <a:pPr marL="533400" indent="-533400">
              <a:spcBef>
                <a:spcPct val="20000"/>
              </a:spcBef>
              <a:buClr>
                <a:srgbClr val="F86C28"/>
              </a:buClr>
            </a:pPr>
            <a:r>
              <a:rPr lang="en-GB" sz="2800">
                <a:latin typeface="Tahoma" pitchFamily="34" charset="0"/>
              </a:rPr>
              <a:t>Rule 8</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a:xfrm>
            <a:off x="539750" y="1412875"/>
            <a:ext cx="7772400" cy="1143000"/>
          </a:xfrm>
        </p:spPr>
        <p:txBody>
          <a:bodyPr/>
          <a:lstStyle/>
          <a:p>
            <a:pPr eaLnBrk="1" hangingPunct="1"/>
            <a:r>
              <a:rPr lang="en-NZ" b="1" smtClean="0"/>
              <a:t>Scope of Access Request</a:t>
            </a:r>
            <a:endParaRPr lang="en-GB" b="1" smtClean="0"/>
          </a:p>
        </p:txBody>
      </p:sp>
      <p:sp>
        <p:nvSpPr>
          <p:cNvPr id="97282" name="Rectangle 3"/>
          <p:cNvSpPr>
            <a:spLocks noGrp="1" noChangeArrowheads="1"/>
          </p:cNvSpPr>
          <p:nvPr>
            <p:ph type="body" idx="1"/>
          </p:nvPr>
        </p:nvSpPr>
        <p:spPr>
          <a:xfrm>
            <a:off x="611188" y="2636838"/>
            <a:ext cx="8001000" cy="3644900"/>
          </a:xfrm>
        </p:spPr>
        <p:txBody>
          <a:bodyPr/>
          <a:lstStyle/>
          <a:p>
            <a:pPr eaLnBrk="1" hangingPunct="1"/>
            <a:r>
              <a:rPr lang="en-NZ" sz="2800" b="1" smtClean="0"/>
              <a:t>Applies to all manual and electronic records in existence at the time of receipt of an access request – regardless of when the record was created.</a:t>
            </a:r>
          </a:p>
          <a:p>
            <a:pPr eaLnBrk="1" hangingPunct="1"/>
            <a:r>
              <a:rPr lang="en-NZ" sz="2800" b="1" smtClean="0"/>
              <a:t>Copy of information must be provided in permanent form </a:t>
            </a:r>
            <a:r>
              <a:rPr lang="en-NZ" sz="2800" b="1" i="1" smtClean="0"/>
              <a:t>unless</a:t>
            </a:r>
            <a:r>
              <a:rPr lang="en-NZ" sz="2800" b="1" smtClean="0"/>
              <a:t> data subject agrees otherwise </a:t>
            </a:r>
            <a:r>
              <a:rPr lang="en-NZ" sz="2800" b="1" i="1" smtClean="0"/>
              <a:t>or</a:t>
            </a:r>
            <a:r>
              <a:rPr lang="en-NZ" sz="2800" b="1" smtClean="0"/>
              <a:t> this is impossible </a:t>
            </a:r>
            <a:r>
              <a:rPr lang="en-NZ" sz="2800" b="1" i="1" smtClean="0"/>
              <a:t>or </a:t>
            </a:r>
            <a:r>
              <a:rPr lang="en-NZ" sz="2800" b="1" smtClean="0"/>
              <a:t> involves disproportionate effort</a:t>
            </a:r>
            <a:endParaRPr lang="en-GB" sz="2800" b="1" smtClean="0"/>
          </a:p>
        </p:txBody>
      </p:sp>
      <p:pic>
        <p:nvPicPr>
          <p:cNvPr id="97283" name="Picture 4" descr="jofolder1"/>
          <p:cNvPicPr>
            <a:picLocks noChangeAspect="1" noChangeArrowheads="1" noCrop="1"/>
          </p:cNvPicPr>
          <p:nvPr/>
        </p:nvPicPr>
        <p:blipFill>
          <a:blip r:embed="rId2"/>
          <a:srcRect/>
          <a:stretch>
            <a:fillRect/>
          </a:stretch>
        </p:blipFill>
        <p:spPr bwMode="auto">
          <a:xfrm>
            <a:off x="6948488" y="457200"/>
            <a:ext cx="1204912" cy="10334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IE" sz="4000" smtClean="0"/>
              <a:t>What must be disclosed in an access request</a:t>
            </a:r>
          </a:p>
        </p:txBody>
      </p:sp>
      <p:sp>
        <p:nvSpPr>
          <p:cNvPr id="98306" name="Rectangle 3"/>
          <p:cNvSpPr>
            <a:spLocks noGrp="1" noChangeArrowheads="1"/>
          </p:cNvSpPr>
          <p:nvPr>
            <p:ph type="body" idx="1"/>
          </p:nvPr>
        </p:nvSpPr>
        <p:spPr/>
        <p:txBody>
          <a:bodyPr/>
          <a:lstStyle/>
          <a:p>
            <a:pPr eaLnBrk="1" hangingPunct="1"/>
            <a:r>
              <a:rPr lang="en-IE" sz="2800" smtClean="0"/>
              <a:t>Personal data held</a:t>
            </a:r>
          </a:p>
          <a:p>
            <a:pPr eaLnBrk="1" hangingPunct="1"/>
            <a:r>
              <a:rPr lang="en-IE" sz="2800" smtClean="0"/>
              <a:t>purposes for processing data</a:t>
            </a:r>
          </a:p>
          <a:p>
            <a:pPr eaLnBrk="1" hangingPunct="1"/>
            <a:r>
              <a:rPr lang="en-IE" sz="2800" smtClean="0"/>
              <a:t>persons to whom data are disclosed</a:t>
            </a:r>
          </a:p>
          <a:p>
            <a:pPr eaLnBrk="1" hangingPunct="1"/>
            <a:r>
              <a:rPr lang="en-IE" sz="2800" smtClean="0"/>
              <a:t>the source of the data</a:t>
            </a:r>
          </a:p>
          <a:p>
            <a:pPr lvl="1" eaLnBrk="1" hangingPunct="1">
              <a:buClr>
                <a:schemeClr val="bg1"/>
              </a:buClr>
            </a:pPr>
            <a:r>
              <a:rPr lang="en-IE" sz="2400" smtClean="0"/>
              <a:t>subject to confidentiality safeguards</a:t>
            </a:r>
          </a:p>
          <a:p>
            <a:pPr eaLnBrk="1" hangingPunct="1"/>
            <a:r>
              <a:rPr lang="en-IE" sz="2800" smtClean="0"/>
              <a:t>logic involved in automated decisions</a:t>
            </a:r>
          </a:p>
          <a:p>
            <a:pPr eaLnBrk="1" hangingPunct="1"/>
            <a:endParaRPr lang="en-IE"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755650" y="1196975"/>
            <a:ext cx="7772400" cy="1143000"/>
          </a:xfrm>
        </p:spPr>
        <p:txBody>
          <a:bodyPr/>
          <a:lstStyle/>
          <a:p>
            <a:pPr eaLnBrk="1" hangingPunct="1"/>
            <a:r>
              <a:rPr lang="en-NZ" b="1" smtClean="0"/>
              <a:t>Access Request - Procedure</a:t>
            </a:r>
            <a:endParaRPr lang="en-GB" b="1" smtClean="0"/>
          </a:p>
        </p:txBody>
      </p:sp>
      <p:sp>
        <p:nvSpPr>
          <p:cNvPr id="99330" name="Rectangle 3"/>
          <p:cNvSpPr>
            <a:spLocks noGrp="1" noChangeArrowheads="1"/>
          </p:cNvSpPr>
          <p:nvPr>
            <p:ph type="body" sz="half" idx="1"/>
          </p:nvPr>
        </p:nvSpPr>
        <p:spPr>
          <a:xfrm>
            <a:off x="755650" y="2420938"/>
            <a:ext cx="7113588" cy="3095625"/>
          </a:xfrm>
        </p:spPr>
        <p:txBody>
          <a:bodyPr/>
          <a:lstStyle/>
          <a:p>
            <a:pPr eaLnBrk="1" hangingPunct="1">
              <a:buClr>
                <a:schemeClr val="tx1"/>
              </a:buClr>
            </a:pPr>
            <a:r>
              <a:rPr lang="en-NZ" sz="2800" b="1" smtClean="0"/>
              <a:t>Shall be in writing</a:t>
            </a:r>
          </a:p>
          <a:p>
            <a:pPr eaLnBrk="1" hangingPunct="1">
              <a:buClr>
                <a:schemeClr val="tx1"/>
              </a:buClr>
            </a:pPr>
            <a:r>
              <a:rPr lang="en-NZ" sz="2800" b="1" smtClean="0"/>
              <a:t>Data Subject shall provide sufficient information to identify oneself</a:t>
            </a:r>
          </a:p>
          <a:p>
            <a:pPr eaLnBrk="1" hangingPunct="1">
              <a:buClr>
                <a:schemeClr val="tx1"/>
              </a:buClr>
            </a:pPr>
            <a:r>
              <a:rPr lang="en-NZ" sz="2800" b="1" smtClean="0"/>
              <a:t>Data Controller shall comply within 40 days</a:t>
            </a:r>
          </a:p>
          <a:p>
            <a:pPr eaLnBrk="1" hangingPunct="1">
              <a:buClr>
                <a:schemeClr val="tx1"/>
              </a:buClr>
            </a:pPr>
            <a:r>
              <a:rPr lang="en-NZ" sz="2800" b="1" smtClean="0"/>
              <a:t>May charge a fee up to €6.35</a:t>
            </a:r>
            <a:endParaRPr lang="en-GB" sz="2800" b="1" smtClean="0"/>
          </a:p>
        </p:txBody>
      </p:sp>
      <p:pic>
        <p:nvPicPr>
          <p:cNvPr id="99331" name="Picture 4" descr="Pencil_2tn_"/>
          <p:cNvPicPr>
            <a:picLocks noGrp="1" noChangeAspect="1" noChangeArrowheads="1"/>
          </p:cNvPicPr>
          <p:nvPr>
            <p:ph sz="half" idx="2"/>
          </p:nvPr>
        </p:nvPicPr>
        <p:blipFill>
          <a:blip r:embed="rId2"/>
          <a:srcRect/>
          <a:stretch>
            <a:fillRect/>
          </a:stretch>
        </p:blipFill>
        <p:spPr>
          <a:xfrm>
            <a:off x="7667625" y="260350"/>
            <a:ext cx="1095375" cy="1095375"/>
          </a:xfrm>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IE" sz="4000" smtClean="0"/>
              <a:t>Opinions</a:t>
            </a:r>
          </a:p>
        </p:txBody>
      </p:sp>
      <p:sp>
        <p:nvSpPr>
          <p:cNvPr id="100354" name="Rectangle 3"/>
          <p:cNvSpPr>
            <a:spLocks noGrp="1" noChangeArrowheads="1"/>
          </p:cNvSpPr>
          <p:nvPr>
            <p:ph type="body" idx="1"/>
          </p:nvPr>
        </p:nvSpPr>
        <p:spPr/>
        <p:txBody>
          <a:bodyPr/>
          <a:lstStyle/>
          <a:p>
            <a:pPr eaLnBrk="1" hangingPunct="1"/>
            <a:r>
              <a:rPr lang="en-NZ" sz="2400" b="1" smtClean="0"/>
              <a:t>Exempt from an access request only if the expression of an opinion was given in confidence or under the understanding it would be treated as confidential.</a:t>
            </a:r>
          </a:p>
          <a:p>
            <a:pPr eaLnBrk="1" hangingPunct="1"/>
            <a:r>
              <a:rPr lang="en-NZ" sz="2400" b="1" smtClean="0"/>
              <a:t>References are not exempt in general</a:t>
            </a:r>
          </a:p>
          <a:p>
            <a:pPr eaLnBrk="1" hangingPunct="1"/>
            <a:r>
              <a:rPr lang="en-NZ" sz="2400" b="1" smtClean="0"/>
              <a:t>High threshold required</a:t>
            </a:r>
          </a:p>
          <a:p>
            <a:pPr eaLnBrk="1" hangingPunct="1"/>
            <a:r>
              <a:rPr lang="en-NZ" sz="2400" b="1" smtClean="0"/>
              <a:t>Work performance reports on colleagues are accessible</a:t>
            </a:r>
          </a:p>
          <a:p>
            <a:pPr eaLnBrk="1" hangingPunct="1"/>
            <a:r>
              <a:rPr lang="en-NZ" sz="2400" b="1" smtClean="0"/>
              <a:t>Interview notes-accessible</a:t>
            </a:r>
          </a:p>
          <a:p>
            <a:pPr eaLnBrk="1" hangingPunct="1"/>
            <a:endParaRPr lang="en-IE" sz="24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GB" smtClean="0"/>
              <a:t>Court analysed the article</a:t>
            </a:r>
            <a:endParaRPr lang="en-US" smtClean="0"/>
          </a:p>
        </p:txBody>
      </p:sp>
      <p:sp>
        <p:nvSpPr>
          <p:cNvPr id="24578" name="Rectangle 3"/>
          <p:cNvSpPr>
            <a:spLocks noGrp="1" noChangeArrowheads="1"/>
          </p:cNvSpPr>
          <p:nvPr>
            <p:ph type="body" idx="1"/>
          </p:nvPr>
        </p:nvSpPr>
        <p:spPr/>
        <p:txBody>
          <a:bodyPr/>
          <a:lstStyle/>
          <a:p>
            <a:pPr marL="660400" indent="-660400" eaLnBrk="1" hangingPunct="1">
              <a:lnSpc>
                <a:spcPct val="80000"/>
              </a:lnSpc>
              <a:buFontTx/>
              <a:buNone/>
            </a:pPr>
            <a:r>
              <a:rPr lang="en-GB" sz="2000" smtClean="0"/>
              <a:t>Five elements of private material:</a:t>
            </a:r>
          </a:p>
          <a:p>
            <a:pPr marL="660400" indent="-660400" eaLnBrk="1" hangingPunct="1">
              <a:lnSpc>
                <a:spcPct val="80000"/>
              </a:lnSpc>
            </a:pPr>
            <a:r>
              <a:rPr lang="en-GB" sz="2000" smtClean="0"/>
              <a:t>the fact of Ms Campbell's drug addiction; </a:t>
            </a:r>
          </a:p>
          <a:p>
            <a:pPr marL="660400" indent="-660400" eaLnBrk="1" hangingPunct="1">
              <a:lnSpc>
                <a:spcPct val="80000"/>
              </a:lnSpc>
            </a:pPr>
            <a:r>
              <a:rPr lang="en-GB" sz="2000" smtClean="0"/>
              <a:t>the fact that she was receiving treatment for that addiction; </a:t>
            </a:r>
          </a:p>
          <a:p>
            <a:pPr marL="660400" indent="-660400" eaLnBrk="1" hangingPunct="1">
              <a:lnSpc>
                <a:spcPct val="80000"/>
              </a:lnSpc>
            </a:pPr>
            <a:r>
              <a:rPr lang="en-GB" sz="2000" smtClean="0"/>
              <a:t>the fact that she was receiving treatment at Narcotics Anonymous; </a:t>
            </a:r>
          </a:p>
          <a:p>
            <a:pPr marL="660400" indent="-660400" eaLnBrk="1" hangingPunct="1">
              <a:lnSpc>
                <a:spcPct val="80000"/>
              </a:lnSpc>
            </a:pPr>
            <a:r>
              <a:rPr lang="en-GB" sz="2000" smtClean="0"/>
              <a:t>details of that treatment and her reaction to it; and </a:t>
            </a:r>
          </a:p>
          <a:p>
            <a:pPr marL="660400" indent="-660400" eaLnBrk="1" hangingPunct="1">
              <a:lnSpc>
                <a:spcPct val="80000"/>
              </a:lnSpc>
            </a:pPr>
            <a:r>
              <a:rPr lang="en-GB" sz="2000" smtClean="0"/>
              <a:t>surreptitiously obtained photographs of her emerging from a treatment session.</a:t>
            </a:r>
          </a:p>
          <a:p>
            <a:pPr marL="660400" indent="-660400" eaLnBrk="1" hangingPunct="1">
              <a:lnSpc>
                <a:spcPct val="80000"/>
              </a:lnSpc>
              <a:buFontTx/>
              <a:buNone/>
            </a:pPr>
            <a:endParaRPr lang="en-GB" sz="2000" smtClean="0"/>
          </a:p>
          <a:p>
            <a:pPr marL="660400" indent="-660400" eaLnBrk="1" hangingPunct="1">
              <a:lnSpc>
                <a:spcPct val="80000"/>
              </a:lnSpc>
              <a:buFontTx/>
              <a:buNone/>
            </a:pPr>
            <a:r>
              <a:rPr lang="en-GB" sz="2000" smtClean="0"/>
              <a:t>Two fundamental issues arose:</a:t>
            </a:r>
          </a:p>
          <a:p>
            <a:pPr marL="660400" indent="-660400" eaLnBrk="1" hangingPunct="1">
              <a:lnSpc>
                <a:spcPct val="80000"/>
              </a:lnSpc>
            </a:pPr>
            <a:r>
              <a:rPr lang="en-GB" sz="2000" smtClean="0"/>
              <a:t>Extent of unjustified publication of private information protection?</a:t>
            </a:r>
          </a:p>
          <a:p>
            <a:pPr marL="660400" indent="-660400" eaLnBrk="1" hangingPunct="1">
              <a:lnSpc>
                <a:spcPct val="80000"/>
              </a:lnSpc>
            </a:pPr>
            <a:r>
              <a:rPr lang="en-GB" sz="2000" smtClean="0"/>
              <a:t>How to reconciled with the right to freedom of expression?</a:t>
            </a:r>
            <a:endParaRPr lang="en-US" sz="200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611188" y="981075"/>
            <a:ext cx="7772400" cy="1143000"/>
          </a:xfrm>
        </p:spPr>
        <p:txBody>
          <a:bodyPr/>
          <a:lstStyle/>
          <a:p>
            <a:pPr eaLnBrk="1" hangingPunct="1"/>
            <a:r>
              <a:rPr lang="en-NZ" sz="4000" b="1" smtClean="0"/>
              <a:t>Exempt from Access Requests</a:t>
            </a:r>
            <a:endParaRPr lang="en-GB" sz="4000" b="1" smtClean="0"/>
          </a:p>
        </p:txBody>
      </p:sp>
      <p:sp>
        <p:nvSpPr>
          <p:cNvPr id="101378" name="Rectangle 3"/>
          <p:cNvSpPr>
            <a:spLocks noGrp="1" noChangeArrowheads="1"/>
          </p:cNvSpPr>
          <p:nvPr>
            <p:ph type="body" idx="1"/>
          </p:nvPr>
        </p:nvSpPr>
        <p:spPr>
          <a:xfrm>
            <a:off x="539750" y="2205038"/>
            <a:ext cx="8001000" cy="3240087"/>
          </a:xfrm>
        </p:spPr>
        <p:txBody>
          <a:bodyPr/>
          <a:lstStyle/>
          <a:p>
            <a:pPr eaLnBrk="1" hangingPunct="1">
              <a:buClr>
                <a:schemeClr val="tx1"/>
              </a:buClr>
              <a:buFont typeface="Wingdings" pitchFamily="2" charset="2"/>
              <a:buChar char="Ø"/>
            </a:pPr>
            <a:r>
              <a:rPr lang="en-NZ" sz="2800" b="1" smtClean="0"/>
              <a:t>Data relating to a claim of liability</a:t>
            </a:r>
          </a:p>
          <a:p>
            <a:pPr eaLnBrk="1" hangingPunct="1">
              <a:buClr>
                <a:schemeClr val="tx1"/>
              </a:buClr>
              <a:buFont typeface="Wingdings" pitchFamily="2" charset="2"/>
              <a:buChar char="Ø"/>
            </a:pPr>
            <a:r>
              <a:rPr lang="en-NZ" sz="2800" b="1" smtClean="0"/>
              <a:t>Data covered by legal privilege</a:t>
            </a:r>
          </a:p>
          <a:p>
            <a:pPr eaLnBrk="1" hangingPunct="1">
              <a:buClr>
                <a:schemeClr val="tx1"/>
              </a:buClr>
              <a:buFont typeface="Wingdings" pitchFamily="2" charset="2"/>
              <a:buChar char="Ø"/>
            </a:pPr>
            <a:r>
              <a:rPr lang="en-NZ" sz="2800" b="1" smtClean="0"/>
              <a:t>Data relating to a criminal investigation</a:t>
            </a:r>
          </a:p>
          <a:p>
            <a:pPr eaLnBrk="1" hangingPunct="1">
              <a:buClr>
                <a:schemeClr val="tx1"/>
              </a:buClr>
              <a:buFont typeface="Wingdings" pitchFamily="2" charset="2"/>
              <a:buChar char="Ø"/>
            </a:pPr>
            <a:r>
              <a:rPr lang="en-NZ" sz="2800" b="1" smtClean="0"/>
              <a:t>Certain research data</a:t>
            </a:r>
          </a:p>
          <a:p>
            <a:pPr eaLnBrk="1" hangingPunct="1">
              <a:buClr>
                <a:schemeClr val="tx1"/>
              </a:buClr>
              <a:buFont typeface="Wingdings" pitchFamily="2" charset="2"/>
              <a:buChar char="Ø"/>
            </a:pPr>
            <a:r>
              <a:rPr lang="en-NZ" sz="2800" b="1" smtClean="0"/>
              <a:t>Back-up data</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IE" smtClean="0"/>
              <a:t>Access: Exemptions (S.5)</a:t>
            </a:r>
            <a:endParaRPr lang="en-US" smtClean="0"/>
          </a:p>
        </p:txBody>
      </p:sp>
      <p:sp>
        <p:nvSpPr>
          <p:cNvPr id="102402" name="Rectangle 3"/>
          <p:cNvSpPr>
            <a:spLocks noGrp="1" noChangeArrowheads="1"/>
          </p:cNvSpPr>
          <p:nvPr>
            <p:ph type="body" idx="1"/>
          </p:nvPr>
        </p:nvSpPr>
        <p:spPr/>
        <p:txBody>
          <a:bodyPr/>
          <a:lstStyle/>
          <a:p>
            <a:pPr eaLnBrk="1" hangingPunct="1"/>
            <a:r>
              <a:rPr lang="en-IE" sz="2800" smtClean="0"/>
              <a:t>Right of Access does not apply </a:t>
            </a:r>
            <a:r>
              <a:rPr lang="en-IE" sz="2800" b="1" i="1" smtClean="0"/>
              <a:t>if likely to prejudice</a:t>
            </a:r>
            <a:r>
              <a:rPr lang="en-IE" sz="2800" smtClean="0"/>
              <a:t>:</a:t>
            </a:r>
          </a:p>
          <a:p>
            <a:pPr lvl="1" eaLnBrk="1" hangingPunct="1"/>
            <a:r>
              <a:rPr lang="en-IE" sz="2400" smtClean="0"/>
              <a:t>Preventing, detecting or investigating offences, apprehending or prosecuting offenders</a:t>
            </a:r>
          </a:p>
          <a:p>
            <a:pPr lvl="1" eaLnBrk="1" hangingPunct="1"/>
            <a:r>
              <a:rPr lang="en-IE" sz="2400" smtClean="0"/>
              <a:t>Security in a place of detention</a:t>
            </a:r>
            <a:r>
              <a:rPr lang="en-IE" sz="2400" i="1" smtClean="0"/>
              <a:t> </a:t>
            </a:r>
          </a:p>
          <a:p>
            <a:pPr eaLnBrk="1" hangingPunct="1"/>
            <a:r>
              <a:rPr lang="en-IE" sz="2800" smtClean="0"/>
              <a:t>Other (international relations, privileged information etc)</a:t>
            </a:r>
            <a:endParaRPr lang="en-US" sz="2800" smtClean="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IE" smtClean="0"/>
              <a:t>Restricted Right of Access</a:t>
            </a:r>
            <a:endParaRPr lang="en-GB" smtClean="0"/>
          </a:p>
        </p:txBody>
      </p:sp>
      <p:sp>
        <p:nvSpPr>
          <p:cNvPr id="103426" name="Rectangle 3"/>
          <p:cNvSpPr>
            <a:spLocks noGrp="1" noChangeArrowheads="1"/>
          </p:cNvSpPr>
          <p:nvPr>
            <p:ph type="body" idx="1"/>
          </p:nvPr>
        </p:nvSpPr>
        <p:spPr/>
        <p:txBody>
          <a:bodyPr/>
          <a:lstStyle/>
          <a:p>
            <a:pPr eaLnBrk="1" hangingPunct="1">
              <a:lnSpc>
                <a:spcPct val="90000"/>
              </a:lnSpc>
              <a:buFontTx/>
              <a:buNone/>
            </a:pPr>
            <a:r>
              <a:rPr lang="en-IE" sz="2400" i="1" smtClean="0"/>
              <a:t>Right </a:t>
            </a:r>
            <a:r>
              <a:rPr lang="en-IE" sz="2400" i="1" smtClean="0">
                <a:solidFill>
                  <a:srgbClr val="FF0000"/>
                </a:solidFill>
              </a:rPr>
              <a:t>does not</a:t>
            </a:r>
            <a:r>
              <a:rPr lang="en-IE" sz="2400" i="1" smtClean="0"/>
              <a:t> apply where it would impair –</a:t>
            </a:r>
            <a:r>
              <a:rPr lang="en-IE" sz="2400" smtClean="0"/>
              <a:t> </a:t>
            </a:r>
          </a:p>
          <a:p>
            <a:pPr eaLnBrk="1" hangingPunct="1">
              <a:lnSpc>
                <a:spcPct val="90000"/>
              </a:lnSpc>
            </a:pPr>
            <a:r>
              <a:rPr lang="en-IE" sz="2400" smtClean="0"/>
              <a:t>the investigation of a crime, or assessment / collection of tax</a:t>
            </a:r>
          </a:p>
          <a:p>
            <a:pPr lvl="2" eaLnBrk="1" hangingPunct="1">
              <a:lnSpc>
                <a:spcPct val="90000"/>
              </a:lnSpc>
              <a:buClr>
                <a:srgbClr val="F86C28"/>
              </a:buClr>
              <a:buFont typeface="Wingdings" pitchFamily="2" charset="2"/>
              <a:buChar char="Ø"/>
            </a:pPr>
            <a:r>
              <a:rPr lang="en-IE" smtClean="0">
                <a:solidFill>
                  <a:srgbClr val="F86C28"/>
                </a:solidFill>
              </a:rPr>
              <a:t>Subject to case-by-case “prejudice” test</a:t>
            </a:r>
          </a:p>
          <a:p>
            <a:pPr eaLnBrk="1" hangingPunct="1">
              <a:lnSpc>
                <a:spcPct val="90000"/>
              </a:lnSpc>
            </a:pPr>
            <a:r>
              <a:rPr lang="en-IE" sz="2400" smtClean="0"/>
              <a:t>International relations of the State</a:t>
            </a:r>
          </a:p>
          <a:p>
            <a:pPr eaLnBrk="1" hangingPunct="1">
              <a:lnSpc>
                <a:spcPct val="90000"/>
              </a:lnSpc>
            </a:pPr>
            <a:r>
              <a:rPr lang="en-IE" sz="2400" smtClean="0"/>
              <a:t>Legal professional privilege</a:t>
            </a:r>
          </a:p>
          <a:p>
            <a:pPr eaLnBrk="1" hangingPunct="1">
              <a:lnSpc>
                <a:spcPct val="90000"/>
              </a:lnSpc>
            </a:pPr>
            <a:r>
              <a:rPr lang="en-IE" sz="2400" smtClean="0"/>
              <a:t>Medical and social work data – special rules</a:t>
            </a:r>
          </a:p>
          <a:p>
            <a:pPr eaLnBrk="1" hangingPunct="1">
              <a:lnSpc>
                <a:spcPct val="90000"/>
              </a:lnSpc>
            </a:pPr>
            <a:r>
              <a:rPr lang="en-IE" sz="2400" smtClean="0"/>
              <a:t>Statistical or research</a:t>
            </a:r>
          </a:p>
          <a:p>
            <a:pPr eaLnBrk="1" hangingPunct="1">
              <a:lnSpc>
                <a:spcPct val="90000"/>
              </a:lnSpc>
            </a:pPr>
            <a:r>
              <a:rPr lang="en-IE" sz="2400" smtClean="0"/>
              <a:t>Back up data </a:t>
            </a:r>
          </a:p>
          <a:p>
            <a:pPr eaLnBrk="1" hangingPunct="1">
              <a:lnSpc>
                <a:spcPct val="90000"/>
              </a:lnSpc>
            </a:pPr>
            <a:endParaRPr lang="en-IE" sz="2400" smtClean="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IE" smtClean="0"/>
              <a:t>Other Access Exemptions </a:t>
            </a:r>
            <a:endParaRPr lang="en-US" smtClean="0"/>
          </a:p>
        </p:txBody>
      </p:sp>
      <p:sp>
        <p:nvSpPr>
          <p:cNvPr id="104450" name="Rectangle 3"/>
          <p:cNvSpPr>
            <a:spLocks noGrp="1" noChangeArrowheads="1"/>
          </p:cNvSpPr>
          <p:nvPr>
            <p:ph type="body" idx="1"/>
          </p:nvPr>
        </p:nvSpPr>
        <p:spPr/>
        <p:txBody>
          <a:bodyPr/>
          <a:lstStyle/>
          <a:p>
            <a:pPr lvl="1" eaLnBrk="1" hangingPunct="1">
              <a:buFontTx/>
              <a:buNone/>
            </a:pPr>
            <a:r>
              <a:rPr lang="en-IE" i="1" smtClean="0"/>
              <a:t>Financial, Anti-fraud investigators</a:t>
            </a:r>
          </a:p>
          <a:p>
            <a:pPr lvl="2" eaLnBrk="1" hangingPunct="1"/>
            <a:r>
              <a:rPr lang="en-IE" i="1" smtClean="0"/>
              <a:t>National Consumer Agency</a:t>
            </a:r>
          </a:p>
          <a:p>
            <a:pPr lvl="2" eaLnBrk="1" hangingPunct="1"/>
            <a:r>
              <a:rPr lang="en-IE" i="1" smtClean="0"/>
              <a:t>Examiners, Receivers, Liquidators, Court inspectors </a:t>
            </a:r>
          </a:p>
          <a:p>
            <a:pPr lvl="2" eaLnBrk="1" hangingPunct="1"/>
            <a:r>
              <a:rPr lang="en-IE" i="1" smtClean="0"/>
              <a:t>Recognised accountants, auditors</a:t>
            </a:r>
          </a:p>
          <a:p>
            <a:pPr lvl="2" eaLnBrk="1" hangingPunct="1"/>
            <a:r>
              <a:rPr lang="en-IE" i="1" smtClean="0"/>
              <a:t>Company law inspections</a:t>
            </a:r>
          </a:p>
          <a:p>
            <a:pPr lvl="2" eaLnBrk="1" hangingPunct="1"/>
            <a:r>
              <a:rPr lang="en-IE" i="1" smtClean="0"/>
              <a:t>Central Bank/Financial Regulator</a:t>
            </a:r>
            <a:endParaRPr lang="en-GB" i="1"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539750" y="549275"/>
            <a:ext cx="7772400" cy="914400"/>
          </a:xfrm>
        </p:spPr>
        <p:txBody>
          <a:bodyPr/>
          <a:lstStyle/>
          <a:p>
            <a:pPr eaLnBrk="1" hangingPunct="1"/>
            <a:r>
              <a:rPr lang="en-NZ" sz="3600" b="1" smtClean="0"/>
              <a:t>Right to correct/erase/block</a:t>
            </a:r>
            <a:endParaRPr lang="en-GB" sz="3600" b="1" smtClean="0"/>
          </a:p>
        </p:txBody>
      </p:sp>
      <p:sp>
        <p:nvSpPr>
          <p:cNvPr id="105474" name="Rectangle 3"/>
          <p:cNvSpPr>
            <a:spLocks noGrp="1" noChangeArrowheads="1"/>
          </p:cNvSpPr>
          <p:nvPr>
            <p:ph type="body" idx="1"/>
          </p:nvPr>
        </p:nvSpPr>
        <p:spPr>
          <a:xfrm>
            <a:off x="611188" y="1628775"/>
            <a:ext cx="7772400" cy="3733800"/>
          </a:xfrm>
        </p:spPr>
        <p:txBody>
          <a:bodyPr/>
          <a:lstStyle/>
          <a:p>
            <a:pPr eaLnBrk="1" hangingPunct="1">
              <a:buClr>
                <a:schemeClr val="tx1"/>
              </a:buClr>
            </a:pPr>
            <a:r>
              <a:rPr lang="en-NZ" sz="2800" b="1" smtClean="0"/>
              <a:t>Section 6 of the Act</a:t>
            </a:r>
          </a:p>
          <a:p>
            <a:pPr eaLnBrk="1" hangingPunct="1">
              <a:buClr>
                <a:schemeClr val="tx1"/>
              </a:buClr>
            </a:pPr>
            <a:r>
              <a:rPr lang="en-NZ" sz="2800" b="1" smtClean="0"/>
              <a:t>Data Subject makes a written request</a:t>
            </a:r>
          </a:p>
          <a:p>
            <a:pPr eaLnBrk="1" hangingPunct="1">
              <a:buClr>
                <a:schemeClr val="tx1"/>
              </a:buClr>
            </a:pPr>
            <a:r>
              <a:rPr lang="en-NZ" sz="2800" b="1" smtClean="0"/>
              <a:t>Personal data must be:</a:t>
            </a:r>
          </a:p>
          <a:p>
            <a:pPr lvl="1" eaLnBrk="1" hangingPunct="1"/>
            <a:r>
              <a:rPr lang="en-NZ" b="1" smtClean="0"/>
              <a:t>Corrected, if inaccurate; or</a:t>
            </a:r>
          </a:p>
          <a:p>
            <a:pPr lvl="1" eaLnBrk="1" hangingPunct="1"/>
            <a:r>
              <a:rPr lang="en-NZ" b="1" smtClean="0"/>
              <a:t>Deleted, if should not be held.</a:t>
            </a:r>
          </a:p>
          <a:p>
            <a:pPr eaLnBrk="1" hangingPunct="1">
              <a:buClr>
                <a:schemeClr val="tx1"/>
              </a:buClr>
            </a:pPr>
            <a:r>
              <a:rPr lang="en-NZ" sz="2800" b="1" smtClean="0"/>
              <a:t>Data Controller has 40 days to respond</a:t>
            </a:r>
          </a:p>
          <a:p>
            <a:pPr eaLnBrk="1" hangingPunct="1">
              <a:buClr>
                <a:schemeClr val="tx1"/>
              </a:buClr>
            </a:pPr>
            <a:r>
              <a:rPr lang="en-NZ" sz="2800" b="1" smtClean="0"/>
              <a:t>No fee</a:t>
            </a:r>
            <a:r>
              <a:rPr lang="en-NZ" sz="2800" smtClean="0"/>
              <a:t>	</a:t>
            </a:r>
            <a:endParaRPr lang="en-GB" sz="2800"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IE" smtClean="0"/>
              <a:t>Correction or deletion</a:t>
            </a:r>
            <a:endParaRPr lang="en-US" smtClean="0"/>
          </a:p>
        </p:txBody>
      </p:sp>
      <p:sp>
        <p:nvSpPr>
          <p:cNvPr id="106498" name="Rectangle 3"/>
          <p:cNvSpPr>
            <a:spLocks noGrp="1" noChangeArrowheads="1"/>
          </p:cNvSpPr>
          <p:nvPr>
            <p:ph type="body" idx="1"/>
          </p:nvPr>
        </p:nvSpPr>
        <p:spPr/>
        <p:txBody>
          <a:bodyPr/>
          <a:lstStyle/>
          <a:p>
            <a:pPr eaLnBrk="1" hangingPunct="1">
              <a:buFontTx/>
              <a:buNone/>
            </a:pPr>
            <a:r>
              <a:rPr lang="en-NZ" b="1" smtClean="0"/>
              <a:t>Personal data must be:</a:t>
            </a:r>
          </a:p>
          <a:p>
            <a:pPr lvl="1" eaLnBrk="1" hangingPunct="1"/>
            <a:r>
              <a:rPr lang="en-NZ" b="1" i="1" smtClean="0"/>
              <a:t>Corrected, if inaccurate; or</a:t>
            </a:r>
          </a:p>
          <a:p>
            <a:pPr lvl="1" eaLnBrk="1" hangingPunct="1"/>
            <a:r>
              <a:rPr lang="en-NZ" b="1" i="1" smtClean="0"/>
              <a:t>Deleted, if should not be held.</a:t>
            </a:r>
          </a:p>
          <a:p>
            <a:pPr lvl="1" eaLnBrk="1" hangingPunct="1"/>
            <a:r>
              <a:rPr lang="en-NZ" b="1" i="1" smtClean="0"/>
              <a:t>Note difference of opinion</a:t>
            </a:r>
          </a:p>
          <a:p>
            <a:pPr lvl="1" eaLnBrk="1" hangingPunct="1"/>
            <a:r>
              <a:rPr lang="en-NZ" b="1" i="1" smtClean="0"/>
              <a:t>Inform those who got wrong or inaccurate data</a:t>
            </a:r>
          </a:p>
          <a:p>
            <a:pPr eaLnBrk="1" hangingPunct="1"/>
            <a:endParaRPr lang="en-US"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p:nvPr>
        </p:nvSpPr>
        <p:spPr>
          <a:xfrm>
            <a:off x="755650" y="908050"/>
            <a:ext cx="7772400" cy="863600"/>
          </a:xfrm>
        </p:spPr>
        <p:txBody>
          <a:bodyPr/>
          <a:lstStyle/>
          <a:p>
            <a:pPr eaLnBrk="1" hangingPunct="1"/>
            <a:r>
              <a:rPr lang="en-IE" b="1" smtClean="0"/>
              <a:t>Right of erasure</a:t>
            </a:r>
            <a:endParaRPr lang="en-US" b="1" smtClean="0"/>
          </a:p>
        </p:txBody>
      </p:sp>
      <p:sp>
        <p:nvSpPr>
          <p:cNvPr id="107522" name="Rectangle 3"/>
          <p:cNvSpPr>
            <a:spLocks noGrp="1" noChangeArrowheads="1"/>
          </p:cNvSpPr>
          <p:nvPr>
            <p:ph type="body" idx="1"/>
          </p:nvPr>
        </p:nvSpPr>
        <p:spPr>
          <a:xfrm>
            <a:off x="755650" y="1989138"/>
            <a:ext cx="7773988" cy="3168650"/>
          </a:xfrm>
        </p:spPr>
        <p:txBody>
          <a:bodyPr/>
          <a:lstStyle/>
          <a:p>
            <a:pPr eaLnBrk="1" hangingPunct="1"/>
            <a:r>
              <a:rPr lang="en-IE" b="1" smtClean="0"/>
              <a:t>Doesn’t apply if you have a lawful purpose in retaining data</a:t>
            </a:r>
          </a:p>
          <a:p>
            <a:pPr lvl="1" eaLnBrk="1" hangingPunct="1"/>
            <a:r>
              <a:rPr lang="en-IE" sz="3200" b="1" smtClean="0"/>
              <a:t>Such as auditing or accreditation purposes</a:t>
            </a:r>
            <a:endParaRPr lang="en-US" sz="3200" b="1" smtClean="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IE" smtClean="0"/>
              <a:t>Automated decisions</a:t>
            </a:r>
            <a:endParaRPr lang="en-US" smtClean="0"/>
          </a:p>
        </p:txBody>
      </p:sp>
      <p:sp>
        <p:nvSpPr>
          <p:cNvPr id="108546" name="Rectangle 3"/>
          <p:cNvSpPr>
            <a:spLocks noGrp="1" noChangeArrowheads="1"/>
          </p:cNvSpPr>
          <p:nvPr>
            <p:ph type="body" idx="1"/>
          </p:nvPr>
        </p:nvSpPr>
        <p:spPr/>
        <p:txBody>
          <a:bodyPr/>
          <a:lstStyle/>
          <a:p>
            <a:pPr eaLnBrk="1" hangingPunct="1">
              <a:lnSpc>
                <a:spcPct val="90000"/>
              </a:lnSpc>
            </a:pPr>
            <a:r>
              <a:rPr lang="en-IE" sz="2800" smtClean="0"/>
              <a:t>Key decisions cannot be made solely based on automated processing of personal data</a:t>
            </a:r>
          </a:p>
          <a:p>
            <a:pPr lvl="1" eaLnBrk="1" hangingPunct="1">
              <a:lnSpc>
                <a:spcPct val="90000"/>
              </a:lnSpc>
            </a:pPr>
            <a:r>
              <a:rPr lang="en-IE" sz="2400" smtClean="0"/>
              <a:t>creditworthiness</a:t>
            </a:r>
          </a:p>
          <a:p>
            <a:pPr lvl="1" eaLnBrk="1" hangingPunct="1">
              <a:lnSpc>
                <a:spcPct val="90000"/>
              </a:lnSpc>
            </a:pPr>
            <a:r>
              <a:rPr lang="en-IE" sz="2400" smtClean="0"/>
              <a:t>work performance</a:t>
            </a:r>
          </a:p>
          <a:p>
            <a:pPr lvl="1" eaLnBrk="1" hangingPunct="1">
              <a:lnSpc>
                <a:spcPct val="90000"/>
              </a:lnSpc>
            </a:pPr>
            <a:r>
              <a:rPr lang="en-IE" sz="2400" smtClean="0"/>
              <a:t>reliability</a:t>
            </a:r>
          </a:p>
          <a:p>
            <a:pPr eaLnBrk="1" hangingPunct="1">
              <a:lnSpc>
                <a:spcPct val="90000"/>
              </a:lnSpc>
            </a:pPr>
            <a:r>
              <a:rPr lang="en-IE" sz="2800" smtClean="0"/>
              <a:t>Exceptions</a:t>
            </a:r>
          </a:p>
          <a:p>
            <a:pPr lvl="1" eaLnBrk="1" hangingPunct="1">
              <a:lnSpc>
                <a:spcPct val="90000"/>
              </a:lnSpc>
            </a:pPr>
            <a:r>
              <a:rPr lang="en-IE" sz="2400" smtClean="0"/>
              <a:t>consent;  legal necessity;  contractual reasons</a:t>
            </a:r>
            <a:endParaRPr lang="en-US" sz="2400" smtClean="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395288" y="620713"/>
            <a:ext cx="7772400" cy="685800"/>
          </a:xfrm>
        </p:spPr>
        <p:txBody>
          <a:bodyPr/>
          <a:lstStyle/>
          <a:p>
            <a:pPr eaLnBrk="1" hangingPunct="1"/>
            <a:r>
              <a:rPr lang="en-NZ" b="1" smtClean="0"/>
              <a:t>Right to object</a:t>
            </a:r>
            <a:endParaRPr lang="en-GB" b="1" smtClean="0"/>
          </a:p>
        </p:txBody>
      </p:sp>
      <p:sp>
        <p:nvSpPr>
          <p:cNvPr id="109570" name="Rectangle 3"/>
          <p:cNvSpPr>
            <a:spLocks noGrp="1" noChangeArrowheads="1"/>
          </p:cNvSpPr>
          <p:nvPr>
            <p:ph type="body" idx="1"/>
          </p:nvPr>
        </p:nvSpPr>
        <p:spPr>
          <a:xfrm>
            <a:off x="684213" y="1484313"/>
            <a:ext cx="7770812" cy="3436937"/>
          </a:xfrm>
        </p:spPr>
        <p:txBody>
          <a:bodyPr/>
          <a:lstStyle/>
          <a:p>
            <a:pPr marL="609600" indent="-609600" eaLnBrk="1" hangingPunct="1">
              <a:buClr>
                <a:schemeClr val="folHlink"/>
              </a:buClr>
              <a:buFontTx/>
              <a:buNone/>
            </a:pPr>
            <a:r>
              <a:rPr lang="en-NZ" sz="2800" b="1" smtClean="0"/>
              <a:t>Section 6A(1) allows the data subject to object to the processing of data </a:t>
            </a:r>
          </a:p>
          <a:p>
            <a:pPr marL="609600" indent="-609600" eaLnBrk="1" hangingPunct="1">
              <a:buClr>
                <a:schemeClr val="folHlink"/>
              </a:buClr>
              <a:buFont typeface="Wingdings" pitchFamily="2" charset="2"/>
              <a:buAutoNum type="alphaLcParenBoth"/>
            </a:pPr>
            <a:r>
              <a:rPr lang="en-NZ" sz="2800" b="1" smtClean="0"/>
              <a:t>Is “</a:t>
            </a:r>
            <a:r>
              <a:rPr lang="en-NZ" sz="2800" b="1" i="1" smtClean="0"/>
              <a:t>likely to cause substantial damage or distress to him or her, or to another person, and</a:t>
            </a:r>
          </a:p>
          <a:p>
            <a:pPr marL="609600" indent="-609600" eaLnBrk="1" hangingPunct="1">
              <a:buClr>
                <a:schemeClr val="folHlink"/>
              </a:buClr>
              <a:buFont typeface="Wingdings" pitchFamily="2" charset="2"/>
              <a:buAutoNum type="alphaLcParenBoth"/>
            </a:pPr>
            <a:r>
              <a:rPr lang="en-NZ" sz="2800" b="1" i="1" smtClean="0"/>
              <a:t>The damage or distress is or would be unwarranted”</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p:txBody>
          <a:bodyPr/>
          <a:lstStyle/>
          <a:p>
            <a:pPr eaLnBrk="1" hangingPunct="1"/>
            <a:r>
              <a:rPr lang="en-IE" sz="4000" smtClean="0"/>
              <a:t>DP/FOI Access to Personal Information </a:t>
            </a:r>
            <a:endParaRPr lang="en-US" sz="4000" smtClean="0"/>
          </a:p>
        </p:txBody>
      </p:sp>
      <p:sp>
        <p:nvSpPr>
          <p:cNvPr id="111618" name="Rectangle 3"/>
          <p:cNvSpPr>
            <a:spLocks noGrp="1" noChangeArrowheads="1"/>
          </p:cNvSpPr>
          <p:nvPr>
            <p:ph type="body" idx="1"/>
          </p:nvPr>
        </p:nvSpPr>
        <p:spPr/>
        <p:txBody>
          <a:bodyPr/>
          <a:lstStyle/>
          <a:p>
            <a:pPr eaLnBrk="1" hangingPunct="1">
              <a:lnSpc>
                <a:spcPct val="90000"/>
              </a:lnSpc>
            </a:pPr>
            <a:r>
              <a:rPr lang="en-IE" sz="2800" smtClean="0"/>
              <a:t>DP and FOI Acts reinforce one another in relation to personal access in the public sector </a:t>
            </a:r>
          </a:p>
          <a:p>
            <a:pPr eaLnBrk="1" hangingPunct="1">
              <a:lnSpc>
                <a:spcPct val="90000"/>
              </a:lnSpc>
            </a:pPr>
            <a:r>
              <a:rPr lang="en-IE" sz="2800" smtClean="0"/>
              <a:t>Defending access to  personal information as  </a:t>
            </a:r>
            <a:r>
              <a:rPr lang="en-IE" sz="2800" b="1" smtClean="0"/>
              <a:t>human (DP)</a:t>
            </a:r>
            <a:r>
              <a:rPr lang="en-IE" sz="2800" smtClean="0"/>
              <a:t> and </a:t>
            </a:r>
            <a:r>
              <a:rPr lang="en-IE" sz="2800" b="1" smtClean="0"/>
              <a:t>citizen (FOI)</a:t>
            </a:r>
            <a:r>
              <a:rPr lang="en-IE" sz="2800" smtClean="0"/>
              <a:t> right</a:t>
            </a:r>
          </a:p>
          <a:p>
            <a:pPr eaLnBrk="1" hangingPunct="1">
              <a:lnSpc>
                <a:spcPct val="90000"/>
              </a:lnSpc>
            </a:pPr>
            <a:r>
              <a:rPr lang="en-IE" sz="2800" smtClean="0"/>
              <a:t>3</a:t>
            </a:r>
            <a:r>
              <a:rPr lang="en-IE" sz="2800" baseline="30000" smtClean="0"/>
              <a:t>rd</a:t>
            </a:r>
            <a:r>
              <a:rPr lang="en-IE" sz="2800" smtClean="0"/>
              <a:t> Party Access restricted under both Acts</a:t>
            </a:r>
          </a:p>
          <a:p>
            <a:pPr eaLnBrk="1" hangingPunct="1">
              <a:lnSpc>
                <a:spcPct val="90000"/>
              </a:lnSpc>
            </a:pPr>
            <a:r>
              <a:rPr lang="en-IE" sz="2800" smtClean="0"/>
              <a:t>FOI access to personal information should sometimes prevail in the public interest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GB" b="1" smtClean="0"/>
              <a:t>Private Information</a:t>
            </a:r>
            <a:endParaRPr lang="en-US" smtClean="0"/>
          </a:p>
        </p:txBody>
      </p:sp>
      <p:sp>
        <p:nvSpPr>
          <p:cNvPr id="25602" name="Rectangle 3"/>
          <p:cNvSpPr>
            <a:spLocks noGrp="1" noChangeArrowheads="1"/>
          </p:cNvSpPr>
          <p:nvPr>
            <p:ph type="body" idx="1"/>
          </p:nvPr>
        </p:nvSpPr>
        <p:spPr/>
        <p:txBody>
          <a:bodyPr/>
          <a:lstStyle/>
          <a:p>
            <a:pPr eaLnBrk="1" hangingPunct="1">
              <a:lnSpc>
                <a:spcPct val="90000"/>
              </a:lnSpc>
            </a:pPr>
            <a:r>
              <a:rPr lang="en-GB" sz="2400" smtClean="0"/>
              <a:t>In relation to the first issue, the Court:</a:t>
            </a:r>
          </a:p>
          <a:p>
            <a:pPr lvl="1" eaLnBrk="1" hangingPunct="1">
              <a:lnSpc>
                <a:spcPct val="90000"/>
              </a:lnSpc>
            </a:pPr>
            <a:r>
              <a:rPr lang="en-GB" sz="2000" smtClean="0"/>
              <a:t>recognised that breach of confidence should be expanded so as to provide a remedy for the unjustified publication of personal information. </a:t>
            </a:r>
          </a:p>
          <a:p>
            <a:pPr lvl="1" eaLnBrk="1" hangingPunct="1">
              <a:lnSpc>
                <a:spcPct val="90000"/>
              </a:lnSpc>
            </a:pPr>
            <a:r>
              <a:rPr lang="en-GB" sz="2000" smtClean="0"/>
              <a:t>Held that the Human Rights Act 1998 now meant the law of confidence has absorbed the values protected by Article 8 (privacy) and Article 10 (expression).</a:t>
            </a:r>
          </a:p>
          <a:p>
            <a:pPr eaLnBrk="1" hangingPunct="1">
              <a:lnSpc>
                <a:spcPct val="90000"/>
              </a:lnSpc>
            </a:pPr>
            <a:r>
              <a:rPr lang="en-GB" sz="2400" smtClean="0"/>
              <a:t>Private protection should be determined by applying an objective test of "reasonable expectation of privacy". </a:t>
            </a:r>
          </a:p>
          <a:p>
            <a:pPr eaLnBrk="1" hangingPunct="1">
              <a:lnSpc>
                <a:spcPct val="90000"/>
              </a:lnSpc>
            </a:pPr>
            <a:r>
              <a:rPr lang="en-GB" sz="2400" smtClean="0"/>
              <a:t>Lord Hoffmann:</a:t>
            </a:r>
          </a:p>
          <a:p>
            <a:pPr eaLnBrk="1" hangingPunct="1">
              <a:lnSpc>
                <a:spcPct val="90000"/>
              </a:lnSpc>
            </a:pPr>
            <a:r>
              <a:rPr lang="en-GB" sz="2400" smtClean="0"/>
              <a:t>a photograph of humiliation or severe embarrassment may infringe.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611188" y="692150"/>
            <a:ext cx="7772400" cy="1143000"/>
          </a:xfrm>
        </p:spPr>
        <p:txBody>
          <a:bodyPr/>
          <a:lstStyle/>
          <a:p>
            <a:pPr eaLnBrk="1" hangingPunct="1"/>
            <a:r>
              <a:rPr lang="en-IE" smtClean="0"/>
              <a:t>Right to opt out of direct marketing</a:t>
            </a:r>
            <a:endParaRPr lang="en-GB" smtClean="0"/>
          </a:p>
        </p:txBody>
      </p:sp>
      <p:sp>
        <p:nvSpPr>
          <p:cNvPr id="112642" name="Rectangle 3"/>
          <p:cNvSpPr>
            <a:spLocks noGrp="1" noChangeArrowheads="1"/>
          </p:cNvSpPr>
          <p:nvPr>
            <p:ph type="body" idx="1"/>
          </p:nvPr>
        </p:nvSpPr>
        <p:spPr>
          <a:xfrm>
            <a:off x="395288" y="2276475"/>
            <a:ext cx="8001000" cy="3138488"/>
          </a:xfrm>
        </p:spPr>
        <p:txBody>
          <a:bodyPr/>
          <a:lstStyle/>
          <a:p>
            <a:pPr eaLnBrk="1" hangingPunct="1"/>
            <a:r>
              <a:rPr lang="en-IE" sz="2800" smtClean="0"/>
              <a:t>Section 2(7) of the Act </a:t>
            </a:r>
          </a:p>
          <a:p>
            <a:pPr eaLnBrk="1" hangingPunct="1"/>
            <a:r>
              <a:rPr lang="en-IE" sz="2800" smtClean="0"/>
              <a:t>Data subject may opt out of direct marketing database  (e.g. a mailing list)</a:t>
            </a:r>
          </a:p>
          <a:p>
            <a:pPr eaLnBrk="1" hangingPunct="1"/>
            <a:r>
              <a:rPr lang="en-IE" sz="2800" smtClean="0"/>
              <a:t>Data controller must delete the data subject’s details (or stop using them for direct marketing) </a:t>
            </a:r>
          </a:p>
          <a:p>
            <a:pPr eaLnBrk="1" hangingPunct="1"/>
            <a:r>
              <a:rPr lang="en-IE" sz="2800" smtClean="0"/>
              <a:t>Data controller must reply within 40 days</a:t>
            </a:r>
            <a:endParaRPr lang="en-GB" sz="2800" smtClean="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755650" y="620713"/>
            <a:ext cx="7772400" cy="720725"/>
          </a:xfrm>
        </p:spPr>
        <p:txBody>
          <a:bodyPr/>
          <a:lstStyle/>
          <a:p>
            <a:pPr eaLnBrk="1" hangingPunct="1"/>
            <a:r>
              <a:rPr lang="en-IE" sz="4000" b="1" smtClean="0"/>
              <a:t>What is Direct Marketing?</a:t>
            </a:r>
            <a:endParaRPr lang="en-US" sz="4000" b="1" smtClean="0"/>
          </a:p>
        </p:txBody>
      </p:sp>
      <p:sp>
        <p:nvSpPr>
          <p:cNvPr id="114690" name="Rectangle 3"/>
          <p:cNvSpPr>
            <a:spLocks noGrp="1" noChangeArrowheads="1"/>
          </p:cNvSpPr>
          <p:nvPr>
            <p:ph type="body" idx="1"/>
          </p:nvPr>
        </p:nvSpPr>
        <p:spPr>
          <a:xfrm>
            <a:off x="684213" y="1700213"/>
            <a:ext cx="7772400" cy="3887787"/>
          </a:xfrm>
        </p:spPr>
        <p:txBody>
          <a:bodyPr/>
          <a:lstStyle/>
          <a:p>
            <a:pPr eaLnBrk="1" hangingPunct="1">
              <a:lnSpc>
                <a:spcPct val="90000"/>
              </a:lnSpc>
            </a:pPr>
            <a:r>
              <a:rPr lang="en-US" sz="2900" b="1" i="1" smtClean="0"/>
              <a:t>"</a:t>
            </a:r>
            <a:r>
              <a:rPr lang="en-US" sz="2300" b="1" i="1" smtClean="0"/>
              <a:t>Direct marketing is a series of marketing strategies, using various delivery techniques designed to provide the receiver (consumers and companies) with information at a distance... (using) different means of approach e.g. broadcasting, printed press, mail, telephone, on-line-services).    It is used to sell products, to deliver information, public announcements, and for sales after-service, customer care services, charity and political appeals". (FEDMA)</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457200" y="274638"/>
            <a:ext cx="8229600" cy="760412"/>
          </a:xfrm>
        </p:spPr>
        <p:txBody>
          <a:bodyPr/>
          <a:lstStyle/>
          <a:p>
            <a:pPr eaLnBrk="1" hangingPunct="1"/>
            <a:r>
              <a:rPr lang="en-IE" smtClean="0"/>
              <a:t>Electronic Communications</a:t>
            </a:r>
            <a:endParaRPr lang="en-GB" smtClean="0"/>
          </a:p>
        </p:txBody>
      </p:sp>
      <p:sp>
        <p:nvSpPr>
          <p:cNvPr id="115714" name="Rectangle 3"/>
          <p:cNvSpPr>
            <a:spLocks noGrp="1" noChangeArrowheads="1"/>
          </p:cNvSpPr>
          <p:nvPr>
            <p:ph type="body" idx="1"/>
          </p:nvPr>
        </p:nvSpPr>
        <p:spPr>
          <a:xfrm>
            <a:off x="539750" y="1412875"/>
            <a:ext cx="8001000" cy="3625850"/>
          </a:xfrm>
        </p:spPr>
        <p:txBody>
          <a:bodyPr/>
          <a:lstStyle/>
          <a:p>
            <a:pPr eaLnBrk="1" hangingPunct="1"/>
            <a:r>
              <a:rPr lang="en-IE" smtClean="0"/>
              <a:t>Right to “opt-out” of </a:t>
            </a:r>
            <a:r>
              <a:rPr lang="en-IE" b="1" i="1" smtClean="0"/>
              <a:t>all</a:t>
            </a:r>
            <a:r>
              <a:rPr lang="en-IE" smtClean="0"/>
              <a:t>  unsolicited direct marketing calls</a:t>
            </a:r>
          </a:p>
          <a:p>
            <a:pPr lvl="1" eaLnBrk="1" hangingPunct="1"/>
            <a:r>
              <a:rPr lang="en-IE" smtClean="0"/>
              <a:t>Ex-Directory customers (and most mobiles) automatically ‘opted-out’ </a:t>
            </a:r>
          </a:p>
          <a:p>
            <a:pPr lvl="1" eaLnBrk="1" hangingPunct="1"/>
            <a:r>
              <a:rPr lang="en-IE" smtClean="0"/>
              <a:t> If not ex-directory, Contact your phone line provider and ask to be put on the National Directory Database ‘opt-out’ list</a:t>
            </a:r>
          </a:p>
          <a:p>
            <a:pPr lvl="1" eaLnBrk="1" hangingPunct="1"/>
            <a:r>
              <a:rPr lang="en-IE" smtClean="0"/>
              <a:t>SMS  and e-mail unsolicited marketing banned</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p:txBody>
          <a:bodyPr/>
          <a:lstStyle/>
          <a:p>
            <a:pPr eaLnBrk="1" hangingPunct="1"/>
            <a:r>
              <a:rPr lang="en-IE" smtClean="0"/>
              <a:t>Using Sensitive Data</a:t>
            </a:r>
            <a:endParaRPr lang="en-GB" smtClean="0"/>
          </a:p>
        </p:txBody>
      </p:sp>
      <p:sp>
        <p:nvSpPr>
          <p:cNvPr id="117762" name="Rectangle 3"/>
          <p:cNvSpPr>
            <a:spLocks noGrp="1" noChangeArrowheads="1"/>
          </p:cNvSpPr>
          <p:nvPr>
            <p:ph type="body" idx="1"/>
          </p:nvPr>
        </p:nvSpPr>
        <p:spPr/>
        <p:txBody>
          <a:bodyPr/>
          <a:lstStyle/>
          <a:p>
            <a:pPr marL="609600" indent="-609600" eaLnBrk="1" hangingPunct="1">
              <a:lnSpc>
                <a:spcPct val="90000"/>
              </a:lnSpc>
              <a:buFontTx/>
              <a:buNone/>
            </a:pPr>
            <a:r>
              <a:rPr lang="en-IE" sz="2800" smtClean="0">
                <a:solidFill>
                  <a:srgbClr val="9933FF"/>
                </a:solidFill>
              </a:rPr>
              <a:t>EXTRA</a:t>
            </a:r>
            <a:r>
              <a:rPr lang="en-IE" sz="2800" smtClean="0"/>
              <a:t> conditions:  S.2B     (one only is needed)</a:t>
            </a:r>
            <a:br>
              <a:rPr lang="en-IE" sz="2800" smtClean="0"/>
            </a:br>
            <a:endParaRPr lang="en-IE" sz="2800" smtClean="0"/>
          </a:p>
          <a:p>
            <a:pPr marL="609600" indent="-609600" eaLnBrk="1" hangingPunct="1">
              <a:lnSpc>
                <a:spcPct val="90000"/>
              </a:lnSpc>
              <a:buFontTx/>
              <a:buAutoNum type="arabicPeriod"/>
            </a:pPr>
            <a:r>
              <a:rPr lang="en-IE" sz="2800" smtClean="0"/>
              <a:t>explicit consent</a:t>
            </a:r>
          </a:p>
          <a:p>
            <a:pPr marL="609600" indent="-609600" eaLnBrk="1" hangingPunct="1">
              <a:lnSpc>
                <a:spcPct val="90000"/>
              </a:lnSpc>
              <a:buFontTx/>
              <a:buAutoNum type="arabicPeriod"/>
            </a:pPr>
            <a:r>
              <a:rPr lang="en-IE" sz="2800" smtClean="0"/>
              <a:t>necessary under employment law</a:t>
            </a:r>
          </a:p>
          <a:p>
            <a:pPr marL="609600" indent="-609600" eaLnBrk="1" hangingPunct="1">
              <a:lnSpc>
                <a:spcPct val="90000"/>
              </a:lnSpc>
              <a:buFontTx/>
              <a:buAutoNum type="arabicPeriod"/>
            </a:pPr>
            <a:r>
              <a:rPr lang="en-IE" sz="2800" smtClean="0"/>
              <a:t>non-profit body (political, philosophical, religious, trade-union) – its members / clients</a:t>
            </a:r>
          </a:p>
          <a:p>
            <a:pPr marL="609600" indent="-609600" eaLnBrk="1" hangingPunct="1">
              <a:lnSpc>
                <a:spcPct val="90000"/>
              </a:lnSpc>
              <a:buFontTx/>
              <a:buAutoNum type="arabicPeriod"/>
            </a:pPr>
            <a:r>
              <a:rPr lang="en-IE" sz="2800" smtClean="0"/>
              <a:t>necessary for medical purposes          </a:t>
            </a:r>
            <a:r>
              <a:rPr lang="en-IE" sz="2800" i="1" smtClean="0"/>
              <a:t>(contd)</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IE" smtClean="0"/>
              <a:t>Using Sensitive Data</a:t>
            </a:r>
            <a:endParaRPr lang="en-GB" smtClean="0"/>
          </a:p>
        </p:txBody>
      </p:sp>
      <p:sp>
        <p:nvSpPr>
          <p:cNvPr id="118786" name="Rectangle 3"/>
          <p:cNvSpPr>
            <a:spLocks noGrp="1" noChangeArrowheads="1"/>
          </p:cNvSpPr>
          <p:nvPr>
            <p:ph type="body" idx="1"/>
          </p:nvPr>
        </p:nvSpPr>
        <p:spPr/>
        <p:txBody>
          <a:bodyPr/>
          <a:lstStyle/>
          <a:p>
            <a:pPr marL="609600" indent="-609600" eaLnBrk="1" hangingPunct="1">
              <a:lnSpc>
                <a:spcPct val="90000"/>
              </a:lnSpc>
              <a:buFontTx/>
              <a:buNone/>
            </a:pPr>
            <a:r>
              <a:rPr lang="en-IE" sz="2800" smtClean="0">
                <a:solidFill>
                  <a:srgbClr val="9933FF"/>
                </a:solidFill>
              </a:rPr>
              <a:t>EXTRA</a:t>
            </a:r>
            <a:r>
              <a:rPr lang="en-IE" sz="2800" smtClean="0"/>
              <a:t> conditions:       (one only is needed)</a:t>
            </a:r>
            <a:br>
              <a:rPr lang="en-IE" sz="2800" smtClean="0"/>
            </a:br>
            <a:endParaRPr lang="en-IE" sz="2800" i="1" smtClean="0"/>
          </a:p>
          <a:p>
            <a:pPr marL="609600" indent="-609600" eaLnBrk="1" hangingPunct="1">
              <a:lnSpc>
                <a:spcPct val="90000"/>
              </a:lnSpc>
              <a:buFontTx/>
              <a:buAutoNum type="arabicPeriod" startAt="5"/>
            </a:pPr>
            <a:r>
              <a:rPr lang="en-IE" sz="2800" smtClean="0"/>
              <a:t>necessary to protect vital interests</a:t>
            </a:r>
          </a:p>
          <a:p>
            <a:pPr marL="609600" indent="-609600" eaLnBrk="1" hangingPunct="1">
              <a:lnSpc>
                <a:spcPct val="90000"/>
              </a:lnSpc>
              <a:buFontTx/>
              <a:buAutoNum type="arabicPeriod" startAt="5"/>
            </a:pPr>
            <a:r>
              <a:rPr lang="en-IE" sz="2800" smtClean="0"/>
              <a:t>necessary for legal advice / legal claim</a:t>
            </a:r>
          </a:p>
          <a:p>
            <a:pPr marL="609600" indent="-609600" eaLnBrk="1" hangingPunct="1">
              <a:lnSpc>
                <a:spcPct val="90000"/>
              </a:lnSpc>
              <a:buFontTx/>
              <a:buAutoNum type="arabicPeriod" startAt="5"/>
            </a:pPr>
            <a:r>
              <a:rPr lang="en-IE" sz="2800" smtClean="0"/>
              <a:t>for electoral purposes</a:t>
            </a:r>
          </a:p>
          <a:p>
            <a:pPr marL="609600" indent="-609600" eaLnBrk="1" hangingPunct="1">
              <a:lnSpc>
                <a:spcPct val="90000"/>
              </a:lnSpc>
              <a:buFontTx/>
              <a:buAutoNum type="arabicPeriod" startAt="5"/>
            </a:pPr>
            <a:r>
              <a:rPr lang="en-IE" sz="2800" smtClean="0"/>
              <a:t>for substantial public interest</a:t>
            </a:r>
          </a:p>
          <a:p>
            <a:pPr marL="990600" lvl="1" indent="-533400" eaLnBrk="1" hangingPunct="1">
              <a:lnSpc>
                <a:spcPct val="90000"/>
              </a:lnSpc>
              <a:buFontTx/>
              <a:buAutoNum type="arabicPeriod"/>
            </a:pPr>
            <a:r>
              <a:rPr lang="en-IE" sz="2400" smtClean="0"/>
              <a:t>as prescribed by Minister</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eaLnBrk="1" hangingPunct="1"/>
            <a:r>
              <a:rPr lang="en-NZ" smtClean="0"/>
              <a:t>Data Processors</a:t>
            </a:r>
            <a:endParaRPr lang="en-GB" smtClean="0"/>
          </a:p>
        </p:txBody>
      </p:sp>
      <p:sp>
        <p:nvSpPr>
          <p:cNvPr id="119810" name="Rectangle 3"/>
          <p:cNvSpPr>
            <a:spLocks noGrp="1" noChangeArrowheads="1"/>
          </p:cNvSpPr>
          <p:nvPr>
            <p:ph type="body" idx="1"/>
          </p:nvPr>
        </p:nvSpPr>
        <p:spPr/>
        <p:txBody>
          <a:bodyPr/>
          <a:lstStyle/>
          <a:p>
            <a:pPr eaLnBrk="1" hangingPunct="1"/>
            <a:r>
              <a:rPr lang="en-IE" smtClean="0"/>
              <a:t>Agents and sub-contractors</a:t>
            </a:r>
          </a:p>
          <a:p>
            <a:pPr eaLnBrk="1" hangingPunct="1"/>
            <a:r>
              <a:rPr lang="en-IE" smtClean="0"/>
              <a:t>There must be a written contract in place</a:t>
            </a:r>
          </a:p>
          <a:p>
            <a:pPr eaLnBrk="1" hangingPunct="1"/>
            <a:r>
              <a:rPr lang="en-IE" smtClean="0"/>
              <a:t>Data Controller must take reasonable steps to ensure compliance with security measures</a:t>
            </a:r>
          </a:p>
          <a:p>
            <a:pPr lvl="1" eaLnBrk="1" hangingPunct="1"/>
            <a:endParaRPr lang="en-IE" smtClean="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323850" y="274638"/>
            <a:ext cx="8362950" cy="1641475"/>
          </a:xfrm>
        </p:spPr>
        <p:txBody>
          <a:bodyPr/>
          <a:lstStyle/>
          <a:p>
            <a:pPr eaLnBrk="1" hangingPunct="1"/>
            <a:r>
              <a:rPr lang="en-IE" sz="4000" smtClean="0"/>
              <a:t>Role of EU Data Protection Authorities:– </a:t>
            </a:r>
            <a:br>
              <a:rPr lang="en-IE" sz="4000" smtClean="0"/>
            </a:br>
            <a:r>
              <a:rPr lang="en-IE" sz="4000" smtClean="0"/>
              <a:t>i.e. Data Protection Commissioner</a:t>
            </a:r>
            <a:endParaRPr lang="en-GB" sz="4000" smtClean="0"/>
          </a:p>
        </p:txBody>
      </p:sp>
      <p:sp>
        <p:nvSpPr>
          <p:cNvPr id="121858" name="Rectangle 3"/>
          <p:cNvSpPr>
            <a:spLocks noGrp="1" noChangeArrowheads="1"/>
          </p:cNvSpPr>
          <p:nvPr>
            <p:ph type="body" idx="1"/>
          </p:nvPr>
        </p:nvSpPr>
        <p:spPr>
          <a:xfrm>
            <a:off x="468313" y="2420938"/>
            <a:ext cx="8229600" cy="3124200"/>
          </a:xfrm>
        </p:spPr>
        <p:txBody>
          <a:bodyPr/>
          <a:lstStyle/>
          <a:p>
            <a:pPr eaLnBrk="1" hangingPunct="1">
              <a:lnSpc>
                <a:spcPct val="90000"/>
              </a:lnSpc>
            </a:pPr>
            <a:r>
              <a:rPr lang="en-IE" sz="2400" b="1" smtClean="0"/>
              <a:t>Ombudsman Role</a:t>
            </a:r>
            <a:r>
              <a:rPr lang="en-IE" sz="2400" smtClean="0"/>
              <a:t>: resolution of disputes between data subjects and data controllers or processors </a:t>
            </a:r>
          </a:p>
          <a:p>
            <a:pPr eaLnBrk="1" hangingPunct="1">
              <a:lnSpc>
                <a:spcPct val="90000"/>
              </a:lnSpc>
            </a:pPr>
            <a:r>
              <a:rPr lang="en-IE" sz="2400" b="1" smtClean="0"/>
              <a:t>Enforcer Role:  </a:t>
            </a:r>
            <a:r>
              <a:rPr lang="en-IE" sz="2400" smtClean="0"/>
              <a:t>compliance by data controllers &amp; processors</a:t>
            </a:r>
          </a:p>
          <a:p>
            <a:pPr eaLnBrk="1" hangingPunct="1">
              <a:lnSpc>
                <a:spcPct val="90000"/>
              </a:lnSpc>
            </a:pPr>
            <a:r>
              <a:rPr lang="en-IE" sz="2400" b="1" smtClean="0"/>
              <a:t>Educational Role: </a:t>
            </a:r>
            <a:r>
              <a:rPr lang="en-IE" sz="2400" smtClean="0"/>
              <a:t>Promote DP rights and good practice</a:t>
            </a:r>
          </a:p>
          <a:p>
            <a:pPr eaLnBrk="1" hangingPunct="1">
              <a:lnSpc>
                <a:spcPct val="90000"/>
              </a:lnSpc>
            </a:pPr>
            <a:r>
              <a:rPr lang="en-IE" sz="2400" b="1" smtClean="0"/>
              <a:t>Registration Authority</a:t>
            </a:r>
            <a:r>
              <a:rPr lang="en-IE" sz="2400" smtClean="0"/>
              <a:t>: obligation on major holders of personal data to be placed on public register </a:t>
            </a:r>
            <a:endParaRPr lang="en-IE" sz="2400" b="1" smtClean="0"/>
          </a:p>
        </p:txBody>
      </p:sp>
      <p:sp>
        <p:nvSpPr>
          <p:cNvPr id="121859" name="Text Box 4"/>
          <p:cNvSpPr txBox="1">
            <a:spLocks noChangeArrowheads="1"/>
          </p:cNvSpPr>
          <p:nvPr/>
        </p:nvSpPr>
        <p:spPr bwMode="auto">
          <a:xfrm>
            <a:off x="5943600" y="381000"/>
            <a:ext cx="2819400" cy="519113"/>
          </a:xfrm>
          <a:prstGeom prst="rect">
            <a:avLst/>
          </a:prstGeom>
          <a:noFill/>
          <a:ln w="9525">
            <a:noFill/>
            <a:miter lim="800000"/>
            <a:headEnd/>
            <a:tailEnd/>
          </a:ln>
        </p:spPr>
        <p:txBody>
          <a:bodyPr>
            <a:spAutoFit/>
          </a:bodyPr>
          <a:lstStyle/>
          <a:p>
            <a:pPr>
              <a:spcBef>
                <a:spcPct val="50000"/>
              </a:spcBef>
            </a:pPr>
            <a:endParaRPr lang="en-US" sz="2800">
              <a:solidFill>
                <a:srgbClr val="FF0000"/>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 Box 2"/>
          <p:cNvSpPr txBox="1">
            <a:spLocks noChangeArrowheads="1"/>
          </p:cNvSpPr>
          <p:nvPr/>
        </p:nvSpPr>
        <p:spPr bwMode="auto">
          <a:xfrm>
            <a:off x="539750" y="3141663"/>
            <a:ext cx="1728788"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Beginning</a:t>
            </a:r>
          </a:p>
          <a:p>
            <a:pPr>
              <a:spcBef>
                <a:spcPct val="50000"/>
              </a:spcBef>
            </a:pPr>
            <a:r>
              <a:rPr lang="en-IE">
                <a:latin typeface="Verdana" pitchFamily="34" charset="0"/>
              </a:rPr>
              <a:t>Getting the Data</a:t>
            </a:r>
          </a:p>
        </p:txBody>
      </p:sp>
      <p:sp>
        <p:nvSpPr>
          <p:cNvPr id="123906" name="Text Box 3"/>
          <p:cNvSpPr txBox="1">
            <a:spLocks noChangeArrowheads="1"/>
          </p:cNvSpPr>
          <p:nvPr/>
        </p:nvSpPr>
        <p:spPr bwMode="auto">
          <a:xfrm>
            <a:off x="3492500" y="3141663"/>
            <a:ext cx="2016125"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Middle</a:t>
            </a:r>
          </a:p>
          <a:p>
            <a:pPr>
              <a:spcBef>
                <a:spcPct val="50000"/>
              </a:spcBef>
            </a:pPr>
            <a:r>
              <a:rPr lang="en-IE">
                <a:latin typeface="Verdana" pitchFamily="34" charset="0"/>
              </a:rPr>
              <a:t>While you have the data</a:t>
            </a:r>
          </a:p>
        </p:txBody>
      </p:sp>
      <p:sp>
        <p:nvSpPr>
          <p:cNvPr id="123907" name="Text Box 4"/>
          <p:cNvSpPr txBox="1">
            <a:spLocks noChangeArrowheads="1"/>
          </p:cNvSpPr>
          <p:nvPr/>
        </p:nvSpPr>
        <p:spPr bwMode="auto">
          <a:xfrm>
            <a:off x="6948488" y="3141663"/>
            <a:ext cx="1944687"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End</a:t>
            </a:r>
          </a:p>
          <a:p>
            <a:pPr>
              <a:spcBef>
                <a:spcPct val="50000"/>
              </a:spcBef>
            </a:pPr>
            <a:r>
              <a:rPr lang="en-IE">
                <a:latin typeface="Verdana" pitchFamily="34" charset="0"/>
              </a:rPr>
              <a:t>Disposing of data</a:t>
            </a:r>
          </a:p>
        </p:txBody>
      </p:sp>
      <p:sp>
        <p:nvSpPr>
          <p:cNvPr id="123908" name="Text Box 5"/>
          <p:cNvSpPr txBox="1">
            <a:spLocks noChangeArrowheads="1"/>
          </p:cNvSpPr>
          <p:nvPr/>
        </p:nvSpPr>
        <p:spPr bwMode="auto">
          <a:xfrm>
            <a:off x="971550" y="1700213"/>
            <a:ext cx="7488238" cy="946150"/>
          </a:xfrm>
          <a:prstGeom prst="rect">
            <a:avLst/>
          </a:prstGeom>
          <a:noFill/>
          <a:ln w="9525">
            <a:noFill/>
            <a:miter lim="800000"/>
            <a:headEnd/>
            <a:tailEnd/>
          </a:ln>
        </p:spPr>
        <p:txBody>
          <a:bodyPr>
            <a:spAutoFit/>
          </a:bodyPr>
          <a:lstStyle/>
          <a:p>
            <a:pPr>
              <a:spcBef>
                <a:spcPct val="50000"/>
              </a:spcBef>
            </a:pPr>
            <a:r>
              <a:rPr lang="en-IE" sz="2800">
                <a:latin typeface="Verdana" pitchFamily="34" charset="0"/>
              </a:rPr>
              <a:t>Responsibilities on Data Controllers at the different stages</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2"/>
          <p:cNvSpPr txBox="1">
            <a:spLocks noChangeArrowheads="1"/>
          </p:cNvSpPr>
          <p:nvPr/>
        </p:nvSpPr>
        <p:spPr bwMode="auto">
          <a:xfrm>
            <a:off x="539750" y="3141663"/>
            <a:ext cx="1728788"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Beginning</a:t>
            </a:r>
          </a:p>
          <a:p>
            <a:pPr>
              <a:spcBef>
                <a:spcPct val="50000"/>
              </a:spcBef>
            </a:pPr>
            <a:r>
              <a:rPr lang="en-IE">
                <a:latin typeface="Verdana" pitchFamily="34" charset="0"/>
              </a:rPr>
              <a:t>Getting the Data</a:t>
            </a:r>
          </a:p>
        </p:txBody>
      </p:sp>
      <p:sp>
        <p:nvSpPr>
          <p:cNvPr id="124930" name="Text Box 3"/>
          <p:cNvSpPr txBox="1">
            <a:spLocks noChangeArrowheads="1"/>
          </p:cNvSpPr>
          <p:nvPr/>
        </p:nvSpPr>
        <p:spPr bwMode="auto">
          <a:xfrm>
            <a:off x="3492500" y="3141663"/>
            <a:ext cx="2016125"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Middle</a:t>
            </a:r>
          </a:p>
          <a:p>
            <a:pPr>
              <a:spcBef>
                <a:spcPct val="50000"/>
              </a:spcBef>
            </a:pPr>
            <a:r>
              <a:rPr lang="en-IE">
                <a:latin typeface="Verdana" pitchFamily="34" charset="0"/>
              </a:rPr>
              <a:t>While you have the data</a:t>
            </a:r>
          </a:p>
        </p:txBody>
      </p:sp>
      <p:sp>
        <p:nvSpPr>
          <p:cNvPr id="124931" name="Text Box 4"/>
          <p:cNvSpPr txBox="1">
            <a:spLocks noChangeArrowheads="1"/>
          </p:cNvSpPr>
          <p:nvPr/>
        </p:nvSpPr>
        <p:spPr bwMode="auto">
          <a:xfrm>
            <a:off x="6948488" y="3141663"/>
            <a:ext cx="1944687"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End</a:t>
            </a:r>
          </a:p>
          <a:p>
            <a:pPr>
              <a:spcBef>
                <a:spcPct val="50000"/>
              </a:spcBef>
            </a:pPr>
            <a:r>
              <a:rPr lang="en-IE">
                <a:latin typeface="Verdana" pitchFamily="34" charset="0"/>
              </a:rPr>
              <a:t>Disposing of data</a:t>
            </a:r>
          </a:p>
        </p:txBody>
      </p:sp>
      <p:sp>
        <p:nvSpPr>
          <p:cNvPr id="124932" name="Text Box 5"/>
          <p:cNvSpPr txBox="1">
            <a:spLocks noChangeArrowheads="1"/>
          </p:cNvSpPr>
          <p:nvPr/>
        </p:nvSpPr>
        <p:spPr bwMode="auto">
          <a:xfrm>
            <a:off x="395288" y="1557338"/>
            <a:ext cx="1800225" cy="641350"/>
          </a:xfrm>
          <a:prstGeom prst="rect">
            <a:avLst/>
          </a:prstGeom>
          <a:noFill/>
          <a:ln w="9525">
            <a:noFill/>
            <a:miter lim="800000"/>
            <a:headEnd/>
            <a:tailEnd/>
          </a:ln>
        </p:spPr>
        <p:txBody>
          <a:bodyPr>
            <a:spAutoFit/>
          </a:bodyPr>
          <a:lstStyle/>
          <a:p>
            <a:pPr>
              <a:spcBef>
                <a:spcPct val="50000"/>
              </a:spcBef>
            </a:pPr>
            <a:r>
              <a:rPr lang="en-IE" b="1">
                <a:latin typeface="Verdana" pitchFamily="34" charset="0"/>
              </a:rPr>
              <a:t>Inform and get consent</a:t>
            </a:r>
          </a:p>
        </p:txBody>
      </p:sp>
      <p:sp>
        <p:nvSpPr>
          <p:cNvPr id="124933" name="Line 6"/>
          <p:cNvSpPr>
            <a:spLocks noChangeShapeType="1"/>
          </p:cNvSpPr>
          <p:nvPr/>
        </p:nvSpPr>
        <p:spPr bwMode="auto">
          <a:xfrm>
            <a:off x="900113" y="2205038"/>
            <a:ext cx="142875" cy="719137"/>
          </a:xfrm>
          <a:prstGeom prst="line">
            <a:avLst/>
          </a:prstGeom>
          <a:noFill/>
          <a:ln w="9525">
            <a:solidFill>
              <a:schemeClr val="tx1"/>
            </a:solidFill>
            <a:round/>
            <a:headEnd/>
            <a:tailEnd type="triangle" w="med" len="med"/>
          </a:ln>
        </p:spPr>
        <p:txBody>
          <a:bodyPr/>
          <a:lstStyle/>
          <a:p>
            <a:endParaRPr lang="en-US"/>
          </a:p>
        </p:txBody>
      </p:sp>
      <p:sp>
        <p:nvSpPr>
          <p:cNvPr id="124934" name="Text Box 7"/>
          <p:cNvSpPr txBox="1">
            <a:spLocks noChangeArrowheads="1"/>
          </p:cNvSpPr>
          <p:nvPr/>
        </p:nvSpPr>
        <p:spPr bwMode="auto">
          <a:xfrm>
            <a:off x="2843213" y="1628775"/>
            <a:ext cx="1800225"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Justification to process</a:t>
            </a:r>
          </a:p>
        </p:txBody>
      </p:sp>
      <p:sp>
        <p:nvSpPr>
          <p:cNvPr id="124935" name="Text Box 8"/>
          <p:cNvSpPr txBox="1">
            <a:spLocks noChangeArrowheads="1"/>
          </p:cNvSpPr>
          <p:nvPr/>
        </p:nvSpPr>
        <p:spPr bwMode="auto">
          <a:xfrm>
            <a:off x="2771775" y="5661025"/>
            <a:ext cx="1295400" cy="915988"/>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Respond to access requests</a:t>
            </a:r>
          </a:p>
        </p:txBody>
      </p:sp>
      <p:sp>
        <p:nvSpPr>
          <p:cNvPr id="124936" name="Text Box 9"/>
          <p:cNvSpPr txBox="1">
            <a:spLocks noChangeArrowheads="1"/>
          </p:cNvSpPr>
          <p:nvPr/>
        </p:nvSpPr>
        <p:spPr bwMode="auto">
          <a:xfrm>
            <a:off x="0" y="4868863"/>
            <a:ext cx="1441450" cy="641350"/>
          </a:xfrm>
          <a:prstGeom prst="rect">
            <a:avLst/>
          </a:prstGeom>
          <a:noFill/>
          <a:ln w="9525">
            <a:noFill/>
            <a:miter lim="800000"/>
            <a:headEnd/>
            <a:tailEnd/>
          </a:ln>
        </p:spPr>
        <p:txBody>
          <a:bodyPr>
            <a:spAutoFit/>
          </a:bodyPr>
          <a:lstStyle/>
          <a:p>
            <a:pPr>
              <a:spcBef>
                <a:spcPct val="50000"/>
              </a:spcBef>
            </a:pPr>
            <a:r>
              <a:rPr lang="en-IE" b="1">
                <a:latin typeface="Verdana" pitchFamily="34" charset="0"/>
              </a:rPr>
              <a:t>Specify purpose</a:t>
            </a:r>
          </a:p>
        </p:txBody>
      </p:sp>
      <p:sp>
        <p:nvSpPr>
          <p:cNvPr id="124937" name="Text Box 10"/>
          <p:cNvSpPr txBox="1">
            <a:spLocks noChangeArrowheads="1"/>
          </p:cNvSpPr>
          <p:nvPr/>
        </p:nvSpPr>
        <p:spPr bwMode="auto">
          <a:xfrm>
            <a:off x="611188" y="5734050"/>
            <a:ext cx="1892300" cy="915988"/>
          </a:xfrm>
          <a:prstGeom prst="rect">
            <a:avLst/>
          </a:prstGeom>
          <a:noFill/>
          <a:ln w="9525">
            <a:noFill/>
            <a:miter lim="800000"/>
            <a:headEnd/>
            <a:tailEnd/>
          </a:ln>
        </p:spPr>
        <p:txBody>
          <a:bodyPr>
            <a:spAutoFit/>
          </a:bodyPr>
          <a:lstStyle/>
          <a:p>
            <a:r>
              <a:rPr lang="en-IE" b="1">
                <a:latin typeface="Verdana" pitchFamily="34" charset="0"/>
              </a:rPr>
              <a:t>Only gather what is required</a:t>
            </a:r>
          </a:p>
        </p:txBody>
      </p:sp>
      <p:sp>
        <p:nvSpPr>
          <p:cNvPr id="124938" name="Line 11"/>
          <p:cNvSpPr>
            <a:spLocks noChangeShapeType="1"/>
          </p:cNvSpPr>
          <p:nvPr/>
        </p:nvSpPr>
        <p:spPr bwMode="auto">
          <a:xfrm flipH="1" flipV="1">
            <a:off x="1619250" y="4365625"/>
            <a:ext cx="73025" cy="1295400"/>
          </a:xfrm>
          <a:prstGeom prst="line">
            <a:avLst/>
          </a:prstGeom>
          <a:noFill/>
          <a:ln w="9525">
            <a:solidFill>
              <a:schemeClr val="tx1"/>
            </a:solidFill>
            <a:round/>
            <a:headEnd/>
            <a:tailEnd type="triangle" w="med" len="med"/>
          </a:ln>
        </p:spPr>
        <p:txBody>
          <a:bodyPr/>
          <a:lstStyle/>
          <a:p>
            <a:endParaRPr lang="en-US"/>
          </a:p>
        </p:txBody>
      </p:sp>
      <p:sp>
        <p:nvSpPr>
          <p:cNvPr id="124939" name="Line 12"/>
          <p:cNvSpPr>
            <a:spLocks noChangeShapeType="1"/>
          </p:cNvSpPr>
          <p:nvPr/>
        </p:nvSpPr>
        <p:spPr bwMode="auto">
          <a:xfrm flipV="1">
            <a:off x="539750" y="4292600"/>
            <a:ext cx="431800" cy="504825"/>
          </a:xfrm>
          <a:prstGeom prst="line">
            <a:avLst/>
          </a:prstGeom>
          <a:noFill/>
          <a:ln w="9525">
            <a:solidFill>
              <a:schemeClr val="tx1"/>
            </a:solidFill>
            <a:round/>
            <a:headEnd/>
            <a:tailEnd type="triangle" w="med" len="med"/>
          </a:ln>
        </p:spPr>
        <p:txBody>
          <a:bodyPr/>
          <a:lstStyle/>
          <a:p>
            <a:endParaRPr lang="en-US"/>
          </a:p>
        </p:txBody>
      </p:sp>
      <p:sp>
        <p:nvSpPr>
          <p:cNvPr id="124940" name="Text Box 13"/>
          <p:cNvSpPr txBox="1">
            <a:spLocks noChangeArrowheads="1"/>
          </p:cNvSpPr>
          <p:nvPr/>
        </p:nvSpPr>
        <p:spPr bwMode="auto">
          <a:xfrm>
            <a:off x="4643438" y="908050"/>
            <a:ext cx="1223962"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Keep accurate</a:t>
            </a:r>
          </a:p>
        </p:txBody>
      </p:sp>
      <p:sp>
        <p:nvSpPr>
          <p:cNvPr id="124941" name="Text Box 14"/>
          <p:cNvSpPr txBox="1">
            <a:spLocks noChangeArrowheads="1"/>
          </p:cNvSpPr>
          <p:nvPr/>
        </p:nvSpPr>
        <p:spPr bwMode="auto">
          <a:xfrm>
            <a:off x="7019925" y="5300663"/>
            <a:ext cx="1728788" cy="915987"/>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Keep secure and dispose securely</a:t>
            </a:r>
          </a:p>
        </p:txBody>
      </p:sp>
      <p:sp>
        <p:nvSpPr>
          <p:cNvPr id="124942" name="Text Box 15"/>
          <p:cNvSpPr txBox="1">
            <a:spLocks noChangeArrowheads="1"/>
          </p:cNvSpPr>
          <p:nvPr/>
        </p:nvSpPr>
        <p:spPr bwMode="auto">
          <a:xfrm>
            <a:off x="5003800" y="5300663"/>
            <a:ext cx="1584325" cy="1465262"/>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Disclose only if compatible or allowable exception </a:t>
            </a:r>
          </a:p>
        </p:txBody>
      </p:sp>
      <p:sp>
        <p:nvSpPr>
          <p:cNvPr id="124943" name="Text Box 16"/>
          <p:cNvSpPr txBox="1">
            <a:spLocks noChangeArrowheads="1"/>
          </p:cNvSpPr>
          <p:nvPr/>
        </p:nvSpPr>
        <p:spPr bwMode="auto">
          <a:xfrm>
            <a:off x="6804025" y="1268413"/>
            <a:ext cx="1512888" cy="915987"/>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Have a retention policy</a:t>
            </a:r>
          </a:p>
        </p:txBody>
      </p:sp>
      <p:sp>
        <p:nvSpPr>
          <p:cNvPr id="124944" name="Line 17"/>
          <p:cNvSpPr>
            <a:spLocks noChangeShapeType="1"/>
          </p:cNvSpPr>
          <p:nvPr/>
        </p:nvSpPr>
        <p:spPr bwMode="auto">
          <a:xfrm flipV="1">
            <a:off x="3348038" y="4437063"/>
            <a:ext cx="647700" cy="1223962"/>
          </a:xfrm>
          <a:prstGeom prst="line">
            <a:avLst/>
          </a:prstGeom>
          <a:noFill/>
          <a:ln w="9525">
            <a:solidFill>
              <a:schemeClr val="tx1"/>
            </a:solidFill>
            <a:round/>
            <a:headEnd/>
            <a:tailEnd type="triangle" w="med" len="med"/>
          </a:ln>
        </p:spPr>
        <p:txBody>
          <a:bodyPr/>
          <a:lstStyle/>
          <a:p>
            <a:endParaRPr lang="en-US"/>
          </a:p>
        </p:txBody>
      </p:sp>
      <p:sp>
        <p:nvSpPr>
          <p:cNvPr id="124945" name="Line 18"/>
          <p:cNvSpPr>
            <a:spLocks noChangeShapeType="1"/>
          </p:cNvSpPr>
          <p:nvPr/>
        </p:nvSpPr>
        <p:spPr bwMode="auto">
          <a:xfrm flipH="1" flipV="1">
            <a:off x="4787900" y="4365625"/>
            <a:ext cx="647700" cy="935038"/>
          </a:xfrm>
          <a:prstGeom prst="line">
            <a:avLst/>
          </a:prstGeom>
          <a:noFill/>
          <a:ln w="9525">
            <a:solidFill>
              <a:schemeClr val="tx1"/>
            </a:solidFill>
            <a:round/>
            <a:headEnd/>
            <a:tailEnd type="triangle" w="med" len="med"/>
          </a:ln>
        </p:spPr>
        <p:txBody>
          <a:bodyPr/>
          <a:lstStyle/>
          <a:p>
            <a:endParaRPr lang="en-US"/>
          </a:p>
        </p:txBody>
      </p:sp>
      <p:sp>
        <p:nvSpPr>
          <p:cNvPr id="124946" name="Line 19"/>
          <p:cNvSpPr>
            <a:spLocks noChangeShapeType="1"/>
          </p:cNvSpPr>
          <p:nvPr/>
        </p:nvSpPr>
        <p:spPr bwMode="auto">
          <a:xfrm>
            <a:off x="3708400" y="2276475"/>
            <a:ext cx="358775" cy="647700"/>
          </a:xfrm>
          <a:prstGeom prst="line">
            <a:avLst/>
          </a:prstGeom>
          <a:noFill/>
          <a:ln w="9525">
            <a:solidFill>
              <a:schemeClr val="tx1"/>
            </a:solidFill>
            <a:round/>
            <a:headEnd/>
            <a:tailEnd type="triangle" w="med" len="med"/>
          </a:ln>
        </p:spPr>
        <p:txBody>
          <a:bodyPr/>
          <a:lstStyle/>
          <a:p>
            <a:endParaRPr lang="en-US"/>
          </a:p>
        </p:txBody>
      </p:sp>
      <p:sp>
        <p:nvSpPr>
          <p:cNvPr id="124947" name="Line 20"/>
          <p:cNvSpPr>
            <a:spLocks noChangeShapeType="1"/>
          </p:cNvSpPr>
          <p:nvPr/>
        </p:nvSpPr>
        <p:spPr bwMode="auto">
          <a:xfrm flipH="1">
            <a:off x="5076825" y="1628775"/>
            <a:ext cx="142875" cy="1295400"/>
          </a:xfrm>
          <a:prstGeom prst="line">
            <a:avLst/>
          </a:prstGeom>
          <a:noFill/>
          <a:ln w="9525">
            <a:solidFill>
              <a:schemeClr val="tx1"/>
            </a:solidFill>
            <a:round/>
            <a:headEnd/>
            <a:tailEnd type="triangle" w="med" len="med"/>
          </a:ln>
        </p:spPr>
        <p:txBody>
          <a:bodyPr/>
          <a:lstStyle/>
          <a:p>
            <a:endParaRPr lang="en-US"/>
          </a:p>
        </p:txBody>
      </p:sp>
      <p:sp>
        <p:nvSpPr>
          <p:cNvPr id="124948" name="Line 21"/>
          <p:cNvSpPr>
            <a:spLocks noChangeShapeType="1"/>
          </p:cNvSpPr>
          <p:nvPr/>
        </p:nvSpPr>
        <p:spPr bwMode="auto">
          <a:xfrm flipH="1">
            <a:off x="5795963" y="2133600"/>
            <a:ext cx="1008062" cy="790575"/>
          </a:xfrm>
          <a:prstGeom prst="line">
            <a:avLst/>
          </a:prstGeom>
          <a:noFill/>
          <a:ln w="9525">
            <a:solidFill>
              <a:schemeClr val="tx1"/>
            </a:solidFill>
            <a:round/>
            <a:headEnd/>
            <a:tailEnd type="triangle" w="med" len="med"/>
          </a:ln>
        </p:spPr>
        <p:txBody>
          <a:bodyPr/>
          <a:lstStyle/>
          <a:p>
            <a:endParaRPr lang="en-US"/>
          </a:p>
        </p:txBody>
      </p:sp>
      <p:sp>
        <p:nvSpPr>
          <p:cNvPr id="124949" name="Line 22"/>
          <p:cNvSpPr>
            <a:spLocks noChangeShapeType="1"/>
          </p:cNvSpPr>
          <p:nvPr/>
        </p:nvSpPr>
        <p:spPr bwMode="auto">
          <a:xfrm>
            <a:off x="7380288" y="2205038"/>
            <a:ext cx="0" cy="719137"/>
          </a:xfrm>
          <a:prstGeom prst="line">
            <a:avLst/>
          </a:prstGeom>
          <a:noFill/>
          <a:ln w="9525">
            <a:solidFill>
              <a:schemeClr val="tx1"/>
            </a:solidFill>
            <a:round/>
            <a:headEnd/>
            <a:tailEnd type="triangle" w="med" len="med"/>
          </a:ln>
        </p:spPr>
        <p:txBody>
          <a:bodyPr/>
          <a:lstStyle/>
          <a:p>
            <a:endParaRPr lang="en-US"/>
          </a:p>
        </p:txBody>
      </p:sp>
      <p:sp>
        <p:nvSpPr>
          <p:cNvPr id="124950" name="Line 23"/>
          <p:cNvSpPr>
            <a:spLocks noChangeShapeType="1"/>
          </p:cNvSpPr>
          <p:nvPr/>
        </p:nvSpPr>
        <p:spPr bwMode="auto">
          <a:xfrm flipH="1" flipV="1">
            <a:off x="5795963" y="4221163"/>
            <a:ext cx="1728787" cy="1008062"/>
          </a:xfrm>
          <a:prstGeom prst="line">
            <a:avLst/>
          </a:prstGeom>
          <a:noFill/>
          <a:ln w="9525">
            <a:solidFill>
              <a:schemeClr val="tx1"/>
            </a:solidFill>
            <a:round/>
            <a:headEnd/>
            <a:tailEnd type="triangle" w="med" len="med"/>
          </a:ln>
        </p:spPr>
        <p:txBody>
          <a:bodyPr/>
          <a:lstStyle/>
          <a:p>
            <a:endParaRPr lang="en-US"/>
          </a:p>
        </p:txBody>
      </p:sp>
      <p:sp>
        <p:nvSpPr>
          <p:cNvPr id="124951" name="Line 24"/>
          <p:cNvSpPr>
            <a:spLocks noChangeShapeType="1"/>
          </p:cNvSpPr>
          <p:nvPr/>
        </p:nvSpPr>
        <p:spPr bwMode="auto">
          <a:xfrm flipV="1">
            <a:off x="7812088" y="4365625"/>
            <a:ext cx="0" cy="863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 Box 2"/>
          <p:cNvSpPr txBox="1">
            <a:spLocks noChangeArrowheads="1"/>
          </p:cNvSpPr>
          <p:nvPr/>
        </p:nvSpPr>
        <p:spPr bwMode="auto">
          <a:xfrm>
            <a:off x="539750" y="3141663"/>
            <a:ext cx="1728788"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Beginning</a:t>
            </a:r>
          </a:p>
          <a:p>
            <a:pPr>
              <a:spcBef>
                <a:spcPct val="50000"/>
              </a:spcBef>
            </a:pPr>
            <a:r>
              <a:rPr lang="en-IE">
                <a:latin typeface="Verdana" pitchFamily="34" charset="0"/>
              </a:rPr>
              <a:t>Getting the Data</a:t>
            </a:r>
          </a:p>
        </p:txBody>
      </p:sp>
      <p:sp>
        <p:nvSpPr>
          <p:cNvPr id="125954" name="Text Box 3"/>
          <p:cNvSpPr txBox="1">
            <a:spLocks noChangeArrowheads="1"/>
          </p:cNvSpPr>
          <p:nvPr/>
        </p:nvSpPr>
        <p:spPr bwMode="auto">
          <a:xfrm>
            <a:off x="3492500" y="3141663"/>
            <a:ext cx="2016125"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Middle</a:t>
            </a:r>
          </a:p>
          <a:p>
            <a:pPr>
              <a:spcBef>
                <a:spcPct val="50000"/>
              </a:spcBef>
            </a:pPr>
            <a:r>
              <a:rPr lang="en-IE">
                <a:latin typeface="Verdana" pitchFamily="34" charset="0"/>
              </a:rPr>
              <a:t>While you have the data</a:t>
            </a:r>
          </a:p>
        </p:txBody>
      </p:sp>
      <p:sp>
        <p:nvSpPr>
          <p:cNvPr id="125955" name="Text Box 4"/>
          <p:cNvSpPr txBox="1">
            <a:spLocks noChangeArrowheads="1"/>
          </p:cNvSpPr>
          <p:nvPr/>
        </p:nvSpPr>
        <p:spPr bwMode="auto">
          <a:xfrm>
            <a:off x="6948488" y="3141663"/>
            <a:ext cx="1944687"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End</a:t>
            </a:r>
          </a:p>
          <a:p>
            <a:pPr>
              <a:spcBef>
                <a:spcPct val="50000"/>
              </a:spcBef>
            </a:pPr>
            <a:r>
              <a:rPr lang="en-IE">
                <a:latin typeface="Verdana" pitchFamily="34" charset="0"/>
              </a:rPr>
              <a:t>Disposing of data</a:t>
            </a:r>
          </a:p>
        </p:txBody>
      </p:sp>
      <p:sp>
        <p:nvSpPr>
          <p:cNvPr id="125956" name="Text Box 5"/>
          <p:cNvSpPr txBox="1">
            <a:spLocks noChangeArrowheads="1"/>
          </p:cNvSpPr>
          <p:nvPr/>
        </p:nvSpPr>
        <p:spPr bwMode="auto">
          <a:xfrm>
            <a:off x="395288" y="1557338"/>
            <a:ext cx="1655762"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Inform and get consent</a:t>
            </a:r>
          </a:p>
        </p:txBody>
      </p:sp>
      <p:sp>
        <p:nvSpPr>
          <p:cNvPr id="125957" name="Line 6"/>
          <p:cNvSpPr>
            <a:spLocks noChangeShapeType="1"/>
          </p:cNvSpPr>
          <p:nvPr/>
        </p:nvSpPr>
        <p:spPr bwMode="auto">
          <a:xfrm>
            <a:off x="900113" y="2205038"/>
            <a:ext cx="142875" cy="719137"/>
          </a:xfrm>
          <a:prstGeom prst="line">
            <a:avLst/>
          </a:prstGeom>
          <a:noFill/>
          <a:ln w="9525">
            <a:solidFill>
              <a:schemeClr val="tx1"/>
            </a:solidFill>
            <a:round/>
            <a:headEnd/>
            <a:tailEnd type="triangle" w="med" len="med"/>
          </a:ln>
        </p:spPr>
        <p:txBody>
          <a:bodyPr/>
          <a:lstStyle/>
          <a:p>
            <a:endParaRPr lang="en-US"/>
          </a:p>
        </p:txBody>
      </p:sp>
      <p:sp>
        <p:nvSpPr>
          <p:cNvPr id="125958" name="Text Box 7"/>
          <p:cNvSpPr txBox="1">
            <a:spLocks noChangeArrowheads="1"/>
          </p:cNvSpPr>
          <p:nvPr/>
        </p:nvSpPr>
        <p:spPr bwMode="auto">
          <a:xfrm>
            <a:off x="2843213" y="1628775"/>
            <a:ext cx="1800225" cy="641350"/>
          </a:xfrm>
          <a:prstGeom prst="rect">
            <a:avLst/>
          </a:prstGeom>
          <a:noFill/>
          <a:ln w="9525">
            <a:noFill/>
            <a:miter lim="800000"/>
            <a:headEnd/>
            <a:tailEnd/>
          </a:ln>
        </p:spPr>
        <p:txBody>
          <a:bodyPr>
            <a:spAutoFit/>
          </a:bodyPr>
          <a:lstStyle/>
          <a:p>
            <a:pPr>
              <a:spcBef>
                <a:spcPct val="50000"/>
              </a:spcBef>
            </a:pPr>
            <a:r>
              <a:rPr lang="en-IE" b="1">
                <a:latin typeface="Verdana" pitchFamily="34" charset="0"/>
              </a:rPr>
              <a:t>Justification to process</a:t>
            </a:r>
          </a:p>
        </p:txBody>
      </p:sp>
      <p:sp>
        <p:nvSpPr>
          <p:cNvPr id="125959" name="Text Box 8"/>
          <p:cNvSpPr txBox="1">
            <a:spLocks noChangeArrowheads="1"/>
          </p:cNvSpPr>
          <p:nvPr/>
        </p:nvSpPr>
        <p:spPr bwMode="auto">
          <a:xfrm>
            <a:off x="2771775" y="5661025"/>
            <a:ext cx="1512888" cy="915988"/>
          </a:xfrm>
          <a:prstGeom prst="rect">
            <a:avLst/>
          </a:prstGeom>
          <a:noFill/>
          <a:ln w="9525">
            <a:noFill/>
            <a:miter lim="800000"/>
            <a:headEnd/>
            <a:tailEnd/>
          </a:ln>
        </p:spPr>
        <p:txBody>
          <a:bodyPr>
            <a:spAutoFit/>
          </a:bodyPr>
          <a:lstStyle/>
          <a:p>
            <a:pPr>
              <a:spcBef>
                <a:spcPct val="50000"/>
              </a:spcBef>
            </a:pPr>
            <a:r>
              <a:rPr lang="en-IE" b="1">
                <a:latin typeface="Verdana" pitchFamily="34" charset="0"/>
              </a:rPr>
              <a:t>Respond to access requests</a:t>
            </a:r>
          </a:p>
        </p:txBody>
      </p:sp>
      <p:sp>
        <p:nvSpPr>
          <p:cNvPr id="125960" name="Text Box 9"/>
          <p:cNvSpPr txBox="1">
            <a:spLocks noChangeArrowheads="1"/>
          </p:cNvSpPr>
          <p:nvPr/>
        </p:nvSpPr>
        <p:spPr bwMode="auto">
          <a:xfrm>
            <a:off x="0" y="4868863"/>
            <a:ext cx="1441450"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Specify purpose</a:t>
            </a:r>
          </a:p>
        </p:txBody>
      </p:sp>
      <p:sp>
        <p:nvSpPr>
          <p:cNvPr id="125961" name="Text Box 10"/>
          <p:cNvSpPr txBox="1">
            <a:spLocks noChangeArrowheads="1"/>
          </p:cNvSpPr>
          <p:nvPr/>
        </p:nvSpPr>
        <p:spPr bwMode="auto">
          <a:xfrm>
            <a:off x="900113" y="5734050"/>
            <a:ext cx="1603375" cy="915988"/>
          </a:xfrm>
          <a:prstGeom prst="rect">
            <a:avLst/>
          </a:prstGeom>
          <a:noFill/>
          <a:ln w="9525">
            <a:noFill/>
            <a:miter lim="800000"/>
            <a:headEnd/>
            <a:tailEnd/>
          </a:ln>
        </p:spPr>
        <p:txBody>
          <a:bodyPr>
            <a:spAutoFit/>
          </a:bodyPr>
          <a:lstStyle/>
          <a:p>
            <a:r>
              <a:rPr lang="en-IE">
                <a:solidFill>
                  <a:schemeClr val="accent2"/>
                </a:solidFill>
                <a:latin typeface="Verdana" pitchFamily="34" charset="0"/>
              </a:rPr>
              <a:t>Only gather what is required</a:t>
            </a:r>
          </a:p>
        </p:txBody>
      </p:sp>
      <p:sp>
        <p:nvSpPr>
          <p:cNvPr id="125962" name="Line 11"/>
          <p:cNvSpPr>
            <a:spLocks noChangeShapeType="1"/>
          </p:cNvSpPr>
          <p:nvPr/>
        </p:nvSpPr>
        <p:spPr bwMode="auto">
          <a:xfrm flipH="1" flipV="1">
            <a:off x="1619250" y="4365625"/>
            <a:ext cx="73025" cy="1295400"/>
          </a:xfrm>
          <a:prstGeom prst="line">
            <a:avLst/>
          </a:prstGeom>
          <a:noFill/>
          <a:ln w="9525">
            <a:solidFill>
              <a:schemeClr val="tx1"/>
            </a:solidFill>
            <a:round/>
            <a:headEnd/>
            <a:tailEnd type="triangle" w="med" len="med"/>
          </a:ln>
        </p:spPr>
        <p:txBody>
          <a:bodyPr/>
          <a:lstStyle/>
          <a:p>
            <a:endParaRPr lang="en-US"/>
          </a:p>
        </p:txBody>
      </p:sp>
      <p:sp>
        <p:nvSpPr>
          <p:cNvPr id="125963" name="Line 12"/>
          <p:cNvSpPr>
            <a:spLocks noChangeShapeType="1"/>
          </p:cNvSpPr>
          <p:nvPr/>
        </p:nvSpPr>
        <p:spPr bwMode="auto">
          <a:xfrm flipV="1">
            <a:off x="539750" y="4292600"/>
            <a:ext cx="431800" cy="504825"/>
          </a:xfrm>
          <a:prstGeom prst="line">
            <a:avLst/>
          </a:prstGeom>
          <a:noFill/>
          <a:ln w="9525">
            <a:solidFill>
              <a:schemeClr val="tx1"/>
            </a:solidFill>
            <a:round/>
            <a:headEnd/>
            <a:tailEnd type="triangle" w="med" len="med"/>
          </a:ln>
        </p:spPr>
        <p:txBody>
          <a:bodyPr/>
          <a:lstStyle/>
          <a:p>
            <a:endParaRPr lang="en-US"/>
          </a:p>
        </p:txBody>
      </p:sp>
      <p:sp>
        <p:nvSpPr>
          <p:cNvPr id="125964" name="Text Box 13"/>
          <p:cNvSpPr txBox="1">
            <a:spLocks noChangeArrowheads="1"/>
          </p:cNvSpPr>
          <p:nvPr/>
        </p:nvSpPr>
        <p:spPr bwMode="auto">
          <a:xfrm>
            <a:off x="4643438" y="908050"/>
            <a:ext cx="1296987" cy="641350"/>
          </a:xfrm>
          <a:prstGeom prst="rect">
            <a:avLst/>
          </a:prstGeom>
          <a:noFill/>
          <a:ln w="9525">
            <a:noFill/>
            <a:miter lim="800000"/>
            <a:headEnd/>
            <a:tailEnd/>
          </a:ln>
        </p:spPr>
        <p:txBody>
          <a:bodyPr>
            <a:spAutoFit/>
          </a:bodyPr>
          <a:lstStyle/>
          <a:p>
            <a:pPr>
              <a:spcBef>
                <a:spcPct val="50000"/>
              </a:spcBef>
            </a:pPr>
            <a:r>
              <a:rPr lang="en-IE" b="1">
                <a:latin typeface="Verdana" pitchFamily="34" charset="0"/>
              </a:rPr>
              <a:t>Keep accurate</a:t>
            </a:r>
          </a:p>
        </p:txBody>
      </p:sp>
      <p:sp>
        <p:nvSpPr>
          <p:cNvPr id="125965" name="Text Box 14"/>
          <p:cNvSpPr txBox="1">
            <a:spLocks noChangeArrowheads="1"/>
          </p:cNvSpPr>
          <p:nvPr/>
        </p:nvSpPr>
        <p:spPr bwMode="auto">
          <a:xfrm>
            <a:off x="7019925" y="5300663"/>
            <a:ext cx="1728788" cy="915987"/>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Keep secure and dispose securely</a:t>
            </a:r>
          </a:p>
        </p:txBody>
      </p:sp>
      <p:sp>
        <p:nvSpPr>
          <p:cNvPr id="125966" name="Text Box 15"/>
          <p:cNvSpPr txBox="1">
            <a:spLocks noChangeArrowheads="1"/>
          </p:cNvSpPr>
          <p:nvPr/>
        </p:nvSpPr>
        <p:spPr bwMode="auto">
          <a:xfrm>
            <a:off x="4716463" y="5300663"/>
            <a:ext cx="1871662" cy="1190625"/>
          </a:xfrm>
          <a:prstGeom prst="rect">
            <a:avLst/>
          </a:prstGeom>
          <a:noFill/>
          <a:ln w="9525">
            <a:noFill/>
            <a:miter lim="800000"/>
            <a:headEnd/>
            <a:tailEnd/>
          </a:ln>
        </p:spPr>
        <p:txBody>
          <a:bodyPr>
            <a:spAutoFit/>
          </a:bodyPr>
          <a:lstStyle/>
          <a:p>
            <a:pPr>
              <a:spcBef>
                <a:spcPct val="50000"/>
              </a:spcBef>
            </a:pPr>
            <a:r>
              <a:rPr lang="en-IE" b="1">
                <a:latin typeface="Verdana" pitchFamily="34" charset="0"/>
              </a:rPr>
              <a:t>Disclose only if compatible or allowable exception</a:t>
            </a:r>
            <a:r>
              <a:rPr lang="en-IE">
                <a:latin typeface="Verdana" pitchFamily="34" charset="0"/>
              </a:rPr>
              <a:t> </a:t>
            </a:r>
          </a:p>
        </p:txBody>
      </p:sp>
      <p:sp>
        <p:nvSpPr>
          <p:cNvPr id="125967" name="Text Box 16"/>
          <p:cNvSpPr txBox="1">
            <a:spLocks noChangeArrowheads="1"/>
          </p:cNvSpPr>
          <p:nvPr/>
        </p:nvSpPr>
        <p:spPr bwMode="auto">
          <a:xfrm>
            <a:off x="6804025" y="1268413"/>
            <a:ext cx="1512888" cy="915987"/>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Have a retention policy</a:t>
            </a:r>
          </a:p>
        </p:txBody>
      </p:sp>
      <p:sp>
        <p:nvSpPr>
          <p:cNvPr id="125968" name="Line 17"/>
          <p:cNvSpPr>
            <a:spLocks noChangeShapeType="1"/>
          </p:cNvSpPr>
          <p:nvPr/>
        </p:nvSpPr>
        <p:spPr bwMode="auto">
          <a:xfrm flipV="1">
            <a:off x="3348038" y="4437063"/>
            <a:ext cx="647700" cy="1223962"/>
          </a:xfrm>
          <a:prstGeom prst="line">
            <a:avLst/>
          </a:prstGeom>
          <a:noFill/>
          <a:ln w="9525">
            <a:solidFill>
              <a:schemeClr val="tx1"/>
            </a:solidFill>
            <a:round/>
            <a:headEnd/>
            <a:tailEnd type="triangle" w="med" len="med"/>
          </a:ln>
        </p:spPr>
        <p:txBody>
          <a:bodyPr/>
          <a:lstStyle/>
          <a:p>
            <a:endParaRPr lang="en-US"/>
          </a:p>
        </p:txBody>
      </p:sp>
      <p:sp>
        <p:nvSpPr>
          <p:cNvPr id="125969" name="Line 18"/>
          <p:cNvSpPr>
            <a:spLocks noChangeShapeType="1"/>
          </p:cNvSpPr>
          <p:nvPr/>
        </p:nvSpPr>
        <p:spPr bwMode="auto">
          <a:xfrm flipH="1" flipV="1">
            <a:off x="4787900" y="4365625"/>
            <a:ext cx="647700" cy="935038"/>
          </a:xfrm>
          <a:prstGeom prst="line">
            <a:avLst/>
          </a:prstGeom>
          <a:noFill/>
          <a:ln w="9525">
            <a:solidFill>
              <a:schemeClr val="tx1"/>
            </a:solidFill>
            <a:round/>
            <a:headEnd/>
            <a:tailEnd type="triangle" w="med" len="med"/>
          </a:ln>
        </p:spPr>
        <p:txBody>
          <a:bodyPr/>
          <a:lstStyle/>
          <a:p>
            <a:endParaRPr lang="en-US"/>
          </a:p>
        </p:txBody>
      </p:sp>
      <p:sp>
        <p:nvSpPr>
          <p:cNvPr id="125970" name="Line 19"/>
          <p:cNvSpPr>
            <a:spLocks noChangeShapeType="1"/>
          </p:cNvSpPr>
          <p:nvPr/>
        </p:nvSpPr>
        <p:spPr bwMode="auto">
          <a:xfrm>
            <a:off x="3708400" y="2276475"/>
            <a:ext cx="358775" cy="647700"/>
          </a:xfrm>
          <a:prstGeom prst="line">
            <a:avLst/>
          </a:prstGeom>
          <a:noFill/>
          <a:ln w="9525">
            <a:solidFill>
              <a:schemeClr val="tx1"/>
            </a:solidFill>
            <a:round/>
            <a:headEnd/>
            <a:tailEnd type="triangle" w="med" len="med"/>
          </a:ln>
        </p:spPr>
        <p:txBody>
          <a:bodyPr/>
          <a:lstStyle/>
          <a:p>
            <a:endParaRPr lang="en-US"/>
          </a:p>
        </p:txBody>
      </p:sp>
      <p:sp>
        <p:nvSpPr>
          <p:cNvPr id="125971" name="Line 20"/>
          <p:cNvSpPr>
            <a:spLocks noChangeShapeType="1"/>
          </p:cNvSpPr>
          <p:nvPr/>
        </p:nvSpPr>
        <p:spPr bwMode="auto">
          <a:xfrm flipH="1">
            <a:off x="5076825" y="1628775"/>
            <a:ext cx="142875" cy="1295400"/>
          </a:xfrm>
          <a:prstGeom prst="line">
            <a:avLst/>
          </a:prstGeom>
          <a:noFill/>
          <a:ln w="9525">
            <a:solidFill>
              <a:schemeClr val="tx1"/>
            </a:solidFill>
            <a:round/>
            <a:headEnd/>
            <a:tailEnd type="triangle" w="med" len="med"/>
          </a:ln>
        </p:spPr>
        <p:txBody>
          <a:bodyPr/>
          <a:lstStyle/>
          <a:p>
            <a:endParaRPr lang="en-US"/>
          </a:p>
        </p:txBody>
      </p:sp>
      <p:sp>
        <p:nvSpPr>
          <p:cNvPr id="125972" name="Line 21"/>
          <p:cNvSpPr>
            <a:spLocks noChangeShapeType="1"/>
          </p:cNvSpPr>
          <p:nvPr/>
        </p:nvSpPr>
        <p:spPr bwMode="auto">
          <a:xfrm flipH="1">
            <a:off x="5795963" y="2133600"/>
            <a:ext cx="1008062" cy="790575"/>
          </a:xfrm>
          <a:prstGeom prst="line">
            <a:avLst/>
          </a:prstGeom>
          <a:noFill/>
          <a:ln w="9525">
            <a:solidFill>
              <a:schemeClr val="tx1"/>
            </a:solidFill>
            <a:round/>
            <a:headEnd/>
            <a:tailEnd type="triangle" w="med" len="med"/>
          </a:ln>
        </p:spPr>
        <p:txBody>
          <a:bodyPr/>
          <a:lstStyle/>
          <a:p>
            <a:endParaRPr lang="en-US"/>
          </a:p>
        </p:txBody>
      </p:sp>
      <p:sp>
        <p:nvSpPr>
          <p:cNvPr id="125973" name="Line 22"/>
          <p:cNvSpPr>
            <a:spLocks noChangeShapeType="1"/>
          </p:cNvSpPr>
          <p:nvPr/>
        </p:nvSpPr>
        <p:spPr bwMode="auto">
          <a:xfrm>
            <a:off x="7380288" y="2205038"/>
            <a:ext cx="0" cy="719137"/>
          </a:xfrm>
          <a:prstGeom prst="line">
            <a:avLst/>
          </a:prstGeom>
          <a:noFill/>
          <a:ln w="9525">
            <a:solidFill>
              <a:schemeClr val="tx1"/>
            </a:solidFill>
            <a:round/>
            <a:headEnd/>
            <a:tailEnd type="triangle" w="med" len="med"/>
          </a:ln>
        </p:spPr>
        <p:txBody>
          <a:bodyPr/>
          <a:lstStyle/>
          <a:p>
            <a:endParaRPr lang="en-US"/>
          </a:p>
        </p:txBody>
      </p:sp>
      <p:sp>
        <p:nvSpPr>
          <p:cNvPr id="125974" name="Line 23"/>
          <p:cNvSpPr>
            <a:spLocks noChangeShapeType="1"/>
          </p:cNvSpPr>
          <p:nvPr/>
        </p:nvSpPr>
        <p:spPr bwMode="auto">
          <a:xfrm flipH="1" flipV="1">
            <a:off x="5795963" y="4221163"/>
            <a:ext cx="1728787" cy="1008062"/>
          </a:xfrm>
          <a:prstGeom prst="line">
            <a:avLst/>
          </a:prstGeom>
          <a:noFill/>
          <a:ln w="9525">
            <a:solidFill>
              <a:schemeClr val="tx1"/>
            </a:solidFill>
            <a:round/>
            <a:headEnd/>
            <a:tailEnd type="triangle" w="med" len="med"/>
          </a:ln>
        </p:spPr>
        <p:txBody>
          <a:bodyPr/>
          <a:lstStyle/>
          <a:p>
            <a:endParaRPr lang="en-US"/>
          </a:p>
        </p:txBody>
      </p:sp>
      <p:sp>
        <p:nvSpPr>
          <p:cNvPr id="125975" name="Line 24"/>
          <p:cNvSpPr>
            <a:spLocks noChangeShapeType="1"/>
          </p:cNvSpPr>
          <p:nvPr/>
        </p:nvSpPr>
        <p:spPr bwMode="auto">
          <a:xfrm flipV="1">
            <a:off x="7812088" y="4365625"/>
            <a:ext cx="0" cy="863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mtClean="0"/>
              <a:t>Balancing rights</a:t>
            </a:r>
          </a:p>
        </p:txBody>
      </p:sp>
      <p:sp>
        <p:nvSpPr>
          <p:cNvPr id="26626" name="Rectangle 3"/>
          <p:cNvSpPr>
            <a:spLocks noGrp="1" noChangeArrowheads="1"/>
          </p:cNvSpPr>
          <p:nvPr>
            <p:ph type="body" idx="1"/>
          </p:nvPr>
        </p:nvSpPr>
        <p:spPr/>
        <p:txBody>
          <a:bodyPr/>
          <a:lstStyle/>
          <a:p>
            <a:pPr eaLnBrk="1" hangingPunct="1">
              <a:lnSpc>
                <a:spcPct val="90000"/>
              </a:lnSpc>
            </a:pPr>
            <a:endParaRPr lang="en-US" sz="2400" smtClean="0"/>
          </a:p>
          <a:p>
            <a:pPr eaLnBrk="1" hangingPunct="1">
              <a:lnSpc>
                <a:spcPct val="90000"/>
              </a:lnSpc>
            </a:pPr>
            <a:r>
              <a:rPr lang="en-US" sz="2400" smtClean="0"/>
              <a:t>Held that Article 8 and 10 rights should be balanced by  applying the principle of proportionality. </a:t>
            </a:r>
          </a:p>
          <a:p>
            <a:pPr eaLnBrk="1" hangingPunct="1">
              <a:lnSpc>
                <a:spcPct val="90000"/>
              </a:lnSpc>
            </a:pPr>
            <a:r>
              <a:rPr lang="en-US" sz="2400" smtClean="0"/>
              <a:t>Neither right takes precedence over the other. </a:t>
            </a:r>
          </a:p>
          <a:p>
            <a:pPr eaLnBrk="1" hangingPunct="1">
              <a:lnSpc>
                <a:spcPct val="90000"/>
              </a:lnSpc>
            </a:pPr>
            <a:r>
              <a:rPr lang="en-US" sz="2400" smtClean="0"/>
              <a:t>It was recognised both that some types of speech are of greater value than others and that there are different degrees of privacy. </a:t>
            </a:r>
          </a:p>
          <a:p>
            <a:pPr eaLnBrk="1" hangingPunct="1">
              <a:lnSpc>
                <a:spcPct val="90000"/>
              </a:lnSpc>
            </a:pPr>
            <a:r>
              <a:rPr lang="en-GB" sz="2400" smtClean="0"/>
              <a:t>3-2 Decision in Campbell’s favour</a:t>
            </a:r>
          </a:p>
          <a:p>
            <a:pPr lvl="1" eaLnBrk="1" hangingPunct="1">
              <a:lnSpc>
                <a:spcPct val="90000"/>
              </a:lnSpc>
            </a:pPr>
            <a:r>
              <a:rPr lang="en-GB" sz="2000" smtClean="0"/>
              <a:t>details of therapeutic treatment for addiction was private</a:t>
            </a:r>
          </a:p>
          <a:p>
            <a:pPr lvl="1" eaLnBrk="1" hangingPunct="1">
              <a:lnSpc>
                <a:spcPct val="90000"/>
              </a:lnSpc>
            </a:pPr>
            <a:r>
              <a:rPr lang="en-GB" sz="2000" smtClean="0"/>
              <a:t>disclosure could interfere with or disrupt her treatment</a:t>
            </a:r>
            <a:endParaRPr lang="en-US" sz="200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2"/>
          <p:cNvSpPr txBox="1">
            <a:spLocks noChangeArrowheads="1"/>
          </p:cNvSpPr>
          <p:nvPr/>
        </p:nvSpPr>
        <p:spPr bwMode="auto">
          <a:xfrm>
            <a:off x="539750" y="3141663"/>
            <a:ext cx="1728788"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Beginning</a:t>
            </a:r>
          </a:p>
          <a:p>
            <a:pPr>
              <a:spcBef>
                <a:spcPct val="50000"/>
              </a:spcBef>
            </a:pPr>
            <a:r>
              <a:rPr lang="en-IE">
                <a:latin typeface="Verdana" pitchFamily="34" charset="0"/>
              </a:rPr>
              <a:t>Getting the Data</a:t>
            </a:r>
          </a:p>
        </p:txBody>
      </p:sp>
      <p:sp>
        <p:nvSpPr>
          <p:cNvPr id="126978" name="Text Box 3"/>
          <p:cNvSpPr txBox="1">
            <a:spLocks noChangeArrowheads="1"/>
          </p:cNvSpPr>
          <p:nvPr/>
        </p:nvSpPr>
        <p:spPr bwMode="auto">
          <a:xfrm>
            <a:off x="3492500" y="3141663"/>
            <a:ext cx="2016125"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Middle</a:t>
            </a:r>
          </a:p>
          <a:p>
            <a:pPr>
              <a:spcBef>
                <a:spcPct val="50000"/>
              </a:spcBef>
            </a:pPr>
            <a:r>
              <a:rPr lang="en-IE">
                <a:latin typeface="Verdana" pitchFamily="34" charset="0"/>
              </a:rPr>
              <a:t>While you have the data</a:t>
            </a:r>
          </a:p>
        </p:txBody>
      </p:sp>
      <p:sp>
        <p:nvSpPr>
          <p:cNvPr id="126979" name="Text Box 4"/>
          <p:cNvSpPr txBox="1">
            <a:spLocks noChangeArrowheads="1"/>
          </p:cNvSpPr>
          <p:nvPr/>
        </p:nvSpPr>
        <p:spPr bwMode="auto">
          <a:xfrm>
            <a:off x="6948488" y="3141663"/>
            <a:ext cx="1944687" cy="1063625"/>
          </a:xfrm>
          <a:prstGeom prst="rect">
            <a:avLst/>
          </a:prstGeom>
          <a:noFill/>
          <a:ln w="9525">
            <a:solidFill>
              <a:srgbClr val="FFFF00"/>
            </a:solidFill>
            <a:miter lim="800000"/>
            <a:headEnd/>
            <a:tailEnd/>
          </a:ln>
        </p:spPr>
        <p:txBody>
          <a:bodyPr>
            <a:spAutoFit/>
          </a:bodyPr>
          <a:lstStyle/>
          <a:p>
            <a:pPr>
              <a:spcBef>
                <a:spcPct val="50000"/>
              </a:spcBef>
            </a:pPr>
            <a:r>
              <a:rPr lang="en-IE" b="1">
                <a:solidFill>
                  <a:schemeClr val="hlink"/>
                </a:solidFill>
                <a:latin typeface="Verdana" pitchFamily="34" charset="0"/>
              </a:rPr>
              <a:t>End</a:t>
            </a:r>
          </a:p>
          <a:p>
            <a:pPr>
              <a:spcBef>
                <a:spcPct val="50000"/>
              </a:spcBef>
            </a:pPr>
            <a:r>
              <a:rPr lang="en-IE">
                <a:latin typeface="Verdana" pitchFamily="34" charset="0"/>
              </a:rPr>
              <a:t>Disposing of data</a:t>
            </a:r>
          </a:p>
        </p:txBody>
      </p:sp>
      <p:sp>
        <p:nvSpPr>
          <p:cNvPr id="126980" name="Text Box 5"/>
          <p:cNvSpPr txBox="1">
            <a:spLocks noChangeArrowheads="1"/>
          </p:cNvSpPr>
          <p:nvPr/>
        </p:nvSpPr>
        <p:spPr bwMode="auto">
          <a:xfrm>
            <a:off x="395288" y="1557338"/>
            <a:ext cx="1655762"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Inform and get consent</a:t>
            </a:r>
          </a:p>
        </p:txBody>
      </p:sp>
      <p:sp>
        <p:nvSpPr>
          <p:cNvPr id="126981" name="Line 6"/>
          <p:cNvSpPr>
            <a:spLocks noChangeShapeType="1"/>
          </p:cNvSpPr>
          <p:nvPr/>
        </p:nvSpPr>
        <p:spPr bwMode="auto">
          <a:xfrm>
            <a:off x="900113" y="2205038"/>
            <a:ext cx="142875" cy="719137"/>
          </a:xfrm>
          <a:prstGeom prst="line">
            <a:avLst/>
          </a:prstGeom>
          <a:noFill/>
          <a:ln w="9525">
            <a:solidFill>
              <a:schemeClr val="tx1"/>
            </a:solidFill>
            <a:round/>
            <a:headEnd/>
            <a:tailEnd type="triangle" w="med" len="med"/>
          </a:ln>
        </p:spPr>
        <p:txBody>
          <a:bodyPr/>
          <a:lstStyle/>
          <a:p>
            <a:endParaRPr lang="en-US"/>
          </a:p>
        </p:txBody>
      </p:sp>
      <p:sp>
        <p:nvSpPr>
          <p:cNvPr id="126982" name="Text Box 7"/>
          <p:cNvSpPr txBox="1">
            <a:spLocks noChangeArrowheads="1"/>
          </p:cNvSpPr>
          <p:nvPr/>
        </p:nvSpPr>
        <p:spPr bwMode="auto">
          <a:xfrm>
            <a:off x="2843213" y="1628775"/>
            <a:ext cx="1800225"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Justification to process</a:t>
            </a:r>
          </a:p>
        </p:txBody>
      </p:sp>
      <p:sp>
        <p:nvSpPr>
          <p:cNvPr id="126983" name="Text Box 8"/>
          <p:cNvSpPr txBox="1">
            <a:spLocks noChangeArrowheads="1"/>
          </p:cNvSpPr>
          <p:nvPr/>
        </p:nvSpPr>
        <p:spPr bwMode="auto">
          <a:xfrm>
            <a:off x="2771775" y="5661025"/>
            <a:ext cx="1295400" cy="915988"/>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Respond to access requests</a:t>
            </a:r>
          </a:p>
        </p:txBody>
      </p:sp>
      <p:sp>
        <p:nvSpPr>
          <p:cNvPr id="126984" name="Text Box 9"/>
          <p:cNvSpPr txBox="1">
            <a:spLocks noChangeArrowheads="1"/>
          </p:cNvSpPr>
          <p:nvPr/>
        </p:nvSpPr>
        <p:spPr bwMode="auto">
          <a:xfrm>
            <a:off x="0" y="4868863"/>
            <a:ext cx="1441450"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Specify purpose</a:t>
            </a:r>
          </a:p>
        </p:txBody>
      </p:sp>
      <p:sp>
        <p:nvSpPr>
          <p:cNvPr id="126985" name="Text Box 10"/>
          <p:cNvSpPr txBox="1">
            <a:spLocks noChangeArrowheads="1"/>
          </p:cNvSpPr>
          <p:nvPr/>
        </p:nvSpPr>
        <p:spPr bwMode="auto">
          <a:xfrm>
            <a:off x="900113" y="5734050"/>
            <a:ext cx="1603375" cy="915988"/>
          </a:xfrm>
          <a:prstGeom prst="rect">
            <a:avLst/>
          </a:prstGeom>
          <a:noFill/>
          <a:ln w="9525">
            <a:noFill/>
            <a:miter lim="800000"/>
            <a:headEnd/>
            <a:tailEnd/>
          </a:ln>
        </p:spPr>
        <p:txBody>
          <a:bodyPr>
            <a:spAutoFit/>
          </a:bodyPr>
          <a:lstStyle/>
          <a:p>
            <a:r>
              <a:rPr lang="en-IE">
                <a:solidFill>
                  <a:schemeClr val="accent2"/>
                </a:solidFill>
                <a:latin typeface="Verdana" pitchFamily="34" charset="0"/>
              </a:rPr>
              <a:t>Only gather what is required</a:t>
            </a:r>
          </a:p>
        </p:txBody>
      </p:sp>
      <p:sp>
        <p:nvSpPr>
          <p:cNvPr id="126986" name="Line 11"/>
          <p:cNvSpPr>
            <a:spLocks noChangeShapeType="1"/>
          </p:cNvSpPr>
          <p:nvPr/>
        </p:nvSpPr>
        <p:spPr bwMode="auto">
          <a:xfrm flipH="1" flipV="1">
            <a:off x="1619250" y="4365625"/>
            <a:ext cx="73025" cy="1295400"/>
          </a:xfrm>
          <a:prstGeom prst="line">
            <a:avLst/>
          </a:prstGeom>
          <a:noFill/>
          <a:ln w="9525">
            <a:solidFill>
              <a:schemeClr val="tx1"/>
            </a:solidFill>
            <a:round/>
            <a:headEnd/>
            <a:tailEnd type="triangle" w="med" len="med"/>
          </a:ln>
        </p:spPr>
        <p:txBody>
          <a:bodyPr/>
          <a:lstStyle/>
          <a:p>
            <a:endParaRPr lang="en-US"/>
          </a:p>
        </p:txBody>
      </p:sp>
      <p:sp>
        <p:nvSpPr>
          <p:cNvPr id="126987" name="Line 12"/>
          <p:cNvSpPr>
            <a:spLocks noChangeShapeType="1"/>
          </p:cNvSpPr>
          <p:nvPr/>
        </p:nvSpPr>
        <p:spPr bwMode="auto">
          <a:xfrm flipV="1">
            <a:off x="539750" y="4292600"/>
            <a:ext cx="431800" cy="504825"/>
          </a:xfrm>
          <a:prstGeom prst="line">
            <a:avLst/>
          </a:prstGeom>
          <a:noFill/>
          <a:ln w="9525">
            <a:solidFill>
              <a:schemeClr val="tx1"/>
            </a:solidFill>
            <a:round/>
            <a:headEnd/>
            <a:tailEnd type="triangle" w="med" len="med"/>
          </a:ln>
        </p:spPr>
        <p:txBody>
          <a:bodyPr/>
          <a:lstStyle/>
          <a:p>
            <a:endParaRPr lang="en-US"/>
          </a:p>
        </p:txBody>
      </p:sp>
      <p:sp>
        <p:nvSpPr>
          <p:cNvPr id="126988" name="Text Box 13"/>
          <p:cNvSpPr txBox="1">
            <a:spLocks noChangeArrowheads="1"/>
          </p:cNvSpPr>
          <p:nvPr/>
        </p:nvSpPr>
        <p:spPr bwMode="auto">
          <a:xfrm>
            <a:off x="4643438" y="908050"/>
            <a:ext cx="1223962" cy="641350"/>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Keep accurate</a:t>
            </a:r>
          </a:p>
        </p:txBody>
      </p:sp>
      <p:sp>
        <p:nvSpPr>
          <p:cNvPr id="126989" name="Text Box 14"/>
          <p:cNvSpPr txBox="1">
            <a:spLocks noChangeArrowheads="1"/>
          </p:cNvSpPr>
          <p:nvPr/>
        </p:nvSpPr>
        <p:spPr bwMode="auto">
          <a:xfrm>
            <a:off x="7019925" y="5300663"/>
            <a:ext cx="2124075" cy="915987"/>
          </a:xfrm>
          <a:prstGeom prst="rect">
            <a:avLst/>
          </a:prstGeom>
          <a:noFill/>
          <a:ln w="9525">
            <a:noFill/>
            <a:miter lim="800000"/>
            <a:headEnd/>
            <a:tailEnd/>
          </a:ln>
        </p:spPr>
        <p:txBody>
          <a:bodyPr>
            <a:spAutoFit/>
          </a:bodyPr>
          <a:lstStyle/>
          <a:p>
            <a:pPr>
              <a:spcBef>
                <a:spcPct val="50000"/>
              </a:spcBef>
            </a:pPr>
            <a:r>
              <a:rPr lang="en-IE" b="1">
                <a:latin typeface="Verdana" pitchFamily="34" charset="0"/>
              </a:rPr>
              <a:t>Keep secure and dispose securely</a:t>
            </a:r>
          </a:p>
        </p:txBody>
      </p:sp>
      <p:sp>
        <p:nvSpPr>
          <p:cNvPr id="126990" name="Text Box 15"/>
          <p:cNvSpPr txBox="1">
            <a:spLocks noChangeArrowheads="1"/>
          </p:cNvSpPr>
          <p:nvPr/>
        </p:nvSpPr>
        <p:spPr bwMode="auto">
          <a:xfrm>
            <a:off x="5003800" y="5300663"/>
            <a:ext cx="1584325" cy="1465262"/>
          </a:xfrm>
          <a:prstGeom prst="rect">
            <a:avLst/>
          </a:prstGeom>
          <a:noFill/>
          <a:ln w="9525">
            <a:noFill/>
            <a:miter lim="800000"/>
            <a:headEnd/>
            <a:tailEnd/>
          </a:ln>
        </p:spPr>
        <p:txBody>
          <a:bodyPr>
            <a:spAutoFit/>
          </a:bodyPr>
          <a:lstStyle/>
          <a:p>
            <a:pPr>
              <a:spcBef>
                <a:spcPct val="50000"/>
              </a:spcBef>
            </a:pPr>
            <a:r>
              <a:rPr lang="en-IE">
                <a:solidFill>
                  <a:schemeClr val="accent2"/>
                </a:solidFill>
                <a:latin typeface="Verdana" pitchFamily="34" charset="0"/>
              </a:rPr>
              <a:t>Disclose only if compatible or allowable exception </a:t>
            </a:r>
          </a:p>
        </p:txBody>
      </p:sp>
      <p:sp>
        <p:nvSpPr>
          <p:cNvPr id="126991" name="Text Box 16"/>
          <p:cNvSpPr txBox="1">
            <a:spLocks noChangeArrowheads="1"/>
          </p:cNvSpPr>
          <p:nvPr/>
        </p:nvSpPr>
        <p:spPr bwMode="auto">
          <a:xfrm>
            <a:off x="6804025" y="1268413"/>
            <a:ext cx="1512888" cy="915987"/>
          </a:xfrm>
          <a:prstGeom prst="rect">
            <a:avLst/>
          </a:prstGeom>
          <a:noFill/>
          <a:ln w="9525">
            <a:noFill/>
            <a:miter lim="800000"/>
            <a:headEnd/>
            <a:tailEnd/>
          </a:ln>
        </p:spPr>
        <p:txBody>
          <a:bodyPr>
            <a:spAutoFit/>
          </a:bodyPr>
          <a:lstStyle/>
          <a:p>
            <a:pPr>
              <a:spcBef>
                <a:spcPct val="50000"/>
              </a:spcBef>
            </a:pPr>
            <a:r>
              <a:rPr lang="en-IE" b="1">
                <a:latin typeface="Verdana" pitchFamily="34" charset="0"/>
              </a:rPr>
              <a:t>Have a retention policy</a:t>
            </a:r>
          </a:p>
        </p:txBody>
      </p:sp>
      <p:sp>
        <p:nvSpPr>
          <p:cNvPr id="126992" name="Line 17"/>
          <p:cNvSpPr>
            <a:spLocks noChangeShapeType="1"/>
          </p:cNvSpPr>
          <p:nvPr/>
        </p:nvSpPr>
        <p:spPr bwMode="auto">
          <a:xfrm flipV="1">
            <a:off x="3348038" y="4437063"/>
            <a:ext cx="647700" cy="1223962"/>
          </a:xfrm>
          <a:prstGeom prst="line">
            <a:avLst/>
          </a:prstGeom>
          <a:noFill/>
          <a:ln w="9525">
            <a:solidFill>
              <a:schemeClr val="tx1"/>
            </a:solidFill>
            <a:round/>
            <a:headEnd/>
            <a:tailEnd type="triangle" w="med" len="med"/>
          </a:ln>
        </p:spPr>
        <p:txBody>
          <a:bodyPr/>
          <a:lstStyle/>
          <a:p>
            <a:endParaRPr lang="en-US"/>
          </a:p>
        </p:txBody>
      </p:sp>
      <p:sp>
        <p:nvSpPr>
          <p:cNvPr id="126993" name="Line 18"/>
          <p:cNvSpPr>
            <a:spLocks noChangeShapeType="1"/>
          </p:cNvSpPr>
          <p:nvPr/>
        </p:nvSpPr>
        <p:spPr bwMode="auto">
          <a:xfrm flipH="1" flipV="1">
            <a:off x="4787900" y="4365625"/>
            <a:ext cx="647700" cy="935038"/>
          </a:xfrm>
          <a:prstGeom prst="line">
            <a:avLst/>
          </a:prstGeom>
          <a:noFill/>
          <a:ln w="9525">
            <a:solidFill>
              <a:schemeClr val="tx1"/>
            </a:solidFill>
            <a:round/>
            <a:headEnd/>
            <a:tailEnd type="triangle" w="med" len="med"/>
          </a:ln>
        </p:spPr>
        <p:txBody>
          <a:bodyPr/>
          <a:lstStyle/>
          <a:p>
            <a:endParaRPr lang="en-US"/>
          </a:p>
        </p:txBody>
      </p:sp>
      <p:sp>
        <p:nvSpPr>
          <p:cNvPr id="126994" name="Line 19"/>
          <p:cNvSpPr>
            <a:spLocks noChangeShapeType="1"/>
          </p:cNvSpPr>
          <p:nvPr/>
        </p:nvSpPr>
        <p:spPr bwMode="auto">
          <a:xfrm>
            <a:off x="3708400" y="2276475"/>
            <a:ext cx="358775" cy="647700"/>
          </a:xfrm>
          <a:prstGeom prst="line">
            <a:avLst/>
          </a:prstGeom>
          <a:noFill/>
          <a:ln w="9525">
            <a:solidFill>
              <a:schemeClr val="tx1"/>
            </a:solidFill>
            <a:round/>
            <a:headEnd/>
            <a:tailEnd type="triangle" w="med" len="med"/>
          </a:ln>
        </p:spPr>
        <p:txBody>
          <a:bodyPr/>
          <a:lstStyle/>
          <a:p>
            <a:endParaRPr lang="en-US"/>
          </a:p>
        </p:txBody>
      </p:sp>
      <p:sp>
        <p:nvSpPr>
          <p:cNvPr id="126995" name="Line 20"/>
          <p:cNvSpPr>
            <a:spLocks noChangeShapeType="1"/>
          </p:cNvSpPr>
          <p:nvPr/>
        </p:nvSpPr>
        <p:spPr bwMode="auto">
          <a:xfrm flipH="1">
            <a:off x="5076825" y="1628775"/>
            <a:ext cx="142875" cy="1295400"/>
          </a:xfrm>
          <a:prstGeom prst="line">
            <a:avLst/>
          </a:prstGeom>
          <a:noFill/>
          <a:ln w="9525">
            <a:solidFill>
              <a:schemeClr val="tx1"/>
            </a:solidFill>
            <a:round/>
            <a:headEnd/>
            <a:tailEnd type="triangle" w="med" len="med"/>
          </a:ln>
        </p:spPr>
        <p:txBody>
          <a:bodyPr/>
          <a:lstStyle/>
          <a:p>
            <a:endParaRPr lang="en-US"/>
          </a:p>
        </p:txBody>
      </p:sp>
      <p:sp>
        <p:nvSpPr>
          <p:cNvPr id="126996" name="Line 21"/>
          <p:cNvSpPr>
            <a:spLocks noChangeShapeType="1"/>
          </p:cNvSpPr>
          <p:nvPr/>
        </p:nvSpPr>
        <p:spPr bwMode="auto">
          <a:xfrm flipH="1">
            <a:off x="5795963" y="2133600"/>
            <a:ext cx="1008062" cy="790575"/>
          </a:xfrm>
          <a:prstGeom prst="line">
            <a:avLst/>
          </a:prstGeom>
          <a:noFill/>
          <a:ln w="9525">
            <a:solidFill>
              <a:schemeClr val="tx1"/>
            </a:solidFill>
            <a:round/>
            <a:headEnd/>
            <a:tailEnd type="triangle" w="med" len="med"/>
          </a:ln>
        </p:spPr>
        <p:txBody>
          <a:bodyPr/>
          <a:lstStyle/>
          <a:p>
            <a:endParaRPr lang="en-US"/>
          </a:p>
        </p:txBody>
      </p:sp>
      <p:sp>
        <p:nvSpPr>
          <p:cNvPr id="126997" name="Line 22"/>
          <p:cNvSpPr>
            <a:spLocks noChangeShapeType="1"/>
          </p:cNvSpPr>
          <p:nvPr/>
        </p:nvSpPr>
        <p:spPr bwMode="auto">
          <a:xfrm>
            <a:off x="7380288" y="2205038"/>
            <a:ext cx="0" cy="719137"/>
          </a:xfrm>
          <a:prstGeom prst="line">
            <a:avLst/>
          </a:prstGeom>
          <a:noFill/>
          <a:ln w="9525">
            <a:solidFill>
              <a:schemeClr val="tx1"/>
            </a:solidFill>
            <a:round/>
            <a:headEnd/>
            <a:tailEnd type="triangle" w="med" len="med"/>
          </a:ln>
        </p:spPr>
        <p:txBody>
          <a:bodyPr/>
          <a:lstStyle/>
          <a:p>
            <a:endParaRPr lang="en-US"/>
          </a:p>
        </p:txBody>
      </p:sp>
      <p:sp>
        <p:nvSpPr>
          <p:cNvPr id="126998" name="Line 23"/>
          <p:cNvSpPr>
            <a:spLocks noChangeShapeType="1"/>
          </p:cNvSpPr>
          <p:nvPr/>
        </p:nvSpPr>
        <p:spPr bwMode="auto">
          <a:xfrm flipH="1" flipV="1">
            <a:off x="5795963" y="4221163"/>
            <a:ext cx="1728787" cy="1008062"/>
          </a:xfrm>
          <a:prstGeom prst="line">
            <a:avLst/>
          </a:prstGeom>
          <a:noFill/>
          <a:ln w="9525">
            <a:solidFill>
              <a:schemeClr val="tx1"/>
            </a:solidFill>
            <a:round/>
            <a:headEnd/>
            <a:tailEnd type="triangle" w="med" len="med"/>
          </a:ln>
        </p:spPr>
        <p:txBody>
          <a:bodyPr/>
          <a:lstStyle/>
          <a:p>
            <a:endParaRPr lang="en-US"/>
          </a:p>
        </p:txBody>
      </p:sp>
      <p:sp>
        <p:nvSpPr>
          <p:cNvPr id="126999" name="Line 24"/>
          <p:cNvSpPr>
            <a:spLocks noChangeShapeType="1"/>
          </p:cNvSpPr>
          <p:nvPr/>
        </p:nvSpPr>
        <p:spPr bwMode="auto">
          <a:xfrm flipV="1">
            <a:off x="7812088" y="4365625"/>
            <a:ext cx="0" cy="863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p:txBody>
          <a:bodyPr/>
          <a:lstStyle/>
          <a:p>
            <a:pPr eaLnBrk="1" hangingPunct="1"/>
            <a:r>
              <a:rPr lang="en-IE" smtClean="0"/>
              <a:t>Electronic Communications</a:t>
            </a:r>
          </a:p>
        </p:txBody>
      </p:sp>
      <p:sp>
        <p:nvSpPr>
          <p:cNvPr id="128002" name="Rectangle 3"/>
          <p:cNvSpPr>
            <a:spLocks noGrp="1" noChangeArrowheads="1"/>
          </p:cNvSpPr>
          <p:nvPr>
            <p:ph type="body" idx="1"/>
          </p:nvPr>
        </p:nvSpPr>
        <p:spPr/>
        <p:txBody>
          <a:bodyPr/>
          <a:lstStyle/>
          <a:p>
            <a:pPr eaLnBrk="1" hangingPunct="1">
              <a:lnSpc>
                <a:spcPct val="80000"/>
              </a:lnSpc>
            </a:pPr>
            <a:r>
              <a:rPr lang="en-IE" sz="2400" smtClean="0"/>
              <a:t>General DP Principles apply</a:t>
            </a:r>
          </a:p>
          <a:p>
            <a:pPr eaLnBrk="1" hangingPunct="1">
              <a:lnSpc>
                <a:spcPct val="80000"/>
              </a:lnSpc>
            </a:pPr>
            <a:r>
              <a:rPr lang="en-IE" sz="2400" smtClean="0"/>
              <a:t>Telecom-specific:</a:t>
            </a:r>
          </a:p>
          <a:p>
            <a:pPr lvl="1" eaLnBrk="1" hangingPunct="1">
              <a:lnSpc>
                <a:spcPct val="80000"/>
              </a:lnSpc>
            </a:pPr>
            <a:r>
              <a:rPr lang="en-IE" sz="2000" smtClean="0"/>
              <a:t>‘Cookies’ on PCs</a:t>
            </a:r>
          </a:p>
          <a:p>
            <a:pPr lvl="1" eaLnBrk="1" hangingPunct="1">
              <a:lnSpc>
                <a:spcPct val="80000"/>
              </a:lnSpc>
            </a:pPr>
            <a:r>
              <a:rPr lang="en-IE" sz="2000" smtClean="0"/>
              <a:t>Caller ID (phones)</a:t>
            </a:r>
          </a:p>
          <a:p>
            <a:pPr lvl="1" eaLnBrk="1" hangingPunct="1">
              <a:lnSpc>
                <a:spcPct val="80000"/>
              </a:lnSpc>
            </a:pPr>
            <a:r>
              <a:rPr lang="en-IE" sz="2000" smtClean="0"/>
              <a:t>Location Data (mobiles)</a:t>
            </a:r>
          </a:p>
          <a:p>
            <a:pPr lvl="1" eaLnBrk="1" hangingPunct="1">
              <a:lnSpc>
                <a:spcPct val="80000"/>
              </a:lnSpc>
            </a:pPr>
            <a:r>
              <a:rPr lang="en-IE" sz="2000" smtClean="0"/>
              <a:t>Directories</a:t>
            </a:r>
          </a:p>
          <a:p>
            <a:pPr lvl="1" eaLnBrk="1" hangingPunct="1">
              <a:lnSpc>
                <a:spcPct val="80000"/>
              </a:lnSpc>
            </a:pPr>
            <a:r>
              <a:rPr lang="en-IE" sz="2000" smtClean="0"/>
              <a:t>‘SPAM’</a:t>
            </a:r>
          </a:p>
          <a:p>
            <a:pPr lvl="1" eaLnBrk="1" hangingPunct="1">
              <a:lnSpc>
                <a:spcPct val="80000"/>
              </a:lnSpc>
            </a:pPr>
            <a:r>
              <a:rPr lang="en-IE" sz="2000" smtClean="0"/>
              <a:t>Data Retention</a:t>
            </a:r>
          </a:p>
          <a:p>
            <a:pPr lvl="1" eaLnBrk="1" hangingPunct="1">
              <a:lnSpc>
                <a:spcPct val="80000"/>
              </a:lnSpc>
            </a:pPr>
            <a:r>
              <a:rPr lang="en-IE" sz="2000" smtClean="0"/>
              <a:t>‘Cold Calling’ opt-out</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p:txBody>
          <a:bodyPr/>
          <a:lstStyle/>
          <a:p>
            <a:pPr eaLnBrk="1" hangingPunct="1"/>
            <a:r>
              <a:rPr lang="en-IE" smtClean="0"/>
              <a:t>Good Practice (1)</a:t>
            </a:r>
          </a:p>
        </p:txBody>
      </p:sp>
      <p:sp>
        <p:nvSpPr>
          <p:cNvPr id="129026" name="Rectangle 3"/>
          <p:cNvSpPr>
            <a:spLocks noGrp="1" noChangeArrowheads="1"/>
          </p:cNvSpPr>
          <p:nvPr>
            <p:ph type="body" idx="1"/>
          </p:nvPr>
        </p:nvSpPr>
        <p:spPr/>
        <p:txBody>
          <a:bodyPr/>
          <a:lstStyle/>
          <a:p>
            <a:pPr eaLnBrk="1" hangingPunct="1">
              <a:lnSpc>
                <a:spcPct val="90000"/>
              </a:lnSpc>
            </a:pPr>
            <a:r>
              <a:rPr lang="en-US" smtClean="0"/>
              <a:t>Explain the basic principles to staff </a:t>
            </a:r>
          </a:p>
          <a:p>
            <a:pPr eaLnBrk="1" hangingPunct="1">
              <a:lnSpc>
                <a:spcPct val="90000"/>
              </a:lnSpc>
            </a:pPr>
            <a:r>
              <a:rPr lang="en-US" smtClean="0"/>
              <a:t>Document procedures </a:t>
            </a:r>
          </a:p>
          <a:p>
            <a:pPr eaLnBrk="1" hangingPunct="1">
              <a:lnSpc>
                <a:spcPct val="90000"/>
              </a:lnSpc>
            </a:pPr>
            <a:r>
              <a:rPr lang="en-US" smtClean="0"/>
              <a:t>Allocate responsibility for compliance and what sanctions may arise if not enforced</a:t>
            </a:r>
          </a:p>
          <a:p>
            <a:pPr eaLnBrk="1" hangingPunct="1">
              <a:lnSpc>
                <a:spcPct val="90000"/>
              </a:lnSpc>
            </a:pPr>
            <a:r>
              <a:rPr lang="en-US" smtClean="0"/>
              <a:t>Adhere to the  ‘need to know principle’</a:t>
            </a:r>
          </a:p>
          <a:p>
            <a:pPr eaLnBrk="1" hangingPunct="1">
              <a:lnSpc>
                <a:spcPct val="90000"/>
              </a:lnSpc>
            </a:pPr>
            <a:r>
              <a:rPr lang="en-US" smtClean="0"/>
              <a:t>Audit checks and reviews</a:t>
            </a:r>
          </a:p>
          <a:p>
            <a:pPr eaLnBrk="1" hangingPunct="1">
              <a:lnSpc>
                <a:spcPct val="90000"/>
              </a:lnSpc>
            </a:pPr>
            <a:endParaRPr lang="en-IE"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p:txBody>
          <a:bodyPr/>
          <a:lstStyle/>
          <a:p>
            <a:pPr eaLnBrk="1" hangingPunct="1"/>
            <a:r>
              <a:rPr lang="en-IE" smtClean="0"/>
              <a:t>Good Practice (2)</a:t>
            </a:r>
          </a:p>
        </p:txBody>
      </p:sp>
      <p:sp>
        <p:nvSpPr>
          <p:cNvPr id="130050" name="Rectangle 3"/>
          <p:cNvSpPr>
            <a:spLocks noGrp="1" noChangeArrowheads="1"/>
          </p:cNvSpPr>
          <p:nvPr>
            <p:ph type="body" idx="1"/>
          </p:nvPr>
        </p:nvSpPr>
        <p:spPr/>
        <p:txBody>
          <a:bodyPr/>
          <a:lstStyle/>
          <a:p>
            <a:pPr eaLnBrk="1" hangingPunct="1">
              <a:lnSpc>
                <a:spcPct val="90000"/>
              </a:lnSpc>
            </a:pPr>
            <a:r>
              <a:rPr lang="en-US" sz="2800" smtClean="0"/>
              <a:t>Have a procedure for complaints handling</a:t>
            </a:r>
          </a:p>
          <a:p>
            <a:pPr eaLnBrk="1" hangingPunct="1">
              <a:lnSpc>
                <a:spcPct val="90000"/>
              </a:lnSpc>
            </a:pPr>
            <a:r>
              <a:rPr lang="en-US" sz="2800" smtClean="0"/>
              <a:t>Remedial steps when things go wrong</a:t>
            </a:r>
          </a:p>
          <a:p>
            <a:pPr eaLnBrk="1" hangingPunct="1">
              <a:lnSpc>
                <a:spcPct val="90000"/>
              </a:lnSpc>
            </a:pPr>
            <a:r>
              <a:rPr lang="en-US" sz="2800" smtClean="0"/>
              <a:t>Privacy Notice on website and at point of contact with customers?</a:t>
            </a:r>
          </a:p>
          <a:p>
            <a:pPr eaLnBrk="1" hangingPunct="1">
              <a:lnSpc>
                <a:spcPct val="90000"/>
              </a:lnSpc>
            </a:pPr>
            <a:r>
              <a:rPr lang="en-US" sz="2800" smtClean="0"/>
              <a:t>Build DP in early in systems and policy proposals</a:t>
            </a:r>
          </a:p>
          <a:p>
            <a:pPr eaLnBrk="1" hangingPunct="1">
              <a:lnSpc>
                <a:spcPct val="90000"/>
              </a:lnSpc>
            </a:pPr>
            <a:r>
              <a:rPr lang="en-US" sz="2800" smtClean="0"/>
              <a:t>DPC “free and friendly” consultancy service</a:t>
            </a:r>
          </a:p>
          <a:p>
            <a:pPr eaLnBrk="1" hangingPunct="1">
              <a:lnSpc>
                <a:spcPct val="90000"/>
              </a:lnSpc>
            </a:pPr>
            <a:endParaRPr lang="en-IE" sz="2800" smtClean="0"/>
          </a:p>
        </p:txBody>
      </p:sp>
      <p:sp>
        <p:nvSpPr>
          <p:cNvPr id="130051" name="Rectangle 4"/>
          <p:cNvSpPr>
            <a:spLocks noChangeArrowheads="1"/>
          </p:cNvSpPr>
          <p:nvPr/>
        </p:nvSpPr>
        <p:spPr bwMode="auto">
          <a:xfrm>
            <a:off x="990600" y="3048000"/>
            <a:ext cx="7696200" cy="1676400"/>
          </a:xfrm>
          <a:prstGeom prst="rect">
            <a:avLst/>
          </a:prstGeom>
          <a:noFill/>
          <a:ln w="9525">
            <a:noFill/>
            <a:miter lim="800000"/>
            <a:headEnd/>
            <a:tailEnd/>
          </a:ln>
        </p:spPr>
        <p:txBody>
          <a:bodyPr/>
          <a:lstStyle/>
          <a:p>
            <a:pPr marL="342900" indent="-342900" algn="ctr">
              <a:spcBef>
                <a:spcPct val="20000"/>
              </a:spcBef>
            </a:pPr>
            <a:endParaRPr lang="en-US" sz="320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effectLst>
            <a:outerShdw dist="35921" dir="2700000" algn="ctr" rotWithShape="0">
              <a:srgbClr val="000000"/>
            </a:outerShdw>
          </a:effectLst>
        </p:spPr>
        <p:txBody>
          <a:bodyPr lIns="90487" tIns="44450" rIns="90487" bIns="44450"/>
          <a:lstStyle/>
          <a:p>
            <a:pPr eaLnBrk="1" hangingPunct="1">
              <a:defRPr/>
            </a:pPr>
            <a:r>
              <a:rPr lang="en-GB"/>
              <a:t>Transborder Data Flows</a:t>
            </a:r>
          </a:p>
        </p:txBody>
      </p:sp>
      <p:graphicFrame>
        <p:nvGraphicFramePr>
          <p:cNvPr id="1026" name="Object 2"/>
          <p:cNvGraphicFramePr>
            <a:graphicFrameLocks/>
          </p:cNvGraphicFramePr>
          <p:nvPr>
            <p:ph type="body" idx="1"/>
          </p:nvPr>
        </p:nvGraphicFramePr>
        <p:xfrm>
          <a:off x="582613" y="2354263"/>
          <a:ext cx="2112962" cy="1560512"/>
        </p:xfrm>
        <a:graphic>
          <a:graphicData uri="http://schemas.openxmlformats.org/presentationml/2006/ole">
            <p:oleObj spid="_x0000_s1026" name="Microsoft ClipArt Gallery" r:id="rId4" imgW="5080000" imgH="3606800" progId="">
              <p:embed/>
            </p:oleObj>
          </a:graphicData>
        </a:graphic>
      </p:graphicFrame>
      <p:graphicFrame>
        <p:nvGraphicFramePr>
          <p:cNvPr id="1027" name="Object 3"/>
          <p:cNvGraphicFramePr>
            <a:graphicFrameLocks/>
          </p:cNvGraphicFramePr>
          <p:nvPr/>
        </p:nvGraphicFramePr>
        <p:xfrm>
          <a:off x="4854575" y="1447800"/>
          <a:ext cx="4173538" cy="1752600"/>
        </p:xfrm>
        <a:graphic>
          <a:graphicData uri="http://schemas.openxmlformats.org/presentationml/2006/ole">
            <p:oleObj spid="_x0000_s1027" name="Microsoft ClipArt Gallery" r:id="rId5" imgW="5372100" imgH="2362200" progId="">
              <p:embed/>
            </p:oleObj>
          </a:graphicData>
        </a:graphic>
      </p:graphicFrame>
      <p:graphicFrame>
        <p:nvGraphicFramePr>
          <p:cNvPr id="1028" name="Object 4"/>
          <p:cNvGraphicFramePr>
            <a:graphicFrameLocks/>
          </p:cNvGraphicFramePr>
          <p:nvPr/>
        </p:nvGraphicFramePr>
        <p:xfrm>
          <a:off x="3124200" y="1828800"/>
          <a:ext cx="1828800" cy="2260600"/>
        </p:xfrm>
        <a:graphic>
          <a:graphicData uri="http://schemas.openxmlformats.org/presentationml/2006/ole">
            <p:oleObj spid="_x0000_s1028" name="Microsoft ClipArt Gallery" r:id="rId6" imgW="4902200" imgH="4775200" progId="">
              <p:embed/>
            </p:oleObj>
          </a:graphicData>
        </a:graphic>
      </p:graphicFrame>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title"/>
          </p:nvPr>
        </p:nvSpPr>
        <p:spPr/>
        <p:txBody>
          <a:bodyPr/>
          <a:lstStyle/>
          <a:p>
            <a:pPr eaLnBrk="1" hangingPunct="1"/>
            <a:r>
              <a:rPr lang="en-GB" smtClean="0"/>
              <a:t>Introduction</a:t>
            </a:r>
          </a:p>
        </p:txBody>
      </p:sp>
      <p:sp>
        <p:nvSpPr>
          <p:cNvPr id="134146" name="Rectangle 3"/>
          <p:cNvSpPr>
            <a:spLocks noGrp="1" noChangeArrowheads="1"/>
          </p:cNvSpPr>
          <p:nvPr>
            <p:ph type="body" idx="1"/>
          </p:nvPr>
        </p:nvSpPr>
        <p:spPr/>
        <p:txBody>
          <a:bodyPr/>
          <a:lstStyle/>
          <a:p>
            <a:pPr eaLnBrk="1" hangingPunct="1"/>
            <a:r>
              <a:rPr lang="en-GB" smtClean="0"/>
              <a:t>International issues have been a feature of data traffic since early days</a:t>
            </a:r>
          </a:p>
          <a:p>
            <a:pPr eaLnBrk="1" hangingPunct="1"/>
            <a:r>
              <a:rPr lang="en-GB" smtClean="0"/>
              <a:t>It was recognised that preservation of national control was incompatible with the needs of commerce and trade</a:t>
            </a:r>
          </a:p>
          <a:p>
            <a:pPr eaLnBrk="1" hangingPunct="1"/>
            <a:r>
              <a:rPr lang="en-GB" smtClean="0"/>
              <a:t>The ITU was established as an early form of transnational standards organisation</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p:txBody>
          <a:bodyPr/>
          <a:lstStyle/>
          <a:p>
            <a:pPr eaLnBrk="1" hangingPunct="1"/>
            <a:r>
              <a:rPr lang="en-GB" smtClean="0"/>
              <a:t>Into the Data Protection Era</a:t>
            </a:r>
          </a:p>
        </p:txBody>
      </p:sp>
      <p:sp>
        <p:nvSpPr>
          <p:cNvPr id="136194" name="Rectangle 3"/>
          <p:cNvSpPr>
            <a:spLocks noGrp="1" noChangeArrowheads="1"/>
          </p:cNvSpPr>
          <p:nvPr>
            <p:ph type="body" idx="1"/>
          </p:nvPr>
        </p:nvSpPr>
        <p:spPr/>
        <p:txBody>
          <a:bodyPr/>
          <a:lstStyle/>
          <a:p>
            <a:pPr eaLnBrk="1" hangingPunct="1"/>
            <a:r>
              <a:rPr lang="en-GB" smtClean="0"/>
              <a:t>States have sought to control export of data</a:t>
            </a:r>
          </a:p>
          <a:p>
            <a:pPr eaLnBrk="1" hangingPunct="1"/>
            <a:r>
              <a:rPr lang="en-GB" smtClean="0"/>
              <a:t>Partly to prevent data protection controls being avoided.</a:t>
            </a:r>
          </a:p>
          <a:p>
            <a:pPr eaLnBrk="1" hangingPunct="1"/>
            <a:r>
              <a:rPr lang="en-GB" smtClean="0"/>
              <a:t>Partly to prevent loss of business to states with lax controls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effectLst>
            <a:outerShdw dist="35921" dir="2700000" algn="ctr" rotWithShape="0">
              <a:srgbClr val="000000"/>
            </a:outerShdw>
          </a:effectLst>
        </p:spPr>
        <p:txBody>
          <a:bodyPr lIns="90487" tIns="44450" rIns="90487" bIns="44450"/>
          <a:lstStyle/>
          <a:p>
            <a:pPr eaLnBrk="1" hangingPunct="1">
              <a:defRPr/>
            </a:pPr>
            <a:r>
              <a:rPr lang="en-GB" sz="4000"/>
              <a:t>Europe v. The Rest of the World?</a:t>
            </a:r>
          </a:p>
        </p:txBody>
      </p:sp>
      <p:sp>
        <p:nvSpPr>
          <p:cNvPr id="138242" name="Rectangle 3"/>
          <p:cNvSpPr>
            <a:spLocks noGrp="1" noChangeArrowheads="1"/>
          </p:cNvSpPr>
          <p:nvPr>
            <p:ph type="body" idx="1"/>
          </p:nvPr>
        </p:nvSpPr>
        <p:spPr/>
        <p:txBody>
          <a:bodyPr lIns="90487" tIns="44450" rIns="90487" bIns="44450"/>
          <a:lstStyle/>
          <a:p>
            <a:pPr eaLnBrk="1" hangingPunct="1"/>
            <a:r>
              <a:rPr lang="en-GB" smtClean="0"/>
              <a:t>The DPA 1988 and Treaty 108 provided for transborder data flows to be prohibited in certain circumstances.</a:t>
            </a:r>
          </a:p>
          <a:p>
            <a:pPr eaLnBrk="1" hangingPunct="1"/>
            <a:r>
              <a:rPr lang="en-GB" smtClean="0"/>
              <a:t>Little indication that any prohibitions were applied</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effectLst>
            <a:outerShdw dist="35921" dir="2700000" algn="ctr" rotWithShape="0">
              <a:srgbClr val="000000"/>
            </a:outerShdw>
          </a:effectLst>
        </p:spPr>
        <p:txBody>
          <a:bodyPr lIns="90487" tIns="44450" rIns="90487" bIns="44450"/>
          <a:lstStyle/>
          <a:p>
            <a:pPr eaLnBrk="1" hangingPunct="1">
              <a:defRPr/>
            </a:pPr>
            <a:r>
              <a:rPr lang="en-GB"/>
              <a:t>The New Approach</a:t>
            </a:r>
          </a:p>
        </p:txBody>
      </p:sp>
      <p:sp>
        <p:nvSpPr>
          <p:cNvPr id="140290" name="Rectangle 3"/>
          <p:cNvSpPr>
            <a:spLocks noGrp="1" noChangeArrowheads="1"/>
          </p:cNvSpPr>
          <p:nvPr>
            <p:ph type="body" idx="1"/>
          </p:nvPr>
        </p:nvSpPr>
        <p:spPr/>
        <p:txBody>
          <a:bodyPr lIns="90487" tIns="44450" rIns="90487" bIns="44450"/>
          <a:lstStyle/>
          <a:p>
            <a:pPr eaLnBrk="1" hangingPunct="1"/>
            <a:r>
              <a:rPr lang="en-GB" smtClean="0"/>
              <a:t>Personal Data may only be transferred to third countries which ensure an adequate level of protection.</a:t>
            </a:r>
          </a:p>
          <a:p>
            <a:pPr eaLnBrk="1" hangingPunct="1"/>
            <a:r>
              <a:rPr lang="en-GB" smtClean="0"/>
              <a:t>Adequacy relates both to substantive laws and institutional aspects.</a:t>
            </a:r>
          </a:p>
          <a:p>
            <a:pPr eaLnBrk="1" hangingPunct="1"/>
            <a:r>
              <a:rPr lang="en-GB" smtClean="0"/>
              <a:t>Adequacy will be determined by the Commission.</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p:txBody>
          <a:bodyPr/>
          <a:lstStyle/>
          <a:p>
            <a:pPr eaLnBrk="1" hangingPunct="1"/>
            <a:r>
              <a:rPr lang="en-GB" smtClean="0"/>
              <a:t>Directive requirements</a:t>
            </a:r>
            <a:endParaRPr lang="en-US" smtClean="0"/>
          </a:p>
        </p:txBody>
      </p:sp>
      <p:sp>
        <p:nvSpPr>
          <p:cNvPr id="142338" name="Rectangle 3"/>
          <p:cNvSpPr>
            <a:spLocks noGrp="1" noChangeArrowheads="1"/>
          </p:cNvSpPr>
          <p:nvPr>
            <p:ph type="body" idx="1"/>
          </p:nvPr>
        </p:nvSpPr>
        <p:spPr/>
        <p:txBody>
          <a:bodyPr/>
          <a:lstStyle/>
          <a:p>
            <a:pPr eaLnBrk="1" hangingPunct="1">
              <a:lnSpc>
                <a:spcPct val="90000"/>
              </a:lnSpc>
              <a:buFontTx/>
              <a:buNone/>
            </a:pPr>
            <a:r>
              <a:rPr lang="en-US" smtClean="0">
                <a:latin typeface="Tahoma" pitchFamily="34" charset="0"/>
              </a:rPr>
              <a:t>1. </a:t>
            </a:r>
            <a:r>
              <a:rPr lang="en-US" i="1" smtClean="0">
                <a:latin typeface="Tahoma" pitchFamily="34" charset="0"/>
              </a:rPr>
              <a:t>The Member States shall provide that the transfer to a third country of personal data which are undergoing processing or are intended for processing after transfer may take place only if, without prejudice to compliance with the national provisions adopted pursuant to the other provisions of this Directive, the third country in question ensures an adequate level of protection.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5385</TotalTime>
  <Words>6076</Words>
  <Application>Microsoft Office PowerPoint</Application>
  <PresentationFormat>On-screen Show (4:3)</PresentationFormat>
  <Paragraphs>760</Paragraphs>
  <Slides>111</Slides>
  <Notes>26</Notes>
  <HiddenSlides>0</HiddenSlides>
  <MMClips>0</MMClips>
  <ScaleCrop>false</ScaleCrop>
  <HeadingPairs>
    <vt:vector size="8" baseType="variant">
      <vt:variant>
        <vt:lpstr>Fonts Used</vt:lpstr>
      </vt:variant>
      <vt:variant>
        <vt:i4>5</vt:i4>
      </vt:variant>
      <vt:variant>
        <vt:lpstr>Design Template</vt:lpstr>
      </vt:variant>
      <vt:variant>
        <vt:i4>2</vt:i4>
      </vt:variant>
      <vt:variant>
        <vt:lpstr>Embedded OLE Servers</vt:lpstr>
      </vt:variant>
      <vt:variant>
        <vt:i4>1</vt:i4>
      </vt:variant>
      <vt:variant>
        <vt:lpstr>Slide Titles</vt:lpstr>
      </vt:variant>
      <vt:variant>
        <vt:i4>111</vt:i4>
      </vt:variant>
    </vt:vector>
  </HeadingPairs>
  <TitlesOfParts>
    <vt:vector size="119" baseType="lpstr">
      <vt:lpstr>Arial</vt:lpstr>
      <vt:lpstr>Tahoma</vt:lpstr>
      <vt:lpstr>Times New Roman</vt:lpstr>
      <vt:lpstr>Verdana</vt:lpstr>
      <vt:lpstr>Wingdings</vt:lpstr>
      <vt:lpstr>Default Design</vt:lpstr>
      <vt:lpstr>Default Design</vt:lpstr>
      <vt:lpstr>Microsoft ClipArt Gallery</vt:lpstr>
      <vt:lpstr>Privacy and Surveillance  </vt:lpstr>
      <vt:lpstr>The Emergence of Privacy </vt:lpstr>
      <vt:lpstr>central thrust of the article </vt:lpstr>
      <vt:lpstr>UK</vt:lpstr>
      <vt:lpstr>Privacy v. Freedom of Expression</vt:lpstr>
      <vt:lpstr>Lords in Campbell v Mirror Group Newspapers ([2004] UKHL 22) </vt:lpstr>
      <vt:lpstr>Court analysed the article</vt:lpstr>
      <vt:lpstr>Private Information</vt:lpstr>
      <vt:lpstr>Balancing rights</vt:lpstr>
      <vt:lpstr>Campbell’s legacy </vt:lpstr>
      <vt:lpstr>Douglas &amp; Jones together with OK! Magazine against Hello! Magazine </vt:lpstr>
      <vt:lpstr>Peck v. United Kingdom</vt:lpstr>
      <vt:lpstr>From Knowledge to Information </vt:lpstr>
      <vt:lpstr>Slide 14</vt:lpstr>
      <vt:lpstr>Knowledge -  a human commodity </vt:lpstr>
      <vt:lpstr>Other uses of Data</vt:lpstr>
      <vt:lpstr>Information - basis for decisions</vt:lpstr>
      <vt:lpstr>Surveillance</vt:lpstr>
      <vt:lpstr>CCTV</vt:lpstr>
      <vt:lpstr>Monitoring thru software</vt:lpstr>
      <vt:lpstr>Internet newsgroup forum</vt:lpstr>
      <vt:lpstr>Lord Hoffman: case of R. v. Brown: </vt:lpstr>
      <vt:lpstr>Increasing Volumes of Data</vt:lpstr>
      <vt:lpstr>Data flexibility</vt:lpstr>
      <vt:lpstr>Information and Human Rights</vt:lpstr>
      <vt:lpstr>Universal Declaration of Human Rights</vt:lpstr>
      <vt:lpstr> A Counter to Totalitarian regimes</vt:lpstr>
      <vt:lpstr>ECHR</vt:lpstr>
      <vt:lpstr>Article 8</vt:lpstr>
      <vt:lpstr>Extends to Private sector</vt:lpstr>
      <vt:lpstr>Expansive Right</vt:lpstr>
      <vt:lpstr>Ireland</vt:lpstr>
      <vt:lpstr>McGee v. Attorney General 1974 (Marital privacy)</vt:lpstr>
      <vt:lpstr> Kennedy &amp; Arnold v. Ireland 1987 (comms privacy) </vt:lpstr>
      <vt:lpstr>Definition</vt:lpstr>
      <vt:lpstr>Privacy characteristics</vt:lpstr>
      <vt:lpstr>Not an absolute right</vt:lpstr>
      <vt:lpstr>Slide 38</vt:lpstr>
      <vt:lpstr>Slide 39</vt:lpstr>
      <vt:lpstr>Privacy as a Statutory right</vt:lpstr>
      <vt:lpstr>Emergence of Data Protection</vt:lpstr>
      <vt:lpstr>Data Protection:  Duties of a Data Controller </vt:lpstr>
      <vt:lpstr>The Data Protection Rules</vt:lpstr>
      <vt:lpstr>Data Protection Acts, 1988 &amp; 2003</vt:lpstr>
      <vt:lpstr>Rights and Obligations</vt:lpstr>
      <vt:lpstr>Definitions(1)</vt:lpstr>
      <vt:lpstr>Definitions(2)</vt:lpstr>
      <vt:lpstr>Definitions(3)</vt:lpstr>
      <vt:lpstr>Sensitive Data  (special protection)</vt:lpstr>
      <vt:lpstr>Rights of Individuals</vt:lpstr>
      <vt:lpstr>Obtain &amp; Process Fairly I</vt:lpstr>
      <vt:lpstr>Obtain &amp; Process Fairly II </vt:lpstr>
      <vt:lpstr>Processing Sensitive Data</vt:lpstr>
      <vt:lpstr>Fair obtaining - practical</vt:lpstr>
      <vt:lpstr>Specified Purpose</vt:lpstr>
      <vt:lpstr>Disclose only if compatible </vt:lpstr>
      <vt:lpstr>Disclosure Policy</vt:lpstr>
      <vt:lpstr>Disclosure - practical</vt:lpstr>
      <vt:lpstr>Keep Safe and Secure</vt:lpstr>
      <vt:lpstr>Security - practical</vt:lpstr>
      <vt:lpstr>Data Protection Training.</vt:lpstr>
      <vt:lpstr>Accurate, Complete and Up-to-Date</vt:lpstr>
      <vt:lpstr>Relevant and not Excessive</vt:lpstr>
      <vt:lpstr>Retain no longer than necessary</vt:lpstr>
      <vt:lpstr>Right of Access: Empowerment</vt:lpstr>
      <vt:lpstr>Scope of Access Request</vt:lpstr>
      <vt:lpstr>What must be disclosed in an access request</vt:lpstr>
      <vt:lpstr>Access Request - Procedure</vt:lpstr>
      <vt:lpstr>Opinions</vt:lpstr>
      <vt:lpstr>Exempt from Access Requests</vt:lpstr>
      <vt:lpstr>Access: Exemptions (S.5)</vt:lpstr>
      <vt:lpstr>Restricted Right of Access</vt:lpstr>
      <vt:lpstr>Other Access Exemptions </vt:lpstr>
      <vt:lpstr>Right to correct/erase/block</vt:lpstr>
      <vt:lpstr>Correction or deletion</vt:lpstr>
      <vt:lpstr>Right of erasure</vt:lpstr>
      <vt:lpstr>Automated decisions</vt:lpstr>
      <vt:lpstr>Right to object</vt:lpstr>
      <vt:lpstr>DP/FOI Access to Personal Information </vt:lpstr>
      <vt:lpstr>Right to opt out of direct marketing</vt:lpstr>
      <vt:lpstr>What is Direct Marketing?</vt:lpstr>
      <vt:lpstr>Electronic Communications</vt:lpstr>
      <vt:lpstr>Using Sensitive Data</vt:lpstr>
      <vt:lpstr>Using Sensitive Data</vt:lpstr>
      <vt:lpstr>Data Processors</vt:lpstr>
      <vt:lpstr>Role of EU Data Protection Authorities:–  i.e. Data Protection Commissioner</vt:lpstr>
      <vt:lpstr>Slide 87</vt:lpstr>
      <vt:lpstr>Slide 88</vt:lpstr>
      <vt:lpstr>Slide 89</vt:lpstr>
      <vt:lpstr>Slide 90</vt:lpstr>
      <vt:lpstr>Electronic Communications</vt:lpstr>
      <vt:lpstr>Good Practice (1)</vt:lpstr>
      <vt:lpstr>Good Practice (2)</vt:lpstr>
      <vt:lpstr>Transborder Data Flows</vt:lpstr>
      <vt:lpstr>Introduction</vt:lpstr>
      <vt:lpstr>Into the Data Protection Era</vt:lpstr>
      <vt:lpstr>Europe v. The Rest of the World?</vt:lpstr>
      <vt:lpstr>The New Approach</vt:lpstr>
      <vt:lpstr>Directive requirements</vt:lpstr>
      <vt:lpstr>Slide 100</vt:lpstr>
      <vt:lpstr>Evading data walls</vt:lpstr>
      <vt:lpstr>The Inevitable Exceptions</vt:lpstr>
      <vt:lpstr>continued</vt:lpstr>
      <vt:lpstr>Problems with Adequacy</vt:lpstr>
      <vt:lpstr>The safe harbor principles</vt:lpstr>
      <vt:lpstr>The nature of safe harbor</vt:lpstr>
      <vt:lpstr>Status of safe harbor</vt:lpstr>
      <vt:lpstr>The role of contract</vt:lpstr>
      <vt:lpstr>BCRs</vt:lpstr>
      <vt:lpstr>Conclusions</vt:lpstr>
      <vt:lpstr>Further Guidance</vt:lpstr>
    </vt:vector>
  </TitlesOfParts>
  <Company>DPC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Protection and the Health Sector</dc:title>
  <dc:creator>rd</dc:creator>
  <cp:lastModifiedBy>ICT Services</cp:lastModifiedBy>
  <cp:revision>209</cp:revision>
  <cp:lastPrinted>1601-01-01T00:00:00Z</cp:lastPrinted>
  <dcterms:created xsi:type="dcterms:W3CDTF">2001-02-13T12:46:02Z</dcterms:created>
  <dcterms:modified xsi:type="dcterms:W3CDTF">2017-02-28T20:48:25Z</dcterms:modified>
</cp:coreProperties>
</file>