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9" r:id="rId19"/>
    <p:sldId id="280" r:id="rId20"/>
    <p:sldId id="291" r:id="rId21"/>
    <p:sldId id="292" r:id="rId22"/>
    <p:sldId id="281" r:id="rId23"/>
    <p:sldId id="282" r:id="rId24"/>
    <p:sldId id="283" r:id="rId25"/>
    <p:sldId id="284" r:id="rId26"/>
    <p:sldId id="285" r:id="rId27"/>
    <p:sldId id="293" r:id="rId28"/>
    <p:sldId id="294" r:id="rId29"/>
    <p:sldId id="295" r:id="rId30"/>
    <p:sldId id="286" r:id="rId31"/>
    <p:sldId id="302" r:id="rId32"/>
    <p:sldId id="287" r:id="rId33"/>
    <p:sldId id="288" r:id="rId34"/>
    <p:sldId id="289" r:id="rId35"/>
    <p:sldId id="290" r:id="rId36"/>
    <p:sldId id="297" r:id="rId37"/>
    <p:sldId id="298" r:id="rId38"/>
    <p:sldId id="299" r:id="rId39"/>
    <p:sldId id="300" r:id="rId40"/>
    <p:sldId id="301" r:id="rId41"/>
  </p:sldIdLst>
  <p:sldSz cx="9105900" cy="6832600"/>
  <p:notesSz cx="6858000" cy="97742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32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445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5025"/>
            <a:ext cx="5029200" cy="411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099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9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1321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69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3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570038" y="833438"/>
            <a:ext cx="3692525" cy="277177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7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1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5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5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854075"/>
            <a:ext cx="4556125" cy="3419475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30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95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228600"/>
            <a:ext cx="207486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3775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321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43" y="2122535"/>
            <a:ext cx="7740015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885" y="3871807"/>
            <a:ext cx="637413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371" indent="0" algn="ctr">
              <a:buNone/>
              <a:defRPr/>
            </a:lvl2pPr>
            <a:lvl3pPr marL="910742" indent="0" algn="ctr">
              <a:buNone/>
              <a:defRPr/>
            </a:lvl3pPr>
            <a:lvl4pPr marL="1366114" indent="0" algn="ctr">
              <a:buNone/>
              <a:defRPr/>
            </a:lvl4pPr>
            <a:lvl5pPr marL="1821485" indent="0" algn="ctr">
              <a:buNone/>
              <a:defRPr/>
            </a:lvl5pPr>
            <a:lvl6pPr marL="2276856" indent="0" algn="ctr">
              <a:buNone/>
              <a:defRPr/>
            </a:lvl6pPr>
            <a:lvl7pPr marL="2732227" indent="0" algn="ctr">
              <a:buNone/>
              <a:defRPr/>
            </a:lvl7pPr>
            <a:lvl8pPr marL="3187598" indent="0" algn="ctr">
              <a:buNone/>
              <a:defRPr/>
            </a:lvl8pPr>
            <a:lvl9pPr marL="36429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555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17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03" y="4390579"/>
            <a:ext cx="7740015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03" y="2895948"/>
            <a:ext cx="7740015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71" indent="0">
              <a:buNone/>
              <a:defRPr sz="1800"/>
            </a:lvl2pPr>
            <a:lvl3pPr marL="910742" indent="0">
              <a:buNone/>
              <a:defRPr sz="1600"/>
            </a:lvl3pPr>
            <a:lvl4pPr marL="1366114" indent="0">
              <a:buNone/>
              <a:defRPr sz="1400"/>
            </a:lvl4pPr>
            <a:lvl5pPr marL="1821485" indent="0">
              <a:buNone/>
              <a:defRPr sz="1400"/>
            </a:lvl5pPr>
            <a:lvl6pPr marL="2276856" indent="0">
              <a:buNone/>
              <a:defRPr sz="1400"/>
            </a:lvl6pPr>
            <a:lvl7pPr marL="2732227" indent="0">
              <a:buNone/>
              <a:defRPr sz="1400"/>
            </a:lvl7pPr>
            <a:lvl8pPr marL="3187598" indent="0">
              <a:buNone/>
              <a:defRPr sz="1400"/>
            </a:lvl8pPr>
            <a:lvl9pPr marL="364297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03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73" y="1670192"/>
            <a:ext cx="3809934" cy="4115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172" y="1670192"/>
            <a:ext cx="3809934" cy="4115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1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73621"/>
            <a:ext cx="819531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529427"/>
            <a:ext cx="4023354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71" indent="0">
              <a:buNone/>
              <a:defRPr sz="2000" b="1"/>
            </a:lvl2pPr>
            <a:lvl3pPr marL="910742" indent="0">
              <a:buNone/>
              <a:defRPr sz="1800" b="1"/>
            </a:lvl3pPr>
            <a:lvl4pPr marL="1366114" indent="0">
              <a:buNone/>
              <a:defRPr sz="1600" b="1"/>
            </a:lvl4pPr>
            <a:lvl5pPr marL="1821485" indent="0">
              <a:buNone/>
              <a:defRPr sz="1600" b="1"/>
            </a:lvl5pPr>
            <a:lvl6pPr marL="2276856" indent="0">
              <a:buNone/>
              <a:defRPr sz="1600" b="1"/>
            </a:lvl6pPr>
            <a:lvl7pPr marL="2732227" indent="0">
              <a:buNone/>
              <a:defRPr sz="1600" b="1"/>
            </a:lvl7pPr>
            <a:lvl8pPr marL="3187598" indent="0">
              <a:buNone/>
              <a:defRPr sz="1600" b="1"/>
            </a:lvl8pPr>
            <a:lvl9pPr marL="36429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" y="2166820"/>
            <a:ext cx="4023354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671" y="1529427"/>
            <a:ext cx="4024934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71" indent="0">
              <a:buNone/>
              <a:defRPr sz="2000" b="1"/>
            </a:lvl2pPr>
            <a:lvl3pPr marL="910742" indent="0">
              <a:buNone/>
              <a:defRPr sz="1800" b="1"/>
            </a:lvl3pPr>
            <a:lvl4pPr marL="1366114" indent="0">
              <a:buNone/>
              <a:defRPr sz="1600" b="1"/>
            </a:lvl4pPr>
            <a:lvl5pPr marL="1821485" indent="0">
              <a:buNone/>
              <a:defRPr sz="1600" b="1"/>
            </a:lvl5pPr>
            <a:lvl6pPr marL="2276856" indent="0">
              <a:buNone/>
              <a:defRPr sz="1600" b="1"/>
            </a:lvl6pPr>
            <a:lvl7pPr marL="2732227" indent="0">
              <a:buNone/>
              <a:defRPr sz="1600" b="1"/>
            </a:lvl7pPr>
            <a:lvl8pPr marL="3187598" indent="0">
              <a:buNone/>
              <a:defRPr sz="1600" b="1"/>
            </a:lvl8pPr>
            <a:lvl9pPr marL="36429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166820"/>
            <a:ext cx="4024934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01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544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2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6" y="272039"/>
            <a:ext cx="2995778" cy="115774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154" y="272039"/>
            <a:ext cx="50904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296" y="1429785"/>
            <a:ext cx="2995778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371" indent="0">
              <a:buNone/>
              <a:defRPr sz="1200"/>
            </a:lvl2pPr>
            <a:lvl3pPr marL="910742" indent="0">
              <a:buNone/>
              <a:defRPr sz="1000"/>
            </a:lvl3pPr>
            <a:lvl4pPr marL="1366114" indent="0">
              <a:buNone/>
              <a:defRPr sz="900"/>
            </a:lvl4pPr>
            <a:lvl5pPr marL="1821485" indent="0">
              <a:buNone/>
              <a:defRPr sz="900"/>
            </a:lvl5pPr>
            <a:lvl6pPr marL="2276856" indent="0">
              <a:buNone/>
              <a:defRPr sz="900"/>
            </a:lvl6pPr>
            <a:lvl7pPr marL="2732227" indent="0">
              <a:buNone/>
              <a:defRPr sz="900"/>
            </a:lvl7pPr>
            <a:lvl8pPr marL="3187598" indent="0">
              <a:buNone/>
              <a:defRPr sz="900"/>
            </a:lvl8pPr>
            <a:lvl9pPr marL="36429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2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507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20" y="4782820"/>
            <a:ext cx="5463540" cy="5646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820" y="610505"/>
            <a:ext cx="546354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371" indent="0">
              <a:buNone/>
              <a:defRPr sz="2800"/>
            </a:lvl2pPr>
            <a:lvl3pPr marL="910742" indent="0">
              <a:buNone/>
              <a:defRPr sz="2400"/>
            </a:lvl3pPr>
            <a:lvl4pPr marL="1366114" indent="0">
              <a:buNone/>
              <a:defRPr sz="2000"/>
            </a:lvl4pPr>
            <a:lvl5pPr marL="1821485" indent="0">
              <a:buNone/>
              <a:defRPr sz="2000"/>
            </a:lvl5pPr>
            <a:lvl6pPr marL="2276856" indent="0">
              <a:buNone/>
              <a:defRPr sz="2000"/>
            </a:lvl6pPr>
            <a:lvl7pPr marL="2732227" indent="0">
              <a:buNone/>
              <a:defRPr sz="2000"/>
            </a:lvl7pPr>
            <a:lvl8pPr marL="3187598" indent="0">
              <a:buNone/>
              <a:defRPr sz="2000"/>
            </a:lvl8pPr>
            <a:lvl9pPr marL="364297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820" y="5347459"/>
            <a:ext cx="546354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371" indent="0">
              <a:buNone/>
              <a:defRPr sz="1200"/>
            </a:lvl2pPr>
            <a:lvl3pPr marL="910742" indent="0">
              <a:buNone/>
              <a:defRPr sz="1000"/>
            </a:lvl3pPr>
            <a:lvl4pPr marL="1366114" indent="0">
              <a:buNone/>
              <a:defRPr sz="900"/>
            </a:lvl4pPr>
            <a:lvl5pPr marL="1821485" indent="0">
              <a:buNone/>
              <a:defRPr sz="900"/>
            </a:lvl5pPr>
            <a:lvl6pPr marL="2276856" indent="0">
              <a:buNone/>
              <a:defRPr sz="900"/>
            </a:lvl6pPr>
            <a:lvl7pPr marL="2732227" indent="0">
              <a:buNone/>
              <a:defRPr sz="900"/>
            </a:lvl7pPr>
            <a:lvl8pPr marL="3187598" indent="0">
              <a:buNone/>
              <a:defRPr sz="900"/>
            </a:lvl8pPr>
            <a:lvl9pPr marL="36429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904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460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3433" y="262549"/>
            <a:ext cx="2094673" cy="55230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262549"/>
            <a:ext cx="6132255" cy="55230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13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06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97325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143000"/>
            <a:ext cx="3998913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400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908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4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0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5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5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52400" y="990600"/>
            <a:ext cx="79930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1486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42938" y="6499225"/>
            <a:ext cx="80438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GB" altLang="en-US" sz="1200">
                <a:solidFill>
                  <a:schemeClr val="tx2"/>
                </a:solidFill>
              </a:rPr>
              <a:t>©Ian Sommerville 1995 		</a:t>
            </a:r>
            <a:r>
              <a:rPr lang="en-IE" altLang="en-US" sz="1200">
                <a:solidFill>
                  <a:schemeClr val="tx2"/>
                </a:solidFill>
              </a:rPr>
              <a:t>	</a:t>
            </a:r>
            <a:r>
              <a:rPr lang="en-GB" altLang="en-US" sz="1200">
                <a:solidFill>
                  <a:schemeClr val="tx2"/>
                </a:solidFill>
              </a:rPr>
              <a:t>Soft</a:t>
            </a:r>
            <a:r>
              <a:rPr lang="en-IE" altLang="en-US" sz="1200">
                <a:solidFill>
                  <a:schemeClr val="tx2"/>
                </a:solidFill>
              </a:rPr>
              <a:t>ware Design</a:t>
            </a:r>
            <a:r>
              <a:rPr lang="en-GB" altLang="en-US" sz="1200">
                <a:solidFill>
                  <a:schemeClr val="tx2"/>
                </a:solidFill>
              </a:rPr>
              <a:t>	</a:t>
            </a:r>
            <a:r>
              <a:rPr lang="en-IE" altLang="en-US" sz="1200">
                <a:solidFill>
                  <a:schemeClr val="tx2"/>
                </a:solidFill>
              </a:rPr>
              <a:t>		</a:t>
            </a:r>
            <a:r>
              <a:rPr lang="en-GB" altLang="en-US" sz="1200">
                <a:solidFill>
                  <a:schemeClr val="tx2"/>
                </a:solidFill>
              </a:rPr>
              <a:t>Slide </a:t>
            </a:r>
            <a:fld id="{0BD2D163-8236-4C21-A441-E2779AA5AEF0}" type="slidenum">
              <a:rPr lang="en-GB" altLang="en-US" sz="1200">
                <a:solidFill>
                  <a:schemeClr val="tx2"/>
                </a:solidFill>
              </a:rPr>
              <a:pPr/>
              <a:t>‹#›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u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074" tIns="45537" rIns="91074" bIns="45537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77" tIns="44445" rIns="90477" bIns="4444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77" tIns="44445" rIns="90477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132638" y="6300788"/>
            <a:ext cx="1644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7" tIns="44445" rIns="90477" bIns="44445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GB" altLang="en-US" sz="1200">
                <a:solidFill>
                  <a:srgbClr val="081D58"/>
                </a:solidFill>
                <a:latin typeface="Times" charset="0"/>
              </a:rPr>
              <a:t>	Slide </a:t>
            </a:r>
            <a:fld id="{3BB3500B-2493-40CF-ACC9-49D220214A5C}" type="slidenum">
              <a:rPr lang="en-GB" altLang="en-US" sz="1200">
                <a:solidFill>
                  <a:srgbClr val="081D58"/>
                </a:solidFill>
                <a:latin typeface="Times" charset="0"/>
              </a:rPr>
              <a:pPr/>
              <a:t>‹#›</a:t>
            </a:fld>
            <a:endParaRPr lang="en-GB" altLang="en-US" sz="1200">
              <a:solidFill>
                <a:srgbClr val="081D58"/>
              </a:solidFill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</a:defRPr>
      </a:lvl5pPr>
      <a:lvl6pPr marL="455371" algn="l" defTabSz="9139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0742" algn="l" defTabSz="9139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66114" algn="l" defTabSz="9139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1485" algn="l" defTabSz="9139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463550" indent="-463550" algn="l" defTabSz="9128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35050" indent="-4556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376363" indent="-2270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719263" indent="-227013" algn="l" defTabSz="9128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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62163" indent="-2270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8772" indent="-227686" algn="l" defTabSz="9139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4144" indent="-227686" algn="l" defTabSz="9139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515" indent="-227686" algn="l" defTabSz="9139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4886" indent="-227686" algn="l" defTabSz="9139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defTabSz="910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Software Design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933575"/>
            <a:ext cx="7772400" cy="4305300"/>
          </a:xfrm>
          <a:noFill/>
        </p:spPr>
        <p:txBody>
          <a:bodyPr/>
          <a:lstStyle/>
          <a:p>
            <a:r>
              <a:rPr lang="en-GB" altLang="en-US" sz="4400" smtClean="0"/>
              <a:t>Deriving a solution which satisfies software requirements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Method deficiencies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They are guidelines rather than methods in the </a:t>
            </a:r>
            <a:br>
              <a:rPr lang="en-GB" altLang="en-US" smtClean="0"/>
            </a:br>
            <a:r>
              <a:rPr lang="en-GB" altLang="en-US" smtClean="0"/>
              <a:t>mathematical sense. Different designers create </a:t>
            </a:r>
            <a:br>
              <a:rPr lang="en-GB" altLang="en-US" smtClean="0"/>
            </a:br>
            <a:r>
              <a:rPr lang="en-GB" altLang="en-US" smtClean="0"/>
              <a:t>quite different system designs</a:t>
            </a:r>
          </a:p>
          <a:p>
            <a:r>
              <a:rPr lang="en-GB" altLang="en-US" smtClean="0"/>
              <a:t>They do not help much with the early, creative </a:t>
            </a:r>
            <a:br>
              <a:rPr lang="en-GB" altLang="en-US" smtClean="0"/>
            </a:br>
            <a:r>
              <a:rPr lang="en-GB" altLang="en-US" smtClean="0"/>
              <a:t>phase of design. Rather, they help the designer </a:t>
            </a:r>
            <a:br>
              <a:rPr lang="en-GB" altLang="en-US" smtClean="0"/>
            </a:br>
            <a:r>
              <a:rPr lang="en-GB" altLang="en-US" smtClean="0"/>
              <a:t>to structure and document his or her design </a:t>
            </a:r>
            <a:br>
              <a:rPr lang="en-GB" altLang="en-US" smtClean="0"/>
            </a:br>
            <a:r>
              <a:rPr lang="en-GB" altLang="en-US" smtClean="0"/>
              <a:t>ideas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description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i="1" smtClean="0"/>
              <a:t>Graphical notations.</a:t>
            </a:r>
            <a:r>
              <a:rPr lang="en-GB" altLang="en-US" smtClean="0"/>
              <a:t> Used to display </a:t>
            </a:r>
            <a:br>
              <a:rPr lang="en-GB" altLang="en-US" smtClean="0"/>
            </a:br>
            <a:r>
              <a:rPr lang="en-GB" altLang="en-US" smtClean="0"/>
              <a:t>component relationships</a:t>
            </a:r>
          </a:p>
          <a:p>
            <a:r>
              <a:rPr lang="en-GB" altLang="en-US" i="1" smtClean="0"/>
              <a:t>Program description languages.</a:t>
            </a:r>
            <a:r>
              <a:rPr lang="en-GB" altLang="en-US" smtClean="0"/>
              <a:t> Based on </a:t>
            </a:r>
            <a:br>
              <a:rPr lang="en-GB" altLang="en-US" smtClean="0"/>
            </a:br>
            <a:r>
              <a:rPr lang="en-GB" altLang="en-US" smtClean="0"/>
              <a:t>programming languages but with more flexibility </a:t>
            </a:r>
            <a:br>
              <a:rPr lang="en-GB" altLang="en-US" smtClean="0"/>
            </a:br>
            <a:r>
              <a:rPr lang="en-GB" altLang="en-US" smtClean="0"/>
              <a:t>to represent abstract concepts</a:t>
            </a:r>
          </a:p>
          <a:p>
            <a:r>
              <a:rPr lang="en-GB" altLang="en-US" i="1" smtClean="0"/>
              <a:t>Informal text.</a:t>
            </a:r>
            <a:r>
              <a:rPr lang="en-GB" altLang="en-US" smtClean="0"/>
              <a:t> Natural language description.</a:t>
            </a:r>
          </a:p>
          <a:p>
            <a:r>
              <a:rPr lang="en-GB" altLang="en-US" smtClean="0"/>
              <a:t>All of these notations may be used in large </a:t>
            </a:r>
            <a:br>
              <a:rPr lang="en-GB" altLang="en-US" smtClean="0"/>
            </a:br>
            <a:r>
              <a:rPr lang="en-GB" altLang="en-US" smtClean="0"/>
              <a:t>systems design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strategies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Functional design</a:t>
            </a:r>
          </a:p>
          <a:p>
            <a:pPr lvl="1"/>
            <a:r>
              <a:rPr lang="en-GB" altLang="en-US" smtClean="0"/>
              <a:t>The system is designed from a functional viewpoint. The system state is centralised and shared between the functions operating on that state</a:t>
            </a:r>
          </a:p>
          <a:p>
            <a:r>
              <a:rPr lang="en-GB" altLang="en-US" smtClean="0"/>
              <a:t>Object-oriented design</a:t>
            </a:r>
          </a:p>
          <a:p>
            <a:pPr lvl="1"/>
            <a:r>
              <a:rPr lang="en-GB" altLang="en-US" smtClean="0"/>
              <a:t>The system is viewed as a collection of interacting objects. </a:t>
            </a:r>
            <a:br>
              <a:rPr lang="en-GB" altLang="en-US" smtClean="0"/>
            </a:br>
            <a:r>
              <a:rPr lang="en-GB" altLang="en-US" smtClean="0"/>
              <a:t>The system state is de-centralised and each object manages its own state. Objects may be instances of an object class and communicate by exchanging methods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0791" y="391964"/>
            <a:ext cx="7772400" cy="681038"/>
          </a:xfrm>
          <a:noFill/>
        </p:spPr>
        <p:txBody>
          <a:bodyPr>
            <a:normAutofit fontScale="90000"/>
          </a:bodyPr>
          <a:lstStyle/>
          <a:p>
            <a:r>
              <a:rPr lang="en-GB" altLang="en-US" sz="4000" dirty="0" smtClean="0"/>
              <a:t>Functional or DFD </a:t>
            </a:r>
            <a:r>
              <a:rPr lang="en-GB" altLang="en-US" sz="4000" dirty="0" smtClean="0"/>
              <a:t>view of a compiler</a:t>
            </a:r>
          </a:p>
        </p:txBody>
      </p:sp>
      <p:pic>
        <p:nvPicPr>
          <p:cNvPr id="28674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2552204"/>
            <a:ext cx="85471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8534" y="1597521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Poor example, see Safe Home Alarm System instead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8593137" cy="673100"/>
          </a:xfrm>
          <a:noFill/>
        </p:spPr>
        <p:txBody>
          <a:bodyPr/>
          <a:lstStyle/>
          <a:p>
            <a:r>
              <a:rPr lang="en-GB" altLang="en-US" sz="4000" dirty="0" smtClean="0"/>
              <a:t>Object-oriented view of a compiler</a:t>
            </a:r>
          </a:p>
        </p:txBody>
      </p:sp>
      <p:pic>
        <p:nvPicPr>
          <p:cNvPr id="3072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904132"/>
            <a:ext cx="7997825" cy="41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4557" y="1256060"/>
            <a:ext cx="755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 smtClean="0"/>
              <a:t>Notice the main difference between this and previous diagram?</a:t>
            </a:r>
            <a:endParaRPr lang="en-IE" sz="2000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Mixed-strategy design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Although it is sometimes suggested that one </a:t>
            </a:r>
            <a:br>
              <a:rPr lang="en-GB" altLang="en-US" smtClean="0"/>
            </a:br>
            <a:r>
              <a:rPr lang="en-GB" altLang="en-US" smtClean="0"/>
              <a:t>approach to design is superior, in practice, an </a:t>
            </a:r>
            <a:br>
              <a:rPr lang="en-GB" altLang="en-US" smtClean="0"/>
            </a:br>
            <a:r>
              <a:rPr lang="en-GB" altLang="en-US" smtClean="0"/>
              <a:t>object-oriented and a functional-oriented </a:t>
            </a:r>
            <a:br>
              <a:rPr lang="en-GB" altLang="en-US" smtClean="0"/>
            </a:br>
            <a:r>
              <a:rPr lang="en-GB" altLang="en-US" smtClean="0"/>
              <a:t>approach to design are complementary</a:t>
            </a:r>
          </a:p>
          <a:p>
            <a:r>
              <a:rPr lang="en-GB" altLang="en-US" smtClean="0"/>
              <a:t>Good software engineers should select the </a:t>
            </a:r>
            <a:br>
              <a:rPr lang="en-GB" altLang="en-US" smtClean="0"/>
            </a:br>
            <a:r>
              <a:rPr lang="en-GB" altLang="en-US" smtClean="0"/>
              <a:t>most appropriate approach for whatever </a:t>
            </a:r>
            <a:br>
              <a:rPr lang="en-GB" altLang="en-US" smtClean="0"/>
            </a:br>
            <a:r>
              <a:rPr lang="en-GB" altLang="en-US" smtClean="0"/>
              <a:t>sub-system is being designed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quality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quality is an elusive concept. Quality depends on specific organisational priorities</a:t>
            </a:r>
          </a:p>
          <a:p>
            <a:r>
              <a:rPr lang="en-GB" altLang="en-US" smtClean="0"/>
              <a:t>A 'good' design may be the most efficient, the </a:t>
            </a:r>
            <a:br>
              <a:rPr lang="en-GB" altLang="en-US" smtClean="0"/>
            </a:br>
            <a:r>
              <a:rPr lang="en-GB" altLang="en-US" smtClean="0"/>
              <a:t>cheapest, the most maintainable, the most </a:t>
            </a:r>
            <a:br>
              <a:rPr lang="en-GB" altLang="en-US" smtClean="0"/>
            </a:br>
            <a:r>
              <a:rPr lang="en-GB" altLang="en-US" smtClean="0"/>
              <a:t>reliable, etc.</a:t>
            </a:r>
          </a:p>
          <a:p>
            <a:r>
              <a:rPr lang="en-GB" altLang="en-US" smtClean="0"/>
              <a:t>The attributes discussed here are concerned </a:t>
            </a:r>
            <a:br>
              <a:rPr lang="en-GB" altLang="en-US" smtClean="0"/>
            </a:br>
            <a:r>
              <a:rPr lang="en-GB" altLang="en-US" smtClean="0"/>
              <a:t>with the maintainability of the design</a:t>
            </a:r>
          </a:p>
          <a:p>
            <a:r>
              <a:rPr lang="en-GB" altLang="en-US" smtClean="0"/>
              <a:t>Quality characteristics are equally applicable to </a:t>
            </a:r>
            <a:br>
              <a:rPr lang="en-GB" altLang="en-US" smtClean="0"/>
            </a:br>
            <a:r>
              <a:rPr lang="en-GB" altLang="en-US" smtClean="0"/>
              <a:t>function-oriented and object-oriented designs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Cohesion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A measure of how well a component 'fits </a:t>
            </a:r>
            <a:br>
              <a:rPr lang="en-GB" altLang="en-US" smtClean="0"/>
            </a:br>
            <a:r>
              <a:rPr lang="en-GB" altLang="en-US" smtClean="0"/>
              <a:t>together'</a:t>
            </a:r>
          </a:p>
          <a:p>
            <a:r>
              <a:rPr lang="en-GB" altLang="en-US" smtClean="0"/>
              <a:t>A component should implement a single logical </a:t>
            </a:r>
            <a:br>
              <a:rPr lang="en-GB" altLang="en-US" smtClean="0"/>
            </a:br>
            <a:r>
              <a:rPr lang="en-GB" altLang="en-US" smtClean="0"/>
              <a:t>entity or function</a:t>
            </a:r>
          </a:p>
          <a:p>
            <a:r>
              <a:rPr lang="en-GB" altLang="en-US" smtClean="0"/>
              <a:t>Cohesion is a desirable design component </a:t>
            </a:r>
            <a:br>
              <a:rPr lang="en-GB" altLang="en-US" smtClean="0"/>
            </a:br>
            <a:r>
              <a:rPr lang="en-GB" altLang="en-US" smtClean="0"/>
              <a:t>attribute as when a change has to be made, it </a:t>
            </a:r>
            <a:br>
              <a:rPr lang="en-GB" altLang="en-US" smtClean="0"/>
            </a:br>
            <a:r>
              <a:rPr lang="en-GB" altLang="en-US" smtClean="0"/>
              <a:t>is localised in a single cohesive component</a:t>
            </a:r>
          </a:p>
          <a:p>
            <a:r>
              <a:rPr lang="en-GB" altLang="en-US" smtClean="0"/>
              <a:t>Various levels of cohesion have been identified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81038"/>
          </a:xfrm>
          <a:noFill/>
        </p:spPr>
        <p:txBody>
          <a:bodyPr/>
          <a:lstStyle/>
          <a:p>
            <a:r>
              <a:rPr lang="en-GB" altLang="en-US" smtClean="0"/>
              <a:t>Cohesion levels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22375"/>
            <a:ext cx="7772400" cy="51784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Coincidental cohesion (weak)</a:t>
            </a:r>
          </a:p>
          <a:p>
            <a:pPr lvl="1">
              <a:lnSpc>
                <a:spcPct val="90000"/>
              </a:lnSpc>
            </a:pPr>
            <a:r>
              <a:rPr lang="en-GB" altLang="en-US" smtClean="0"/>
              <a:t>Parts of a component are simply bundled together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Logical association (weak)</a:t>
            </a:r>
          </a:p>
          <a:p>
            <a:pPr lvl="1">
              <a:lnSpc>
                <a:spcPct val="90000"/>
              </a:lnSpc>
            </a:pPr>
            <a:r>
              <a:rPr lang="en-GB" altLang="en-US" smtClean="0"/>
              <a:t>Components which perform similar functions are grouped</a:t>
            </a:r>
            <a:endParaRPr lang="en-IE" altLang="en-US" smtClean="0"/>
          </a:p>
          <a:p>
            <a:pPr lvl="1">
              <a:lnSpc>
                <a:spcPct val="90000"/>
              </a:lnSpc>
            </a:pPr>
            <a:r>
              <a:rPr lang="en-IE" altLang="en-US" smtClean="0"/>
              <a:t>For 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output text to screen</a:t>
            </a:r>
            <a:endParaRPr lang="en-IE" altLang="en-US" smtClean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output line to printer</a:t>
            </a:r>
            <a:endParaRPr lang="en-IE" altLang="en-US" smtClean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output record to fil</a:t>
            </a:r>
            <a:r>
              <a:rPr lang="en-IE" altLang="en-US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GB" altLang="en-US" smtClean="0">
                <a:cs typeface="Times New Roman" pitchFamily="18" charset="0"/>
              </a:rPr>
              <a:t>Seems ok </a:t>
            </a:r>
            <a:endParaRPr lang="en-IE" altLang="en-US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mtClean="0">
                <a:cs typeface="Times New Roman" pitchFamily="18" charset="0"/>
              </a:rPr>
              <a:t>Problem is it carries out a range of similar but different actions </a:t>
            </a:r>
            <a:endParaRPr lang="en-IE" altLang="en-US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mtClean="0">
                <a:cs typeface="Times New Roman" pitchFamily="18" charset="0"/>
              </a:rPr>
              <a:t>No single well defined action </a:t>
            </a:r>
            <a:endParaRPr lang="en-IE" altLang="en-US" sz="2800" smtClean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Cohesion levels</a:t>
            </a:r>
            <a:endParaRPr lang="en-GB" altLang="en-US" smtClean="0"/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48638" cy="501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Temporal cohesion (weak)</a:t>
            </a:r>
          </a:p>
          <a:p>
            <a:pPr lvl="1">
              <a:lnSpc>
                <a:spcPct val="90000"/>
              </a:lnSpc>
            </a:pPr>
            <a:r>
              <a:rPr lang="en-GB" altLang="en-US" smtClean="0"/>
              <a:t>Components which are activated at the same time are grouped</a:t>
            </a:r>
            <a:endParaRPr lang="en-IE" altLang="en-US" smtClean="0"/>
          </a:p>
          <a:p>
            <a:pPr lvl="1">
              <a:lnSpc>
                <a:spcPct val="90000"/>
              </a:lnSpc>
            </a:pPr>
            <a:r>
              <a:rPr lang="en-IE" altLang="en-US" smtClean="0"/>
              <a:t>For 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IE" altLang="en-US" smtClean="0">
                <a:latin typeface="Courier New" pitchFamily="49" charset="0"/>
              </a:rPr>
              <a:t>clear screen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IE" altLang="en-US" smtClean="0">
                <a:latin typeface="Courier New" pitchFamily="49" charset="0"/>
              </a:rPr>
              <a:t>open file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IE" altLang="en-US" smtClean="0">
                <a:latin typeface="Courier New" pitchFamily="49" charset="0"/>
              </a:rPr>
              <a:t>Initialise total</a:t>
            </a:r>
            <a:endParaRPr lang="en-GB" alt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mtClean="0">
                <a:cs typeface="Times New Roman" pitchFamily="18" charset="0"/>
              </a:rPr>
              <a:t>again not related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>
              <a:lnSpc>
                <a:spcPct val="90000"/>
              </a:lnSpc>
            </a:pPr>
            <a:r>
              <a:rPr lang="en-GB" altLang="en-US" smtClean="0">
                <a:cs typeface="Times New Roman" pitchFamily="18" charset="0"/>
              </a:rPr>
              <a:t>solution  is to make initialisation module all other specialised modules: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call init_terminal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call init_files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call init_calculations</a:t>
            </a:r>
            <a:r>
              <a:rPr lang="en-GB" altLang="en-US" smtClean="0"/>
              <a:t> </a:t>
            </a:r>
            <a:endParaRPr lang="en-IE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Topics covered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The design process and design methods</a:t>
            </a:r>
          </a:p>
          <a:p>
            <a:r>
              <a:rPr lang="en-GB" altLang="en-US" smtClean="0"/>
              <a:t>Design strategies including object-oriented design and functional decomposition</a:t>
            </a:r>
            <a:r>
              <a:rPr lang="en-IE" altLang="en-US" smtClean="0"/>
              <a:t> - briefly</a:t>
            </a:r>
            <a:endParaRPr lang="en-GB" altLang="en-US" smtClean="0"/>
          </a:p>
          <a:p>
            <a:r>
              <a:rPr lang="en-GB" altLang="en-US" smtClean="0"/>
              <a:t>Design quality attributes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Cohesion levels</a:t>
            </a:r>
            <a:endParaRPr lang="en-GB" altLang="en-US" smtClean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Communicational cohesion (medium)</a:t>
            </a:r>
          </a:p>
          <a:p>
            <a:pPr lvl="1"/>
            <a:r>
              <a:rPr lang="en-GB" altLang="en-US" smtClean="0"/>
              <a:t>All the elements of a component operate on the same </a:t>
            </a:r>
            <a:r>
              <a:rPr lang="en-IE" altLang="en-US" smtClean="0"/>
              <a:t>data</a:t>
            </a:r>
          </a:p>
          <a:p>
            <a:pPr lvl="1"/>
            <a:r>
              <a:rPr lang="en-GB" altLang="en-US" smtClean="0">
                <a:cs typeface="Times New Roman" pitchFamily="18" charset="0"/>
              </a:rPr>
              <a:t>e.g. display and log temperature</a:t>
            </a:r>
            <a:r>
              <a:rPr lang="en-GB" altLang="en-US" smtClean="0"/>
              <a:t> </a:t>
            </a:r>
          </a:p>
          <a:p>
            <a:r>
              <a:rPr lang="en-GB" altLang="en-US" smtClean="0"/>
              <a:t>Sequential cohesion (medium)</a:t>
            </a:r>
          </a:p>
          <a:p>
            <a:pPr lvl="1"/>
            <a:r>
              <a:rPr lang="en-GB" altLang="en-US" smtClean="0"/>
              <a:t>The output for one part of a component is the input to another part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Cohesion levels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95400"/>
            <a:ext cx="7772400" cy="5029200"/>
          </a:xfrm>
          <a:noFill/>
        </p:spPr>
        <p:txBody>
          <a:bodyPr/>
          <a:lstStyle/>
          <a:p>
            <a:r>
              <a:rPr lang="en-GB" altLang="en-US" smtClean="0"/>
              <a:t>Functional cohesion (strong)</a:t>
            </a:r>
          </a:p>
          <a:p>
            <a:pPr lvl="1"/>
            <a:r>
              <a:rPr lang="en-GB" altLang="en-US" smtClean="0">
                <a:cs typeface="Times New Roman" pitchFamily="18" charset="0"/>
              </a:rPr>
              <a:t>optimal type of cohesion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cs typeface="Times New Roman" pitchFamily="18" charset="0"/>
              </a:rPr>
              <a:t>performs a single well-defined action on a single data object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IE" altLang="en-US" smtClean="0"/>
              <a:t>e.g. </a:t>
            </a:r>
            <a:r>
              <a:rPr lang="en-GB" altLang="en-US" smtClean="0">
                <a:cs typeface="Times New Roman" pitchFamily="18" charset="0"/>
              </a:rPr>
              <a:t>calculate average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/>
              <a:t>Each part of a component is necessary for the execution of a single function</a:t>
            </a:r>
          </a:p>
          <a:p>
            <a:r>
              <a:rPr lang="en-GB" altLang="en-US" smtClean="0"/>
              <a:t>Object cohesion (strong)</a:t>
            </a:r>
          </a:p>
          <a:p>
            <a:pPr lvl="1"/>
            <a:r>
              <a:rPr lang="en-GB" altLang="en-US" smtClean="0"/>
              <a:t>Each operation provides functionality which allows object attributes to be modified or inspected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Cohesion as a design attribute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Not well-defined. Often difficult to classify </a:t>
            </a:r>
            <a:br>
              <a:rPr lang="en-GB" altLang="en-US" smtClean="0"/>
            </a:br>
            <a:r>
              <a:rPr lang="en-GB" altLang="en-US" smtClean="0"/>
              <a:t>cohesion</a:t>
            </a:r>
          </a:p>
          <a:p>
            <a:r>
              <a:rPr lang="en-GB" altLang="en-US" smtClean="0"/>
              <a:t>Inheriting attributes from super-classes </a:t>
            </a:r>
            <a:br>
              <a:rPr lang="en-GB" altLang="en-US" smtClean="0"/>
            </a:br>
            <a:r>
              <a:rPr lang="en-GB" altLang="en-US" smtClean="0"/>
              <a:t>weakens cohesion</a:t>
            </a:r>
          </a:p>
          <a:p>
            <a:r>
              <a:rPr lang="en-GB" altLang="en-US" smtClean="0"/>
              <a:t>To understand a component, the super-classes </a:t>
            </a:r>
            <a:br>
              <a:rPr lang="en-GB" altLang="en-US" smtClean="0"/>
            </a:br>
            <a:r>
              <a:rPr lang="en-GB" altLang="en-US" smtClean="0"/>
              <a:t>as well as the component class must be </a:t>
            </a:r>
            <a:br>
              <a:rPr lang="en-GB" altLang="en-US" smtClean="0"/>
            </a:br>
            <a:r>
              <a:rPr lang="en-GB" altLang="en-US" smtClean="0"/>
              <a:t>examined</a:t>
            </a:r>
          </a:p>
          <a:p>
            <a:pPr>
              <a:buFont typeface="Monotype Sorts" charset="2"/>
              <a:buNone/>
            </a:pPr>
            <a:endParaRPr lang="en-GB" altLang="en-US" smtClean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A measure of the strength of the inter-connections between system components</a:t>
            </a:r>
          </a:p>
          <a:p>
            <a:r>
              <a:rPr lang="en-GB" altLang="en-US" smtClean="0"/>
              <a:t>Loose coupling means component changes are unlikely to affect other components</a:t>
            </a:r>
          </a:p>
          <a:p>
            <a:r>
              <a:rPr lang="en-GB" altLang="en-US" smtClean="0"/>
              <a:t>Shared variables or control information </a:t>
            </a:r>
            <a:br>
              <a:rPr lang="en-GB" altLang="en-US" smtClean="0"/>
            </a:br>
            <a:r>
              <a:rPr lang="en-GB" altLang="en-US" smtClean="0"/>
              <a:t>exchange lead to tight coupling</a:t>
            </a:r>
          </a:p>
          <a:p>
            <a:r>
              <a:rPr lang="en-GB" altLang="en-US" smtClean="0"/>
              <a:t>Loose coupling can be achieved by state </a:t>
            </a:r>
            <a:br>
              <a:rPr lang="en-GB" altLang="en-US" smtClean="0"/>
            </a:br>
            <a:r>
              <a:rPr lang="en-GB" altLang="en-US" smtClean="0"/>
              <a:t>decentralisation (as in objects) and component </a:t>
            </a:r>
            <a:br>
              <a:rPr lang="en-GB" altLang="en-US" smtClean="0"/>
            </a:br>
            <a:r>
              <a:rPr lang="en-GB" altLang="en-US" smtClean="0"/>
              <a:t>communication via parameters or message </a:t>
            </a:r>
            <a:br>
              <a:rPr lang="en-GB" altLang="en-US" smtClean="0"/>
            </a:br>
            <a:r>
              <a:rPr lang="en-GB" altLang="en-US" smtClean="0"/>
              <a:t>passing</a:t>
            </a:r>
          </a:p>
        </p:txBody>
      </p:sp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Coupling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Tight coupling</a:t>
            </a:r>
          </a:p>
        </p:txBody>
      </p:sp>
      <p:pic>
        <p:nvPicPr>
          <p:cNvPr id="49154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803400"/>
            <a:ext cx="62484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Loose coupling</a:t>
            </a:r>
          </a:p>
        </p:txBody>
      </p:sp>
      <p:pic>
        <p:nvPicPr>
          <p:cNvPr id="5120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38300"/>
            <a:ext cx="6858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Coupling levels</a:t>
            </a:r>
            <a:endParaRPr lang="en-GB" altLang="en-US" smtClean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48638" cy="5011738"/>
          </a:xfrm>
        </p:spPr>
        <p:txBody>
          <a:bodyPr/>
          <a:lstStyle/>
          <a:p>
            <a:r>
              <a:rPr lang="en-GB" altLang="en-US" smtClean="0">
                <a:cs typeface="Times New Roman" pitchFamily="18" charset="0"/>
              </a:rPr>
              <a:t>Altering another modules code (LISP, Assembler)</a:t>
            </a:r>
            <a:r>
              <a:rPr lang="en-GB" altLang="en-US" smtClean="0"/>
              <a:t> </a:t>
            </a:r>
            <a:endParaRPr lang="en-IE" altLang="en-US" smtClean="0"/>
          </a:p>
          <a:p>
            <a:r>
              <a:rPr lang="en-GB" altLang="en-US" smtClean="0">
                <a:cs typeface="Times New Roman" pitchFamily="18" charset="0"/>
              </a:rPr>
              <a:t>Modifying data within another module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cs typeface="Times New Roman" pitchFamily="18" charset="0"/>
              </a:rPr>
              <a:t>fault that appears in one module may be due to another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cs typeface="Times New Roman" pitchFamily="18" charset="0"/>
              </a:rPr>
              <a:t>complicated understanding and debugging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cs typeface="Times New Roman" pitchFamily="18" charset="0"/>
              </a:rPr>
              <a:t>can be done via global variables or pointers or call be reference in C++</a:t>
            </a:r>
            <a:r>
              <a:rPr lang="en-GB" altLang="en-US" smtClean="0"/>
              <a:t> </a:t>
            </a:r>
            <a:r>
              <a:rPr lang="en-IE" altLang="en-US" smtClean="0"/>
              <a:t>/ Java</a:t>
            </a:r>
          </a:p>
          <a:p>
            <a:r>
              <a:rPr lang="en-GB" altLang="en-US" smtClean="0">
                <a:cs typeface="Times New Roman" pitchFamily="18" charset="0"/>
              </a:rPr>
              <a:t>Shared or global data</a:t>
            </a:r>
            <a:r>
              <a:rPr lang="en-GB" altLang="en-US" smtClean="0"/>
              <a:t> </a:t>
            </a:r>
            <a:endParaRPr lang="en-IE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Coupling levels</a:t>
            </a:r>
            <a:endParaRPr lang="en-GB" altLang="en-US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48638" cy="5105400"/>
          </a:xfrm>
        </p:spPr>
        <p:txBody>
          <a:bodyPr/>
          <a:lstStyle/>
          <a:p>
            <a:r>
              <a:rPr lang="en-GB" altLang="en-US" smtClean="0">
                <a:cs typeface="Times New Roman" pitchFamily="18" charset="0"/>
              </a:rPr>
              <a:t>Procedure call with a parameter that is a switch (or a function pointer in C)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io (command, device buffer, length);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IE" altLang="en-US" smtClean="0">
                <a:cs typeface="Times New Roman" pitchFamily="18" charset="0"/>
              </a:rPr>
              <a:t>where </a:t>
            </a:r>
            <a:r>
              <a:rPr lang="en-GB" altLang="en-US" smtClean="0">
                <a:cs typeface="Times New Roman" pitchFamily="18" charset="0"/>
              </a:rPr>
              <a:t>command is 0,1,2 for read, write open</a:t>
            </a:r>
            <a:r>
              <a:rPr lang="en-IE" altLang="en-US" smtClean="0">
                <a:cs typeface="Times New Roman" pitchFamily="18" charset="0"/>
              </a:rPr>
              <a:t>;</a:t>
            </a:r>
            <a:r>
              <a:rPr lang="en-GB" altLang="en-US" smtClean="0">
                <a:cs typeface="Times New Roman" pitchFamily="18" charset="0"/>
              </a:rPr>
              <a:t> better to  use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latin typeface="Courier New" pitchFamily="49" charset="0"/>
                <a:cs typeface="Courier New" pitchFamily="49" charset="0"/>
              </a:rPr>
              <a:t>read( device, buffer, length);</a:t>
            </a:r>
            <a:r>
              <a:rPr lang="en-GB" altLang="en-US" smtClean="0"/>
              <a:t> </a:t>
            </a:r>
            <a:endParaRPr lang="en-IE" altLang="en-US" smtClean="0"/>
          </a:p>
          <a:p>
            <a:r>
              <a:rPr lang="en-GB" altLang="en-US" smtClean="0">
                <a:cs typeface="Times New Roman" pitchFamily="18" charset="0"/>
              </a:rPr>
              <a:t>Procedure call with parameters that are pure data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cs typeface="Times New Roman" pitchFamily="18" charset="0"/>
              </a:rPr>
              <a:t>ideal is call by value, where a small number of parameters are used and</a:t>
            </a:r>
            <a:r>
              <a:rPr lang="en-GB" altLang="en-US" smtClean="0"/>
              <a:t> </a:t>
            </a:r>
            <a:r>
              <a:rPr lang="en-GB" altLang="en-US" smtClean="0">
                <a:cs typeface="Times New Roman" pitchFamily="18" charset="0"/>
              </a:rPr>
              <a:t>a copy of the data is passed to the procedure invoked</a:t>
            </a:r>
            <a:r>
              <a:rPr lang="en-GB" altLang="en-US" smtClean="0"/>
              <a:t> </a:t>
            </a:r>
            <a:endParaRPr lang="en-IE" altLang="en-US" smtClean="0"/>
          </a:p>
          <a:p>
            <a:pPr lvl="1"/>
            <a:r>
              <a:rPr lang="en-GB" altLang="en-US" smtClean="0">
                <a:cs typeface="Times New Roman" pitchFamily="18" charset="0"/>
              </a:rPr>
              <a:t>clear what information is being communicated</a:t>
            </a:r>
            <a:r>
              <a:rPr lang="en-GB" altLang="en-US" smtClean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Coupling levels</a:t>
            </a:r>
            <a:endParaRPr lang="en-GB" altLang="en-US" smtClean="0"/>
          </a:p>
        </p:txBody>
      </p:sp>
      <p:sp>
        <p:nvSpPr>
          <p:cNvPr id="552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Passing a serial data stream </a:t>
            </a:r>
          </a:p>
          <a:p>
            <a:pPr lvl="1"/>
            <a:r>
              <a:rPr lang="en-GB" altLang="en-US" smtClean="0"/>
              <a:t>most ideal situation</a:t>
            </a:r>
          </a:p>
          <a:p>
            <a:pPr lvl="1"/>
            <a:r>
              <a:rPr lang="en-GB" altLang="en-US" smtClean="0"/>
              <a:t>one module passes stream of data to another</a:t>
            </a:r>
          </a:p>
          <a:p>
            <a:pPr lvl="1"/>
            <a:r>
              <a:rPr lang="en-GB" altLang="en-US" smtClean="0"/>
              <a:t>once passed data is outside control of process/module</a:t>
            </a:r>
          </a:p>
          <a:p>
            <a:pPr lvl="1"/>
            <a:r>
              <a:rPr lang="en-GB" altLang="en-US" smtClean="0"/>
              <a:t>like piping in UNIX</a:t>
            </a:r>
          </a:p>
          <a:p>
            <a:pPr lvl="1"/>
            <a:r>
              <a:rPr lang="en-GB" altLang="en-US" smtClean="0"/>
              <a:t>data can be thought of as a temporary intermediate file</a:t>
            </a:r>
          </a:p>
          <a:p>
            <a:pPr lvl="1"/>
            <a:r>
              <a:rPr lang="en-GB" altLang="en-US" smtClean="0"/>
              <a:t>only possible in languages that support concurrency such as Ada and Erlang and Parallel C</a:t>
            </a:r>
          </a:p>
          <a:p>
            <a:pPr lvl="1"/>
            <a:endParaRPr lang="en-GB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Object-oriented systems are loosely </a:t>
            </a:r>
            <a:br>
              <a:rPr lang="en-GB" altLang="en-US" smtClean="0"/>
            </a:br>
            <a:r>
              <a:rPr lang="en-GB" altLang="en-US" smtClean="0"/>
              <a:t>coupled because there is no shared state and </a:t>
            </a:r>
            <a:br>
              <a:rPr lang="en-GB" altLang="en-US" smtClean="0"/>
            </a:br>
            <a:r>
              <a:rPr lang="en-GB" altLang="en-US" smtClean="0"/>
              <a:t>objects communicate using message passing</a:t>
            </a:r>
          </a:p>
          <a:p>
            <a:r>
              <a:rPr lang="en-GB" altLang="en-US" smtClean="0"/>
              <a:t>However, an object class is coupled to its </a:t>
            </a:r>
            <a:br>
              <a:rPr lang="en-GB" altLang="en-US" smtClean="0"/>
            </a:br>
            <a:r>
              <a:rPr lang="en-GB" altLang="en-US" smtClean="0"/>
              <a:t>super-classes. Changes made to the attributes </a:t>
            </a:r>
            <a:br>
              <a:rPr lang="en-GB" altLang="en-US" smtClean="0"/>
            </a:br>
            <a:r>
              <a:rPr lang="en-GB" altLang="en-US" smtClean="0"/>
              <a:t>or operations in a super-class propagate to all </a:t>
            </a:r>
            <a:br>
              <a:rPr lang="en-GB" altLang="en-US" smtClean="0"/>
            </a:br>
            <a:r>
              <a:rPr lang="en-GB" altLang="en-US" smtClean="0"/>
              <a:t>sub-classes. Such changes must be carefully </a:t>
            </a:r>
            <a:br>
              <a:rPr lang="en-GB" altLang="en-US" smtClean="0"/>
            </a:br>
            <a:r>
              <a:rPr lang="en-GB" altLang="en-US" smtClean="0"/>
              <a:t>controlled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Coupling and Inheritance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The design process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Any design may be modelled as a directed </a:t>
            </a:r>
            <a:br>
              <a:rPr lang="en-GB" altLang="en-US" smtClean="0"/>
            </a:br>
            <a:r>
              <a:rPr lang="en-GB" altLang="en-US" smtClean="0"/>
              <a:t>graph made up of entities with attributes which </a:t>
            </a:r>
            <a:br>
              <a:rPr lang="en-GB" altLang="en-US" smtClean="0"/>
            </a:br>
            <a:r>
              <a:rPr lang="en-GB" altLang="en-US" smtClean="0"/>
              <a:t>participate in relationships</a:t>
            </a:r>
          </a:p>
          <a:p>
            <a:r>
              <a:rPr lang="en-GB" altLang="en-US" smtClean="0"/>
              <a:t>The system should be described at several </a:t>
            </a:r>
            <a:br>
              <a:rPr lang="en-GB" altLang="en-US" smtClean="0"/>
            </a:br>
            <a:r>
              <a:rPr lang="en-GB" altLang="en-US" smtClean="0"/>
              <a:t>different levels of abstraction</a:t>
            </a:r>
          </a:p>
          <a:p>
            <a:r>
              <a:rPr lang="en-GB" altLang="en-US" smtClean="0"/>
              <a:t>Design takes place in overlapping stages. It is </a:t>
            </a:r>
            <a:br>
              <a:rPr lang="en-GB" altLang="en-US" smtClean="0"/>
            </a:br>
            <a:r>
              <a:rPr lang="en-GB" altLang="en-US" smtClean="0"/>
              <a:t>artificial to separate it into distinct phases but </a:t>
            </a:r>
            <a:br>
              <a:rPr lang="en-GB" altLang="en-US" smtClean="0"/>
            </a:br>
            <a:r>
              <a:rPr lang="en-GB" altLang="en-US" smtClean="0"/>
              <a:t>some separation is usually necessary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Cohesion, Coupling &amp; Testing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High Cohesion ensures each unit provides a set of related capabilities and makes the tests of those capabilities easier to maintain</a:t>
            </a:r>
          </a:p>
          <a:p>
            <a:r>
              <a:rPr lang="en-IE" altLang="en-US" smtClean="0"/>
              <a:t>Low Coupling allows each unit to be effectively tested in isolation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29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Related to several component characteristics</a:t>
            </a:r>
          </a:p>
          <a:p>
            <a:pPr lvl="1">
              <a:lnSpc>
                <a:spcPct val="90000"/>
              </a:lnSpc>
            </a:pPr>
            <a:r>
              <a:rPr lang="en-GB" altLang="en-US" i="1" smtClean="0"/>
              <a:t>Cohesion</a:t>
            </a:r>
            <a:r>
              <a:rPr lang="en-GB" altLang="en-US" smtClean="0"/>
              <a:t>. Can the component be understood on its own?</a:t>
            </a:r>
          </a:p>
          <a:p>
            <a:pPr lvl="1">
              <a:lnSpc>
                <a:spcPct val="90000"/>
              </a:lnSpc>
            </a:pPr>
            <a:r>
              <a:rPr lang="en-GB" altLang="en-US" i="1" smtClean="0"/>
              <a:t>Naming</a:t>
            </a:r>
            <a:r>
              <a:rPr lang="en-GB" altLang="en-US" smtClean="0"/>
              <a:t>. Are meaningful names used?</a:t>
            </a:r>
          </a:p>
          <a:p>
            <a:pPr lvl="1">
              <a:lnSpc>
                <a:spcPct val="90000"/>
              </a:lnSpc>
            </a:pPr>
            <a:r>
              <a:rPr lang="en-GB" altLang="en-US" i="1" smtClean="0"/>
              <a:t>Documentation</a:t>
            </a:r>
            <a:r>
              <a:rPr lang="en-GB" altLang="en-US" smtClean="0"/>
              <a:t>. Is the design well-documented?</a:t>
            </a:r>
          </a:p>
          <a:p>
            <a:pPr lvl="1">
              <a:lnSpc>
                <a:spcPct val="90000"/>
              </a:lnSpc>
            </a:pPr>
            <a:r>
              <a:rPr lang="en-GB" altLang="en-US" i="1" smtClean="0"/>
              <a:t>Complexity</a:t>
            </a:r>
            <a:r>
              <a:rPr lang="en-GB" altLang="en-US" smtClean="0"/>
              <a:t>. Are complex algorithms used?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Informally, high complexity means many </a:t>
            </a:r>
            <a:br>
              <a:rPr lang="en-GB" altLang="en-US" smtClean="0"/>
            </a:br>
            <a:r>
              <a:rPr lang="en-GB" altLang="en-US" smtClean="0"/>
              <a:t>relationships between different parts of the design. hence it is hard to understand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Most design quality metrics are oriented </a:t>
            </a:r>
            <a:br>
              <a:rPr lang="en-GB" altLang="en-US" smtClean="0"/>
            </a:br>
            <a:r>
              <a:rPr lang="en-GB" altLang="en-US" smtClean="0"/>
              <a:t>towards complexity measurement. They are</a:t>
            </a:r>
            <a:r>
              <a:rPr lang="en-IE" altLang="en-US" smtClean="0"/>
              <a:t> </a:t>
            </a:r>
            <a:r>
              <a:rPr lang="en-GB" altLang="en-US" smtClean="0"/>
              <a:t>of limited use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Understandability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48638" cy="4843463"/>
          </a:xfrm>
          <a:noFill/>
        </p:spPr>
        <p:txBody>
          <a:bodyPr/>
          <a:lstStyle/>
          <a:p>
            <a:r>
              <a:rPr lang="en-GB" altLang="en-US" smtClean="0"/>
              <a:t>A design is adaptable if:</a:t>
            </a:r>
          </a:p>
          <a:p>
            <a:pPr lvl="1"/>
            <a:r>
              <a:rPr lang="en-GB" altLang="en-US" smtClean="0"/>
              <a:t>Its components are loosely coupled</a:t>
            </a:r>
          </a:p>
          <a:p>
            <a:pPr lvl="1"/>
            <a:r>
              <a:rPr lang="en-GB" altLang="en-US" smtClean="0"/>
              <a:t>It is well-documented and the documentation is up to date</a:t>
            </a:r>
          </a:p>
          <a:p>
            <a:pPr lvl="1"/>
            <a:r>
              <a:rPr lang="en-GB" altLang="en-US" smtClean="0"/>
              <a:t>There is an obvious correspondence between design levels (design visibility)</a:t>
            </a:r>
          </a:p>
          <a:p>
            <a:pPr lvl="1"/>
            <a:r>
              <a:rPr lang="en-GB" altLang="en-US" smtClean="0"/>
              <a:t>Each component is a self-contained entity (tightly cohesive)</a:t>
            </a:r>
          </a:p>
          <a:p>
            <a:r>
              <a:rPr lang="en-GB" altLang="en-US" smtClean="0"/>
              <a:t>To adapt a design, it must be possible to trace the links between design components so that change consequences can be analysed</a:t>
            </a:r>
            <a:endParaRPr lang="en-IE" altLang="en-US" smtClean="0"/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Adaptability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traceability</a:t>
            </a:r>
          </a:p>
        </p:txBody>
      </p:sp>
      <p:pic>
        <p:nvPicPr>
          <p:cNvPr id="6349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689100"/>
            <a:ext cx="65151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altLang="en-US" dirty="0" smtClean="0"/>
              <a:t>Inheritance dramatically improves adaptability. </a:t>
            </a:r>
            <a:br>
              <a:rPr lang="en-GB" altLang="en-US" dirty="0" smtClean="0"/>
            </a:br>
            <a:r>
              <a:rPr lang="en-GB" altLang="en-US" dirty="0" smtClean="0"/>
              <a:t>Components may be adapted without change </a:t>
            </a:r>
            <a:br>
              <a:rPr lang="en-GB" altLang="en-US" dirty="0" smtClean="0"/>
            </a:br>
            <a:r>
              <a:rPr lang="en-GB" altLang="en-US" dirty="0" smtClean="0"/>
              <a:t>by deriving a sub-class and modifying that </a:t>
            </a:r>
            <a:br>
              <a:rPr lang="en-GB" altLang="en-US" dirty="0" smtClean="0"/>
            </a:br>
            <a:r>
              <a:rPr lang="en-GB" altLang="en-US" dirty="0" smtClean="0"/>
              <a:t>derived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 smtClean="0"/>
              <a:t>However, as the depth of the inheritance </a:t>
            </a:r>
            <a:br>
              <a:rPr lang="en-GB" altLang="en-US" dirty="0" smtClean="0"/>
            </a:br>
            <a:r>
              <a:rPr lang="en-GB" altLang="en-US" dirty="0" smtClean="0"/>
              <a:t>hierarchy increases, it becomes increasingly </a:t>
            </a:r>
            <a:br>
              <a:rPr lang="en-GB" altLang="en-US" dirty="0" smtClean="0"/>
            </a:br>
            <a:r>
              <a:rPr lang="en-GB" altLang="en-US" dirty="0" smtClean="0"/>
              <a:t>complex. It must be periodically reviewed and </a:t>
            </a:r>
            <a:br>
              <a:rPr lang="en-GB" altLang="en-US" dirty="0" smtClean="0"/>
            </a:br>
            <a:r>
              <a:rPr lang="en-GB" altLang="en-US" dirty="0" smtClean="0"/>
              <a:t>restructured</a:t>
            </a:r>
            <a:endParaRPr lang="en-IE" altLang="en-US" dirty="0" smtClean="0"/>
          </a:p>
          <a:p>
            <a:pPr lvl="1"/>
            <a:r>
              <a:rPr lang="en-IE" altLang="en-US" dirty="0" smtClean="0"/>
              <a:t>new trend in this area known as </a:t>
            </a:r>
            <a:r>
              <a:rPr lang="en-IE" altLang="en-US" b="1" dirty="0" smtClean="0"/>
              <a:t>refactoring</a:t>
            </a:r>
            <a:r>
              <a:rPr lang="en-IE" altLang="en-US" dirty="0" smtClean="0"/>
              <a:t>, associated with the lightweight process of Extreme Programming (XP)</a:t>
            </a:r>
            <a:endParaRPr lang="en-GB" altLang="en-US" dirty="0" smtClean="0"/>
          </a:p>
        </p:txBody>
      </p:sp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Adaptability and inheritance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ＭＳ Ｐゴシック" charset="0"/>
              </a:rPr>
              <a:t>Advantages of inheritance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It is an abstraction mechanism which may be used to classify </a:t>
            </a:r>
            <a:r>
              <a:rPr lang="en-GB" dirty="0" smtClean="0">
                <a:ea typeface="ＭＳ Ｐゴシック" charset="0"/>
              </a:rPr>
              <a:t>entities - polymorphism</a:t>
            </a:r>
            <a:endParaRPr lang="en-GB" dirty="0">
              <a:ea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It is a reuse mechanism at both the design and the programming </a:t>
            </a:r>
            <a:r>
              <a:rPr lang="en-GB" dirty="0" smtClean="0">
                <a:ea typeface="ＭＳ Ｐゴシック" charset="0"/>
              </a:rPr>
              <a:t>level  - very useful in framework</a:t>
            </a:r>
            <a:endParaRPr lang="en-GB" dirty="0">
              <a:ea typeface="ＭＳ Ｐゴシック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The inheritance graph is a source of organisational knowledge about domains and systems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ＭＳ Ｐゴシック" charset="0"/>
              </a:rPr>
              <a:t>Problems with inheritance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Object classes are not self-contained. they cannot be understood without reference to their super-classes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Designers have a tendency to reuse the inheritance graph created during analysis. Can lead to significant inefficiency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The inheritance graphs of analysis, design and implementation have different functions and should be separately maintained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ＭＳ Ｐゴシック" charset="0"/>
              </a:rPr>
              <a:t>Inheritance and OOD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838" y="1670050"/>
            <a:ext cx="7772400" cy="4266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There are differing views as to whether </a:t>
            </a:r>
            <a:br>
              <a:rPr lang="en-GB" dirty="0">
                <a:ea typeface="ＭＳ Ｐゴシック" charset="0"/>
              </a:rPr>
            </a:br>
            <a:r>
              <a:rPr lang="en-GB" dirty="0">
                <a:ea typeface="ＭＳ Ｐゴシック" charset="0"/>
              </a:rPr>
              <a:t>inheritance is fundamental to OOD.</a:t>
            </a:r>
          </a:p>
          <a:p>
            <a:pPr lvl="1">
              <a:defRPr/>
            </a:pPr>
            <a:r>
              <a:rPr lang="en-GB" dirty="0">
                <a:ea typeface="ＭＳ Ｐゴシック" charset="0"/>
              </a:rPr>
              <a:t>View 1. Identifying the inheritance hierarchy or network is a fundamental part of object-oriented design. Obviously this can only be implemented using an OOPL.</a:t>
            </a:r>
          </a:p>
          <a:p>
            <a:pPr lvl="1">
              <a:defRPr/>
            </a:pPr>
            <a:r>
              <a:rPr lang="en-GB" dirty="0">
                <a:ea typeface="ＭＳ Ｐゴシック" charset="0"/>
              </a:rPr>
              <a:t>View 2. Inheritance is a useful implementation concept which allows reuse of attribute and operation definitions. Identifying an inheritance hierarchy at the design stage places unnecessary restrictions on the implementation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>
                <a:ea typeface="ＭＳ Ｐゴシック" charset="0"/>
              </a:rPr>
              <a:t>Inheritance introduces complexity and this is undesirable, especially in critical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ＭＳ Ｐゴシック" charset="0"/>
              </a:rPr>
              <a:t>UML associations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838" y="1670050"/>
            <a:ext cx="7772400" cy="4626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ea typeface="ＭＳ Ｐゴシック" charset="0"/>
              </a:rPr>
              <a:t>Objects and object classes participate in relationships with other objects and object classes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ea typeface="ＭＳ Ｐゴシック" charset="0"/>
              </a:rPr>
              <a:t>In the UML, a generalised relationship is indicated by an association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ea typeface="ＭＳ Ｐゴシック" charset="0"/>
              </a:rPr>
              <a:t>Associations may be annotated with information that describes the association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ea typeface="ＭＳ Ｐゴシック" charset="0"/>
              </a:rPr>
              <a:t>Associations are general but may indicate that an attribute of an object is an associated object or that a method relies on an associated </a:t>
            </a:r>
            <a:r>
              <a:rPr lang="en-GB" sz="2400" dirty="0" smtClean="0">
                <a:ea typeface="ＭＳ Ｐゴシック" charset="0"/>
              </a:rPr>
              <a:t>object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400" dirty="0" smtClean="0">
                <a:ea typeface="ＭＳ Ｐゴシック" charset="0"/>
              </a:rPr>
              <a:t>Be careful to distinguish between a UML </a:t>
            </a:r>
            <a:r>
              <a:rPr lang="en-GB" sz="2400" dirty="0" err="1" smtClean="0">
                <a:ea typeface="ＭＳ Ｐゴシック" charset="0"/>
              </a:rPr>
              <a:t>dependemcy</a:t>
            </a:r>
            <a:r>
              <a:rPr lang="en-GB" sz="2400" dirty="0" smtClean="0">
                <a:ea typeface="ＭＳ Ｐゴシック" charset="0"/>
              </a:rPr>
              <a:t> and an association</a:t>
            </a:r>
            <a:endParaRPr lang="en-GB" sz="24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ＭＳ Ｐゴシック" charset="0"/>
              </a:rPr>
              <a:t>An association model</a:t>
            </a:r>
          </a:p>
        </p:txBody>
      </p:sp>
      <p:pic>
        <p:nvPicPr>
          <p:cNvPr id="72706" name="Picture 5" descr="12.4 Class-association.eps                                     00002EA5Docs                           B1931E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43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Phases in the design process</a:t>
            </a:r>
          </a:p>
        </p:txBody>
      </p:sp>
      <p:pic>
        <p:nvPicPr>
          <p:cNvPr id="10242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032000"/>
            <a:ext cx="88519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phases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i="1" smtClean="0"/>
              <a:t>Architectural design</a:t>
            </a:r>
            <a:r>
              <a:rPr lang="en-GB" altLang="en-US" smtClean="0"/>
              <a:t>  Identify sub-systems</a:t>
            </a:r>
          </a:p>
          <a:p>
            <a:r>
              <a:rPr lang="en-GB" altLang="en-US" i="1" smtClean="0"/>
              <a:t>Abstract specification </a:t>
            </a:r>
            <a:r>
              <a:rPr lang="en-GB" altLang="en-US" smtClean="0"/>
              <a:t> Specify sub-systems </a:t>
            </a:r>
          </a:p>
          <a:p>
            <a:r>
              <a:rPr lang="en-GB" altLang="en-US" i="1" smtClean="0"/>
              <a:t>Interface design </a:t>
            </a:r>
            <a:r>
              <a:rPr lang="en-GB" altLang="en-US" smtClean="0"/>
              <a:t> Describe sub-system  interfaces</a:t>
            </a:r>
          </a:p>
          <a:p>
            <a:r>
              <a:rPr lang="en-GB" altLang="en-US" i="1" smtClean="0"/>
              <a:t>Component design </a:t>
            </a:r>
            <a:r>
              <a:rPr lang="en-GB" altLang="en-US" smtClean="0"/>
              <a:t> Decompose sub-systems </a:t>
            </a:r>
            <a:br>
              <a:rPr lang="en-GB" altLang="en-US" smtClean="0"/>
            </a:br>
            <a:r>
              <a:rPr lang="en-GB" altLang="en-US" smtClean="0"/>
              <a:t>into components</a:t>
            </a:r>
          </a:p>
          <a:p>
            <a:r>
              <a:rPr lang="en-GB" altLang="en-US" i="1" smtClean="0"/>
              <a:t>Data structure design</a:t>
            </a:r>
            <a:r>
              <a:rPr lang="en-GB" altLang="en-US" smtClean="0"/>
              <a:t>  Design data structures to hold problem data</a:t>
            </a:r>
          </a:p>
          <a:p>
            <a:r>
              <a:rPr lang="en-GB" altLang="en-US" i="1" smtClean="0"/>
              <a:t>Algorithm design</a:t>
            </a:r>
            <a:r>
              <a:rPr lang="en-GB" altLang="en-US" smtClean="0"/>
              <a:t>  Design algorithms for problem functions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Hierarchical design structure</a:t>
            </a:r>
          </a:p>
        </p:txBody>
      </p:sp>
      <p:pic>
        <p:nvPicPr>
          <p:cNvPr id="1433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65300"/>
            <a:ext cx="8572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Top-down design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In principle, top-down design involves starting </a:t>
            </a:r>
            <a:br>
              <a:rPr lang="en-GB" altLang="en-US" smtClean="0"/>
            </a:br>
            <a:r>
              <a:rPr lang="en-GB" altLang="en-US" smtClean="0"/>
              <a:t>at the uppermost components in the hierarchy </a:t>
            </a:r>
            <a:br>
              <a:rPr lang="en-GB" altLang="en-US" smtClean="0"/>
            </a:br>
            <a:r>
              <a:rPr lang="en-GB" altLang="en-US" smtClean="0"/>
              <a:t>and working down the hierarchy level by level</a:t>
            </a:r>
          </a:p>
          <a:p>
            <a:r>
              <a:rPr lang="en-GB" altLang="en-US" smtClean="0"/>
              <a:t>In practice, large systems design is never </a:t>
            </a:r>
            <a:br>
              <a:rPr lang="en-GB" altLang="en-US" smtClean="0"/>
            </a:br>
            <a:r>
              <a:rPr lang="en-GB" altLang="en-US" smtClean="0"/>
              <a:t>truly top-down. Some branches are designed before others. Designers reuse experience (and </a:t>
            </a:r>
            <a:br>
              <a:rPr lang="en-GB" altLang="en-US" smtClean="0"/>
            </a:br>
            <a:r>
              <a:rPr lang="en-GB" altLang="en-US" smtClean="0"/>
              <a:t>sometimes components) during the design </a:t>
            </a:r>
            <a:br>
              <a:rPr lang="en-GB" altLang="en-US" smtClean="0"/>
            </a:br>
            <a:r>
              <a:rPr lang="en-GB" altLang="en-US" smtClean="0"/>
              <a:t>process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Design methods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48638" cy="5097463"/>
          </a:xfrm>
          <a:noFill/>
        </p:spPr>
        <p:txBody>
          <a:bodyPr/>
          <a:lstStyle/>
          <a:p>
            <a:r>
              <a:rPr lang="en-GB" altLang="en-US" smtClean="0"/>
              <a:t>Structured methods are sets of notations for </a:t>
            </a:r>
            <a:br>
              <a:rPr lang="en-GB" altLang="en-US" smtClean="0"/>
            </a:br>
            <a:r>
              <a:rPr lang="en-GB" altLang="en-US" smtClean="0"/>
              <a:t>expressing a software design and guidelines for </a:t>
            </a:r>
            <a:br>
              <a:rPr lang="en-GB" altLang="en-US" smtClean="0"/>
            </a:br>
            <a:r>
              <a:rPr lang="en-GB" altLang="en-US" smtClean="0"/>
              <a:t>creating a design</a:t>
            </a:r>
          </a:p>
          <a:p>
            <a:r>
              <a:rPr lang="en-GB" altLang="en-US" smtClean="0"/>
              <a:t>Well-known methods include Structured Design </a:t>
            </a:r>
            <a:br>
              <a:rPr lang="en-GB" altLang="en-US" smtClean="0"/>
            </a:br>
            <a:r>
              <a:rPr lang="en-GB" altLang="en-US" smtClean="0"/>
              <a:t>(Yourdon), and JSD (Jackson Method)</a:t>
            </a:r>
          </a:p>
          <a:p>
            <a:r>
              <a:rPr lang="en-GB" altLang="en-US" smtClean="0"/>
              <a:t>Can be applied successfully because the</a:t>
            </a:r>
            <a:r>
              <a:rPr lang="en-IE" altLang="en-US" smtClean="0"/>
              <a:t>y</a:t>
            </a:r>
            <a:r>
              <a:rPr lang="en-GB" altLang="en-US" smtClean="0"/>
              <a:t> </a:t>
            </a:r>
            <a:br>
              <a:rPr lang="en-GB" altLang="en-US" smtClean="0"/>
            </a:br>
            <a:r>
              <a:rPr lang="en-GB" altLang="en-US" smtClean="0"/>
              <a:t>support standard notations and ensure </a:t>
            </a:r>
            <a:br>
              <a:rPr lang="en-GB" altLang="en-US" smtClean="0"/>
            </a:br>
            <a:r>
              <a:rPr lang="en-GB" altLang="en-US" smtClean="0"/>
              <a:t>designs follow a standard form</a:t>
            </a:r>
          </a:p>
          <a:p>
            <a:r>
              <a:rPr lang="en-GB" altLang="en-US" smtClean="0"/>
              <a:t>Structured methods may be supported with </a:t>
            </a:r>
            <a:br>
              <a:rPr lang="en-GB" altLang="en-US" smtClean="0"/>
            </a:br>
            <a:r>
              <a:rPr lang="en-GB" altLang="en-US" smtClean="0"/>
              <a:t>CASE tools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Method components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Many methods support comparable views of a </a:t>
            </a:r>
            <a:br>
              <a:rPr lang="en-GB" altLang="en-US" smtClean="0"/>
            </a:br>
            <a:r>
              <a:rPr lang="en-GB" altLang="en-US" smtClean="0"/>
              <a:t>system</a:t>
            </a:r>
          </a:p>
          <a:p>
            <a:r>
              <a:rPr lang="en-GB" altLang="en-US" smtClean="0"/>
              <a:t>A data flow view (data flow diagrams) showing </a:t>
            </a:r>
            <a:br>
              <a:rPr lang="en-GB" altLang="en-US" smtClean="0"/>
            </a:br>
            <a:r>
              <a:rPr lang="en-GB" altLang="en-US" smtClean="0"/>
              <a:t>data transformations</a:t>
            </a:r>
          </a:p>
          <a:p>
            <a:r>
              <a:rPr lang="en-GB" altLang="en-US" smtClean="0"/>
              <a:t>An entity-relation view describing the logical </a:t>
            </a:r>
            <a:br>
              <a:rPr lang="en-GB" altLang="en-US" smtClean="0"/>
            </a:br>
            <a:r>
              <a:rPr lang="en-GB" altLang="en-US" smtClean="0"/>
              <a:t>data structures</a:t>
            </a:r>
          </a:p>
          <a:p>
            <a:r>
              <a:rPr lang="en-GB" altLang="en-US" smtClean="0"/>
              <a:t>A structural view showing system components </a:t>
            </a:r>
            <a:br>
              <a:rPr lang="en-GB" altLang="en-US" smtClean="0"/>
            </a:br>
            <a:r>
              <a:rPr lang="en-GB" altLang="en-US" smtClean="0"/>
              <a:t>and their interactions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h. 31 Process improve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. 31 Process improveme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. 31 Process improvem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1 Process improvem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1 Process improve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31 Process improvement</Template>
  <TotalTime>270</TotalTime>
  <Pages>36</Pages>
  <Words>1028</Words>
  <Application>Microsoft Office PowerPoint</Application>
  <PresentationFormat>Custom</PresentationFormat>
  <Paragraphs>180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Times New Roman</vt:lpstr>
      <vt:lpstr>MS PGothic</vt:lpstr>
      <vt:lpstr>Arial</vt:lpstr>
      <vt:lpstr>Monotype Sorts</vt:lpstr>
      <vt:lpstr>Times</vt:lpstr>
      <vt:lpstr>Zapf Dingbats</vt:lpstr>
      <vt:lpstr>Courier New</vt:lpstr>
      <vt:lpstr>Ch. 31 Process improvement</vt:lpstr>
      <vt:lpstr>untitled 1</vt:lpstr>
      <vt:lpstr>Software Design</vt:lpstr>
      <vt:lpstr>Topics covered</vt:lpstr>
      <vt:lpstr>The design process</vt:lpstr>
      <vt:lpstr>Phases in the design process</vt:lpstr>
      <vt:lpstr>Design phases</vt:lpstr>
      <vt:lpstr>Hierarchical design structure</vt:lpstr>
      <vt:lpstr>Top-down design</vt:lpstr>
      <vt:lpstr>Design methods</vt:lpstr>
      <vt:lpstr>Method components</vt:lpstr>
      <vt:lpstr>Method deficiencies</vt:lpstr>
      <vt:lpstr>Design description</vt:lpstr>
      <vt:lpstr>Design strategies</vt:lpstr>
      <vt:lpstr>Functional or DFD view of a compiler</vt:lpstr>
      <vt:lpstr>Object-oriented view of a compiler</vt:lpstr>
      <vt:lpstr>Mixed-strategy design</vt:lpstr>
      <vt:lpstr>Design quality</vt:lpstr>
      <vt:lpstr>Cohesion</vt:lpstr>
      <vt:lpstr>Cohesion levels</vt:lpstr>
      <vt:lpstr>Cohesion levels</vt:lpstr>
      <vt:lpstr>Cohesion levels</vt:lpstr>
      <vt:lpstr>Cohesion levels</vt:lpstr>
      <vt:lpstr>Cohesion as a design attribute</vt:lpstr>
      <vt:lpstr>Coupling</vt:lpstr>
      <vt:lpstr>Tight coupling</vt:lpstr>
      <vt:lpstr>Loose coupling</vt:lpstr>
      <vt:lpstr>Coupling levels</vt:lpstr>
      <vt:lpstr>Coupling levels</vt:lpstr>
      <vt:lpstr>Coupling levels</vt:lpstr>
      <vt:lpstr>Coupling and Inheritance</vt:lpstr>
      <vt:lpstr>Cohesion, Coupling &amp; Testing</vt:lpstr>
      <vt:lpstr>Understandability</vt:lpstr>
      <vt:lpstr>Adaptability</vt:lpstr>
      <vt:lpstr>Design traceability</vt:lpstr>
      <vt:lpstr>Adaptability and inheritance</vt:lpstr>
      <vt:lpstr>Advantages of inheritance</vt:lpstr>
      <vt:lpstr>Problems with inheritance</vt:lpstr>
      <vt:lpstr>Inheritance and OOD</vt:lpstr>
      <vt:lpstr>UML associations</vt:lpstr>
      <vt:lpstr>An association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Richard</dc:creator>
  <cp:lastModifiedBy>Richard Lawlor</cp:lastModifiedBy>
  <cp:revision>26</cp:revision>
  <cp:lastPrinted>1601-01-01T00:00:00Z</cp:lastPrinted>
  <dcterms:created xsi:type="dcterms:W3CDTF">1995-11-21T18:19:22Z</dcterms:created>
  <dcterms:modified xsi:type="dcterms:W3CDTF">2013-11-25T13:50:46Z</dcterms:modified>
</cp:coreProperties>
</file>