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notesMasterIdLst>
    <p:notesMasterId r:id="rId25"/>
  </p:notesMasterIdLst>
  <p:sldIdLst>
    <p:sldId id="258" r:id="rId2"/>
    <p:sldId id="259" r:id="rId3"/>
    <p:sldId id="318" r:id="rId4"/>
    <p:sldId id="260" r:id="rId5"/>
    <p:sldId id="304" r:id="rId6"/>
    <p:sldId id="305" r:id="rId7"/>
    <p:sldId id="306" r:id="rId8"/>
    <p:sldId id="319" r:id="rId9"/>
    <p:sldId id="320" r:id="rId10"/>
    <p:sldId id="321" r:id="rId11"/>
    <p:sldId id="322" r:id="rId12"/>
    <p:sldId id="307" r:id="rId13"/>
    <p:sldId id="323" r:id="rId14"/>
    <p:sldId id="313" r:id="rId15"/>
    <p:sldId id="327" r:id="rId16"/>
    <p:sldId id="308" r:id="rId17"/>
    <p:sldId id="325" r:id="rId18"/>
    <p:sldId id="309" r:id="rId19"/>
    <p:sldId id="324" r:id="rId20"/>
    <p:sldId id="297" r:id="rId21"/>
    <p:sldId id="328" r:id="rId22"/>
    <p:sldId id="314" r:id="rId23"/>
    <p:sldId id="31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605"/>
    <a:srgbClr val="F8A803"/>
    <a:srgbClr val="E2CA1A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Workbook6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pieChart>
        <c:varyColors val="1"/>
        <c:ser>
          <c:idx val="0"/>
          <c:order val="0"/>
          <c:explosion val="15"/>
          <c:dLbls>
            <c:dLbl>
              <c:idx val="0"/>
              <c:spPr/>
              <c:txPr>
                <a:bodyPr/>
                <a:lstStyle/>
                <a:p>
                  <a:pPr>
                    <a:defRPr sz="2400">
                      <a:solidFill>
                        <a:srgbClr val="C00000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FDF5-4945-8E2E-BB1EA477E9C8}"/>
                </c:ext>
              </c:extLst>
            </c:dLbl>
            <c:dLbl>
              <c:idx val="2"/>
              <c:spPr/>
              <c:txPr>
                <a:bodyPr/>
                <a:lstStyle/>
                <a:p>
                  <a:pPr>
                    <a:defRPr sz="2400">
                      <a:solidFill>
                        <a:srgbClr val="C00000"/>
                      </a:solidFill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FDF5-4945-8E2E-BB1EA477E9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400">
                    <a:solidFill>
                      <a:srgbClr val="FFFF00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Sheet1!$D$6:$D$8</c:f>
              <c:strCache>
                <c:ptCount val="3"/>
                <c:pt idx="0">
                  <c:v>Exam</c:v>
                </c:pt>
                <c:pt idx="1">
                  <c:v>Assignment</c:v>
                </c:pt>
                <c:pt idx="2">
                  <c:v>Quiz</c:v>
                </c:pt>
              </c:strCache>
            </c:strRef>
          </c:cat>
          <c:val>
            <c:numRef>
              <c:f>Sheet1!$E$6:$E$8</c:f>
              <c:numCache>
                <c:formatCode>General</c:formatCode>
                <c:ptCount val="3"/>
                <c:pt idx="0">
                  <c:v>60</c:v>
                </c:pt>
                <c:pt idx="1">
                  <c:v>25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F5-4945-8E2E-BB1EA477E9C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egendEntry>
        <c:idx val="0"/>
        <c:txPr>
          <a:bodyPr/>
          <a:lstStyle/>
          <a:p>
            <a:pPr>
              <a:defRPr sz="2400">
                <a:solidFill>
                  <a:srgbClr val="FFFF00"/>
                </a:solidFill>
              </a:defRPr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2400">
                <a:solidFill>
                  <a:srgbClr val="FFFF00"/>
                </a:solidFill>
              </a:defRPr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2400">
                <a:solidFill>
                  <a:srgbClr val="FFFF00"/>
                </a:solidFill>
              </a:defRPr>
            </a:pPr>
            <a:endParaRPr lang="en-US"/>
          </a:p>
        </c:txPr>
      </c:legendEntry>
      <c:layout>
        <c:manualLayout>
          <c:xMode val="edge"/>
          <c:yMode val="edge"/>
          <c:x val="0.67579232451538307"/>
          <c:y val="0.37413857000963402"/>
          <c:w val="0.25398656836483191"/>
          <c:h val="0.25698761497478723"/>
        </c:manualLayout>
      </c:layout>
      <c:overlay val="0"/>
      <c:txPr>
        <a:bodyPr/>
        <a:lstStyle/>
        <a:p>
          <a:pPr>
            <a:defRPr sz="2400"/>
          </a:pPr>
          <a:endParaRPr lang="en-US"/>
        </a:p>
      </c:txPr>
    </c:legend>
    <c:plotVisOnly val="1"/>
    <c:dispBlanksAs val="zero"/>
    <c:showDLblsOverMax val="0"/>
  </c:chart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E0C50-C46B-4079-A566-47664AE8D799}" type="datetimeFigureOut">
              <a:rPr lang="en-IE" smtClean="0"/>
              <a:t>01/02/2018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38E73-C36B-4DA7-9329-7175A2EF505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6446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8C63CA-70F5-4116-BF24-0DC3FD7A862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FF75842-2C63-4544-B1E7-C5EFBCE0DA54}" type="slidenum">
              <a:rPr lang="en-US" altLang="en-US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07615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FF75842-2C63-4544-B1E7-C5EFBCE0DA54}" type="slidenum">
              <a:rPr lang="en-US" altLang="en-US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39277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FF75842-2C63-4544-B1E7-C5EFBCE0DA54}" type="slidenum">
              <a:rPr lang="en-US" altLang="en-US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FF75842-2C63-4544-B1E7-C5EFBCE0DA54}" type="slidenum">
              <a:rPr lang="en-US" altLang="en-US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23605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FF75842-2C63-4544-B1E7-C5EFBCE0DA54}" type="slidenum">
              <a:rPr lang="en-US" altLang="en-US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FF75842-2C63-4544-B1E7-C5EFBCE0DA54}" type="slidenum">
              <a:rPr lang="en-US" altLang="en-US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56767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FF75842-2C63-4544-B1E7-C5EFBCE0DA54}" type="slidenum">
              <a:rPr lang="en-US" altLang="en-US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FF75842-2C63-4544-B1E7-C5EFBCE0DA54}" type="slidenum">
              <a:rPr lang="en-US" altLang="en-US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FF75842-2C63-4544-B1E7-C5EFBCE0DA54}" type="slidenum">
              <a:rPr lang="en-US" altLang="en-US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3EE0430-41B2-4700-A8D8-73F3FD98517D}" type="slidenum">
              <a:rPr lang="en-US" altLang="en-US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EBB37E6-5C6A-4BF8-A39D-B072091BAD3C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FF75842-2C63-4544-B1E7-C5EFBCE0DA54}" type="slidenum">
              <a:rPr lang="en-US" altLang="en-US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FF75842-2C63-4544-B1E7-C5EFBCE0DA54}" type="slidenum">
              <a:rPr lang="en-US" altLang="en-US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FF75842-2C63-4544-B1E7-C5EFBCE0DA54}" type="slidenum">
              <a:rPr lang="en-US" altLang="en-US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FF75842-2C63-4544-B1E7-C5EFBCE0DA54}" type="slidenum">
              <a:rPr lang="en-US" altLang="en-US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FF75842-2C63-4544-B1E7-C5EFBCE0DA54}" type="slidenum">
              <a:rPr lang="en-US" altLang="en-US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01869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FF75842-2C63-4544-B1E7-C5EFBCE0DA54}" type="slidenum">
              <a:rPr lang="en-US" altLang="en-US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16876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2/1/2018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404813"/>
            <a:ext cx="7772400" cy="1736725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IE" sz="3600" dirty="0" smtClean="0">
                <a:solidFill>
                  <a:srgbClr val="F8A803"/>
                </a:solidFill>
              </a:rPr>
              <a:t>Course</a:t>
            </a:r>
            <a:r>
              <a:rPr lang="en-IE" sz="3600" dirty="0" smtClean="0">
                <a:solidFill>
                  <a:schemeClr val="tx2">
                    <a:satMod val="130000"/>
                  </a:schemeClr>
                </a:solidFill>
              </a:rPr>
              <a:t> -  DT228-2</a:t>
            </a:r>
            <a:br>
              <a:rPr lang="en-IE" sz="3600" dirty="0" smtClean="0">
                <a:solidFill>
                  <a:schemeClr val="tx2">
                    <a:satMod val="130000"/>
                  </a:schemeClr>
                </a:solidFill>
              </a:rPr>
            </a:br>
            <a:endParaRPr lang="en-US" sz="3600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8888" y="2060575"/>
            <a:ext cx="7489825" cy="911225"/>
          </a:xfrm>
        </p:spPr>
        <p:txBody>
          <a:bodyPr>
            <a:no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IE" sz="3200" dirty="0" smtClean="0"/>
              <a:t>Module (Subject) - 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IE" sz="4000" b="1" dirty="0" smtClean="0">
                <a:solidFill>
                  <a:srgbClr val="F7A605"/>
                </a:solidFill>
              </a:rPr>
              <a:t>Human Computer Interaction</a:t>
            </a:r>
            <a:endParaRPr lang="en-US" sz="4000" b="1" dirty="0" smtClean="0">
              <a:solidFill>
                <a:srgbClr val="F7A605"/>
              </a:solidFill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547813" y="5013325"/>
            <a:ext cx="640080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IE" altLang="en-US" sz="2800" dirty="0">
                <a:solidFill>
                  <a:srgbClr val="FF0000"/>
                </a:solidFill>
                <a:latin typeface="Arial" charset="0"/>
              </a:rPr>
              <a:t>COURSE</a:t>
            </a:r>
            <a:r>
              <a:rPr lang="en-IE" altLang="en-US" sz="2800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IE" altLang="en-US" sz="2800" dirty="0">
                <a:solidFill>
                  <a:srgbClr val="FF0000"/>
                </a:solidFill>
                <a:latin typeface="Arial" charset="0"/>
              </a:rPr>
              <a:t>SUBJECT</a:t>
            </a:r>
            <a:r>
              <a:rPr lang="en-IE" altLang="en-US" sz="2800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IE" altLang="en-US" sz="2800" dirty="0">
                <a:solidFill>
                  <a:srgbClr val="FF0000"/>
                </a:solidFill>
                <a:latin typeface="Arial" charset="0"/>
              </a:rPr>
              <a:t>OVERVIEW</a:t>
            </a:r>
            <a:r>
              <a:rPr lang="en-IE" altLang="en-US" sz="2800" dirty="0">
                <a:solidFill>
                  <a:srgbClr val="FFFF00"/>
                </a:solidFill>
                <a:latin typeface="Arial" charset="0"/>
              </a:rPr>
              <a:t> </a:t>
            </a:r>
            <a:endParaRPr lang="en-US" altLang="en-US" sz="2800" dirty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258888" y="3644900"/>
            <a:ext cx="640080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IE" altLang="en-US" sz="2800" dirty="0"/>
              <a:t>Semester </a:t>
            </a:r>
            <a:r>
              <a:rPr lang="en-IE" altLang="en-US" sz="2800" dirty="0" smtClean="0"/>
              <a:t>2, </a:t>
            </a:r>
            <a:r>
              <a:rPr lang="en-IE" altLang="en-US" sz="2800" dirty="0"/>
              <a:t>Week 1</a:t>
            </a: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55BE7-907D-4122-B262-F63DE34514A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9862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7A659B5-5B14-4684-B510-BCA1996ED5F2}" type="slidenum">
              <a:rPr lang="en-US" altLang="en-US" sz="1200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10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Module 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412776"/>
            <a:ext cx="7499350" cy="480060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spcBef>
                <a:spcPct val="0"/>
              </a:spcBef>
            </a:pPr>
            <a:r>
              <a:rPr lang="en-IE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Fundamentals of Human Computer Interaction – the Scope and interdisciplinary nature of </a:t>
            </a:r>
            <a:r>
              <a:rPr lang="en-IE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HCI</a:t>
            </a:r>
            <a:endParaRPr lang="en-IE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IE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Human </a:t>
            </a:r>
            <a:r>
              <a:rPr lang="en-IE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capabilities; user </a:t>
            </a:r>
            <a:r>
              <a:rPr lang="en-IE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groups</a:t>
            </a:r>
            <a:endParaRPr lang="en-IE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IE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Cognitive </a:t>
            </a:r>
            <a:r>
              <a:rPr lang="en-IE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Foundations Metaphors; mental models; perception; attention; memory; </a:t>
            </a:r>
            <a:r>
              <a:rPr lang="en-IE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en-IE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IE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en-IE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interface technology - input and output devices, interaction </a:t>
            </a:r>
            <a:r>
              <a:rPr lang="en-IE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endParaRPr lang="en-IE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IE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User-centred </a:t>
            </a:r>
            <a:r>
              <a:rPr lang="en-IE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design process - HCI design process vs. software engineering design </a:t>
            </a:r>
            <a:r>
              <a:rPr lang="en-IE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en-IE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IE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Usability </a:t>
            </a:r>
            <a:r>
              <a:rPr lang="en-IE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guidelines, principles and theories</a:t>
            </a:r>
            <a:endParaRPr lang="en-GB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27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7A659B5-5B14-4684-B510-BCA1996ED5F2}" type="slidenum">
              <a:rPr lang="en-US" altLang="en-US" sz="1200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11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Module </a:t>
            </a: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Content (2)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412776"/>
            <a:ext cx="7499350" cy="48006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</a:pPr>
            <a:r>
              <a:rPr lang="en-IE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en-US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n-US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design and prototyping using User Centered Design; participatory design; screen design; low-fidelity, medium-fidelity and high-fidelity prototyping design principles and </a:t>
            </a:r>
            <a:r>
              <a:rPr lang="en-US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rules</a:t>
            </a:r>
            <a:endParaRPr lang="en-US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IE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en-IE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interface evaluation: Usability specifications. Measurement criteria. Usability evaluation; cognitive walkthroughs, heuristic analysis, expert review, ‘think aloud’ </a:t>
            </a:r>
            <a:r>
              <a:rPr lang="en-IE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en-GB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IE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Usability </a:t>
            </a:r>
            <a:r>
              <a:rPr lang="en-IE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issues and accessibility,  Ease of use. Principles of universal design,  usability standards, HCI standards, accessibility requirements, implications for HCI and the legal imperative for </a:t>
            </a:r>
            <a:r>
              <a:rPr lang="en-IE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accessibility</a:t>
            </a:r>
            <a:endParaRPr lang="en-GB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en-GB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69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7A659B5-5B14-4684-B510-BCA1996ED5F2}" type="slidenum">
              <a:rPr lang="en-US" altLang="en-US" sz="1200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12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Lecture Topics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412776"/>
            <a:ext cx="7499350" cy="48006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altLang="en-US" sz="2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1 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Users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Interfaces</a:t>
            </a:r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alt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</a:t>
            </a:r>
            <a:r>
              <a:rPr lang="en-GB" altLang="en-US" sz="2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Perception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Cognition</a:t>
            </a:r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alt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</a:t>
            </a:r>
            <a:r>
              <a:rPr lang="en-GB" altLang="en-US" sz="2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Attention and Memory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GB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alt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</a:t>
            </a:r>
            <a:r>
              <a:rPr lang="en-GB" altLang="en-US" sz="2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Design 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alt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5</a:t>
            </a:r>
            <a:r>
              <a:rPr lang="en-GB" altLang="en-US" sz="2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Interface Design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(Prototyping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alt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</a:t>
            </a:r>
            <a:r>
              <a:rPr lang="en-GB" altLang="en-US" sz="2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Ubiquitous Computing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… continued/</a:t>
            </a:r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96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7A659B5-5B14-4684-B510-BCA1996ED5F2}" type="slidenum">
              <a:rPr lang="en-US" altLang="en-US" sz="1200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13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Lecture Topics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412776"/>
            <a:ext cx="7499350" cy="48006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alt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</a:t>
            </a:r>
            <a:r>
              <a:rPr lang="en-GB" altLang="en-US" sz="2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User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Centred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Design</a:t>
            </a:r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altLang="en-US" sz="2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8 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Interaction Styles</a:t>
            </a:r>
            <a:endParaRPr lang="en-GB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altLang="en-US" sz="2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9 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Design</a:t>
            </a:r>
            <a:endParaRPr lang="en-IE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alt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</a:t>
            </a:r>
            <a:r>
              <a:rPr lang="en-GB" altLang="en-US" sz="2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Application Areas and Case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alt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</a:t>
            </a:r>
            <a:r>
              <a:rPr lang="en-GB" altLang="en-US" sz="2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 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Accessibility issues </a:t>
            </a:r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alt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</a:t>
            </a:r>
            <a:r>
              <a:rPr lang="en-GB" altLang="en-US" sz="2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Usability Evaluation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alt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</a:t>
            </a:r>
            <a:r>
              <a:rPr lang="en-GB" altLang="en-US" sz="2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</a:t>
            </a: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Revis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ion</a:t>
            </a:r>
            <a:endParaRPr lang="en-GB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05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539552" y="18864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GB" altLang="en-US" sz="3400" dirty="0" smtClean="0"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COURSE MATERIALS</a:t>
            </a:r>
            <a:endParaRPr lang="en-US" altLang="en-US" sz="3400" dirty="0"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900113" y="1446213"/>
            <a:ext cx="546008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 dirty="0" smtClean="0">
                <a:solidFill>
                  <a:srgbClr val="FFFF00"/>
                </a:solidFill>
              </a:rPr>
              <a:t>Lecture Notes </a:t>
            </a:r>
            <a:r>
              <a:rPr lang="en-GB" altLang="en-US" sz="2800" dirty="0"/>
              <a:t>-  </a:t>
            </a:r>
            <a:endParaRPr lang="en-GB" altLang="en-US" sz="2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800" b="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 b="0" dirty="0" smtClean="0"/>
              <a:t>	available on </a:t>
            </a:r>
            <a:r>
              <a:rPr lang="en-GB" altLang="en-US" sz="2800" dirty="0" err="1" smtClean="0"/>
              <a:t>Webcourses</a:t>
            </a:r>
            <a:r>
              <a:rPr lang="en-GB" altLang="en-US" sz="2800" dirty="0" smtClean="0"/>
              <a:t>  </a:t>
            </a:r>
            <a:endParaRPr lang="en-US" altLang="en-US" sz="2800" dirty="0"/>
          </a:p>
        </p:txBody>
      </p:sp>
      <p:sp>
        <p:nvSpPr>
          <p:cNvPr id="1024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CE2191-A650-4BED-899A-089647E0AE59}" type="slidenum">
              <a:rPr lang="en-US" altLang="en-US" sz="10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000" smtClean="0"/>
          </a:p>
        </p:txBody>
      </p:sp>
    </p:spTree>
    <p:extLst>
      <p:ext uri="{BB962C8B-B14F-4D97-AF65-F5344CB8AC3E}">
        <p14:creationId xmlns:p14="http://schemas.microsoft.com/office/powerpoint/2010/main" val="423590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539552" y="18864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GB" altLang="en-US" sz="3400" dirty="0" smtClean="0"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SELF REGISTRATION</a:t>
            </a:r>
            <a:endParaRPr lang="en-US" altLang="en-US" sz="3400" dirty="0"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900113" y="1446213"/>
            <a:ext cx="7776343" cy="264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 dirty="0" err="1" smtClean="0">
                <a:solidFill>
                  <a:srgbClr val="FFFF00"/>
                </a:solidFill>
              </a:rPr>
              <a:t>Webcours</a:t>
            </a:r>
            <a:r>
              <a:rPr lang="en-GB" altLang="en-US" sz="2800" dirty="0" err="1" smtClean="0">
                <a:solidFill>
                  <a:srgbClr val="FFFF00"/>
                </a:solidFill>
              </a:rPr>
              <a:t>es</a:t>
            </a:r>
            <a:r>
              <a:rPr lang="en-GB" altLang="en-US" sz="2800" dirty="0" smtClean="0">
                <a:solidFill>
                  <a:srgbClr val="FFFF00"/>
                </a:solidFill>
              </a:rPr>
              <a:t> </a:t>
            </a:r>
            <a:r>
              <a:rPr lang="en-GB" altLang="en-US" sz="2800" dirty="0"/>
              <a:t>-  </a:t>
            </a:r>
            <a:endParaRPr lang="en-GB" altLang="en-US" sz="2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 b="0" dirty="0"/>
          </a:p>
          <a:p>
            <a:pPr marL="457200" lvl="1" indent="0">
              <a:buNone/>
              <a:defRPr/>
            </a:pPr>
            <a:r>
              <a:rPr lang="en-IE" sz="2400" dirty="0" smtClean="0"/>
              <a:t>The </a:t>
            </a:r>
            <a:r>
              <a:rPr lang="en-IE" sz="2400" dirty="0"/>
              <a:t>module is:</a:t>
            </a:r>
          </a:p>
          <a:p>
            <a:pPr indent="-285750">
              <a:buNone/>
              <a:defRPr/>
            </a:pPr>
            <a:r>
              <a:rPr lang="en-IE" sz="2300" dirty="0" smtClean="0"/>
              <a:t>CMPU2008-A:  DT228-2 Human Computer Interaction</a:t>
            </a:r>
            <a:endParaRPr lang="en-IE" sz="2300" dirty="0"/>
          </a:p>
          <a:p>
            <a:pPr marL="457200" lvl="1" indent="0">
              <a:buNone/>
              <a:defRPr/>
            </a:pPr>
            <a:endParaRPr lang="en-IE" sz="2400" dirty="0"/>
          </a:p>
          <a:p>
            <a:pPr marL="457200" lvl="1" indent="0">
              <a:buNone/>
              <a:defRPr/>
            </a:pPr>
            <a:r>
              <a:rPr lang="en-IE" sz="2400" dirty="0" smtClean="0"/>
              <a:t>There is NO </a:t>
            </a:r>
            <a:r>
              <a:rPr lang="en-IE" sz="2400" dirty="0"/>
              <a:t>s</a:t>
            </a:r>
            <a:r>
              <a:rPr lang="en-IE" sz="2400" dirty="0" smtClean="0"/>
              <a:t>elf </a:t>
            </a:r>
            <a:r>
              <a:rPr lang="en-IE" sz="2400" dirty="0"/>
              <a:t>registration password </a:t>
            </a:r>
            <a:endParaRPr lang="en-US" altLang="en-US" sz="2400" dirty="0"/>
          </a:p>
        </p:txBody>
      </p:sp>
      <p:sp>
        <p:nvSpPr>
          <p:cNvPr id="1024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CE2191-A650-4BED-899A-089647E0AE59}" type="slidenum">
              <a:rPr lang="en-US" altLang="en-US" sz="10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000" smtClean="0"/>
          </a:p>
        </p:txBody>
      </p:sp>
    </p:spTree>
    <p:extLst>
      <p:ext uri="{BB962C8B-B14F-4D97-AF65-F5344CB8AC3E}">
        <p14:creationId xmlns:p14="http://schemas.microsoft.com/office/powerpoint/2010/main" val="376558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7A659B5-5B14-4684-B510-BCA1996ED5F2}" type="slidenum">
              <a:rPr lang="en-US" altLang="en-US" sz="1200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16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‘Essential’ Reading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412776"/>
            <a:ext cx="749935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Preece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J. et al (2002),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Interaction Design,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John Wiley &amp; Sons.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Norman, D. (2002,)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The Design of Everyday Things,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Basic Books.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966470"/>
            <a:ext cx="2376264" cy="324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189502"/>
            <a:ext cx="2376264" cy="2929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696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7A659B5-5B14-4684-B510-BCA1996ED5F2}" type="slidenum">
              <a:rPr lang="en-US" altLang="en-US" sz="1200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17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‘Essential’ Reading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412776"/>
            <a:ext cx="749935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Preece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J. et al (2002),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Interaction Design,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John Wiley &amp; Sons.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Norman, D. (2002,)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The Design of Everyday Things,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Basic Books.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68960"/>
            <a:ext cx="2663825" cy="333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281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7A659B5-5B14-4684-B510-BCA1996ED5F2}" type="slidenum">
              <a:rPr lang="en-US" altLang="en-US" sz="1200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18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Supplemental Reading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412776"/>
            <a:ext cx="749935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Tx/>
              <a:buNone/>
              <a:defRPr/>
            </a:pPr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Benyon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, D. (2010), Designing Interactive Systems, Pearson.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  <a:defRPr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  <a:defRPr/>
            </a:pPr>
            <a:r>
              <a:rPr lang="en-I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Shneiderman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, B. &amp; </a:t>
            </a:r>
            <a:r>
              <a:rPr lang="en-IE" sz="2400" dirty="0" err="1">
                <a:latin typeface="Arial" panose="020B0604020202020204" pitchFamily="34" charset="0"/>
                <a:cs typeface="Arial" panose="020B0604020202020204" pitchFamily="34" charset="0"/>
              </a:rPr>
              <a:t>Plaisant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, C. (2010), Designing the User Interface, Pearson.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  <a:defRPr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None/>
              <a:defRPr/>
            </a:pPr>
            <a:r>
              <a:rPr lang="en-IE" sz="2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Dix</a:t>
            </a:r>
            <a:r>
              <a:rPr lang="en-IE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A., </a:t>
            </a:r>
            <a:r>
              <a:rPr lang="en-IE" sz="2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Finlay,J</a:t>
            </a:r>
            <a:r>
              <a:rPr lang="en-IE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., </a:t>
            </a:r>
            <a:r>
              <a:rPr lang="en-IE" sz="2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Abowd</a:t>
            </a:r>
            <a:r>
              <a:rPr lang="en-IE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G., &amp; Beale, R. (</a:t>
            </a:r>
            <a:r>
              <a:rPr lang="en-IE" sz="2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2004), </a:t>
            </a:r>
            <a:r>
              <a:rPr lang="en-IE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 Computer Interaction, 3rd Ed, Prentice Hall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endParaRPr lang="en-US" alt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96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539552" y="18864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GB" altLang="en-US" sz="3400" dirty="0" smtClean="0"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Supplemental Reading</a:t>
            </a:r>
            <a:endParaRPr lang="en-US" altLang="en-US" sz="3400" dirty="0"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pic>
        <p:nvPicPr>
          <p:cNvPr id="1024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25019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CE2191-A650-4BED-899A-089647E0AE59}" type="slidenum">
              <a:rPr lang="en-US" altLang="en-US" sz="10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000" smtClean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460" y="1700808"/>
            <a:ext cx="2843212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Image result for Dix, A., Finlay,J., Abowd, G., &amp; Beale, 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796" y="1726526"/>
            <a:ext cx="2507218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46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EE2EE9BE-1D5D-408C-A033-BDA47AA75D67}" type="slidenum">
              <a:rPr lang="en-US" altLang="en-US" sz="1200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Lecturer Details</a:t>
            </a:r>
            <a:endParaRPr lang="en-US" alt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447800"/>
            <a:ext cx="8178874" cy="48006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Dr Art Sloan</a:t>
            </a:r>
          </a:p>
          <a:p>
            <a:pPr eaLnBrk="1" hangingPunct="1">
              <a:defRPr/>
            </a:pP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Office location:	KE 1-013a</a:t>
            </a:r>
          </a:p>
          <a:p>
            <a:pPr eaLnBrk="1" hangingPunct="1">
              <a:defRPr/>
            </a:pP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Phone No:	01 402 4972</a:t>
            </a:r>
          </a:p>
          <a:p>
            <a:pPr eaLnBrk="1" hangingPunct="1">
              <a:defRPr/>
            </a:pP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E-Mail   Art.Sloan@dit.ie</a:t>
            </a:r>
          </a:p>
          <a:p>
            <a:pPr eaLnBrk="1" hangingPunct="1">
              <a:defRPr/>
            </a:pP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Web page: </a:t>
            </a:r>
            <a:r>
              <a:rPr lang="en-GB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Webcourses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57188" lvl="1" indent="0" eaLnBrk="1" hangingPunct="1">
              <a:buFont typeface="Verdana" pitchFamily="34" charset="0"/>
              <a:buNone/>
              <a:defRPr/>
            </a:pP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CMPU2008-A: DT228-2 Human Computer </a:t>
            </a:r>
            <a:r>
              <a:rPr lang="en-GB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Interactation</a:t>
            </a:r>
            <a:endParaRPr lang="en-GB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550" indent="0" eaLnBrk="1" hangingPunct="1">
              <a:buFont typeface="Wingdings 2" pitchFamily="18" charset="2"/>
              <a:buNone/>
              <a:defRPr/>
            </a:pPr>
            <a:endParaRPr lang="en-GB" alt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2550" indent="0" eaLnBrk="1" hangingPunct="1">
              <a:buFont typeface="Wingdings 2" pitchFamily="18" charset="2"/>
              <a:buNone/>
              <a:defRPr/>
            </a:pPr>
            <a:r>
              <a:rPr lang="en-GB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Notes and news will appear here, from week to week. (All lecture notes will be available, as ‘links’, by @ Week 13)</a:t>
            </a:r>
            <a:endParaRPr lang="en-US" alt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34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710750729"/>
              </p:ext>
            </p:extLst>
          </p:nvPr>
        </p:nvGraphicFramePr>
        <p:xfrm>
          <a:off x="827584" y="1556792"/>
          <a:ext cx="7776864" cy="4824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31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EF3625-C764-4A31-98DE-9A0307CC6274}" type="slidenum">
              <a:rPr lang="en-US" altLang="en-US" sz="10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00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9552" y="18864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GB" altLang="en-US" sz="3400" dirty="0" smtClean="0"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COURSE ASSESSMENTS</a:t>
            </a:r>
            <a:endParaRPr lang="en-US" altLang="en-US" sz="3400" dirty="0"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31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539552" y="18864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GB" altLang="en-US" sz="3400" dirty="0"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COURSE </a:t>
            </a:r>
            <a:r>
              <a:rPr lang="en-GB" altLang="en-US" sz="3400" dirty="0" smtClean="0"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ASSESSMENTS (2)</a:t>
            </a:r>
            <a:endParaRPr lang="en-US" altLang="en-US" sz="3400" dirty="0"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900113" y="1446213"/>
            <a:ext cx="7776343" cy="4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 smtClean="0">
                <a:solidFill>
                  <a:srgbClr val="FFFF00"/>
                </a:solidFill>
              </a:rPr>
              <a:t>Online Quiz </a:t>
            </a:r>
            <a:r>
              <a:rPr lang="en-GB" altLang="en-US" sz="2400" dirty="0" smtClean="0"/>
              <a:t>–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 smtClean="0"/>
              <a:t>	</a:t>
            </a:r>
            <a:r>
              <a:rPr lang="en-GB" altLang="en-US" sz="2400" b="0" dirty="0" smtClean="0"/>
              <a:t>WEEK 7, during lab time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0" dirty="0"/>
              <a:t>	</a:t>
            </a:r>
            <a:r>
              <a:rPr lang="en-GB" altLang="en-US" sz="2400" b="0" dirty="0" smtClean="0"/>
              <a:t>Individual</a:t>
            </a:r>
          </a:p>
          <a:p>
            <a:pPr marL="457200" lvl="1" indent="0">
              <a:buNone/>
              <a:defRPr/>
            </a:pPr>
            <a:endParaRPr lang="en-GB" sz="2400" b="0" dirty="0"/>
          </a:p>
          <a:p>
            <a:pPr>
              <a:spcBef>
                <a:spcPct val="0"/>
              </a:spcBef>
              <a:buNone/>
            </a:pPr>
            <a:r>
              <a:rPr lang="en-GB" altLang="en-US" sz="2400" dirty="0" smtClean="0">
                <a:solidFill>
                  <a:srgbClr val="FFFF00"/>
                </a:solidFill>
              </a:rPr>
              <a:t>Assignment </a:t>
            </a:r>
            <a:r>
              <a:rPr lang="en-GB" altLang="en-US" sz="2400" dirty="0" smtClean="0"/>
              <a:t>–</a:t>
            </a:r>
            <a:endParaRPr lang="en-GB" altLang="en-US" sz="2400" dirty="0"/>
          </a:p>
          <a:p>
            <a:pPr>
              <a:spcBef>
                <a:spcPct val="0"/>
              </a:spcBef>
              <a:buNone/>
            </a:pPr>
            <a:r>
              <a:rPr lang="en-GB" altLang="en-US" sz="2400" dirty="0" smtClean="0"/>
              <a:t>	</a:t>
            </a:r>
            <a:r>
              <a:rPr lang="en-GB" altLang="en-US" sz="2400" b="0" dirty="0" smtClean="0"/>
              <a:t>A small interface design project</a:t>
            </a:r>
            <a:r>
              <a:rPr lang="en-GB" altLang="en-US" sz="2400" b="0" dirty="0"/>
              <a:t>	</a:t>
            </a:r>
            <a:endParaRPr lang="en-GB" altLang="en-US" sz="2400" b="0" dirty="0" smtClean="0"/>
          </a:p>
          <a:p>
            <a:pPr>
              <a:spcBef>
                <a:spcPct val="0"/>
              </a:spcBef>
              <a:buNone/>
            </a:pPr>
            <a:r>
              <a:rPr lang="en-GB" altLang="en-US" sz="2400" b="0" dirty="0"/>
              <a:t>	</a:t>
            </a:r>
            <a:r>
              <a:rPr lang="en-GB" altLang="en-US" sz="2400" b="0" dirty="0" smtClean="0"/>
              <a:t>WEEK 9 – 11</a:t>
            </a:r>
          </a:p>
          <a:p>
            <a:pPr>
              <a:spcBef>
                <a:spcPct val="0"/>
              </a:spcBef>
              <a:buNone/>
            </a:pPr>
            <a:r>
              <a:rPr lang="en-GB" altLang="en-US" sz="2400" b="0" dirty="0"/>
              <a:t>	</a:t>
            </a:r>
            <a:r>
              <a:rPr lang="en-GB" altLang="en-US" sz="2400" b="0" dirty="0" smtClean="0"/>
              <a:t>Group work</a:t>
            </a:r>
          </a:p>
          <a:p>
            <a:pPr>
              <a:spcBef>
                <a:spcPct val="0"/>
              </a:spcBef>
              <a:buNone/>
            </a:pPr>
            <a:endParaRPr lang="en-GB" altLang="en-US" sz="2400" dirty="0"/>
          </a:p>
          <a:p>
            <a:pPr>
              <a:spcBef>
                <a:spcPct val="0"/>
              </a:spcBef>
              <a:buNone/>
            </a:pPr>
            <a:r>
              <a:rPr lang="en-GB" altLang="en-US" sz="2400" dirty="0" smtClean="0">
                <a:solidFill>
                  <a:srgbClr val="FFFF00"/>
                </a:solidFill>
              </a:rPr>
              <a:t>Exam </a:t>
            </a:r>
            <a:r>
              <a:rPr lang="en-GB" altLang="en-US" sz="2400" dirty="0"/>
              <a:t>–</a:t>
            </a:r>
          </a:p>
          <a:p>
            <a:pPr>
              <a:spcBef>
                <a:spcPct val="0"/>
              </a:spcBef>
              <a:buNone/>
            </a:pPr>
            <a:r>
              <a:rPr lang="en-GB" altLang="en-US" sz="2400" b="0" dirty="0"/>
              <a:t>	</a:t>
            </a:r>
            <a:r>
              <a:rPr lang="en-GB" altLang="en-US" sz="2400" b="0" dirty="0" smtClean="0"/>
              <a:t>WEEK 14 or 15</a:t>
            </a:r>
            <a:endParaRPr lang="en-US" altLang="en-US" sz="2400" b="0" dirty="0"/>
          </a:p>
        </p:txBody>
      </p:sp>
      <p:sp>
        <p:nvSpPr>
          <p:cNvPr id="1024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CE2191-A650-4BED-899A-089647E0AE59}" type="slidenum">
              <a:rPr lang="en-US" altLang="en-US" sz="10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000" smtClean="0"/>
          </a:p>
        </p:txBody>
      </p:sp>
    </p:spTree>
    <p:extLst>
      <p:ext uri="{BB962C8B-B14F-4D97-AF65-F5344CB8AC3E}">
        <p14:creationId xmlns:p14="http://schemas.microsoft.com/office/powerpoint/2010/main" val="286344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7A659B5-5B14-4684-B510-BCA1996ED5F2}" type="slidenum">
              <a:rPr lang="en-US" altLang="en-US" sz="1200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22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Websites and Journals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412776"/>
            <a:ext cx="749935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IE" altLang="en-US" sz="2400" dirty="0" err="1"/>
              <a:t>Jakob</a:t>
            </a:r>
            <a:r>
              <a:rPr lang="en-IE" altLang="en-US" sz="2400" dirty="0"/>
              <a:t> Nielsen's Website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 u="sng" dirty="0">
                <a:solidFill>
                  <a:srgbClr val="FFFF00"/>
                </a:solidFill>
              </a:rPr>
              <a:t>http://www.useit.com/</a:t>
            </a:r>
            <a:endParaRPr lang="en-IE" altLang="en-US" sz="2400" dirty="0">
              <a:solidFill>
                <a:srgbClr val="FFFF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IE" altLang="en-US" sz="1600" dirty="0"/>
          </a:p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IE" altLang="en-US" sz="2400" dirty="0"/>
              <a:t>Donald Norman's Website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 u="sng" dirty="0">
                <a:solidFill>
                  <a:srgbClr val="FFFF00"/>
                </a:solidFill>
              </a:rPr>
              <a:t>http://www.jnd.org/</a:t>
            </a:r>
            <a:endParaRPr lang="en-GB" altLang="en-US" sz="2400" dirty="0">
              <a:solidFill>
                <a:srgbClr val="FFFF00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endParaRPr lang="en-IE" altLang="en-US" sz="1600" dirty="0"/>
          </a:p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IE" altLang="en-US" sz="2400" dirty="0"/>
              <a:t>Ben </a:t>
            </a:r>
            <a:r>
              <a:rPr lang="en-IE" altLang="en-US" sz="2400" dirty="0" err="1"/>
              <a:t>Shneiderman's</a:t>
            </a:r>
            <a:r>
              <a:rPr lang="en-IE" altLang="en-US" sz="2400" dirty="0"/>
              <a:t> Website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E" altLang="en-US" sz="2400" u="sng" dirty="0">
                <a:solidFill>
                  <a:srgbClr val="FFFF00"/>
                </a:solidFill>
              </a:rPr>
              <a:t>https://www.cs.umd.edu/users/ben/index.html</a:t>
            </a:r>
            <a:endParaRPr lang="en-GB" altLang="en-US" sz="2400" dirty="0">
              <a:solidFill>
                <a:srgbClr val="FFFF00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endParaRPr lang="en-IE" altLang="en-US" sz="1600" dirty="0"/>
          </a:p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IE" altLang="en-US" sz="2400" dirty="0"/>
              <a:t>ACM </a:t>
            </a:r>
            <a:r>
              <a:rPr lang="en-IE" altLang="en-US" sz="2400" dirty="0" smtClean="0"/>
              <a:t>SIGCHI (</a:t>
            </a:r>
            <a:r>
              <a:rPr lang="en-IE" sz="2400" dirty="0"/>
              <a:t>Special Interest Group on Computer-Human Interaction)</a:t>
            </a:r>
            <a:r>
              <a:rPr lang="en-IE" altLang="en-US" sz="2400" dirty="0" smtClean="0"/>
              <a:t>  </a:t>
            </a:r>
            <a:r>
              <a:rPr lang="en-IE" altLang="en-US" sz="2400" dirty="0">
                <a:solidFill>
                  <a:srgbClr val="FFFF00"/>
                </a:solidFill>
              </a:rPr>
              <a:t>http://www.sigchi.org/  </a:t>
            </a:r>
            <a:endParaRPr lang="en-GB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16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7A659B5-5B14-4684-B510-BCA1996ED5F2}" type="slidenum">
              <a:rPr lang="en-US" altLang="en-US" sz="1200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23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The END</a:t>
            </a:r>
            <a:endParaRPr lang="en-US" alt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412776"/>
            <a:ext cx="749935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GB" altLang="en-US" sz="2800" dirty="0" smtClean="0"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GB" altLang="en-US" sz="2800" dirty="0" smtClean="0"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That </a:t>
            </a:r>
            <a:r>
              <a:rPr lang="en-GB" altLang="en-US" sz="2800" dirty="0"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is the Module </a:t>
            </a:r>
            <a:r>
              <a:rPr lang="en-GB" altLang="en-US" sz="2800" dirty="0" smtClean="0"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Introduction</a:t>
            </a:r>
          </a:p>
          <a:p>
            <a:pPr marL="0" indent="0">
              <a:buNone/>
              <a:defRPr/>
            </a:pPr>
            <a:endParaRPr lang="en-GB" altLang="en-US" sz="2800" dirty="0"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GB" altLang="en-US" sz="2800" dirty="0" smtClean="0"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Are there any questions?</a:t>
            </a:r>
          </a:p>
          <a:p>
            <a:pPr marL="0" indent="0">
              <a:buNone/>
              <a:defRPr/>
            </a:pPr>
            <a:endParaRPr lang="en-US" altLang="en-US" sz="2800" dirty="0"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16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3B6654-C29B-482B-831E-3C12F8588A18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Semester 2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39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I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Similar to semester 1 - 12 weeks and 1 Review Week. (Easter break – 2 weeks following </a:t>
            </a:r>
            <a:r>
              <a:rPr lang="en-IE" sz="2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</a:t>
            </a:r>
            <a:r>
              <a:rPr lang="en-IE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I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eaLnBrk="1" hangingPunct="1">
              <a:defRPr/>
            </a:pPr>
            <a:r>
              <a:rPr lang="en-I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Review Week (Reading Week): Week 13</a:t>
            </a:r>
          </a:p>
          <a:p>
            <a:pPr lvl="1" eaLnBrk="1" hangingPunct="1">
              <a:defRPr/>
            </a:pPr>
            <a:r>
              <a:rPr lang="en-I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30 April – 4 May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I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eaLnBrk="1" hangingPunct="1">
              <a:defRPr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End of Semester 1: </a:t>
            </a:r>
            <a:r>
              <a:rPr lang="en-GB" sz="2400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 May 2018 </a:t>
            </a:r>
            <a:r>
              <a:rPr lang="en-I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including Exam </a:t>
            </a:r>
            <a:r>
              <a:rPr lang="en-IE" sz="24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I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eeks</a:t>
            </a:r>
            <a:endParaRPr lang="en-US" sz="2400" dirty="0" smtClean="0">
              <a:solidFill>
                <a:srgbClr val="CC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68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7A659B5-5B14-4684-B510-BCA1996ED5F2}" type="slidenum">
              <a:rPr lang="en-US" altLang="en-US" sz="1200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Lecture and Lab Times</a:t>
            </a:r>
            <a:endParaRPr lang="en-US" alt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412776"/>
            <a:ext cx="7499350" cy="48006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GB" altLang="en-US" sz="2800" dirty="0" smtClean="0">
                <a:solidFill>
                  <a:srgbClr val="FFFF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Thursdays</a:t>
            </a:r>
            <a:endParaRPr lang="en-GB" altLang="en-US" sz="2800" dirty="0">
              <a:solidFill>
                <a:srgbClr val="FFFF0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GB" altLang="en-US" sz="2600" dirty="0" smtClean="0"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	Lecture </a:t>
            </a:r>
            <a:r>
              <a:rPr lang="en-GB" altLang="en-US" sz="2600" dirty="0"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1 – 4.00-5.00pm KE-3008</a:t>
            </a:r>
          </a:p>
          <a:p>
            <a:pPr>
              <a:defRPr/>
            </a:pPr>
            <a:endParaRPr lang="en-GB" altLang="en-US" sz="1300" dirty="0"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GB" altLang="en-US" sz="2600" dirty="0" smtClean="0"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	Labs</a:t>
            </a:r>
            <a:r>
              <a:rPr lang="en-GB" altLang="en-US" sz="2600" dirty="0"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	2.00-4.00pm	</a:t>
            </a:r>
          </a:p>
          <a:p>
            <a:pPr>
              <a:defRPr/>
            </a:pPr>
            <a:r>
              <a:rPr lang="en-GB" altLang="en-US" sz="2800" dirty="0"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		</a:t>
            </a:r>
            <a:r>
              <a:rPr lang="en-GB" altLang="en-US" sz="2200" dirty="0"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Group A </a:t>
            </a:r>
            <a:r>
              <a:rPr lang="en-GB" altLang="en-US" sz="2200" dirty="0"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– </a:t>
            </a:r>
            <a:r>
              <a:rPr lang="en-GB" altLang="en-US" sz="2200" dirty="0"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AU1-005, Art</a:t>
            </a:r>
          </a:p>
          <a:p>
            <a:pPr>
              <a:defRPr/>
            </a:pPr>
            <a:r>
              <a:rPr lang="en-GB" altLang="en-US" sz="2200" dirty="0"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		Group B – KA 3-008, Dave Carroll</a:t>
            </a:r>
          </a:p>
          <a:p>
            <a:pPr>
              <a:defRPr/>
            </a:pPr>
            <a:r>
              <a:rPr lang="en-GB" altLang="en-US" sz="2200" dirty="0"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		</a:t>
            </a:r>
            <a:r>
              <a:rPr lang="en-GB" altLang="en-US" sz="2200" dirty="0" smtClean="0"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Group C – KA 1-016, Edina H Webster</a:t>
            </a:r>
          </a:p>
          <a:p>
            <a:pPr marL="0" indent="0">
              <a:buNone/>
              <a:defRPr/>
            </a:pPr>
            <a:endParaRPr lang="en-GB" altLang="en-US" sz="7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GB" altLang="en-US" sz="2800" dirty="0">
                <a:solidFill>
                  <a:srgbClr val="FFFF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Fridays</a:t>
            </a:r>
          </a:p>
          <a:p>
            <a:pPr marL="0" indent="0">
              <a:buNone/>
              <a:defRPr/>
            </a:pPr>
            <a:r>
              <a:rPr lang="en-GB" altLang="en-US" sz="2600" dirty="0" smtClean="0"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	Lecture </a:t>
            </a:r>
            <a:r>
              <a:rPr lang="en-GB" altLang="en-US" sz="2600" dirty="0"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2 – </a:t>
            </a:r>
            <a:r>
              <a:rPr lang="en-GB" altLang="en-US" sz="2600" dirty="0" smtClean="0"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10.00am </a:t>
            </a:r>
            <a:r>
              <a:rPr lang="en-GB" altLang="en-US" sz="2600" dirty="0"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</a:t>
            </a:r>
            <a:r>
              <a:rPr lang="en-GB" altLang="en-US" sz="2600" dirty="0" smtClean="0"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11.00 </a:t>
            </a:r>
            <a:r>
              <a:rPr lang="en-GB" altLang="en-US" sz="2600" dirty="0"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KE-2008</a:t>
            </a:r>
          </a:p>
          <a:p>
            <a:pPr eaLnBrk="1" hangingPunct="1">
              <a:buFontTx/>
              <a:buNone/>
            </a:pPr>
            <a:endParaRPr lang="en-US" alt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26784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7A659B5-5B14-4684-B510-BCA1996ED5F2}" type="slidenum">
              <a:rPr lang="en-US" altLang="en-US" sz="1200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Module Aims</a:t>
            </a:r>
            <a:endParaRPr lang="en-US" alt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412776"/>
            <a:ext cx="7499350" cy="48006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GB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aim of this module is to:</a:t>
            </a:r>
            <a:endParaRPr lang="en-IE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GB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Enable students to understand </a:t>
            </a:r>
            <a:r>
              <a:rPr lang="en-GB" alt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 behaviour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GB" alt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 objects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>
              <a:spcBef>
                <a:spcPct val="0"/>
              </a:spcBef>
            </a:pP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Provide students with the </a:t>
            </a:r>
            <a:r>
              <a:rPr lang="en-GB" alt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skills to develop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alt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evaluate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interactive software using a human-centred approach; </a:t>
            </a:r>
          </a:p>
          <a:p>
            <a:pPr>
              <a:spcBef>
                <a:spcPct val="0"/>
              </a:spcBef>
            </a:pP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Provide students with an </a:t>
            </a:r>
            <a:r>
              <a:rPr lang="en-GB" alt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appreciation 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of human diversity and the need for </a:t>
            </a:r>
            <a:r>
              <a:rPr lang="en-GB" alt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accessibility 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and its </a:t>
            </a:r>
            <a:r>
              <a:rPr lang="en-GB" alt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implications </a:t>
            </a:r>
            <a:r>
              <a:rPr lang="en-GB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for HCI design.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endParaRPr lang="en-US" alt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38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7A659B5-5B14-4684-B510-BCA1996ED5F2}" type="slidenum">
              <a:rPr lang="en-US" altLang="en-US" sz="1200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 Outcomes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412776"/>
            <a:ext cx="7499350" cy="48006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IE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On completion of this module, you will be able to:</a:t>
            </a:r>
            <a:endParaRPr lang="en-IE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AutoNum type="arabicPeriod"/>
            </a:pPr>
            <a:r>
              <a:rPr lang="en-IE" altLang="en-US" sz="2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 </a:t>
            </a:r>
            <a:r>
              <a:rPr lang="en-IE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the background of </a:t>
            </a:r>
            <a:r>
              <a:rPr lang="en-IE" altLang="en-US" sz="2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HCI </a:t>
            </a:r>
            <a:r>
              <a:rPr lang="en-IE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with its </a:t>
            </a:r>
            <a:r>
              <a:rPr lang="en-IE" altLang="en-US" sz="2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underpinnings from psychology and cognitive science</a:t>
            </a:r>
            <a:r>
              <a:rPr lang="en-IE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GB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AutoNum type="arabicPeriod"/>
            </a:pPr>
            <a:endParaRPr lang="en-IE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AutoNum type="arabicPeriod"/>
            </a:pPr>
            <a:r>
              <a:rPr lang="en-IE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Select appropriate </a:t>
            </a:r>
            <a:r>
              <a:rPr lang="en-IE" altLang="en-US" sz="26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Input-Output </a:t>
            </a:r>
            <a:r>
              <a:rPr lang="en-IE" altLang="en-US" sz="2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 </a:t>
            </a:r>
            <a:r>
              <a:rPr lang="en-IE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IE" altLang="en-US" sz="2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 styles </a:t>
            </a:r>
            <a:r>
              <a:rPr lang="en-IE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to support users and their tasks;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AutoNum type="arabicPeriod"/>
            </a:pPr>
            <a:endParaRPr lang="en-IE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AutoNum type="arabicPeriod"/>
            </a:pPr>
            <a:r>
              <a:rPr lang="en-IE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Employ a range of </a:t>
            </a:r>
            <a:r>
              <a:rPr lang="en-IE" altLang="en-US" sz="2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centred design techniques</a:t>
            </a:r>
            <a:r>
              <a:rPr lang="en-IE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which use established </a:t>
            </a:r>
            <a:r>
              <a:rPr lang="en-IE" altLang="en-US" sz="2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en-IE" altLang="en-US" sz="26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altLang="en-US" sz="2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principles</a:t>
            </a:r>
            <a:r>
              <a:rPr lang="en-IE" altLang="en-US" sz="26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E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IE" altLang="en-US" sz="2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methodologies </a:t>
            </a:r>
            <a:r>
              <a:rPr lang="en-IE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to solve HCI problems;</a:t>
            </a:r>
          </a:p>
        </p:txBody>
      </p:sp>
    </p:spTree>
    <p:extLst>
      <p:ext uri="{BB962C8B-B14F-4D97-AF65-F5344CB8AC3E}">
        <p14:creationId xmlns:p14="http://schemas.microsoft.com/office/powerpoint/2010/main" val="274927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7A659B5-5B14-4684-B510-BCA1996ED5F2}" type="slidenum">
              <a:rPr lang="en-US" altLang="en-US" sz="1200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 Outcomes (2)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412776"/>
            <a:ext cx="749935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lnSpc>
                <a:spcPct val="80000"/>
              </a:lnSpc>
              <a:spcBef>
                <a:spcPct val="0"/>
              </a:spcBef>
              <a:buFont typeface="Impact" pitchFamily="34" charset="0"/>
              <a:buAutoNum type="arabicPeriod" startAt="4"/>
            </a:pPr>
            <a:r>
              <a:rPr lang="en-IE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Employ a range of </a:t>
            </a:r>
            <a:r>
              <a:rPr lang="en-IE" altLang="en-US" sz="2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low-fidelity </a:t>
            </a:r>
            <a:r>
              <a:rPr lang="en-IE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IE" altLang="en-US" sz="2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high-fidelity </a:t>
            </a:r>
            <a:r>
              <a:rPr lang="en-IE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prototyping techniques;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AutoNum type="arabicPeriod" startAt="4"/>
            </a:pPr>
            <a:endParaRPr lang="en-IE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AutoNum type="arabicPeriod" startAt="4"/>
            </a:pPr>
            <a:r>
              <a:rPr lang="en-IE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Employ a range of </a:t>
            </a:r>
            <a:r>
              <a:rPr lang="en-IE" altLang="en-US" sz="2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 techniques</a:t>
            </a:r>
            <a:r>
              <a:rPr lang="en-IE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AutoNum type="arabicPeriod" startAt="4"/>
            </a:pPr>
            <a:endParaRPr lang="en-IE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80000"/>
              </a:lnSpc>
              <a:spcBef>
                <a:spcPct val="0"/>
              </a:spcBef>
              <a:buFont typeface="Wingdings" pitchFamily="2" charset="2"/>
              <a:buAutoNum type="arabicPeriod" startAt="4"/>
            </a:pPr>
            <a:r>
              <a:rPr lang="en-IE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Discuss </a:t>
            </a:r>
            <a:r>
              <a:rPr lang="en-IE" altLang="en-US" sz="2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accessibility issues </a:t>
            </a:r>
            <a:r>
              <a:rPr lang="en-IE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and their implications for </a:t>
            </a:r>
            <a:r>
              <a:rPr lang="en-IE" altLang="en-US" sz="2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interface design</a:t>
            </a:r>
            <a:r>
              <a:rPr lang="en-IE" altLang="en-US" sz="2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alt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96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7A659B5-5B14-4684-B510-BCA1996ED5F2}" type="slidenum">
              <a:rPr lang="en-US" altLang="en-US" sz="1200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8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412776"/>
            <a:ext cx="749935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Tx/>
              <a:buNone/>
            </a:pPr>
            <a:endParaRPr lang="en-US" altLang="en-US" sz="2800" dirty="0" smtClean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Why </a:t>
            </a: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do I need this module??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(‘I’ means ‘You’!)</a:t>
            </a:r>
          </a:p>
          <a:p>
            <a:pPr eaLnBrk="1" hangingPunct="1">
              <a:buFontTx/>
              <a:buNone/>
            </a:pPr>
            <a:endParaRPr lang="en-US" alt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64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 sz="3200"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defRPr sz="28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C32D2E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7A659B5-5B14-4684-B510-BCA1996ED5F2}" type="slidenum">
              <a:rPr lang="en-US" altLang="en-US" sz="1200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9</a:t>
            </a:fld>
            <a:endParaRPr lang="en-US" altLang="en-US" sz="1200" smtClean="0"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Module Description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412776"/>
            <a:ext cx="7499350" cy="48006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Human Computer Interaction (HCI) emphasises the significance of </a:t>
            </a:r>
            <a:r>
              <a:rPr lang="en-GB" sz="2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interfaces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and the </a:t>
            </a:r>
            <a:r>
              <a:rPr lang="en-GB" sz="2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of interface design to successful human interaction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with computer systems. </a:t>
            </a:r>
          </a:p>
          <a:p>
            <a:pPr marL="0" indent="0">
              <a:buNone/>
              <a:defRPr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/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This module provides the theoretical knowledge and practical experiences in the fundamental aspects of:</a:t>
            </a:r>
          </a:p>
          <a:p>
            <a:pPr lvl="2">
              <a:buFontTx/>
              <a:buNone/>
              <a:defRPr/>
            </a:pPr>
            <a:r>
              <a:rPr lang="en-GB" sz="2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Analysing, designing, prototyping, and </a:t>
            </a:r>
          </a:p>
          <a:p>
            <a:pPr lvl="2">
              <a:buFontTx/>
              <a:buNone/>
              <a:defRPr/>
            </a:pPr>
            <a:r>
              <a:rPr lang="en-GB" sz="2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evaluating user interfaces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based on sound HCI principles. </a:t>
            </a:r>
          </a:p>
        </p:txBody>
      </p:sp>
    </p:spTree>
    <p:extLst>
      <p:ext uri="{BB962C8B-B14F-4D97-AF65-F5344CB8AC3E}">
        <p14:creationId xmlns:p14="http://schemas.microsoft.com/office/powerpoint/2010/main" val="346032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01090025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  <a:fontScheme name="01090025">
    <a:majorFont>
      <a:latin typeface="Impact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456</TotalTime>
  <Words>790</Words>
  <Application>Microsoft Office PowerPoint</Application>
  <PresentationFormat>On-screen Show (4:3)</PresentationFormat>
  <Paragraphs>198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ＭＳ Ｐゴシック</vt:lpstr>
      <vt:lpstr>Arial</vt:lpstr>
      <vt:lpstr>Arial Narrow</vt:lpstr>
      <vt:lpstr>Calibri</vt:lpstr>
      <vt:lpstr>Gill Sans MT</vt:lpstr>
      <vt:lpstr>Impact</vt:lpstr>
      <vt:lpstr>Verdana</vt:lpstr>
      <vt:lpstr>Wingdings</vt:lpstr>
      <vt:lpstr>Wingdings 2</vt:lpstr>
      <vt:lpstr>Horizon</vt:lpstr>
      <vt:lpstr>Course -  DT228-2 </vt:lpstr>
      <vt:lpstr>Lecturer Details</vt:lpstr>
      <vt:lpstr>Semester 2</vt:lpstr>
      <vt:lpstr>Lecture and Lab Times</vt:lpstr>
      <vt:lpstr>Module Aims</vt:lpstr>
      <vt:lpstr>Learning Outcomes</vt:lpstr>
      <vt:lpstr>Learning Outcomes (2)</vt:lpstr>
      <vt:lpstr>PowerPoint Presentation</vt:lpstr>
      <vt:lpstr>Module Description</vt:lpstr>
      <vt:lpstr>Module Content</vt:lpstr>
      <vt:lpstr>Module Content (2)</vt:lpstr>
      <vt:lpstr>Lecture Topics</vt:lpstr>
      <vt:lpstr>Lecture Topics</vt:lpstr>
      <vt:lpstr>PowerPoint Presentation</vt:lpstr>
      <vt:lpstr>PowerPoint Presentation</vt:lpstr>
      <vt:lpstr>‘Essential’ Reading</vt:lpstr>
      <vt:lpstr>‘Essential’ Reading</vt:lpstr>
      <vt:lpstr>Supplemental Reading</vt:lpstr>
      <vt:lpstr>PowerPoint Presentation</vt:lpstr>
      <vt:lpstr>PowerPoint Presentation</vt:lpstr>
      <vt:lpstr>PowerPoint Presentation</vt:lpstr>
      <vt:lpstr>Websites and Journals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 Sloan</dc:creator>
  <cp:lastModifiedBy>Art Sloan</cp:lastModifiedBy>
  <cp:revision>33</cp:revision>
  <dcterms:created xsi:type="dcterms:W3CDTF">2016-09-27T15:11:35Z</dcterms:created>
  <dcterms:modified xsi:type="dcterms:W3CDTF">2018-02-01T10:31:18Z</dcterms:modified>
</cp:coreProperties>
</file>