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59"/>
  </p:notesMasterIdLst>
  <p:handoutMasterIdLst>
    <p:handoutMasterId r:id="rId60"/>
  </p:handoutMasterIdLst>
  <p:sldIdLst>
    <p:sldId id="258" r:id="rId2"/>
    <p:sldId id="317" r:id="rId3"/>
    <p:sldId id="490" r:id="rId4"/>
    <p:sldId id="372" r:id="rId5"/>
    <p:sldId id="373" r:id="rId6"/>
    <p:sldId id="489" r:id="rId7"/>
    <p:sldId id="492" r:id="rId8"/>
    <p:sldId id="494" r:id="rId9"/>
    <p:sldId id="495" r:id="rId10"/>
    <p:sldId id="453" r:id="rId11"/>
    <p:sldId id="497" r:id="rId12"/>
    <p:sldId id="499" r:id="rId13"/>
    <p:sldId id="498" r:id="rId14"/>
    <p:sldId id="500" r:id="rId15"/>
    <p:sldId id="501" r:id="rId16"/>
    <p:sldId id="502" r:id="rId17"/>
    <p:sldId id="454" r:id="rId18"/>
    <p:sldId id="482" r:id="rId19"/>
    <p:sldId id="483" r:id="rId20"/>
    <p:sldId id="484" r:id="rId21"/>
    <p:sldId id="485" r:id="rId22"/>
    <p:sldId id="455" r:id="rId23"/>
    <p:sldId id="486" r:id="rId24"/>
    <p:sldId id="487" r:id="rId25"/>
    <p:sldId id="488" r:id="rId26"/>
    <p:sldId id="378" r:id="rId27"/>
    <p:sldId id="379" r:id="rId28"/>
    <p:sldId id="380" r:id="rId29"/>
    <p:sldId id="381" r:id="rId30"/>
    <p:sldId id="382" r:id="rId31"/>
    <p:sldId id="383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26" r:id="rId43"/>
    <p:sldId id="527" r:id="rId44"/>
    <p:sldId id="528" r:id="rId45"/>
    <p:sldId id="529" r:id="rId46"/>
    <p:sldId id="517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384" r:id="rId56"/>
    <p:sldId id="452" r:id="rId57"/>
    <p:sldId id="442" r:id="rId5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0000"/>
    <a:srgbClr val="FFFF99"/>
    <a:srgbClr val="00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06/01/2018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06/01/2018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8291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6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687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517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388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963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89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86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605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76D73-D1D9-4D5E-9376-D56D6B949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924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Human Computer Interaction</a:t>
            </a:r>
            <a:endParaRPr lang="en-US" sz="32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47813" y="5013325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USERS AND INTERFACES</a:t>
            </a:r>
            <a:r>
              <a:rPr lang="en-IE" altLang="en-US" dirty="0" smtClean="0">
                <a:solidFill>
                  <a:srgbClr val="FFFF00"/>
                </a:solidFill>
                <a:latin typeface="Arial" charset="0"/>
              </a:rPr>
              <a:t> 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 dirty="0"/>
              <a:t>Week 1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Who is the ‘</a:t>
            </a:r>
            <a:r>
              <a:rPr lang="en-GB" altLang="en-US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’ of Human Computer Interaction?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user, information is input and output as: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- seeing</a:t>
            </a: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Auditory - hearing</a:t>
            </a: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Haptic - touching (and being aware of location)</a:t>
            </a: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 - positioning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 descr="Image result for human sen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4176940" cy="15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9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the user, information is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memory: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Sensory memory – visual, auditory, tactile</a:t>
            </a: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hort-term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endParaRPr lang="en-GB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ong-term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2" name="Picture 2" descr="Image result for human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24" y="2996952"/>
            <a:ext cx="401187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(3)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the user, information is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processed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applied: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GB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roblem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solving, </a:t>
            </a:r>
            <a:endParaRPr lang="en-GB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GB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rror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5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(4)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influences human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capabilities.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2" descr="Image result for human emo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4176464" cy="38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(5)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HCI designers, engineers, programmers…</a:t>
            </a:r>
          </a:p>
          <a:p>
            <a:pPr marL="0" indent="0">
              <a:buNone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 must remember</a:t>
            </a:r>
          </a:p>
          <a:p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 is different</a:t>
            </a:r>
          </a:p>
          <a:p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3436321"/>
            <a:ext cx="1080120" cy="1584176"/>
            <a:chOff x="6968441" y="2236642"/>
            <a:chExt cx="1080120" cy="1584176"/>
          </a:xfrm>
        </p:grpSpPr>
        <p:sp>
          <p:nvSpPr>
            <p:cNvPr id="5" name="Rectangle 4"/>
            <p:cNvSpPr/>
            <p:nvPr/>
          </p:nvSpPr>
          <p:spPr>
            <a:xfrm>
              <a:off x="6968441" y="2236642"/>
              <a:ext cx="1080120" cy="15841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7040449" y="2519079"/>
              <a:ext cx="928687" cy="1160462"/>
              <a:chOff x="2542" y="812"/>
              <a:chExt cx="300" cy="375"/>
            </a:xfrm>
            <a:solidFill>
              <a:srgbClr val="FFFF66"/>
            </a:solidFill>
          </p:grpSpPr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2698" y="812"/>
                <a:ext cx="51" cy="5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8" name="Arc 8"/>
              <p:cNvSpPr>
                <a:spLocks/>
              </p:cNvSpPr>
              <p:nvPr/>
            </p:nvSpPr>
            <p:spPr bwMode="auto">
              <a:xfrm>
                <a:off x="2673" y="871"/>
                <a:ext cx="26" cy="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71"/>
                    </a:moveTo>
                    <a:cubicBezTo>
                      <a:pt x="71" y="9642"/>
                      <a:pt x="9642" y="71"/>
                      <a:pt x="21471" y="0"/>
                    </a:cubicBezTo>
                  </a:path>
                  <a:path w="21600" h="21600" stroke="0" extrusionOk="0">
                    <a:moveTo>
                      <a:pt x="0" y="21471"/>
                    </a:moveTo>
                    <a:cubicBezTo>
                      <a:pt x="71" y="9642"/>
                      <a:pt x="9642" y="71"/>
                      <a:pt x="21471" y="0"/>
                    </a:cubicBezTo>
                    <a:lnTo>
                      <a:pt x="21600" y="21600"/>
                    </a:lnTo>
                    <a:lnTo>
                      <a:pt x="0" y="21471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" name="Arc 9"/>
              <p:cNvSpPr>
                <a:spLocks/>
              </p:cNvSpPr>
              <p:nvPr/>
            </p:nvSpPr>
            <p:spPr bwMode="auto">
              <a:xfrm>
                <a:off x="2753" y="871"/>
                <a:ext cx="29" cy="26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70" y="0"/>
                      <a:pt x="21517" y="9579"/>
                      <a:pt x="21599" y="21449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70" y="0"/>
                      <a:pt x="21517" y="9579"/>
                      <a:pt x="21599" y="2144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2694" y="867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669" y="892"/>
                <a:ext cx="1" cy="92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669" y="984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2694" y="984"/>
                <a:ext cx="1" cy="135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694" y="1119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2753" y="1043"/>
                <a:ext cx="1" cy="7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2572" y="879"/>
                <a:ext cx="59" cy="5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17" name="Arc 17"/>
              <p:cNvSpPr>
                <a:spLocks/>
              </p:cNvSpPr>
              <p:nvPr/>
            </p:nvSpPr>
            <p:spPr bwMode="auto">
              <a:xfrm>
                <a:off x="2546" y="930"/>
                <a:ext cx="26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4"/>
                    </a:moveTo>
                    <a:cubicBezTo>
                      <a:pt x="14" y="9701"/>
                      <a:pt x="9607" y="66"/>
                      <a:pt x="21480" y="0"/>
                    </a:cubicBezTo>
                  </a:path>
                  <a:path w="21600" h="21600" stroke="0" extrusionOk="0">
                    <a:moveTo>
                      <a:pt x="0" y="21574"/>
                    </a:moveTo>
                    <a:cubicBezTo>
                      <a:pt x="14" y="9701"/>
                      <a:pt x="9607" y="66"/>
                      <a:pt x="21480" y="0"/>
                    </a:cubicBezTo>
                    <a:lnTo>
                      <a:pt x="21600" y="21600"/>
                    </a:lnTo>
                    <a:lnTo>
                      <a:pt x="0" y="2157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" name="Arc 18"/>
              <p:cNvSpPr>
                <a:spLocks/>
              </p:cNvSpPr>
              <p:nvPr/>
            </p:nvSpPr>
            <p:spPr bwMode="auto">
              <a:xfrm>
                <a:off x="2627" y="930"/>
                <a:ext cx="30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9" y="0"/>
                      <a:pt x="21585" y="9654"/>
                      <a:pt x="21599" y="21574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9" y="0"/>
                      <a:pt x="21585" y="9654"/>
                      <a:pt x="21599" y="2157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2568" y="92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542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542" y="1043"/>
                <a:ext cx="26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568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568" y="118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2627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2627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2652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2757" y="879"/>
                <a:ext cx="59" cy="5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28" name="Arc 28"/>
              <p:cNvSpPr>
                <a:spLocks/>
              </p:cNvSpPr>
              <p:nvPr/>
            </p:nvSpPr>
            <p:spPr bwMode="auto">
              <a:xfrm>
                <a:off x="2732" y="930"/>
                <a:ext cx="30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4"/>
                    </a:moveTo>
                    <a:cubicBezTo>
                      <a:pt x="14" y="9664"/>
                      <a:pt x="9664" y="14"/>
                      <a:pt x="21574" y="0"/>
                    </a:cubicBezTo>
                  </a:path>
                  <a:path w="21600" h="21600" stroke="0" extrusionOk="0">
                    <a:moveTo>
                      <a:pt x="0" y="21574"/>
                    </a:moveTo>
                    <a:cubicBezTo>
                      <a:pt x="14" y="9664"/>
                      <a:pt x="9664" y="14"/>
                      <a:pt x="21574" y="0"/>
                    </a:cubicBezTo>
                    <a:lnTo>
                      <a:pt x="21600" y="21600"/>
                    </a:lnTo>
                    <a:lnTo>
                      <a:pt x="0" y="2157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Arc 29"/>
              <p:cNvSpPr>
                <a:spLocks/>
              </p:cNvSpPr>
              <p:nvPr/>
            </p:nvSpPr>
            <p:spPr bwMode="auto">
              <a:xfrm>
                <a:off x="2816" y="930"/>
                <a:ext cx="26" cy="30"/>
              </a:xfrm>
              <a:custGeom>
                <a:avLst/>
                <a:gdLst>
                  <a:gd name="T0" fmla="*/ 0 w 21719"/>
                  <a:gd name="T1" fmla="*/ 0 h 21600"/>
                  <a:gd name="T2" fmla="*/ 0 w 21719"/>
                  <a:gd name="T3" fmla="*/ 0 h 21600"/>
                  <a:gd name="T4" fmla="*/ 0 w 2171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9"/>
                  <a:gd name="T10" fmla="*/ 0 h 21600"/>
                  <a:gd name="T11" fmla="*/ 21719 w 2171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9" h="21600" fill="none" extrusionOk="0">
                    <a:moveTo>
                      <a:pt x="0" y="0"/>
                    </a:moveTo>
                    <a:cubicBezTo>
                      <a:pt x="39" y="0"/>
                      <a:pt x="79" y="-1"/>
                      <a:pt x="119" y="0"/>
                    </a:cubicBezTo>
                    <a:cubicBezTo>
                      <a:pt x="12038" y="0"/>
                      <a:pt x="21704" y="9654"/>
                      <a:pt x="21718" y="21574"/>
                    </a:cubicBezTo>
                  </a:path>
                  <a:path w="21719" h="21600" stroke="0" extrusionOk="0">
                    <a:moveTo>
                      <a:pt x="0" y="0"/>
                    </a:moveTo>
                    <a:cubicBezTo>
                      <a:pt x="39" y="0"/>
                      <a:pt x="79" y="-1"/>
                      <a:pt x="119" y="0"/>
                    </a:cubicBezTo>
                    <a:cubicBezTo>
                      <a:pt x="12038" y="0"/>
                      <a:pt x="21704" y="9654"/>
                      <a:pt x="21718" y="21574"/>
                    </a:cubicBezTo>
                    <a:lnTo>
                      <a:pt x="119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753" y="92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728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2728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2753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2753" y="118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V="1">
                <a:off x="2812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2812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2837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29" y="4660793"/>
            <a:ext cx="3117972" cy="1249461"/>
          </a:xfrm>
          <a:prstGeom prst="rect">
            <a:avLst/>
          </a:prstGeom>
        </p:spPr>
      </p:pic>
      <p:pic>
        <p:nvPicPr>
          <p:cNvPr id="32776" name="Picture 8" descr="Image result for different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875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1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-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(6)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90464"/>
            <a:ext cx="7924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considerations for the user:</a:t>
            </a: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Enjoyment, </a:t>
            </a: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pPr lvl="1"/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Experience level…</a:t>
            </a:r>
          </a:p>
          <a:p>
            <a:pPr marL="0" lvl="1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lnSpc>
                <a:spcPct val="80000"/>
              </a:lnSpc>
              <a:buNone/>
              <a:defRPr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… in or of their system use.</a:t>
            </a:r>
          </a:p>
        </p:txBody>
      </p:sp>
    </p:spTree>
    <p:extLst>
      <p:ext uri="{BB962C8B-B14F-4D97-AF65-F5344CB8AC3E}">
        <p14:creationId xmlns:p14="http://schemas.microsoft.com/office/powerpoint/2010/main" val="203790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altLang="en-US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Human Computer Interaction?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is a huge range of types of computers and types of applications - HCI is a concern for all of them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043"/>
          <p:cNvSpPr>
            <a:spLocks noChangeArrowheads="1"/>
          </p:cNvSpPr>
          <p:nvPr/>
        </p:nvSpPr>
        <p:spPr bwMode="auto">
          <a:xfrm>
            <a:off x="290641" y="2273528"/>
            <a:ext cx="8517263" cy="4051526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975870" y="3164115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Smart TVs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000">
              <a:latin typeface="Trebuchet MS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1873704" y="35691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Wireless Devices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3033270" y="2554515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Desktop PCs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3931104" y="44835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Mainframes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6140904" y="47121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Web applications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6598104" y="33405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Smart fridges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2" name="Rectangle 1033"/>
          <p:cNvSpPr>
            <a:spLocks noChangeArrowheads="1"/>
          </p:cNvSpPr>
          <p:nvPr/>
        </p:nvSpPr>
        <p:spPr bwMode="auto">
          <a:xfrm>
            <a:off x="5074104" y="37215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Laptops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5150304" y="2807154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Airport control systems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4" name="Rectangle 1036"/>
          <p:cNvSpPr>
            <a:spLocks noChangeArrowheads="1"/>
          </p:cNvSpPr>
          <p:nvPr/>
        </p:nvSpPr>
        <p:spPr bwMode="auto">
          <a:xfrm>
            <a:off x="959304" y="47121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5" name="Rectangle 1037"/>
          <p:cNvSpPr>
            <a:spLocks noChangeArrowheads="1"/>
          </p:cNvSpPr>
          <p:nvPr/>
        </p:nvSpPr>
        <p:spPr bwMode="auto">
          <a:xfrm>
            <a:off x="806904" y="47883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Mobile phones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6" name="Rectangle 1038"/>
          <p:cNvSpPr>
            <a:spLocks noChangeArrowheads="1"/>
          </p:cNvSpPr>
          <p:nvPr/>
        </p:nvSpPr>
        <p:spPr bwMode="auto">
          <a:xfrm>
            <a:off x="883104" y="41025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Nuclear systems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7" name="Rectangle 1039"/>
          <p:cNvSpPr>
            <a:spLocks noChangeArrowheads="1"/>
          </p:cNvSpPr>
          <p:nvPr/>
        </p:nvSpPr>
        <p:spPr bwMode="auto">
          <a:xfrm>
            <a:off x="6674304" y="39501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Medical systems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8" name="Rectangle 1040"/>
          <p:cNvSpPr>
            <a:spLocks noChangeArrowheads="1"/>
          </p:cNvSpPr>
          <p:nvPr/>
        </p:nvSpPr>
        <p:spPr bwMode="auto">
          <a:xfrm>
            <a:off x="5074104" y="50931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etc  etc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19" name="Rectangle 1037"/>
          <p:cNvSpPr>
            <a:spLocks noChangeArrowheads="1"/>
          </p:cNvSpPr>
          <p:nvPr/>
        </p:nvSpPr>
        <p:spPr bwMode="auto">
          <a:xfrm>
            <a:off x="1562554" y="5359854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MP3 players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20" name="Rectangle 1037"/>
          <p:cNvSpPr>
            <a:spLocks noChangeArrowheads="1"/>
          </p:cNvSpPr>
          <p:nvPr/>
        </p:nvSpPr>
        <p:spPr bwMode="auto">
          <a:xfrm>
            <a:off x="6579745" y="2273528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rebuchet MS" pitchFamily="34" charset="0"/>
              </a:rPr>
              <a:t>GPS devices</a:t>
            </a:r>
            <a:endParaRPr lang="en-US" altLang="en-US" sz="4000">
              <a:latin typeface="Trebuchet MS" pitchFamily="34" charset="0"/>
            </a:endParaRP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34729" y="6001204"/>
            <a:ext cx="990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sz="3200" b="1" kern="12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81949-9583-487D-94E3-4816438B0E8D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3432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and Context of Computers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of fitting computers, their uses, and the context of use together (1):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00050" lvl="1" indent="0">
              <a:lnSpc>
                <a:spcPct val="3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Social </a:t>
            </a:r>
            <a:r>
              <a:rPr lang="en-US" altLang="en-US" sz="2400" dirty="0" err="1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organisation</a:t>
            </a: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and work…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where humans are interacting social beings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considers models of human activity:</a:t>
            </a:r>
          </a:p>
          <a:p>
            <a:pPr lvl="2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Small groups,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organisations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socio-technical systems,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etc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relates to quality of work life…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55915" y="1906358"/>
            <a:ext cx="1080120" cy="1584176"/>
            <a:chOff x="6968441" y="2236642"/>
            <a:chExt cx="1080120" cy="1584176"/>
          </a:xfrm>
        </p:grpSpPr>
        <p:sp>
          <p:nvSpPr>
            <p:cNvPr id="39" name="Rectangle 38"/>
            <p:cNvSpPr/>
            <p:nvPr/>
          </p:nvSpPr>
          <p:spPr>
            <a:xfrm>
              <a:off x="6968441" y="2236642"/>
              <a:ext cx="1080120" cy="15841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7040449" y="2519079"/>
              <a:ext cx="928687" cy="1160462"/>
              <a:chOff x="2542" y="812"/>
              <a:chExt cx="300" cy="375"/>
            </a:xfrm>
            <a:solidFill>
              <a:srgbClr val="FFFF66"/>
            </a:solidFill>
          </p:grpSpPr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2698" y="812"/>
                <a:ext cx="51" cy="5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42" name="Arc 8"/>
              <p:cNvSpPr>
                <a:spLocks/>
              </p:cNvSpPr>
              <p:nvPr/>
            </p:nvSpPr>
            <p:spPr bwMode="auto">
              <a:xfrm>
                <a:off x="2673" y="871"/>
                <a:ext cx="26" cy="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71"/>
                    </a:moveTo>
                    <a:cubicBezTo>
                      <a:pt x="71" y="9642"/>
                      <a:pt x="9642" y="71"/>
                      <a:pt x="21471" y="0"/>
                    </a:cubicBezTo>
                  </a:path>
                  <a:path w="21600" h="21600" stroke="0" extrusionOk="0">
                    <a:moveTo>
                      <a:pt x="0" y="21471"/>
                    </a:moveTo>
                    <a:cubicBezTo>
                      <a:pt x="71" y="9642"/>
                      <a:pt x="9642" y="71"/>
                      <a:pt x="21471" y="0"/>
                    </a:cubicBezTo>
                    <a:lnTo>
                      <a:pt x="21600" y="21600"/>
                    </a:lnTo>
                    <a:lnTo>
                      <a:pt x="0" y="21471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Arc 9"/>
              <p:cNvSpPr>
                <a:spLocks/>
              </p:cNvSpPr>
              <p:nvPr/>
            </p:nvSpPr>
            <p:spPr bwMode="auto">
              <a:xfrm>
                <a:off x="2753" y="871"/>
                <a:ext cx="29" cy="26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70" y="0"/>
                      <a:pt x="21517" y="9579"/>
                      <a:pt x="21599" y="21449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70" y="0"/>
                      <a:pt x="21517" y="9579"/>
                      <a:pt x="21599" y="2144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2694" y="867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>
                <a:off x="2669" y="892"/>
                <a:ext cx="1" cy="92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2669" y="984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2694" y="984"/>
                <a:ext cx="1" cy="135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2694" y="1119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 flipV="1">
                <a:off x="2753" y="1043"/>
                <a:ext cx="1" cy="7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Oval 16"/>
              <p:cNvSpPr>
                <a:spLocks noChangeArrowheads="1"/>
              </p:cNvSpPr>
              <p:nvPr/>
            </p:nvSpPr>
            <p:spPr bwMode="auto">
              <a:xfrm>
                <a:off x="2572" y="879"/>
                <a:ext cx="59" cy="5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51" name="Arc 17"/>
              <p:cNvSpPr>
                <a:spLocks/>
              </p:cNvSpPr>
              <p:nvPr/>
            </p:nvSpPr>
            <p:spPr bwMode="auto">
              <a:xfrm>
                <a:off x="2546" y="930"/>
                <a:ext cx="26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4"/>
                    </a:moveTo>
                    <a:cubicBezTo>
                      <a:pt x="14" y="9701"/>
                      <a:pt x="9607" y="66"/>
                      <a:pt x="21480" y="0"/>
                    </a:cubicBezTo>
                  </a:path>
                  <a:path w="21600" h="21600" stroke="0" extrusionOk="0">
                    <a:moveTo>
                      <a:pt x="0" y="21574"/>
                    </a:moveTo>
                    <a:cubicBezTo>
                      <a:pt x="14" y="9701"/>
                      <a:pt x="9607" y="66"/>
                      <a:pt x="21480" y="0"/>
                    </a:cubicBezTo>
                    <a:lnTo>
                      <a:pt x="21600" y="21600"/>
                    </a:lnTo>
                    <a:lnTo>
                      <a:pt x="0" y="2157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Arc 18"/>
              <p:cNvSpPr>
                <a:spLocks/>
              </p:cNvSpPr>
              <p:nvPr/>
            </p:nvSpPr>
            <p:spPr bwMode="auto">
              <a:xfrm>
                <a:off x="2627" y="930"/>
                <a:ext cx="30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9" y="0"/>
                      <a:pt x="21585" y="9654"/>
                      <a:pt x="21599" y="21574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9" y="0"/>
                      <a:pt x="21585" y="9654"/>
                      <a:pt x="21599" y="2157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2568" y="92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>
                <a:off x="2542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2542" y="1043"/>
                <a:ext cx="26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>
                <a:off x="2568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2568" y="118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 flipV="1">
                <a:off x="2627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2627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 flipV="1">
                <a:off x="2652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auto">
              <a:xfrm>
                <a:off x="2757" y="879"/>
                <a:ext cx="59" cy="5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2400" b="0"/>
              </a:p>
            </p:txBody>
          </p:sp>
          <p:sp>
            <p:nvSpPr>
              <p:cNvPr id="62" name="Arc 28"/>
              <p:cNvSpPr>
                <a:spLocks/>
              </p:cNvSpPr>
              <p:nvPr/>
            </p:nvSpPr>
            <p:spPr bwMode="auto">
              <a:xfrm>
                <a:off x="2732" y="930"/>
                <a:ext cx="30" cy="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4"/>
                    </a:moveTo>
                    <a:cubicBezTo>
                      <a:pt x="14" y="9664"/>
                      <a:pt x="9664" y="14"/>
                      <a:pt x="21574" y="0"/>
                    </a:cubicBezTo>
                  </a:path>
                  <a:path w="21600" h="21600" stroke="0" extrusionOk="0">
                    <a:moveTo>
                      <a:pt x="0" y="21574"/>
                    </a:moveTo>
                    <a:cubicBezTo>
                      <a:pt x="14" y="9664"/>
                      <a:pt x="9664" y="14"/>
                      <a:pt x="21574" y="0"/>
                    </a:cubicBezTo>
                    <a:lnTo>
                      <a:pt x="21600" y="21600"/>
                    </a:lnTo>
                    <a:lnTo>
                      <a:pt x="0" y="2157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3" name="Arc 29"/>
              <p:cNvSpPr>
                <a:spLocks/>
              </p:cNvSpPr>
              <p:nvPr/>
            </p:nvSpPr>
            <p:spPr bwMode="auto">
              <a:xfrm>
                <a:off x="2816" y="930"/>
                <a:ext cx="26" cy="30"/>
              </a:xfrm>
              <a:custGeom>
                <a:avLst/>
                <a:gdLst>
                  <a:gd name="T0" fmla="*/ 0 w 21719"/>
                  <a:gd name="T1" fmla="*/ 0 h 21600"/>
                  <a:gd name="T2" fmla="*/ 0 w 21719"/>
                  <a:gd name="T3" fmla="*/ 0 h 21600"/>
                  <a:gd name="T4" fmla="*/ 0 w 2171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9"/>
                  <a:gd name="T10" fmla="*/ 0 h 21600"/>
                  <a:gd name="T11" fmla="*/ 21719 w 2171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9" h="21600" fill="none" extrusionOk="0">
                    <a:moveTo>
                      <a:pt x="0" y="0"/>
                    </a:moveTo>
                    <a:cubicBezTo>
                      <a:pt x="39" y="0"/>
                      <a:pt x="79" y="-1"/>
                      <a:pt x="119" y="0"/>
                    </a:cubicBezTo>
                    <a:cubicBezTo>
                      <a:pt x="12038" y="0"/>
                      <a:pt x="21704" y="9654"/>
                      <a:pt x="21718" y="21574"/>
                    </a:cubicBezTo>
                  </a:path>
                  <a:path w="21719" h="21600" stroke="0" extrusionOk="0">
                    <a:moveTo>
                      <a:pt x="0" y="0"/>
                    </a:moveTo>
                    <a:cubicBezTo>
                      <a:pt x="39" y="0"/>
                      <a:pt x="79" y="-1"/>
                      <a:pt x="119" y="0"/>
                    </a:cubicBezTo>
                    <a:cubicBezTo>
                      <a:pt x="12038" y="0"/>
                      <a:pt x="21704" y="9654"/>
                      <a:pt x="21718" y="21574"/>
                    </a:cubicBezTo>
                    <a:lnTo>
                      <a:pt x="119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4" name="Line 30"/>
              <p:cNvSpPr>
                <a:spLocks noChangeShapeType="1"/>
              </p:cNvSpPr>
              <p:nvPr/>
            </p:nvSpPr>
            <p:spPr bwMode="auto">
              <a:xfrm>
                <a:off x="2753" y="92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Line 31"/>
              <p:cNvSpPr>
                <a:spLocks noChangeShapeType="1"/>
              </p:cNvSpPr>
              <p:nvPr/>
            </p:nvSpPr>
            <p:spPr bwMode="auto">
              <a:xfrm>
                <a:off x="2728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Line 32"/>
              <p:cNvSpPr>
                <a:spLocks noChangeShapeType="1"/>
              </p:cNvSpPr>
              <p:nvPr/>
            </p:nvSpPr>
            <p:spPr bwMode="auto">
              <a:xfrm>
                <a:off x="2728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Line 33"/>
              <p:cNvSpPr>
                <a:spLocks noChangeShapeType="1"/>
              </p:cNvSpPr>
              <p:nvPr/>
            </p:nvSpPr>
            <p:spPr bwMode="auto">
              <a:xfrm>
                <a:off x="2753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>
                <a:off x="2753" y="1186"/>
                <a:ext cx="59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 flipV="1">
                <a:off x="2812" y="1043"/>
                <a:ext cx="1" cy="14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2812" y="1043"/>
                <a:ext cx="25" cy="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Line 37"/>
              <p:cNvSpPr>
                <a:spLocks noChangeShapeType="1"/>
              </p:cNvSpPr>
              <p:nvPr/>
            </p:nvSpPr>
            <p:spPr bwMode="auto">
              <a:xfrm flipV="1">
                <a:off x="2837" y="959"/>
                <a:ext cx="1" cy="8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7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HCI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2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Human-Computer Interaction </a:t>
            </a:r>
            <a:r>
              <a:rPr lang="en-US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(HCI)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is: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“…</a:t>
            </a: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concerned 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with the design, evaluation and implementation of interactive computing systems for human use and with the study of major phenomena surrounding </a:t>
            </a: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r>
              <a:rPr lang="ja-JP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(ACM SIGCHI, 1992, p.6</a:t>
            </a: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and Context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96855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8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of fitting computers, their uses, and the context of use together </a:t>
            </a:r>
            <a:r>
              <a:rPr lang="en-US" altLang="en-US" sz="28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(2):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Application </a:t>
            </a:r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areas…</a:t>
            </a:r>
          </a:p>
          <a:p>
            <a:pPr lvl="1"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with characteristics of application domains, e.g. individual vs group work</a:t>
            </a:r>
          </a:p>
          <a:p>
            <a:pPr lvl="1"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may have popular styles in:</a:t>
            </a:r>
          </a:p>
          <a:p>
            <a:pPr lvl="2"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document production, communications, design, tutorials and help, multi-media information kiosks, continuous control (aircraft cockpits, factory systems’ process control), embedded systems (copiers, home appliances…)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and Context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(3)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of fitting computers, their uses, and the context of use together (3):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30000"/>
              </a:lnSpc>
              <a:buFontTx/>
              <a:buNone/>
              <a:defRPr/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00050" lvl="1" indent="0">
              <a:lnSpc>
                <a:spcPct val="60000"/>
              </a:lnSpc>
              <a:buNone/>
              <a:defRPr/>
            </a:pP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‘Human-Machine fit’, and adaptation…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 improve the fit between the designed object and its use:</a:t>
            </a:r>
          </a:p>
          <a:p>
            <a:pPr lvl="2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systems are selected and adopted; how users improvise routine systems; how systems adapt to the user (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customisation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); how users adapt to the system (training, ease of learning); user guidance (help, documentation, error-handling)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altLang="en-US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Human Computer Interaction?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Interacting With Computers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understand human–computer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we need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understand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and the processes associated with their systems.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5238" y="3505200"/>
            <a:ext cx="1173162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36838" y="4800600"/>
            <a:ext cx="838200" cy="83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505153" y="4114800"/>
            <a:ext cx="1524000" cy="7620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657553" y="4419600"/>
            <a:ext cx="1524000" cy="7620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63528" y="3309938"/>
            <a:ext cx="3100387" cy="1109662"/>
            <a:chOff x="399" y="2085"/>
            <a:chExt cx="1953" cy="699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9" y="2085"/>
              <a:ext cx="185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dirty="0" smtClean="0">
                  <a:latin typeface="Verdana" panose="020B0604030504040204" pitchFamily="34" charset="0"/>
                </a:rPr>
                <a:t>What </a:t>
              </a:r>
              <a:r>
                <a:rPr lang="en-GB" altLang="en-US" sz="2000" dirty="0">
                  <a:latin typeface="Verdana" panose="020B0604030504040204" pitchFamily="34" charset="0"/>
                </a:rPr>
                <a:t>goes in and out</a:t>
              </a:r>
              <a:br>
                <a:rPr lang="en-GB" altLang="en-US" sz="2000" dirty="0">
                  <a:latin typeface="Verdana" panose="020B0604030504040204" pitchFamily="34" charset="0"/>
                </a:rPr>
              </a:br>
              <a:r>
                <a:rPr lang="en-GB" altLang="en-US" sz="1600" dirty="0" smtClean="0">
                  <a:latin typeface="Verdana" panose="020B0604030504040204" pitchFamily="34" charset="0"/>
                </a:rPr>
                <a:t>Devices</a:t>
              </a:r>
              <a:r>
                <a:rPr lang="en-GB" altLang="en-US" sz="1600" dirty="0">
                  <a:latin typeface="Verdana" panose="020B0604030504040204" pitchFamily="34" charset="0"/>
                </a:rPr>
                <a:t>, </a:t>
              </a:r>
              <a:r>
                <a:rPr lang="en-GB" altLang="en-US" sz="1600" dirty="0" smtClean="0">
                  <a:latin typeface="Verdana" panose="020B0604030504040204" pitchFamily="34" charset="0"/>
                </a:rPr>
                <a:t>Paper</a:t>
              </a:r>
              <a:r>
                <a:rPr lang="en-GB" altLang="en-US" sz="1600" dirty="0">
                  <a:latin typeface="Verdana" panose="020B0604030504040204" pitchFamily="34" charset="0"/>
                </a:rPr>
                <a:t>,</a:t>
              </a:r>
              <a:br>
                <a:rPr lang="en-GB" altLang="en-US" sz="1600" dirty="0">
                  <a:latin typeface="Verdana" panose="020B0604030504040204" pitchFamily="34" charset="0"/>
                </a:rPr>
              </a:br>
              <a:r>
                <a:rPr lang="en-GB" altLang="en-US" sz="1600" dirty="0" smtClean="0">
                  <a:latin typeface="Verdana" panose="020B0604030504040204" pitchFamily="34" charset="0"/>
                </a:rPr>
                <a:t>Sensors</a:t>
              </a:r>
              <a:r>
                <a:rPr lang="en-GB" altLang="en-US" sz="1600" dirty="0">
                  <a:latin typeface="Verdana" panose="020B0604030504040204" pitchFamily="34" charset="0"/>
                </a:rPr>
                <a:t>, etc.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84" y="2448"/>
              <a:ext cx="76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6081714" y="4419599"/>
            <a:ext cx="2312988" cy="1730375"/>
            <a:chOff x="3831" y="2784"/>
            <a:chExt cx="1457" cy="1090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831" y="3312"/>
              <a:ext cx="145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2000" dirty="0" smtClean="0">
                  <a:latin typeface="Verdana" panose="020B0604030504040204" pitchFamily="34" charset="0"/>
                </a:rPr>
                <a:t>What </a:t>
              </a:r>
              <a:r>
                <a:rPr lang="en-GB" altLang="en-US" sz="2000" dirty="0">
                  <a:latin typeface="Verdana" panose="020B0604030504040204" pitchFamily="34" charset="0"/>
                </a:rPr>
                <a:t>can it do?</a:t>
              </a:r>
              <a:br>
                <a:rPr lang="en-GB" altLang="en-US" sz="2000" dirty="0">
                  <a:latin typeface="Verdana" panose="020B0604030504040204" pitchFamily="34" charset="0"/>
                </a:rPr>
              </a:br>
              <a:r>
                <a:rPr lang="en-GB" altLang="en-US" sz="1600" dirty="0" smtClean="0">
                  <a:latin typeface="Verdana" panose="020B0604030504040204" pitchFamily="34" charset="0"/>
                </a:rPr>
                <a:t>Memory</a:t>
              </a:r>
              <a:r>
                <a:rPr lang="en-GB" altLang="en-US" sz="1600" dirty="0">
                  <a:latin typeface="Verdana" panose="020B0604030504040204" pitchFamily="34" charset="0"/>
                </a:rPr>
                <a:t>, </a:t>
              </a:r>
              <a:r>
                <a:rPr lang="en-GB" altLang="en-US" sz="1600" dirty="0" smtClean="0">
                  <a:latin typeface="Verdana" panose="020B0604030504040204" pitchFamily="34" charset="0"/>
                </a:rPr>
                <a:t>Processing</a:t>
              </a:r>
              <a:r>
                <a:rPr lang="en-GB" altLang="en-US" sz="1600" dirty="0">
                  <a:latin typeface="Verdana" panose="020B0604030504040204" pitchFamily="34" charset="0"/>
                </a:rPr>
                <a:t>,</a:t>
              </a:r>
              <a:br>
                <a:rPr lang="en-GB" altLang="en-US" sz="1600" dirty="0">
                  <a:latin typeface="Verdana" panose="020B0604030504040204" pitchFamily="34" charset="0"/>
                </a:rPr>
              </a:br>
              <a:r>
                <a:rPr lang="en-GB" altLang="en-US" sz="1600" dirty="0" smtClean="0">
                  <a:latin typeface="Verdana" panose="020B0604030504040204" pitchFamily="34" charset="0"/>
                </a:rPr>
                <a:t>Networks</a:t>
              </a:r>
              <a:endParaRPr lang="en-GB" altLang="en-US" sz="1600" dirty="0">
                <a:latin typeface="Verdana" panose="020B060403050404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3840" y="2784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377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Interacting With Computers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5651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years ago (30 – 40), computers performed </a:t>
            </a:r>
            <a:r>
              <a:rPr lang="en-GB" altLang="en-US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en-GB" alt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Punched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card stacks or large data files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were prepared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was a long wait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printer output</a:t>
            </a:r>
          </a:p>
          <a:p>
            <a:pPr marL="565150" lvl="1">
              <a:spcBef>
                <a:spcPts val="0"/>
              </a:spcBef>
              <a:spcAft>
                <a:spcPts val="0"/>
              </a:spcAft>
              <a:buFontTx/>
              <a:buChar char=" "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… and if it is not right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… start again!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>
              <a:spcBef>
                <a:spcPts val="0"/>
              </a:spcBef>
              <a:spcAft>
                <a:spcPts val="0"/>
              </a:spcAft>
              <a:buFontTx/>
              <a:buChar char=" "/>
            </a:pP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Char char=" 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days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computing is </a:t>
            </a:r>
            <a:r>
              <a:rPr lang="en-GB" alt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 in control (most of the time)</a:t>
            </a:r>
          </a:p>
          <a:p>
            <a:pPr marL="565150" lvl="1">
              <a:spcBef>
                <a:spcPts val="0"/>
              </a:spcBef>
              <a:spcAft>
                <a:spcPts val="0"/>
              </a:spcAft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‘Doing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rather than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thinking.’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faster always better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‘Rich’ Interaction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654300" y="2608263"/>
            <a:ext cx="838200" cy="1828800"/>
            <a:chOff x="1728" y="1776"/>
            <a:chExt cx="528" cy="115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920" y="2160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336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728" y="2304"/>
              <a:ext cx="192" cy="2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824" y="2544"/>
              <a:ext cx="96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2544"/>
              <a:ext cx="96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663700" y="4513263"/>
            <a:ext cx="2590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 rot="-578918">
            <a:off x="4635500" y="2760663"/>
            <a:ext cx="914400" cy="304800"/>
            <a:chOff x="3552" y="1488"/>
            <a:chExt cx="576" cy="192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rot="-5400000">
              <a:off x="3576" y="1464"/>
              <a:ext cx="192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744" y="1488"/>
              <a:ext cx="384" cy="19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483100" y="4589463"/>
            <a:ext cx="1600200" cy="6858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025900" y="3675063"/>
            <a:ext cx="2286000" cy="12954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410200" y="3276600"/>
            <a:ext cx="1282700" cy="1389063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69000" y="4818063"/>
            <a:ext cx="25653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sz="2000" dirty="0" smtClean="0">
                <a:latin typeface="Verdana" panose="020B0604030504040204" pitchFamily="34" charset="0"/>
              </a:rPr>
              <a:t>Sensors</a:t>
            </a:r>
            <a:endParaRPr lang="en-GB" altLang="en-US" sz="2000" dirty="0">
              <a:latin typeface="Verdana" panose="020B0604030504040204" pitchFamily="34" charset="0"/>
            </a:endParaRPr>
          </a:p>
          <a:p>
            <a:pPr algn="ctr"/>
            <a:r>
              <a:rPr lang="en-GB" altLang="en-US" sz="2000" dirty="0">
                <a:latin typeface="Verdana" panose="020B0604030504040204" pitchFamily="34" charset="0"/>
              </a:rPr>
              <a:t>and </a:t>
            </a:r>
            <a:r>
              <a:rPr lang="en-GB" altLang="en-US" sz="2000" dirty="0" smtClean="0">
                <a:latin typeface="Verdana" panose="020B0604030504040204" pitchFamily="34" charset="0"/>
              </a:rPr>
              <a:t>devices are</a:t>
            </a:r>
            <a:endParaRPr lang="en-GB" altLang="en-US" sz="2000" dirty="0">
              <a:latin typeface="Verdana" panose="020B0604030504040204" pitchFamily="34" charset="0"/>
            </a:endParaRPr>
          </a:p>
          <a:p>
            <a:pPr algn="ctr"/>
            <a:r>
              <a:rPr lang="en-GB" altLang="en-US" sz="2000" dirty="0">
                <a:latin typeface="Verdana" panose="020B0604030504040204" pitchFamily="34" charset="0"/>
              </a:rPr>
              <a:t>everywhere</a:t>
            </a:r>
          </a:p>
        </p:txBody>
      </p:sp>
      <p:pic>
        <p:nvPicPr>
          <p:cNvPr id="19" name="Picture 20" descr="the_fridge.gif                                                 0001A46C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455863"/>
            <a:ext cx="1257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49500" y="4284663"/>
            <a:ext cx="3505200" cy="13716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34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Human Use of Computer Systems?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altLang="en-US" sz="2400" dirty="0" smtClean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Business View: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 use humans more productively/effectively.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human (employee?) costs now far outweigh hardware and software costs.</a:t>
            </a:r>
          </a:p>
          <a:p>
            <a:endParaRPr lang="en-US" altLang="en-US" sz="2400" dirty="0">
              <a:solidFill>
                <a:srgbClr val="99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Personal View: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People view a computer as an electrical appliance, and want it to perform as one.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temp\BAGCASH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99218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6" name="Picture 2" descr="Image result for electrical applianc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25144"/>
            <a:ext cx="1367957" cy="13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Study Human Use of Computer Systems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Marketplace View: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Everyday people are using computers:</a:t>
            </a:r>
          </a:p>
          <a:p>
            <a:pPr lvl="2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now expect “easy to use systems”</a:t>
            </a:r>
          </a:p>
          <a:p>
            <a:pPr lvl="2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are not tolerant of poorly designed systems</a:t>
            </a:r>
          </a:p>
          <a:p>
            <a:pPr lvl="2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is little vendor (who supply the computer system) control of training</a:t>
            </a:r>
          </a:p>
          <a:p>
            <a:pPr lvl="2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Users are often see as a heterogeneous group</a:t>
            </a:r>
            <a:b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product is hard to use, people will seek other products</a:t>
            </a:r>
          </a:p>
          <a:p>
            <a:pPr lvl="2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EG Mac vs IBM (Microsoft Windows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12"/>
          <p:cNvSpPr>
            <a:spLocks noEditPoints="1"/>
          </p:cNvSpPr>
          <p:nvPr/>
        </p:nvSpPr>
        <p:spPr bwMode="auto">
          <a:xfrm>
            <a:off x="7164288" y="1268760"/>
            <a:ext cx="1239838" cy="1039813"/>
          </a:xfrm>
          <a:custGeom>
            <a:avLst/>
            <a:gdLst>
              <a:gd name="T0" fmla="*/ 35904746 w 3041"/>
              <a:gd name="T1" fmla="*/ 310018065 h 2265"/>
              <a:gd name="T2" fmla="*/ 352231004 w 3041"/>
              <a:gd name="T3" fmla="*/ 373875897 h 2265"/>
              <a:gd name="T4" fmla="*/ 35904746 w 3041"/>
              <a:gd name="T5" fmla="*/ 425721478 h 2265"/>
              <a:gd name="T6" fmla="*/ 50366125 w 3041"/>
              <a:gd name="T7" fmla="*/ 389050280 h 2265"/>
              <a:gd name="T8" fmla="*/ 352231004 w 3041"/>
              <a:gd name="T9" fmla="*/ 425721478 h 2265"/>
              <a:gd name="T10" fmla="*/ 364199253 w 3041"/>
              <a:gd name="T11" fmla="*/ 307067567 h 2265"/>
              <a:gd name="T12" fmla="*/ 505490637 w 3041"/>
              <a:gd name="T13" fmla="*/ 12223886 h 2265"/>
              <a:gd name="T14" fmla="*/ 414565378 w 3041"/>
              <a:gd name="T15" fmla="*/ 69759287 h 2265"/>
              <a:gd name="T16" fmla="*/ 361872059 w 3041"/>
              <a:gd name="T17" fmla="*/ 425721478 h 2265"/>
              <a:gd name="T18" fmla="*/ 353394601 w 3041"/>
              <a:gd name="T19" fmla="*/ 427829108 h 2265"/>
              <a:gd name="T20" fmla="*/ 346579365 w 3041"/>
              <a:gd name="T21" fmla="*/ 433730104 h 2265"/>
              <a:gd name="T22" fmla="*/ 341924978 w 3041"/>
              <a:gd name="T23" fmla="*/ 442370881 h 2265"/>
              <a:gd name="T24" fmla="*/ 340262755 w 3041"/>
              <a:gd name="T25" fmla="*/ 452908571 h 2265"/>
              <a:gd name="T26" fmla="*/ 341924978 w 3041"/>
              <a:gd name="T27" fmla="*/ 464499846 h 2265"/>
              <a:gd name="T28" fmla="*/ 346579365 w 3041"/>
              <a:gd name="T29" fmla="*/ 471876321 h 2265"/>
              <a:gd name="T30" fmla="*/ 353394601 w 3041"/>
              <a:gd name="T31" fmla="*/ 476091581 h 2265"/>
              <a:gd name="T32" fmla="*/ 361872059 w 3041"/>
              <a:gd name="T33" fmla="*/ 477355883 h 2265"/>
              <a:gd name="T34" fmla="*/ 370183173 w 3041"/>
              <a:gd name="T35" fmla="*/ 476091581 h 2265"/>
              <a:gd name="T36" fmla="*/ 377164754 w 3041"/>
              <a:gd name="T37" fmla="*/ 471876321 h 2265"/>
              <a:gd name="T38" fmla="*/ 381652796 w 3041"/>
              <a:gd name="T39" fmla="*/ 464499846 h 2265"/>
              <a:gd name="T40" fmla="*/ 383315019 w 3041"/>
              <a:gd name="T41" fmla="*/ 452908571 h 2265"/>
              <a:gd name="T42" fmla="*/ 381652796 w 3041"/>
              <a:gd name="T43" fmla="*/ 442370881 h 2265"/>
              <a:gd name="T44" fmla="*/ 377164754 w 3041"/>
              <a:gd name="T45" fmla="*/ 433730104 h 2265"/>
              <a:gd name="T46" fmla="*/ 370183173 w 3041"/>
              <a:gd name="T47" fmla="*/ 427829108 h 2265"/>
              <a:gd name="T48" fmla="*/ 361872059 w 3041"/>
              <a:gd name="T49" fmla="*/ 425721478 h 2265"/>
              <a:gd name="T50" fmla="*/ 36403372 w 3041"/>
              <a:gd name="T51" fmla="*/ 426353629 h 2265"/>
              <a:gd name="T52" fmla="*/ 29421792 w 3041"/>
              <a:gd name="T53" fmla="*/ 430357713 h 2265"/>
              <a:gd name="T54" fmla="*/ 24435124 w 3041"/>
              <a:gd name="T55" fmla="*/ 437734187 h 2265"/>
              <a:gd name="T56" fmla="*/ 21775649 w 3041"/>
              <a:gd name="T57" fmla="*/ 447429009 h 2265"/>
              <a:gd name="T58" fmla="*/ 21775649 w 3041"/>
              <a:gd name="T59" fmla="*/ 459231001 h 2265"/>
              <a:gd name="T60" fmla="*/ 24435124 w 3041"/>
              <a:gd name="T61" fmla="*/ 468715106 h 2265"/>
              <a:gd name="T62" fmla="*/ 29421792 w 3041"/>
              <a:gd name="T63" fmla="*/ 474405385 h 2265"/>
              <a:gd name="T64" fmla="*/ 36403372 w 3041"/>
              <a:gd name="T65" fmla="*/ 477145166 h 2265"/>
              <a:gd name="T66" fmla="*/ 44215860 w 3041"/>
              <a:gd name="T67" fmla="*/ 477145166 h 2265"/>
              <a:gd name="T68" fmla="*/ 51696067 w 3041"/>
              <a:gd name="T69" fmla="*/ 474405385 h 2265"/>
              <a:gd name="T70" fmla="*/ 58012676 w 3041"/>
              <a:gd name="T71" fmla="*/ 468715106 h 2265"/>
              <a:gd name="T72" fmla="*/ 61835748 w 3041"/>
              <a:gd name="T73" fmla="*/ 459231001 h 2265"/>
              <a:gd name="T74" fmla="*/ 61835748 w 3041"/>
              <a:gd name="T75" fmla="*/ 447429009 h 2265"/>
              <a:gd name="T76" fmla="*/ 58012676 w 3041"/>
              <a:gd name="T77" fmla="*/ 437734187 h 2265"/>
              <a:gd name="T78" fmla="*/ 51696067 w 3041"/>
              <a:gd name="T79" fmla="*/ 430357713 h 2265"/>
              <a:gd name="T80" fmla="*/ 44215860 w 3041"/>
              <a:gd name="T81" fmla="*/ 426353629 h 2265"/>
              <a:gd name="T82" fmla="*/ 11968249 w 3041"/>
              <a:gd name="T83" fmla="*/ 88094885 h 2265"/>
              <a:gd name="T84" fmla="*/ 357051736 w 3041"/>
              <a:gd name="T85" fmla="*/ 294843682 h 2265"/>
              <a:gd name="T86" fmla="*/ 11968249 w 3041"/>
              <a:gd name="T87" fmla="*/ 88094885 h 22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41"/>
              <a:gd name="T133" fmla="*/ 0 h 2265"/>
              <a:gd name="T134" fmla="*/ 3041 w 3041"/>
              <a:gd name="T135" fmla="*/ 2265 h 22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41" h="2265">
                <a:moveTo>
                  <a:pt x="0" y="331"/>
                </a:moveTo>
                <a:lnTo>
                  <a:pt x="216" y="1471"/>
                </a:lnTo>
                <a:lnTo>
                  <a:pt x="2119" y="1471"/>
                </a:lnTo>
                <a:lnTo>
                  <a:pt x="2119" y="1774"/>
                </a:lnTo>
                <a:lnTo>
                  <a:pt x="216" y="1774"/>
                </a:lnTo>
                <a:lnTo>
                  <a:pt x="216" y="2020"/>
                </a:lnTo>
                <a:lnTo>
                  <a:pt x="288" y="2034"/>
                </a:lnTo>
                <a:lnTo>
                  <a:pt x="303" y="1846"/>
                </a:lnTo>
                <a:lnTo>
                  <a:pt x="2119" y="1846"/>
                </a:lnTo>
                <a:lnTo>
                  <a:pt x="2119" y="2020"/>
                </a:lnTo>
                <a:lnTo>
                  <a:pt x="2191" y="2020"/>
                </a:lnTo>
                <a:lnTo>
                  <a:pt x="2191" y="1457"/>
                </a:lnTo>
                <a:lnTo>
                  <a:pt x="2552" y="418"/>
                </a:lnTo>
                <a:lnTo>
                  <a:pt x="3041" y="58"/>
                </a:lnTo>
                <a:lnTo>
                  <a:pt x="3013" y="0"/>
                </a:lnTo>
                <a:lnTo>
                  <a:pt x="2494" y="331"/>
                </a:lnTo>
                <a:lnTo>
                  <a:pt x="0" y="331"/>
                </a:lnTo>
                <a:close/>
                <a:moveTo>
                  <a:pt x="2177" y="2020"/>
                </a:moveTo>
                <a:lnTo>
                  <a:pt x="2150" y="2023"/>
                </a:lnTo>
                <a:lnTo>
                  <a:pt x="2126" y="2030"/>
                </a:lnTo>
                <a:lnTo>
                  <a:pt x="2104" y="2042"/>
                </a:lnTo>
                <a:lnTo>
                  <a:pt x="2085" y="2058"/>
                </a:lnTo>
                <a:lnTo>
                  <a:pt x="2068" y="2077"/>
                </a:lnTo>
                <a:lnTo>
                  <a:pt x="2057" y="2099"/>
                </a:lnTo>
                <a:lnTo>
                  <a:pt x="2050" y="2123"/>
                </a:lnTo>
                <a:lnTo>
                  <a:pt x="2047" y="2149"/>
                </a:lnTo>
                <a:lnTo>
                  <a:pt x="2050" y="2179"/>
                </a:lnTo>
                <a:lnTo>
                  <a:pt x="2057" y="2204"/>
                </a:lnTo>
                <a:lnTo>
                  <a:pt x="2068" y="2224"/>
                </a:lnTo>
                <a:lnTo>
                  <a:pt x="2085" y="2239"/>
                </a:lnTo>
                <a:lnTo>
                  <a:pt x="2104" y="2251"/>
                </a:lnTo>
                <a:lnTo>
                  <a:pt x="2126" y="2259"/>
                </a:lnTo>
                <a:lnTo>
                  <a:pt x="2150" y="2264"/>
                </a:lnTo>
                <a:lnTo>
                  <a:pt x="2177" y="2265"/>
                </a:lnTo>
                <a:lnTo>
                  <a:pt x="2203" y="2264"/>
                </a:lnTo>
                <a:lnTo>
                  <a:pt x="2227" y="2259"/>
                </a:lnTo>
                <a:lnTo>
                  <a:pt x="2249" y="2251"/>
                </a:lnTo>
                <a:lnTo>
                  <a:pt x="2269" y="2239"/>
                </a:lnTo>
                <a:lnTo>
                  <a:pt x="2284" y="2224"/>
                </a:lnTo>
                <a:lnTo>
                  <a:pt x="2296" y="2204"/>
                </a:lnTo>
                <a:lnTo>
                  <a:pt x="2304" y="2179"/>
                </a:lnTo>
                <a:lnTo>
                  <a:pt x="2306" y="2149"/>
                </a:lnTo>
                <a:lnTo>
                  <a:pt x="2304" y="2123"/>
                </a:lnTo>
                <a:lnTo>
                  <a:pt x="2296" y="2099"/>
                </a:lnTo>
                <a:lnTo>
                  <a:pt x="2284" y="2077"/>
                </a:lnTo>
                <a:lnTo>
                  <a:pt x="2269" y="2058"/>
                </a:lnTo>
                <a:lnTo>
                  <a:pt x="2249" y="2042"/>
                </a:lnTo>
                <a:lnTo>
                  <a:pt x="2227" y="2030"/>
                </a:lnTo>
                <a:lnTo>
                  <a:pt x="2203" y="2023"/>
                </a:lnTo>
                <a:lnTo>
                  <a:pt x="2177" y="2020"/>
                </a:lnTo>
                <a:close/>
                <a:moveTo>
                  <a:pt x="245" y="2020"/>
                </a:moveTo>
                <a:lnTo>
                  <a:pt x="219" y="2023"/>
                </a:lnTo>
                <a:lnTo>
                  <a:pt x="196" y="2030"/>
                </a:lnTo>
                <a:lnTo>
                  <a:pt x="177" y="2042"/>
                </a:lnTo>
                <a:lnTo>
                  <a:pt x="160" y="2058"/>
                </a:lnTo>
                <a:lnTo>
                  <a:pt x="147" y="2077"/>
                </a:lnTo>
                <a:lnTo>
                  <a:pt x="137" y="2099"/>
                </a:lnTo>
                <a:lnTo>
                  <a:pt x="131" y="2123"/>
                </a:lnTo>
                <a:lnTo>
                  <a:pt x="129" y="2149"/>
                </a:lnTo>
                <a:lnTo>
                  <a:pt x="131" y="2179"/>
                </a:lnTo>
                <a:lnTo>
                  <a:pt x="137" y="2204"/>
                </a:lnTo>
                <a:lnTo>
                  <a:pt x="147" y="2224"/>
                </a:lnTo>
                <a:lnTo>
                  <a:pt x="160" y="2239"/>
                </a:lnTo>
                <a:lnTo>
                  <a:pt x="177" y="2251"/>
                </a:lnTo>
                <a:lnTo>
                  <a:pt x="196" y="2259"/>
                </a:lnTo>
                <a:lnTo>
                  <a:pt x="219" y="2264"/>
                </a:lnTo>
                <a:lnTo>
                  <a:pt x="245" y="2265"/>
                </a:lnTo>
                <a:lnTo>
                  <a:pt x="266" y="2264"/>
                </a:lnTo>
                <a:lnTo>
                  <a:pt x="289" y="2259"/>
                </a:lnTo>
                <a:lnTo>
                  <a:pt x="311" y="2251"/>
                </a:lnTo>
                <a:lnTo>
                  <a:pt x="332" y="2239"/>
                </a:lnTo>
                <a:lnTo>
                  <a:pt x="349" y="2224"/>
                </a:lnTo>
                <a:lnTo>
                  <a:pt x="363" y="2204"/>
                </a:lnTo>
                <a:lnTo>
                  <a:pt x="372" y="2179"/>
                </a:lnTo>
                <a:lnTo>
                  <a:pt x="375" y="2149"/>
                </a:lnTo>
                <a:lnTo>
                  <a:pt x="372" y="2123"/>
                </a:lnTo>
                <a:lnTo>
                  <a:pt x="363" y="2099"/>
                </a:lnTo>
                <a:lnTo>
                  <a:pt x="349" y="2077"/>
                </a:lnTo>
                <a:lnTo>
                  <a:pt x="332" y="2058"/>
                </a:lnTo>
                <a:lnTo>
                  <a:pt x="311" y="2042"/>
                </a:lnTo>
                <a:lnTo>
                  <a:pt x="289" y="2030"/>
                </a:lnTo>
                <a:lnTo>
                  <a:pt x="266" y="2023"/>
                </a:lnTo>
                <a:lnTo>
                  <a:pt x="245" y="2020"/>
                </a:lnTo>
                <a:close/>
                <a:moveTo>
                  <a:pt x="72" y="418"/>
                </a:moveTo>
                <a:lnTo>
                  <a:pt x="2465" y="418"/>
                </a:lnTo>
                <a:lnTo>
                  <a:pt x="2148" y="1399"/>
                </a:lnTo>
                <a:lnTo>
                  <a:pt x="274" y="1399"/>
                </a:lnTo>
                <a:lnTo>
                  <a:pt x="72" y="41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Study Human Use of Computer Systems?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System View: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is a complex human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is a complex computer…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so, a complex interface between the two.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992905"/>
              </p:ext>
            </p:extLst>
          </p:nvPr>
        </p:nvGraphicFramePr>
        <p:xfrm>
          <a:off x="6228184" y="4365104"/>
          <a:ext cx="144001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Clip" r:id="rId4" imgW="3660831" imgH="3450810" progId="">
                  <p:embed/>
                </p:oleObj>
              </mc:Choice>
              <mc:Fallback>
                <p:oleObj name="Clip" r:id="rId4" imgW="3660831" imgH="3450810" progId="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365104"/>
                        <a:ext cx="1440011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Study Human Use of Computer Systems?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Human Factors View: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Humans have necessary limitations.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Errors are costly in terms of:</a:t>
            </a:r>
          </a:p>
          <a:p>
            <a:pPr lvl="2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loss of time</a:t>
            </a:r>
          </a:p>
          <a:p>
            <a:pPr lvl="2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loss of money</a:t>
            </a:r>
          </a:p>
          <a:p>
            <a:pPr lvl="2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loss of lives in critical systems</a:t>
            </a:r>
          </a:p>
          <a:p>
            <a:pPr lvl="2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loss of morale</a:t>
            </a:r>
          </a:p>
          <a:p>
            <a:pPr marL="914400" lvl="2" indent="0">
              <a:buFontTx/>
              <a:buNone/>
              <a:defRPr/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Good design can cope with such limitations!</a:t>
            </a:r>
          </a:p>
          <a:p>
            <a:pPr>
              <a:spcBef>
                <a:spcPct val="0"/>
              </a:spcBef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 descr="Image result for human computer interface fac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0888"/>
            <a:ext cx="235829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HCI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omputer </a:t>
            </a:r>
            <a:r>
              <a:rPr lang="en-I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nteraction, in North America, is often referred to as CHI - Computer-Human Interaction, or MMI - Man-Machine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Interface (MMI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uman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study of the interaction between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people, computers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Human-Computer Interaction involves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E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to support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design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and evaluation of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systems.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86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Study Human Use of Computer Systems?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Social View:</a:t>
            </a:r>
          </a:p>
          <a:p>
            <a:pPr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Computers contribute to critical parts of our society, and cannot be ignored. To: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educate our children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take medical histories and provide expert advice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keep track of our credit worthiness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play out government strategies (and help form policies)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air and ground traffic flow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book travel</a:t>
            </a:r>
            <a:endParaRPr lang="en-US" altLang="en-US" sz="2400" dirty="0">
              <a:solidFill>
                <a:srgbClr val="99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Social </a:t>
            </a: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View</a:t>
            </a:r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continued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chemical/oil/nuclear plants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space missions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assist humans with their everyday tasks (office automation)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complex machines (aircraft, space shuttles, super tankers)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help control consumer equipment (cars, washing machines)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entertainment (games, intellectual stimulation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)…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/>
            </a:r>
            <a:b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all these views, economics and human best interests are aligned.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en-GB" alt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generally regarded as ensuring that interactive products are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learn,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use and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enjoyable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from the user’s perspective.</a:t>
            </a:r>
            <a:b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None/>
            </a:pPr>
            <a:r>
              <a:rPr kumimoji="1"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esigning</a:t>
            </a:r>
            <a:r>
              <a:rPr kumimoji="1"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kumimoji="1" lang="en-US" alt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maximum usabilit</a:t>
            </a:r>
            <a:r>
              <a:rPr kumimoji="1"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 is the goal of design.</a:t>
            </a:r>
          </a:p>
          <a:p>
            <a:pPr>
              <a:spcBef>
                <a:spcPct val="0"/>
              </a:spcBef>
              <a:buNone/>
            </a:pP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What is Usability?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7" name="Rectangle 46"/>
          <p:cNvSpPr/>
          <p:nvPr/>
        </p:nvSpPr>
        <p:spPr>
          <a:xfrm>
            <a:off x="609600" y="1593170"/>
            <a:ext cx="78488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1116013" y="1844675"/>
            <a:ext cx="6858000" cy="3886200"/>
            <a:chOff x="877" y="1296"/>
            <a:chExt cx="4320" cy="2448"/>
          </a:xfrm>
        </p:grpSpPr>
        <p:sp>
          <p:nvSpPr>
            <p:cNvPr id="49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gray">
            <a:xfrm>
              <a:off x="2158" y="1296"/>
              <a:ext cx="127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gray">
            <a:xfrm>
              <a:off x="979" y="2126"/>
              <a:ext cx="907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gray">
            <a:xfrm>
              <a:off x="1070" y="3050"/>
              <a:ext cx="1346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1151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1125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gray">
            <a:xfrm>
              <a:off x="1053" y="2323"/>
              <a:ext cx="7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FFFF00"/>
                  </a:solidFill>
                  <a:latin typeface="Verdana" charset="0"/>
                  <a:ea typeface="ＭＳ Ｐゴシック" charset="0"/>
                </a:rPr>
                <a:t>Errors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gray">
            <a:xfrm>
              <a:off x="2192" y="1545"/>
              <a:ext cx="1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B0F0"/>
                  </a:solidFill>
                  <a:latin typeface="Verdana" charset="0"/>
                  <a:ea typeface="ＭＳ Ｐゴシック" charset="0"/>
                </a:rPr>
                <a:t>Satisfaction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gray">
            <a:xfrm>
              <a:off x="4109" y="1659"/>
              <a:ext cx="10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Verdana" charset="0"/>
                  <a:ea typeface="ＭＳ Ｐゴシック" charset="0"/>
                </a:rPr>
                <a:t>Learnability</a:t>
              </a: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gray">
            <a:xfrm>
              <a:off x="3094" y="2933"/>
              <a:ext cx="107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99CCFF"/>
                  </a:solidFill>
                  <a:latin typeface="Verdana" charset="0"/>
                  <a:ea typeface="ＭＳ Ｐゴシック" charset="0"/>
                </a:rPr>
                <a:t>Efficiency</a:t>
              </a: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gray">
            <a:xfrm>
              <a:off x="1113" y="3295"/>
              <a:ext cx="1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FFFF00"/>
                  </a:solidFill>
                  <a:latin typeface="Verdana" charset="0"/>
                  <a:ea typeface="ＭＳ Ｐゴシック" charset="0"/>
                </a:rPr>
                <a:t>Memorability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002060"/>
                  </a:solidFill>
                  <a:latin typeface="Arial" charset="0"/>
                  <a:ea typeface="ＭＳ Ｐゴシック" charset="0"/>
                </a:rPr>
                <a:t>Usability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741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What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is Usability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can be defined as: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</a:t>
            </a:r>
            <a:r>
              <a:rPr lang="en-GB" altLang="en-US" sz="2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</a:t>
            </a:r>
            <a:r>
              <a:rPr lang="en-GB" altLang="ja-JP" sz="2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 </a:t>
            </a:r>
            <a:r>
              <a:rPr lang="en-GB" altLang="ja-JP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capacity to be used by humans easily and effectively where,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400" i="1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easily </a:t>
            </a:r>
            <a:r>
              <a:rPr lang="en-GB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= to a specified level of subjective assessment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400" i="1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effectively </a:t>
            </a:r>
            <a:r>
              <a:rPr lang="en-GB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= to a specified level of human performance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(</a:t>
            </a:r>
            <a:r>
              <a:rPr lang="en-GB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Shackel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1990)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</a:t>
            </a:r>
            <a:r>
              <a:rPr lang="en-US" sz="26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affords</a:t>
            </a:r>
            <a:r>
              <a:rPr 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the user easy access to the product</a:t>
            </a:r>
            <a:r>
              <a:rPr lang="ja-JP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functions.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0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1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047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Principles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Jakob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Nielsen defined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usability principles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that can be applied to any system, although frequently used for web applications</a:t>
            </a:r>
          </a:p>
          <a:p>
            <a:pPr marL="0" indent="0"/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They are used mainly as the basis for </a:t>
            </a:r>
            <a:r>
              <a:rPr lang="en-GB" alt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systems for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usability.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1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Neilsen’s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10 Heuristics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system status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between system and the real world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control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freedom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standards.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 users recognise, diagnose and recover from </a:t>
            </a: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en-GB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rather than </a:t>
            </a: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efficiency of use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minimalist design </a:t>
            </a:r>
          </a:p>
          <a:p>
            <a:pPr marL="457200" indent="-457200">
              <a:buFont typeface="Impact" pitchFamily="34" charset="0"/>
              <a:buAutoNum type="arabicPeriod"/>
            </a:pPr>
            <a:r>
              <a:rPr lang="en-GB" altLang="en-US" sz="28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documentation </a:t>
            </a:r>
            <a:endParaRPr lang="en-IE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58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C438D-CE11-47BC-A93A-E59449948E1A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2638" y="1429905"/>
            <a:ext cx="8283575" cy="399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600" i="0" dirty="0">
                <a:solidFill>
                  <a:srgbClr val="FFFF00"/>
                </a:solidFill>
              </a:rPr>
              <a:t>Visibility of system status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b="0" i="0" dirty="0"/>
              <a:t>	</a:t>
            </a:r>
            <a:r>
              <a:rPr lang="en-GB" altLang="en-US" sz="2400" b="0" i="0" dirty="0"/>
              <a:t>Always keep users informed about what is going on, -&gt; provide appropriate timely </a:t>
            </a:r>
            <a:r>
              <a:rPr lang="en-GB" altLang="en-US" sz="2400" b="0" i="0" dirty="0">
                <a:solidFill>
                  <a:srgbClr val="FFC000"/>
                </a:solidFill>
              </a:rPr>
              <a:t>feedback</a:t>
            </a:r>
            <a:r>
              <a:rPr lang="en-GB" altLang="en-US" sz="2400" b="0" i="0" dirty="0"/>
              <a:t> within reasonable </a:t>
            </a:r>
            <a:r>
              <a:rPr lang="en-GB" altLang="en-US" sz="2400" b="0" i="0" dirty="0" smtClean="0"/>
              <a:t>time.</a:t>
            </a:r>
            <a:endParaRPr lang="en-GB" altLang="en-US" sz="2400" b="0" i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2971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/>
            <a:r>
              <a:rPr lang="en-GB" altLang="en-US" sz="2200" b="0" i="0" dirty="0"/>
              <a:t>What has been done? </a:t>
            </a:r>
          </a:p>
          <a:p>
            <a:pPr lvl="1" eaLnBrk="1" hangingPunct="1"/>
            <a:r>
              <a:rPr lang="en-GB" altLang="en-US" sz="2200" b="0" i="0" dirty="0"/>
              <a:t>Includes sound, highlighting, animation and combinations of these</a:t>
            </a:r>
          </a:p>
          <a:p>
            <a:pPr eaLnBrk="1" hangingPunct="1"/>
            <a:endParaRPr lang="en-GB" altLang="en-US" sz="1800" i="0" dirty="0"/>
          </a:p>
          <a:p>
            <a:pPr eaLnBrk="1" hangingPunct="1">
              <a:buFontTx/>
              <a:buNone/>
            </a:pPr>
            <a:r>
              <a:rPr lang="en-GB" altLang="en-US" sz="1800" i="0" dirty="0"/>
              <a:t>	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2990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2990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24300" y="5299075"/>
            <a:ext cx="762000" cy="304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7656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806949" y="4740275"/>
            <a:ext cx="98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b="0" i="0" dirty="0">
                <a:latin typeface="Geneva" charset="0"/>
              </a:rPr>
              <a:t>“</a:t>
            </a:r>
            <a:r>
              <a:rPr lang="en-GB" altLang="en-US" sz="1400" b="0" i="0" dirty="0" err="1">
                <a:latin typeface="Geneva" charset="0"/>
              </a:rPr>
              <a:t>Cclihhck</a:t>
            </a:r>
            <a:r>
              <a:rPr lang="en-GB" altLang="en-US" sz="1400" b="0" i="0" dirty="0">
                <a:latin typeface="Geneva" charset="0"/>
              </a:rPr>
              <a:t>”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3238500" y="4918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238500" y="54452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9232" name="Object 13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Clip" r:id="rId4" imgW="3929204" imgH="3468986" progId="MS_ClipArt_Gallery.2">
                    <p:embed/>
                  </p:oleObj>
                </mc:Choice>
                <mc:Fallback>
                  <p:oleObj name="Clip" r:id="rId4" imgW="3929204" imgH="3468986" progId="MS_ClipArt_Gallery.2">
                    <p:embed/>
                    <p:pic>
                      <p:nvPicPr>
                        <p:cNvPr id="923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3" name="Group 14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9234" name="Group 15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9253" name="Freeform 16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54" name="Freeform 17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9255" name="Group 18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9256" name="Freeform 19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57" name="Freeform 20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58" name="Freeform 21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59" name="Freeform 22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0" name="Freeform 23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1" name="Freeform 24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2" name="Freeform 25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3" name="Freeform 26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4" name="Freeform 27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5" name="Freeform 28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6" name="Freeform 29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7" name="Freeform 30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8" name="Freeform 31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69" name="Freeform 32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70" name="Freeform 33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9271" name="Freeform 34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9235" name="Group 35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9236" name="Freeform 36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37" name="Freeform 37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38" name="Freeform 38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39" name="Freeform 39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0" name="Freeform 40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1" name="Freeform 41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2" name="Freeform 42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3" name="Freeform 43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4" name="Freeform 44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5" name="Freeform 45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6" name="Freeform 46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7" name="Freeform 47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8" name="Freeform 48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49" name="Freeform 49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50" name="Freeform 50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51" name="Freeform 51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9252" name="Freeform 52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9229" name="Text Box 53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77238" name="Rectangle 54"/>
          <p:cNvSpPr>
            <a:spLocks noChangeArrowheads="1"/>
          </p:cNvSpPr>
          <p:nvPr/>
        </p:nvSpPr>
        <p:spPr bwMode="auto">
          <a:xfrm>
            <a:off x="971550" y="4508500"/>
            <a:ext cx="7345363" cy="12954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895EB-D134-4BF0-9345-70363E308BD4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 smtClean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17203"/>
            <a:ext cx="8064500" cy="506412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ct val="55000"/>
              </a:spcBef>
              <a:buFontTx/>
              <a:buNone/>
            </a:pPr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Web-site Visibility</a:t>
            </a:r>
          </a:p>
          <a:p>
            <a:pPr marL="0" indent="0" eaLnBrk="1" hangingPunct="1">
              <a:buFontTx/>
              <a:buNone/>
            </a:pPr>
            <a:r>
              <a:rPr lang="en-IE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answers to the following questions should be obvious</a:t>
            </a:r>
            <a:endParaRPr lang="en-US" alt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/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Where am I?</a:t>
            </a:r>
          </a:p>
          <a:p>
            <a:pPr marL="457200" lvl="1" indent="0" eaLnBrk="1" hangingPunct="1"/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I do?</a:t>
            </a:r>
          </a:p>
          <a:p>
            <a:pPr marL="457200" lvl="1" indent="0" eaLnBrk="1" hangingPunct="1"/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Where will I go if I do this?</a:t>
            </a:r>
          </a:p>
          <a:p>
            <a:pPr marL="457200" lvl="1" indent="0" eaLnBrk="1" hangingPunct="1"/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Where have I been?</a:t>
            </a:r>
          </a:p>
          <a:p>
            <a:pPr marL="0" indent="0" eaLnBrk="1" hangingPunct="1">
              <a:spcBef>
                <a:spcPct val="55000"/>
              </a:spcBef>
            </a:pPr>
            <a:r>
              <a:rPr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‘Brand’ each page</a:t>
            </a:r>
          </a:p>
          <a:p>
            <a:pPr marL="0" indent="0" eaLnBrk="1" hangingPunct="1">
              <a:spcBef>
                <a:spcPct val="55000"/>
              </a:spcBef>
            </a:pPr>
            <a:r>
              <a:rPr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Show the section it belongs to</a:t>
            </a:r>
          </a:p>
          <a:p>
            <a:pPr marL="0" indent="0" eaLnBrk="1" hangingPunct="1">
              <a:spcBef>
                <a:spcPct val="55000"/>
              </a:spcBef>
            </a:pPr>
            <a:r>
              <a:rPr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Mark links to other pages clearly</a:t>
            </a:r>
          </a:p>
          <a:p>
            <a:pPr marL="400050" lvl="1" indent="0">
              <a:spcBef>
                <a:spcPct val="55000"/>
              </a:spcBef>
              <a:buNone/>
            </a:pPr>
            <a:r>
              <a:rPr lang="en-GB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users may ‘jump’ to any part of the site from elsewhere, you need to include this status on every page.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0247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02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8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0249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0268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9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0270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0271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2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3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4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5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6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7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8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79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0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1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2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3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4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5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0286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0250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251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2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3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4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5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6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7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8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59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0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1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2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3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4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5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6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0267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0245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(2)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5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4A7DE-3897-4F06-BB83-212B3D1D986A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 smtClean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412776"/>
            <a:ext cx="7848600" cy="48767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Match between system and the real world </a:t>
            </a:r>
          </a:p>
          <a:p>
            <a:pPr marL="914400" lvl="1" indent="-457200" eaLnBrk="1" hangingPunct="1">
              <a:buFont typeface="Impact" pitchFamily="34" charset="0"/>
              <a:buAutoNum type="arabicPeriod"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Speak the users’ language</a:t>
            </a:r>
          </a:p>
          <a:p>
            <a:pPr marL="914400" lvl="1" indent="-457200" eaLnBrk="1" hangingPunct="1">
              <a:buFont typeface="Impact" pitchFamily="34" charset="0"/>
              <a:buAutoNum type="arabicPeriod"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Impact" pitchFamily="34" charset="0"/>
              <a:buAutoNum type="arabicPeriod"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use system-oriented terms</a:t>
            </a:r>
          </a:p>
          <a:p>
            <a:pPr marL="914400" lvl="1" indent="-457200" eaLnBrk="1" hangingPunct="1">
              <a:buFont typeface="Impact" pitchFamily="34" charset="0"/>
              <a:buAutoNum type="arabicPeriod"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Impact" pitchFamily="34" charset="0"/>
              <a:buAutoNum type="arabicPeriod"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real world conventions to make information appear in a natural and logical order</a:t>
            </a:r>
          </a:p>
          <a:p>
            <a:pPr marL="1771650" lvl="3" indent="-457200" eaLnBrk="1" hangingPunct="1">
              <a:buFontTx/>
              <a:buNone/>
            </a:pPr>
            <a:r>
              <a:rPr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Use a technique called </a:t>
            </a:r>
            <a:r>
              <a:rPr lang="en-GB" altLang="en-US" sz="2200" b="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Relationship between controls and their movements and the results in the world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1271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3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127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2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1273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1292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93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1294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1295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296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297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298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299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0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1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2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3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4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5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6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7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8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09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1310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1274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1275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76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77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78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79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0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1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2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3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4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5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6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7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8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89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90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1291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1269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(3)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80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of HCI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GB" altLang="en-US" sz="3200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 of HCI is to enhance the interaction between humans and computer 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B2059-6758-4D5B-8482-3FCFA0AE72B4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 smtClean="0"/>
          </a:p>
        </p:txBody>
      </p:sp>
      <p:sp>
        <p:nvSpPr>
          <p:cNvPr id="122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486400" y="2614613"/>
            <a:ext cx="1042988" cy="104298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267200" y="2614613"/>
            <a:ext cx="1042988" cy="1042987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905000" y="2614613"/>
            <a:ext cx="1042988" cy="1042987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124200" y="2614613"/>
            <a:ext cx="1042988" cy="104298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219200" y="1779588"/>
            <a:ext cx="6623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0" i="0" dirty="0"/>
              <a:t>Why is this a poor mapping of control buttons?</a:t>
            </a:r>
          </a:p>
        </p:txBody>
      </p:sp>
      <p:sp>
        <p:nvSpPr>
          <p:cNvPr id="47821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572000" y="5129213"/>
            <a:ext cx="1042988" cy="104298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821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981200" y="5129213"/>
            <a:ext cx="1042988" cy="1042987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821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5943600" y="5129213"/>
            <a:ext cx="1042988" cy="1042987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8219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276600" y="5129213"/>
            <a:ext cx="1042988" cy="104298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8220" name="Rectangle 12"/>
          <p:cNvSpPr>
            <a:spLocks noChangeArrowheads="1"/>
          </p:cNvSpPr>
          <p:nvPr/>
        </p:nvSpPr>
        <p:spPr bwMode="auto">
          <a:xfrm>
            <a:off x="1219200" y="4191000"/>
            <a:ext cx="4347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0" i="0" dirty="0"/>
              <a:t>Why is this a better mapping?</a:t>
            </a:r>
          </a:p>
        </p:txBody>
      </p:sp>
      <p:grpSp>
        <p:nvGrpSpPr>
          <p:cNvPr id="12301" name="Group 15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23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2306" name="Group 18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2325" name="Freeform 19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6" name="Freeform 20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2327" name="Group 21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2328" name="Freeform 22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29" name="Freeform 23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0" name="Freeform 24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1" name="Freeform 25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2" name="Freeform 26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3" name="Freeform 27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4" name="Freeform 28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5" name="Freeform 29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6" name="Freeform 30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7" name="Freeform 31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8" name="Freeform 32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39" name="Freeform 33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40" name="Freeform 34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41" name="Freeform 35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42" name="Freeform 36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2343" name="Freeform 37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2307" name="Group 38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2308" name="Freeform 39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09" name="Freeform 40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0" name="Freeform 41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1" name="Freeform 42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2" name="Freeform 43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3" name="Freeform 44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4" name="Freeform 45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5" name="Freeform 46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6" name="Freeform 47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7" name="Freeform 48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8" name="Freeform 49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19" name="Freeform 50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0" name="Freeform 51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1" name="Freeform 52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2" name="Freeform 53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3" name="Freeform 54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2324" name="Freeform 55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2302" name="Text Box 5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(4)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6" grpId="0" animBg="1"/>
      <p:bldP spid="478217" grpId="0" animBg="1"/>
      <p:bldP spid="478218" grpId="0" animBg="1"/>
      <p:bldP spid="478219" grpId="0" animBg="1"/>
      <p:bldP spid="47822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User control and freedom</a:t>
            </a:r>
            <a:r>
              <a:rPr lang="en-GB" altLang="en-US" sz="2600" b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33400" indent="-533400" eaLnBrk="1" hangingPunct="1">
              <a:buFontTx/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ways of allowing users to easily escape and navigate to/from places they unexpectedly find themselves - e.g. 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Page Forward / Backward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End / Stop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</a:p>
          <a:p>
            <a:pPr marL="1295400" lvl="2" indent="-381000" eaLnBrk="1" hangingPunct="1"/>
            <a:r>
              <a:rPr kumimoji="1" lang="en-GB" alt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(5)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854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needs a clearly marked "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 exit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browser provides "emergency exits”, but you can supply your own buttons to support user control and freedom.</a:t>
            </a:r>
          </a:p>
          <a:p>
            <a:pPr>
              <a:spcBef>
                <a:spcPct val="55000"/>
              </a:spcBef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“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button on every page, perhaps.</a:t>
            </a:r>
          </a:p>
          <a:p>
            <a:endParaRPr kumimoji="1" lang="en-GB" altLang="en-US" sz="22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825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alt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onsistency and Standards</a:t>
            </a:r>
            <a:r>
              <a:rPr lang="en-GB" altLang="en-US" sz="2600" b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spcBef>
                <a:spcPct val="50000"/>
              </a:spcBef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making users wonder whether different words, situations or actions means the same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thing.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interfaces to have similar operations and use similar elements for similar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457200" lvl="1" indent="0">
              <a:buNone/>
            </a:pPr>
            <a:endParaRPr lang="en-GB" alt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en-GB" alt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consistent interfaces are easier to learn, use and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9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031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 lnSpcReduction="10000"/>
          </a:bodyPr>
          <a:lstStyle/>
          <a:p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/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Follow ‘platform conventions’</a:t>
            </a:r>
          </a:p>
          <a:p>
            <a:pPr marL="914400" lvl="1" indent="-4572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Avoid confusion over whether different words, situations or actions mean the same thing to the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‘custom link’ colours on objects. </a:t>
            </a:r>
          </a:p>
          <a:p>
            <a:pPr marL="914400" lvl="1" indent="-457200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/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Web ‘standards’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Follow HTML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specifications.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Deviations from the standards may result in  unusable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en-US" sz="22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3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694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0"/>
              </a:spcBef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consistency</a:t>
            </a:r>
          </a:p>
          <a:p>
            <a:pPr marL="533400" indent="-533400"/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consistency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refers to designing operations to behave the same way within an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/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consistency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refers to designing operations, interfaces,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etcetra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be the same across applications and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spcBef>
                <a:spcPct val="50000"/>
              </a:spcBef>
              <a:buNone/>
            </a:pPr>
            <a:r>
              <a:rPr lang="en-GB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think of external inconsistencies?</a:t>
            </a:r>
          </a:p>
          <a:p>
            <a:pPr marL="914400" lvl="1" indent="-457200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en-US" sz="22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7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20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EF920-159D-41FE-99E7-7C6B86BD14B2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1634403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buNone/>
            </a:pPr>
            <a:r>
              <a:rPr lang="en-GB" altLang="en-US" sz="2400" b="0" i="0" dirty="0"/>
              <a:t>A case of external inconsistency</a:t>
            </a:r>
          </a:p>
          <a:p>
            <a:pPr marL="457200" lvl="1" indent="0" eaLnBrk="1" hangingPunct="1">
              <a:buNone/>
            </a:pPr>
            <a:endParaRPr lang="en-GB" altLang="en-US" b="0" i="0" dirty="0"/>
          </a:p>
        </p:txBody>
      </p:sp>
      <p:grpSp>
        <p:nvGrpSpPr>
          <p:cNvPr id="2" name="Group 1"/>
          <p:cNvGrpSpPr/>
          <p:nvPr/>
        </p:nvGrpSpPr>
        <p:grpSpPr>
          <a:xfrm>
            <a:off x="1497115" y="3242022"/>
            <a:ext cx="1600200" cy="2133600"/>
            <a:chOff x="1387475" y="3825875"/>
            <a:chExt cx="1600200" cy="2133600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1387475" y="38258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920875" y="38258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454275" y="38258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387475" y="43592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920875" y="43592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2454275" y="43592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387475" y="48926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920875" y="48926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454275" y="48926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475656" y="390790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1</a:t>
              </a: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2057400" y="3886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2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2572905" y="390790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3</a:t>
              </a: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1475656" y="441196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4</a:t>
              </a: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2057400" y="441196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5</a:t>
              </a: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2590800" y="441196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6</a:t>
              </a:r>
            </a:p>
          </p:txBody>
        </p:sp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1463675" y="4968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7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8</a:t>
              </a:r>
            </a:p>
          </p:txBody>
        </p:sp>
        <p:sp>
          <p:nvSpPr>
            <p:cNvPr id="18462" name="Text Box 30"/>
            <p:cNvSpPr txBox="1">
              <a:spLocks noChangeArrowheads="1"/>
            </p:cNvSpPr>
            <p:nvPr/>
          </p:nvSpPr>
          <p:spPr bwMode="auto">
            <a:xfrm>
              <a:off x="2627784" y="4953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9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1920875" y="5426075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2073275" y="5502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24499" y="3269077"/>
            <a:ext cx="1600200" cy="2139280"/>
            <a:chOff x="5638800" y="3810000"/>
            <a:chExt cx="1600200" cy="2139280"/>
          </a:xfrm>
        </p:grpSpPr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5638800" y="38100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6172200" y="38100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6705600" y="38100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638800" y="43434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6172200" y="43434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6705600" y="43434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5638800" y="48768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6172200" y="48768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6705600" y="48768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5715000" y="3886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7</a:t>
              </a: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6308725" y="3870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8</a:t>
              </a:r>
            </a:p>
          </p:txBody>
        </p:sp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6804248" y="3870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9</a:t>
              </a: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5724128" y="4953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>
                  <a:latin typeface="Times" charset="0"/>
                </a:rPr>
                <a:t>1</a:t>
              </a:r>
            </a:p>
          </p:txBody>
        </p:sp>
        <p:sp>
          <p:nvSpPr>
            <p:cNvPr id="18467" name="Text Box 35"/>
            <p:cNvSpPr txBox="1">
              <a:spLocks noChangeArrowheads="1"/>
            </p:cNvSpPr>
            <p:nvPr/>
          </p:nvSpPr>
          <p:spPr bwMode="auto">
            <a:xfrm>
              <a:off x="6300192" y="4953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2</a:t>
              </a: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6827738" y="4968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3</a:t>
              </a:r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5724128" y="4419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4</a:t>
              </a:r>
            </a:p>
          </p:txBody>
        </p:sp>
        <p:sp>
          <p:nvSpPr>
            <p:cNvPr id="18470" name="Text Box 38"/>
            <p:cNvSpPr txBox="1">
              <a:spLocks noChangeArrowheads="1"/>
            </p:cNvSpPr>
            <p:nvPr/>
          </p:nvSpPr>
          <p:spPr bwMode="auto">
            <a:xfrm>
              <a:off x="6300192" y="4419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5</a:t>
              </a:r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>
              <a:off x="6804248" y="4419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6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5638800" y="5410200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5747618" y="549208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b="0" i="0" dirty="0">
                  <a:latin typeface="Times" charset="0"/>
                </a:rPr>
                <a:t>0</a:t>
              </a:r>
            </a:p>
          </p:txBody>
        </p:sp>
      </p:grpSp>
      <p:sp>
        <p:nvSpPr>
          <p:cNvPr id="486444" name="Text Box 44"/>
          <p:cNvSpPr txBox="1">
            <a:spLocks noChangeArrowheads="1"/>
          </p:cNvSpPr>
          <p:nvPr/>
        </p:nvSpPr>
        <p:spPr bwMode="auto">
          <a:xfrm>
            <a:off x="657183" y="2563592"/>
            <a:ext cx="3280065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0" i="0" dirty="0">
                <a:solidFill>
                  <a:srgbClr val="FFC000"/>
                </a:solidFill>
                <a:latin typeface="+mn-lt"/>
                <a:ea typeface="ＭＳ Ｐゴシック" charset="-128"/>
              </a:rPr>
              <a:t>(a) phones, remote controls</a:t>
            </a:r>
          </a:p>
        </p:txBody>
      </p:sp>
      <p:sp>
        <p:nvSpPr>
          <p:cNvPr id="486446" name="Text Box 46"/>
          <p:cNvSpPr txBox="1">
            <a:spLocks noChangeArrowheads="1"/>
          </p:cNvSpPr>
          <p:nvPr/>
        </p:nvSpPr>
        <p:spPr bwMode="auto">
          <a:xfrm>
            <a:off x="4332708" y="2563592"/>
            <a:ext cx="398378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0" i="0" dirty="0">
                <a:solidFill>
                  <a:srgbClr val="FFC000"/>
                </a:solidFill>
                <a:latin typeface="+mn-lt"/>
                <a:ea typeface="ＭＳ Ｐゴシック" charset="-128"/>
              </a:rPr>
              <a:t>(b) calculators, computer keypads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215900" y="4445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0" i="0">
              <a:solidFill>
                <a:schemeClr val="tx2"/>
              </a:solidFill>
              <a:latin typeface="Impact" pitchFamily="34" charset="0"/>
            </a:endParaRPr>
          </a:p>
        </p:txBody>
      </p:sp>
      <p:grpSp>
        <p:nvGrpSpPr>
          <p:cNvPr id="18480" name="Group 49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8483" name="Object 50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3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8483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4" name="Group 51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8485" name="Group 52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8504" name="Freeform 53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505" name="Freeform 54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8506" name="Group 55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8507" name="Freeform 56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08" name="Freeform 57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09" name="Freeform 58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0" name="Freeform 59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1" name="Freeform 60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2" name="Freeform 61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3" name="Freeform 62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4" name="Freeform 63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5" name="Freeform 64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6" name="Freeform 65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7" name="Freeform 66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8" name="Freeform 67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19" name="Freeform 68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20" name="Freeform 69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21" name="Freeform 70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8522" name="Freeform 71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8486" name="Group 72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8487" name="Freeform 73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88" name="Freeform 74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89" name="Freeform 75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0" name="Freeform 76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1" name="Freeform 77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2" name="Freeform 78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3" name="Freeform 79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4" name="Freeform 80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5" name="Freeform 81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6" name="Freeform 82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7" name="Freeform 83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8" name="Freeform 84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499" name="Freeform 85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500" name="Freeform 86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501" name="Freeform 87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502" name="Freeform 88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8503" name="Freeform 89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8481" name="Text Box 9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(10)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Help </a:t>
            </a:r>
            <a:r>
              <a:rPr lang="en-GB" alt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recognise, diagnose and recover from 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plain language to describe the nature of the problem, and suggest a way of solving it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888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kumimoji="1"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Immediately detect all errors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Maintain the item in error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Visually highlight the item in error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 the field requiring missing data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Display error messages on the screen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Position the cursor at the first error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auditory signals conservatively</a:t>
            </a:r>
          </a:p>
          <a:p>
            <a:pPr marL="533400" indent="-533400">
              <a:lnSpc>
                <a:spcPct val="90000"/>
              </a:lnSpc>
              <a:spcBef>
                <a:spcPct val="75000"/>
              </a:spcBef>
            </a:pPr>
            <a:r>
              <a:rPr kumimoji="1"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pPr marL="914400" lvl="1" indent="-457200">
              <a:lnSpc>
                <a:spcPct val="90000"/>
              </a:lnSpc>
            </a:pPr>
            <a:r>
              <a:rPr kumimoji="1" lang="en-GB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guidelines for error correction are available</a:t>
            </a:r>
            <a:r>
              <a:rPr kumimoji="1" lang="en-GB" altLang="en-US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alt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96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Recognition, rather than recall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objects, actions and options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visible.</a:t>
            </a:r>
          </a:p>
          <a:p>
            <a:pPr marL="533400" indent="-533400">
              <a:buNone/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point of view of the Web, this heuristic is closely related to ‘System Status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9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268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Overview: Map of Human Computer Interaction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17122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89130"/>
            <a:ext cx="7344816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19600" y="3961946"/>
            <a:ext cx="720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Input and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10075" y="4096884"/>
            <a:ext cx="1112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Output Devices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8" name="Arc 6"/>
          <p:cNvSpPr>
            <a:spLocks/>
          </p:cNvSpPr>
          <p:nvPr/>
        </p:nvSpPr>
        <p:spPr bwMode="auto">
          <a:xfrm>
            <a:off x="3462338" y="2688771"/>
            <a:ext cx="301625" cy="393700"/>
          </a:xfrm>
          <a:custGeom>
            <a:avLst/>
            <a:gdLst>
              <a:gd name="T0" fmla="*/ 0 w 21634"/>
              <a:gd name="T1" fmla="*/ 0 h 21600"/>
              <a:gd name="T2" fmla="*/ 58631137 w 21634"/>
              <a:gd name="T3" fmla="*/ 130794285 h 21600"/>
              <a:gd name="T4" fmla="*/ 92144 w 21634"/>
              <a:gd name="T5" fmla="*/ 130794285 h 21600"/>
              <a:gd name="T6" fmla="*/ 0 60000 65536"/>
              <a:gd name="T7" fmla="*/ 0 60000 65536"/>
              <a:gd name="T8" fmla="*/ 0 60000 65536"/>
              <a:gd name="T9" fmla="*/ 0 w 21634"/>
              <a:gd name="T10" fmla="*/ 0 h 21600"/>
              <a:gd name="T11" fmla="*/ 21634 w 216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4" h="21600" fill="none" extrusionOk="0">
                <a:moveTo>
                  <a:pt x="0" y="0"/>
                </a:moveTo>
                <a:cubicBezTo>
                  <a:pt x="11" y="0"/>
                  <a:pt x="22" y="-1"/>
                  <a:pt x="34" y="0"/>
                </a:cubicBezTo>
                <a:cubicBezTo>
                  <a:pt x="11963" y="0"/>
                  <a:pt x="21634" y="9670"/>
                  <a:pt x="21634" y="21600"/>
                </a:cubicBezTo>
              </a:path>
              <a:path w="21634" h="21600" stroke="0" extrusionOk="0">
                <a:moveTo>
                  <a:pt x="0" y="0"/>
                </a:moveTo>
                <a:cubicBezTo>
                  <a:pt x="11" y="0"/>
                  <a:pt x="22" y="-1"/>
                  <a:pt x="34" y="0"/>
                </a:cubicBezTo>
                <a:cubicBezTo>
                  <a:pt x="11963" y="0"/>
                  <a:pt x="21634" y="9670"/>
                  <a:pt x="21634" y="21600"/>
                </a:cubicBez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756025" y="3269796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756025" y="3269796"/>
            <a:ext cx="1588" cy="306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627438" y="3088821"/>
            <a:ext cx="68262" cy="666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541713" y="3003096"/>
            <a:ext cx="169862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Arc 11"/>
          <p:cNvSpPr>
            <a:spLocks/>
          </p:cNvSpPr>
          <p:nvPr/>
        </p:nvSpPr>
        <p:spPr bwMode="auto">
          <a:xfrm>
            <a:off x="3467100" y="3484109"/>
            <a:ext cx="295275" cy="101600"/>
          </a:xfrm>
          <a:custGeom>
            <a:avLst/>
            <a:gdLst>
              <a:gd name="T0" fmla="*/ 54920767 w 21600"/>
              <a:gd name="T1" fmla="*/ 2232355 h 21675"/>
              <a:gd name="T2" fmla="*/ 0 w 21600"/>
              <a:gd name="T3" fmla="*/ 0 h 21675"/>
              <a:gd name="T4" fmla="*/ 55178832 w 21600"/>
              <a:gd name="T5" fmla="*/ 7734 h 21675"/>
              <a:gd name="T6" fmla="*/ 0 60000 65536"/>
              <a:gd name="T7" fmla="*/ 0 60000 65536"/>
              <a:gd name="T8" fmla="*/ 0 60000 65536"/>
              <a:gd name="T9" fmla="*/ 0 w 21600"/>
              <a:gd name="T10" fmla="*/ 0 h 21675"/>
              <a:gd name="T11" fmla="*/ 21600 w 21600"/>
              <a:gd name="T12" fmla="*/ 21675 h 21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75" fill="none" extrusionOk="0">
                <a:moveTo>
                  <a:pt x="21499" y="21674"/>
                </a:moveTo>
                <a:cubicBezTo>
                  <a:pt x="9609" y="21619"/>
                  <a:pt x="0" y="11964"/>
                  <a:pt x="0" y="75"/>
                </a:cubicBezTo>
                <a:cubicBezTo>
                  <a:pt x="-1" y="50"/>
                  <a:pt x="0" y="25"/>
                  <a:pt x="0" y="0"/>
                </a:cubicBezTo>
              </a:path>
              <a:path w="21600" h="21675" stroke="0" extrusionOk="0">
                <a:moveTo>
                  <a:pt x="21499" y="21674"/>
                </a:moveTo>
                <a:cubicBezTo>
                  <a:pt x="9609" y="21619"/>
                  <a:pt x="0" y="11964"/>
                  <a:pt x="0" y="75"/>
                </a:cubicBezTo>
                <a:cubicBezTo>
                  <a:pt x="-1" y="50"/>
                  <a:pt x="0" y="25"/>
                  <a:pt x="0" y="0"/>
                </a:cubicBezTo>
                <a:lnTo>
                  <a:pt x="21600" y="75"/>
                </a:lnTo>
                <a:lnTo>
                  <a:pt x="21499" y="2167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3648075" y="3390446"/>
            <a:ext cx="10795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756025" y="3071359"/>
            <a:ext cx="92075" cy="196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" name="Arc 14"/>
          <p:cNvSpPr>
            <a:spLocks/>
          </p:cNvSpPr>
          <p:nvPr/>
        </p:nvSpPr>
        <p:spPr bwMode="auto">
          <a:xfrm>
            <a:off x="4056063" y="4517571"/>
            <a:ext cx="53975" cy="53975"/>
          </a:xfrm>
          <a:custGeom>
            <a:avLst/>
            <a:gdLst>
              <a:gd name="T0" fmla="*/ 0 w 21702"/>
              <a:gd name="T1" fmla="*/ 0 h 21600"/>
              <a:gd name="T2" fmla="*/ 333871 w 21702"/>
              <a:gd name="T3" fmla="*/ 335407 h 21600"/>
              <a:gd name="T4" fmla="*/ 1572 w 21702"/>
              <a:gd name="T5" fmla="*/ 337031 h 21600"/>
              <a:gd name="T6" fmla="*/ 0 60000 65536"/>
              <a:gd name="T7" fmla="*/ 0 60000 65536"/>
              <a:gd name="T8" fmla="*/ 0 60000 65536"/>
              <a:gd name="T9" fmla="*/ 0 w 21702"/>
              <a:gd name="T10" fmla="*/ 0 h 21600"/>
              <a:gd name="T11" fmla="*/ 21702 w 21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2" h="21600" fill="none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</a:path>
              <a:path w="21702" h="21600" stroke="0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  <a:lnTo>
                  <a:pt x="102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" name="Arc 15"/>
          <p:cNvSpPr>
            <a:spLocks/>
          </p:cNvSpPr>
          <p:nvPr/>
        </p:nvSpPr>
        <p:spPr bwMode="auto">
          <a:xfrm>
            <a:off x="4056063" y="4571546"/>
            <a:ext cx="53975" cy="53975"/>
          </a:xfrm>
          <a:custGeom>
            <a:avLst/>
            <a:gdLst>
              <a:gd name="T0" fmla="*/ 333810 w 21704"/>
              <a:gd name="T1" fmla="*/ 0 h 21704"/>
              <a:gd name="T2" fmla="*/ 0 w 21704"/>
              <a:gd name="T3" fmla="*/ 333810 h 21704"/>
              <a:gd name="T4" fmla="*/ 1602 w 21704"/>
              <a:gd name="T5" fmla="*/ 1602 h 21704"/>
              <a:gd name="T6" fmla="*/ 0 60000 65536"/>
              <a:gd name="T7" fmla="*/ 0 60000 65536"/>
              <a:gd name="T8" fmla="*/ 0 60000 65536"/>
              <a:gd name="T9" fmla="*/ 0 w 21704"/>
              <a:gd name="T10" fmla="*/ 0 h 21704"/>
              <a:gd name="T11" fmla="*/ 21704 w 21704"/>
              <a:gd name="T12" fmla="*/ 21704 h 21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704" fill="none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</a:path>
              <a:path w="21704" h="21704" stroke="0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  <a:lnTo>
                  <a:pt x="104" y="104"/>
                </a:lnTo>
                <a:lnTo>
                  <a:pt x="21703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856038" y="4623934"/>
            <a:ext cx="53975" cy="47625"/>
          </a:xfrm>
          <a:custGeom>
            <a:avLst/>
            <a:gdLst>
              <a:gd name="T0" fmla="*/ 0 w 21729"/>
              <a:gd name="T1" fmla="*/ 0 h 21600"/>
              <a:gd name="T2" fmla="*/ 333041 w 21729"/>
              <a:gd name="T3" fmla="*/ 231526 h 21600"/>
              <a:gd name="T4" fmla="*/ 1975 w 21729"/>
              <a:gd name="T5" fmla="*/ 231526 h 21600"/>
              <a:gd name="T6" fmla="*/ 0 60000 65536"/>
              <a:gd name="T7" fmla="*/ 0 60000 65536"/>
              <a:gd name="T8" fmla="*/ 0 60000 65536"/>
              <a:gd name="T9" fmla="*/ 0 w 21729"/>
              <a:gd name="T10" fmla="*/ 0 h 21600"/>
              <a:gd name="T11" fmla="*/ 21729 w 217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29" h="21600" fill="none" extrusionOk="0">
                <a:moveTo>
                  <a:pt x="0" y="0"/>
                </a:moveTo>
                <a:cubicBezTo>
                  <a:pt x="43" y="0"/>
                  <a:pt x="86" y="-1"/>
                  <a:pt x="129" y="0"/>
                </a:cubicBezTo>
                <a:cubicBezTo>
                  <a:pt x="12058" y="0"/>
                  <a:pt x="21729" y="9670"/>
                  <a:pt x="21729" y="21600"/>
                </a:cubicBezTo>
              </a:path>
              <a:path w="21729" h="21600" stroke="0" extrusionOk="0">
                <a:moveTo>
                  <a:pt x="0" y="0"/>
                </a:moveTo>
                <a:cubicBezTo>
                  <a:pt x="43" y="0"/>
                  <a:pt x="86" y="-1"/>
                  <a:pt x="129" y="0"/>
                </a:cubicBezTo>
                <a:cubicBezTo>
                  <a:pt x="12058" y="0"/>
                  <a:pt x="21729" y="9670"/>
                  <a:pt x="21729" y="21600"/>
                </a:cubicBezTo>
                <a:lnTo>
                  <a:pt x="129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3856038" y="4671559"/>
            <a:ext cx="53975" cy="47625"/>
          </a:xfrm>
          <a:custGeom>
            <a:avLst/>
            <a:gdLst>
              <a:gd name="T0" fmla="*/ 333041 w 21729"/>
              <a:gd name="T1" fmla="*/ 0 h 21600"/>
              <a:gd name="T2" fmla="*/ 0 w 21729"/>
              <a:gd name="T3" fmla="*/ 231526 h 21600"/>
              <a:gd name="T4" fmla="*/ 1975 w 21729"/>
              <a:gd name="T5" fmla="*/ 0 h 21600"/>
              <a:gd name="T6" fmla="*/ 0 60000 65536"/>
              <a:gd name="T7" fmla="*/ 0 60000 65536"/>
              <a:gd name="T8" fmla="*/ 0 60000 65536"/>
              <a:gd name="T9" fmla="*/ 0 w 21729"/>
              <a:gd name="T10" fmla="*/ 0 h 21600"/>
              <a:gd name="T11" fmla="*/ 21729 w 217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29" h="21600" fill="none" extrusionOk="0">
                <a:moveTo>
                  <a:pt x="21729" y="0"/>
                </a:moveTo>
                <a:cubicBezTo>
                  <a:pt x="21729" y="11929"/>
                  <a:pt x="12058" y="21600"/>
                  <a:pt x="129" y="21600"/>
                </a:cubicBezTo>
                <a:cubicBezTo>
                  <a:pt x="86" y="21600"/>
                  <a:pt x="43" y="21599"/>
                  <a:pt x="0" y="21599"/>
                </a:cubicBezTo>
              </a:path>
              <a:path w="21729" h="21600" stroke="0" extrusionOk="0">
                <a:moveTo>
                  <a:pt x="21729" y="0"/>
                </a:moveTo>
                <a:cubicBezTo>
                  <a:pt x="21729" y="11929"/>
                  <a:pt x="12058" y="21600"/>
                  <a:pt x="129" y="21600"/>
                </a:cubicBezTo>
                <a:cubicBezTo>
                  <a:pt x="86" y="21600"/>
                  <a:pt x="43" y="21599"/>
                  <a:pt x="0" y="21599"/>
                </a:cubicBezTo>
                <a:lnTo>
                  <a:pt x="129" y="0"/>
                </a:lnTo>
                <a:lnTo>
                  <a:pt x="21729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Arc 18"/>
          <p:cNvSpPr>
            <a:spLocks/>
          </p:cNvSpPr>
          <p:nvPr/>
        </p:nvSpPr>
        <p:spPr bwMode="auto">
          <a:xfrm>
            <a:off x="3802063" y="4717596"/>
            <a:ext cx="53975" cy="53975"/>
          </a:xfrm>
          <a:custGeom>
            <a:avLst/>
            <a:gdLst>
              <a:gd name="T0" fmla="*/ 0 w 21702"/>
              <a:gd name="T1" fmla="*/ 0 h 21600"/>
              <a:gd name="T2" fmla="*/ 333871 w 21702"/>
              <a:gd name="T3" fmla="*/ 335407 h 21600"/>
              <a:gd name="T4" fmla="*/ 1572 w 21702"/>
              <a:gd name="T5" fmla="*/ 337031 h 21600"/>
              <a:gd name="T6" fmla="*/ 0 60000 65536"/>
              <a:gd name="T7" fmla="*/ 0 60000 65536"/>
              <a:gd name="T8" fmla="*/ 0 60000 65536"/>
              <a:gd name="T9" fmla="*/ 0 w 21702"/>
              <a:gd name="T10" fmla="*/ 0 h 21600"/>
              <a:gd name="T11" fmla="*/ 21702 w 21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2" h="21600" fill="none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</a:path>
              <a:path w="21702" h="21600" stroke="0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  <a:lnTo>
                  <a:pt x="102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Arc 19"/>
          <p:cNvSpPr>
            <a:spLocks/>
          </p:cNvSpPr>
          <p:nvPr/>
        </p:nvSpPr>
        <p:spPr bwMode="auto">
          <a:xfrm>
            <a:off x="3802063" y="4771571"/>
            <a:ext cx="53975" cy="53975"/>
          </a:xfrm>
          <a:custGeom>
            <a:avLst/>
            <a:gdLst>
              <a:gd name="T0" fmla="*/ 333810 w 21704"/>
              <a:gd name="T1" fmla="*/ 0 h 21704"/>
              <a:gd name="T2" fmla="*/ 0 w 21704"/>
              <a:gd name="T3" fmla="*/ 333810 h 21704"/>
              <a:gd name="T4" fmla="*/ 1602 w 21704"/>
              <a:gd name="T5" fmla="*/ 1602 h 21704"/>
              <a:gd name="T6" fmla="*/ 0 60000 65536"/>
              <a:gd name="T7" fmla="*/ 0 60000 65536"/>
              <a:gd name="T8" fmla="*/ 0 60000 65536"/>
              <a:gd name="T9" fmla="*/ 0 w 21704"/>
              <a:gd name="T10" fmla="*/ 0 h 21704"/>
              <a:gd name="T11" fmla="*/ 21704 w 21704"/>
              <a:gd name="T12" fmla="*/ 21704 h 21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704" fill="none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</a:path>
              <a:path w="21704" h="21704" stroke="0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  <a:lnTo>
                  <a:pt x="104" y="104"/>
                </a:lnTo>
                <a:lnTo>
                  <a:pt x="21703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62363" y="4511221"/>
            <a:ext cx="387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3756025" y="4617584"/>
            <a:ext cx="2936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756025" y="4711246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3756025" y="4819196"/>
            <a:ext cx="396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Arc 24"/>
          <p:cNvSpPr>
            <a:spLocks/>
          </p:cNvSpPr>
          <p:nvPr/>
        </p:nvSpPr>
        <p:spPr bwMode="auto">
          <a:xfrm>
            <a:off x="3756025" y="4825546"/>
            <a:ext cx="47625" cy="47625"/>
          </a:xfrm>
          <a:custGeom>
            <a:avLst/>
            <a:gdLst>
              <a:gd name="T0" fmla="*/ 0 w 21600"/>
              <a:gd name="T1" fmla="*/ 0 h 21600"/>
              <a:gd name="T2" fmla="*/ 231526 w 21600"/>
              <a:gd name="T3" fmla="*/ 231248 h 21600"/>
              <a:gd name="T4" fmla="*/ 0 w 21600"/>
              <a:gd name="T5" fmla="*/ 23152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19" y="0"/>
                  <a:pt x="21585" y="9654"/>
                  <a:pt x="21599" y="2157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19" y="0"/>
                  <a:pt x="21585" y="9654"/>
                  <a:pt x="21599" y="2157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Arc 25"/>
          <p:cNvSpPr>
            <a:spLocks/>
          </p:cNvSpPr>
          <p:nvPr/>
        </p:nvSpPr>
        <p:spPr bwMode="auto">
          <a:xfrm>
            <a:off x="3756025" y="4873171"/>
            <a:ext cx="47625" cy="47625"/>
          </a:xfrm>
          <a:custGeom>
            <a:avLst/>
            <a:gdLst>
              <a:gd name="T0" fmla="*/ 231526 w 21600"/>
              <a:gd name="T1" fmla="*/ 0 h 21626"/>
              <a:gd name="T2" fmla="*/ 0 w 21600"/>
              <a:gd name="T3" fmla="*/ 230968 h 21626"/>
              <a:gd name="T4" fmla="*/ 0 w 21600"/>
              <a:gd name="T5" fmla="*/ 277 h 21626"/>
              <a:gd name="T6" fmla="*/ 0 60000 65536"/>
              <a:gd name="T7" fmla="*/ 0 60000 65536"/>
              <a:gd name="T8" fmla="*/ 0 60000 65536"/>
              <a:gd name="T9" fmla="*/ 0 w 21600"/>
              <a:gd name="T10" fmla="*/ 0 h 21626"/>
              <a:gd name="T11" fmla="*/ 21600 w 21600"/>
              <a:gd name="T12" fmla="*/ 21626 h 21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26" fill="none" extrusionOk="0">
                <a:moveTo>
                  <a:pt x="21599" y="0"/>
                </a:moveTo>
                <a:cubicBezTo>
                  <a:pt x="21599" y="8"/>
                  <a:pt x="21600" y="17"/>
                  <a:pt x="21600" y="26"/>
                </a:cubicBezTo>
                <a:cubicBezTo>
                  <a:pt x="21600" y="11955"/>
                  <a:pt x="11929" y="21625"/>
                  <a:pt x="0" y="21626"/>
                </a:cubicBezTo>
              </a:path>
              <a:path w="21600" h="21626" stroke="0" extrusionOk="0">
                <a:moveTo>
                  <a:pt x="21599" y="0"/>
                </a:moveTo>
                <a:cubicBezTo>
                  <a:pt x="21599" y="8"/>
                  <a:pt x="21600" y="17"/>
                  <a:pt x="21600" y="26"/>
                </a:cubicBezTo>
                <a:cubicBezTo>
                  <a:pt x="21600" y="11955"/>
                  <a:pt x="11929" y="21625"/>
                  <a:pt x="0" y="21626"/>
                </a:cubicBezTo>
                <a:lnTo>
                  <a:pt x="0" y="26"/>
                </a:lnTo>
                <a:lnTo>
                  <a:pt x="21599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3702050" y="4819196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3595688" y="4912859"/>
            <a:ext cx="1603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503738" y="2668134"/>
            <a:ext cx="293687" cy="293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503738" y="2961821"/>
            <a:ext cx="1587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503738" y="3363459"/>
            <a:ext cx="293687" cy="293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4797425" y="2668134"/>
            <a:ext cx="1588" cy="989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797425" y="3657146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4891088" y="2668134"/>
            <a:ext cx="1587" cy="989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4543425" y="2855459"/>
            <a:ext cx="93663" cy="601662"/>
          </a:xfrm>
          <a:custGeom>
            <a:avLst/>
            <a:gdLst>
              <a:gd name="T0" fmla="*/ 0 w 59"/>
              <a:gd name="T1" fmla="*/ 148688301 h 379"/>
              <a:gd name="T2" fmla="*/ 0 w 59"/>
              <a:gd name="T3" fmla="*/ 783767149 h 379"/>
              <a:gd name="T4" fmla="*/ 148690806 w 59"/>
              <a:gd name="T5" fmla="*/ 955137631 h 379"/>
              <a:gd name="T6" fmla="*/ 148690806 w 59"/>
              <a:gd name="T7" fmla="*/ 0 h 379"/>
              <a:gd name="T8" fmla="*/ 0 w 59"/>
              <a:gd name="T9" fmla="*/ 148688301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379"/>
              <a:gd name="T17" fmla="*/ 59 w 59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379">
                <a:moveTo>
                  <a:pt x="0" y="59"/>
                </a:moveTo>
                <a:lnTo>
                  <a:pt x="0" y="311"/>
                </a:lnTo>
                <a:lnTo>
                  <a:pt x="59" y="379"/>
                </a:lnTo>
                <a:lnTo>
                  <a:pt x="59" y="0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4637088" y="2949121"/>
            <a:ext cx="106362" cy="600075"/>
          </a:xfrm>
          <a:custGeom>
            <a:avLst/>
            <a:gdLst>
              <a:gd name="T0" fmla="*/ 0 w 67"/>
              <a:gd name="T1" fmla="*/ 168851263 h 378"/>
              <a:gd name="T2" fmla="*/ 0 w 67"/>
              <a:gd name="T3" fmla="*/ 806450000 h 378"/>
              <a:gd name="T4" fmla="*/ 168848881 w 67"/>
              <a:gd name="T5" fmla="*/ 952619063 h 378"/>
              <a:gd name="T6" fmla="*/ 168848881 w 67"/>
              <a:gd name="T7" fmla="*/ 0 h 378"/>
              <a:gd name="T8" fmla="*/ 0 w 67"/>
              <a:gd name="T9" fmla="*/ 168851263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78"/>
              <a:gd name="T17" fmla="*/ 67 w 67"/>
              <a:gd name="T18" fmla="*/ 378 h 3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78">
                <a:moveTo>
                  <a:pt x="0" y="67"/>
                </a:moveTo>
                <a:lnTo>
                  <a:pt x="0" y="320"/>
                </a:lnTo>
                <a:lnTo>
                  <a:pt x="67" y="378"/>
                </a:lnTo>
                <a:lnTo>
                  <a:pt x="67" y="0"/>
                </a:lnTo>
                <a:lnTo>
                  <a:pt x="0" y="6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4637088" y="2749096"/>
            <a:ext cx="106362" cy="306388"/>
          </a:xfrm>
          <a:custGeom>
            <a:avLst/>
            <a:gdLst>
              <a:gd name="T0" fmla="*/ 0 w 67"/>
              <a:gd name="T1" fmla="*/ 168851538 h 193"/>
              <a:gd name="T2" fmla="*/ 168848881 w 67"/>
              <a:gd name="T3" fmla="*/ 0 h 193"/>
              <a:gd name="T4" fmla="*/ 168848881 w 67"/>
              <a:gd name="T5" fmla="*/ 486391744 h 193"/>
              <a:gd name="T6" fmla="*/ 0 w 67"/>
              <a:gd name="T7" fmla="*/ 486391744 h 193"/>
              <a:gd name="T8" fmla="*/ 0 w 67"/>
              <a:gd name="T9" fmla="*/ 16885153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193"/>
              <a:gd name="T17" fmla="*/ 67 w 67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193">
                <a:moveTo>
                  <a:pt x="0" y="67"/>
                </a:moveTo>
                <a:lnTo>
                  <a:pt x="67" y="0"/>
                </a:lnTo>
                <a:lnTo>
                  <a:pt x="67" y="193"/>
                </a:lnTo>
                <a:lnTo>
                  <a:pt x="0" y="193"/>
                </a:lnTo>
                <a:lnTo>
                  <a:pt x="0" y="67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597400" y="2855459"/>
            <a:ext cx="106363" cy="601662"/>
          </a:xfrm>
          <a:custGeom>
            <a:avLst/>
            <a:gdLst>
              <a:gd name="T0" fmla="*/ 0 w 67"/>
              <a:gd name="T1" fmla="*/ 148688301 h 379"/>
              <a:gd name="T2" fmla="*/ 0 w 67"/>
              <a:gd name="T3" fmla="*/ 783767149 h 379"/>
              <a:gd name="T4" fmla="*/ 168852056 w 67"/>
              <a:gd name="T5" fmla="*/ 955137631 h 379"/>
              <a:gd name="T6" fmla="*/ 168852056 w 67"/>
              <a:gd name="T7" fmla="*/ 0 h 379"/>
              <a:gd name="T8" fmla="*/ 0 w 67"/>
              <a:gd name="T9" fmla="*/ 148688301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79"/>
              <a:gd name="T17" fmla="*/ 67 w 6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79">
                <a:moveTo>
                  <a:pt x="0" y="59"/>
                </a:moveTo>
                <a:lnTo>
                  <a:pt x="0" y="311"/>
                </a:lnTo>
                <a:lnTo>
                  <a:pt x="67" y="379"/>
                </a:lnTo>
                <a:lnTo>
                  <a:pt x="67" y="0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676775" y="4365171"/>
            <a:ext cx="38100" cy="52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624388" y="4417559"/>
            <a:ext cx="52387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4624388" y="4365171"/>
            <a:ext cx="52387" cy="52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4678363" y="4417559"/>
            <a:ext cx="39687" cy="39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770438" y="4417559"/>
            <a:ext cx="1587" cy="39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4570413" y="4458834"/>
            <a:ext cx="200025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 flipV="1">
            <a:off x="4476750" y="4565196"/>
            <a:ext cx="93663" cy="93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V="1">
            <a:off x="4476750" y="4511221"/>
            <a:ext cx="1588" cy="5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476750" y="4511221"/>
            <a:ext cx="93663" cy="106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572000" y="4419146"/>
            <a:ext cx="198438" cy="198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 flipV="1">
            <a:off x="4676775" y="4311196"/>
            <a:ext cx="93663" cy="106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>
            <a:off x="4476750" y="4311196"/>
            <a:ext cx="200025" cy="198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4570413" y="4617584"/>
            <a:ext cx="1587" cy="41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3" name="Arc 51"/>
          <p:cNvSpPr>
            <a:spLocks/>
          </p:cNvSpPr>
          <p:nvPr/>
        </p:nvSpPr>
        <p:spPr bwMode="auto">
          <a:xfrm>
            <a:off x="4738688" y="4317546"/>
            <a:ext cx="100012" cy="53975"/>
          </a:xfrm>
          <a:custGeom>
            <a:avLst/>
            <a:gdLst>
              <a:gd name="T0" fmla="*/ 0 w 21599"/>
              <a:gd name="T1" fmla="*/ 334023 h 21600"/>
              <a:gd name="T2" fmla="*/ 2141828 w 21599"/>
              <a:gd name="T3" fmla="*/ 0 h 21600"/>
              <a:gd name="T4" fmla="*/ 2144320 w 21599"/>
              <a:gd name="T5" fmla="*/ 337031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06"/>
                </a:moveTo>
                <a:cubicBezTo>
                  <a:pt x="105" y="9563"/>
                  <a:pt x="9729" y="13"/>
                  <a:pt x="21574" y="0"/>
                </a:cubicBezTo>
              </a:path>
              <a:path w="21599" h="21600" stroke="0" extrusionOk="0">
                <a:moveTo>
                  <a:pt x="-1" y="21406"/>
                </a:moveTo>
                <a:cubicBezTo>
                  <a:pt x="105" y="9563"/>
                  <a:pt x="9729" y="13"/>
                  <a:pt x="21574" y="0"/>
                </a:cubicBezTo>
                <a:lnTo>
                  <a:pt x="21599" y="21600"/>
                </a:lnTo>
                <a:lnTo>
                  <a:pt x="-1" y="2140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4" name="Arc 52"/>
          <p:cNvSpPr>
            <a:spLocks/>
          </p:cNvSpPr>
          <p:nvPr/>
        </p:nvSpPr>
        <p:spPr bwMode="auto">
          <a:xfrm>
            <a:off x="4838700" y="4317546"/>
            <a:ext cx="101600" cy="201613"/>
          </a:xfrm>
          <a:custGeom>
            <a:avLst/>
            <a:gdLst>
              <a:gd name="T0" fmla="*/ 0 w 21651"/>
              <a:gd name="T1" fmla="*/ 0 h 21600"/>
              <a:gd name="T2" fmla="*/ 2237307 w 21651"/>
              <a:gd name="T3" fmla="*/ 17462542 h 21600"/>
              <a:gd name="T4" fmla="*/ 5265 w 21651"/>
              <a:gd name="T5" fmla="*/ 17565001 h 21600"/>
              <a:gd name="T6" fmla="*/ 0 60000 65536"/>
              <a:gd name="T7" fmla="*/ 0 60000 65536"/>
              <a:gd name="T8" fmla="*/ 0 60000 65536"/>
              <a:gd name="T9" fmla="*/ 0 w 21651"/>
              <a:gd name="T10" fmla="*/ 0 h 21600"/>
              <a:gd name="T11" fmla="*/ 21651 w 216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1" h="21600" fill="none" extrusionOk="0">
                <a:moveTo>
                  <a:pt x="0" y="0"/>
                </a:moveTo>
                <a:cubicBezTo>
                  <a:pt x="17" y="0"/>
                  <a:pt x="34" y="-1"/>
                  <a:pt x="51" y="0"/>
                </a:cubicBezTo>
                <a:cubicBezTo>
                  <a:pt x="11931" y="0"/>
                  <a:pt x="21581" y="9594"/>
                  <a:pt x="21650" y="21474"/>
                </a:cubicBezTo>
              </a:path>
              <a:path w="21651" h="21600" stroke="0" extrusionOk="0">
                <a:moveTo>
                  <a:pt x="0" y="0"/>
                </a:moveTo>
                <a:cubicBezTo>
                  <a:pt x="17" y="0"/>
                  <a:pt x="34" y="-1"/>
                  <a:pt x="51" y="0"/>
                </a:cubicBezTo>
                <a:cubicBezTo>
                  <a:pt x="11931" y="0"/>
                  <a:pt x="21581" y="9594"/>
                  <a:pt x="21650" y="21474"/>
                </a:cubicBezTo>
                <a:lnTo>
                  <a:pt x="51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5" name="Arc 53"/>
          <p:cNvSpPr>
            <a:spLocks/>
          </p:cNvSpPr>
          <p:nvPr/>
        </p:nvSpPr>
        <p:spPr bwMode="auto">
          <a:xfrm>
            <a:off x="4603750" y="4819196"/>
            <a:ext cx="101600" cy="101600"/>
          </a:xfrm>
          <a:custGeom>
            <a:avLst/>
            <a:gdLst>
              <a:gd name="T0" fmla="*/ 2245181 w 21600"/>
              <a:gd name="T1" fmla="*/ 2247881 h 21600"/>
              <a:gd name="T2" fmla="*/ 0 w 21600"/>
              <a:gd name="T3" fmla="*/ 0 h 21600"/>
              <a:gd name="T4" fmla="*/ 2247881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0" y="11919"/>
                  <a:pt x="0" y="0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0" y="11919"/>
                  <a:pt x="0" y="0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6" name="Arc 54"/>
          <p:cNvSpPr>
            <a:spLocks/>
          </p:cNvSpPr>
          <p:nvPr/>
        </p:nvSpPr>
        <p:spPr bwMode="auto">
          <a:xfrm>
            <a:off x="4603750" y="4717596"/>
            <a:ext cx="101600" cy="101600"/>
          </a:xfrm>
          <a:custGeom>
            <a:avLst/>
            <a:gdLst>
              <a:gd name="T0" fmla="*/ 0 w 21600"/>
              <a:gd name="T1" fmla="*/ 2247881 h 21600"/>
              <a:gd name="T2" fmla="*/ 2245181 w 21600"/>
              <a:gd name="T3" fmla="*/ 0 h 21600"/>
              <a:gd name="T4" fmla="*/ 2247881 w 21600"/>
              <a:gd name="T5" fmla="*/ 224788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4" y="14"/>
                  <a:pt x="2157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4" y="14"/>
                  <a:pt x="2157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7" name="Arc 55"/>
          <p:cNvSpPr>
            <a:spLocks/>
          </p:cNvSpPr>
          <p:nvPr/>
        </p:nvSpPr>
        <p:spPr bwMode="auto">
          <a:xfrm>
            <a:off x="4691063" y="4517571"/>
            <a:ext cx="247650" cy="201613"/>
          </a:xfrm>
          <a:custGeom>
            <a:avLst/>
            <a:gdLst>
              <a:gd name="T0" fmla="*/ 32552790 w 21600"/>
              <a:gd name="T1" fmla="*/ 0 h 21760"/>
              <a:gd name="T2" fmla="*/ 0 w 21600"/>
              <a:gd name="T3" fmla="*/ 17307642 h 21760"/>
              <a:gd name="T4" fmla="*/ 0 w 21600"/>
              <a:gd name="T5" fmla="*/ 127222 h 21760"/>
              <a:gd name="T6" fmla="*/ 0 60000 65536"/>
              <a:gd name="T7" fmla="*/ 0 60000 65536"/>
              <a:gd name="T8" fmla="*/ 0 60000 65536"/>
              <a:gd name="T9" fmla="*/ 0 w 21600"/>
              <a:gd name="T10" fmla="*/ 0 h 21760"/>
              <a:gd name="T11" fmla="*/ 21600 w 21600"/>
              <a:gd name="T12" fmla="*/ 21760 h 21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60" fill="none" extrusionOk="0">
                <a:moveTo>
                  <a:pt x="21599" y="-1"/>
                </a:moveTo>
                <a:cubicBezTo>
                  <a:pt x="21599" y="53"/>
                  <a:pt x="21600" y="106"/>
                  <a:pt x="21600" y="160"/>
                </a:cubicBezTo>
                <a:cubicBezTo>
                  <a:pt x="21600" y="12089"/>
                  <a:pt x="11929" y="21759"/>
                  <a:pt x="0" y="21760"/>
                </a:cubicBezTo>
              </a:path>
              <a:path w="21600" h="21760" stroke="0" extrusionOk="0">
                <a:moveTo>
                  <a:pt x="21599" y="-1"/>
                </a:moveTo>
                <a:cubicBezTo>
                  <a:pt x="21599" y="53"/>
                  <a:pt x="21600" y="106"/>
                  <a:pt x="21600" y="160"/>
                </a:cubicBezTo>
                <a:cubicBezTo>
                  <a:pt x="21600" y="12089"/>
                  <a:pt x="11929" y="21759"/>
                  <a:pt x="0" y="21760"/>
                </a:cubicBezTo>
                <a:lnTo>
                  <a:pt x="0" y="160"/>
                </a:lnTo>
                <a:lnTo>
                  <a:pt x="21599" y="-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305425" y="2787196"/>
            <a:ext cx="696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Dialogue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332413" y="2947534"/>
            <a:ext cx="820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Techniques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5292725" y="3682546"/>
            <a:ext cx="741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Dialogue 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478463" y="3842884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Genre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621088" y="2320471"/>
            <a:ext cx="1300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Application Areas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5791200" y="4038146"/>
            <a:ext cx="252413" cy="307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559425" y="4150859"/>
            <a:ext cx="160338" cy="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559425" y="4230234"/>
            <a:ext cx="160338" cy="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59425" y="4298496"/>
            <a:ext cx="160338" cy="3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4703763" y="4912859"/>
            <a:ext cx="30876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3662363" y="3617459"/>
            <a:ext cx="1587" cy="893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27400" y="3990521"/>
            <a:ext cx="722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3341688" y="4096884"/>
            <a:ext cx="858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Ergonomics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1897063" y="5258934"/>
            <a:ext cx="814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Evaluation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1965325" y="5458959"/>
            <a:ext cx="820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Techniques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049713" y="5658984"/>
            <a:ext cx="549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Design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995738" y="5859009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Approaches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6121400" y="5258934"/>
            <a:ext cx="1169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Implementation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6053138" y="5458959"/>
            <a:ext cx="1571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Techniques and Tools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3662363" y="5058909"/>
            <a:ext cx="135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Example Systems 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3795713" y="5258934"/>
            <a:ext cx="1217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and Case Studies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79" name="Arc 79"/>
          <p:cNvSpPr>
            <a:spLocks/>
          </p:cNvSpPr>
          <p:nvPr/>
        </p:nvSpPr>
        <p:spPr bwMode="auto">
          <a:xfrm>
            <a:off x="1168400" y="2674484"/>
            <a:ext cx="101600" cy="93662"/>
          </a:xfrm>
          <a:custGeom>
            <a:avLst/>
            <a:gdLst>
              <a:gd name="T0" fmla="*/ 0 w 21600"/>
              <a:gd name="T1" fmla="*/ 1752052 h 21600"/>
              <a:gd name="T2" fmla="*/ 2247881 w 21600"/>
              <a:gd name="T3" fmla="*/ 0 h 21600"/>
              <a:gd name="T4" fmla="*/ 2247881 w 21600"/>
              <a:gd name="T5" fmla="*/ 17610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489"/>
                </a:moveTo>
                <a:cubicBezTo>
                  <a:pt x="61" y="9603"/>
                  <a:pt x="9713" y="0"/>
                  <a:pt x="21599" y="0"/>
                </a:cubicBezTo>
              </a:path>
              <a:path w="21600" h="21600" stroke="0" extrusionOk="0">
                <a:moveTo>
                  <a:pt x="0" y="21489"/>
                </a:moveTo>
                <a:cubicBezTo>
                  <a:pt x="61" y="9603"/>
                  <a:pt x="9713" y="0"/>
                  <a:pt x="21599" y="0"/>
                </a:cubicBezTo>
                <a:lnTo>
                  <a:pt x="21600" y="21600"/>
                </a:lnTo>
                <a:lnTo>
                  <a:pt x="0" y="2148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1255713" y="2668134"/>
            <a:ext cx="22050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1162050" y="2761796"/>
            <a:ext cx="1588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017713" y="2588759"/>
            <a:ext cx="534987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2032000" y="2547484"/>
            <a:ext cx="571500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Human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1803400" y="3776209"/>
            <a:ext cx="790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Language,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1751013" y="3936546"/>
            <a:ext cx="1190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Communication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1763713" y="4096884"/>
            <a:ext cx="10715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and Interaction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87" name="Arc 87"/>
          <p:cNvSpPr>
            <a:spLocks/>
          </p:cNvSpPr>
          <p:nvPr/>
        </p:nvSpPr>
        <p:spPr bwMode="auto">
          <a:xfrm>
            <a:off x="1168400" y="4819196"/>
            <a:ext cx="101600" cy="101600"/>
          </a:xfrm>
          <a:custGeom>
            <a:avLst/>
            <a:gdLst>
              <a:gd name="T0" fmla="*/ 2247881 w 21600"/>
              <a:gd name="T1" fmla="*/ 2247881 h 21600"/>
              <a:gd name="T2" fmla="*/ 0 w 21600"/>
              <a:gd name="T3" fmla="*/ 0 h 21600"/>
              <a:gd name="T4" fmla="*/ 2247881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1255713" y="4912859"/>
            <a:ext cx="23399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1897063" y="2947534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Human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1871663" y="3107871"/>
            <a:ext cx="892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Information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1897063" y="3255509"/>
            <a:ext cx="771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Processing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92" name="Oval 92"/>
          <p:cNvSpPr>
            <a:spLocks noChangeArrowheads="1"/>
          </p:cNvSpPr>
          <p:nvPr/>
        </p:nvSpPr>
        <p:spPr bwMode="auto">
          <a:xfrm>
            <a:off x="3227388" y="2807834"/>
            <a:ext cx="93662" cy="952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>
            <a:off x="2973388" y="2822121"/>
            <a:ext cx="201612" cy="2000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>
            <a:off x="3414713" y="2849109"/>
            <a:ext cx="66675" cy="53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95" name="Freeform 95"/>
          <p:cNvSpPr>
            <a:spLocks/>
          </p:cNvSpPr>
          <p:nvPr/>
        </p:nvSpPr>
        <p:spPr bwMode="auto">
          <a:xfrm>
            <a:off x="1363663" y="2922134"/>
            <a:ext cx="212725" cy="160337"/>
          </a:xfrm>
          <a:custGeom>
            <a:avLst/>
            <a:gdLst>
              <a:gd name="T0" fmla="*/ 337700938 w 134"/>
              <a:gd name="T1" fmla="*/ 20161187 h 101"/>
              <a:gd name="T2" fmla="*/ 297378438 w 134"/>
              <a:gd name="T3" fmla="*/ 20161187 h 101"/>
              <a:gd name="T4" fmla="*/ 211693125 w 134"/>
              <a:gd name="T5" fmla="*/ 0 h 101"/>
              <a:gd name="T6" fmla="*/ 168851263 w 134"/>
              <a:gd name="T7" fmla="*/ 0 h 101"/>
              <a:gd name="T8" fmla="*/ 126007813 w 134"/>
              <a:gd name="T9" fmla="*/ 20161187 h 101"/>
              <a:gd name="T10" fmla="*/ 83165950 w 134"/>
              <a:gd name="T11" fmla="*/ 20161187 h 101"/>
              <a:gd name="T12" fmla="*/ 63004700 w 134"/>
              <a:gd name="T13" fmla="*/ 42841729 h 101"/>
              <a:gd name="T14" fmla="*/ 20161250 w 134"/>
              <a:gd name="T15" fmla="*/ 85685045 h 101"/>
              <a:gd name="T16" fmla="*/ 20161250 w 134"/>
              <a:gd name="T17" fmla="*/ 128526774 h 101"/>
              <a:gd name="T18" fmla="*/ 0 w 134"/>
              <a:gd name="T19" fmla="*/ 234373007 h 101"/>
              <a:gd name="T20" fmla="*/ 0 w 134"/>
              <a:gd name="T21" fmla="*/ 254534194 h 1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4"/>
              <a:gd name="T34" fmla="*/ 0 h 101"/>
              <a:gd name="T35" fmla="*/ 134 w 134"/>
              <a:gd name="T36" fmla="*/ 101 h 1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4" h="101">
                <a:moveTo>
                  <a:pt x="134" y="8"/>
                </a:moveTo>
                <a:lnTo>
                  <a:pt x="118" y="8"/>
                </a:lnTo>
                <a:lnTo>
                  <a:pt x="84" y="0"/>
                </a:lnTo>
                <a:lnTo>
                  <a:pt x="67" y="0"/>
                </a:lnTo>
                <a:lnTo>
                  <a:pt x="50" y="8"/>
                </a:lnTo>
                <a:lnTo>
                  <a:pt x="33" y="8"/>
                </a:lnTo>
                <a:lnTo>
                  <a:pt x="25" y="17"/>
                </a:lnTo>
                <a:lnTo>
                  <a:pt x="8" y="34"/>
                </a:lnTo>
                <a:lnTo>
                  <a:pt x="8" y="51"/>
                </a:lnTo>
                <a:lnTo>
                  <a:pt x="0" y="93"/>
                </a:lnTo>
                <a:lnTo>
                  <a:pt x="0" y="10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6" name="Freeform 96"/>
          <p:cNvSpPr>
            <a:spLocks/>
          </p:cNvSpPr>
          <p:nvPr/>
        </p:nvSpPr>
        <p:spPr bwMode="auto">
          <a:xfrm>
            <a:off x="1309688" y="3109459"/>
            <a:ext cx="66675" cy="239712"/>
          </a:xfrm>
          <a:custGeom>
            <a:avLst/>
            <a:gdLst>
              <a:gd name="T0" fmla="*/ 85685313 w 42"/>
              <a:gd name="T1" fmla="*/ 0 h 151"/>
              <a:gd name="T2" fmla="*/ 63004700 w 42"/>
              <a:gd name="T3" fmla="*/ 20161208 h 151"/>
              <a:gd name="T4" fmla="*/ 20161250 w 42"/>
              <a:gd name="T5" fmla="*/ 63002981 h 151"/>
              <a:gd name="T6" fmla="*/ 0 w 42"/>
              <a:gd name="T7" fmla="*/ 126007550 h 151"/>
              <a:gd name="T8" fmla="*/ 0 w 42"/>
              <a:gd name="T9" fmla="*/ 148688115 h 151"/>
              <a:gd name="T10" fmla="*/ 0 w 42"/>
              <a:gd name="T11" fmla="*/ 168849323 h 151"/>
              <a:gd name="T12" fmla="*/ 0 w 42"/>
              <a:gd name="T13" fmla="*/ 211692683 h 151"/>
              <a:gd name="T14" fmla="*/ 0 w 42"/>
              <a:gd name="T15" fmla="*/ 254534457 h 151"/>
              <a:gd name="T16" fmla="*/ 0 w 42"/>
              <a:gd name="T17" fmla="*/ 274695665 h 151"/>
              <a:gd name="T18" fmla="*/ 20161250 w 42"/>
              <a:gd name="T19" fmla="*/ 297377817 h 151"/>
              <a:gd name="T20" fmla="*/ 63004700 w 42"/>
              <a:gd name="T21" fmla="*/ 337700233 h 151"/>
              <a:gd name="T22" fmla="*/ 85685313 w 42"/>
              <a:gd name="T23" fmla="*/ 360380798 h 151"/>
              <a:gd name="T24" fmla="*/ 105846563 w 42"/>
              <a:gd name="T25" fmla="*/ 380542006 h 1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"/>
              <a:gd name="T40" fmla="*/ 0 h 151"/>
              <a:gd name="T41" fmla="*/ 42 w 42"/>
              <a:gd name="T42" fmla="*/ 151 h 1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" h="151">
                <a:moveTo>
                  <a:pt x="34" y="0"/>
                </a:moveTo>
                <a:lnTo>
                  <a:pt x="25" y="8"/>
                </a:lnTo>
                <a:lnTo>
                  <a:pt x="8" y="25"/>
                </a:lnTo>
                <a:lnTo>
                  <a:pt x="0" y="50"/>
                </a:lnTo>
                <a:lnTo>
                  <a:pt x="0" y="59"/>
                </a:lnTo>
                <a:lnTo>
                  <a:pt x="0" y="67"/>
                </a:lnTo>
                <a:lnTo>
                  <a:pt x="0" y="84"/>
                </a:lnTo>
                <a:lnTo>
                  <a:pt x="0" y="101"/>
                </a:lnTo>
                <a:lnTo>
                  <a:pt x="0" y="109"/>
                </a:lnTo>
                <a:lnTo>
                  <a:pt x="8" y="118"/>
                </a:lnTo>
                <a:lnTo>
                  <a:pt x="25" y="134"/>
                </a:lnTo>
                <a:lnTo>
                  <a:pt x="34" y="143"/>
                </a:lnTo>
                <a:lnTo>
                  <a:pt x="42" y="15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7" name="Freeform 97"/>
          <p:cNvSpPr>
            <a:spLocks/>
          </p:cNvSpPr>
          <p:nvPr/>
        </p:nvSpPr>
        <p:spPr bwMode="auto">
          <a:xfrm>
            <a:off x="1376363" y="3349171"/>
            <a:ext cx="293687" cy="187325"/>
          </a:xfrm>
          <a:custGeom>
            <a:avLst/>
            <a:gdLst>
              <a:gd name="T0" fmla="*/ 0 w 185"/>
              <a:gd name="T1" fmla="*/ 0 h 118"/>
              <a:gd name="T2" fmla="*/ 22680574 w 185"/>
              <a:gd name="T3" fmla="*/ 42843450 h 118"/>
              <a:gd name="T4" fmla="*/ 85685167 w 185"/>
              <a:gd name="T5" fmla="*/ 128528763 h 118"/>
              <a:gd name="T6" fmla="*/ 105846382 w 185"/>
              <a:gd name="T7" fmla="*/ 191531875 h 118"/>
              <a:gd name="T8" fmla="*/ 148688172 w 185"/>
              <a:gd name="T9" fmla="*/ 234375325 h 118"/>
              <a:gd name="T10" fmla="*/ 191531549 w 185"/>
              <a:gd name="T11" fmla="*/ 277217188 h 118"/>
              <a:gd name="T12" fmla="*/ 211692765 w 185"/>
              <a:gd name="T13" fmla="*/ 277217188 h 118"/>
              <a:gd name="T14" fmla="*/ 234373338 w 185"/>
              <a:gd name="T15" fmla="*/ 297378438 h 118"/>
              <a:gd name="T16" fmla="*/ 277216716 w 185"/>
              <a:gd name="T17" fmla="*/ 297378438 h 118"/>
              <a:gd name="T18" fmla="*/ 297377931 w 185"/>
              <a:gd name="T19" fmla="*/ 297378438 h 118"/>
              <a:gd name="T20" fmla="*/ 317539147 w 185"/>
              <a:gd name="T21" fmla="*/ 297378438 h 118"/>
              <a:gd name="T22" fmla="*/ 383063098 w 185"/>
              <a:gd name="T23" fmla="*/ 277217188 h 118"/>
              <a:gd name="T24" fmla="*/ 423385529 w 185"/>
              <a:gd name="T25" fmla="*/ 254536575 h 118"/>
              <a:gd name="T26" fmla="*/ 446066103 w 185"/>
              <a:gd name="T27" fmla="*/ 234375325 h 118"/>
              <a:gd name="T28" fmla="*/ 466227319 w 185"/>
              <a:gd name="T29" fmla="*/ 211693125 h 1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18"/>
              <a:gd name="T47" fmla="*/ 185 w 185"/>
              <a:gd name="T48" fmla="*/ 118 h 1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18">
                <a:moveTo>
                  <a:pt x="0" y="0"/>
                </a:moveTo>
                <a:lnTo>
                  <a:pt x="9" y="17"/>
                </a:lnTo>
                <a:lnTo>
                  <a:pt x="34" y="51"/>
                </a:lnTo>
                <a:lnTo>
                  <a:pt x="42" y="76"/>
                </a:lnTo>
                <a:lnTo>
                  <a:pt x="59" y="93"/>
                </a:lnTo>
                <a:lnTo>
                  <a:pt x="76" y="110"/>
                </a:lnTo>
                <a:lnTo>
                  <a:pt x="84" y="110"/>
                </a:lnTo>
                <a:lnTo>
                  <a:pt x="93" y="118"/>
                </a:lnTo>
                <a:lnTo>
                  <a:pt x="110" y="118"/>
                </a:lnTo>
                <a:lnTo>
                  <a:pt x="118" y="118"/>
                </a:lnTo>
                <a:lnTo>
                  <a:pt x="126" y="118"/>
                </a:lnTo>
                <a:lnTo>
                  <a:pt x="152" y="110"/>
                </a:lnTo>
                <a:lnTo>
                  <a:pt x="168" y="101"/>
                </a:lnTo>
                <a:lnTo>
                  <a:pt x="177" y="93"/>
                </a:lnTo>
                <a:lnTo>
                  <a:pt x="185" y="8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8" name="Freeform 98"/>
          <p:cNvSpPr>
            <a:spLocks/>
          </p:cNvSpPr>
          <p:nvPr/>
        </p:nvSpPr>
        <p:spPr bwMode="auto">
          <a:xfrm>
            <a:off x="1670050" y="3482521"/>
            <a:ext cx="547688" cy="214313"/>
          </a:xfrm>
          <a:custGeom>
            <a:avLst/>
            <a:gdLst>
              <a:gd name="T0" fmla="*/ 0 w 345"/>
              <a:gd name="T1" fmla="*/ 0 h 135"/>
              <a:gd name="T2" fmla="*/ 22682221 w 345"/>
              <a:gd name="T3" fmla="*/ 22682253 h 135"/>
              <a:gd name="T4" fmla="*/ 65524122 w 345"/>
              <a:gd name="T5" fmla="*/ 85685512 h 135"/>
              <a:gd name="T6" fmla="*/ 105846659 w 345"/>
              <a:gd name="T7" fmla="*/ 128529062 h 135"/>
              <a:gd name="T8" fmla="*/ 148690148 w 345"/>
              <a:gd name="T9" fmla="*/ 171371025 h 135"/>
              <a:gd name="T10" fmla="*/ 191532050 w 345"/>
              <a:gd name="T11" fmla="*/ 214214575 h 135"/>
              <a:gd name="T12" fmla="*/ 234375539 w 345"/>
              <a:gd name="T13" fmla="*/ 254537169 h 135"/>
              <a:gd name="T14" fmla="*/ 297378709 w 345"/>
              <a:gd name="T15" fmla="*/ 277217834 h 135"/>
              <a:gd name="T16" fmla="*/ 340222198 w 345"/>
              <a:gd name="T17" fmla="*/ 297379131 h 135"/>
              <a:gd name="T18" fmla="*/ 360383467 w 345"/>
              <a:gd name="T19" fmla="*/ 297379131 h 135"/>
              <a:gd name="T20" fmla="*/ 403225368 w 345"/>
              <a:gd name="T21" fmla="*/ 320061384 h 135"/>
              <a:gd name="T22" fmla="*/ 468749490 w 345"/>
              <a:gd name="T23" fmla="*/ 340222681 h 135"/>
              <a:gd name="T24" fmla="*/ 531754248 w 345"/>
              <a:gd name="T25" fmla="*/ 340222681 h 135"/>
              <a:gd name="T26" fmla="*/ 594757418 w 345"/>
              <a:gd name="T27" fmla="*/ 340222681 h 135"/>
              <a:gd name="T28" fmla="*/ 614918686 w 345"/>
              <a:gd name="T29" fmla="*/ 340222681 h 135"/>
              <a:gd name="T30" fmla="*/ 637600907 w 345"/>
              <a:gd name="T31" fmla="*/ 340222681 h 135"/>
              <a:gd name="T32" fmla="*/ 680442809 w 345"/>
              <a:gd name="T33" fmla="*/ 320061384 h 135"/>
              <a:gd name="T34" fmla="*/ 743447566 w 345"/>
              <a:gd name="T35" fmla="*/ 277217834 h 135"/>
              <a:gd name="T36" fmla="*/ 806450736 w 345"/>
              <a:gd name="T37" fmla="*/ 234375872 h 135"/>
              <a:gd name="T38" fmla="*/ 869455494 w 345"/>
              <a:gd name="T39" fmla="*/ 191532322 h 1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45"/>
              <a:gd name="T61" fmla="*/ 0 h 135"/>
              <a:gd name="T62" fmla="*/ 345 w 345"/>
              <a:gd name="T63" fmla="*/ 135 h 13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45" h="135">
                <a:moveTo>
                  <a:pt x="0" y="0"/>
                </a:moveTo>
                <a:lnTo>
                  <a:pt x="9" y="9"/>
                </a:lnTo>
                <a:lnTo>
                  <a:pt x="26" y="34"/>
                </a:lnTo>
                <a:lnTo>
                  <a:pt x="42" y="51"/>
                </a:lnTo>
                <a:lnTo>
                  <a:pt x="59" y="68"/>
                </a:lnTo>
                <a:lnTo>
                  <a:pt x="76" y="85"/>
                </a:lnTo>
                <a:lnTo>
                  <a:pt x="93" y="101"/>
                </a:lnTo>
                <a:lnTo>
                  <a:pt x="118" y="110"/>
                </a:lnTo>
                <a:lnTo>
                  <a:pt x="135" y="118"/>
                </a:lnTo>
                <a:lnTo>
                  <a:pt x="143" y="118"/>
                </a:lnTo>
                <a:lnTo>
                  <a:pt x="160" y="127"/>
                </a:lnTo>
                <a:lnTo>
                  <a:pt x="186" y="135"/>
                </a:lnTo>
                <a:lnTo>
                  <a:pt x="211" y="135"/>
                </a:lnTo>
                <a:lnTo>
                  <a:pt x="236" y="135"/>
                </a:lnTo>
                <a:lnTo>
                  <a:pt x="244" y="135"/>
                </a:lnTo>
                <a:lnTo>
                  <a:pt x="253" y="135"/>
                </a:lnTo>
                <a:lnTo>
                  <a:pt x="270" y="127"/>
                </a:lnTo>
                <a:lnTo>
                  <a:pt x="295" y="110"/>
                </a:lnTo>
                <a:lnTo>
                  <a:pt x="320" y="93"/>
                </a:lnTo>
                <a:lnTo>
                  <a:pt x="345" y="7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9" name="Freeform 99"/>
          <p:cNvSpPr>
            <a:spLocks/>
          </p:cNvSpPr>
          <p:nvPr/>
        </p:nvSpPr>
        <p:spPr bwMode="auto">
          <a:xfrm>
            <a:off x="2217738" y="3576184"/>
            <a:ext cx="522287" cy="147637"/>
          </a:xfrm>
          <a:custGeom>
            <a:avLst/>
            <a:gdLst>
              <a:gd name="T0" fmla="*/ 0 w 329"/>
              <a:gd name="T1" fmla="*/ 42841717 h 93"/>
              <a:gd name="T2" fmla="*/ 42841821 w 329"/>
              <a:gd name="T3" fmla="*/ 85685022 h 93"/>
              <a:gd name="T4" fmla="*/ 108365821 w 329"/>
              <a:gd name="T5" fmla="*/ 128526740 h 93"/>
              <a:gd name="T6" fmla="*/ 214212282 w 329"/>
              <a:gd name="T7" fmla="*/ 191531226 h 93"/>
              <a:gd name="T8" fmla="*/ 277216922 w 329"/>
              <a:gd name="T9" fmla="*/ 234372944 h 93"/>
              <a:gd name="T10" fmla="*/ 297378153 w 329"/>
              <a:gd name="T11" fmla="*/ 234372944 h 93"/>
              <a:gd name="T12" fmla="*/ 320058744 w 329"/>
              <a:gd name="T13" fmla="*/ 234372944 h 93"/>
              <a:gd name="T14" fmla="*/ 383063383 w 329"/>
              <a:gd name="T15" fmla="*/ 234372944 h 93"/>
              <a:gd name="T16" fmla="*/ 446066435 w 329"/>
              <a:gd name="T17" fmla="*/ 234372944 h 93"/>
              <a:gd name="T18" fmla="*/ 531751666 w 329"/>
              <a:gd name="T19" fmla="*/ 234372944 h 93"/>
              <a:gd name="T20" fmla="*/ 574595075 w 329"/>
              <a:gd name="T21" fmla="*/ 211692408 h 93"/>
              <a:gd name="T22" fmla="*/ 637598127 w 329"/>
              <a:gd name="T23" fmla="*/ 191531226 h 93"/>
              <a:gd name="T24" fmla="*/ 700602767 w 329"/>
              <a:gd name="T25" fmla="*/ 148687921 h 93"/>
              <a:gd name="T26" fmla="*/ 743444588 w 329"/>
              <a:gd name="T27" fmla="*/ 105846204 h 93"/>
              <a:gd name="T28" fmla="*/ 806449228 w 329"/>
              <a:gd name="T29" fmla="*/ 22680536 h 93"/>
              <a:gd name="T30" fmla="*/ 829129819 w 329"/>
              <a:gd name="T31" fmla="*/ 0 h 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29"/>
              <a:gd name="T49" fmla="*/ 0 h 93"/>
              <a:gd name="T50" fmla="*/ 329 w 329"/>
              <a:gd name="T51" fmla="*/ 93 h 9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29" h="93">
                <a:moveTo>
                  <a:pt x="0" y="17"/>
                </a:moveTo>
                <a:lnTo>
                  <a:pt x="17" y="34"/>
                </a:lnTo>
                <a:lnTo>
                  <a:pt x="43" y="51"/>
                </a:lnTo>
                <a:lnTo>
                  <a:pt x="85" y="76"/>
                </a:lnTo>
                <a:lnTo>
                  <a:pt x="110" y="93"/>
                </a:lnTo>
                <a:lnTo>
                  <a:pt x="118" y="93"/>
                </a:lnTo>
                <a:lnTo>
                  <a:pt x="127" y="93"/>
                </a:lnTo>
                <a:lnTo>
                  <a:pt x="152" y="93"/>
                </a:lnTo>
                <a:lnTo>
                  <a:pt x="177" y="93"/>
                </a:lnTo>
                <a:lnTo>
                  <a:pt x="211" y="93"/>
                </a:lnTo>
                <a:lnTo>
                  <a:pt x="228" y="84"/>
                </a:lnTo>
                <a:lnTo>
                  <a:pt x="253" y="76"/>
                </a:lnTo>
                <a:lnTo>
                  <a:pt x="278" y="59"/>
                </a:lnTo>
                <a:lnTo>
                  <a:pt x="295" y="42"/>
                </a:lnTo>
                <a:lnTo>
                  <a:pt x="320" y="9"/>
                </a:lnTo>
                <a:lnTo>
                  <a:pt x="32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0" name="Freeform 100"/>
          <p:cNvSpPr>
            <a:spLocks/>
          </p:cNvSpPr>
          <p:nvPr/>
        </p:nvSpPr>
        <p:spPr bwMode="auto">
          <a:xfrm>
            <a:off x="2725738" y="3176134"/>
            <a:ext cx="347662" cy="400050"/>
          </a:xfrm>
          <a:custGeom>
            <a:avLst/>
            <a:gdLst>
              <a:gd name="T0" fmla="*/ 0 w 219"/>
              <a:gd name="T1" fmla="*/ 635079375 h 252"/>
              <a:gd name="T2" fmla="*/ 65523968 w 219"/>
              <a:gd name="T3" fmla="*/ 614918125 h 252"/>
              <a:gd name="T4" fmla="*/ 171370379 w 219"/>
              <a:gd name="T5" fmla="*/ 572076263 h 252"/>
              <a:gd name="T6" fmla="*/ 254534621 w 219"/>
              <a:gd name="T7" fmla="*/ 529232813 h 252"/>
              <a:gd name="T8" fmla="*/ 340219811 w 219"/>
              <a:gd name="T9" fmla="*/ 466229700 h 252"/>
              <a:gd name="T10" fmla="*/ 383063199 w 219"/>
              <a:gd name="T11" fmla="*/ 423386250 h 252"/>
              <a:gd name="T12" fmla="*/ 425905000 w 219"/>
              <a:gd name="T13" fmla="*/ 380544388 h 252"/>
              <a:gd name="T14" fmla="*/ 468748388 w 219"/>
              <a:gd name="T15" fmla="*/ 340221888 h 252"/>
              <a:gd name="T16" fmla="*/ 509070830 w 219"/>
              <a:gd name="T17" fmla="*/ 254536575 h 252"/>
              <a:gd name="T18" fmla="*/ 551912631 w 219"/>
              <a:gd name="T19" fmla="*/ 168851263 h 252"/>
              <a:gd name="T20" fmla="*/ 551912631 w 219"/>
              <a:gd name="T21" fmla="*/ 148690013 h 252"/>
              <a:gd name="T22" fmla="*/ 551912631 w 219"/>
              <a:gd name="T23" fmla="*/ 105846563 h 252"/>
              <a:gd name="T24" fmla="*/ 551912631 w 219"/>
              <a:gd name="T25" fmla="*/ 42843450 h 252"/>
              <a:gd name="T26" fmla="*/ 551912631 w 219"/>
              <a:gd name="T27" fmla="*/ 20161250 h 252"/>
              <a:gd name="T28" fmla="*/ 551912631 w 219"/>
              <a:gd name="T29" fmla="*/ 0 h 2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9"/>
              <a:gd name="T46" fmla="*/ 0 h 252"/>
              <a:gd name="T47" fmla="*/ 219 w 219"/>
              <a:gd name="T48" fmla="*/ 252 h 2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9" h="252">
                <a:moveTo>
                  <a:pt x="0" y="252"/>
                </a:moveTo>
                <a:lnTo>
                  <a:pt x="26" y="244"/>
                </a:lnTo>
                <a:lnTo>
                  <a:pt x="68" y="227"/>
                </a:lnTo>
                <a:lnTo>
                  <a:pt x="101" y="210"/>
                </a:lnTo>
                <a:lnTo>
                  <a:pt x="135" y="185"/>
                </a:lnTo>
                <a:lnTo>
                  <a:pt x="152" y="168"/>
                </a:lnTo>
                <a:lnTo>
                  <a:pt x="169" y="151"/>
                </a:lnTo>
                <a:lnTo>
                  <a:pt x="186" y="135"/>
                </a:lnTo>
                <a:lnTo>
                  <a:pt x="202" y="101"/>
                </a:lnTo>
                <a:lnTo>
                  <a:pt x="219" y="67"/>
                </a:lnTo>
                <a:lnTo>
                  <a:pt x="219" y="59"/>
                </a:lnTo>
                <a:lnTo>
                  <a:pt x="219" y="42"/>
                </a:lnTo>
                <a:lnTo>
                  <a:pt x="219" y="17"/>
                </a:lnTo>
                <a:lnTo>
                  <a:pt x="219" y="8"/>
                </a:lnTo>
                <a:lnTo>
                  <a:pt x="21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1" name="Freeform 101"/>
          <p:cNvSpPr>
            <a:spLocks/>
          </p:cNvSpPr>
          <p:nvPr/>
        </p:nvSpPr>
        <p:spPr bwMode="auto">
          <a:xfrm>
            <a:off x="2725738" y="2909434"/>
            <a:ext cx="347662" cy="266700"/>
          </a:xfrm>
          <a:custGeom>
            <a:avLst/>
            <a:gdLst>
              <a:gd name="T0" fmla="*/ 551912631 w 219"/>
              <a:gd name="T1" fmla="*/ 423386250 h 168"/>
              <a:gd name="T2" fmla="*/ 531751410 w 219"/>
              <a:gd name="T3" fmla="*/ 380544388 h 168"/>
              <a:gd name="T4" fmla="*/ 468748388 w 219"/>
              <a:gd name="T5" fmla="*/ 294859075 h 168"/>
              <a:gd name="T6" fmla="*/ 425905000 w 219"/>
              <a:gd name="T7" fmla="*/ 211693125 h 168"/>
              <a:gd name="T8" fmla="*/ 360381032 w 219"/>
              <a:gd name="T9" fmla="*/ 148690013 h 168"/>
              <a:gd name="T10" fmla="*/ 320058590 w 219"/>
              <a:gd name="T11" fmla="*/ 83165950 h 168"/>
              <a:gd name="T12" fmla="*/ 277216789 w 219"/>
              <a:gd name="T13" fmla="*/ 40322500 h 168"/>
              <a:gd name="T14" fmla="*/ 234373400 w 219"/>
              <a:gd name="T15" fmla="*/ 20161250 h 168"/>
              <a:gd name="T16" fmla="*/ 191531600 w 219"/>
              <a:gd name="T17" fmla="*/ 0 h 168"/>
              <a:gd name="T18" fmla="*/ 171370379 w 219"/>
              <a:gd name="T19" fmla="*/ 0 h 168"/>
              <a:gd name="T20" fmla="*/ 128526990 w 219"/>
              <a:gd name="T21" fmla="*/ 0 h 168"/>
              <a:gd name="T22" fmla="*/ 85685189 w 219"/>
              <a:gd name="T23" fmla="*/ 0 h 168"/>
              <a:gd name="T24" fmla="*/ 22680580 w 219"/>
              <a:gd name="T25" fmla="*/ 0 h 168"/>
              <a:gd name="T26" fmla="*/ 0 w 219"/>
              <a:gd name="T27" fmla="*/ 0 h 1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9"/>
              <a:gd name="T43" fmla="*/ 0 h 168"/>
              <a:gd name="T44" fmla="*/ 219 w 219"/>
              <a:gd name="T45" fmla="*/ 168 h 1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9" h="168">
                <a:moveTo>
                  <a:pt x="219" y="168"/>
                </a:moveTo>
                <a:lnTo>
                  <a:pt x="211" y="151"/>
                </a:lnTo>
                <a:lnTo>
                  <a:pt x="186" y="117"/>
                </a:lnTo>
                <a:lnTo>
                  <a:pt x="169" y="84"/>
                </a:lnTo>
                <a:lnTo>
                  <a:pt x="143" y="59"/>
                </a:lnTo>
                <a:lnTo>
                  <a:pt x="127" y="33"/>
                </a:lnTo>
                <a:lnTo>
                  <a:pt x="110" y="16"/>
                </a:lnTo>
                <a:lnTo>
                  <a:pt x="93" y="8"/>
                </a:lnTo>
                <a:lnTo>
                  <a:pt x="76" y="0"/>
                </a:lnTo>
                <a:lnTo>
                  <a:pt x="68" y="0"/>
                </a:lnTo>
                <a:lnTo>
                  <a:pt x="51" y="0"/>
                </a:lnTo>
                <a:lnTo>
                  <a:pt x="34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" name="Freeform 102"/>
          <p:cNvSpPr>
            <a:spLocks/>
          </p:cNvSpPr>
          <p:nvPr/>
        </p:nvSpPr>
        <p:spPr bwMode="auto">
          <a:xfrm>
            <a:off x="2405063" y="2801484"/>
            <a:ext cx="307975" cy="107950"/>
          </a:xfrm>
          <a:custGeom>
            <a:avLst/>
            <a:gdLst>
              <a:gd name="T0" fmla="*/ 488910313 w 194"/>
              <a:gd name="T1" fmla="*/ 171370625 h 68"/>
              <a:gd name="T2" fmla="*/ 468749063 w 194"/>
              <a:gd name="T3" fmla="*/ 148690013 h 68"/>
              <a:gd name="T4" fmla="*/ 403225000 w 194"/>
              <a:gd name="T5" fmla="*/ 105846563 h 68"/>
              <a:gd name="T6" fmla="*/ 340221888 w 194"/>
              <a:gd name="T7" fmla="*/ 65524063 h 68"/>
              <a:gd name="T8" fmla="*/ 297378438 w 194"/>
              <a:gd name="T9" fmla="*/ 22682200 h 68"/>
              <a:gd name="T10" fmla="*/ 234375325 w 194"/>
              <a:gd name="T11" fmla="*/ 0 h 68"/>
              <a:gd name="T12" fmla="*/ 148690013 w 194"/>
              <a:gd name="T13" fmla="*/ 0 h 68"/>
              <a:gd name="T14" fmla="*/ 128528763 w 194"/>
              <a:gd name="T15" fmla="*/ 0 h 68"/>
              <a:gd name="T16" fmla="*/ 105846563 w 194"/>
              <a:gd name="T17" fmla="*/ 22682200 h 68"/>
              <a:gd name="T18" fmla="*/ 42843450 w 194"/>
              <a:gd name="T19" fmla="*/ 65524063 h 68"/>
              <a:gd name="T20" fmla="*/ 22682200 w 194"/>
              <a:gd name="T21" fmla="*/ 105846563 h 68"/>
              <a:gd name="T22" fmla="*/ 0 w 194"/>
              <a:gd name="T23" fmla="*/ 128528763 h 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4"/>
              <a:gd name="T37" fmla="*/ 0 h 68"/>
              <a:gd name="T38" fmla="*/ 194 w 194"/>
              <a:gd name="T39" fmla="*/ 68 h 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4" h="68">
                <a:moveTo>
                  <a:pt x="194" y="68"/>
                </a:moveTo>
                <a:lnTo>
                  <a:pt x="186" y="59"/>
                </a:lnTo>
                <a:lnTo>
                  <a:pt x="160" y="42"/>
                </a:lnTo>
                <a:lnTo>
                  <a:pt x="135" y="26"/>
                </a:lnTo>
                <a:lnTo>
                  <a:pt x="118" y="9"/>
                </a:lnTo>
                <a:lnTo>
                  <a:pt x="93" y="0"/>
                </a:lnTo>
                <a:lnTo>
                  <a:pt x="59" y="0"/>
                </a:lnTo>
                <a:lnTo>
                  <a:pt x="51" y="0"/>
                </a:lnTo>
                <a:lnTo>
                  <a:pt x="42" y="9"/>
                </a:lnTo>
                <a:lnTo>
                  <a:pt x="17" y="26"/>
                </a:lnTo>
                <a:lnTo>
                  <a:pt x="9" y="42"/>
                </a:lnTo>
                <a:lnTo>
                  <a:pt x="0" y="5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" name="Freeform 103"/>
          <p:cNvSpPr>
            <a:spLocks/>
          </p:cNvSpPr>
          <p:nvPr/>
        </p:nvSpPr>
        <p:spPr bwMode="auto">
          <a:xfrm>
            <a:off x="2032000" y="2842759"/>
            <a:ext cx="360363" cy="52387"/>
          </a:xfrm>
          <a:custGeom>
            <a:avLst/>
            <a:gdLst>
              <a:gd name="T0" fmla="*/ 572077056 w 227"/>
              <a:gd name="T1" fmla="*/ 63002511 h 33"/>
              <a:gd name="T2" fmla="*/ 509072269 w 227"/>
              <a:gd name="T3" fmla="*/ 40322115 h 33"/>
              <a:gd name="T4" fmla="*/ 403225559 w 227"/>
              <a:gd name="T5" fmla="*/ 20161058 h 33"/>
              <a:gd name="T6" fmla="*/ 294859484 w 227"/>
              <a:gd name="T7" fmla="*/ 0 h 33"/>
              <a:gd name="T8" fmla="*/ 231854697 w 227"/>
              <a:gd name="T9" fmla="*/ 0 h 33"/>
              <a:gd name="T10" fmla="*/ 189012775 w 227"/>
              <a:gd name="T11" fmla="*/ 0 h 33"/>
              <a:gd name="T12" fmla="*/ 148690219 w 227"/>
              <a:gd name="T13" fmla="*/ 20161058 h 33"/>
              <a:gd name="T14" fmla="*/ 83166065 w 227"/>
              <a:gd name="T15" fmla="*/ 40322115 h 33"/>
              <a:gd name="T16" fmla="*/ 20161278 w 227"/>
              <a:gd name="T17" fmla="*/ 40322115 h 33"/>
              <a:gd name="T18" fmla="*/ 0 w 227"/>
              <a:gd name="T19" fmla="*/ 63002511 h 33"/>
              <a:gd name="T20" fmla="*/ 0 w 227"/>
              <a:gd name="T21" fmla="*/ 83163569 h 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7"/>
              <a:gd name="T34" fmla="*/ 0 h 33"/>
              <a:gd name="T35" fmla="*/ 227 w 227"/>
              <a:gd name="T36" fmla="*/ 33 h 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7" h="33">
                <a:moveTo>
                  <a:pt x="227" y="25"/>
                </a:moveTo>
                <a:lnTo>
                  <a:pt x="202" y="16"/>
                </a:lnTo>
                <a:lnTo>
                  <a:pt x="160" y="8"/>
                </a:lnTo>
                <a:lnTo>
                  <a:pt x="117" y="0"/>
                </a:lnTo>
                <a:lnTo>
                  <a:pt x="92" y="0"/>
                </a:lnTo>
                <a:lnTo>
                  <a:pt x="75" y="0"/>
                </a:lnTo>
                <a:lnTo>
                  <a:pt x="59" y="8"/>
                </a:lnTo>
                <a:lnTo>
                  <a:pt x="33" y="16"/>
                </a:lnTo>
                <a:lnTo>
                  <a:pt x="8" y="16"/>
                </a:lnTo>
                <a:lnTo>
                  <a:pt x="0" y="25"/>
                </a:lnTo>
                <a:lnTo>
                  <a:pt x="0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4" name="Freeform 104"/>
          <p:cNvSpPr>
            <a:spLocks/>
          </p:cNvSpPr>
          <p:nvPr/>
        </p:nvSpPr>
        <p:spPr bwMode="auto">
          <a:xfrm>
            <a:off x="1563688" y="2801484"/>
            <a:ext cx="401637" cy="133350"/>
          </a:xfrm>
          <a:custGeom>
            <a:avLst/>
            <a:gdLst>
              <a:gd name="T0" fmla="*/ 0 w 253"/>
              <a:gd name="T1" fmla="*/ 211693125 h 84"/>
              <a:gd name="T2" fmla="*/ 42841809 w 253"/>
              <a:gd name="T3" fmla="*/ 191531875 h 84"/>
              <a:gd name="T4" fmla="*/ 126007656 w 253"/>
              <a:gd name="T5" fmla="*/ 128528763 h 84"/>
              <a:gd name="T6" fmla="*/ 211692861 w 253"/>
              <a:gd name="T7" fmla="*/ 85685313 h 84"/>
              <a:gd name="T8" fmla="*/ 297378067 w 253"/>
              <a:gd name="T9" fmla="*/ 42843450 h 84"/>
              <a:gd name="T10" fmla="*/ 360381101 w 253"/>
              <a:gd name="T11" fmla="*/ 22682200 h 84"/>
              <a:gd name="T12" fmla="*/ 423385723 w 253"/>
              <a:gd name="T13" fmla="*/ 0 h 84"/>
              <a:gd name="T14" fmla="*/ 466227532 w 253"/>
              <a:gd name="T15" fmla="*/ 0 h 84"/>
              <a:gd name="T16" fmla="*/ 509070929 w 253"/>
              <a:gd name="T17" fmla="*/ 22682200 h 84"/>
              <a:gd name="T18" fmla="*/ 529232154 w 253"/>
              <a:gd name="T19" fmla="*/ 42843450 h 84"/>
              <a:gd name="T20" fmla="*/ 594756135 w 253"/>
              <a:gd name="T21" fmla="*/ 85685313 h 84"/>
              <a:gd name="T22" fmla="*/ 637597944 w 253"/>
              <a:gd name="T23" fmla="*/ 105846563 h 84"/>
              <a:gd name="T24" fmla="*/ 637597944 w 253"/>
              <a:gd name="T25" fmla="*/ 14869001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53"/>
              <a:gd name="T40" fmla="*/ 0 h 84"/>
              <a:gd name="T41" fmla="*/ 253 w 253"/>
              <a:gd name="T42" fmla="*/ 84 h 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53" h="84">
                <a:moveTo>
                  <a:pt x="0" y="84"/>
                </a:moveTo>
                <a:lnTo>
                  <a:pt x="17" y="76"/>
                </a:lnTo>
                <a:lnTo>
                  <a:pt x="50" y="51"/>
                </a:lnTo>
                <a:lnTo>
                  <a:pt x="84" y="34"/>
                </a:lnTo>
                <a:lnTo>
                  <a:pt x="118" y="17"/>
                </a:lnTo>
                <a:lnTo>
                  <a:pt x="143" y="9"/>
                </a:lnTo>
                <a:lnTo>
                  <a:pt x="168" y="0"/>
                </a:lnTo>
                <a:lnTo>
                  <a:pt x="185" y="0"/>
                </a:lnTo>
                <a:lnTo>
                  <a:pt x="202" y="9"/>
                </a:lnTo>
                <a:lnTo>
                  <a:pt x="210" y="17"/>
                </a:lnTo>
                <a:lnTo>
                  <a:pt x="236" y="34"/>
                </a:lnTo>
                <a:lnTo>
                  <a:pt x="253" y="42"/>
                </a:lnTo>
                <a:lnTo>
                  <a:pt x="253" y="5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5" name="Arc 105"/>
          <p:cNvSpPr>
            <a:spLocks/>
          </p:cNvSpPr>
          <p:nvPr/>
        </p:nvSpPr>
        <p:spPr bwMode="auto">
          <a:xfrm>
            <a:off x="1209675" y="3530146"/>
            <a:ext cx="1096963" cy="393700"/>
          </a:xfrm>
          <a:custGeom>
            <a:avLst/>
            <a:gdLst>
              <a:gd name="T0" fmla="*/ 0 w 21600"/>
              <a:gd name="T1" fmla="*/ 130794285 h 21600"/>
              <a:gd name="T2" fmla="*/ 2147483647 w 21600"/>
              <a:gd name="T3" fmla="*/ 0 h 21600"/>
              <a:gd name="T4" fmla="*/ 2147483647 w 21600"/>
              <a:gd name="T5" fmla="*/ 13079428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20"/>
                  <a:pt x="9592" y="70"/>
                  <a:pt x="2147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20"/>
                  <a:pt x="9592" y="70"/>
                  <a:pt x="21472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6" name="Arc 106"/>
          <p:cNvSpPr>
            <a:spLocks/>
          </p:cNvSpPr>
          <p:nvPr/>
        </p:nvSpPr>
        <p:spPr bwMode="auto">
          <a:xfrm>
            <a:off x="2300288" y="3530146"/>
            <a:ext cx="900112" cy="393700"/>
          </a:xfrm>
          <a:custGeom>
            <a:avLst/>
            <a:gdLst>
              <a:gd name="T0" fmla="*/ 0 w 21703"/>
              <a:gd name="T1" fmla="*/ 0 h 21600"/>
              <a:gd name="T2" fmla="*/ 1548282183 w 21703"/>
              <a:gd name="T3" fmla="*/ 130794285 h 21600"/>
              <a:gd name="T4" fmla="*/ 7348253 w 21703"/>
              <a:gd name="T5" fmla="*/ 130794285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32" y="0"/>
                  <a:pt x="21703" y="9670"/>
                  <a:pt x="21703" y="21600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32" y="0"/>
                  <a:pt x="21703" y="9670"/>
                  <a:pt x="21703" y="21600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7" name="Arc 107"/>
          <p:cNvSpPr>
            <a:spLocks/>
          </p:cNvSpPr>
          <p:nvPr/>
        </p:nvSpPr>
        <p:spPr bwMode="auto">
          <a:xfrm>
            <a:off x="2300288" y="4020684"/>
            <a:ext cx="900112" cy="406400"/>
          </a:xfrm>
          <a:custGeom>
            <a:avLst/>
            <a:gdLst>
              <a:gd name="T0" fmla="*/ 1547711483 w 21706"/>
              <a:gd name="T1" fmla="*/ 0 h 21891"/>
              <a:gd name="T2" fmla="*/ 0 w 21706"/>
              <a:gd name="T3" fmla="*/ 140065089 h 21891"/>
              <a:gd name="T4" fmla="*/ 7559473 w 21706"/>
              <a:gd name="T5" fmla="*/ 1861799 h 21891"/>
              <a:gd name="T6" fmla="*/ 0 60000 65536"/>
              <a:gd name="T7" fmla="*/ 0 60000 65536"/>
              <a:gd name="T8" fmla="*/ 0 60000 65536"/>
              <a:gd name="T9" fmla="*/ 0 w 21706"/>
              <a:gd name="T10" fmla="*/ 0 h 21891"/>
              <a:gd name="T11" fmla="*/ 21706 w 21706"/>
              <a:gd name="T12" fmla="*/ 21891 h 218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6" h="21891" fill="none" extrusionOk="0">
                <a:moveTo>
                  <a:pt x="21704" y="-1"/>
                </a:moveTo>
                <a:cubicBezTo>
                  <a:pt x="21705" y="96"/>
                  <a:pt x="21706" y="193"/>
                  <a:pt x="21706" y="291"/>
                </a:cubicBezTo>
                <a:cubicBezTo>
                  <a:pt x="21706" y="12220"/>
                  <a:pt x="12035" y="21891"/>
                  <a:pt x="106" y="21891"/>
                </a:cubicBezTo>
                <a:cubicBezTo>
                  <a:pt x="70" y="21891"/>
                  <a:pt x="35" y="21890"/>
                  <a:pt x="0" y="21890"/>
                </a:cubicBezTo>
              </a:path>
              <a:path w="21706" h="21891" stroke="0" extrusionOk="0">
                <a:moveTo>
                  <a:pt x="21704" y="-1"/>
                </a:moveTo>
                <a:cubicBezTo>
                  <a:pt x="21705" y="96"/>
                  <a:pt x="21706" y="193"/>
                  <a:pt x="21706" y="291"/>
                </a:cubicBezTo>
                <a:cubicBezTo>
                  <a:pt x="21706" y="12220"/>
                  <a:pt x="12035" y="21891"/>
                  <a:pt x="106" y="21891"/>
                </a:cubicBezTo>
                <a:cubicBezTo>
                  <a:pt x="70" y="21891"/>
                  <a:pt x="35" y="21890"/>
                  <a:pt x="0" y="21890"/>
                </a:cubicBezTo>
                <a:lnTo>
                  <a:pt x="106" y="291"/>
                </a:lnTo>
                <a:lnTo>
                  <a:pt x="21704" y="-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8" name="Arc 108"/>
          <p:cNvSpPr>
            <a:spLocks/>
          </p:cNvSpPr>
          <p:nvPr/>
        </p:nvSpPr>
        <p:spPr bwMode="auto">
          <a:xfrm>
            <a:off x="1209675" y="3923846"/>
            <a:ext cx="1096963" cy="501650"/>
          </a:xfrm>
          <a:custGeom>
            <a:avLst/>
            <a:gdLst>
              <a:gd name="T0" fmla="*/ 2147483647 w 21600"/>
              <a:gd name="T1" fmla="*/ 270579536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470" y="21599"/>
                </a:moveTo>
                <a:cubicBezTo>
                  <a:pt x="9591" y="21528"/>
                  <a:pt x="0" y="11878"/>
                  <a:pt x="0" y="0"/>
                </a:cubicBezTo>
              </a:path>
              <a:path w="21600" h="21600" stroke="0" extrusionOk="0">
                <a:moveTo>
                  <a:pt x="21470" y="21599"/>
                </a:moveTo>
                <a:cubicBezTo>
                  <a:pt x="9591" y="21528"/>
                  <a:pt x="0" y="11878"/>
                  <a:pt x="0" y="0"/>
                </a:cubicBezTo>
                <a:lnTo>
                  <a:pt x="21600" y="0"/>
                </a:lnTo>
                <a:lnTo>
                  <a:pt x="21470" y="215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9" name="Arc 109"/>
          <p:cNvSpPr>
            <a:spLocks/>
          </p:cNvSpPr>
          <p:nvPr/>
        </p:nvSpPr>
        <p:spPr bwMode="auto">
          <a:xfrm>
            <a:off x="3208338" y="3822246"/>
            <a:ext cx="301625" cy="95250"/>
          </a:xfrm>
          <a:custGeom>
            <a:avLst/>
            <a:gdLst>
              <a:gd name="T0" fmla="*/ 58671788 w 21625"/>
              <a:gd name="T1" fmla="*/ 0 h 21933"/>
              <a:gd name="T2" fmla="*/ 0 w 21625"/>
              <a:gd name="T3" fmla="*/ 1796383 h 21933"/>
              <a:gd name="T4" fmla="*/ 67899 w 21625"/>
              <a:gd name="T5" fmla="*/ 27273 h 21933"/>
              <a:gd name="T6" fmla="*/ 0 60000 65536"/>
              <a:gd name="T7" fmla="*/ 0 60000 65536"/>
              <a:gd name="T8" fmla="*/ 0 60000 65536"/>
              <a:gd name="T9" fmla="*/ 0 w 21625"/>
              <a:gd name="T10" fmla="*/ 0 h 21933"/>
              <a:gd name="T11" fmla="*/ 21625 w 21625"/>
              <a:gd name="T12" fmla="*/ 21933 h 219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5" h="21933" fill="none" extrusionOk="0">
                <a:moveTo>
                  <a:pt x="21622" y="-1"/>
                </a:moveTo>
                <a:cubicBezTo>
                  <a:pt x="21624" y="110"/>
                  <a:pt x="21625" y="221"/>
                  <a:pt x="21625" y="333"/>
                </a:cubicBezTo>
                <a:cubicBezTo>
                  <a:pt x="21625" y="12262"/>
                  <a:pt x="11954" y="21933"/>
                  <a:pt x="25" y="21933"/>
                </a:cubicBezTo>
                <a:cubicBezTo>
                  <a:pt x="16" y="21933"/>
                  <a:pt x="8" y="21932"/>
                  <a:pt x="0" y="21932"/>
                </a:cubicBezTo>
              </a:path>
              <a:path w="21625" h="21933" stroke="0" extrusionOk="0">
                <a:moveTo>
                  <a:pt x="21622" y="-1"/>
                </a:moveTo>
                <a:cubicBezTo>
                  <a:pt x="21624" y="110"/>
                  <a:pt x="21625" y="221"/>
                  <a:pt x="21625" y="333"/>
                </a:cubicBezTo>
                <a:cubicBezTo>
                  <a:pt x="21625" y="12262"/>
                  <a:pt x="11954" y="21933"/>
                  <a:pt x="25" y="21933"/>
                </a:cubicBezTo>
                <a:cubicBezTo>
                  <a:pt x="16" y="21933"/>
                  <a:pt x="8" y="21932"/>
                  <a:pt x="0" y="21932"/>
                </a:cubicBezTo>
                <a:lnTo>
                  <a:pt x="25" y="333"/>
                </a:lnTo>
                <a:lnTo>
                  <a:pt x="21622" y="-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0" name="Arc 110"/>
          <p:cNvSpPr>
            <a:spLocks/>
          </p:cNvSpPr>
          <p:nvPr/>
        </p:nvSpPr>
        <p:spPr bwMode="auto">
          <a:xfrm>
            <a:off x="3208338" y="3822246"/>
            <a:ext cx="301625" cy="201613"/>
          </a:xfrm>
          <a:custGeom>
            <a:avLst/>
            <a:gdLst>
              <a:gd name="T0" fmla="*/ 58671809 w 21626"/>
              <a:gd name="T1" fmla="*/ 0 h 21756"/>
              <a:gd name="T2" fmla="*/ 0 w 21626"/>
              <a:gd name="T3" fmla="*/ 17314003 h 21756"/>
              <a:gd name="T4" fmla="*/ 70615 w 21626"/>
              <a:gd name="T5" fmla="*/ 124178 h 21756"/>
              <a:gd name="T6" fmla="*/ 0 60000 65536"/>
              <a:gd name="T7" fmla="*/ 0 60000 65536"/>
              <a:gd name="T8" fmla="*/ 0 60000 65536"/>
              <a:gd name="T9" fmla="*/ 0 w 21626"/>
              <a:gd name="T10" fmla="*/ 0 h 21756"/>
              <a:gd name="T11" fmla="*/ 21626 w 21626"/>
              <a:gd name="T12" fmla="*/ 21756 h 217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756" fill="none" extrusionOk="0">
                <a:moveTo>
                  <a:pt x="21625" y="-1"/>
                </a:moveTo>
                <a:cubicBezTo>
                  <a:pt x="21625" y="51"/>
                  <a:pt x="21626" y="103"/>
                  <a:pt x="21626" y="156"/>
                </a:cubicBezTo>
                <a:cubicBezTo>
                  <a:pt x="21626" y="12085"/>
                  <a:pt x="11955" y="21756"/>
                  <a:pt x="26" y="21756"/>
                </a:cubicBezTo>
                <a:cubicBezTo>
                  <a:pt x="17" y="21756"/>
                  <a:pt x="8" y="21755"/>
                  <a:pt x="0" y="21755"/>
                </a:cubicBezTo>
              </a:path>
              <a:path w="21626" h="21756" stroke="0" extrusionOk="0">
                <a:moveTo>
                  <a:pt x="21625" y="-1"/>
                </a:moveTo>
                <a:cubicBezTo>
                  <a:pt x="21625" y="51"/>
                  <a:pt x="21626" y="103"/>
                  <a:pt x="21626" y="156"/>
                </a:cubicBezTo>
                <a:cubicBezTo>
                  <a:pt x="21626" y="12085"/>
                  <a:pt x="11955" y="21756"/>
                  <a:pt x="26" y="21756"/>
                </a:cubicBezTo>
                <a:cubicBezTo>
                  <a:pt x="17" y="21756"/>
                  <a:pt x="8" y="21755"/>
                  <a:pt x="0" y="21755"/>
                </a:cubicBezTo>
                <a:lnTo>
                  <a:pt x="26" y="156"/>
                </a:lnTo>
                <a:lnTo>
                  <a:pt x="21625" y="-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 flipH="1">
            <a:off x="1168400" y="1677648"/>
            <a:ext cx="65357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2" name="Rectangle 112"/>
          <p:cNvSpPr>
            <a:spLocks noChangeArrowheads="1"/>
          </p:cNvSpPr>
          <p:nvPr/>
        </p:nvSpPr>
        <p:spPr bwMode="auto">
          <a:xfrm>
            <a:off x="3643312" y="1413215"/>
            <a:ext cx="12414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13" name="Arc 114"/>
          <p:cNvSpPr>
            <a:spLocks/>
          </p:cNvSpPr>
          <p:nvPr/>
        </p:nvSpPr>
        <p:spPr bwMode="auto">
          <a:xfrm>
            <a:off x="1168400" y="1433059"/>
            <a:ext cx="101600" cy="93662"/>
          </a:xfrm>
          <a:custGeom>
            <a:avLst/>
            <a:gdLst>
              <a:gd name="T0" fmla="*/ 0 w 21600"/>
              <a:gd name="T1" fmla="*/ 1752052 h 21600"/>
              <a:gd name="T2" fmla="*/ 2247881 w 21600"/>
              <a:gd name="T3" fmla="*/ 0 h 21600"/>
              <a:gd name="T4" fmla="*/ 2247881 w 21600"/>
              <a:gd name="T5" fmla="*/ 17610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489"/>
                </a:moveTo>
                <a:cubicBezTo>
                  <a:pt x="61" y="9603"/>
                  <a:pt x="9713" y="0"/>
                  <a:pt x="21599" y="0"/>
                </a:cubicBezTo>
              </a:path>
              <a:path w="21600" h="21600" stroke="0" extrusionOk="0">
                <a:moveTo>
                  <a:pt x="0" y="21489"/>
                </a:moveTo>
                <a:cubicBezTo>
                  <a:pt x="61" y="9603"/>
                  <a:pt x="9713" y="0"/>
                  <a:pt x="21599" y="0"/>
                </a:cubicBezTo>
                <a:lnTo>
                  <a:pt x="21600" y="21600"/>
                </a:lnTo>
                <a:lnTo>
                  <a:pt x="0" y="2148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1162050" y="1520371"/>
            <a:ext cx="1588" cy="1095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5" name="Rectangle 116"/>
          <p:cNvSpPr>
            <a:spLocks noChangeArrowheads="1"/>
          </p:cNvSpPr>
          <p:nvPr/>
        </p:nvSpPr>
        <p:spPr bwMode="auto">
          <a:xfrm>
            <a:off x="4957763" y="1853746"/>
            <a:ext cx="258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Human-Machine Fit and Adaptation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16" name="Rectangle 117"/>
          <p:cNvSpPr>
            <a:spLocks noChangeArrowheads="1"/>
          </p:cNvSpPr>
          <p:nvPr/>
        </p:nvSpPr>
        <p:spPr bwMode="auto">
          <a:xfrm>
            <a:off x="1657350" y="1853746"/>
            <a:ext cx="2168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Social Organization and Work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17" name="Line 118"/>
          <p:cNvSpPr>
            <a:spLocks noChangeShapeType="1"/>
          </p:cNvSpPr>
          <p:nvPr/>
        </p:nvSpPr>
        <p:spPr bwMode="auto">
          <a:xfrm>
            <a:off x="4797425" y="2668134"/>
            <a:ext cx="29940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8" name="Arc 119"/>
          <p:cNvSpPr>
            <a:spLocks/>
          </p:cNvSpPr>
          <p:nvPr/>
        </p:nvSpPr>
        <p:spPr bwMode="auto">
          <a:xfrm>
            <a:off x="7797800" y="2674484"/>
            <a:ext cx="93663" cy="93662"/>
          </a:xfrm>
          <a:custGeom>
            <a:avLst/>
            <a:gdLst>
              <a:gd name="T0" fmla="*/ 0 w 21702"/>
              <a:gd name="T1" fmla="*/ 0 h 21600"/>
              <a:gd name="T2" fmla="*/ 1744634 w 21702"/>
              <a:gd name="T3" fmla="*/ 1752615 h 21600"/>
              <a:gd name="T4" fmla="*/ 8196 w 21702"/>
              <a:gd name="T5" fmla="*/ 1761097 h 21600"/>
              <a:gd name="T6" fmla="*/ 0 60000 65536"/>
              <a:gd name="T7" fmla="*/ 0 60000 65536"/>
              <a:gd name="T8" fmla="*/ 0 60000 65536"/>
              <a:gd name="T9" fmla="*/ 0 w 21702"/>
              <a:gd name="T10" fmla="*/ 0 h 21600"/>
              <a:gd name="T11" fmla="*/ 21702 w 21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2" h="21600" fill="none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</a:path>
              <a:path w="21702" h="21600" stroke="0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  <a:lnTo>
                  <a:pt x="102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9" name="Rectangle 120"/>
          <p:cNvSpPr>
            <a:spLocks noChangeArrowheads="1"/>
          </p:cNvSpPr>
          <p:nvPr/>
        </p:nvSpPr>
        <p:spPr bwMode="auto">
          <a:xfrm>
            <a:off x="5813425" y="2588759"/>
            <a:ext cx="762000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20" name="Rectangle 121"/>
          <p:cNvSpPr>
            <a:spLocks noChangeArrowheads="1"/>
          </p:cNvSpPr>
          <p:nvPr/>
        </p:nvSpPr>
        <p:spPr bwMode="auto">
          <a:xfrm>
            <a:off x="5826125" y="2547484"/>
            <a:ext cx="779463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Computer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1" name="Line 122"/>
          <p:cNvSpPr>
            <a:spLocks noChangeShapeType="1"/>
          </p:cNvSpPr>
          <p:nvPr/>
        </p:nvSpPr>
        <p:spPr bwMode="auto">
          <a:xfrm>
            <a:off x="7897813" y="2761796"/>
            <a:ext cx="1587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6934200" y="2742746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Computer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3" name="Rectangle 124"/>
          <p:cNvSpPr>
            <a:spLocks noChangeArrowheads="1"/>
          </p:cNvSpPr>
          <p:nvPr/>
        </p:nvSpPr>
        <p:spPr bwMode="auto">
          <a:xfrm>
            <a:off x="6908800" y="2934834"/>
            <a:ext cx="642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Graphics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4" name="Rectangle 125"/>
          <p:cNvSpPr>
            <a:spLocks noChangeArrowheads="1"/>
          </p:cNvSpPr>
          <p:nvPr/>
        </p:nvSpPr>
        <p:spPr bwMode="auto">
          <a:xfrm>
            <a:off x="6788150" y="3669846"/>
            <a:ext cx="696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Dialogue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5" name="Rectangle 126"/>
          <p:cNvSpPr>
            <a:spLocks noChangeArrowheads="1"/>
          </p:cNvSpPr>
          <p:nvPr/>
        </p:nvSpPr>
        <p:spPr bwMode="auto">
          <a:xfrm>
            <a:off x="6788150" y="3830184"/>
            <a:ext cx="889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Architecture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6" name="Arc 127"/>
          <p:cNvSpPr>
            <a:spLocks/>
          </p:cNvSpPr>
          <p:nvPr/>
        </p:nvSpPr>
        <p:spPr bwMode="auto">
          <a:xfrm>
            <a:off x="7797800" y="4819196"/>
            <a:ext cx="93663" cy="101600"/>
          </a:xfrm>
          <a:custGeom>
            <a:avLst/>
            <a:gdLst>
              <a:gd name="T0" fmla="*/ 1743028 w 21712"/>
              <a:gd name="T1" fmla="*/ 0 h 21600"/>
              <a:gd name="T2" fmla="*/ 0 w 21712"/>
              <a:gd name="T3" fmla="*/ 2247881 h 21600"/>
              <a:gd name="T4" fmla="*/ 8990 w 21712"/>
              <a:gd name="T5" fmla="*/ 0 h 21600"/>
              <a:gd name="T6" fmla="*/ 0 60000 65536"/>
              <a:gd name="T7" fmla="*/ 0 60000 65536"/>
              <a:gd name="T8" fmla="*/ 0 60000 65536"/>
              <a:gd name="T9" fmla="*/ 0 w 21712"/>
              <a:gd name="T10" fmla="*/ 0 h 21600"/>
              <a:gd name="T11" fmla="*/ 21712 w 217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12" h="21600" fill="none" extrusionOk="0">
                <a:moveTo>
                  <a:pt x="21712" y="0"/>
                </a:moveTo>
                <a:cubicBezTo>
                  <a:pt x="21712" y="11929"/>
                  <a:pt x="12041" y="21600"/>
                  <a:pt x="112" y="21600"/>
                </a:cubicBezTo>
                <a:cubicBezTo>
                  <a:pt x="74" y="21600"/>
                  <a:pt x="37" y="21599"/>
                  <a:pt x="0" y="21599"/>
                </a:cubicBezTo>
              </a:path>
              <a:path w="21712" h="21600" stroke="0" extrusionOk="0">
                <a:moveTo>
                  <a:pt x="21712" y="0"/>
                </a:moveTo>
                <a:cubicBezTo>
                  <a:pt x="21712" y="11929"/>
                  <a:pt x="12041" y="21600"/>
                  <a:pt x="112" y="21600"/>
                </a:cubicBezTo>
                <a:cubicBezTo>
                  <a:pt x="74" y="21600"/>
                  <a:pt x="37" y="21599"/>
                  <a:pt x="0" y="21599"/>
                </a:cubicBezTo>
                <a:lnTo>
                  <a:pt x="112" y="0"/>
                </a:lnTo>
                <a:lnTo>
                  <a:pt x="21712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 flipV="1">
            <a:off x="7164388" y="4179434"/>
            <a:ext cx="198437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8" name="Line 129"/>
          <p:cNvSpPr>
            <a:spLocks noChangeShapeType="1"/>
          </p:cNvSpPr>
          <p:nvPr/>
        </p:nvSpPr>
        <p:spPr bwMode="auto">
          <a:xfrm flipV="1">
            <a:off x="7165975" y="4287384"/>
            <a:ext cx="196850" cy="9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9" name="Line 130"/>
          <p:cNvSpPr>
            <a:spLocks noChangeShapeType="1"/>
          </p:cNvSpPr>
          <p:nvPr/>
        </p:nvSpPr>
        <p:spPr bwMode="auto">
          <a:xfrm flipV="1">
            <a:off x="7164388" y="4379459"/>
            <a:ext cx="198437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0" name="Line 131"/>
          <p:cNvSpPr>
            <a:spLocks noChangeShapeType="1"/>
          </p:cNvSpPr>
          <p:nvPr/>
        </p:nvSpPr>
        <p:spPr bwMode="auto">
          <a:xfrm>
            <a:off x="6962775" y="4177846"/>
            <a:ext cx="200025" cy="106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1" name="Line 132"/>
          <p:cNvSpPr>
            <a:spLocks noChangeShapeType="1"/>
          </p:cNvSpPr>
          <p:nvPr/>
        </p:nvSpPr>
        <p:spPr bwMode="auto">
          <a:xfrm>
            <a:off x="6962775" y="4284209"/>
            <a:ext cx="200025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2" name="Line 133"/>
          <p:cNvSpPr>
            <a:spLocks noChangeShapeType="1"/>
          </p:cNvSpPr>
          <p:nvPr/>
        </p:nvSpPr>
        <p:spPr bwMode="auto">
          <a:xfrm>
            <a:off x="6962775" y="4377871"/>
            <a:ext cx="200025" cy="106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3" name="Line 134"/>
          <p:cNvSpPr>
            <a:spLocks noChangeShapeType="1"/>
          </p:cNvSpPr>
          <p:nvPr/>
        </p:nvSpPr>
        <p:spPr bwMode="auto">
          <a:xfrm flipV="1">
            <a:off x="6962775" y="4084184"/>
            <a:ext cx="200025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4" name="Line 135"/>
          <p:cNvSpPr>
            <a:spLocks noChangeShapeType="1"/>
          </p:cNvSpPr>
          <p:nvPr/>
        </p:nvSpPr>
        <p:spPr bwMode="auto">
          <a:xfrm flipV="1">
            <a:off x="6962775" y="4244521"/>
            <a:ext cx="93663" cy="3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5" name="Line 136"/>
          <p:cNvSpPr>
            <a:spLocks noChangeShapeType="1"/>
          </p:cNvSpPr>
          <p:nvPr/>
        </p:nvSpPr>
        <p:spPr bwMode="auto">
          <a:xfrm flipV="1">
            <a:off x="6962775" y="4338184"/>
            <a:ext cx="93663" cy="39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6" name="Line 137"/>
          <p:cNvSpPr>
            <a:spLocks noChangeShapeType="1"/>
          </p:cNvSpPr>
          <p:nvPr/>
        </p:nvSpPr>
        <p:spPr bwMode="auto">
          <a:xfrm>
            <a:off x="7259638" y="4338184"/>
            <a:ext cx="103187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7" name="Line 138"/>
          <p:cNvSpPr>
            <a:spLocks noChangeShapeType="1"/>
          </p:cNvSpPr>
          <p:nvPr/>
        </p:nvSpPr>
        <p:spPr bwMode="auto">
          <a:xfrm>
            <a:off x="7259638" y="4244521"/>
            <a:ext cx="103187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8" name="Line 139"/>
          <p:cNvSpPr>
            <a:spLocks noChangeShapeType="1"/>
          </p:cNvSpPr>
          <p:nvPr/>
        </p:nvSpPr>
        <p:spPr bwMode="auto">
          <a:xfrm>
            <a:off x="7165975" y="4084184"/>
            <a:ext cx="196850" cy="9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9" name="Line 140"/>
          <p:cNvSpPr>
            <a:spLocks noChangeShapeType="1"/>
          </p:cNvSpPr>
          <p:nvPr/>
        </p:nvSpPr>
        <p:spPr bwMode="auto">
          <a:xfrm>
            <a:off x="6964363" y="4284209"/>
            <a:ext cx="92075" cy="52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0" name="Line 141"/>
          <p:cNvSpPr>
            <a:spLocks noChangeShapeType="1"/>
          </p:cNvSpPr>
          <p:nvPr/>
        </p:nvSpPr>
        <p:spPr bwMode="auto">
          <a:xfrm>
            <a:off x="6962775" y="4177846"/>
            <a:ext cx="93663" cy="66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1" name="Line 142"/>
          <p:cNvSpPr>
            <a:spLocks noChangeShapeType="1"/>
          </p:cNvSpPr>
          <p:nvPr/>
        </p:nvSpPr>
        <p:spPr bwMode="auto">
          <a:xfrm flipV="1">
            <a:off x="7258050" y="4179434"/>
            <a:ext cx="104775" cy="65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2" name="Line 143"/>
          <p:cNvSpPr>
            <a:spLocks noChangeShapeType="1"/>
          </p:cNvSpPr>
          <p:nvPr/>
        </p:nvSpPr>
        <p:spPr bwMode="auto">
          <a:xfrm flipV="1">
            <a:off x="7256463" y="4285796"/>
            <a:ext cx="106362" cy="52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" name="Rectangle 144"/>
          <p:cNvSpPr>
            <a:spLocks noChangeArrowheads="1"/>
          </p:cNvSpPr>
          <p:nvPr/>
        </p:nvSpPr>
        <p:spPr bwMode="auto">
          <a:xfrm>
            <a:off x="6842125" y="3215821"/>
            <a:ext cx="6556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4" name="Oval 145"/>
          <p:cNvSpPr>
            <a:spLocks noChangeArrowheads="1"/>
          </p:cNvSpPr>
          <p:nvPr/>
        </p:nvSpPr>
        <p:spPr bwMode="auto">
          <a:xfrm>
            <a:off x="7416800" y="3523796"/>
            <a:ext cx="53975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5" name="Oval 146"/>
          <p:cNvSpPr>
            <a:spLocks noChangeArrowheads="1"/>
          </p:cNvSpPr>
          <p:nvPr/>
        </p:nvSpPr>
        <p:spPr bwMode="auto">
          <a:xfrm>
            <a:off x="7377113" y="3469821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6" name="Oval 147"/>
          <p:cNvSpPr>
            <a:spLocks noChangeArrowheads="1"/>
          </p:cNvSpPr>
          <p:nvPr/>
        </p:nvSpPr>
        <p:spPr bwMode="auto">
          <a:xfrm>
            <a:off x="7377113" y="3415846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7" name="Oval 148"/>
          <p:cNvSpPr>
            <a:spLocks noChangeArrowheads="1"/>
          </p:cNvSpPr>
          <p:nvPr/>
        </p:nvSpPr>
        <p:spPr bwMode="auto">
          <a:xfrm>
            <a:off x="7377113" y="3376159"/>
            <a:ext cx="39687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8" name="Oval 149"/>
          <p:cNvSpPr>
            <a:spLocks noChangeArrowheads="1"/>
          </p:cNvSpPr>
          <p:nvPr/>
        </p:nvSpPr>
        <p:spPr bwMode="auto">
          <a:xfrm>
            <a:off x="7310438" y="3322184"/>
            <a:ext cx="666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49" name="Oval 150"/>
          <p:cNvSpPr>
            <a:spLocks noChangeArrowheads="1"/>
          </p:cNvSpPr>
          <p:nvPr/>
        </p:nvSpPr>
        <p:spPr bwMode="auto">
          <a:xfrm>
            <a:off x="7016750" y="3269796"/>
            <a:ext cx="52388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0" name="Oval 151"/>
          <p:cNvSpPr>
            <a:spLocks noChangeArrowheads="1"/>
          </p:cNvSpPr>
          <p:nvPr/>
        </p:nvSpPr>
        <p:spPr bwMode="auto">
          <a:xfrm>
            <a:off x="6908800" y="3215821"/>
            <a:ext cx="666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1" name="Oval 152"/>
          <p:cNvSpPr>
            <a:spLocks noChangeArrowheads="1"/>
          </p:cNvSpPr>
          <p:nvPr/>
        </p:nvSpPr>
        <p:spPr bwMode="auto">
          <a:xfrm>
            <a:off x="6908800" y="3269796"/>
            <a:ext cx="66675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2" name="Oval 153"/>
          <p:cNvSpPr>
            <a:spLocks noChangeArrowheads="1"/>
          </p:cNvSpPr>
          <p:nvPr/>
        </p:nvSpPr>
        <p:spPr bwMode="auto">
          <a:xfrm>
            <a:off x="6908800" y="3322184"/>
            <a:ext cx="666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3" name="Oval 154"/>
          <p:cNvSpPr>
            <a:spLocks noChangeArrowheads="1"/>
          </p:cNvSpPr>
          <p:nvPr/>
        </p:nvSpPr>
        <p:spPr bwMode="auto">
          <a:xfrm>
            <a:off x="6869113" y="3415846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4" name="Oval 155"/>
          <p:cNvSpPr>
            <a:spLocks noChangeArrowheads="1"/>
          </p:cNvSpPr>
          <p:nvPr/>
        </p:nvSpPr>
        <p:spPr bwMode="auto">
          <a:xfrm>
            <a:off x="6869113" y="3376159"/>
            <a:ext cx="39687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5" name="Oval 156"/>
          <p:cNvSpPr>
            <a:spLocks noChangeArrowheads="1"/>
          </p:cNvSpPr>
          <p:nvPr/>
        </p:nvSpPr>
        <p:spPr bwMode="auto">
          <a:xfrm>
            <a:off x="6975475" y="3376159"/>
            <a:ext cx="41275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6" name="Oval 157"/>
          <p:cNvSpPr>
            <a:spLocks noChangeArrowheads="1"/>
          </p:cNvSpPr>
          <p:nvPr/>
        </p:nvSpPr>
        <p:spPr bwMode="auto">
          <a:xfrm>
            <a:off x="7016750" y="3215821"/>
            <a:ext cx="52388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7" name="Oval 158"/>
          <p:cNvSpPr>
            <a:spLocks noChangeArrowheads="1"/>
          </p:cNvSpPr>
          <p:nvPr/>
        </p:nvSpPr>
        <p:spPr bwMode="auto">
          <a:xfrm>
            <a:off x="7016750" y="3322184"/>
            <a:ext cx="52388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8" name="Oval 159"/>
          <p:cNvSpPr>
            <a:spLocks noChangeArrowheads="1"/>
          </p:cNvSpPr>
          <p:nvPr/>
        </p:nvSpPr>
        <p:spPr bwMode="auto">
          <a:xfrm>
            <a:off x="7069138" y="3376159"/>
            <a:ext cx="39687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59" name="Oval 160"/>
          <p:cNvSpPr>
            <a:spLocks noChangeArrowheads="1"/>
          </p:cNvSpPr>
          <p:nvPr/>
        </p:nvSpPr>
        <p:spPr bwMode="auto">
          <a:xfrm>
            <a:off x="7108825" y="3376159"/>
            <a:ext cx="68263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0" name="Rectangle 161"/>
          <p:cNvSpPr>
            <a:spLocks noChangeArrowheads="1"/>
          </p:cNvSpPr>
          <p:nvPr/>
        </p:nvSpPr>
        <p:spPr bwMode="auto">
          <a:xfrm>
            <a:off x="7042150" y="3215821"/>
            <a:ext cx="3476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1" name="Rectangle 162"/>
          <p:cNvSpPr>
            <a:spLocks noChangeArrowheads="1"/>
          </p:cNvSpPr>
          <p:nvPr/>
        </p:nvSpPr>
        <p:spPr bwMode="auto">
          <a:xfrm>
            <a:off x="7042150" y="3322184"/>
            <a:ext cx="14763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2" name="Oval 163"/>
          <p:cNvSpPr>
            <a:spLocks noChangeArrowheads="1"/>
          </p:cNvSpPr>
          <p:nvPr/>
        </p:nvSpPr>
        <p:spPr bwMode="auto">
          <a:xfrm>
            <a:off x="7177088" y="3322184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3" name="Rectangle 164"/>
          <p:cNvSpPr>
            <a:spLocks noChangeArrowheads="1"/>
          </p:cNvSpPr>
          <p:nvPr/>
        </p:nvSpPr>
        <p:spPr bwMode="auto">
          <a:xfrm>
            <a:off x="7096125" y="3376159"/>
            <a:ext cx="39688" cy="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4" name="Rectangle 165"/>
          <p:cNvSpPr>
            <a:spLocks noChangeArrowheads="1"/>
          </p:cNvSpPr>
          <p:nvPr/>
        </p:nvSpPr>
        <p:spPr bwMode="auto">
          <a:xfrm>
            <a:off x="7337425" y="3322184"/>
            <a:ext cx="5238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5" name="Rectangle 166"/>
          <p:cNvSpPr>
            <a:spLocks noChangeArrowheads="1"/>
          </p:cNvSpPr>
          <p:nvPr/>
        </p:nvSpPr>
        <p:spPr bwMode="auto">
          <a:xfrm>
            <a:off x="6842125" y="3215821"/>
            <a:ext cx="936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6" name="Oval 167"/>
          <p:cNvSpPr>
            <a:spLocks noChangeArrowheads="1"/>
          </p:cNvSpPr>
          <p:nvPr/>
        </p:nvSpPr>
        <p:spPr bwMode="auto">
          <a:xfrm>
            <a:off x="7069138" y="3415846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7" name="Oval 168"/>
          <p:cNvSpPr>
            <a:spLocks noChangeArrowheads="1"/>
          </p:cNvSpPr>
          <p:nvPr/>
        </p:nvSpPr>
        <p:spPr bwMode="auto">
          <a:xfrm>
            <a:off x="7177088" y="3415846"/>
            <a:ext cx="39687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8" name="Rectangle 169"/>
          <p:cNvSpPr>
            <a:spLocks noChangeArrowheads="1"/>
          </p:cNvSpPr>
          <p:nvPr/>
        </p:nvSpPr>
        <p:spPr bwMode="auto">
          <a:xfrm>
            <a:off x="7096125" y="3415846"/>
            <a:ext cx="93663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69" name="Oval 170"/>
          <p:cNvSpPr>
            <a:spLocks noChangeArrowheads="1"/>
          </p:cNvSpPr>
          <p:nvPr/>
        </p:nvSpPr>
        <p:spPr bwMode="auto">
          <a:xfrm>
            <a:off x="7108825" y="3469821"/>
            <a:ext cx="68263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0" name="Oval 171"/>
          <p:cNvSpPr>
            <a:spLocks noChangeArrowheads="1"/>
          </p:cNvSpPr>
          <p:nvPr/>
        </p:nvSpPr>
        <p:spPr bwMode="auto">
          <a:xfrm>
            <a:off x="7108825" y="3523796"/>
            <a:ext cx="68263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1" name="Oval 172"/>
          <p:cNvSpPr>
            <a:spLocks noChangeArrowheads="1"/>
          </p:cNvSpPr>
          <p:nvPr/>
        </p:nvSpPr>
        <p:spPr bwMode="auto">
          <a:xfrm>
            <a:off x="7016750" y="3523796"/>
            <a:ext cx="52388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2" name="Oval 173"/>
          <p:cNvSpPr>
            <a:spLocks noChangeArrowheads="1"/>
          </p:cNvSpPr>
          <p:nvPr/>
        </p:nvSpPr>
        <p:spPr bwMode="auto">
          <a:xfrm>
            <a:off x="7177088" y="3523796"/>
            <a:ext cx="39687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3" name="Rectangle 174"/>
          <p:cNvSpPr>
            <a:spLocks noChangeArrowheads="1"/>
          </p:cNvSpPr>
          <p:nvPr/>
        </p:nvSpPr>
        <p:spPr bwMode="auto">
          <a:xfrm>
            <a:off x="6935788" y="3523796"/>
            <a:ext cx="106362" cy="5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4" name="Oval 175"/>
          <p:cNvSpPr>
            <a:spLocks noChangeArrowheads="1"/>
          </p:cNvSpPr>
          <p:nvPr/>
        </p:nvSpPr>
        <p:spPr bwMode="auto">
          <a:xfrm>
            <a:off x="6908800" y="3523796"/>
            <a:ext cx="66675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5" name="Oval 176"/>
          <p:cNvSpPr>
            <a:spLocks noChangeArrowheads="1"/>
          </p:cNvSpPr>
          <p:nvPr/>
        </p:nvSpPr>
        <p:spPr bwMode="auto">
          <a:xfrm>
            <a:off x="7016750" y="3469821"/>
            <a:ext cx="52388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6" name="Rectangle 177"/>
          <p:cNvSpPr>
            <a:spLocks noChangeArrowheads="1"/>
          </p:cNvSpPr>
          <p:nvPr/>
        </p:nvSpPr>
        <p:spPr bwMode="auto">
          <a:xfrm>
            <a:off x="6935788" y="3469821"/>
            <a:ext cx="10636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7" name="Oval 178"/>
          <p:cNvSpPr>
            <a:spLocks noChangeArrowheads="1"/>
          </p:cNvSpPr>
          <p:nvPr/>
        </p:nvSpPr>
        <p:spPr bwMode="auto">
          <a:xfrm>
            <a:off x="6908800" y="3469821"/>
            <a:ext cx="666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8" name="Oval 179"/>
          <p:cNvSpPr>
            <a:spLocks noChangeArrowheads="1"/>
          </p:cNvSpPr>
          <p:nvPr/>
        </p:nvSpPr>
        <p:spPr bwMode="auto">
          <a:xfrm>
            <a:off x="7216775" y="3376159"/>
            <a:ext cx="53975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79" name="Oval 180"/>
          <p:cNvSpPr>
            <a:spLocks noChangeArrowheads="1"/>
          </p:cNvSpPr>
          <p:nvPr/>
        </p:nvSpPr>
        <p:spPr bwMode="auto">
          <a:xfrm>
            <a:off x="7270750" y="3376159"/>
            <a:ext cx="39688" cy="39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0" name="Rectangle 181"/>
          <p:cNvSpPr>
            <a:spLocks noChangeArrowheads="1"/>
          </p:cNvSpPr>
          <p:nvPr/>
        </p:nvSpPr>
        <p:spPr bwMode="auto">
          <a:xfrm>
            <a:off x="7243763" y="3376159"/>
            <a:ext cx="52387" cy="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1" name="Oval 182"/>
          <p:cNvSpPr>
            <a:spLocks noChangeArrowheads="1"/>
          </p:cNvSpPr>
          <p:nvPr/>
        </p:nvSpPr>
        <p:spPr bwMode="auto">
          <a:xfrm>
            <a:off x="7216775" y="3469821"/>
            <a:ext cx="539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2" name="Oval 183"/>
          <p:cNvSpPr>
            <a:spLocks noChangeArrowheads="1"/>
          </p:cNvSpPr>
          <p:nvPr/>
        </p:nvSpPr>
        <p:spPr bwMode="auto">
          <a:xfrm>
            <a:off x="7270750" y="3469821"/>
            <a:ext cx="39688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3" name="Rectangle 184"/>
          <p:cNvSpPr>
            <a:spLocks noChangeArrowheads="1"/>
          </p:cNvSpPr>
          <p:nvPr/>
        </p:nvSpPr>
        <p:spPr bwMode="auto">
          <a:xfrm>
            <a:off x="7243763" y="3469821"/>
            <a:ext cx="52387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4" name="Rectangle 185"/>
          <p:cNvSpPr>
            <a:spLocks noChangeArrowheads="1"/>
          </p:cNvSpPr>
          <p:nvPr/>
        </p:nvSpPr>
        <p:spPr bwMode="auto">
          <a:xfrm>
            <a:off x="6842125" y="3376159"/>
            <a:ext cx="53975" cy="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5" name="Rectangle 186"/>
          <p:cNvSpPr>
            <a:spLocks noChangeArrowheads="1"/>
          </p:cNvSpPr>
          <p:nvPr/>
        </p:nvSpPr>
        <p:spPr bwMode="auto">
          <a:xfrm>
            <a:off x="7389813" y="3376159"/>
            <a:ext cx="10795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6" name="Rectangle 187"/>
          <p:cNvSpPr>
            <a:spLocks noChangeArrowheads="1"/>
          </p:cNvSpPr>
          <p:nvPr/>
        </p:nvSpPr>
        <p:spPr bwMode="auto">
          <a:xfrm>
            <a:off x="7389813" y="3215821"/>
            <a:ext cx="10795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7" name="Rectangle 188"/>
          <p:cNvSpPr>
            <a:spLocks noChangeArrowheads="1"/>
          </p:cNvSpPr>
          <p:nvPr/>
        </p:nvSpPr>
        <p:spPr bwMode="auto">
          <a:xfrm>
            <a:off x="7431088" y="3523796"/>
            <a:ext cx="66675" cy="5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8" name="Oval 189"/>
          <p:cNvSpPr>
            <a:spLocks noChangeArrowheads="1"/>
          </p:cNvSpPr>
          <p:nvPr/>
        </p:nvSpPr>
        <p:spPr bwMode="auto">
          <a:xfrm>
            <a:off x="7310438" y="3523796"/>
            <a:ext cx="66675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89" name="Rectangle 190"/>
          <p:cNvSpPr>
            <a:spLocks noChangeArrowheads="1"/>
          </p:cNvSpPr>
          <p:nvPr/>
        </p:nvSpPr>
        <p:spPr bwMode="auto">
          <a:xfrm>
            <a:off x="6842125" y="3415846"/>
            <a:ext cx="539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90" name="Oval 191"/>
          <p:cNvSpPr>
            <a:spLocks noChangeArrowheads="1"/>
          </p:cNvSpPr>
          <p:nvPr/>
        </p:nvSpPr>
        <p:spPr bwMode="auto">
          <a:xfrm>
            <a:off x="6815138" y="3469821"/>
            <a:ext cx="53975" cy="539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91" name="Oval 192"/>
          <p:cNvSpPr>
            <a:spLocks noChangeArrowheads="1"/>
          </p:cNvSpPr>
          <p:nvPr/>
        </p:nvSpPr>
        <p:spPr bwMode="auto">
          <a:xfrm>
            <a:off x="6815138" y="3523796"/>
            <a:ext cx="53975" cy="523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92" name="Rectangle 193"/>
          <p:cNvSpPr>
            <a:spLocks noChangeArrowheads="1"/>
          </p:cNvSpPr>
          <p:nvPr/>
        </p:nvSpPr>
        <p:spPr bwMode="auto">
          <a:xfrm>
            <a:off x="7135813" y="3523796"/>
            <a:ext cx="53975" cy="5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93" name="Line 194"/>
          <p:cNvSpPr>
            <a:spLocks noChangeShapeType="1"/>
          </p:cNvSpPr>
          <p:nvPr/>
        </p:nvSpPr>
        <p:spPr bwMode="auto">
          <a:xfrm>
            <a:off x="6842125" y="3215821"/>
            <a:ext cx="641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" name="Line 195"/>
          <p:cNvSpPr>
            <a:spLocks noChangeShapeType="1"/>
          </p:cNvSpPr>
          <p:nvPr/>
        </p:nvSpPr>
        <p:spPr bwMode="auto">
          <a:xfrm>
            <a:off x="6842125" y="3269796"/>
            <a:ext cx="641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" name="Line 196"/>
          <p:cNvSpPr>
            <a:spLocks noChangeShapeType="1"/>
          </p:cNvSpPr>
          <p:nvPr/>
        </p:nvSpPr>
        <p:spPr bwMode="auto">
          <a:xfrm>
            <a:off x="6842125" y="3322184"/>
            <a:ext cx="6413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6" name="Line 197"/>
          <p:cNvSpPr>
            <a:spLocks noChangeShapeType="1"/>
          </p:cNvSpPr>
          <p:nvPr/>
        </p:nvSpPr>
        <p:spPr bwMode="auto">
          <a:xfrm>
            <a:off x="6842125" y="3376159"/>
            <a:ext cx="6413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7" name="Line 198"/>
          <p:cNvSpPr>
            <a:spLocks noChangeShapeType="1"/>
          </p:cNvSpPr>
          <p:nvPr/>
        </p:nvSpPr>
        <p:spPr bwMode="auto">
          <a:xfrm>
            <a:off x="6842125" y="3415846"/>
            <a:ext cx="641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8" name="Line 199"/>
          <p:cNvSpPr>
            <a:spLocks noChangeShapeType="1"/>
          </p:cNvSpPr>
          <p:nvPr/>
        </p:nvSpPr>
        <p:spPr bwMode="auto">
          <a:xfrm>
            <a:off x="6842125" y="3469821"/>
            <a:ext cx="641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9" name="Line 200"/>
          <p:cNvSpPr>
            <a:spLocks noChangeShapeType="1"/>
          </p:cNvSpPr>
          <p:nvPr/>
        </p:nvSpPr>
        <p:spPr bwMode="auto">
          <a:xfrm>
            <a:off x="6842125" y="3523796"/>
            <a:ext cx="641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0" name="Line 201"/>
          <p:cNvSpPr>
            <a:spLocks noChangeShapeType="1"/>
          </p:cNvSpPr>
          <p:nvPr/>
        </p:nvSpPr>
        <p:spPr bwMode="auto">
          <a:xfrm>
            <a:off x="6842125" y="3576184"/>
            <a:ext cx="6413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1" name="Line 202"/>
          <p:cNvSpPr>
            <a:spLocks noChangeShapeType="1"/>
          </p:cNvSpPr>
          <p:nvPr/>
        </p:nvSpPr>
        <p:spPr bwMode="auto">
          <a:xfrm flipV="1">
            <a:off x="5265738" y="3269796"/>
            <a:ext cx="1587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2" name="Line 203"/>
          <p:cNvSpPr>
            <a:spLocks noChangeShapeType="1"/>
          </p:cNvSpPr>
          <p:nvPr/>
        </p:nvSpPr>
        <p:spPr bwMode="auto">
          <a:xfrm>
            <a:off x="5265738" y="3269796"/>
            <a:ext cx="2000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3" name="Line 205"/>
          <p:cNvSpPr>
            <a:spLocks noChangeShapeType="1"/>
          </p:cNvSpPr>
          <p:nvPr/>
        </p:nvSpPr>
        <p:spPr bwMode="auto">
          <a:xfrm>
            <a:off x="5465763" y="3269796"/>
            <a:ext cx="1587" cy="66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" name="Line 206"/>
          <p:cNvSpPr>
            <a:spLocks noChangeShapeType="1"/>
          </p:cNvSpPr>
          <p:nvPr/>
        </p:nvSpPr>
        <p:spPr bwMode="auto">
          <a:xfrm>
            <a:off x="5465763" y="3336471"/>
            <a:ext cx="809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" name="Line 207"/>
          <p:cNvSpPr>
            <a:spLocks noChangeShapeType="1"/>
          </p:cNvSpPr>
          <p:nvPr/>
        </p:nvSpPr>
        <p:spPr bwMode="auto">
          <a:xfrm>
            <a:off x="5546725" y="3336471"/>
            <a:ext cx="1588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6" name="Line 208"/>
          <p:cNvSpPr>
            <a:spLocks noChangeShapeType="1"/>
          </p:cNvSpPr>
          <p:nvPr/>
        </p:nvSpPr>
        <p:spPr bwMode="auto">
          <a:xfrm flipH="1">
            <a:off x="5265738" y="3603171"/>
            <a:ext cx="2809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7" name="Line 209"/>
          <p:cNvSpPr>
            <a:spLocks noChangeShapeType="1"/>
          </p:cNvSpPr>
          <p:nvPr/>
        </p:nvSpPr>
        <p:spPr bwMode="auto">
          <a:xfrm>
            <a:off x="5467350" y="3269796"/>
            <a:ext cx="7937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8" name="Freeform 210"/>
          <p:cNvSpPr>
            <a:spLocks/>
          </p:cNvSpPr>
          <p:nvPr/>
        </p:nvSpPr>
        <p:spPr bwMode="auto">
          <a:xfrm>
            <a:off x="5680075" y="3269796"/>
            <a:ext cx="400050" cy="333375"/>
          </a:xfrm>
          <a:custGeom>
            <a:avLst/>
            <a:gdLst>
              <a:gd name="T0" fmla="*/ 0 w 252"/>
              <a:gd name="T1" fmla="*/ 337700938 h 210"/>
              <a:gd name="T2" fmla="*/ 0 w 252"/>
              <a:gd name="T3" fmla="*/ 63004700 h 210"/>
              <a:gd name="T4" fmla="*/ 42843450 w 252"/>
              <a:gd name="T5" fmla="*/ 0 h 210"/>
              <a:gd name="T6" fmla="*/ 191531875 w 252"/>
              <a:gd name="T7" fmla="*/ 0 h 210"/>
              <a:gd name="T8" fmla="*/ 231854375 w 252"/>
              <a:gd name="T9" fmla="*/ 63004700 h 210"/>
              <a:gd name="T10" fmla="*/ 635079375 w 252"/>
              <a:gd name="T11" fmla="*/ 63004700 h 210"/>
              <a:gd name="T12" fmla="*/ 635079375 w 252"/>
              <a:gd name="T13" fmla="*/ 529232813 h 210"/>
              <a:gd name="T14" fmla="*/ 0 w 252"/>
              <a:gd name="T15" fmla="*/ 529232813 h 210"/>
              <a:gd name="T16" fmla="*/ 0 w 252"/>
              <a:gd name="T17" fmla="*/ 337700938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2"/>
              <a:gd name="T28" fmla="*/ 0 h 210"/>
              <a:gd name="T29" fmla="*/ 252 w 25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2" h="210">
                <a:moveTo>
                  <a:pt x="0" y="134"/>
                </a:moveTo>
                <a:lnTo>
                  <a:pt x="0" y="25"/>
                </a:lnTo>
                <a:lnTo>
                  <a:pt x="17" y="0"/>
                </a:lnTo>
                <a:lnTo>
                  <a:pt x="76" y="0"/>
                </a:lnTo>
                <a:lnTo>
                  <a:pt x="92" y="25"/>
                </a:lnTo>
                <a:lnTo>
                  <a:pt x="252" y="25"/>
                </a:lnTo>
                <a:lnTo>
                  <a:pt x="252" y="210"/>
                </a:lnTo>
                <a:lnTo>
                  <a:pt x="0" y="210"/>
                </a:lnTo>
                <a:lnTo>
                  <a:pt x="0" y="13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9" name="Freeform 211"/>
          <p:cNvSpPr>
            <a:spLocks/>
          </p:cNvSpPr>
          <p:nvPr/>
        </p:nvSpPr>
        <p:spPr bwMode="auto">
          <a:xfrm>
            <a:off x="5426075" y="3203121"/>
            <a:ext cx="547688" cy="66675"/>
          </a:xfrm>
          <a:custGeom>
            <a:avLst/>
            <a:gdLst>
              <a:gd name="T0" fmla="*/ 0 w 345"/>
              <a:gd name="T1" fmla="*/ 42843450 h 42"/>
              <a:gd name="T2" fmla="*/ 83166026 w 345"/>
              <a:gd name="T3" fmla="*/ 20161250 h 42"/>
              <a:gd name="T4" fmla="*/ 211693318 w 345"/>
              <a:gd name="T5" fmla="*/ 0 h 42"/>
              <a:gd name="T6" fmla="*/ 297378709 w 345"/>
              <a:gd name="T7" fmla="*/ 0 h 42"/>
              <a:gd name="T8" fmla="*/ 360383467 w 345"/>
              <a:gd name="T9" fmla="*/ 0 h 42"/>
              <a:gd name="T10" fmla="*/ 466230126 w 345"/>
              <a:gd name="T11" fmla="*/ 0 h 42"/>
              <a:gd name="T12" fmla="*/ 509072027 w 345"/>
              <a:gd name="T13" fmla="*/ 0 h 42"/>
              <a:gd name="T14" fmla="*/ 529233296 w 345"/>
              <a:gd name="T15" fmla="*/ 0 h 42"/>
              <a:gd name="T16" fmla="*/ 614918686 w 345"/>
              <a:gd name="T17" fmla="*/ 0 h 42"/>
              <a:gd name="T18" fmla="*/ 635079955 w 345"/>
              <a:gd name="T19" fmla="*/ 0 h 42"/>
              <a:gd name="T20" fmla="*/ 700604077 w 345"/>
              <a:gd name="T21" fmla="*/ 20161250 h 42"/>
              <a:gd name="T22" fmla="*/ 763608835 w 345"/>
              <a:gd name="T23" fmla="*/ 42843450 h 42"/>
              <a:gd name="T24" fmla="*/ 783770103 w 345"/>
              <a:gd name="T25" fmla="*/ 42843450 h 42"/>
              <a:gd name="T26" fmla="*/ 806450736 w 345"/>
              <a:gd name="T27" fmla="*/ 63004700 h 42"/>
              <a:gd name="T28" fmla="*/ 849294225 w 345"/>
              <a:gd name="T29" fmla="*/ 83165950 h 42"/>
              <a:gd name="T30" fmla="*/ 869455494 w 345"/>
              <a:gd name="T31" fmla="*/ 105846563 h 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5"/>
              <a:gd name="T49" fmla="*/ 0 h 42"/>
              <a:gd name="T50" fmla="*/ 345 w 345"/>
              <a:gd name="T51" fmla="*/ 42 h 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5" h="42">
                <a:moveTo>
                  <a:pt x="0" y="17"/>
                </a:moveTo>
                <a:lnTo>
                  <a:pt x="33" y="8"/>
                </a:lnTo>
                <a:lnTo>
                  <a:pt x="84" y="0"/>
                </a:lnTo>
                <a:lnTo>
                  <a:pt x="118" y="0"/>
                </a:lnTo>
                <a:lnTo>
                  <a:pt x="143" y="0"/>
                </a:lnTo>
                <a:lnTo>
                  <a:pt x="185" y="0"/>
                </a:lnTo>
                <a:lnTo>
                  <a:pt x="202" y="0"/>
                </a:lnTo>
                <a:lnTo>
                  <a:pt x="210" y="0"/>
                </a:lnTo>
                <a:lnTo>
                  <a:pt x="244" y="0"/>
                </a:lnTo>
                <a:lnTo>
                  <a:pt x="252" y="0"/>
                </a:lnTo>
                <a:lnTo>
                  <a:pt x="278" y="8"/>
                </a:lnTo>
                <a:lnTo>
                  <a:pt x="303" y="17"/>
                </a:lnTo>
                <a:lnTo>
                  <a:pt x="311" y="17"/>
                </a:lnTo>
                <a:lnTo>
                  <a:pt x="320" y="25"/>
                </a:lnTo>
                <a:lnTo>
                  <a:pt x="337" y="33"/>
                </a:lnTo>
                <a:lnTo>
                  <a:pt x="345" y="4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0" name="Line 212"/>
          <p:cNvSpPr>
            <a:spLocks noChangeShapeType="1"/>
          </p:cNvSpPr>
          <p:nvPr/>
        </p:nvSpPr>
        <p:spPr bwMode="auto">
          <a:xfrm flipV="1">
            <a:off x="5973763" y="3203121"/>
            <a:ext cx="1587" cy="66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1" name="Line 213"/>
          <p:cNvSpPr>
            <a:spLocks noChangeShapeType="1"/>
          </p:cNvSpPr>
          <p:nvPr/>
        </p:nvSpPr>
        <p:spPr bwMode="auto">
          <a:xfrm flipH="1">
            <a:off x="5907088" y="3269796"/>
            <a:ext cx="666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2" name="Arc 215"/>
          <p:cNvSpPr>
            <a:spLocks/>
          </p:cNvSpPr>
          <p:nvPr/>
        </p:nvSpPr>
        <p:spPr bwMode="auto">
          <a:xfrm>
            <a:off x="7797800" y="1433059"/>
            <a:ext cx="93663" cy="93662"/>
          </a:xfrm>
          <a:custGeom>
            <a:avLst/>
            <a:gdLst>
              <a:gd name="T0" fmla="*/ 0 w 21702"/>
              <a:gd name="T1" fmla="*/ 0 h 21600"/>
              <a:gd name="T2" fmla="*/ 1744634 w 21702"/>
              <a:gd name="T3" fmla="*/ 1752615 h 21600"/>
              <a:gd name="T4" fmla="*/ 8196 w 21702"/>
              <a:gd name="T5" fmla="*/ 1761097 h 21600"/>
              <a:gd name="T6" fmla="*/ 0 60000 65536"/>
              <a:gd name="T7" fmla="*/ 0 60000 65536"/>
              <a:gd name="T8" fmla="*/ 0 60000 65536"/>
              <a:gd name="T9" fmla="*/ 0 w 21702"/>
              <a:gd name="T10" fmla="*/ 0 h 21600"/>
              <a:gd name="T11" fmla="*/ 21702 w 21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2" h="21600" fill="none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</a:path>
              <a:path w="21702" h="21600" stroke="0" extrusionOk="0">
                <a:moveTo>
                  <a:pt x="0" y="0"/>
                </a:moveTo>
                <a:cubicBezTo>
                  <a:pt x="34" y="0"/>
                  <a:pt x="68" y="-1"/>
                  <a:pt x="102" y="0"/>
                </a:cubicBezTo>
                <a:cubicBezTo>
                  <a:pt x="11990" y="0"/>
                  <a:pt x="21644" y="9607"/>
                  <a:pt x="21701" y="21496"/>
                </a:cubicBezTo>
                <a:lnTo>
                  <a:pt x="102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3" name="Line 216"/>
          <p:cNvSpPr>
            <a:spLocks noChangeShapeType="1"/>
          </p:cNvSpPr>
          <p:nvPr/>
        </p:nvSpPr>
        <p:spPr bwMode="auto">
          <a:xfrm>
            <a:off x="7897813" y="1520371"/>
            <a:ext cx="1587" cy="1095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4" name="Line 217"/>
          <p:cNvSpPr>
            <a:spLocks noChangeShapeType="1"/>
          </p:cNvSpPr>
          <p:nvPr/>
        </p:nvSpPr>
        <p:spPr bwMode="auto">
          <a:xfrm>
            <a:off x="1162050" y="4965246"/>
            <a:ext cx="1588" cy="1149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" name="Arc 218"/>
          <p:cNvSpPr>
            <a:spLocks/>
          </p:cNvSpPr>
          <p:nvPr/>
        </p:nvSpPr>
        <p:spPr bwMode="auto">
          <a:xfrm>
            <a:off x="1168400" y="6120946"/>
            <a:ext cx="101600" cy="93663"/>
          </a:xfrm>
          <a:custGeom>
            <a:avLst/>
            <a:gdLst>
              <a:gd name="T0" fmla="*/ 2247881 w 21600"/>
              <a:gd name="T1" fmla="*/ 1743190 h 21711"/>
              <a:gd name="T2" fmla="*/ 0 w 21600"/>
              <a:gd name="T3" fmla="*/ 0 h 21711"/>
              <a:gd name="T4" fmla="*/ 2247881 w 21600"/>
              <a:gd name="T5" fmla="*/ 8913 h 21711"/>
              <a:gd name="T6" fmla="*/ 0 60000 65536"/>
              <a:gd name="T7" fmla="*/ 0 60000 65536"/>
              <a:gd name="T8" fmla="*/ 0 60000 65536"/>
              <a:gd name="T9" fmla="*/ 0 w 21600"/>
              <a:gd name="T10" fmla="*/ 0 h 21711"/>
              <a:gd name="T11" fmla="*/ 21600 w 21600"/>
              <a:gd name="T12" fmla="*/ 21711 h 217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11" fill="none" extrusionOk="0">
                <a:moveTo>
                  <a:pt x="21600" y="21711"/>
                </a:moveTo>
                <a:cubicBezTo>
                  <a:pt x="9670" y="21711"/>
                  <a:pt x="0" y="12040"/>
                  <a:pt x="0" y="111"/>
                </a:cubicBezTo>
                <a:cubicBezTo>
                  <a:pt x="-1" y="74"/>
                  <a:pt x="0" y="37"/>
                  <a:pt x="0" y="0"/>
                </a:cubicBezTo>
              </a:path>
              <a:path w="21600" h="21711" stroke="0" extrusionOk="0">
                <a:moveTo>
                  <a:pt x="21600" y="21711"/>
                </a:moveTo>
                <a:cubicBezTo>
                  <a:pt x="9670" y="21711"/>
                  <a:pt x="0" y="12040"/>
                  <a:pt x="0" y="111"/>
                </a:cubicBezTo>
                <a:cubicBezTo>
                  <a:pt x="-1" y="74"/>
                  <a:pt x="0" y="37"/>
                  <a:pt x="0" y="0"/>
                </a:cubicBezTo>
                <a:lnTo>
                  <a:pt x="21600" y="111"/>
                </a:lnTo>
                <a:lnTo>
                  <a:pt x="21600" y="2171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6" name="Line 219"/>
          <p:cNvSpPr>
            <a:spLocks noChangeShapeType="1"/>
          </p:cNvSpPr>
          <p:nvPr/>
        </p:nvSpPr>
        <p:spPr bwMode="auto">
          <a:xfrm>
            <a:off x="1255713" y="6220959"/>
            <a:ext cx="65357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7" name="Rectangle 220"/>
          <p:cNvSpPr>
            <a:spLocks noChangeArrowheads="1"/>
          </p:cNvSpPr>
          <p:nvPr/>
        </p:nvSpPr>
        <p:spPr bwMode="auto">
          <a:xfrm>
            <a:off x="3595688" y="6127296"/>
            <a:ext cx="1630362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218" name="Rectangle 221"/>
          <p:cNvSpPr>
            <a:spLocks noChangeArrowheads="1"/>
          </p:cNvSpPr>
          <p:nvPr/>
        </p:nvSpPr>
        <p:spPr bwMode="auto">
          <a:xfrm>
            <a:off x="3581400" y="6095546"/>
            <a:ext cx="1660525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itchFamily="18" charset="0"/>
              </a:rPr>
              <a:t>Development Process 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219" name="Arc 222"/>
          <p:cNvSpPr>
            <a:spLocks/>
          </p:cNvSpPr>
          <p:nvPr/>
        </p:nvSpPr>
        <p:spPr bwMode="auto">
          <a:xfrm>
            <a:off x="7797800" y="6120946"/>
            <a:ext cx="93663" cy="93663"/>
          </a:xfrm>
          <a:custGeom>
            <a:avLst/>
            <a:gdLst>
              <a:gd name="T0" fmla="*/ 1744314 w 21704"/>
              <a:gd name="T1" fmla="*/ 0 h 21704"/>
              <a:gd name="T2" fmla="*/ 0 w 21704"/>
              <a:gd name="T3" fmla="*/ 1744314 h 21704"/>
              <a:gd name="T4" fmla="*/ 8363 w 21704"/>
              <a:gd name="T5" fmla="*/ 8363 h 21704"/>
              <a:gd name="T6" fmla="*/ 0 60000 65536"/>
              <a:gd name="T7" fmla="*/ 0 60000 65536"/>
              <a:gd name="T8" fmla="*/ 0 60000 65536"/>
              <a:gd name="T9" fmla="*/ 0 w 21704"/>
              <a:gd name="T10" fmla="*/ 0 h 21704"/>
              <a:gd name="T11" fmla="*/ 21704 w 21704"/>
              <a:gd name="T12" fmla="*/ 21704 h 21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704" fill="none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</a:path>
              <a:path w="21704" h="21704" stroke="0" extrusionOk="0">
                <a:moveTo>
                  <a:pt x="21703" y="0"/>
                </a:moveTo>
                <a:cubicBezTo>
                  <a:pt x="21703" y="34"/>
                  <a:pt x="21704" y="69"/>
                  <a:pt x="21704" y="104"/>
                </a:cubicBezTo>
                <a:cubicBezTo>
                  <a:pt x="21704" y="12033"/>
                  <a:pt x="12033" y="21704"/>
                  <a:pt x="104" y="21704"/>
                </a:cubicBezTo>
                <a:cubicBezTo>
                  <a:pt x="69" y="21704"/>
                  <a:pt x="34" y="21703"/>
                  <a:pt x="0" y="21703"/>
                </a:cubicBezTo>
                <a:lnTo>
                  <a:pt x="104" y="104"/>
                </a:lnTo>
                <a:lnTo>
                  <a:pt x="21703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20" name="Line 223"/>
          <p:cNvSpPr>
            <a:spLocks noChangeShapeType="1"/>
          </p:cNvSpPr>
          <p:nvPr/>
        </p:nvSpPr>
        <p:spPr bwMode="auto">
          <a:xfrm>
            <a:off x="7897813" y="4965246"/>
            <a:ext cx="1587" cy="1149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221" name="Group 285"/>
          <p:cNvGrpSpPr>
            <a:grpSpLocks/>
          </p:cNvGrpSpPr>
          <p:nvPr/>
        </p:nvGrpSpPr>
        <p:grpSpPr bwMode="auto">
          <a:xfrm>
            <a:off x="4035425" y="1593396"/>
            <a:ext cx="476250" cy="595313"/>
            <a:chOff x="2542" y="812"/>
            <a:chExt cx="300" cy="375"/>
          </a:xfrm>
        </p:grpSpPr>
        <p:sp>
          <p:nvSpPr>
            <p:cNvPr id="222" name="Oval 224"/>
            <p:cNvSpPr>
              <a:spLocks noChangeArrowheads="1"/>
            </p:cNvSpPr>
            <p:nvPr/>
          </p:nvSpPr>
          <p:spPr bwMode="auto">
            <a:xfrm>
              <a:off x="2698" y="812"/>
              <a:ext cx="51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2400" b="0"/>
            </a:p>
          </p:txBody>
        </p:sp>
        <p:sp>
          <p:nvSpPr>
            <p:cNvPr id="223" name="Arc 225"/>
            <p:cNvSpPr>
              <a:spLocks/>
            </p:cNvSpPr>
            <p:nvPr/>
          </p:nvSpPr>
          <p:spPr bwMode="auto">
            <a:xfrm>
              <a:off x="2673" y="871"/>
              <a:ext cx="26" cy="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471"/>
                  </a:moveTo>
                  <a:cubicBezTo>
                    <a:pt x="71" y="9642"/>
                    <a:pt x="9642" y="71"/>
                    <a:pt x="21471" y="0"/>
                  </a:cubicBezTo>
                </a:path>
                <a:path w="21600" h="21600" stroke="0" extrusionOk="0">
                  <a:moveTo>
                    <a:pt x="0" y="21471"/>
                  </a:moveTo>
                  <a:cubicBezTo>
                    <a:pt x="71" y="9642"/>
                    <a:pt x="9642" y="71"/>
                    <a:pt x="21471" y="0"/>
                  </a:cubicBezTo>
                  <a:lnTo>
                    <a:pt x="21600" y="21600"/>
                  </a:lnTo>
                  <a:lnTo>
                    <a:pt x="0" y="2147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24" name="Arc 226"/>
            <p:cNvSpPr>
              <a:spLocks/>
            </p:cNvSpPr>
            <p:nvPr/>
          </p:nvSpPr>
          <p:spPr bwMode="auto">
            <a:xfrm>
              <a:off x="2753" y="871"/>
              <a:ext cx="29" cy="26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70" y="0"/>
                    <a:pt x="21517" y="9579"/>
                    <a:pt x="21599" y="21449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70" y="0"/>
                    <a:pt x="21517" y="9579"/>
                    <a:pt x="21599" y="2144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25" name="Line 227"/>
            <p:cNvSpPr>
              <a:spLocks noChangeShapeType="1"/>
            </p:cNvSpPr>
            <p:nvPr/>
          </p:nvSpPr>
          <p:spPr bwMode="auto">
            <a:xfrm>
              <a:off x="2694" y="867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6" name="Line 228"/>
            <p:cNvSpPr>
              <a:spLocks noChangeShapeType="1"/>
            </p:cNvSpPr>
            <p:nvPr/>
          </p:nvSpPr>
          <p:spPr bwMode="auto">
            <a:xfrm>
              <a:off x="2669" y="892"/>
              <a:ext cx="1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7" name="Line 229"/>
            <p:cNvSpPr>
              <a:spLocks noChangeShapeType="1"/>
            </p:cNvSpPr>
            <p:nvPr/>
          </p:nvSpPr>
          <p:spPr bwMode="auto">
            <a:xfrm>
              <a:off x="2669" y="984"/>
              <a:ext cx="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8" name="Line 230"/>
            <p:cNvSpPr>
              <a:spLocks noChangeShapeType="1"/>
            </p:cNvSpPr>
            <p:nvPr/>
          </p:nvSpPr>
          <p:spPr bwMode="auto">
            <a:xfrm>
              <a:off x="2694" y="984"/>
              <a:ext cx="1" cy="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9" name="Line 231"/>
            <p:cNvSpPr>
              <a:spLocks noChangeShapeType="1"/>
            </p:cNvSpPr>
            <p:nvPr/>
          </p:nvSpPr>
          <p:spPr bwMode="auto">
            <a:xfrm>
              <a:off x="2694" y="1119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0" name="Line 232"/>
            <p:cNvSpPr>
              <a:spLocks noChangeShapeType="1"/>
            </p:cNvSpPr>
            <p:nvPr/>
          </p:nvSpPr>
          <p:spPr bwMode="auto">
            <a:xfrm flipV="1">
              <a:off x="2753" y="1043"/>
              <a:ext cx="1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1" name="Oval 233"/>
            <p:cNvSpPr>
              <a:spLocks noChangeArrowheads="1"/>
            </p:cNvSpPr>
            <p:nvPr/>
          </p:nvSpPr>
          <p:spPr bwMode="auto">
            <a:xfrm>
              <a:off x="2572" y="879"/>
              <a:ext cx="59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2400" b="0"/>
            </a:p>
          </p:txBody>
        </p:sp>
        <p:sp>
          <p:nvSpPr>
            <p:cNvPr id="232" name="Arc 234"/>
            <p:cNvSpPr>
              <a:spLocks/>
            </p:cNvSpPr>
            <p:nvPr/>
          </p:nvSpPr>
          <p:spPr bwMode="auto">
            <a:xfrm>
              <a:off x="2546" y="930"/>
              <a:ext cx="26" cy="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4"/>
                  </a:moveTo>
                  <a:cubicBezTo>
                    <a:pt x="14" y="9701"/>
                    <a:pt x="9607" y="66"/>
                    <a:pt x="21480" y="0"/>
                  </a:cubicBezTo>
                </a:path>
                <a:path w="21600" h="21600" stroke="0" extrusionOk="0">
                  <a:moveTo>
                    <a:pt x="0" y="21574"/>
                  </a:moveTo>
                  <a:cubicBezTo>
                    <a:pt x="14" y="9701"/>
                    <a:pt x="9607" y="66"/>
                    <a:pt x="21480" y="0"/>
                  </a:cubicBezTo>
                  <a:lnTo>
                    <a:pt x="21600" y="21600"/>
                  </a:lnTo>
                  <a:lnTo>
                    <a:pt x="0" y="2157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3" name="Arc 235"/>
            <p:cNvSpPr>
              <a:spLocks/>
            </p:cNvSpPr>
            <p:nvPr/>
          </p:nvSpPr>
          <p:spPr bwMode="auto">
            <a:xfrm>
              <a:off x="2627" y="930"/>
              <a:ext cx="30" cy="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19" y="0"/>
                    <a:pt x="21585" y="9654"/>
                    <a:pt x="21599" y="2157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9" y="0"/>
                    <a:pt x="21585" y="9654"/>
                    <a:pt x="21599" y="215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2568" y="926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5" name="Line 237"/>
            <p:cNvSpPr>
              <a:spLocks noChangeShapeType="1"/>
            </p:cNvSpPr>
            <p:nvPr/>
          </p:nvSpPr>
          <p:spPr bwMode="auto">
            <a:xfrm>
              <a:off x="2542" y="959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6" name="Line 238"/>
            <p:cNvSpPr>
              <a:spLocks noChangeShapeType="1"/>
            </p:cNvSpPr>
            <p:nvPr/>
          </p:nvSpPr>
          <p:spPr bwMode="auto">
            <a:xfrm>
              <a:off x="2542" y="1043"/>
              <a:ext cx="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7" name="Line 239"/>
            <p:cNvSpPr>
              <a:spLocks noChangeShapeType="1"/>
            </p:cNvSpPr>
            <p:nvPr/>
          </p:nvSpPr>
          <p:spPr bwMode="auto">
            <a:xfrm>
              <a:off x="2568" y="1043"/>
              <a:ext cx="1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8" name="Line 240"/>
            <p:cNvSpPr>
              <a:spLocks noChangeShapeType="1"/>
            </p:cNvSpPr>
            <p:nvPr/>
          </p:nvSpPr>
          <p:spPr bwMode="auto">
            <a:xfrm>
              <a:off x="2568" y="1186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9" name="Line 241"/>
            <p:cNvSpPr>
              <a:spLocks noChangeShapeType="1"/>
            </p:cNvSpPr>
            <p:nvPr/>
          </p:nvSpPr>
          <p:spPr bwMode="auto">
            <a:xfrm flipV="1">
              <a:off x="2627" y="1043"/>
              <a:ext cx="1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0" name="Line 242"/>
            <p:cNvSpPr>
              <a:spLocks noChangeShapeType="1"/>
            </p:cNvSpPr>
            <p:nvPr/>
          </p:nvSpPr>
          <p:spPr bwMode="auto">
            <a:xfrm>
              <a:off x="2627" y="1043"/>
              <a:ext cx="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1" name="Line 243"/>
            <p:cNvSpPr>
              <a:spLocks noChangeShapeType="1"/>
            </p:cNvSpPr>
            <p:nvPr/>
          </p:nvSpPr>
          <p:spPr bwMode="auto">
            <a:xfrm flipV="1">
              <a:off x="2652" y="959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2" name="Oval 244"/>
            <p:cNvSpPr>
              <a:spLocks noChangeArrowheads="1"/>
            </p:cNvSpPr>
            <p:nvPr/>
          </p:nvSpPr>
          <p:spPr bwMode="auto">
            <a:xfrm>
              <a:off x="2757" y="879"/>
              <a:ext cx="59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2400" b="0"/>
            </a:p>
          </p:txBody>
        </p:sp>
        <p:sp>
          <p:nvSpPr>
            <p:cNvPr id="243" name="Arc 245"/>
            <p:cNvSpPr>
              <a:spLocks/>
            </p:cNvSpPr>
            <p:nvPr/>
          </p:nvSpPr>
          <p:spPr bwMode="auto">
            <a:xfrm>
              <a:off x="2732" y="930"/>
              <a:ext cx="30" cy="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4"/>
                  </a:moveTo>
                  <a:cubicBezTo>
                    <a:pt x="14" y="9664"/>
                    <a:pt x="9664" y="14"/>
                    <a:pt x="21574" y="0"/>
                  </a:cubicBezTo>
                </a:path>
                <a:path w="21600" h="21600" stroke="0" extrusionOk="0">
                  <a:moveTo>
                    <a:pt x="0" y="21574"/>
                  </a:moveTo>
                  <a:cubicBezTo>
                    <a:pt x="14" y="9664"/>
                    <a:pt x="9664" y="14"/>
                    <a:pt x="21574" y="0"/>
                  </a:cubicBezTo>
                  <a:lnTo>
                    <a:pt x="21600" y="21600"/>
                  </a:lnTo>
                  <a:lnTo>
                    <a:pt x="0" y="2157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44" name="Arc 246"/>
            <p:cNvSpPr>
              <a:spLocks/>
            </p:cNvSpPr>
            <p:nvPr/>
          </p:nvSpPr>
          <p:spPr bwMode="auto">
            <a:xfrm>
              <a:off x="2816" y="930"/>
              <a:ext cx="26" cy="30"/>
            </a:xfrm>
            <a:custGeom>
              <a:avLst/>
              <a:gdLst>
                <a:gd name="T0" fmla="*/ 0 w 21719"/>
                <a:gd name="T1" fmla="*/ 0 h 21600"/>
                <a:gd name="T2" fmla="*/ 0 w 21719"/>
                <a:gd name="T3" fmla="*/ 0 h 21600"/>
                <a:gd name="T4" fmla="*/ 0 w 217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9"/>
                <a:gd name="T10" fmla="*/ 0 h 21600"/>
                <a:gd name="T11" fmla="*/ 21719 w 217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9" h="21600" fill="none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38" y="0"/>
                    <a:pt x="21704" y="9654"/>
                    <a:pt x="21718" y="21574"/>
                  </a:cubicBezTo>
                </a:path>
                <a:path w="21719" h="21600" stroke="0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38" y="0"/>
                    <a:pt x="21704" y="9654"/>
                    <a:pt x="21718" y="21574"/>
                  </a:cubicBezTo>
                  <a:lnTo>
                    <a:pt x="11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45" name="Line 247"/>
            <p:cNvSpPr>
              <a:spLocks noChangeShapeType="1"/>
            </p:cNvSpPr>
            <p:nvPr/>
          </p:nvSpPr>
          <p:spPr bwMode="auto">
            <a:xfrm>
              <a:off x="2753" y="926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6" name="Line 248"/>
            <p:cNvSpPr>
              <a:spLocks noChangeShapeType="1"/>
            </p:cNvSpPr>
            <p:nvPr/>
          </p:nvSpPr>
          <p:spPr bwMode="auto">
            <a:xfrm>
              <a:off x="2728" y="959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7" name="Line 249"/>
            <p:cNvSpPr>
              <a:spLocks noChangeShapeType="1"/>
            </p:cNvSpPr>
            <p:nvPr/>
          </p:nvSpPr>
          <p:spPr bwMode="auto">
            <a:xfrm>
              <a:off x="2728" y="1043"/>
              <a:ext cx="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8" name="Line 250"/>
            <p:cNvSpPr>
              <a:spLocks noChangeShapeType="1"/>
            </p:cNvSpPr>
            <p:nvPr/>
          </p:nvSpPr>
          <p:spPr bwMode="auto">
            <a:xfrm>
              <a:off x="2753" y="1043"/>
              <a:ext cx="1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9" name="Line 251"/>
            <p:cNvSpPr>
              <a:spLocks noChangeShapeType="1"/>
            </p:cNvSpPr>
            <p:nvPr/>
          </p:nvSpPr>
          <p:spPr bwMode="auto">
            <a:xfrm>
              <a:off x="2753" y="1186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0" name="Line 252"/>
            <p:cNvSpPr>
              <a:spLocks noChangeShapeType="1"/>
            </p:cNvSpPr>
            <p:nvPr/>
          </p:nvSpPr>
          <p:spPr bwMode="auto">
            <a:xfrm flipV="1">
              <a:off x="2812" y="1043"/>
              <a:ext cx="1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1" name="Line 253"/>
            <p:cNvSpPr>
              <a:spLocks noChangeShapeType="1"/>
            </p:cNvSpPr>
            <p:nvPr/>
          </p:nvSpPr>
          <p:spPr bwMode="auto">
            <a:xfrm>
              <a:off x="2812" y="1043"/>
              <a:ext cx="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2" name="Line 254"/>
            <p:cNvSpPr>
              <a:spLocks noChangeShapeType="1"/>
            </p:cNvSpPr>
            <p:nvPr/>
          </p:nvSpPr>
          <p:spPr bwMode="auto">
            <a:xfrm flipV="1">
              <a:off x="2837" y="959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53" name="Arc 255"/>
          <p:cNvSpPr>
            <a:spLocks/>
          </p:cNvSpPr>
          <p:nvPr/>
        </p:nvSpPr>
        <p:spPr bwMode="auto">
          <a:xfrm>
            <a:off x="2879725" y="5460546"/>
            <a:ext cx="949325" cy="406400"/>
          </a:xfrm>
          <a:custGeom>
            <a:avLst/>
            <a:gdLst>
              <a:gd name="T0" fmla="*/ 1824823412 w 21600"/>
              <a:gd name="T1" fmla="*/ 139886108 h 21905"/>
              <a:gd name="T2" fmla="*/ 169999 w 21600"/>
              <a:gd name="T3" fmla="*/ 0 h 21905"/>
              <a:gd name="T4" fmla="*/ 1833737881 w 21600"/>
              <a:gd name="T5" fmla="*/ 1947881 h 21905"/>
              <a:gd name="T6" fmla="*/ 0 60000 65536"/>
              <a:gd name="T7" fmla="*/ 0 60000 65536"/>
              <a:gd name="T8" fmla="*/ 0 60000 65536"/>
              <a:gd name="T9" fmla="*/ 0 w 21600"/>
              <a:gd name="T10" fmla="*/ 0 h 21905"/>
              <a:gd name="T11" fmla="*/ 21600 w 21600"/>
              <a:gd name="T12" fmla="*/ 21905 h 219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905" fill="none" extrusionOk="0">
                <a:moveTo>
                  <a:pt x="21495" y="21904"/>
                </a:moveTo>
                <a:cubicBezTo>
                  <a:pt x="9606" y="21846"/>
                  <a:pt x="0" y="12193"/>
                  <a:pt x="0" y="305"/>
                </a:cubicBezTo>
                <a:cubicBezTo>
                  <a:pt x="-1" y="203"/>
                  <a:pt x="0" y="101"/>
                  <a:pt x="2" y="0"/>
                </a:cubicBezTo>
              </a:path>
              <a:path w="21600" h="21905" stroke="0" extrusionOk="0">
                <a:moveTo>
                  <a:pt x="21495" y="21904"/>
                </a:moveTo>
                <a:cubicBezTo>
                  <a:pt x="9606" y="21846"/>
                  <a:pt x="0" y="12193"/>
                  <a:pt x="0" y="305"/>
                </a:cubicBezTo>
                <a:cubicBezTo>
                  <a:pt x="-1" y="203"/>
                  <a:pt x="0" y="101"/>
                  <a:pt x="2" y="0"/>
                </a:cubicBezTo>
                <a:lnTo>
                  <a:pt x="21600" y="305"/>
                </a:lnTo>
                <a:lnTo>
                  <a:pt x="21495" y="2190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4" name="Arc 256"/>
          <p:cNvSpPr>
            <a:spLocks/>
          </p:cNvSpPr>
          <p:nvPr/>
        </p:nvSpPr>
        <p:spPr bwMode="auto">
          <a:xfrm>
            <a:off x="4826000" y="5514521"/>
            <a:ext cx="1103313" cy="352425"/>
          </a:xfrm>
          <a:custGeom>
            <a:avLst/>
            <a:gdLst>
              <a:gd name="T0" fmla="*/ 2147483647 w 21733"/>
              <a:gd name="T1" fmla="*/ 0 h 21929"/>
              <a:gd name="T2" fmla="*/ 0 w 21733"/>
              <a:gd name="T3" fmla="*/ 91025372 h 21929"/>
              <a:gd name="T4" fmla="*/ 17401662 w 21733"/>
              <a:gd name="T5" fmla="*/ 1365536 h 21929"/>
              <a:gd name="T6" fmla="*/ 0 60000 65536"/>
              <a:gd name="T7" fmla="*/ 0 60000 65536"/>
              <a:gd name="T8" fmla="*/ 0 60000 65536"/>
              <a:gd name="T9" fmla="*/ 0 w 21733"/>
              <a:gd name="T10" fmla="*/ 0 h 21929"/>
              <a:gd name="T11" fmla="*/ 21733 w 21733"/>
              <a:gd name="T12" fmla="*/ 21929 h 219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33" h="21929" fill="none" extrusionOk="0">
                <a:moveTo>
                  <a:pt x="21730" y="-1"/>
                </a:moveTo>
                <a:cubicBezTo>
                  <a:pt x="21732" y="109"/>
                  <a:pt x="21733" y="219"/>
                  <a:pt x="21733" y="329"/>
                </a:cubicBezTo>
                <a:cubicBezTo>
                  <a:pt x="21733" y="12258"/>
                  <a:pt x="12062" y="21929"/>
                  <a:pt x="133" y="21929"/>
                </a:cubicBezTo>
                <a:cubicBezTo>
                  <a:pt x="88" y="21929"/>
                  <a:pt x="44" y="21928"/>
                  <a:pt x="0" y="21928"/>
                </a:cubicBezTo>
              </a:path>
              <a:path w="21733" h="21929" stroke="0" extrusionOk="0">
                <a:moveTo>
                  <a:pt x="21730" y="-1"/>
                </a:moveTo>
                <a:cubicBezTo>
                  <a:pt x="21732" y="109"/>
                  <a:pt x="21733" y="219"/>
                  <a:pt x="21733" y="329"/>
                </a:cubicBezTo>
                <a:cubicBezTo>
                  <a:pt x="21733" y="12258"/>
                  <a:pt x="12062" y="21929"/>
                  <a:pt x="133" y="21929"/>
                </a:cubicBezTo>
                <a:cubicBezTo>
                  <a:pt x="88" y="21929"/>
                  <a:pt x="44" y="21928"/>
                  <a:pt x="0" y="21928"/>
                </a:cubicBezTo>
                <a:lnTo>
                  <a:pt x="133" y="329"/>
                </a:lnTo>
                <a:lnTo>
                  <a:pt x="21730" y="-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5" name="Arc 257"/>
          <p:cNvSpPr>
            <a:spLocks/>
          </p:cNvSpPr>
          <p:nvPr/>
        </p:nvSpPr>
        <p:spPr bwMode="auto">
          <a:xfrm>
            <a:off x="4829175" y="5566909"/>
            <a:ext cx="349250" cy="301625"/>
          </a:xfrm>
          <a:custGeom>
            <a:avLst/>
            <a:gdLst>
              <a:gd name="T0" fmla="*/ 90425242 w 21705"/>
              <a:gd name="T1" fmla="*/ 0 h 21600"/>
              <a:gd name="T2" fmla="*/ 0 w 21705"/>
              <a:gd name="T3" fmla="*/ 58815870 h 21600"/>
              <a:gd name="T4" fmla="*/ 437556 w 21705"/>
              <a:gd name="T5" fmla="*/ 0 h 21600"/>
              <a:gd name="T6" fmla="*/ 0 60000 65536"/>
              <a:gd name="T7" fmla="*/ 0 60000 65536"/>
              <a:gd name="T8" fmla="*/ 0 60000 65536"/>
              <a:gd name="T9" fmla="*/ 0 w 21705"/>
              <a:gd name="T10" fmla="*/ 0 h 21600"/>
              <a:gd name="T11" fmla="*/ 21705 w 217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5" h="21600" fill="none" extrusionOk="0">
                <a:moveTo>
                  <a:pt x="21705" y="0"/>
                </a:moveTo>
                <a:cubicBezTo>
                  <a:pt x="21705" y="11929"/>
                  <a:pt x="12034" y="21600"/>
                  <a:pt x="105" y="21600"/>
                </a:cubicBezTo>
                <a:cubicBezTo>
                  <a:pt x="70" y="21600"/>
                  <a:pt x="35" y="21599"/>
                  <a:pt x="0" y="21599"/>
                </a:cubicBezTo>
              </a:path>
              <a:path w="21705" h="21600" stroke="0" extrusionOk="0">
                <a:moveTo>
                  <a:pt x="21705" y="0"/>
                </a:moveTo>
                <a:cubicBezTo>
                  <a:pt x="21705" y="11929"/>
                  <a:pt x="12034" y="21600"/>
                  <a:pt x="105" y="21600"/>
                </a:cubicBezTo>
                <a:cubicBezTo>
                  <a:pt x="70" y="21600"/>
                  <a:pt x="35" y="21599"/>
                  <a:pt x="0" y="21599"/>
                </a:cubicBezTo>
                <a:lnTo>
                  <a:pt x="105" y="0"/>
                </a:lnTo>
                <a:lnTo>
                  <a:pt x="21705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6" name="Arc 258"/>
          <p:cNvSpPr>
            <a:spLocks/>
          </p:cNvSpPr>
          <p:nvPr/>
        </p:nvSpPr>
        <p:spPr bwMode="auto">
          <a:xfrm>
            <a:off x="3481388" y="5566909"/>
            <a:ext cx="347662" cy="301625"/>
          </a:xfrm>
          <a:custGeom>
            <a:avLst/>
            <a:gdLst>
              <a:gd name="T0" fmla="*/ 89628873 w 21600"/>
              <a:gd name="T1" fmla="*/ 58815870 h 21600"/>
              <a:gd name="T2" fmla="*/ 0 w 21600"/>
              <a:gd name="T3" fmla="*/ 0 h 21600"/>
              <a:gd name="T4" fmla="*/ 9006668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495" y="21599"/>
                </a:moveTo>
                <a:cubicBezTo>
                  <a:pt x="9606" y="21541"/>
                  <a:pt x="0" y="11888"/>
                  <a:pt x="0" y="0"/>
                </a:cubicBezTo>
              </a:path>
              <a:path w="21600" h="21600" stroke="0" extrusionOk="0">
                <a:moveTo>
                  <a:pt x="21495" y="21599"/>
                </a:moveTo>
                <a:cubicBezTo>
                  <a:pt x="9606" y="21541"/>
                  <a:pt x="0" y="11888"/>
                  <a:pt x="0" y="0"/>
                </a:cubicBezTo>
                <a:lnTo>
                  <a:pt x="21600" y="0"/>
                </a:lnTo>
                <a:lnTo>
                  <a:pt x="21495" y="215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7" name="Arc 259"/>
          <p:cNvSpPr>
            <a:spLocks/>
          </p:cNvSpPr>
          <p:nvPr/>
        </p:nvSpPr>
        <p:spPr bwMode="auto">
          <a:xfrm>
            <a:off x="3481388" y="5265284"/>
            <a:ext cx="347662" cy="301625"/>
          </a:xfrm>
          <a:custGeom>
            <a:avLst/>
            <a:gdLst>
              <a:gd name="T0" fmla="*/ 0 w 21600"/>
              <a:gd name="T1" fmla="*/ 58815870 h 21600"/>
              <a:gd name="T2" fmla="*/ 89628873 w 21600"/>
              <a:gd name="T3" fmla="*/ 0 h 21600"/>
              <a:gd name="T4" fmla="*/ 90066686 w 21600"/>
              <a:gd name="T5" fmla="*/ 5881587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1"/>
                  <a:pt x="9606" y="58"/>
                  <a:pt x="2149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1"/>
                  <a:pt x="9606" y="58"/>
                  <a:pt x="2149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8" name="Arc 260"/>
          <p:cNvSpPr>
            <a:spLocks/>
          </p:cNvSpPr>
          <p:nvPr/>
        </p:nvSpPr>
        <p:spPr bwMode="auto">
          <a:xfrm>
            <a:off x="4930775" y="5265284"/>
            <a:ext cx="247650" cy="301625"/>
          </a:xfrm>
          <a:custGeom>
            <a:avLst/>
            <a:gdLst>
              <a:gd name="T0" fmla="*/ 0 w 21600"/>
              <a:gd name="T1" fmla="*/ 0 h 21600"/>
              <a:gd name="T2" fmla="*/ 32554235 w 21600"/>
              <a:gd name="T3" fmla="*/ 58815870 h 21600"/>
              <a:gd name="T4" fmla="*/ 0 w 21600"/>
              <a:gd name="T5" fmla="*/ 5881587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259" name="Group 263"/>
          <p:cNvGrpSpPr>
            <a:grpSpLocks/>
          </p:cNvGrpSpPr>
          <p:nvPr/>
        </p:nvGrpSpPr>
        <p:grpSpPr bwMode="auto">
          <a:xfrm>
            <a:off x="3822700" y="5820909"/>
            <a:ext cx="160338" cy="66675"/>
            <a:chOff x="2408" y="3475"/>
            <a:chExt cx="101" cy="42"/>
          </a:xfrm>
        </p:grpSpPr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2424" y="3475"/>
              <a:ext cx="85" cy="42"/>
            </a:xfrm>
            <a:custGeom>
              <a:avLst/>
              <a:gdLst>
                <a:gd name="T0" fmla="*/ 85 w 85"/>
                <a:gd name="T1" fmla="*/ 25 h 42"/>
                <a:gd name="T2" fmla="*/ 0 w 85"/>
                <a:gd name="T3" fmla="*/ 42 h 42"/>
                <a:gd name="T4" fmla="*/ 0 w 85"/>
                <a:gd name="T5" fmla="*/ 25 h 42"/>
                <a:gd name="T6" fmla="*/ 0 w 85"/>
                <a:gd name="T7" fmla="*/ 0 h 42"/>
                <a:gd name="T8" fmla="*/ 85 w 85"/>
                <a:gd name="T9" fmla="*/ 25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42"/>
                <a:gd name="T17" fmla="*/ 85 w 8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42">
                  <a:moveTo>
                    <a:pt x="85" y="25"/>
                  </a:moveTo>
                  <a:lnTo>
                    <a:pt x="0" y="42"/>
                  </a:lnTo>
                  <a:lnTo>
                    <a:pt x="0" y="25"/>
                  </a:lnTo>
                  <a:lnTo>
                    <a:pt x="0" y="0"/>
                  </a:lnTo>
                  <a:lnTo>
                    <a:pt x="85" y="2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1" name="Line 262"/>
            <p:cNvSpPr>
              <a:spLocks noChangeShapeType="1"/>
            </p:cNvSpPr>
            <p:nvPr/>
          </p:nvSpPr>
          <p:spPr bwMode="auto">
            <a:xfrm flipH="1">
              <a:off x="2408" y="3500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62" name="Group 266"/>
          <p:cNvGrpSpPr>
            <a:grpSpLocks/>
          </p:cNvGrpSpPr>
          <p:nvPr/>
        </p:nvGrpSpPr>
        <p:grpSpPr bwMode="auto">
          <a:xfrm>
            <a:off x="2846388" y="5312909"/>
            <a:ext cx="66675" cy="200025"/>
            <a:chOff x="1793" y="3155"/>
            <a:chExt cx="42" cy="126"/>
          </a:xfrm>
        </p:grpSpPr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1793" y="3197"/>
              <a:ext cx="42" cy="84"/>
            </a:xfrm>
            <a:custGeom>
              <a:avLst/>
              <a:gdLst>
                <a:gd name="T0" fmla="*/ 17 w 42"/>
                <a:gd name="T1" fmla="*/ 84 h 84"/>
                <a:gd name="T2" fmla="*/ 0 w 42"/>
                <a:gd name="T3" fmla="*/ 0 h 84"/>
                <a:gd name="T4" fmla="*/ 17 w 42"/>
                <a:gd name="T5" fmla="*/ 0 h 84"/>
                <a:gd name="T6" fmla="*/ 42 w 42"/>
                <a:gd name="T7" fmla="*/ 0 h 84"/>
                <a:gd name="T8" fmla="*/ 17 w 42"/>
                <a:gd name="T9" fmla="*/ 84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84"/>
                <a:gd name="T17" fmla="*/ 42 w 42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84">
                  <a:moveTo>
                    <a:pt x="17" y="8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42" y="0"/>
                  </a:lnTo>
                  <a:lnTo>
                    <a:pt x="17" y="8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4" name="Line 265"/>
            <p:cNvSpPr>
              <a:spLocks noChangeShapeType="1"/>
            </p:cNvSpPr>
            <p:nvPr/>
          </p:nvSpPr>
          <p:spPr bwMode="auto">
            <a:xfrm flipV="1">
              <a:off x="1810" y="3155"/>
              <a:ext cx="1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65" name="Group 269"/>
          <p:cNvGrpSpPr>
            <a:grpSpLocks/>
          </p:cNvGrpSpPr>
          <p:nvPr/>
        </p:nvGrpSpPr>
        <p:grpSpPr bwMode="auto">
          <a:xfrm>
            <a:off x="4770438" y="5231946"/>
            <a:ext cx="133350" cy="66675"/>
            <a:chOff x="3005" y="3104"/>
            <a:chExt cx="84" cy="42"/>
          </a:xfrm>
        </p:grpSpPr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005" y="3104"/>
              <a:ext cx="84" cy="42"/>
            </a:xfrm>
            <a:custGeom>
              <a:avLst/>
              <a:gdLst>
                <a:gd name="T0" fmla="*/ 0 w 84"/>
                <a:gd name="T1" fmla="*/ 17 h 42"/>
                <a:gd name="T2" fmla="*/ 84 w 84"/>
                <a:gd name="T3" fmla="*/ 0 h 42"/>
                <a:gd name="T4" fmla="*/ 84 w 84"/>
                <a:gd name="T5" fmla="*/ 17 h 42"/>
                <a:gd name="T6" fmla="*/ 84 w 84"/>
                <a:gd name="T7" fmla="*/ 42 h 42"/>
                <a:gd name="T8" fmla="*/ 0 w 84"/>
                <a:gd name="T9" fmla="*/ 1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42"/>
                <a:gd name="T17" fmla="*/ 84 w 84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42">
                  <a:moveTo>
                    <a:pt x="0" y="17"/>
                  </a:moveTo>
                  <a:lnTo>
                    <a:pt x="84" y="0"/>
                  </a:lnTo>
                  <a:lnTo>
                    <a:pt x="84" y="17"/>
                  </a:lnTo>
                  <a:lnTo>
                    <a:pt x="84" y="42"/>
                  </a:lnTo>
                  <a:lnTo>
                    <a:pt x="0" y="1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7" name="Line 268"/>
            <p:cNvSpPr>
              <a:spLocks noChangeShapeType="1"/>
            </p:cNvSpPr>
            <p:nvPr/>
          </p:nvSpPr>
          <p:spPr bwMode="auto">
            <a:xfrm flipH="1">
              <a:off x="3073" y="312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68" name="Line 274"/>
          <p:cNvSpPr>
            <a:spLocks noChangeShapeType="1"/>
          </p:cNvSpPr>
          <p:nvPr/>
        </p:nvSpPr>
        <p:spPr bwMode="auto">
          <a:xfrm>
            <a:off x="5830888" y="4114346"/>
            <a:ext cx="163512" cy="0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IE"/>
          </a:p>
        </p:txBody>
      </p:sp>
      <p:sp>
        <p:nvSpPr>
          <p:cNvPr id="269" name="Line 275"/>
          <p:cNvSpPr>
            <a:spLocks noChangeShapeType="1"/>
          </p:cNvSpPr>
          <p:nvPr/>
        </p:nvSpPr>
        <p:spPr bwMode="auto">
          <a:xfrm>
            <a:off x="5830888" y="4198484"/>
            <a:ext cx="1635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IE"/>
          </a:p>
        </p:txBody>
      </p:sp>
      <p:sp>
        <p:nvSpPr>
          <p:cNvPr id="270" name="Line 276"/>
          <p:cNvSpPr>
            <a:spLocks noChangeShapeType="1"/>
          </p:cNvSpPr>
          <p:nvPr/>
        </p:nvSpPr>
        <p:spPr bwMode="auto">
          <a:xfrm>
            <a:off x="5830888" y="4266746"/>
            <a:ext cx="1635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IE"/>
          </a:p>
        </p:txBody>
      </p:sp>
      <p:grpSp>
        <p:nvGrpSpPr>
          <p:cNvPr id="271" name="Group 277"/>
          <p:cNvGrpSpPr>
            <a:grpSpLocks/>
          </p:cNvGrpSpPr>
          <p:nvPr/>
        </p:nvGrpSpPr>
        <p:grpSpPr bwMode="auto">
          <a:xfrm flipV="1">
            <a:off x="2847975" y="5346246"/>
            <a:ext cx="66675" cy="146050"/>
            <a:chOff x="3704" y="3189"/>
            <a:chExt cx="42" cy="92"/>
          </a:xfrm>
        </p:grpSpPr>
        <p:sp>
          <p:nvSpPr>
            <p:cNvPr id="272" name="Freeform 278"/>
            <p:cNvSpPr>
              <a:spLocks/>
            </p:cNvSpPr>
            <p:nvPr/>
          </p:nvSpPr>
          <p:spPr bwMode="auto">
            <a:xfrm>
              <a:off x="3704" y="3189"/>
              <a:ext cx="42" cy="84"/>
            </a:xfrm>
            <a:custGeom>
              <a:avLst/>
              <a:gdLst>
                <a:gd name="T0" fmla="*/ 25 w 42"/>
                <a:gd name="T1" fmla="*/ 0 h 84"/>
                <a:gd name="T2" fmla="*/ 42 w 42"/>
                <a:gd name="T3" fmla="*/ 84 h 84"/>
                <a:gd name="T4" fmla="*/ 25 w 42"/>
                <a:gd name="T5" fmla="*/ 84 h 84"/>
                <a:gd name="T6" fmla="*/ 0 w 42"/>
                <a:gd name="T7" fmla="*/ 84 h 84"/>
                <a:gd name="T8" fmla="*/ 25 w 42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84"/>
                <a:gd name="T17" fmla="*/ 42 w 42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84">
                  <a:moveTo>
                    <a:pt x="25" y="0"/>
                  </a:moveTo>
                  <a:lnTo>
                    <a:pt x="42" y="84"/>
                  </a:lnTo>
                  <a:lnTo>
                    <a:pt x="25" y="84"/>
                  </a:lnTo>
                  <a:lnTo>
                    <a:pt x="0" y="8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3" name="Line 279"/>
            <p:cNvSpPr>
              <a:spLocks noChangeShapeType="1"/>
            </p:cNvSpPr>
            <p:nvPr/>
          </p:nvSpPr>
          <p:spPr bwMode="auto">
            <a:xfrm>
              <a:off x="3729" y="3273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74" name="Text Box 283"/>
          <p:cNvSpPr txBox="1">
            <a:spLocks noChangeArrowheads="1"/>
          </p:cNvSpPr>
          <p:nvPr/>
        </p:nvSpPr>
        <p:spPr bwMode="auto">
          <a:xfrm>
            <a:off x="6878638" y="3244396"/>
            <a:ext cx="579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0"/>
              <a:t>A a</a:t>
            </a:r>
          </a:p>
        </p:txBody>
      </p:sp>
      <p:sp>
        <p:nvSpPr>
          <p:cNvPr id="275" name="Rectangle 113"/>
          <p:cNvSpPr>
            <a:spLocks noChangeArrowheads="1"/>
          </p:cNvSpPr>
          <p:nvPr/>
        </p:nvSpPr>
        <p:spPr bwMode="auto">
          <a:xfrm>
            <a:off x="3548063" y="1380672"/>
            <a:ext cx="1298575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00"/>
                </a:solidFill>
                <a:latin typeface="Times New Roman" pitchFamily="18" charset="0"/>
              </a:rPr>
              <a:t>Use and Context </a:t>
            </a:r>
            <a:endParaRPr lang="en-US" altLang="en-US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 Recall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the concept of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Affordance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</a:p>
          <a:p>
            <a:pPr marL="533400" indent="-533400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does this term refer to?</a:t>
            </a:r>
          </a:p>
          <a:p>
            <a:pPr marL="533400" indent="-533400">
              <a:buNone/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this be used in a system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kumimoji="1" lang="en-GB" altLang="en-US" sz="22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65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Error preve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ntion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Prevent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errors occurring in the first place, if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Key question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Does the system prevent users from making serious errors, and if they do make an error, does it permit them to recover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easily?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24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and efficiency of use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accelerators (keyboard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shortcuts).</a:t>
            </a:r>
          </a:p>
          <a:p>
            <a:pPr marL="533400" indent="-533400">
              <a:buNone/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Design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effective tasking – e.g. allowing the use of ‘Tab’ to move from cell to cell on a spreadsheet or database according to usage rules such as horizontal or vertical tabbing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2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35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esthetic and minimalist design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information that is irrelevant or rarely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needed.</a:t>
            </a:r>
          </a:p>
          <a:p>
            <a:pPr marL="533400" indent="-533400">
              <a:buNone/>
            </a:pP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Irrelevant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rarely needed information in dialogues -&gt; diminishes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visibility.</a:t>
            </a:r>
          </a:p>
          <a:p>
            <a:pPr marL="533400" indent="-533400">
              <a:buNone/>
            </a:pP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Extraneous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on a page distracts the user and slows them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down.</a:t>
            </a:r>
          </a:p>
          <a:p>
            <a:pPr marL="533400" indent="-533400">
              <a:buNone/>
            </a:pP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progressive levels of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93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8A7E-4BF1-4798-8746-839D24971761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738" y="1417638"/>
            <a:ext cx="7783710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and documentation</a:t>
            </a:r>
            <a:endParaRPr lang="en-GB" altLang="en-US" sz="26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>
              <a:buNone/>
            </a:pPr>
            <a:r>
              <a:rPr lang="en-GB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 information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can be easily searched and provide help in a set of concrete steps that can easily be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followed.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9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1332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1334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4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334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1334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4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335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332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332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2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333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1331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Principles</a:t>
            </a:r>
            <a:endParaRPr lang="en-US" altLang="en-US" sz="1000" b="0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en-IE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Heuristics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23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Now You Know That…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HCI discipline includes the study of: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use and context of computers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 characteristics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computer system and interface architecture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development process</a:t>
            </a:r>
          </a:p>
          <a:p>
            <a:endParaRPr lang="en-US" altLang="en-US" sz="2400" dirty="0">
              <a:solidFill>
                <a:srgbClr val="99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Why is it worthy studying?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HCI is worth studying because it aligns both human interests and economic interests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01208"/>
            <a:ext cx="1071439" cy="10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the Lecture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the subject of HCI</a:t>
            </a: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Disciplines associated with HCI</a:t>
            </a: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Humans (Users</a:t>
            </a:r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Interfacing </a:t>
            </a: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and Interfacing </a:t>
            </a:r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Reasons for our interest in HCI</a:t>
            </a:r>
          </a:p>
          <a:p>
            <a:pPr>
              <a:lnSpc>
                <a:spcPct val="150000"/>
              </a:lnSpc>
            </a:pP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</a:t>
            </a:r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(Nielsen's Heuristics)</a:t>
            </a:r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>
              <a:lnSpc>
                <a:spcPct val="80000"/>
              </a:lnSpc>
            </a:pPr>
            <a:endParaRPr lang="en-US" altLang="ja-JP" sz="22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Preece</a:t>
            </a: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J. et al. (2002)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Interaction Design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Shneiderman</a:t>
            </a: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&amp; </a:t>
            </a:r>
            <a:r>
              <a:rPr lang="en-IE" altLang="ja-JP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Plaisant</a:t>
            </a: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C. (2005)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the User Interface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Benyon</a:t>
            </a: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D. et al (2005)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Interactive Systems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Wyeth, P. &amp; Purchase, H. (2003)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Using Developmental Theories to Inform the Design of Technology for Children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Hawthorn, D. (2003)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Universal is Good Design for Older Users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Nielsen, J. (1995) </a:t>
            </a:r>
            <a:r>
              <a:rPr lang="en-IE" altLang="ja-JP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Advances in Human-Computer </a:t>
            </a:r>
            <a:r>
              <a:rPr lang="en-IE" altLang="ja-JP" sz="26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Interaction</a:t>
            </a:r>
          </a:p>
          <a:p>
            <a:pPr marL="400050" indent="-285750">
              <a:lnSpc>
                <a:spcPct val="90000"/>
              </a:lnSpc>
              <a:spcBef>
                <a:spcPct val="30000"/>
              </a:spcBef>
            </a:pPr>
            <a:r>
              <a:rPr lang="en-IE" altLang="ja-JP" sz="2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Shackel</a:t>
            </a: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(1990) </a:t>
            </a:r>
            <a:r>
              <a:rPr lang="en-IE" altLang="ja-JP" sz="28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 Factors and </a:t>
            </a:r>
            <a:r>
              <a:rPr lang="en-IE" altLang="ja-JP" sz="28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</a:t>
            </a:r>
            <a:endParaRPr lang="en-IE" altLang="ja-JP" sz="28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17638"/>
            <a:ext cx="7850832" cy="481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Interdisciplinary Nature of HCI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altLang="en-US" sz="3700" dirty="0" smtClean="0">
                <a:latin typeface="Arial" panose="020B0604020202020204" pitchFamily="34" charset="0"/>
                <a:cs typeface="Arial" panose="020B0604020202020204" pitchFamily="34" charset="0"/>
              </a:rPr>
              <a:t>The disciplines associated with HCI include:</a:t>
            </a:r>
          </a:p>
          <a:p>
            <a:pPr marL="0" indent="0">
              <a:spcBef>
                <a:spcPct val="0"/>
              </a:spcBef>
              <a:buNone/>
            </a:pPr>
            <a:endParaRPr lang="en-IE" dirty="0" smtClean="0">
              <a:solidFill>
                <a:srgbClr val="FFFF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IE" sz="3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  <a:endParaRPr lang="en-IE" sz="3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Sociology</a:t>
            </a:r>
          </a:p>
          <a:p>
            <a:pPr lvl="1">
              <a:spcBef>
                <a:spcPct val="0"/>
              </a:spcBef>
            </a:pPr>
            <a:r>
              <a:rPr lang="en-IE" sz="3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Anthropology</a:t>
            </a:r>
            <a:endParaRPr lang="en-IE" sz="31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Ergonomics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Physiology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</a:p>
          <a:p>
            <a:pPr lvl="1">
              <a:spcBef>
                <a:spcPct val="0"/>
              </a:spcBef>
            </a:pPr>
            <a:r>
              <a:rPr lang="en-IE" sz="31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lang="en-GB" altLang="en-US" sz="3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Interdisciplines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52000"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and Engineering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faster machines</a:t>
            </a:r>
            <a:b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faster systems</a:t>
            </a:r>
            <a:b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as a means of building better interfaces</a:t>
            </a:r>
          </a:p>
          <a:p>
            <a:pPr marL="400050" lvl="1" indent="0">
              <a:buNone/>
            </a:pPr>
            <a:endParaRPr lang="en-I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to better understand 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the user</a:t>
            </a:r>
            <a:b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modelling 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 (as a thinking entity)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Sociology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group work and groupware</a:t>
            </a:r>
          </a:p>
        </p:txBody>
      </p:sp>
    </p:spTree>
    <p:extLst>
      <p:ext uri="{BB962C8B-B14F-4D97-AF65-F5344CB8AC3E}">
        <p14:creationId xmlns:p14="http://schemas.microsoft.com/office/powerpoint/2010/main" val="349965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Interdisciplines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Anthropology and Ergonomics</a:t>
            </a:r>
          </a:p>
          <a:p>
            <a:pPr marL="400050" lvl="2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body shape and equipment design</a:t>
            </a:r>
            <a:endParaRPr lang="en-IE" sz="2200" dirty="0" smtClean="0"/>
          </a:p>
          <a:p>
            <a:pPr marL="0" lvl="1" indent="0">
              <a:spcBef>
                <a:spcPct val="0"/>
              </a:spcBef>
              <a:spcAft>
                <a:spcPts val="0"/>
              </a:spcAft>
              <a:buNone/>
            </a:pPr>
            <a:endParaRPr lang="en-IE" sz="1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Physiology</a:t>
            </a:r>
          </a:p>
          <a:p>
            <a:pPr marL="400050" lvl="2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physical capabilities</a:t>
            </a:r>
            <a:endParaRPr lang="en-IE" sz="2400" dirty="0"/>
          </a:p>
          <a:p>
            <a:pPr marL="0" lvl="1" indent="0">
              <a:spcBef>
                <a:spcPct val="0"/>
              </a:spcBef>
              <a:spcAft>
                <a:spcPts val="0"/>
              </a:spcAft>
              <a:buNone/>
            </a:pPr>
            <a:endParaRPr lang="en-I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user interface layout</a:t>
            </a:r>
          </a:p>
          <a:p>
            <a:pPr marL="0" indent="0">
              <a:spcAft>
                <a:spcPts val="0"/>
              </a:spcAft>
              <a:buNone/>
            </a:pPr>
            <a:endParaRPr lang="en-I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aesthetics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1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Interdisciplines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Autofit/>
          </a:bodyPr>
          <a:lstStyle/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</a:p>
          <a:p>
            <a:pPr marL="400050" lvl="2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the language of commands</a:t>
            </a:r>
            <a:endParaRPr lang="en-IE" sz="2200" dirty="0" smtClean="0"/>
          </a:p>
          <a:p>
            <a:pPr marL="0" lvl="1" indent="0">
              <a:spcBef>
                <a:spcPct val="0"/>
              </a:spcBef>
              <a:spcAft>
                <a:spcPts val="0"/>
              </a:spcAft>
              <a:buNone/>
            </a:pPr>
            <a:endParaRPr lang="en-IE" sz="1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</a:p>
          <a:p>
            <a:pPr marL="400050" lvl="2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To allow for contextual consistency</a:t>
            </a:r>
            <a:endParaRPr lang="en-IE" sz="2400" dirty="0"/>
          </a:p>
          <a:p>
            <a:pPr marL="0" indent="0">
              <a:spcAft>
                <a:spcPts val="0"/>
              </a:spcAft>
              <a:buNone/>
            </a:pPr>
            <a:endParaRPr lang="en-I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1" indent="-457200">
              <a:spcBef>
                <a:spcPct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for 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modelling the user </a:t>
            </a:r>
            <a:r>
              <a:rPr lang="en-I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(in relation to software)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219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1211</TotalTime>
  <Words>2125</Words>
  <Application>Microsoft Office PowerPoint</Application>
  <PresentationFormat>On-screen Show (4:3)</PresentationFormat>
  <Paragraphs>529</Paragraphs>
  <Slides>57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ＭＳ Ｐゴシック</vt:lpstr>
      <vt:lpstr>Arial</vt:lpstr>
      <vt:lpstr>Arial Narrow</vt:lpstr>
      <vt:lpstr>Calibri</vt:lpstr>
      <vt:lpstr>Geneva</vt:lpstr>
      <vt:lpstr>Gill Sans MT</vt:lpstr>
      <vt:lpstr>HGｺﾞｼｯｸM</vt:lpstr>
      <vt:lpstr>Impact</vt:lpstr>
      <vt:lpstr>Times</vt:lpstr>
      <vt:lpstr>Times New Roman</vt:lpstr>
      <vt:lpstr>Trebuchet MS</vt:lpstr>
      <vt:lpstr>Verdana</vt:lpstr>
      <vt:lpstr>Wingdings</vt:lpstr>
      <vt:lpstr>Wingdings 2</vt:lpstr>
      <vt:lpstr>Horizon</vt:lpstr>
      <vt:lpstr>Clip</vt:lpstr>
      <vt:lpstr>Course -  DT228-2 </vt:lpstr>
      <vt:lpstr>HCI</vt:lpstr>
      <vt:lpstr>HCI (2)</vt:lpstr>
      <vt:lpstr>The Goal of HCI</vt:lpstr>
      <vt:lpstr>Overview: Map of Human Computer Interaction</vt:lpstr>
      <vt:lpstr>The Interdisciplinary Nature of HCI</vt:lpstr>
      <vt:lpstr>Interdisciplines</vt:lpstr>
      <vt:lpstr>Interdisciplines (2)</vt:lpstr>
      <vt:lpstr>Interdisciplines (3)</vt:lpstr>
      <vt:lpstr>HUman</vt:lpstr>
      <vt:lpstr>Human - The User</vt:lpstr>
      <vt:lpstr>Human - The User (2)</vt:lpstr>
      <vt:lpstr>Human - The User (3)</vt:lpstr>
      <vt:lpstr>Human - The User (4)</vt:lpstr>
      <vt:lpstr>Human - The User (5)</vt:lpstr>
      <vt:lpstr>Human - The User (6)</vt:lpstr>
      <vt:lpstr>Computer</vt:lpstr>
      <vt:lpstr>Computers</vt:lpstr>
      <vt:lpstr>Use and Context of Computers</vt:lpstr>
      <vt:lpstr>Use and Context of Computers (2)</vt:lpstr>
      <vt:lpstr>Use and Context of Computers (3)</vt:lpstr>
      <vt:lpstr>Interaction</vt:lpstr>
      <vt:lpstr>Interacting With Computers</vt:lpstr>
      <vt:lpstr>Interacting With Computers (2)</vt:lpstr>
      <vt:lpstr>‘Rich’ Interaction</vt:lpstr>
      <vt:lpstr>Why Study Human Use of Computer Systems?</vt:lpstr>
      <vt:lpstr>Why Study Human Use of Computer Systems? (2)</vt:lpstr>
      <vt:lpstr>Why Study Human Use of Computer Systems? (3)</vt:lpstr>
      <vt:lpstr>Why Study Human Use of Computer Systems? (4)</vt:lpstr>
      <vt:lpstr>Why Study Human Use of Computer Systems? (5)</vt:lpstr>
      <vt:lpstr>The Social View continued</vt:lpstr>
      <vt:lpstr>Usability</vt:lpstr>
      <vt:lpstr>  What is Usability?</vt:lpstr>
      <vt:lpstr>  What is Usability? (2)</vt:lpstr>
      <vt:lpstr>Usability Principles</vt:lpstr>
      <vt:lpstr>Neilsen’s 10 Heuristics</vt:lpstr>
      <vt:lpstr>Nielsen’s Heuristics</vt:lpstr>
      <vt:lpstr>Nielsen’s Heuristics (2)</vt:lpstr>
      <vt:lpstr>Nielsen’s Heuristics (3)</vt:lpstr>
      <vt:lpstr>Nielsen’s Heuristics (4)</vt:lpstr>
      <vt:lpstr>Nielsen’s Heuristics (5)</vt:lpstr>
      <vt:lpstr>Nielsen’s Heuristics (6)</vt:lpstr>
      <vt:lpstr>Nielsen’s Heuristics (7)</vt:lpstr>
      <vt:lpstr>Nielsen’s Heuristics (8)</vt:lpstr>
      <vt:lpstr>Nielsen’s Heuristics (9)</vt:lpstr>
      <vt:lpstr>Nielsen’s Heuristics (10)</vt:lpstr>
      <vt:lpstr>Nielsen’s Heuristics (11)</vt:lpstr>
      <vt:lpstr>Nielsen’s Heuristics (12)</vt:lpstr>
      <vt:lpstr>Nielsen’s Heuristics (13)</vt:lpstr>
      <vt:lpstr>Nielsen’s Heuristics (14)</vt:lpstr>
      <vt:lpstr>Nielsen’s Heuristics (15)</vt:lpstr>
      <vt:lpstr>Nielsen’s Heuristics (16)</vt:lpstr>
      <vt:lpstr>Nielsen’s Heuristics (17)</vt:lpstr>
      <vt:lpstr>Nielsen’s Heuristics (18)</vt:lpstr>
      <vt:lpstr>Now You Know That…</vt:lpstr>
      <vt:lpstr>Summary of the Lecture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80</cp:revision>
  <cp:lastPrinted>2017-01-27T08:48:00Z</cp:lastPrinted>
  <dcterms:created xsi:type="dcterms:W3CDTF">2016-09-27T15:11:35Z</dcterms:created>
  <dcterms:modified xsi:type="dcterms:W3CDTF">2018-01-06T14:38:07Z</dcterms:modified>
</cp:coreProperties>
</file>