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notesMasterIdLst>
    <p:notesMasterId r:id="rId79"/>
  </p:notesMasterIdLst>
  <p:handoutMasterIdLst>
    <p:handoutMasterId r:id="rId80"/>
  </p:handoutMasterIdLst>
  <p:sldIdLst>
    <p:sldId id="258" r:id="rId2"/>
    <p:sldId id="594" r:id="rId3"/>
    <p:sldId id="593" r:id="rId4"/>
    <p:sldId id="595" r:id="rId5"/>
    <p:sldId id="596" r:id="rId6"/>
    <p:sldId id="597" r:id="rId7"/>
    <p:sldId id="548" r:id="rId8"/>
    <p:sldId id="549" r:id="rId9"/>
    <p:sldId id="598" r:id="rId10"/>
    <p:sldId id="601" r:id="rId11"/>
    <p:sldId id="552" r:id="rId12"/>
    <p:sldId id="602" r:id="rId13"/>
    <p:sldId id="603" r:id="rId14"/>
    <p:sldId id="604" r:id="rId15"/>
    <p:sldId id="607" r:id="rId16"/>
    <p:sldId id="608" r:id="rId17"/>
    <p:sldId id="609" r:id="rId18"/>
    <p:sldId id="612" r:id="rId19"/>
    <p:sldId id="611" r:id="rId20"/>
    <p:sldId id="613" r:id="rId21"/>
    <p:sldId id="614" r:id="rId22"/>
    <p:sldId id="617" r:id="rId23"/>
    <p:sldId id="618" r:id="rId24"/>
    <p:sldId id="565" r:id="rId25"/>
    <p:sldId id="566" r:id="rId26"/>
    <p:sldId id="620" r:id="rId27"/>
    <p:sldId id="569" r:id="rId28"/>
    <p:sldId id="570" r:id="rId29"/>
    <p:sldId id="622" r:id="rId30"/>
    <p:sldId id="623" r:id="rId31"/>
    <p:sldId id="624" r:id="rId32"/>
    <p:sldId id="574" r:id="rId33"/>
    <p:sldId id="625" r:id="rId34"/>
    <p:sldId id="626" r:id="rId35"/>
    <p:sldId id="627" r:id="rId36"/>
    <p:sldId id="578" r:id="rId37"/>
    <p:sldId id="579" r:id="rId38"/>
    <p:sldId id="628" r:id="rId39"/>
    <p:sldId id="629" r:id="rId40"/>
    <p:sldId id="630" r:id="rId41"/>
    <p:sldId id="631" r:id="rId42"/>
    <p:sldId id="584" r:id="rId43"/>
    <p:sldId id="585" r:id="rId44"/>
    <p:sldId id="586" r:id="rId45"/>
    <p:sldId id="632" r:id="rId46"/>
    <p:sldId id="633" r:id="rId47"/>
    <p:sldId id="634" r:id="rId48"/>
    <p:sldId id="590" r:id="rId49"/>
    <p:sldId id="636" r:id="rId50"/>
    <p:sldId id="637" r:id="rId51"/>
    <p:sldId id="638" r:id="rId52"/>
    <p:sldId id="639" r:id="rId53"/>
    <p:sldId id="640" r:id="rId54"/>
    <p:sldId id="641" r:id="rId55"/>
    <p:sldId id="642" r:id="rId56"/>
    <p:sldId id="643" r:id="rId57"/>
    <p:sldId id="644" r:id="rId58"/>
    <p:sldId id="645" r:id="rId59"/>
    <p:sldId id="646" r:id="rId60"/>
    <p:sldId id="647" r:id="rId61"/>
    <p:sldId id="648" r:id="rId62"/>
    <p:sldId id="649" r:id="rId63"/>
    <p:sldId id="650" r:id="rId64"/>
    <p:sldId id="651" r:id="rId65"/>
    <p:sldId id="652" r:id="rId66"/>
    <p:sldId id="653" r:id="rId67"/>
    <p:sldId id="654" r:id="rId68"/>
    <p:sldId id="655" r:id="rId69"/>
    <p:sldId id="656" r:id="rId70"/>
    <p:sldId id="657" r:id="rId71"/>
    <p:sldId id="658" r:id="rId72"/>
    <p:sldId id="659" r:id="rId73"/>
    <p:sldId id="660" r:id="rId74"/>
    <p:sldId id="661" r:id="rId75"/>
    <p:sldId id="662" r:id="rId76"/>
    <p:sldId id="635" r:id="rId77"/>
    <p:sldId id="541" r:id="rId78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3333FF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5" autoAdjust="0"/>
    <p:restoredTop sz="86400" autoAdjust="0"/>
  </p:normalViewPr>
  <p:slideViewPr>
    <p:cSldViewPr>
      <p:cViewPr varScale="1">
        <p:scale>
          <a:sx n="100" d="100"/>
          <a:sy n="100" d="100"/>
        </p:scale>
        <p:origin x="15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5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3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3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0B3EB-3B0F-4770-A8EF-1B6BDF2E8A80}" type="datetimeFigureOut">
              <a:rPr lang="en-IE" smtClean="0"/>
              <a:t>01/02/2018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4A7C7-383E-484E-8F0C-EECFAB10E2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48671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E0C50-C46B-4079-A566-47664AE8D799}" type="datetimeFigureOut">
              <a:rPr lang="en-IE" smtClean="0"/>
              <a:t>01/02/2018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38E73-C36B-4DA7-9329-7175A2EF50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6446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8C63CA-70F5-4116-BF24-0DC3FD7A862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F75842-2C63-4544-B1E7-C5EFBCE0DA54}" type="slidenum">
              <a:rPr lang="en-US" altLang="en-US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77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F75842-2C63-4544-B1E7-C5EFBCE0DA54}" type="slidenum">
              <a:rPr lang="en-US" altLang="en-US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63604" indent="-293694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74775" indent="-23495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44686" indent="-23495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114596" indent="-23495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84506" indent="-23495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3054416" indent="-23495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524326" indent="-23495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994236" indent="-23495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2F03993-521E-4F9E-BF51-FD816E3C5FE9}" type="slidenum">
              <a:rPr kumimoji="0" lang="en-NZ" altLang="en-US" smtClean="0"/>
              <a:pPr>
                <a:spcBef>
                  <a:spcPct val="0"/>
                </a:spcBef>
              </a:pPr>
              <a:t>11</a:t>
            </a:fld>
            <a:endParaRPr kumimoji="0" lang="en-NZ" alt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pitchFamily="34" charset="-128"/>
              </a:rPr>
              <a:t>Stimuli</a:t>
            </a:r>
          </a:p>
          <a:p>
            <a:endParaRPr lang="en-GB" altLang="en-US" dirty="0" smtClean="0">
              <a:ea typeface="ＭＳ Ｐゴシック" pitchFamily="34" charset="-128"/>
            </a:endParaRPr>
          </a:p>
          <a:p>
            <a:r>
              <a:rPr lang="en-GB" altLang="en-US" dirty="0" smtClean="0">
                <a:ea typeface="ＭＳ Ｐゴシック" pitchFamily="34" charset="-128"/>
              </a:rPr>
              <a:t>Definition:  a thing or event that evokes a specific functional reaction in an organ or tissue.</a:t>
            </a:r>
          </a:p>
          <a:p>
            <a:r>
              <a:rPr lang="en-GB" altLang="en-US" dirty="0" smtClean="0">
                <a:ea typeface="ＭＳ Ｐゴシック" pitchFamily="34" charset="-128"/>
              </a:rPr>
              <a:t>"areas of the brain which respond to auditory stimuli“</a:t>
            </a:r>
          </a:p>
          <a:p>
            <a:endParaRPr lang="en-GB" altLang="en-US" dirty="0" smtClean="0">
              <a:ea typeface="ＭＳ Ｐゴシック" pitchFamily="34" charset="-128"/>
            </a:endParaRPr>
          </a:p>
          <a:p>
            <a:r>
              <a:rPr lang="en-GB" altLang="en-US" dirty="0" smtClean="0">
                <a:ea typeface="ＭＳ Ｐゴシック" pitchFamily="34" charset="-128"/>
              </a:rPr>
              <a:t>Or</a:t>
            </a:r>
          </a:p>
          <a:p>
            <a:endParaRPr lang="en-GB" altLang="en-US" dirty="0" smtClean="0">
              <a:ea typeface="ＭＳ Ｐゴシック" pitchFamily="34" charset="-128"/>
            </a:endParaRPr>
          </a:p>
          <a:p>
            <a:r>
              <a:rPr lang="en-GB" altLang="en-US" dirty="0" smtClean="0">
                <a:ea typeface="ＭＳ Ｐゴシック" pitchFamily="34" charset="-128"/>
              </a:rPr>
              <a:t>something that incites to action or exertion or quickens action, feeling, thought,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38E73-C36B-4DA7-9329-7175A2EF505B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72971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63604" indent="-293694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74775" indent="-23495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44686" indent="-23495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114596" indent="-23495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84506" indent="-23495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3054416" indent="-23495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524326" indent="-23495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994236" indent="-23495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B3A85BE-71B2-4602-9F76-F65DE7907B11}" type="slidenum">
              <a:rPr kumimoji="0" lang="en-US" altLang="en-US" smtClean="0"/>
              <a:pPr>
                <a:spcBef>
                  <a:spcPct val="0"/>
                </a:spcBef>
              </a:pPr>
              <a:t>24</a:t>
            </a:fld>
            <a:endParaRPr kumimoji="0" lang="en-US" alt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In the original Stroop effect experiment (Stroop, 1935), stimuli were presented which contained either a single or several dimensions. In this case, either </a:t>
            </a:r>
            <a:r>
              <a:rPr lang="en-US" altLang="en-US" dirty="0" err="1" smtClean="0">
                <a:ea typeface="ＭＳ Ｐゴシック" pitchFamily="34" charset="-128"/>
              </a:rPr>
              <a:t>colour</a:t>
            </a:r>
            <a:r>
              <a:rPr lang="en-US" altLang="en-US" dirty="0" smtClean="0">
                <a:ea typeface="ＭＳ Ｐゴシック" pitchFamily="34" charset="-128"/>
              </a:rPr>
              <a:t> words (“blue”, “red”, etc.) were presented in black ink or they were presented in various </a:t>
            </a:r>
            <a:r>
              <a:rPr lang="en-US" altLang="en-US" dirty="0" err="1" smtClean="0">
                <a:ea typeface="ＭＳ Ｐゴシック" pitchFamily="34" charset="-128"/>
              </a:rPr>
              <a:t>coloured</a:t>
            </a:r>
            <a:r>
              <a:rPr lang="en-US" altLang="en-US" dirty="0" smtClean="0">
                <a:ea typeface="ＭＳ Ｐゴシック" pitchFamily="34" charset="-128"/>
              </a:rPr>
              <a:t> inks. In Experiment 1, the participants were to read the words. When asked to read the words, the incongruent list took </a:t>
            </a:r>
            <a:r>
              <a:rPr lang="en-US" altLang="en-US" i="1" dirty="0" smtClean="0">
                <a:ea typeface="ＭＳ Ｐゴシック" pitchFamily="34" charset="-128"/>
              </a:rPr>
              <a:t>slightly</a:t>
            </a:r>
            <a:r>
              <a:rPr lang="en-US" altLang="en-US" dirty="0" smtClean="0">
                <a:ea typeface="ＭＳ Ｐゴシック" pitchFamily="34" charset="-128"/>
              </a:rPr>
              <a:t> longer (41 s vs. 43.3 s). The stimuli looked like the following: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63604" indent="-293694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74775" indent="-23495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44686" indent="-23495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114596" indent="-23495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84506" indent="-23495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3054416" indent="-23495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524326" indent="-23495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994236" indent="-23495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B178A09-5D68-4E92-84FE-44F11F93CE7E}" type="slidenum">
              <a:rPr kumimoji="0" lang="en-US" altLang="en-US" smtClean="0"/>
              <a:pPr>
                <a:spcBef>
                  <a:spcPct val="0"/>
                </a:spcBef>
              </a:pPr>
              <a:t>25</a:t>
            </a:fld>
            <a:endParaRPr kumimoji="0" lang="en-US" alt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In Experiment 2, participants were asked to name the colour of the ink. The stimuli were changed slightly to create a slightly different control condition. In this task, the incongruent list took </a:t>
            </a:r>
            <a:r>
              <a:rPr lang="en-US" altLang="en-US" i="1" smtClean="0">
                <a:ea typeface="ＭＳ Ｐゴシック" pitchFamily="34" charset="-128"/>
              </a:rPr>
              <a:t>much</a:t>
            </a:r>
            <a:r>
              <a:rPr lang="en-US" altLang="en-US" smtClean="0">
                <a:ea typeface="ＭＳ Ｐゴシック" pitchFamily="34" charset="-128"/>
              </a:rPr>
              <a:t> longer to go through than the control list (110.3 s vs. 63.3 s).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63604" indent="-293694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74775" indent="-23495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44686" indent="-23495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114596" indent="-23495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84506" indent="-23495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3054416" indent="-23495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524326" indent="-23495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994236" indent="-23495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B178A09-5D68-4E92-84FE-44F11F93CE7E}" type="slidenum">
              <a:rPr kumimoji="0" lang="en-US" altLang="en-US" smtClean="0"/>
              <a:pPr>
                <a:spcBef>
                  <a:spcPct val="0"/>
                </a:spcBef>
              </a:pPr>
              <a:t>26</a:t>
            </a:fld>
            <a:endParaRPr kumimoji="0" lang="en-US" alt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In Experiment 2, participants were asked to name the colour of the ink. The stimuli were changed slightly to create a slightly different control condition. In this task, the incongruent list took </a:t>
            </a:r>
            <a:r>
              <a:rPr lang="en-US" altLang="en-US" i="1" smtClean="0">
                <a:ea typeface="ＭＳ Ｐゴシック" pitchFamily="34" charset="-128"/>
              </a:rPr>
              <a:t>much</a:t>
            </a:r>
            <a:r>
              <a:rPr lang="en-US" altLang="en-US" smtClean="0">
                <a:ea typeface="ＭＳ Ｐゴシック" pitchFamily="34" charset="-128"/>
              </a:rPr>
              <a:t> longer to go through than the control list (110.3 s vs. 63.3 s).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F75842-2C63-4544-B1E7-C5EFBCE0DA54}" type="slidenum">
              <a:rPr lang="en-US" altLang="en-US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62923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63604" indent="-293694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74775" indent="-23495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44686" indent="-23495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114596" indent="-23495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84506" indent="-23495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3054416" indent="-23495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524326" indent="-23495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994236" indent="-23495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E11CABC-54F0-4E51-90A2-C3F822EA4648}" type="slidenum">
              <a:rPr kumimoji="0" lang="en-GB" altLang="en-US" smtClean="0"/>
              <a:pPr>
                <a:spcBef>
                  <a:spcPct val="0"/>
                </a:spcBef>
              </a:pPr>
              <a:t>70</a:t>
            </a:fld>
            <a:endParaRPr kumimoji="0"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857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4C4A-8310-4E58-9419-71485AC89CB7}" type="datetime1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3033-3E03-4F59-BD56-F07E11D3A170}" type="datetime1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2DC4A-23EE-411D-9E45-CFB66A779DCB}" type="datetime1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1600" y="762000"/>
            <a:ext cx="3810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334000" y="762000"/>
            <a:ext cx="3810000" cy="5715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68593-3D48-4860-9604-58AB353C5DC3}" type="datetime1">
              <a:rPr lang="en-US" smtClean="0"/>
              <a:t>2/1/2018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8F2B5-CF46-41FD-96B5-FF3269B96F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24943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BEDE-8241-4890-A0DA-1F2E5685E01C}" type="datetime1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DFC5-5A12-4903-AC61-6C2D8458784A}" type="datetime1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B61B-C6AB-48EF-A049-546722740361}" type="datetime1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E7EA-D6E5-4D18-BCCC-74147BCC3326}" type="datetime1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19D3-BAC9-4A06-B1FE-4AD88B5FA9B4}" type="datetime1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776-D973-4797-8B2C-EBC83BFD5EA5}" type="datetime1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3BF7-4137-4A64-BDD0-5EF4F3921EEE}" type="datetime1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BDBE-7BAA-4987-948A-B28381CA7A81}" type="datetime1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444A973-FCF0-4F14-B7DA-B56A9FBA1757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  <p:sldLayoutId id="214748474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action-design.org/references/authors/thomas_s_tullis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://www.ted.com/index.php/talks/view/id/7" TargetMode="External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0.png"/><Relationship Id="rId4" Type="http://schemas.openxmlformats.org/officeDocument/2006/relationships/image" Target="../media/image3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21.png"/><Relationship Id="rId4" Type="http://schemas.openxmlformats.org/officeDocument/2006/relationships/image" Target="../media/image3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7" Type="http://schemas.openxmlformats.org/officeDocument/2006/relationships/image" Target="../media/image27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oleObject" Target="../embeddings/oleObject40.bin"/><Relationship Id="rId7" Type="http://schemas.openxmlformats.org/officeDocument/2006/relationships/hyperlink" Target="http://www.youtube.com/watch?v=I_ctJqjlrHA" TargetMode="Externa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8.png"/><Relationship Id="rId5" Type="http://schemas.openxmlformats.org/officeDocument/2006/relationships/hyperlink" Target="http://www.nobelprize.org/educational/medicine/pavlov/about.html" TargetMode="External"/><Relationship Id="rId4" Type="http://schemas.openxmlformats.org/officeDocument/2006/relationships/image" Target="../media/image3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3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30.jpeg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3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31.jpeg"/><Relationship Id="rId4" Type="http://schemas.openxmlformats.org/officeDocument/2006/relationships/image" Target="../media/image3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2.png"/><Relationship Id="rId5" Type="http://schemas.openxmlformats.org/officeDocument/2006/relationships/hyperlink" Target="http://www.youtube.com/watch?v=ZXUJMNtZh_s" TargetMode="External"/><Relationship Id="rId4" Type="http://schemas.openxmlformats.org/officeDocument/2006/relationships/image" Target="../media/image3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3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3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3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3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3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3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3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3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3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7" Type="http://schemas.openxmlformats.org/officeDocument/2006/relationships/image" Target="../media/image3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33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3.w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404813"/>
            <a:ext cx="7772400" cy="1736725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IE" sz="3600" dirty="0" smtClean="0">
                <a:solidFill>
                  <a:schemeClr val="tx2">
                    <a:satMod val="130000"/>
                  </a:schemeClr>
                </a:solidFill>
              </a:rPr>
              <a:t>Course -  DT228-2</a:t>
            </a:r>
            <a:br>
              <a:rPr lang="en-IE" sz="3600" dirty="0" smtClean="0">
                <a:solidFill>
                  <a:schemeClr val="tx2">
                    <a:satMod val="130000"/>
                  </a:schemeClr>
                </a:solidFill>
              </a:rPr>
            </a:br>
            <a:endParaRPr lang="en-US" sz="3600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2060575"/>
            <a:ext cx="7489825" cy="911225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IE" sz="3200" dirty="0" smtClean="0"/>
              <a:t>Module (Subject) - 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IE" sz="3200" dirty="0" smtClean="0"/>
              <a:t>Human Computer Interaction</a:t>
            </a:r>
            <a:endParaRPr lang="en-US" sz="3200" dirty="0" smtClean="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258888" y="3644900"/>
            <a:ext cx="64008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IE" altLang="en-US" sz="2800" dirty="0"/>
              <a:t>Semester </a:t>
            </a:r>
            <a:r>
              <a:rPr lang="en-IE" altLang="en-US" sz="2800" dirty="0" smtClean="0"/>
              <a:t>2, </a:t>
            </a:r>
            <a:r>
              <a:rPr lang="en-IE" altLang="en-US" sz="2800" dirty="0"/>
              <a:t>Week 3</a:t>
            </a: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55BE7-907D-4122-B262-F63DE34514A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47813" y="5013325"/>
            <a:ext cx="64008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IE" altLang="en-US" dirty="0" smtClean="0">
                <a:solidFill>
                  <a:srgbClr val="FF0000"/>
                </a:solidFill>
                <a:latin typeface="Arial" charset="0"/>
              </a:rPr>
              <a:t>ATTENTION AND MEMORY </a:t>
            </a:r>
          </a:p>
          <a:p>
            <a:pPr algn="ctr"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IE" altLang="en-US" dirty="0" smtClean="0">
                <a:solidFill>
                  <a:srgbClr val="FF0000"/>
                </a:solidFill>
                <a:latin typeface="Arial" charset="0"/>
              </a:rPr>
              <a:t>(of the User)</a:t>
            </a:r>
            <a:endParaRPr lang="en-US" altLang="en-US" dirty="0">
              <a:solidFill>
                <a:srgbClr val="FFFF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39862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Cognitive Processes 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– Attention </a:t>
            </a: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human brain is constantly being bombarded with stimuli and information.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GB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How can we make sense out of this information and not to suffer from information overload?</a:t>
            </a:r>
            <a:endParaRPr lang="en-GB" altLang="en-US" sz="2600" dirty="0">
              <a:solidFill>
                <a:srgbClr val="009999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GB" altLang="en-US" sz="2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manner in which we deploy our </a:t>
            </a:r>
            <a:r>
              <a:rPr lang="en-GB" altLang="en-US" sz="2400" u="sng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attention</a:t>
            </a:r>
            <a:r>
              <a:rPr lang="en-GB" altLang="en-US" sz="2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has a tremendous effect on how effectively we interact with a system</a:t>
            </a:r>
            <a:r>
              <a:rPr lang="en-GB" altLang="en-US" sz="2400" dirty="0" smtClean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</a:t>
            </a:r>
            <a:endParaRPr lang="en-GB" altLang="en-US" sz="2400" dirty="0">
              <a:solidFill>
                <a:srgbClr val="FFC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0" y="19050"/>
          <a:ext cx="10429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69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"/>
                        <a:ext cx="104298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3564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629400"/>
            <a:ext cx="2895600" cy="228600"/>
          </a:xfrm>
        </p:spPr>
        <p:txBody>
          <a:bodyPr/>
          <a:lstStyle/>
          <a:p>
            <a:pPr algn="ctr">
              <a:defRPr/>
            </a:pPr>
            <a:fld id="{BD0BF917-1B6D-4884-A68F-E3A5C9E1279C}" type="slidenum">
              <a:rPr lang="en-NZ">
                <a:latin typeface="Arial" charset="0"/>
                <a:ea typeface="+mn-ea"/>
              </a:rPr>
              <a:pPr algn="ctr">
                <a:defRPr/>
              </a:pPr>
              <a:t>11</a:t>
            </a:fld>
            <a:endParaRPr lang="en-NZ">
              <a:latin typeface="Arial" charset="0"/>
              <a:ea typeface="+mn-ea"/>
            </a:endParaRP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484784"/>
            <a:ext cx="7772400" cy="5715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NZ" altLang="en-US" sz="28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Cognitive processes</a:t>
            </a:r>
          </a:p>
          <a:p>
            <a:pPr marL="0" indent="0">
              <a:buNone/>
            </a:pPr>
            <a:r>
              <a:rPr lang="en-NZ" altLang="en-US" sz="2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	</a:t>
            </a:r>
            <a:r>
              <a:rPr lang="en-NZ" altLang="en-US" sz="2400" dirty="0" smtClean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Attention</a:t>
            </a:r>
          </a:p>
          <a:p>
            <a:pPr lvl="2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NZ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NZ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we're focussing on at the moment</a:t>
            </a:r>
          </a:p>
          <a:p>
            <a:pPr lvl="3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NZ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NZ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searching for something in particular</a:t>
            </a:r>
          </a:p>
          <a:p>
            <a:pPr lvl="3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NZ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NZ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browsing for something that looks interesting</a:t>
            </a:r>
          </a:p>
          <a:p>
            <a:pPr lvl="3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NZ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Divided </a:t>
            </a:r>
            <a:r>
              <a:rPr lang="en-NZ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  <a:p>
            <a:pPr lvl="4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NZ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allows us to handle multiple stimuli</a:t>
            </a:r>
          </a:p>
          <a:p>
            <a:pPr lvl="4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NZ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makes it difficult to handle all the information</a:t>
            </a:r>
          </a:p>
          <a:p>
            <a:pPr lvl="3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NZ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 </a:t>
            </a:r>
            <a:r>
              <a:rPr lang="en-NZ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presentation </a:t>
            </a:r>
          </a:p>
          <a:p>
            <a:pPr lvl="4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NZ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perceptual boundaries (borders)</a:t>
            </a:r>
          </a:p>
          <a:p>
            <a:pPr lvl="4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NZ" altLang="en-US" sz="1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colour</a:t>
            </a:r>
          </a:p>
          <a:p>
            <a:pPr lvl="4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NZ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sound</a:t>
            </a:r>
          </a:p>
          <a:p>
            <a:pPr lvl="4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NZ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flashing lights</a:t>
            </a: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NZ" altLang="en-US" sz="2400" dirty="0" smtClean="0">
              <a:solidFill>
                <a:srgbClr val="FFC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851920" y="4749801"/>
            <a:ext cx="1790055" cy="750216"/>
            <a:chOff x="2835" y="2992"/>
            <a:chExt cx="1082" cy="408"/>
          </a:xfrm>
        </p:grpSpPr>
        <p:sp>
          <p:nvSpPr>
            <p:cNvPr id="14344" name="AutoShape 16"/>
            <p:cNvSpPr>
              <a:spLocks/>
            </p:cNvSpPr>
            <p:nvPr/>
          </p:nvSpPr>
          <p:spPr bwMode="auto">
            <a:xfrm>
              <a:off x="2835" y="2992"/>
              <a:ext cx="45" cy="408"/>
            </a:xfrm>
            <a:prstGeom prst="rightBrace">
              <a:avLst>
                <a:gd name="adj1" fmla="val 75556"/>
                <a:gd name="adj2" fmla="val 50000"/>
              </a:avLst>
            </a:prstGeom>
            <a:noFill/>
            <a:ln w="19050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0"/>
            </a:p>
          </p:txBody>
        </p:sp>
        <p:sp>
          <p:nvSpPr>
            <p:cNvPr id="14345" name="Text Box 17"/>
            <p:cNvSpPr txBox="1">
              <a:spLocks noChangeArrowheads="1"/>
            </p:cNvSpPr>
            <p:nvPr/>
          </p:nvSpPr>
          <p:spPr bwMode="auto">
            <a:xfrm>
              <a:off x="2971" y="3135"/>
              <a:ext cx="9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NZ" altLang="en-US" sz="1800" b="0" dirty="0"/>
                <a:t>in moderation!</a:t>
              </a:r>
              <a:endParaRPr lang="en-US" altLang="en-US" sz="1800" b="0" dirty="0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Understanding Users </a:t>
            </a: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b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What goes on in the Mind?</a:t>
            </a:r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62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Cognitive Processes 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– Attention </a:t>
            </a: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GB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Forms of Attention</a:t>
            </a:r>
          </a:p>
          <a:p>
            <a:pPr marL="0" indent="0">
              <a:buNone/>
              <a:defRPr/>
            </a:pPr>
            <a:endParaRPr lang="en-GB" sz="1600" dirty="0">
              <a:solidFill>
                <a:srgbClr val="0099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ability to attend to one event out of a mass of stimuli is known as </a:t>
            </a:r>
            <a:r>
              <a:rPr lang="en-GB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focused </a:t>
            </a:r>
            <a:r>
              <a:rPr lang="en-GB" sz="2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240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are also capable of </a:t>
            </a:r>
            <a:r>
              <a:rPr lang="en-GB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divided attention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, e.g. driving while holding a conversation.</a:t>
            </a:r>
          </a:p>
          <a:p>
            <a:pPr>
              <a:defRPr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Attention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may also be </a:t>
            </a:r>
            <a:r>
              <a:rPr lang="en-GB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voluntary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(we make a conscious effort to change our attention) or </a:t>
            </a:r>
            <a:r>
              <a:rPr lang="en-GB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involuntary</a:t>
            </a:r>
            <a:r>
              <a:rPr lang="en-GB" sz="2400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(a stimuli suddenly grabs our attention).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0" y="19050"/>
          <a:ext cx="10429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4" name="Clip" r:id="rId4" imgW="3961340" imgH="3503345" progId="">
                  <p:embed/>
                </p:oleObj>
              </mc:Choice>
              <mc:Fallback>
                <p:oleObj name="Clip" r:id="rId4" imgW="3961340" imgH="3503345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"/>
                        <a:ext cx="104298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2765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Cognitive Processes 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– Attention </a:t>
            </a: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pic>
        <p:nvPicPr>
          <p:cNvPr id="7" name="Picture 7" descr="flower1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557338"/>
            <a:ext cx="6408737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0" y="19050"/>
          <a:ext cx="10429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6" name="Clip" r:id="rId5" imgW="3961340" imgH="3503345" progId="">
                  <p:embed/>
                </p:oleObj>
              </mc:Choice>
              <mc:Fallback>
                <p:oleObj name="Clip" r:id="rId5" imgW="3961340" imgH="3503345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"/>
                        <a:ext cx="104298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1927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Cognitive Processes 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– Attention </a:t>
            </a: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282880" cy="4114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 the context of HCI, we must ask questions such as: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If </a:t>
            </a: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users are distracted, how is it possible to get their attention again without them having to spend time figuring out what they were doing?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How </a:t>
            </a: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can we focus users attention on what they need to be looking at for any given stage of a task?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How </a:t>
            </a: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can we guide their attention to the relevant information on a display?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0" y="19050"/>
          <a:ext cx="10429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9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"/>
                        <a:ext cx="104298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6995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Cognitive Processes 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– Attention </a:t>
            </a: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(7)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28288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altLang="en-US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How </a:t>
            </a:r>
            <a:r>
              <a:rPr lang="en-GB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do you think that a user can be more focused?</a:t>
            </a:r>
          </a:p>
          <a:p>
            <a:pPr marL="457200" lvl="1" indent="0">
              <a:buNone/>
            </a:pPr>
            <a:r>
              <a:rPr lang="en-GB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One </a:t>
            </a: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of the most important ways to help focus users attention to the information they need is to </a:t>
            </a:r>
            <a:r>
              <a:rPr lang="en-GB" altLang="en-US" sz="2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structure the interface</a:t>
            </a:r>
            <a:r>
              <a:rPr lang="en-GB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so that it is easy to navigate through.</a:t>
            </a:r>
          </a:p>
          <a:p>
            <a:pPr marL="0" indent="0"/>
            <a:endParaRPr lang="en-GB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Also, the perceptual laws of grouping should be used so that information can easily be perceived</a:t>
            </a:r>
            <a:r>
              <a:rPr lang="en-GB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0" y="19050"/>
          <a:ext cx="10429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63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"/>
                        <a:ext cx="104298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1057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Cognitive Processes 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– Attention </a:t>
            </a: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(8)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28288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following slide contains an example screen from a hotel information system</a:t>
            </a:r>
            <a:r>
              <a:rPr lang="en-GB" altLang="en-US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GB" altLang="en-US" sz="2600" dirty="0" smtClean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Answer </a:t>
            </a:r>
            <a:r>
              <a:rPr lang="en-GB" altLang="en-US" sz="26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following questions from the example screen:</a:t>
            </a:r>
          </a:p>
          <a:p>
            <a:pPr lvl="1"/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What is the phone number of the Days Inn in Charleston?</a:t>
            </a:r>
          </a:p>
          <a:p>
            <a:pPr lvl="1"/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Name the hotel that offers a double room for $33?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0" y="19050"/>
          <a:ext cx="10429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87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"/>
                        <a:ext cx="104298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1563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3FDB4B-6883-40A2-8A8A-60FC49CAF4CA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00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0" y="0"/>
            <a:ext cx="9228138" cy="68580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>
              <a:latin typeface="Times New Roman" pitchFamily="18" charset="0"/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838200" y="533400"/>
            <a:ext cx="7483475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 dirty="0">
                <a:solidFill>
                  <a:schemeClr val="accent2"/>
                </a:solidFill>
              </a:rPr>
              <a:t>					</a:t>
            </a:r>
            <a:r>
              <a:rPr lang="en-GB" altLang="en-US" sz="2000" b="0" dirty="0">
                <a:solidFill>
                  <a:schemeClr val="bg1"/>
                </a:solidFill>
              </a:rPr>
              <a:t>	      Room</a:t>
            </a:r>
            <a:endParaRPr lang="en-GB" altLang="en-US" sz="2000" b="0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 dirty="0">
                <a:solidFill>
                  <a:schemeClr val="bg1"/>
                </a:solidFill>
              </a:rPr>
              <a:t>City		Hotel		Phone		Single  	Double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2000" b="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 dirty="0">
                <a:solidFill>
                  <a:schemeClr val="bg1"/>
                </a:solidFill>
              </a:rPr>
              <a:t>Charleston	Best Western	575-3454	$23	$39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 dirty="0">
                <a:solidFill>
                  <a:schemeClr val="bg1"/>
                </a:solidFill>
              </a:rPr>
              <a:t>Charleston	Days Inn	878-3423	$20	$34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 dirty="0">
                <a:solidFill>
                  <a:schemeClr val="bg1"/>
                </a:solidFill>
              </a:rPr>
              <a:t>Charleston	Holiday Inn	234-4623	$36	$46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 dirty="0">
                <a:solidFill>
                  <a:schemeClr val="bg1"/>
                </a:solidFill>
              </a:rPr>
              <a:t>Charleston	Howard Johns	342-5728	$33	$47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 dirty="0">
                <a:solidFill>
                  <a:schemeClr val="bg1"/>
                </a:solidFill>
              </a:rPr>
              <a:t>Charleston	Ramada Inn	387-4523	$18	$28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 dirty="0">
                <a:solidFill>
                  <a:schemeClr val="bg1"/>
                </a:solidFill>
              </a:rPr>
              <a:t>Charleston	Sheraton Inn	764-5879	$40	$80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 dirty="0">
                <a:solidFill>
                  <a:schemeClr val="bg1"/>
                </a:solidFill>
              </a:rPr>
              <a:t>Charleston	</a:t>
            </a:r>
            <a:r>
              <a:rPr lang="en-GB" altLang="en-US" sz="2000" b="0" dirty="0" err="1">
                <a:solidFill>
                  <a:schemeClr val="bg1"/>
                </a:solidFill>
              </a:rPr>
              <a:t>Marda</a:t>
            </a:r>
            <a:r>
              <a:rPr lang="en-GB" altLang="en-US" sz="2000" b="0" dirty="0">
                <a:solidFill>
                  <a:schemeClr val="bg1"/>
                </a:solidFill>
              </a:rPr>
              <a:t> Hotel	476-5876	$26	$38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2000" b="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 dirty="0">
                <a:solidFill>
                  <a:schemeClr val="bg1"/>
                </a:solidFill>
              </a:rPr>
              <a:t>Columbia	Best Western	422-7567	$32	$50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 dirty="0">
                <a:solidFill>
                  <a:schemeClr val="bg1"/>
                </a:solidFill>
              </a:rPr>
              <a:t>Columbia	Carolina Inn	336-8711	$20	$25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 dirty="0">
                <a:solidFill>
                  <a:schemeClr val="bg1"/>
                </a:solidFill>
              </a:rPr>
              <a:t>Columbia	Holiday Inn	761-4765	$22	$33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 dirty="0">
                <a:solidFill>
                  <a:schemeClr val="bg1"/>
                </a:solidFill>
              </a:rPr>
              <a:t>Columbia	Howard Johns	487-8232	$34	$40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 dirty="0">
                <a:solidFill>
                  <a:schemeClr val="bg1"/>
                </a:solidFill>
              </a:rPr>
              <a:t>Columbia	Quality Inn	471-4762	$20	$35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 dirty="0">
                <a:solidFill>
                  <a:schemeClr val="bg1"/>
                </a:solidFill>
              </a:rPr>
              <a:t>Columbia	Ramada Inn	479-9897	$33	$47</a:t>
            </a:r>
            <a:endParaRPr lang="en-GB" altLang="en-US" sz="1800" b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Cognitive Processes 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– Attention </a:t>
            </a: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(9)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28288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</a:t>
            </a:r>
            <a:r>
              <a:rPr lang="en-GB" altLang="en-US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following </a:t>
            </a:r>
            <a:r>
              <a:rPr lang="en-GB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slide contains an example screen from a different hotel information system</a:t>
            </a:r>
            <a:r>
              <a:rPr lang="en-GB" altLang="en-US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</a:t>
            </a:r>
            <a:endParaRPr lang="en-GB" altLang="en-US" sz="26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altLang="en-US" sz="26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Again, answer the following questions from the example screen:</a:t>
            </a:r>
          </a:p>
          <a:p>
            <a:pPr lvl="1"/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What is the phone number of the Holiday House?</a:t>
            </a:r>
          </a:p>
          <a:p>
            <a:pPr lvl="1"/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Name the hotel that offers a double room for $</a:t>
            </a:r>
            <a:r>
              <a:rPr lang="en-GB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27?</a:t>
            </a:r>
            <a:endParaRPr lang="en-GB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0" y="19050"/>
          <a:ext cx="10429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34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"/>
                        <a:ext cx="104298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9279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4F2544F-CB69-464C-91A9-B8C73A079280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000" smtClean="0"/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0" y="0"/>
            <a:ext cx="9228138" cy="68580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>
              <a:latin typeface="Times New Roman" pitchFamily="18" charset="0"/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914400" y="381000"/>
            <a:ext cx="7483475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 dirty="0">
                <a:solidFill>
                  <a:schemeClr val="accent2"/>
                </a:solidFill>
              </a:rPr>
              <a:t>					</a:t>
            </a:r>
            <a:r>
              <a:rPr lang="en-GB" altLang="en-US" sz="2000" b="0" dirty="0">
                <a:solidFill>
                  <a:schemeClr val="bg1"/>
                </a:solidFill>
              </a:rPr>
              <a:t>	     Pennsylvania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 dirty="0">
                <a:solidFill>
                  <a:schemeClr val="bg1"/>
                </a:solidFill>
              </a:rPr>
              <a:t>Bedford Motel/Hotel: Crinoline Courts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 dirty="0">
                <a:solidFill>
                  <a:schemeClr val="bg1"/>
                </a:solidFill>
              </a:rPr>
              <a:t>342-4657 S:$18 D:$28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 dirty="0">
                <a:solidFill>
                  <a:schemeClr val="bg1"/>
                </a:solidFill>
              </a:rPr>
              <a:t>Bedford Motel/Hotel: Holiday Inn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 dirty="0">
                <a:solidFill>
                  <a:schemeClr val="bg1"/>
                </a:solidFill>
              </a:rPr>
              <a:t>465-3865 S:$29 D:$36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 dirty="0">
                <a:solidFill>
                  <a:schemeClr val="bg1"/>
                </a:solidFill>
              </a:rPr>
              <a:t>Bedford Motel/Hotel: Midway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 dirty="0">
                <a:solidFill>
                  <a:schemeClr val="bg1"/>
                </a:solidFill>
              </a:rPr>
              <a:t>763-8623 S:$21 D:$26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 dirty="0">
                <a:solidFill>
                  <a:schemeClr val="bg1"/>
                </a:solidFill>
              </a:rPr>
              <a:t>Bedford Motel/</a:t>
            </a:r>
            <a:r>
              <a:rPr lang="en-GB" altLang="en-US" sz="2000" b="0" dirty="0" err="1">
                <a:solidFill>
                  <a:schemeClr val="bg1"/>
                </a:solidFill>
              </a:rPr>
              <a:t>Hotel:Penn</a:t>
            </a:r>
            <a:r>
              <a:rPr lang="en-GB" altLang="en-US" sz="2000" b="0" dirty="0">
                <a:solidFill>
                  <a:schemeClr val="bg1"/>
                </a:solidFill>
              </a:rPr>
              <a:t> Manor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 dirty="0">
                <a:solidFill>
                  <a:schemeClr val="bg1"/>
                </a:solidFill>
              </a:rPr>
              <a:t>654-9987 S:$18 D:$25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 dirty="0">
                <a:solidFill>
                  <a:schemeClr val="bg1"/>
                </a:solidFill>
              </a:rPr>
              <a:t>Bedford Motel/Hotel: Quality Inn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 dirty="0">
                <a:solidFill>
                  <a:schemeClr val="bg1"/>
                </a:solidFill>
              </a:rPr>
              <a:t>764-8766 S:$22 D:$29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 dirty="0">
                <a:solidFill>
                  <a:schemeClr val="bg1"/>
                </a:solidFill>
              </a:rPr>
              <a:t>Bradley Motel/Hotel: Holiday House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 dirty="0">
                <a:solidFill>
                  <a:schemeClr val="bg1"/>
                </a:solidFill>
              </a:rPr>
              <a:t>777-9898 S:$28 D:$24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 dirty="0">
                <a:solidFill>
                  <a:schemeClr val="bg1"/>
                </a:solidFill>
              </a:rPr>
              <a:t>Bradley Motel/Hotel: De Soto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 dirty="0">
                <a:solidFill>
                  <a:schemeClr val="bg1"/>
                </a:solidFill>
              </a:rPr>
              <a:t>7798-9836 S:$22 D:$25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 dirty="0">
                <a:solidFill>
                  <a:schemeClr val="bg1"/>
                </a:solidFill>
              </a:rPr>
              <a:t>Bradley Motel/Hotel: Holiday Inn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 dirty="0">
                <a:solidFill>
                  <a:schemeClr val="bg1"/>
                </a:solidFill>
              </a:rPr>
              <a:t>733-9851 S:$32 D:$27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 dirty="0" err="1">
                <a:solidFill>
                  <a:schemeClr val="bg1"/>
                </a:solidFill>
              </a:rPr>
              <a:t>Breezewood</a:t>
            </a:r>
            <a:r>
              <a:rPr lang="en-GB" altLang="en-US" sz="2000" b="0" dirty="0">
                <a:solidFill>
                  <a:schemeClr val="bg1"/>
                </a:solidFill>
              </a:rPr>
              <a:t> Motel/Hotel : Western Plaza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 dirty="0">
                <a:solidFill>
                  <a:schemeClr val="bg1"/>
                </a:solidFill>
              </a:rPr>
              <a:t>837-9373 S:$28 D:$29</a:t>
            </a:r>
          </a:p>
        </p:txBody>
      </p:sp>
    </p:spTree>
    <p:extLst>
      <p:ext uri="{BB962C8B-B14F-4D97-AF65-F5344CB8AC3E}">
        <p14:creationId xmlns:p14="http://schemas.microsoft.com/office/powerpoint/2010/main" val="403164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Overview of Lecture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E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 discussion of 2 cognitive mental processes</a:t>
            </a:r>
          </a:p>
          <a:p>
            <a:pPr lvl="1">
              <a:lnSpc>
                <a:spcPct val="150000"/>
              </a:lnSpc>
            </a:pPr>
            <a:r>
              <a:rPr lang="en-IE" altLang="en-US" sz="26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Perception</a:t>
            </a:r>
            <a:endParaRPr lang="en-IE" altLang="en-US" sz="2600" dirty="0">
              <a:solidFill>
                <a:schemeClr val="bg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IE" altLang="en-US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Attention</a:t>
            </a:r>
            <a:endParaRPr lang="en-IE" altLang="en-US" sz="26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IE" altLang="en-US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Memory</a:t>
            </a:r>
            <a:endParaRPr lang="en-IE" altLang="en-US" sz="26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IE" altLang="en-US" sz="26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Learning</a:t>
            </a:r>
            <a:endParaRPr lang="en-US" altLang="en-US" sz="2600" dirty="0">
              <a:solidFill>
                <a:schemeClr val="bg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47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66856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Cognitive Processes 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– Attention </a:t>
            </a: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(10)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282880" cy="4114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 this example, the way information is structured at the interface has a major impact on our ability to find and attend to information.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 the original study, (</a:t>
            </a:r>
            <a:r>
              <a:rPr lang="en-GB" altLang="en-US" sz="24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Tullis</a:t>
            </a: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1984) average search times for a single item were </a:t>
            </a:r>
            <a:r>
              <a:rPr lang="en-GB" altLang="en-US" sz="2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3.2 seconds </a:t>
            </a: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for the first screen and </a:t>
            </a:r>
            <a:r>
              <a:rPr lang="en-GB" altLang="en-US" sz="2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5.5 seconds </a:t>
            </a: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for the second.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altLang="en-US" sz="2400" dirty="0" smtClean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 </a:t>
            </a: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first screen, information is easier to find: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similar </a:t>
            </a: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information has been grouped into categories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spacing </a:t>
            </a: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is employed to facilitate the perceptual process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0" y="19050"/>
          <a:ext cx="10429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58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"/>
                        <a:ext cx="104298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0440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66856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Cognitive Processes 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– Attention </a:t>
            </a: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(11)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0" y="19050"/>
          <a:ext cx="10429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83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"/>
                        <a:ext cx="104298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95475"/>
            <a:ext cx="4127500" cy="4485853"/>
          </a:xfrm>
          <a:prstGeom prst="rect">
            <a:avLst/>
          </a:prstGeom>
          <a:solidFill>
            <a:srgbClr val="FFFF99"/>
          </a:solidFill>
          <a:ln>
            <a:noFill/>
          </a:ln>
          <a:ex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16113"/>
            <a:ext cx="3913187" cy="4465215"/>
          </a:xfrm>
          <a:prstGeom prst="rect">
            <a:avLst/>
          </a:prstGeom>
          <a:solidFill>
            <a:srgbClr val="FFFF99"/>
          </a:solidFill>
          <a:ln>
            <a:noFill/>
          </a:ln>
          <a:extLst/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755650" y="1484313"/>
            <a:ext cx="432117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2400" b="0" dirty="0">
                <a:solidFill>
                  <a:srgbClr val="FFC000"/>
                </a:solidFill>
              </a:rPr>
              <a:t>Multitasking</a:t>
            </a:r>
          </a:p>
        </p:txBody>
      </p:sp>
    </p:spTree>
    <p:extLst>
      <p:ext uri="{BB962C8B-B14F-4D97-AF65-F5344CB8AC3E}">
        <p14:creationId xmlns:p14="http://schemas.microsoft.com/office/powerpoint/2010/main" val="150844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66856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Cognitive Processes 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– Attention </a:t>
            </a: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(12)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282880" cy="41148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altLang="en-US" sz="2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Automatic Processing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Many activities that we carry out regularly become automated, we do them without really thinking about them.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en-US" sz="16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altLang="en-US" sz="2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Cognitive processes </a:t>
            </a: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can also become automatic with practice.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Automatic cognitive processes are identified as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fast</a:t>
            </a:r>
            <a:endParaRPr lang="en-GB" altLang="en-US" sz="20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GB" altLang="en-US" sz="20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demanding </a:t>
            </a:r>
            <a:r>
              <a:rPr lang="en-GB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minimal </a:t>
            </a:r>
            <a:r>
              <a:rPr lang="en-GB" altLang="en-US" sz="20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attention, so do not </a:t>
            </a:r>
            <a:r>
              <a:rPr lang="en-GB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interfere with other activities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Being ‘unavailable </a:t>
            </a:r>
            <a:r>
              <a:rPr lang="en-GB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to </a:t>
            </a:r>
            <a:r>
              <a:rPr lang="en-GB" altLang="en-US" sz="20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consciousness’</a:t>
            </a:r>
            <a:endParaRPr lang="en-GB" altLang="en-US" sz="20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0" y="19050"/>
          <a:ext cx="10429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05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"/>
                        <a:ext cx="104298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8913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66856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Cognitive Processes 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– Attention </a:t>
            </a: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(13)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28288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classic example used to demonstrate the phenomenon of automatic cognitive processing is the </a:t>
            </a:r>
            <a:r>
              <a:rPr lang="en-GB" altLang="en-US" sz="28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Stroop Effect</a:t>
            </a:r>
            <a:r>
              <a:rPr lang="en-GB" altLang="en-US" sz="2400" dirty="0">
                <a:ea typeface="ＭＳ Ｐゴシック" pitchFamily="34" charset="-128"/>
              </a:rPr>
              <a:t>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0" y="19050"/>
          <a:ext cx="10429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29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"/>
                        <a:ext cx="104298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9498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8681"/>
            <a:ext cx="9144000" cy="1368152"/>
          </a:xfrm>
        </p:spPr>
        <p:txBody>
          <a:bodyPr/>
          <a:lstStyle/>
          <a:p>
            <a:pPr>
              <a:defRPr/>
            </a:pPr>
            <a:r>
              <a:rPr lang="en-US" sz="2800" dirty="0" err="1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Stroop’s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Experiments  (Task 1 and 2)</a:t>
            </a:r>
            <a:b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</a:b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Task 1: Read Words</a:t>
            </a:r>
            <a:b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</a:b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Task 2: Name </a:t>
            </a:r>
            <a:r>
              <a:rPr lang="en-US" sz="2600" dirty="0" err="1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Colours</a:t>
            </a:r>
            <a:endParaRPr lang="en-US" sz="26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23528" y="2132856"/>
            <a:ext cx="8496944" cy="4392488"/>
          </a:xfrm>
          <a:prstGeom prst="roundRect">
            <a:avLst/>
          </a:prstGeom>
          <a:solidFill>
            <a:srgbClr val="FFFF99"/>
          </a:solidFill>
          <a:ln>
            <a:headEnd type="none" w="med" len="med"/>
            <a:tailEnd type="triangl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r>
              <a:rPr lang="en-US" sz="2000" dirty="0">
                <a:solidFill>
                  <a:schemeClr val="bg1"/>
                </a:solidFill>
              </a:rPr>
              <a:t>In the original </a:t>
            </a:r>
            <a:r>
              <a:rPr lang="en-US" sz="2000" dirty="0" err="1">
                <a:solidFill>
                  <a:schemeClr val="bg1"/>
                </a:solidFill>
              </a:rPr>
              <a:t>Stroop</a:t>
            </a:r>
            <a:r>
              <a:rPr lang="en-US" sz="2000" dirty="0">
                <a:solidFill>
                  <a:schemeClr val="bg1"/>
                </a:solidFill>
              </a:rPr>
              <a:t> effect experiment (</a:t>
            </a:r>
            <a:r>
              <a:rPr lang="en-US" sz="2000" dirty="0" err="1">
                <a:solidFill>
                  <a:schemeClr val="bg1"/>
                </a:solidFill>
              </a:rPr>
              <a:t>Stroop</a:t>
            </a:r>
            <a:r>
              <a:rPr lang="en-US" sz="2000" dirty="0">
                <a:solidFill>
                  <a:schemeClr val="bg1"/>
                </a:solidFill>
              </a:rPr>
              <a:t>, 1935), stimuli were presented which contained either a single or several dimensions. </a:t>
            </a:r>
          </a:p>
          <a:p>
            <a:pPr eaLnBrk="0" hangingPunct="0">
              <a:defRPr/>
            </a:pPr>
            <a:endParaRPr lang="en-US" sz="20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en-US" sz="2000" dirty="0">
                <a:solidFill>
                  <a:schemeClr val="bg1"/>
                </a:solidFill>
              </a:rPr>
              <a:t>In this case, either </a:t>
            </a:r>
            <a:r>
              <a:rPr lang="en-US" sz="2000" dirty="0" err="1">
                <a:solidFill>
                  <a:schemeClr val="bg1"/>
                </a:solidFill>
              </a:rPr>
              <a:t>colour</a:t>
            </a:r>
            <a:r>
              <a:rPr lang="en-US" sz="2000" dirty="0">
                <a:solidFill>
                  <a:schemeClr val="bg1"/>
                </a:solidFill>
              </a:rPr>
              <a:t> words (“blue”, “red”, etc.) were presented in black ink or they were presented in various </a:t>
            </a:r>
            <a:r>
              <a:rPr lang="en-US" sz="2000" dirty="0" err="1">
                <a:solidFill>
                  <a:schemeClr val="bg1"/>
                </a:solidFill>
              </a:rPr>
              <a:t>coloured</a:t>
            </a:r>
            <a:r>
              <a:rPr lang="en-US" sz="2000" dirty="0">
                <a:solidFill>
                  <a:schemeClr val="bg1"/>
                </a:solidFill>
              </a:rPr>
              <a:t> inks. </a:t>
            </a:r>
          </a:p>
          <a:p>
            <a:pPr eaLnBrk="0" hangingPunct="0">
              <a:defRPr/>
            </a:pPr>
            <a:endParaRPr lang="en-US" sz="20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en-US" sz="2000" b="1" u="sng" dirty="0">
                <a:solidFill>
                  <a:schemeClr val="bg1"/>
                </a:solidFill>
              </a:rPr>
              <a:t>In Experiment 1</a:t>
            </a:r>
            <a:r>
              <a:rPr lang="en-US" sz="2000" dirty="0">
                <a:solidFill>
                  <a:schemeClr val="bg1"/>
                </a:solidFill>
              </a:rPr>
              <a:t>, the participants were to read the words. When asked to read the words, the incongruent list took </a:t>
            </a:r>
            <a:r>
              <a:rPr lang="en-US" sz="2000" i="1" dirty="0">
                <a:solidFill>
                  <a:schemeClr val="bg1"/>
                </a:solidFill>
              </a:rPr>
              <a:t>slightly</a:t>
            </a:r>
            <a:r>
              <a:rPr lang="en-US" sz="2000" dirty="0">
                <a:solidFill>
                  <a:schemeClr val="bg1"/>
                </a:solidFill>
              </a:rPr>
              <a:t> longer (41 seconds vs. 43.3 s). </a:t>
            </a:r>
          </a:p>
          <a:p>
            <a:pPr eaLnBrk="0" hangingPunct="0">
              <a:defRPr/>
            </a:pPr>
            <a:endParaRPr lang="en-US" sz="20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en-US" sz="2000" b="1" u="sng" dirty="0">
                <a:solidFill>
                  <a:schemeClr val="bg1"/>
                </a:solidFill>
              </a:rPr>
              <a:t>In Experiment 2</a:t>
            </a:r>
            <a:r>
              <a:rPr lang="en-US" sz="2000" dirty="0">
                <a:solidFill>
                  <a:schemeClr val="bg1"/>
                </a:solidFill>
              </a:rPr>
              <a:t>, participants were asked to name the </a:t>
            </a:r>
            <a:r>
              <a:rPr lang="en-US" sz="2000" dirty="0" err="1">
                <a:solidFill>
                  <a:schemeClr val="bg1"/>
                </a:solidFill>
              </a:rPr>
              <a:t>colour</a:t>
            </a:r>
            <a:r>
              <a:rPr lang="en-US" sz="2000" dirty="0">
                <a:solidFill>
                  <a:schemeClr val="bg1"/>
                </a:solidFill>
              </a:rPr>
              <a:t> of the ink. The stimuli were changed slightly to create a slightly different control condition. In this task, the incongruent list took </a:t>
            </a:r>
            <a:r>
              <a:rPr lang="en-US" sz="2000" i="1" dirty="0">
                <a:solidFill>
                  <a:schemeClr val="bg1"/>
                </a:solidFill>
              </a:rPr>
              <a:t>much</a:t>
            </a:r>
            <a:r>
              <a:rPr lang="en-US" sz="2000" dirty="0">
                <a:solidFill>
                  <a:schemeClr val="bg1"/>
                </a:solidFill>
              </a:rPr>
              <a:t> longer to go through than the control list (110.3 s vs. 63.3 s</a:t>
            </a:r>
            <a:r>
              <a:rPr lang="en-US" sz="2000" dirty="0" smtClean="0">
                <a:solidFill>
                  <a:schemeClr val="bg1"/>
                </a:solidFill>
              </a:rPr>
              <a:t>).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32040" y="1916832"/>
            <a:ext cx="2088232" cy="34563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Stroop’s First Experiment</a:t>
            </a:r>
            <a:b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Task:  Read 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Words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351733"/>
            <a:ext cx="3672408" cy="41655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32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CONTROL</a:t>
            </a:r>
          </a:p>
          <a:p>
            <a:pPr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32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Red</a:t>
            </a:r>
          </a:p>
          <a:p>
            <a:pPr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32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Blue</a:t>
            </a:r>
            <a:endParaRPr lang="en-US" altLang="en-US" sz="3200" b="0" dirty="0" smtClean="0">
              <a:solidFill>
                <a:srgbClr val="FF0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32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Green</a:t>
            </a:r>
          </a:p>
          <a:p>
            <a:pPr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32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Brow</a:t>
            </a:r>
          </a:p>
          <a:p>
            <a:pPr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32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Purple</a:t>
            </a:r>
            <a:r>
              <a:rPr lang="en-US" altLang="en-US" sz="32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	</a:t>
            </a:r>
            <a:endParaRPr lang="en-US" altLang="en-US" sz="3200" b="0" dirty="0" smtClean="0">
              <a:solidFill>
                <a:srgbClr val="008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787900" y="1340768"/>
            <a:ext cx="3816548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b="0" dirty="0" smtClean="0"/>
              <a:t>INCONGRUENT</a:t>
            </a:r>
            <a:endParaRPr lang="en-US" altLang="en-US" b="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b="0" dirty="0" smtClean="0">
                <a:solidFill>
                  <a:srgbClr val="996633"/>
                </a:solidFill>
              </a:rPr>
              <a:t>	Red</a:t>
            </a:r>
            <a:endParaRPr lang="en-US" altLang="en-US" b="0" dirty="0">
              <a:solidFill>
                <a:srgbClr val="996633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b="0" dirty="0" smtClean="0">
                <a:solidFill>
                  <a:srgbClr val="FF0000"/>
                </a:solidFill>
              </a:rPr>
              <a:t>	Blue</a:t>
            </a:r>
            <a:endParaRPr lang="en-US" altLang="en-US" b="0" dirty="0">
              <a:solidFill>
                <a:srgbClr val="FF0000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b="0" dirty="0" smtClean="0">
                <a:solidFill>
                  <a:srgbClr val="6600CC"/>
                </a:solidFill>
              </a:rPr>
              <a:t>	Green</a:t>
            </a:r>
            <a:endParaRPr lang="en-US" altLang="en-US" b="0" dirty="0">
              <a:solidFill>
                <a:srgbClr val="6600CC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b="0" dirty="0" smtClean="0">
                <a:solidFill>
                  <a:srgbClr val="0000FF"/>
                </a:solidFill>
              </a:rPr>
              <a:t>	Brown</a:t>
            </a:r>
            <a:r>
              <a:rPr lang="en-US" altLang="en-US" b="0" dirty="0"/>
              <a:t>	</a:t>
            </a:r>
            <a:endParaRPr lang="en-US" altLang="en-US" b="0" dirty="0">
              <a:solidFill>
                <a:srgbClr val="0000FF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b="0" dirty="0" smtClean="0">
                <a:solidFill>
                  <a:srgbClr val="008000"/>
                </a:solidFill>
              </a:rPr>
              <a:t>	Purple</a:t>
            </a:r>
            <a:r>
              <a:rPr lang="en-US" altLang="en-US" b="0" dirty="0">
                <a:solidFill>
                  <a:srgbClr val="008000"/>
                </a:solidFill>
              </a:rPr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32040" y="1916832"/>
            <a:ext cx="2088232" cy="34563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Stroop’s First Experiment</a:t>
            </a:r>
            <a:b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Task:  </a:t>
            </a:r>
            <a:r>
              <a:rPr lang="en-US" sz="2800" dirty="0" smtClean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Name </a:t>
            </a:r>
            <a:r>
              <a:rPr lang="en-US" sz="2800" dirty="0" err="1" smtClean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colour</a:t>
            </a:r>
            <a:r>
              <a:rPr lang="en-US" sz="2800" dirty="0" err="1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s</a:t>
            </a:r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351733"/>
            <a:ext cx="3672408" cy="41655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32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CONTROL</a:t>
            </a:r>
          </a:p>
          <a:p>
            <a:pPr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z="3200" b="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endParaRPr lang="en-US" altLang="en-US" sz="3200" b="0" dirty="0" smtClean="0">
              <a:solidFill>
                <a:srgbClr val="008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787900" y="1340768"/>
            <a:ext cx="3816548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b="0" dirty="0" smtClean="0"/>
              <a:t>INCONGRUENT</a:t>
            </a:r>
            <a:endParaRPr lang="en-US" altLang="en-US" b="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b="0" dirty="0" smtClean="0">
                <a:solidFill>
                  <a:srgbClr val="996633"/>
                </a:solidFill>
              </a:rPr>
              <a:t>	Red</a:t>
            </a:r>
            <a:endParaRPr lang="en-US" altLang="en-US" b="0" dirty="0">
              <a:solidFill>
                <a:srgbClr val="996633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b="0" dirty="0" smtClean="0">
                <a:solidFill>
                  <a:srgbClr val="FF0000"/>
                </a:solidFill>
              </a:rPr>
              <a:t>	Blue</a:t>
            </a:r>
            <a:endParaRPr lang="en-US" altLang="en-US" b="0" dirty="0">
              <a:solidFill>
                <a:srgbClr val="FF0000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b="0" dirty="0" smtClean="0">
                <a:solidFill>
                  <a:srgbClr val="6600CC"/>
                </a:solidFill>
              </a:rPr>
              <a:t>	Green</a:t>
            </a:r>
            <a:endParaRPr lang="en-US" altLang="en-US" b="0" dirty="0">
              <a:solidFill>
                <a:srgbClr val="6600CC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b="0" dirty="0" smtClean="0">
                <a:solidFill>
                  <a:srgbClr val="0000FF"/>
                </a:solidFill>
              </a:rPr>
              <a:t>	Brown</a:t>
            </a:r>
            <a:r>
              <a:rPr lang="en-US" altLang="en-US" b="0" dirty="0"/>
              <a:t>	</a:t>
            </a:r>
            <a:endParaRPr lang="en-US" altLang="en-US" b="0" dirty="0">
              <a:solidFill>
                <a:srgbClr val="0000FF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b="0" dirty="0" smtClean="0">
                <a:solidFill>
                  <a:srgbClr val="008000"/>
                </a:solidFill>
              </a:rPr>
              <a:t>	Purple</a:t>
            </a:r>
            <a:r>
              <a:rPr lang="en-US" altLang="en-US" b="0" dirty="0">
                <a:solidFill>
                  <a:srgbClr val="008000"/>
                </a:solidFill>
              </a:rPr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08723" y="2708920"/>
            <a:ext cx="503783" cy="492968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 b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403648" y="1961609"/>
            <a:ext cx="503783" cy="492968"/>
          </a:xfrm>
          <a:prstGeom prst="rect">
            <a:avLst/>
          </a:prstGeom>
          <a:solidFill>
            <a:srgbClr val="996633"/>
          </a:solidFill>
          <a:ln w="9525">
            <a:solidFill>
              <a:srgbClr val="996633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 b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408723" y="3472985"/>
            <a:ext cx="503783" cy="492968"/>
          </a:xfrm>
          <a:prstGeom prst="rect">
            <a:avLst/>
          </a:prstGeom>
          <a:solidFill>
            <a:srgbClr val="6600CC"/>
          </a:solidFill>
          <a:ln w="9525">
            <a:solidFill>
              <a:srgbClr val="6600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 b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408723" y="4221088"/>
            <a:ext cx="503783" cy="49296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 b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408723" y="5021427"/>
            <a:ext cx="503783" cy="492968"/>
          </a:xfrm>
          <a:prstGeom prst="rect">
            <a:avLst/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800" b="0"/>
          </a:p>
        </p:txBody>
      </p:sp>
    </p:spTree>
    <p:extLst>
      <p:ext uri="{BB962C8B-B14F-4D97-AF65-F5344CB8AC3E}">
        <p14:creationId xmlns:p14="http://schemas.microsoft.com/office/powerpoint/2010/main" val="279981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DCCCF83-F2FF-4752-910E-E73C968ED12F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000" smtClean="0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>
              <a:latin typeface="Tahoma" pitchFamily="34" charset="0"/>
            </a:endParaRP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3962400" y="0"/>
            <a:ext cx="1230313" cy="679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>
                <a:solidFill>
                  <a:srgbClr val="3333CC"/>
                </a:solidFill>
                <a:latin typeface="Tahoma" pitchFamily="34" charset="0"/>
              </a:rPr>
              <a:t>XHFG</a:t>
            </a:r>
            <a:endParaRPr lang="en-GB" altLang="en-US" sz="2000" b="0"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>
                <a:solidFill>
                  <a:srgbClr val="FFFF00"/>
                </a:solidFill>
                <a:latin typeface="Tahoma" pitchFamily="34" charset="0"/>
              </a:rPr>
              <a:t>EJHFU</a:t>
            </a:r>
            <a:endParaRPr lang="en-GB" altLang="en-US" sz="2000" b="0"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>
                <a:solidFill>
                  <a:srgbClr val="FF0000"/>
                </a:solidFill>
                <a:latin typeface="Tahoma" pitchFamily="34" charset="0"/>
              </a:rPr>
              <a:t>EEF</a:t>
            </a:r>
            <a:endParaRPr lang="en-GB" altLang="en-US" sz="2000" b="0"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>
                <a:solidFill>
                  <a:srgbClr val="3333CC"/>
                </a:solidFill>
                <a:latin typeface="Tahoma" pitchFamily="34" charset="0"/>
              </a:rPr>
              <a:t>KJBVN</a:t>
            </a:r>
            <a:endParaRPr lang="en-GB" altLang="en-US" sz="2000" b="0"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>
                <a:latin typeface="Tahoma" pitchFamily="34" charset="0"/>
              </a:rPr>
              <a:t>DJEBSI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>
                <a:solidFill>
                  <a:srgbClr val="00FF00"/>
                </a:solidFill>
                <a:latin typeface="Tahoma" pitchFamily="34" charset="0"/>
              </a:rPr>
              <a:t>DJVBY</a:t>
            </a:r>
            <a:endParaRPr lang="en-GB" altLang="en-US" sz="2000" b="0"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>
                <a:solidFill>
                  <a:srgbClr val="FFFF00"/>
                </a:solidFill>
                <a:latin typeface="Tahoma" pitchFamily="34" charset="0"/>
              </a:rPr>
              <a:t>DKSNVL</a:t>
            </a:r>
            <a:endParaRPr lang="en-GB" altLang="en-US" sz="2000" b="0"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>
                <a:latin typeface="Tahoma" pitchFamily="34" charset="0"/>
              </a:rPr>
              <a:t>SKHJSHE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>
                <a:solidFill>
                  <a:srgbClr val="FF0000"/>
                </a:solidFill>
                <a:latin typeface="Tahoma" pitchFamily="34" charset="0"/>
              </a:rPr>
              <a:t>FJJVN</a:t>
            </a:r>
            <a:endParaRPr lang="en-GB" altLang="en-US" sz="2000" b="0"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>
                <a:solidFill>
                  <a:srgbClr val="00FF00"/>
                </a:solidFill>
                <a:latin typeface="Tahoma" pitchFamily="34" charset="0"/>
              </a:rPr>
              <a:t>EIJHFH</a:t>
            </a:r>
            <a:endParaRPr lang="en-GB" altLang="en-US" sz="2000" b="0"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>
                <a:solidFill>
                  <a:srgbClr val="3333CC"/>
                </a:solidFill>
                <a:latin typeface="Tahoma" pitchFamily="34" charset="0"/>
              </a:rPr>
              <a:t>KSNNC</a:t>
            </a:r>
            <a:endParaRPr lang="en-GB" altLang="en-US" sz="2000" b="0"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>
                <a:solidFill>
                  <a:srgbClr val="FFFF00"/>
                </a:solidFill>
                <a:latin typeface="Tahoma" pitchFamily="34" charset="0"/>
              </a:rPr>
              <a:t>DSKA</a:t>
            </a:r>
            <a:endParaRPr lang="en-GB" altLang="en-US" sz="2000" b="0"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>
                <a:latin typeface="Tahoma" pitchFamily="34" charset="0"/>
              </a:rPr>
              <a:t>KD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>
                <a:solidFill>
                  <a:srgbClr val="FF0000"/>
                </a:solidFill>
                <a:latin typeface="Tahoma" pitchFamily="34" charset="0"/>
              </a:rPr>
              <a:t>VNNVJR</a:t>
            </a:r>
            <a:endParaRPr lang="en-GB" altLang="en-US" sz="2000" b="0"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>
                <a:solidFill>
                  <a:srgbClr val="3333CC"/>
                </a:solidFill>
                <a:latin typeface="Tahoma" pitchFamily="34" charset="0"/>
              </a:rPr>
              <a:t>EFJJIE</a:t>
            </a:r>
            <a:endParaRPr lang="en-GB" altLang="en-US" sz="2000" b="0"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>
                <a:solidFill>
                  <a:srgbClr val="00FF00"/>
                </a:solidFill>
                <a:latin typeface="Tahoma" pitchFamily="34" charset="0"/>
              </a:rPr>
              <a:t>VKJNDS</a:t>
            </a:r>
            <a:endParaRPr lang="en-GB" altLang="en-US" sz="2000" b="0"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>
                <a:solidFill>
                  <a:srgbClr val="FF0000"/>
                </a:solidFill>
                <a:latin typeface="Tahoma" pitchFamily="34" charset="0"/>
              </a:rPr>
              <a:t>EOEUJ</a:t>
            </a:r>
            <a:endParaRPr lang="en-GB" altLang="en-US" sz="2000" b="0"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>
                <a:latin typeface="Tahoma" pitchFamily="34" charset="0"/>
              </a:rPr>
              <a:t>DJNVK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>
                <a:solidFill>
                  <a:srgbClr val="3333CC"/>
                </a:solidFill>
                <a:latin typeface="Tahoma" pitchFamily="34" charset="0"/>
              </a:rPr>
              <a:t>SSXZ</a:t>
            </a:r>
            <a:endParaRPr lang="en-GB" altLang="en-US" sz="2000" b="0"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>
                <a:solidFill>
                  <a:srgbClr val="FFFF00"/>
                </a:solidFill>
                <a:latin typeface="Tahoma" pitchFamily="34" charset="0"/>
              </a:rPr>
              <a:t>DJSD</a:t>
            </a:r>
            <a:endParaRPr lang="en-GB" altLang="en-US" sz="2000" b="0"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>
                <a:solidFill>
                  <a:srgbClr val="FF0000"/>
                </a:solidFill>
                <a:latin typeface="Tahoma" pitchFamily="34" charset="0"/>
              </a:rPr>
              <a:t>DFJJNV</a:t>
            </a:r>
            <a:endParaRPr lang="en-GB" altLang="en-US" sz="2000" b="0"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>
                <a:solidFill>
                  <a:srgbClr val="00FF00"/>
                </a:solidFill>
                <a:latin typeface="Tahoma" pitchFamily="34" charset="0"/>
              </a:rPr>
              <a:t>EIUGHBV</a:t>
            </a:r>
            <a:endParaRPr lang="en-GB" altLang="en-US" sz="2400" b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10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53F3881-3D4D-4509-95BA-8881F286B7A4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000" smtClean="0"/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400" b="0">
              <a:latin typeface="Tahoma" pitchFamily="34" charset="0"/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0"/>
            <a:ext cx="1135063" cy="679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>
                <a:solidFill>
                  <a:srgbClr val="FFFF00"/>
                </a:solidFill>
                <a:latin typeface="Tahoma" pitchFamily="34" charset="0"/>
              </a:rPr>
              <a:t>RED</a:t>
            </a:r>
            <a:endParaRPr lang="en-GB" altLang="en-US" sz="2000" b="0"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>
                <a:solidFill>
                  <a:srgbClr val="00FF00"/>
                </a:solidFill>
                <a:latin typeface="Tahoma" pitchFamily="34" charset="0"/>
              </a:rPr>
              <a:t>YELLOW</a:t>
            </a:r>
            <a:endParaRPr lang="en-GB" altLang="en-US" sz="2000" b="0">
              <a:solidFill>
                <a:srgbClr val="FF0000"/>
              </a:solidFill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>
                <a:solidFill>
                  <a:srgbClr val="FF0000"/>
                </a:solidFill>
                <a:latin typeface="Tahoma" pitchFamily="34" charset="0"/>
              </a:rPr>
              <a:t>BLUE</a:t>
            </a:r>
            <a:r>
              <a:rPr lang="en-GB" altLang="en-US" sz="2000" b="0">
                <a:solidFill>
                  <a:srgbClr val="00FF00"/>
                </a:solidFill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>
                <a:solidFill>
                  <a:srgbClr val="3333CC"/>
                </a:solidFill>
                <a:latin typeface="Tahoma" pitchFamily="34" charset="0"/>
              </a:rPr>
              <a:t>BLACK</a:t>
            </a:r>
            <a:endParaRPr lang="en-GB" altLang="en-US" sz="2000" b="0"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>
                <a:solidFill>
                  <a:srgbClr val="FFFF00"/>
                </a:solidFill>
                <a:latin typeface="Tahoma" pitchFamily="34" charset="0"/>
              </a:rPr>
              <a:t>GREEN</a:t>
            </a:r>
            <a:endParaRPr lang="en-GB" altLang="en-US" sz="2000" b="0"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>
                <a:latin typeface="Tahoma" pitchFamily="34" charset="0"/>
              </a:rPr>
              <a:t>YELLOW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>
                <a:solidFill>
                  <a:srgbClr val="3333CC"/>
                </a:solidFill>
                <a:latin typeface="Tahoma" pitchFamily="34" charset="0"/>
              </a:rPr>
              <a:t>BLACK</a:t>
            </a:r>
            <a:endParaRPr lang="en-GB" altLang="en-US" sz="2000" b="0"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>
                <a:solidFill>
                  <a:srgbClr val="FFFF00"/>
                </a:solidFill>
                <a:latin typeface="Tahoma" pitchFamily="34" charset="0"/>
              </a:rPr>
              <a:t>RED</a:t>
            </a:r>
            <a:endParaRPr lang="en-GB" altLang="en-US" sz="2000" b="0"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>
                <a:latin typeface="Tahoma" pitchFamily="34" charset="0"/>
              </a:rPr>
              <a:t>BLUE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>
                <a:solidFill>
                  <a:srgbClr val="FF0000"/>
                </a:solidFill>
                <a:latin typeface="Tahoma" pitchFamily="34" charset="0"/>
              </a:rPr>
              <a:t>GREEN</a:t>
            </a:r>
            <a:endParaRPr lang="en-GB" altLang="en-US" sz="2000" b="0">
              <a:solidFill>
                <a:srgbClr val="00FF00"/>
              </a:solidFill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>
                <a:solidFill>
                  <a:srgbClr val="3333CC"/>
                </a:solidFill>
                <a:latin typeface="Tahoma" pitchFamily="34" charset="0"/>
              </a:rPr>
              <a:t>RED</a:t>
            </a:r>
            <a:endParaRPr lang="en-GB" altLang="en-US" sz="2000" b="0"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>
                <a:solidFill>
                  <a:srgbClr val="FFFF00"/>
                </a:solidFill>
                <a:latin typeface="Tahoma" pitchFamily="34" charset="0"/>
              </a:rPr>
              <a:t>GREEN</a:t>
            </a:r>
            <a:endParaRPr lang="en-GB" altLang="en-US" sz="2000" b="0"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>
                <a:solidFill>
                  <a:srgbClr val="3333CC"/>
                </a:solidFill>
                <a:latin typeface="Tahoma" pitchFamily="34" charset="0"/>
              </a:rPr>
              <a:t>YELLOW</a:t>
            </a:r>
            <a:endParaRPr lang="en-GB" altLang="en-US" sz="2000" b="0"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>
                <a:solidFill>
                  <a:srgbClr val="00FF00"/>
                </a:solidFill>
                <a:latin typeface="Tahoma" pitchFamily="34" charset="0"/>
              </a:rPr>
              <a:t>BLACK</a:t>
            </a:r>
            <a:endParaRPr lang="en-GB" altLang="en-US" sz="2000" b="0"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>
                <a:solidFill>
                  <a:srgbClr val="FF0000"/>
                </a:solidFill>
                <a:latin typeface="Tahoma" pitchFamily="34" charset="0"/>
              </a:rPr>
              <a:t>GREEN</a:t>
            </a:r>
            <a:endParaRPr lang="en-GB" altLang="en-US" sz="2000" b="0"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>
                <a:latin typeface="Tahoma" pitchFamily="34" charset="0"/>
              </a:rPr>
              <a:t>YELLOW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>
                <a:solidFill>
                  <a:srgbClr val="00FF00"/>
                </a:solidFill>
                <a:latin typeface="Tahoma" pitchFamily="34" charset="0"/>
              </a:rPr>
              <a:t>BLUE</a:t>
            </a:r>
            <a:endParaRPr lang="en-GB" altLang="en-US" sz="2000" b="0"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>
                <a:solidFill>
                  <a:srgbClr val="FFFF00"/>
                </a:solidFill>
                <a:latin typeface="Tahoma" pitchFamily="34" charset="0"/>
              </a:rPr>
              <a:t>RED</a:t>
            </a:r>
            <a:endParaRPr lang="en-GB" altLang="en-US" sz="2000" b="0"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>
                <a:solidFill>
                  <a:srgbClr val="FF0000"/>
                </a:solidFill>
                <a:latin typeface="Tahoma" pitchFamily="34" charset="0"/>
              </a:rPr>
              <a:t>YELLOW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>
                <a:solidFill>
                  <a:srgbClr val="00FF00"/>
                </a:solidFill>
                <a:latin typeface="Tahoma" pitchFamily="34" charset="0"/>
              </a:rPr>
              <a:t>BLUE</a:t>
            </a:r>
            <a:endParaRPr lang="en-GB" altLang="en-US" sz="2000" b="0">
              <a:latin typeface="Tahoma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>
                <a:latin typeface="Tahoma" pitchFamily="34" charset="0"/>
              </a:rPr>
              <a:t>GREEN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0">
                <a:solidFill>
                  <a:srgbClr val="3333CC"/>
                </a:solidFill>
                <a:latin typeface="Tahoma" pitchFamily="34" charset="0"/>
              </a:rPr>
              <a:t>BLACK</a:t>
            </a:r>
            <a:endParaRPr lang="en-GB" altLang="en-US" sz="2000" b="0">
              <a:solidFill>
                <a:srgbClr val="00FF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40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66856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Cognitive Processes 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– Attention </a:t>
            </a: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(14)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282880" cy="4421088"/>
          </a:xfrm>
        </p:spPr>
        <p:txBody>
          <a:bodyPr>
            <a:noAutofit/>
          </a:bodyPr>
          <a:lstStyle/>
          <a:p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It should have taken longer to say the colour names in the second list</a:t>
            </a:r>
            <a:r>
              <a:rPr lang="en-GB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</a:t>
            </a:r>
            <a:endParaRPr lang="en-GB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r>
              <a:rPr lang="en-GB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This </a:t>
            </a: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is because in the second list there is a conflict between the automatic process of reading the words and the automatic process of perceiving the colours</a:t>
            </a:r>
            <a:r>
              <a:rPr lang="en-GB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</a:t>
            </a:r>
            <a:endParaRPr lang="en-GB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r>
              <a:rPr lang="en-GB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difference </a:t>
            </a: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between automatic and non-automatic cognitive </a:t>
            </a:r>
            <a:r>
              <a:rPr lang="en-GB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processes:</a:t>
            </a:r>
            <a:endParaRPr lang="en-GB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/>
            <a:r>
              <a:rPr lang="en-GB" altLang="en-US" sz="20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Automatic </a:t>
            </a:r>
            <a:r>
              <a:rPr lang="en-GB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processes are not affected by the limited capacity of the brain.</a:t>
            </a:r>
          </a:p>
          <a:p>
            <a:pPr lvl="1"/>
            <a:r>
              <a:rPr lang="en-GB" altLang="en-US" sz="20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They </a:t>
            </a:r>
            <a:r>
              <a:rPr lang="en-GB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require little attention and are extremely difficult to unlearn.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0" y="19050"/>
          <a:ext cx="10429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7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"/>
                        <a:ext cx="104298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037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7A659B5-5B14-4684-B510-BCA1996ED5F2}" type="slidenum">
              <a:rPr lang="en-US" altLang="en-US" sz="12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Cognitive Processes (Again)</a:t>
            </a: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82353686"/>
              </p:ext>
            </p:extLst>
          </p:nvPr>
        </p:nvGraphicFramePr>
        <p:xfrm>
          <a:off x="0" y="44450"/>
          <a:ext cx="89376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6" name="Clip" r:id="rId4" imgW="3961340" imgH="3503345" progId="">
                  <p:embed/>
                </p:oleObj>
              </mc:Choice>
              <mc:Fallback>
                <p:oleObj name="Clip" r:id="rId4" imgW="3961340" imgH="3503345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450"/>
                        <a:ext cx="893763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95288" y="1700808"/>
            <a:ext cx="8569325" cy="13681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variety of cognitive attributes have an important influence on screen design.</a:t>
            </a:r>
          </a:p>
          <a:p>
            <a:pPr marL="0" indent="0"/>
            <a:endParaRPr lang="en-GB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736527"/>
              </p:ext>
            </p:extLst>
          </p:nvPr>
        </p:nvGraphicFramePr>
        <p:xfrm>
          <a:off x="304800" y="3295182"/>
          <a:ext cx="8371656" cy="1797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7" name="MS Org Chart" r:id="rId6" imgW="6072326" imgH="1305017" progId="">
                  <p:embed followColorScheme="full"/>
                </p:oleObj>
              </mc:Choice>
              <mc:Fallback>
                <p:oleObj name="MS Org Chart" r:id="rId6" imgW="6072326" imgH="1305017" progId="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295182"/>
                        <a:ext cx="8371656" cy="1797518"/>
                      </a:xfrm>
                      <a:prstGeom prst="rect">
                        <a:avLst/>
                      </a:prstGeom>
                      <a:solidFill>
                        <a:srgbClr val="FFFF7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369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66856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Cognitive Processes 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– Attention </a:t>
            </a: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(15)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282880" cy="4421088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altLang="en-US" sz="26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Implications for HCI </a:t>
            </a:r>
            <a:r>
              <a:rPr lang="en-GB" altLang="en-US" sz="2600" dirty="0" smtClean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Design</a:t>
            </a:r>
            <a:endParaRPr lang="en-GB" altLang="en-US" sz="2600" dirty="0">
              <a:solidFill>
                <a:srgbClr val="FFC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lnSpc>
                <a:spcPct val="10000"/>
              </a:lnSpc>
              <a:buNone/>
            </a:pPr>
            <a:endParaRPr lang="en-GB" altLang="en-US" sz="1600" dirty="0">
              <a:solidFill>
                <a:srgbClr val="009999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Consider </a:t>
            </a: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 user who has learned a set of keyboard combinations for a particular word processor to the extent that they have become automatic processes</a:t>
            </a:r>
            <a:r>
              <a:rPr lang="en-GB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en-US" sz="7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If </a:t>
            </a: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key combos have been changed -&gt; major effort for the user to unlearn their automatic processes</a:t>
            </a:r>
            <a:r>
              <a:rPr lang="en-GB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en-US" sz="7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That </a:t>
            </a: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leads to much frustration on the part of the user</a:t>
            </a:r>
            <a:r>
              <a:rPr lang="en-GB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en-US" sz="7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</a:t>
            </a: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change could be dangerous, potentially, in critical applications such as process control plants.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0" y="19050"/>
          <a:ext cx="10429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2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"/>
                        <a:ext cx="104298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2798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66856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Cognitive Processes 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– Attention </a:t>
            </a: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(16)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282880" cy="4421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altLang="en-US" sz="2400" dirty="0">
                <a:ea typeface="ＭＳ Ｐゴシック" pitchFamily="34" charset="-128"/>
              </a:rPr>
              <a:t>In </a:t>
            </a: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using the various methods, it should be remembered that:</a:t>
            </a:r>
          </a:p>
          <a:p>
            <a:pPr lvl="1"/>
            <a:r>
              <a:rPr lang="en-GB" altLang="en-US" sz="22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important information </a:t>
            </a:r>
            <a:r>
              <a:rPr lang="en-GB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should always be displayed in a prominent place to catch the users eye</a:t>
            </a:r>
            <a:r>
              <a:rPr lang="en-GB" altLang="en-US" sz="22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</a:t>
            </a:r>
          </a:p>
          <a:p>
            <a:pPr marL="457200" lvl="1" indent="0">
              <a:buNone/>
            </a:pPr>
            <a:endParaRPr lang="en-GB" altLang="en-US" sz="7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/>
            <a:r>
              <a:rPr lang="en-GB" altLang="en-US" sz="22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less urgent information </a:t>
            </a:r>
            <a:r>
              <a:rPr lang="en-GB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should be allocated to less prominent but specific areas of the screen so that the user will know where to look when this information is required.</a:t>
            </a:r>
          </a:p>
          <a:p>
            <a:pPr marL="457200" lvl="1" indent="0">
              <a:buNone/>
            </a:pPr>
            <a:endParaRPr lang="en-GB" altLang="en-US" sz="7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/>
            <a:r>
              <a:rPr lang="en-GB" altLang="en-US" sz="22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information that is not needed very often </a:t>
            </a:r>
            <a:r>
              <a:rPr lang="en-GB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should not be displayed but should be made available on </a:t>
            </a:r>
            <a:r>
              <a:rPr lang="en-GB" altLang="en-US" sz="22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request</a:t>
            </a:r>
            <a:r>
              <a:rPr lang="en-GB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0" y="19050"/>
          <a:ext cx="10429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25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"/>
                        <a:ext cx="104298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7467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5D791FA-B092-4C87-9092-6776283F9B5F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000" smtClean="0"/>
          </a:p>
        </p:txBody>
      </p:sp>
      <p:graphicFrame>
        <p:nvGraphicFramePr>
          <p:cNvPr id="3686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917239"/>
              </p:ext>
            </p:extLst>
          </p:nvPr>
        </p:nvGraphicFramePr>
        <p:xfrm>
          <a:off x="454025" y="2532063"/>
          <a:ext cx="81565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8" name="MS Org Chart" r:id="rId3" imgW="5885411" imgH="1288473" progId="">
                  <p:embed followColorScheme="full"/>
                </p:oleObj>
              </mc:Choice>
              <mc:Fallback>
                <p:oleObj name="MS Org Chart" r:id="rId3" imgW="5885411" imgH="1288473" progId="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2532063"/>
                        <a:ext cx="8156575" cy="1781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2555875" y="3573463"/>
            <a:ext cx="1800225" cy="6477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2627313" y="3644900"/>
            <a:ext cx="1657350" cy="482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2400" b="0"/>
              <a:t>Attention</a:t>
            </a:r>
            <a:endParaRPr lang="en-US" altLang="en-US" sz="2400" b="0"/>
          </a:p>
        </p:txBody>
      </p:sp>
      <p:graphicFrame>
        <p:nvGraphicFramePr>
          <p:cNvPr id="36870" name="Object 6"/>
          <p:cNvGraphicFramePr>
            <a:graphicFrameLocks noGrp="1" noChangeAspect="1"/>
          </p:cNvGraphicFramePr>
          <p:nvPr>
            <p:ph idx="4294967295"/>
          </p:nvPr>
        </p:nvGraphicFramePr>
        <p:xfrm>
          <a:off x="0" y="0"/>
          <a:ext cx="931863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9" name="Clip" r:id="rId5" imgW="3961340" imgH="3503345" progId="">
                  <p:embed/>
                </p:oleObj>
              </mc:Choice>
              <mc:Fallback>
                <p:oleObj name="Clip" r:id="rId5" imgW="3961340" imgH="350334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31863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Cognitive Processes - Memory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2059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 dirty="0">
                <a:solidFill>
                  <a:srgbClr val="FFC000"/>
                </a:solidFill>
              </a:rPr>
              <a:t>Human Considerations</a:t>
            </a:r>
            <a:endParaRPr lang="en-US" altLang="en-US" sz="1200" b="0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76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5D791FA-B092-4C87-9092-6776283F9B5F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000" smtClean="0"/>
          </a:p>
        </p:txBody>
      </p:sp>
      <p:graphicFrame>
        <p:nvGraphicFramePr>
          <p:cNvPr id="36870" name="Object 6"/>
          <p:cNvGraphicFramePr>
            <a:graphicFrameLocks noGrp="1" noChangeAspect="1"/>
          </p:cNvGraphicFramePr>
          <p:nvPr>
            <p:ph idx="4294967295"/>
          </p:nvPr>
        </p:nvGraphicFramePr>
        <p:xfrm>
          <a:off x="0" y="0"/>
          <a:ext cx="931863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49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31863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Cognitive Processes 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– Memory (2)</a:t>
            </a:r>
            <a:endParaRPr lang="en-I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2059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 dirty="0">
                <a:solidFill>
                  <a:srgbClr val="FFC000"/>
                </a:solidFill>
              </a:rPr>
              <a:t>Human Considerations</a:t>
            </a:r>
            <a:endParaRPr lang="en-US" altLang="en-US" sz="1200" b="0" i="1" dirty="0">
              <a:solidFill>
                <a:srgbClr val="FFC000"/>
              </a:solidFill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671888" y="1844675"/>
            <a:ext cx="1404937" cy="508000"/>
          </a:xfrm>
          <a:prstGeom prst="rect">
            <a:avLst/>
          </a:prstGeom>
          <a:noFill/>
          <a:ln w="508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Memory</a:t>
            </a:r>
            <a:endParaRPr lang="en-US" altLang="en-US" sz="240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424113" y="3960813"/>
            <a:ext cx="2292350" cy="692150"/>
          </a:xfrm>
          <a:prstGeom prst="rect">
            <a:avLst/>
          </a:prstGeom>
          <a:noFill/>
          <a:ln w="508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800"/>
              <a:t>Levels of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800"/>
              <a:t>Processing Theory</a:t>
            </a:r>
            <a:endParaRPr lang="en-US" altLang="en-US" sz="180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926263" y="3960813"/>
            <a:ext cx="1822450" cy="692150"/>
          </a:xfrm>
          <a:prstGeom prst="rect">
            <a:avLst/>
          </a:prstGeom>
          <a:noFill/>
          <a:ln w="508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800"/>
              <a:t>Techniques to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800"/>
              <a:t>Guide Memory</a:t>
            </a:r>
            <a:endParaRPr lang="en-US" altLang="en-US" sz="1800"/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4356100" y="2349500"/>
            <a:ext cx="0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1331913" y="2924175"/>
            <a:ext cx="655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1331913" y="2924175"/>
            <a:ext cx="0" cy="1008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7885113" y="2924175"/>
            <a:ext cx="0" cy="1008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4960938" y="3960813"/>
            <a:ext cx="1555750" cy="692150"/>
          </a:xfrm>
          <a:prstGeom prst="rect">
            <a:avLst/>
          </a:prstGeom>
          <a:noFill/>
          <a:ln w="508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800"/>
              <a:t>Recognition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800"/>
              <a:t>Vs. Recall</a:t>
            </a:r>
            <a:endParaRPr lang="en-US" altLang="en-US" sz="1800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611188" y="3932238"/>
            <a:ext cx="1428750" cy="692150"/>
          </a:xfrm>
          <a:prstGeom prst="rect">
            <a:avLst/>
          </a:prstGeom>
          <a:noFill/>
          <a:ln w="508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800"/>
              <a:t>Categories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800"/>
              <a:t>Of Memory</a:t>
            </a:r>
            <a:endParaRPr lang="en-US" altLang="en-US" sz="1800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3563938" y="2924175"/>
            <a:ext cx="0" cy="1008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5795963" y="2924175"/>
            <a:ext cx="0" cy="1008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433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66856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Cognitive Processes </a:t>
            </a:r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– Memory 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endParaRPr lang="en-I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282880" cy="4421088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GB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Say aloud the numbers, 1, 7, 4, 2, 8. </a:t>
            </a:r>
          </a:p>
          <a:p>
            <a:pPr marL="0" indent="0">
              <a:buNone/>
              <a:defRPr/>
            </a:pPr>
            <a:r>
              <a:rPr lang="en-GB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Next, repeat them </a:t>
            </a:r>
            <a:r>
              <a:rPr lang="en-GB" sz="2400" dirty="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GB" sz="2400" dirty="0" smtClean="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   </a:t>
            </a:r>
            <a:r>
              <a:rPr lang="en-GB" sz="2400" dirty="0" smtClean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Short-Term Memory</a:t>
            </a:r>
            <a:endParaRPr lang="en-GB" sz="2400" dirty="0">
              <a:solidFill>
                <a:srgbClr val="FFC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 algn="ctr">
              <a:buNone/>
              <a:defRPr/>
            </a:pPr>
            <a:r>
              <a:rPr lang="en-GB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1, 7, 4, 2, 8</a:t>
            </a:r>
          </a:p>
          <a:p>
            <a:pPr marL="0" indent="0" algn="ctr">
              <a:buNone/>
              <a:defRPr/>
            </a:pPr>
            <a:endParaRPr lang="en-GB" sz="2400" dirty="0">
              <a:solidFill>
                <a:srgbClr val="0099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GB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What were the 4 user groups discussed in last week</a:t>
            </a: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’</a:t>
            </a:r>
            <a:r>
              <a:rPr lang="en-GB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 lecture?</a:t>
            </a:r>
          </a:p>
          <a:p>
            <a:pPr marL="0" indent="0">
              <a:buNone/>
              <a:defRPr/>
            </a:pPr>
            <a:r>
              <a:rPr lang="en-GB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Skills and Knowledge, Disabilities, Age and Cultural </a:t>
            </a:r>
            <a:r>
              <a:rPr lang="en-GB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 </a:t>
            </a:r>
            <a:r>
              <a:rPr lang="en-GB" sz="2400" dirty="0" smtClean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Long-Term </a:t>
            </a:r>
            <a:r>
              <a:rPr lang="en-GB" sz="2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Memory</a:t>
            </a:r>
            <a:endParaRPr lang="en-GB" sz="24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0" y="19050"/>
          <a:ext cx="10429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73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"/>
                        <a:ext cx="104298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ight Arrow 7"/>
          <p:cNvSpPr/>
          <p:nvPr/>
        </p:nvSpPr>
        <p:spPr>
          <a:xfrm>
            <a:off x="7987424" y="4678143"/>
            <a:ext cx="288032" cy="216024"/>
          </a:xfrm>
          <a:prstGeom prst="rightArrow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ight Arrow 8"/>
          <p:cNvSpPr/>
          <p:nvPr/>
        </p:nvSpPr>
        <p:spPr>
          <a:xfrm>
            <a:off x="3282182" y="2276872"/>
            <a:ext cx="288032" cy="216024"/>
          </a:xfrm>
          <a:prstGeom prst="rightArrow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539750" y="3357563"/>
            <a:ext cx="79930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8741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66856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Cognitive Processes </a:t>
            </a:r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– Memory 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  <a:endParaRPr lang="en-I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282880" cy="4421088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altLang="en-US" sz="1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Memory is involved in all our cognitive tasks and has 3 major components: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altLang="en-US" sz="16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Sensory memory </a:t>
            </a:r>
            <a:r>
              <a:rPr lang="en-GB" altLang="en-US" sz="1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– 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ja-JP" altLang="en-US" sz="1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‘</a:t>
            </a:r>
            <a:r>
              <a:rPr lang="en-US" altLang="ja-JP" sz="1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Snapshot' of our environment, stores this information for a short period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sz="1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Act as buffers for stimuli received through the senses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sz="1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Holds information for a short time e.g., visual information fades away in less than a second   </a:t>
            </a:r>
            <a:endParaRPr lang="en-GB" altLang="en-US" sz="16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GB" altLang="en-US" sz="16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Short-term memory </a:t>
            </a:r>
            <a:r>
              <a:rPr lang="en-GB" altLang="en-US" sz="1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– 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GB" altLang="en-US" sz="1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Information of the present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GB" altLang="en-US" sz="1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Information retained automatically and retrieved without effort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GB" altLang="en-US" sz="1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Amount of information that can be retained is severely limited – Miller’s </a:t>
            </a:r>
            <a:r>
              <a:rPr lang="en-GB" altLang="en-US" sz="1600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chunking</a:t>
            </a:r>
            <a:r>
              <a:rPr lang="en-GB" altLang="en-US" sz="1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concept (7 +/- 2)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altLang="en-US" sz="16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Long-term memory </a:t>
            </a:r>
            <a:r>
              <a:rPr lang="en-GB" altLang="en-US" sz="1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– 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GB" altLang="en-US" sz="1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Information of the past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GB" altLang="en-US" sz="1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Amount of information that can be retained is unlimited</a:t>
            </a:r>
          </a:p>
          <a:p>
            <a:pPr marL="0" indent="0">
              <a:buNone/>
              <a:defRPr/>
            </a:pPr>
            <a:endParaRPr lang="en-GB" sz="16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0" y="19050"/>
          <a:ext cx="10429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97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"/>
                        <a:ext cx="104298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6593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59E8FF-40FE-4053-9E0E-E1C577E367B8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00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762000"/>
            <a:ext cx="8459787" cy="5715000"/>
          </a:xfrm>
        </p:spPr>
        <p:txBody>
          <a:bodyPr/>
          <a:lstStyle/>
          <a:p>
            <a:pPr marL="0" indent="0" eaLnBrk="1" hangingPunct="1">
              <a:lnSpc>
                <a:spcPct val="50000"/>
              </a:lnSpc>
              <a:buFontTx/>
              <a:buNone/>
            </a:pPr>
            <a:endParaRPr lang="en-GB" altLang="en-US" sz="2000" b="0" smtClean="0">
              <a:ea typeface="ＭＳ Ｐゴシック" pitchFamily="34" charset="-128"/>
            </a:endParaRPr>
          </a:p>
          <a:p>
            <a:pPr marL="0" indent="0" eaLnBrk="1" hangingPunct="1"/>
            <a:endParaRPr lang="en-GB" altLang="en-US" sz="2000" smtClean="0">
              <a:ea typeface="ＭＳ Ｐゴシック" pitchFamily="34" charset="-128"/>
            </a:endParaRPr>
          </a:p>
          <a:p>
            <a:pPr marL="0" indent="0" eaLnBrk="1" hangingPunct="1"/>
            <a:endParaRPr lang="en-GB" altLang="en-US" sz="2000" smtClean="0">
              <a:ea typeface="ＭＳ Ｐゴシック" pitchFamily="34" charset="-128"/>
            </a:endParaRPr>
          </a:p>
          <a:p>
            <a:pPr marL="0" indent="0" eaLnBrk="1" hangingPunct="1"/>
            <a:endParaRPr lang="en-GB" altLang="en-US" sz="2000" smtClean="0">
              <a:ea typeface="ＭＳ Ｐゴシック" pitchFamily="34" charset="-128"/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graphicFrame>
        <p:nvGraphicFramePr>
          <p:cNvPr id="476182" name="Group 22"/>
          <p:cNvGraphicFramePr>
            <a:graphicFrameLocks noGrp="1"/>
          </p:cNvGraphicFramePr>
          <p:nvPr/>
        </p:nvGraphicFramePr>
        <p:xfrm>
          <a:off x="755650" y="1412875"/>
          <a:ext cx="7561263" cy="4464050"/>
        </p:xfrm>
        <a:graphic>
          <a:graphicData uri="http://schemas.openxmlformats.org/drawingml/2006/table">
            <a:tbl>
              <a:tblPr/>
              <a:tblGrid>
                <a:gridCol w="7561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9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34" charset="-128"/>
                        </a:rPr>
                        <a:t>  </a:t>
                      </a:r>
                      <a:r>
                        <a:rPr kumimoji="0" lang="en-US" sz="10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34" charset="-128"/>
                        </a:rPr>
                        <a:t> 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34" charset="-128"/>
                        </a:rPr>
                        <a:t>                                                                                                 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34" charset="-128"/>
                        </a:rPr>
                        <a:t>Capacity and Duration of Memory Components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pitchFamily="34" charset="-128"/>
                        </a:rPr>
                        <a:t>***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0974" name="Picture 7" descr="3_charac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84313"/>
            <a:ext cx="7416800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5" name="Text Box 23"/>
          <p:cNvSpPr txBox="1">
            <a:spLocks noChangeArrowheads="1"/>
          </p:cNvSpPr>
          <p:nvPr/>
        </p:nvSpPr>
        <p:spPr bwMode="auto">
          <a:xfrm>
            <a:off x="1116013" y="6027738"/>
            <a:ext cx="71485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/>
              <a:t>***Values for the duration of sensory and short-term memory will vary by study &amp; researcher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66856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Cognitive Processes </a:t>
            </a:r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– Memory 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  <a:endParaRPr lang="en-I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150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2988" y="4371975"/>
            <a:ext cx="7272337" cy="136128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19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B936351-87E7-470F-91AC-6410ABC83529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000" smtClean="0"/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pic>
        <p:nvPicPr>
          <p:cNvPr id="481297" name="Picture 17" descr="sha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276475"/>
            <a:ext cx="7272337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Rectangle 76"/>
          <p:cNvSpPr>
            <a:spLocks noChangeArrowheads="1"/>
          </p:cNvSpPr>
          <p:nvPr/>
        </p:nvSpPr>
        <p:spPr bwMode="auto">
          <a:xfrm>
            <a:off x="2120900" y="3771900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Times New Roman" pitchFamily="18" charset="0"/>
              </a:rPr>
              <a:t> </a:t>
            </a:r>
          </a:p>
        </p:txBody>
      </p:sp>
      <p:pic>
        <p:nvPicPr>
          <p:cNvPr id="481328" name="Picture 48" descr="shape 1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579938"/>
            <a:ext cx="1081088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0" name="Picture 50" descr="shape 2">
            <a:hlinkClick r:id="rId3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652963"/>
            <a:ext cx="115252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2" name="Picture 52" descr="shape 3">
            <a:hlinkClick r:id="rId3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4652963"/>
            <a:ext cx="10033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4" name="Picture 54" descr="shape 4">
            <a:hlinkClick r:id="rId3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4652963"/>
            <a:ext cx="9302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6" name="Picture 56" descr="shape 5">
            <a:hlinkClick r:id="rId3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724400"/>
            <a:ext cx="1008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8" name="Picture 58" descr="shape 6">
            <a:hlinkClick r:id="rId3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4652963"/>
            <a:ext cx="1001712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0" name="Picture 60" descr="shape 7">
            <a:hlinkClick r:id="rId3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4652963"/>
            <a:ext cx="10033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57" name="Text Box 77"/>
          <p:cNvSpPr txBox="1">
            <a:spLocks noChangeArrowheads="1"/>
          </p:cNvSpPr>
          <p:nvPr/>
        </p:nvSpPr>
        <p:spPr bwMode="auto">
          <a:xfrm>
            <a:off x="1547813" y="4005263"/>
            <a:ext cx="6229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/>
              <a:t>Do you remember which of the shapes below were shown? </a:t>
            </a:r>
          </a:p>
        </p:txBody>
      </p:sp>
      <p:sp>
        <p:nvSpPr>
          <p:cNvPr id="41999" name="Text Box 78"/>
          <p:cNvSpPr txBox="1">
            <a:spLocks noChangeArrowheads="1"/>
          </p:cNvSpPr>
          <p:nvPr/>
        </p:nvSpPr>
        <p:spPr bwMode="auto">
          <a:xfrm>
            <a:off x="971550" y="1627188"/>
            <a:ext cx="313092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600" dirty="0" smtClean="0">
                <a:solidFill>
                  <a:srgbClr val="FFC000"/>
                </a:solidFill>
              </a:rPr>
              <a:t>Short-Term </a:t>
            </a:r>
            <a:r>
              <a:rPr lang="en-US" altLang="en-US" sz="2600" dirty="0">
                <a:solidFill>
                  <a:srgbClr val="FFC000"/>
                </a:solidFill>
              </a:rPr>
              <a:t>Memory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66856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Cognitive Processes </a:t>
            </a:r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– Memory 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  <a:endParaRPr lang="en-I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80333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81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8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66856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Cognitive Processes </a:t>
            </a:r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– Memory 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(7)</a:t>
            </a:r>
            <a:endParaRPr lang="en-I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282880" cy="4421088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en-GB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 of Processing Theory</a:t>
            </a:r>
          </a:p>
          <a:p>
            <a:pPr marL="0" indent="0">
              <a:lnSpc>
                <a:spcPct val="80000"/>
              </a:lnSpc>
              <a:buNone/>
              <a:defRPr/>
            </a:pPr>
            <a:endParaRPr lang="en-GB" sz="2800" dirty="0" smtClean="0">
              <a:solidFill>
                <a:srgbClr val="0099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of processing theory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has been developed to try and explain why some material is easily remembered while other material is difficult to remember.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0" y="19050"/>
          <a:ext cx="10429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44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"/>
                        <a:ext cx="104298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5535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66856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Cognitive Processes </a:t>
            </a:r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– Memory 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(8)</a:t>
            </a:r>
            <a:endParaRPr lang="en-I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0" y="19050"/>
          <a:ext cx="10429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68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"/>
                        <a:ext cx="104298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282880" cy="2044824"/>
          </a:xfrm>
        </p:spPr>
        <p:txBody>
          <a:bodyPr>
            <a:noAutofit/>
          </a:bodyPr>
          <a:lstStyle/>
          <a:p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</a:t>
            </a:r>
            <a:r>
              <a:rPr lang="en-GB" altLang="en-US" sz="2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meaningfulness</a:t>
            </a:r>
            <a:r>
              <a:rPr lang="en-GB" altLang="en-US" sz="2400" i="1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of an item determines the depth at which it is processed.</a:t>
            </a:r>
          </a:p>
          <a:p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main attributes of an item that determines its meaningfulness are.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2819400" y="4572000"/>
            <a:ext cx="2176463" cy="87471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200" b="0" dirty="0">
                <a:solidFill>
                  <a:srgbClr val="002060"/>
                </a:solidFill>
                <a:latin typeface="Tahoma" pitchFamily="34" charset="0"/>
              </a:rPr>
              <a:t>Meaningfulness</a:t>
            </a:r>
            <a:endParaRPr lang="en-GB" altLang="en-US" sz="2300" b="0" dirty="0">
              <a:solidFill>
                <a:srgbClr val="002060"/>
              </a:solidFill>
              <a:latin typeface="Tahoma" pitchFamily="34" charset="0"/>
            </a:endParaRPr>
          </a:p>
        </p:txBody>
      </p:sp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4343400" y="3962400"/>
            <a:ext cx="4419600" cy="990600"/>
            <a:chOff x="2736" y="2496"/>
            <a:chExt cx="2784" cy="624"/>
          </a:xfrm>
        </p:grpSpPr>
        <p:sp>
          <p:nvSpPr>
            <p:cNvPr id="12" name="AutoShape 6"/>
            <p:cNvSpPr>
              <a:spLocks noChangeArrowheads="1"/>
            </p:cNvSpPr>
            <p:nvPr/>
          </p:nvSpPr>
          <p:spPr bwMode="auto">
            <a:xfrm>
              <a:off x="2736" y="2544"/>
              <a:ext cx="1105" cy="33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2 w 21600"/>
                <a:gd name="T13" fmla="*/ 2880 h 21600"/>
                <a:gd name="T14" fmla="*/ 18218 w 21600"/>
                <a:gd name="T15" fmla="*/ 922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3840" y="2496"/>
              <a:ext cx="1680" cy="624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2400" b="0" dirty="0">
                  <a:solidFill>
                    <a:schemeClr val="bg1"/>
                  </a:solidFill>
                  <a:latin typeface="Tahoma" pitchFamily="34" charset="0"/>
                </a:rPr>
                <a:t>F</a:t>
              </a:r>
              <a:r>
                <a:rPr lang="en-GB" altLang="en-US" sz="2400" b="0" dirty="0" smtClean="0">
                  <a:solidFill>
                    <a:schemeClr val="bg1"/>
                  </a:solidFill>
                  <a:latin typeface="Tahoma" pitchFamily="34" charset="0"/>
                </a:rPr>
                <a:t>amiliarity</a:t>
              </a:r>
              <a:endParaRPr lang="en-GB" altLang="en-US" sz="2400" b="0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</p:grpSp>
      <p:grpSp>
        <p:nvGrpSpPr>
          <p:cNvPr id="14" name="Group 8"/>
          <p:cNvGrpSpPr>
            <a:grpSpLocks/>
          </p:cNvGrpSpPr>
          <p:nvPr/>
        </p:nvGrpSpPr>
        <p:grpSpPr bwMode="auto">
          <a:xfrm>
            <a:off x="4343400" y="5334000"/>
            <a:ext cx="4419600" cy="990600"/>
            <a:chOff x="2736" y="3360"/>
            <a:chExt cx="2784" cy="624"/>
          </a:xfrm>
        </p:grpSpPr>
        <p:sp>
          <p:nvSpPr>
            <p:cNvPr id="15" name="AutoShape 9"/>
            <p:cNvSpPr>
              <a:spLocks noChangeArrowheads="1"/>
            </p:cNvSpPr>
            <p:nvPr/>
          </p:nvSpPr>
          <p:spPr bwMode="auto">
            <a:xfrm flipV="1">
              <a:off x="2736" y="3408"/>
              <a:ext cx="1105" cy="33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2 w 21600"/>
                <a:gd name="T13" fmla="*/ 2880 h 21600"/>
                <a:gd name="T14" fmla="*/ 18218 w 21600"/>
                <a:gd name="T15" fmla="*/ 922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3840" y="3360"/>
              <a:ext cx="1680" cy="624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2400" b="0" dirty="0">
                  <a:solidFill>
                    <a:schemeClr val="bg1"/>
                  </a:solidFill>
                  <a:latin typeface="Tahoma" pitchFamily="34" charset="0"/>
                </a:rPr>
                <a:t>I</a:t>
              </a:r>
              <a:r>
                <a:rPr lang="en-GB" altLang="en-US" sz="2400" b="0" dirty="0" smtClean="0">
                  <a:solidFill>
                    <a:schemeClr val="bg1"/>
                  </a:solidFill>
                  <a:latin typeface="Tahoma" pitchFamily="34" charset="0"/>
                </a:rPr>
                <a:t>magery</a:t>
              </a:r>
              <a:endParaRPr lang="en-GB" altLang="en-US" sz="2400" b="0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</p:grpSp>
      <p:sp>
        <p:nvSpPr>
          <p:cNvPr id="17" name="AutoShape 11"/>
          <p:cNvSpPr>
            <a:spLocks noChangeArrowheads="1"/>
          </p:cNvSpPr>
          <p:nvPr/>
        </p:nvSpPr>
        <p:spPr bwMode="auto">
          <a:xfrm>
            <a:off x="304800" y="3657600"/>
            <a:ext cx="2438400" cy="2743200"/>
          </a:xfrm>
          <a:prstGeom prst="rightArrowCallout">
            <a:avLst>
              <a:gd name="adj1" fmla="val 28125"/>
              <a:gd name="adj2" fmla="val 28125"/>
              <a:gd name="adj3" fmla="val 16667"/>
              <a:gd name="adj4" fmla="val 66667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400" b="0" dirty="0">
                <a:solidFill>
                  <a:schemeClr val="bg2"/>
                </a:solidFill>
                <a:latin typeface="Tahoma" pitchFamily="34" charset="0"/>
              </a:rPr>
              <a:t>Level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400" b="0" dirty="0">
                <a:solidFill>
                  <a:schemeClr val="bg2"/>
                </a:solidFill>
                <a:latin typeface="Tahoma" pitchFamily="34" charset="0"/>
              </a:rPr>
              <a:t>of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400" b="0" dirty="0">
                <a:solidFill>
                  <a:schemeClr val="bg2"/>
                </a:solidFill>
                <a:latin typeface="Tahoma" pitchFamily="34" charset="0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168359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  <p:bldP spid="1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Recap…    Cognition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411412" y="1412776"/>
            <a:ext cx="640906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kern="0" dirty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Cognition is the processing of information.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2400" kern="0" dirty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It includes:</a:t>
            </a:r>
          </a:p>
          <a:p>
            <a:pPr lvl="1" eaLnBrk="0" hangingPunct="0">
              <a:spcBef>
                <a:spcPct val="50000"/>
              </a:spcBef>
              <a:buFontTx/>
              <a:buChar char="•"/>
              <a:defRPr/>
            </a:pPr>
            <a:r>
              <a:rPr lang="en-US" sz="2000" dirty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Perception</a:t>
            </a:r>
          </a:p>
          <a:p>
            <a:pPr lvl="1" eaLnBrk="0" hangingPunct="0">
              <a:spcBef>
                <a:spcPct val="50000"/>
              </a:spcBef>
              <a:buFontTx/>
              <a:buChar char="•"/>
              <a:defRPr/>
            </a:pPr>
            <a:r>
              <a:rPr lang="en-US" sz="2000" dirty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Attention</a:t>
            </a:r>
          </a:p>
          <a:p>
            <a:pPr lvl="1" eaLnBrk="0" hangingPunct="0">
              <a:spcBef>
                <a:spcPct val="50000"/>
              </a:spcBef>
              <a:buFontTx/>
              <a:buChar char="•"/>
              <a:defRPr/>
            </a:pPr>
            <a:r>
              <a:rPr lang="en-US" sz="2000" dirty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Pattern Matching</a:t>
            </a:r>
          </a:p>
          <a:p>
            <a:pPr lvl="1" eaLnBrk="0" hangingPunct="0">
              <a:spcBef>
                <a:spcPct val="50000"/>
              </a:spcBef>
              <a:buFontTx/>
              <a:buChar char="•"/>
              <a:defRPr/>
            </a:pPr>
            <a:r>
              <a:rPr lang="en-US" sz="2000" dirty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Memory</a:t>
            </a:r>
          </a:p>
          <a:p>
            <a:pPr lvl="1" eaLnBrk="0" hangingPunct="0">
              <a:spcBef>
                <a:spcPct val="50000"/>
              </a:spcBef>
              <a:buFontTx/>
              <a:buChar char="•"/>
              <a:defRPr/>
            </a:pPr>
            <a:r>
              <a:rPr lang="en-US" sz="2000" dirty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Language Processing</a:t>
            </a:r>
          </a:p>
          <a:p>
            <a:pPr lvl="1" eaLnBrk="0" hangingPunct="0">
              <a:spcBef>
                <a:spcPct val="50000"/>
              </a:spcBef>
              <a:buFontTx/>
              <a:buChar char="•"/>
              <a:defRPr/>
            </a:pPr>
            <a:r>
              <a:rPr lang="en-US" sz="2000" dirty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Decision Making</a:t>
            </a:r>
          </a:p>
          <a:p>
            <a:pPr lvl="1" eaLnBrk="0" hangingPunct="0">
              <a:spcBef>
                <a:spcPct val="50000"/>
              </a:spcBef>
              <a:buFontTx/>
              <a:buChar char="•"/>
              <a:defRPr/>
            </a:pPr>
            <a:r>
              <a:rPr lang="en-US" sz="2000" dirty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Problem Solving</a:t>
            </a:r>
          </a:p>
        </p:txBody>
      </p:sp>
      <p:pic>
        <p:nvPicPr>
          <p:cNvPr id="5" name="Picture 2" descr="http://invasivespeciesireland.com/wp-content/uploads/2010/08/what-can-I-do-300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573213"/>
            <a:ext cx="20002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740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66856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Cognitive Processes </a:t>
            </a:r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– Memory 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(9)</a:t>
            </a:r>
            <a:endParaRPr lang="en-I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282880" cy="4421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</a:t>
            </a:r>
            <a:r>
              <a:rPr lang="en-GB" altLang="en-US" sz="26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GB" altLang="en-US" sz="26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familiarity</a:t>
            </a:r>
            <a:r>
              <a:rPr lang="en-GB" altLang="en-US" sz="26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GB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of a word or concept refers to the frequency with which it occurs on everyday language:</a:t>
            </a:r>
          </a:p>
          <a:p>
            <a:pPr lvl="1"/>
            <a:r>
              <a:rPr lang="en-GB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‘</a:t>
            </a:r>
            <a:r>
              <a:rPr lang="en-GB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Door’, ‘read’ and ‘stop’ are examples of familiar words while ‘compile’ and ‘scan’ are examples of unfamiliar </a:t>
            </a:r>
            <a:r>
              <a:rPr lang="en-GB" altLang="en-US" sz="22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words</a:t>
            </a:r>
            <a:endParaRPr lang="en-GB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altLang="en-US" sz="26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Imagery </a:t>
            </a:r>
            <a:r>
              <a:rPr lang="en-GB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refers to the ability a word or concept can elicit images in one’s mind:</a:t>
            </a:r>
          </a:p>
          <a:p>
            <a:pPr lvl="1"/>
            <a:r>
              <a:rPr lang="en-GB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High imagery words are ‘eat’ and ‘sleep’ while low imagery words are those such as ‘begin’ and ‘evaluate’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0" y="19050"/>
          <a:ext cx="10429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2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"/>
                        <a:ext cx="104298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29644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66856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Cognitive Processes </a:t>
            </a:r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– Memory 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(10)</a:t>
            </a:r>
            <a:endParaRPr lang="en-I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282880" cy="4421088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GB" sz="2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Implications for </a:t>
            </a:r>
            <a:r>
              <a:rPr lang="en-GB" sz="26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en-GB" sz="26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Items need to be as </a:t>
            </a:r>
            <a:r>
              <a:rPr lang="en-GB" sz="2600" u="sng" dirty="0">
                <a:latin typeface="Arial" panose="020B0604020202020204" pitchFamily="34" charset="0"/>
                <a:cs typeface="Arial" panose="020B0604020202020204" pitchFamily="34" charset="0"/>
              </a:rPr>
              <a:t>meaningful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as possible.</a:t>
            </a:r>
          </a:p>
          <a:p>
            <a:pPr>
              <a:defRPr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is a meaningful item?</a:t>
            </a:r>
          </a:p>
          <a:p>
            <a:pPr marL="0" indent="0">
              <a:buNone/>
              <a:defRPr/>
            </a:pPr>
            <a:endParaRPr lang="en-GB" sz="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Items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should be selected based on how familiar and image-able they are.</a:t>
            </a:r>
          </a:p>
          <a:p>
            <a:pPr marL="0" indent="0">
              <a:defRPr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not as simple as it sounds!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0" y="19050"/>
          <a:ext cx="10429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22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"/>
                        <a:ext cx="104298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2278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DB27688-E095-40C0-BDAB-73FF74992A0B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000" smtClean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1169988"/>
            <a:ext cx="7705725" cy="3051175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GB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 on the following websites regarding </a:t>
            </a:r>
            <a:r>
              <a:rPr lang="en-GB" sz="2800" u="sng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familiarity</a:t>
            </a:r>
            <a:r>
              <a:rPr lang="en-GB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2800" u="sng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imagery</a:t>
            </a:r>
            <a:r>
              <a:rPr lang="en-GB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GB" sz="24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0" y="19050"/>
          <a:ext cx="10429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5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"/>
                        <a:ext cx="104298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96262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47508A6-70EA-417C-AC03-B7B1FDC1EFD5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000" smtClean="0"/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ea typeface="ＭＳ Ｐゴシック" pitchFamily="34" charset="-128"/>
              </a:rPr>
              <a:t>Cognitive Processes - </a:t>
            </a:r>
            <a:r>
              <a:rPr lang="en-GB" altLang="en-US" smtClean="0">
                <a:solidFill>
                  <a:srgbClr val="009999"/>
                </a:solidFill>
                <a:ea typeface="ＭＳ Ｐゴシック" pitchFamily="34" charset="-128"/>
              </a:rPr>
              <a:t>Memory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graphicFrame>
        <p:nvGraphicFramePr>
          <p:cNvPr id="48133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0" y="0"/>
          <a:ext cx="827088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7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27088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134" name="Picture 1" descr="Screen Shot 2012-02-13 at 12.16.0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09075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1457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0375C9F-E163-487C-8D69-FECA8B453030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000" smtClean="0"/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ea typeface="ＭＳ Ｐゴシック" pitchFamily="34" charset="-128"/>
              </a:rPr>
              <a:t>Cognitive Processes - </a:t>
            </a:r>
            <a:r>
              <a:rPr lang="en-GB" altLang="en-US" smtClean="0">
                <a:solidFill>
                  <a:srgbClr val="009999"/>
                </a:solidFill>
                <a:ea typeface="ＭＳ Ｐゴシック" pitchFamily="34" charset="-128"/>
              </a:rPr>
              <a:t>Memory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graphicFrame>
        <p:nvGraphicFramePr>
          <p:cNvPr id="49157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0" y="0"/>
          <a:ext cx="827088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1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27088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58" name="Picture 3" descr="Screen Shot 2012-02-13 at 13.53.0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69003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F2B5-CF46-41FD-96B5-FF3269B96F2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196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990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042431"/>
      </p:ext>
    </p:extLst>
  </p:cSld>
  <p:clrMapOvr>
    <a:masterClrMapping/>
  </p:clrMapOvr>
  <p:transition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66856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Cognitive Processes </a:t>
            </a:r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– Memory 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(11)</a:t>
            </a:r>
            <a:endParaRPr lang="en-I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282880" cy="4421088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GB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Recognition vs Recall </a:t>
            </a:r>
          </a:p>
          <a:p>
            <a:pPr marL="0" indent="0">
              <a:buNone/>
              <a:defRPr/>
            </a:pPr>
            <a:r>
              <a:rPr lang="en-GB" sz="2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(‘Knowledge </a:t>
            </a:r>
            <a:r>
              <a:rPr lang="en-GB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GB" sz="2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World’ </a:t>
            </a:r>
            <a:r>
              <a:rPr lang="en-GB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 </a:t>
            </a:r>
            <a:r>
              <a:rPr lang="en-GB" sz="2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‘Knowledge </a:t>
            </a:r>
            <a:r>
              <a:rPr lang="en-GB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GB" sz="2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Head’)</a:t>
            </a:r>
            <a:endParaRPr lang="en-GB" sz="24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We can </a:t>
            </a:r>
            <a:r>
              <a:rPr lang="en-GB" sz="2400" u="sng" dirty="0">
                <a:latin typeface="Arial" panose="020B0604020202020204" pitchFamily="34" charset="0"/>
                <a:cs typeface="Arial" panose="020B0604020202020204" pitchFamily="34" charset="0"/>
              </a:rPr>
              <a:t>recognise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material far better than we can </a:t>
            </a:r>
            <a:r>
              <a:rPr lang="en-GB" sz="2400" u="sng" dirty="0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it.</a:t>
            </a:r>
          </a:p>
          <a:p>
            <a:pPr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Since people are usually bad at remembering what, when and how they have to do something, they will structure their environment to provide the necessary information they require.</a:t>
            </a:r>
          </a:p>
          <a:p>
            <a:pPr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People also tend to only remember information that is necessary for them to carry out their everyday tasks.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0" y="19050"/>
          <a:ext cx="10429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39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"/>
                        <a:ext cx="104298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41575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66856" cy="1143000"/>
          </a:xfrm>
        </p:spPr>
        <p:txBody>
          <a:bodyPr/>
          <a:lstStyle/>
          <a:p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Cognitive Processes </a:t>
            </a:r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– Memory </a:t>
            </a:r>
            <a:r>
              <a:rPr lang="en-I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(12)</a:t>
            </a:r>
            <a:endParaRPr lang="en-I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282880" cy="4421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altLang="en-US" sz="20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Memory Aids:</a:t>
            </a:r>
          </a:p>
          <a:p>
            <a:pPr marL="0" indent="0">
              <a:buNone/>
            </a:pPr>
            <a:r>
              <a:rPr lang="en-US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To overcome the "bottleneck" of working memory, humans have devised memory aids. </a:t>
            </a:r>
          </a:p>
          <a:p>
            <a:pPr marL="857250" lvl="1" indent="-342900">
              <a:spcBef>
                <a:spcPts val="600"/>
              </a:spcBef>
            </a:pPr>
            <a:r>
              <a:rPr lang="en-US" altLang="en-US" sz="20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Acronyms </a:t>
            </a:r>
            <a:r>
              <a:rPr lang="en-US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- Acronyms are formed by taking the first letter of each word in a group of words and creating a new word. </a:t>
            </a:r>
          </a:p>
          <a:p>
            <a:pPr lvl="3">
              <a:spcBef>
                <a:spcPts val="600"/>
              </a:spcBef>
            </a:pPr>
            <a:r>
              <a:rPr lang="en-GB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NATO – </a:t>
            </a:r>
            <a:r>
              <a:rPr lang="en-GB" altLang="en-US" sz="2000" dirty="0">
                <a:solidFill>
                  <a:srgbClr val="FFFF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N</a:t>
            </a:r>
            <a:r>
              <a:rPr lang="en-GB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orth </a:t>
            </a:r>
            <a:r>
              <a:rPr lang="en-GB" altLang="en-US" sz="2000" dirty="0">
                <a:solidFill>
                  <a:srgbClr val="FFFF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</a:t>
            </a:r>
            <a:r>
              <a:rPr lang="en-GB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tlantic </a:t>
            </a:r>
            <a:r>
              <a:rPr lang="en-GB" altLang="en-US" sz="2000" dirty="0">
                <a:solidFill>
                  <a:srgbClr val="FFFF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</a:t>
            </a:r>
            <a:r>
              <a:rPr lang="en-GB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reaty </a:t>
            </a:r>
            <a:r>
              <a:rPr lang="en-GB" altLang="en-US" sz="2000" dirty="0">
                <a:solidFill>
                  <a:srgbClr val="FFFF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</a:t>
            </a:r>
            <a:r>
              <a:rPr lang="en-GB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rganisation</a:t>
            </a:r>
          </a:p>
          <a:p>
            <a:pPr lvl="3">
              <a:spcBef>
                <a:spcPts val="600"/>
              </a:spcBef>
            </a:pPr>
            <a:r>
              <a:rPr lang="en-GB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CIE – </a:t>
            </a:r>
            <a:r>
              <a:rPr lang="en-GB" altLang="en-US" sz="2000" dirty="0" err="1">
                <a:solidFill>
                  <a:srgbClr val="FFFF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</a:t>
            </a:r>
            <a:r>
              <a:rPr lang="en-GB" altLang="en-US" sz="20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oras</a:t>
            </a:r>
            <a:r>
              <a:rPr lang="en-GB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GB" altLang="en-US" sz="2000" dirty="0" err="1">
                <a:solidFill>
                  <a:srgbClr val="FFFF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</a:t>
            </a:r>
            <a:r>
              <a:rPr lang="en-GB" altLang="en-US" sz="20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ompair</a:t>
            </a:r>
            <a:r>
              <a:rPr lang="en-GB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GB" altLang="en-US" sz="2000" dirty="0" err="1">
                <a:solidFill>
                  <a:srgbClr val="FFFF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</a:t>
            </a:r>
            <a:r>
              <a:rPr lang="en-GB" altLang="en-US" sz="20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ireann</a:t>
            </a:r>
            <a:endParaRPr lang="en-US" altLang="en-US" sz="20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857250" lvl="1" indent="-342900">
              <a:spcBef>
                <a:spcPts val="600"/>
              </a:spcBef>
            </a:pPr>
            <a:r>
              <a:rPr lang="en-US" altLang="en-US" sz="20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Acrostics/Sentences </a:t>
            </a:r>
            <a:r>
              <a:rPr lang="en-US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- Related to acronyms is the use of acrostics or taking the first letter of words and, instead of creating a new word, the letters are used to make a sentence. </a:t>
            </a:r>
          </a:p>
          <a:p>
            <a:pPr marL="514350" lvl="1" indent="0">
              <a:spcBef>
                <a:spcPts val="600"/>
              </a:spcBef>
            </a:pPr>
            <a:r>
              <a:rPr lang="en-US" altLang="en-US" sz="20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Rhymes/Songs </a:t>
            </a:r>
            <a:r>
              <a:rPr lang="en-US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- Rhythm, melody, rhyme aid memory. </a:t>
            </a:r>
            <a:endParaRPr lang="en-GB" altLang="en-US" sz="20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0" y="19050"/>
          <a:ext cx="10429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63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"/>
                        <a:ext cx="104298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17994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0"/>
            <a:ext cx="9144893" cy="692696"/>
          </a:xfrm>
        </p:spPr>
        <p:txBody>
          <a:bodyPr/>
          <a:lstStyle/>
          <a:p>
            <a:pPr>
              <a:defRPr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Summary of Structured Memory </a:t>
            </a:r>
            <a:r>
              <a:rPr lang="en-GB" sz="1400" dirty="0" smtClean="0">
                <a:latin typeface="+mn-lt"/>
              </a:rPr>
              <a:t>(by David Benyon)</a:t>
            </a:r>
            <a:endParaRPr lang="en-GB" sz="1400" dirty="0">
              <a:latin typeface="+mn-lt"/>
            </a:endParaRPr>
          </a:p>
        </p:txBody>
      </p:sp>
      <p:sp>
        <p:nvSpPr>
          <p:cNvPr id="53251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1600" y="762000"/>
            <a:ext cx="7232650" cy="5715000"/>
          </a:xfrm>
        </p:spPr>
        <p:txBody>
          <a:bodyPr/>
          <a:lstStyle/>
          <a:p>
            <a:endParaRPr lang="en-GB" altLang="en-US" smtClean="0">
              <a:ea typeface="ＭＳ Ｐゴシック" pitchFamily="34" charset="-128"/>
            </a:endParaRPr>
          </a:p>
        </p:txBody>
      </p:sp>
      <p:sp>
        <p:nvSpPr>
          <p:cNvPr id="532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452C4B1-14BA-4A80-9A49-3617C150A82D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000" smtClean="0"/>
          </a:p>
        </p:txBody>
      </p:sp>
      <p:pic>
        <p:nvPicPr>
          <p:cNvPr id="532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20713"/>
            <a:ext cx="9037638" cy="623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4028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7A659B5-5B14-4684-B510-BCA1996ED5F2}" type="slidenum">
              <a:rPr lang="en-US" altLang="en-US" sz="12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49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Cognitive Processes - Learning</a:t>
            </a: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/>
          </p:nvPr>
        </p:nvGraphicFramePr>
        <p:xfrm>
          <a:off x="0" y="44450"/>
          <a:ext cx="89376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84" name="Clip" r:id="rId4" imgW="3961340" imgH="3503345" progId="">
                  <p:embed/>
                </p:oleObj>
              </mc:Choice>
              <mc:Fallback>
                <p:oleObj name="Clip" r:id="rId4" imgW="3961340" imgH="3503345" progId="">
                  <p:embed/>
                  <p:pic>
                    <p:nvPicPr>
                      <p:cNvPr id="2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450"/>
                        <a:ext cx="893763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95288" y="1700808"/>
            <a:ext cx="8569325" cy="13681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101888"/>
              </p:ext>
            </p:extLst>
          </p:nvPr>
        </p:nvGraphicFramePr>
        <p:xfrm>
          <a:off x="323528" y="3284985"/>
          <a:ext cx="8352929" cy="1853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85" name="Organization Chart" r:id="rId6" imgW="5733535" imgH="1276865" progId="OrgPlusWOPX.4">
                  <p:embed followColorScheme="full"/>
                </p:oleObj>
              </mc:Choice>
              <mc:Fallback>
                <p:oleObj name="Organization Chart" r:id="rId6" imgW="5733535" imgH="1276865" progId="OrgPlusWOPX.4">
                  <p:embed followColorScheme="full"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284985"/>
                        <a:ext cx="8352929" cy="185302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393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Recap… </a:t>
            </a:r>
            <a:r>
              <a:rPr lang="en-US" sz="2600" dirty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Gestalt laws (Principles) of perceptual </a:t>
            </a:r>
            <a:r>
              <a:rPr lang="en-US" sz="2600" dirty="0" err="1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organisation</a:t>
            </a:r>
            <a:endParaRPr lang="en-I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411412" y="1412776"/>
            <a:ext cx="640906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22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Proximity </a:t>
            </a:r>
            <a:r>
              <a:rPr lang="en-US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- dots appear as groups rather than a random cluster of </a:t>
            </a:r>
            <a:r>
              <a:rPr lang="en-US" altLang="en-US" sz="22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elements</a:t>
            </a:r>
          </a:p>
          <a:p>
            <a:endParaRPr lang="en-US" altLang="en-US" sz="7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r>
              <a:rPr lang="en-US" altLang="en-US" sz="22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Similarity </a:t>
            </a:r>
            <a:r>
              <a:rPr lang="en-US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- tendency for elements of same shape or </a:t>
            </a:r>
            <a:r>
              <a:rPr lang="en-US" altLang="en-US" sz="22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colour</a:t>
            </a:r>
            <a:r>
              <a:rPr lang="en-US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to be seen as belonging </a:t>
            </a:r>
            <a:r>
              <a:rPr lang="en-US" altLang="en-US" sz="22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together</a:t>
            </a:r>
          </a:p>
          <a:p>
            <a:endParaRPr lang="en-US" altLang="en-US" sz="7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r>
              <a:rPr lang="en-US" altLang="en-US" sz="22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Closure</a:t>
            </a:r>
            <a:r>
              <a:rPr lang="en-US" altLang="en-US" sz="2200" dirty="0">
                <a:solidFill>
                  <a:srgbClr val="3333CC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- missing parts of the figure are filled in to complete it, so that it appears as a whole </a:t>
            </a:r>
            <a:r>
              <a:rPr lang="en-US" altLang="en-US" sz="22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circle</a:t>
            </a:r>
          </a:p>
          <a:p>
            <a:endParaRPr lang="en-US" altLang="en-US" sz="7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r>
              <a:rPr lang="en-US" altLang="en-US" sz="22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Continuity </a:t>
            </a:r>
            <a:r>
              <a:rPr lang="en-US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- the stimulus appears to be made of two lines of dots, traversing each other, rather than a random set of </a:t>
            </a:r>
            <a:r>
              <a:rPr lang="en-US" altLang="en-US" sz="22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dots</a:t>
            </a:r>
          </a:p>
          <a:p>
            <a:endParaRPr lang="en-US" altLang="en-US" sz="7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r>
              <a:rPr lang="en-US" altLang="en-US" sz="22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Symmetry </a:t>
            </a:r>
            <a:r>
              <a:rPr lang="en-US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- regions bounded by symmetrical borders tend to perceived as coherent figures</a:t>
            </a:r>
          </a:p>
        </p:txBody>
      </p:sp>
      <p:pic>
        <p:nvPicPr>
          <p:cNvPr id="5" name="Picture 2" descr="http://invasivespeciesireland.com/wp-content/uploads/2010/08/what-can-I-do-300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573213"/>
            <a:ext cx="20002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429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4AF5CF8-DDD9-45E1-B874-8B260CE0FEA6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000" smtClean="0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671888" y="1987550"/>
            <a:ext cx="1385316" cy="461665"/>
          </a:xfrm>
          <a:prstGeom prst="rect">
            <a:avLst/>
          </a:prstGeom>
          <a:noFill/>
          <a:ln w="508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2400" b="0" dirty="0"/>
              <a:t>Learning</a:t>
            </a:r>
            <a:endParaRPr lang="en-US" altLang="en-US" sz="2400" b="0" dirty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734227" y="4075113"/>
            <a:ext cx="1762021" cy="646331"/>
          </a:xfrm>
          <a:prstGeom prst="rect">
            <a:avLst/>
          </a:prstGeom>
          <a:noFill/>
          <a:ln w="508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800" b="0" dirty="0"/>
              <a:t>Techniques to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800" b="0" dirty="0"/>
              <a:t>Guide Learning</a:t>
            </a:r>
            <a:endParaRPr lang="en-US" altLang="en-US" sz="1800" b="0" dirty="0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4356100" y="2492375"/>
            <a:ext cx="0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2124075" y="3067050"/>
            <a:ext cx="54721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4356100" y="3067050"/>
            <a:ext cx="0" cy="1008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7596188" y="3067050"/>
            <a:ext cx="0" cy="1008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sp>
        <p:nvSpPr>
          <p:cNvPr id="8203" name="Text Box 13"/>
          <p:cNvSpPr txBox="1">
            <a:spLocks noChangeArrowheads="1"/>
          </p:cNvSpPr>
          <p:nvPr/>
        </p:nvSpPr>
        <p:spPr bwMode="auto">
          <a:xfrm>
            <a:off x="3500613" y="4075113"/>
            <a:ext cx="1736373" cy="646331"/>
          </a:xfrm>
          <a:prstGeom prst="rect">
            <a:avLst/>
          </a:prstGeom>
          <a:noFill/>
          <a:ln w="508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800" b="0" dirty="0"/>
              <a:t>Approaches to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800" b="0" dirty="0"/>
              <a:t>Learning</a:t>
            </a:r>
            <a:endParaRPr lang="en-US" altLang="en-US" sz="1800" b="0" dirty="0"/>
          </a:p>
        </p:txBody>
      </p:sp>
      <p:sp>
        <p:nvSpPr>
          <p:cNvPr id="8204" name="Text Box 16"/>
          <p:cNvSpPr txBox="1">
            <a:spLocks noChangeArrowheads="1"/>
          </p:cNvSpPr>
          <p:nvPr/>
        </p:nvSpPr>
        <p:spPr bwMode="auto">
          <a:xfrm>
            <a:off x="2603756" y="5300663"/>
            <a:ext cx="1733039" cy="584775"/>
          </a:xfrm>
          <a:prstGeom prst="rect">
            <a:avLst/>
          </a:prstGeom>
          <a:noFill/>
          <a:ln w="508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600" b="0" dirty="0"/>
              <a:t>Learning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600" b="0" dirty="0"/>
              <a:t>Through Analogy</a:t>
            </a:r>
            <a:endParaRPr lang="en-US" altLang="en-US" sz="1600" b="0" dirty="0"/>
          </a:p>
        </p:txBody>
      </p:sp>
      <p:sp>
        <p:nvSpPr>
          <p:cNvPr id="8205" name="Text Box 17"/>
          <p:cNvSpPr txBox="1">
            <a:spLocks noChangeArrowheads="1"/>
          </p:cNvSpPr>
          <p:nvPr/>
        </p:nvSpPr>
        <p:spPr bwMode="auto">
          <a:xfrm>
            <a:off x="4729808" y="5300663"/>
            <a:ext cx="1856085" cy="584775"/>
          </a:xfrm>
          <a:prstGeom prst="rect">
            <a:avLst/>
          </a:prstGeom>
          <a:noFill/>
          <a:ln w="508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600" b="0" dirty="0"/>
              <a:t>Learning Through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600" b="0" dirty="0"/>
              <a:t>Trial-and-Error</a:t>
            </a:r>
            <a:endParaRPr lang="en-US" altLang="en-US" sz="1600" b="0" dirty="0"/>
          </a:p>
        </p:txBody>
      </p:sp>
      <p:sp>
        <p:nvSpPr>
          <p:cNvPr id="8206" name="Line 18"/>
          <p:cNvSpPr>
            <a:spLocks noChangeShapeType="1"/>
          </p:cNvSpPr>
          <p:nvPr/>
        </p:nvSpPr>
        <p:spPr bwMode="auto">
          <a:xfrm>
            <a:off x="3635375" y="4795838"/>
            <a:ext cx="0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8207" name="Line 19"/>
          <p:cNvSpPr>
            <a:spLocks noChangeShapeType="1"/>
          </p:cNvSpPr>
          <p:nvPr/>
        </p:nvSpPr>
        <p:spPr bwMode="auto">
          <a:xfrm>
            <a:off x="5148263" y="4795838"/>
            <a:ext cx="0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8208" name="Text Box 13"/>
          <p:cNvSpPr txBox="1">
            <a:spLocks noChangeArrowheads="1"/>
          </p:cNvSpPr>
          <p:nvPr/>
        </p:nvSpPr>
        <p:spPr bwMode="auto">
          <a:xfrm>
            <a:off x="1238250" y="4075113"/>
            <a:ext cx="1389063" cy="647700"/>
          </a:xfrm>
          <a:prstGeom prst="rect">
            <a:avLst/>
          </a:prstGeom>
          <a:noFill/>
          <a:ln w="508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800" b="0" dirty="0"/>
              <a:t>How do we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800" b="0" dirty="0"/>
              <a:t>learn?</a:t>
            </a:r>
            <a:endParaRPr lang="en-US" altLang="en-US" sz="1800" b="0" dirty="0"/>
          </a:p>
        </p:txBody>
      </p:sp>
      <p:sp>
        <p:nvSpPr>
          <p:cNvPr id="8209" name="Line 9"/>
          <p:cNvSpPr>
            <a:spLocks noChangeShapeType="1"/>
          </p:cNvSpPr>
          <p:nvPr/>
        </p:nvSpPr>
        <p:spPr bwMode="auto">
          <a:xfrm>
            <a:off x="2124075" y="3067050"/>
            <a:ext cx="0" cy="1008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pPr>
              <a:defRPr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Cognitive Processes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Learning (2)</a:t>
            </a:r>
          </a:p>
        </p:txBody>
      </p:sp>
      <p:graphicFrame>
        <p:nvGraphicFramePr>
          <p:cNvPr id="22" name="Object 21"/>
          <p:cNvGraphicFramePr>
            <a:graphicFrameLocks noGrp="1" noChangeAspect="1"/>
          </p:cNvGraphicFramePr>
          <p:nvPr>
            <p:extLst/>
          </p:nvPr>
        </p:nvGraphicFramePr>
        <p:xfrm>
          <a:off x="0" y="44450"/>
          <a:ext cx="89376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07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22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450"/>
                        <a:ext cx="893763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32804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GB" sz="2800" dirty="0" smtClean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Factors that Influence Learning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DCE721D-A8C6-41D6-8F6F-6782CF7753F9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000" smtClean="0"/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b="0"/>
          </a:p>
        </p:txBody>
      </p:sp>
      <p:pic>
        <p:nvPicPr>
          <p:cNvPr id="92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731664"/>
            <a:ext cx="74422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TextBox 8"/>
          <p:cNvSpPr txBox="1">
            <a:spLocks noChangeArrowheads="1"/>
          </p:cNvSpPr>
          <p:nvPr/>
        </p:nvSpPr>
        <p:spPr bwMode="auto">
          <a:xfrm>
            <a:off x="684213" y="6054725"/>
            <a:ext cx="81359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 err="1" smtClean="0"/>
              <a:t>Mulwa</a:t>
            </a:r>
            <a:r>
              <a:rPr lang="en-US" altLang="en-US" sz="1600" b="0" dirty="0" smtClean="0"/>
              <a:t> </a:t>
            </a:r>
            <a:r>
              <a:rPr lang="en-US" altLang="en-US" sz="1600" b="0" dirty="0"/>
              <a:t>et al. (2010</a:t>
            </a:r>
            <a:r>
              <a:rPr lang="en-US" altLang="en-US" sz="1600" b="0" dirty="0" smtClean="0"/>
              <a:t>). Adaptive </a:t>
            </a:r>
            <a:r>
              <a:rPr lang="en-US" altLang="en-US" sz="1600" b="0" dirty="0"/>
              <a:t>Educational Hypermedia Systems in Technology Enhanced Learning: A Literature Review</a:t>
            </a:r>
            <a:endParaRPr lang="en-GB" altLang="en-US" sz="16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1079501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4AF5CF8-DDD9-45E1-B874-8B260CE0FEA6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000" smtClean="0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pPr>
              <a:defRPr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Cognitive Processes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Learning (3)</a:t>
            </a:r>
          </a:p>
        </p:txBody>
      </p:sp>
      <p:graphicFrame>
        <p:nvGraphicFramePr>
          <p:cNvPr id="22" name="Object 21"/>
          <p:cNvGraphicFramePr>
            <a:graphicFrameLocks noGrp="1" noChangeAspect="1"/>
          </p:cNvGraphicFramePr>
          <p:nvPr>
            <p:extLst/>
          </p:nvPr>
        </p:nvGraphicFramePr>
        <p:xfrm>
          <a:off x="0" y="44450"/>
          <a:ext cx="89376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31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22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450"/>
                        <a:ext cx="893763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ontent Placeholder 3"/>
          <p:cNvSpPr txBox="1">
            <a:spLocks/>
          </p:cNvSpPr>
          <p:nvPr/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pitchFamily="34" charset="0"/>
              <a:buNone/>
            </a:pPr>
            <a:r>
              <a:rPr lang="en-GB" altLang="zh-CN" sz="2800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What is my LEARNING STYLE?</a:t>
            </a: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endParaRPr lang="en-GB" altLang="zh-CN" sz="2600" dirty="0" smtClean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6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Visual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learners learn through seeing…</a:t>
            </a:r>
          </a:p>
          <a:p>
            <a:pPr>
              <a:lnSpc>
                <a:spcPct val="150000"/>
              </a:lnSpc>
            </a:pPr>
            <a:r>
              <a:rPr lang="en-US" altLang="en-US" sz="2600" dirty="0" smtClean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Auditory</a:t>
            </a:r>
            <a:r>
              <a:rPr lang="en-US" altLang="en-US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learners learn through listening…</a:t>
            </a:r>
          </a:p>
          <a:p>
            <a:pPr>
              <a:lnSpc>
                <a:spcPct val="150000"/>
              </a:lnSpc>
            </a:pPr>
            <a:r>
              <a:rPr lang="en-US" altLang="en-US" sz="2600" dirty="0" smtClean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Kinesthetic</a:t>
            </a:r>
            <a:r>
              <a:rPr lang="en-US" altLang="en-US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learners learn through doing, moving and touching…</a:t>
            </a:r>
            <a:endParaRPr lang="en-GB" altLang="en-US" sz="26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3367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7E324F-5153-4BD9-A802-2CA342F51327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000" smtClean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684213" y="692150"/>
            <a:ext cx="7920037" cy="5400675"/>
          </a:xfrm>
          <a:prstGeom prst="roundRect">
            <a:avLst/>
          </a:prstGeom>
          <a:solidFill>
            <a:srgbClr val="FFFF99"/>
          </a:solidFill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r>
              <a:rPr lang="en-GB" sz="2800" b="1" u="sng" dirty="0">
                <a:solidFill>
                  <a:schemeClr val="bg1"/>
                </a:solidFill>
              </a:rPr>
              <a:t>Visual Learner (Let me see it!)</a:t>
            </a:r>
          </a:p>
          <a:p>
            <a:pPr marL="514350" indent="-514350" eaLnBrk="0" hangingPunct="0">
              <a:buFont typeface="+mj-lt"/>
              <a:buAutoNum type="arabicPeriod"/>
              <a:defRPr/>
            </a:pPr>
            <a:r>
              <a:rPr lang="en-GB" sz="2800" b="1" dirty="0">
                <a:solidFill>
                  <a:schemeClr val="bg1"/>
                </a:solidFill>
              </a:rPr>
              <a:t>Prefer to see information such as pictures, diagrams, cartoons, demonstrations</a:t>
            </a:r>
          </a:p>
          <a:p>
            <a:pPr marL="514350" indent="-514350" eaLnBrk="0" hangingPunct="0">
              <a:buFont typeface="+mj-lt"/>
              <a:buAutoNum type="arabicPeriod"/>
              <a:defRPr/>
            </a:pPr>
            <a:r>
              <a:rPr lang="en-GB" sz="2800" b="1" dirty="0">
                <a:solidFill>
                  <a:schemeClr val="bg1"/>
                </a:solidFill>
              </a:rPr>
              <a:t>Easily distracted in lectures with no visual aids</a:t>
            </a:r>
          </a:p>
          <a:p>
            <a:pPr marL="514350" indent="-514350" eaLnBrk="0" hangingPunct="0">
              <a:buFont typeface="+mj-lt"/>
              <a:buAutoNum type="arabicPeriod"/>
              <a:defRPr/>
            </a:pPr>
            <a:r>
              <a:rPr lang="en-GB" sz="2800" b="1" dirty="0">
                <a:solidFill>
                  <a:schemeClr val="bg1"/>
                </a:solidFill>
              </a:rPr>
              <a:t>Overwhelmed with intense visuals accompanied by the lecture</a:t>
            </a:r>
          </a:p>
          <a:p>
            <a:pPr marL="514350" indent="-514350" eaLnBrk="0" hangingPunct="0">
              <a:buFont typeface="+mj-lt"/>
              <a:buAutoNum type="arabicPeriod"/>
              <a:defRPr/>
            </a:pPr>
            <a:r>
              <a:rPr lang="en-GB" sz="2800" b="1" dirty="0">
                <a:solidFill>
                  <a:schemeClr val="bg1"/>
                </a:solidFill>
              </a:rPr>
              <a:t>Benefit from using charts, maps, notes and flash cards when studying</a:t>
            </a:r>
          </a:p>
        </p:txBody>
      </p:sp>
    </p:spTree>
    <p:extLst>
      <p:ext uri="{BB962C8B-B14F-4D97-AF65-F5344CB8AC3E}">
        <p14:creationId xmlns:p14="http://schemas.microsoft.com/office/powerpoint/2010/main" val="144264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6C92434-A5FF-4FA0-B472-0CC3F9A4B822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000" smtClean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539750" y="188913"/>
            <a:ext cx="7920038" cy="5976937"/>
          </a:xfrm>
          <a:prstGeom prst="roundRect">
            <a:avLst>
              <a:gd name="adj" fmla="val 50000"/>
            </a:avLst>
          </a:prstGeom>
          <a:solidFill>
            <a:srgbClr val="FFFF99"/>
          </a:solidFill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r>
              <a:rPr lang="en-GB" sz="2800" b="1" u="sng" dirty="0">
                <a:solidFill>
                  <a:schemeClr val="bg1"/>
                </a:solidFill>
              </a:rPr>
              <a:t>Auditory Learner (Let me hear it!)</a:t>
            </a:r>
          </a:p>
          <a:p>
            <a:pPr marL="514350" indent="-514350" eaLnBrk="0" hangingPunct="0">
              <a:buFont typeface="+mj-lt"/>
              <a:buAutoNum type="arabicPeriod"/>
              <a:defRPr/>
            </a:pPr>
            <a:r>
              <a:rPr lang="en-GB" sz="2800" b="1" dirty="0">
                <a:solidFill>
                  <a:schemeClr val="bg1"/>
                </a:solidFill>
              </a:rPr>
              <a:t>Prefer to hear information spoken</a:t>
            </a:r>
          </a:p>
          <a:p>
            <a:pPr marL="514350" indent="-514350" eaLnBrk="0" hangingPunct="0">
              <a:buFont typeface="+mj-lt"/>
              <a:buAutoNum type="arabicPeriod"/>
              <a:defRPr/>
            </a:pPr>
            <a:r>
              <a:rPr lang="en-GB" sz="2800" b="1" dirty="0">
                <a:solidFill>
                  <a:schemeClr val="bg1"/>
                </a:solidFill>
              </a:rPr>
              <a:t>Can absorb a lecture with little effort</a:t>
            </a:r>
          </a:p>
          <a:p>
            <a:pPr marL="514350" indent="-514350" eaLnBrk="0" hangingPunct="0">
              <a:buFont typeface="+mj-lt"/>
              <a:buAutoNum type="arabicPeriod"/>
              <a:defRPr/>
            </a:pPr>
            <a:r>
              <a:rPr lang="en-GB" sz="2800" b="1" dirty="0">
                <a:solidFill>
                  <a:schemeClr val="bg1"/>
                </a:solidFill>
              </a:rPr>
              <a:t>May not need careful notes to learn</a:t>
            </a:r>
          </a:p>
          <a:p>
            <a:pPr marL="514350" indent="-514350" eaLnBrk="0" hangingPunct="0">
              <a:buFont typeface="+mj-lt"/>
              <a:buAutoNum type="arabicPeriod"/>
              <a:defRPr/>
            </a:pPr>
            <a:r>
              <a:rPr lang="en-GB" sz="2800" b="1" dirty="0">
                <a:solidFill>
                  <a:schemeClr val="bg1"/>
                </a:solidFill>
              </a:rPr>
              <a:t>Often avoid eye contact in order to concentrate</a:t>
            </a:r>
          </a:p>
          <a:p>
            <a:pPr marL="514350" indent="-514350" eaLnBrk="0" hangingPunct="0">
              <a:buFont typeface="+mj-lt"/>
              <a:buAutoNum type="arabicPeriod"/>
              <a:defRPr/>
            </a:pPr>
            <a:r>
              <a:rPr lang="en-GB" sz="2800" b="1" dirty="0">
                <a:solidFill>
                  <a:schemeClr val="bg1"/>
                </a:solidFill>
              </a:rPr>
              <a:t>May read aloud to themselves</a:t>
            </a:r>
          </a:p>
          <a:p>
            <a:pPr marL="514350" indent="-514350" eaLnBrk="0" hangingPunct="0">
              <a:buFont typeface="+mj-lt"/>
              <a:buAutoNum type="arabicPeriod"/>
              <a:defRPr/>
            </a:pPr>
            <a:endParaRPr lang="en-GB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52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256AAF9-2A27-46C1-8EAB-72976C98842B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000" smtClean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684213" y="692150"/>
            <a:ext cx="7921625" cy="5400675"/>
          </a:xfrm>
          <a:prstGeom prst="roundRect">
            <a:avLst/>
          </a:prstGeom>
          <a:solidFill>
            <a:srgbClr val="FFFF99"/>
          </a:solidFill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r>
              <a:rPr lang="en-GB" sz="2800" b="1" u="sng" dirty="0">
                <a:solidFill>
                  <a:schemeClr val="bg1"/>
                </a:solidFill>
              </a:rPr>
              <a:t>Tactile Learner (</a:t>
            </a:r>
            <a:r>
              <a:rPr lang="en-GB" sz="2800" b="1" u="sng" dirty="0" err="1">
                <a:solidFill>
                  <a:schemeClr val="bg1"/>
                </a:solidFill>
              </a:rPr>
              <a:t>Kinesthetic</a:t>
            </a:r>
            <a:r>
              <a:rPr lang="en-GB" sz="2800" b="1" u="sng" dirty="0">
                <a:solidFill>
                  <a:schemeClr val="bg1"/>
                </a:solidFill>
              </a:rPr>
              <a:t>) (Let me Experience it!)</a:t>
            </a:r>
          </a:p>
          <a:p>
            <a:pPr marL="514350" indent="-514350" eaLnBrk="0" hangingPunct="0">
              <a:buFont typeface="+mj-lt"/>
              <a:buAutoNum type="arabicPeriod"/>
              <a:defRPr/>
            </a:pPr>
            <a:r>
              <a:rPr lang="en-GB" sz="2800" b="1" dirty="0">
                <a:solidFill>
                  <a:schemeClr val="bg1"/>
                </a:solidFill>
              </a:rPr>
              <a:t>Prefer touch as their primary mode for taking information</a:t>
            </a:r>
          </a:p>
          <a:p>
            <a:pPr marL="514350" indent="-514350" eaLnBrk="0" hangingPunct="0">
              <a:buFont typeface="+mj-lt"/>
              <a:buAutoNum type="arabicPeriod"/>
              <a:defRPr/>
            </a:pPr>
            <a:r>
              <a:rPr lang="en-GB" sz="2800" b="1" dirty="0">
                <a:solidFill>
                  <a:schemeClr val="bg1"/>
                </a:solidFill>
              </a:rPr>
              <a:t>They should write out important facts in traditional lecture situations</a:t>
            </a:r>
          </a:p>
          <a:p>
            <a:pPr marL="514350" indent="-514350" eaLnBrk="0" hangingPunct="0">
              <a:buFont typeface="+mj-lt"/>
              <a:buAutoNum type="arabicPeriod"/>
              <a:defRPr/>
            </a:pPr>
            <a:r>
              <a:rPr lang="en-GB" sz="2800" b="1" dirty="0">
                <a:solidFill>
                  <a:schemeClr val="bg1"/>
                </a:solidFill>
              </a:rPr>
              <a:t>Create study sheets connected to vivid examples</a:t>
            </a:r>
          </a:p>
          <a:p>
            <a:pPr marL="514350" indent="-514350" eaLnBrk="0" hangingPunct="0">
              <a:buFont typeface="+mj-lt"/>
              <a:buAutoNum type="arabicPeriod"/>
              <a:defRPr/>
            </a:pPr>
            <a:r>
              <a:rPr lang="en-GB" sz="2800" b="1" dirty="0">
                <a:solidFill>
                  <a:schemeClr val="bg1"/>
                </a:solidFill>
              </a:rPr>
              <a:t>Benefit by using manipulation (e.g. organising notes into a schema)</a:t>
            </a:r>
          </a:p>
        </p:txBody>
      </p:sp>
    </p:spTree>
    <p:extLst>
      <p:ext uri="{BB962C8B-B14F-4D97-AF65-F5344CB8AC3E}">
        <p14:creationId xmlns:p14="http://schemas.microsoft.com/office/powerpoint/2010/main" val="276462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4AF5CF8-DDD9-45E1-B874-8B260CE0FEA6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000" smtClean="0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pPr>
              <a:defRPr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Cognitive Processes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Learning (4)</a:t>
            </a:r>
          </a:p>
        </p:txBody>
      </p:sp>
      <p:graphicFrame>
        <p:nvGraphicFramePr>
          <p:cNvPr id="22" name="Object 21"/>
          <p:cNvGraphicFramePr>
            <a:graphicFrameLocks noGrp="1" noChangeAspect="1"/>
          </p:cNvGraphicFramePr>
          <p:nvPr>
            <p:extLst/>
          </p:nvPr>
        </p:nvGraphicFramePr>
        <p:xfrm>
          <a:off x="0" y="44450"/>
          <a:ext cx="89376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56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22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450"/>
                        <a:ext cx="893763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ontent Placeholder 3"/>
          <p:cNvSpPr txBox="1">
            <a:spLocks/>
          </p:cNvSpPr>
          <p:nvPr/>
        </p:nvSpPr>
        <p:spPr>
          <a:xfrm>
            <a:off x="609600" y="1600200"/>
            <a:ext cx="7924800" cy="442108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8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How </a:t>
            </a:r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do people learn?</a:t>
            </a:r>
          </a:p>
          <a:p>
            <a:pPr>
              <a:buFont typeface="Wingdings" pitchFamily="2" charset="2"/>
              <a:buNone/>
            </a:pPr>
            <a:r>
              <a:rPr lang="en-US" altLang="en-US" sz="28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Nobody </a:t>
            </a:r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really </a:t>
            </a:r>
            <a:r>
              <a:rPr lang="en-US" altLang="en-US" sz="28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knows, but </a:t>
            </a:r>
            <a:r>
              <a:rPr lang="en-US" altLang="en-US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there are 6 main theories:</a:t>
            </a:r>
          </a:p>
          <a:p>
            <a:pPr>
              <a:buFont typeface="Impact" pitchFamily="34" charset="0"/>
              <a:buAutoNum type="arabicPeriod"/>
            </a:pPr>
            <a:r>
              <a:rPr lang="en-US" altLang="en-US" sz="2600" dirty="0" err="1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Behaviourism</a:t>
            </a:r>
            <a:endParaRPr lang="en-US" altLang="en-US" sz="26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buFont typeface="Impact" pitchFamily="34" charset="0"/>
              <a:buAutoNum type="arabicPeriod"/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Cognitivism</a:t>
            </a:r>
          </a:p>
          <a:p>
            <a:pPr>
              <a:buFont typeface="Impact" pitchFamily="34" charset="0"/>
              <a:buAutoNum type="arabicPeriod"/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Humanist Theory -</a:t>
            </a:r>
          </a:p>
          <a:p>
            <a:pPr marL="914400" lvl="1" indent="-457200">
              <a:buFont typeface="Impact" pitchFamily="34" charset="0"/>
              <a:buAutoNum type="alphaLcPeriod"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Social Learning Theory</a:t>
            </a:r>
          </a:p>
          <a:p>
            <a:pPr marL="914400" lvl="1" indent="-457200">
              <a:buFont typeface="Impact" pitchFamily="34" charset="0"/>
              <a:buAutoNum type="alphaLcPeriod"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Social Constructivism</a:t>
            </a:r>
          </a:p>
          <a:p>
            <a:pPr>
              <a:buFont typeface="Impact" pitchFamily="34" charset="0"/>
              <a:buAutoNum type="arabicPeriod"/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Multiple Intelligences</a:t>
            </a:r>
          </a:p>
          <a:p>
            <a:pPr>
              <a:buFont typeface="Impact" pitchFamily="34" charset="0"/>
              <a:buAutoNum type="arabicPeriod"/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Brain-Based Learning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5919758" y="2564904"/>
          <a:ext cx="1584325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57" name="Clip" r:id="rId5" imgW="3629070" imgH="3629025" progId="">
                  <p:embed/>
                </p:oleObj>
              </mc:Choice>
              <mc:Fallback>
                <p:oleObj name="Clip" r:id="rId5" imgW="3629070" imgH="3629025" progId="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758" y="2564904"/>
                        <a:ext cx="1584325" cy="1582738"/>
                      </a:xfrm>
                      <a:prstGeom prst="rect">
                        <a:avLst/>
                      </a:prstGeom>
                      <a:solidFill>
                        <a:srgbClr val="00B0F0">
                          <a:alpha val="59999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9" descr="Image result for clipart learning sty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810744"/>
            <a:ext cx="3127715" cy="201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9904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4AF5CF8-DDD9-45E1-B874-8B260CE0FEA6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000" smtClean="0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pPr>
              <a:defRPr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Cognitive Processes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Learning (5)</a:t>
            </a:r>
          </a:p>
        </p:txBody>
      </p:sp>
      <p:graphicFrame>
        <p:nvGraphicFramePr>
          <p:cNvPr id="22" name="Object 21"/>
          <p:cNvGraphicFramePr>
            <a:graphicFrameLocks noGrp="1" noChangeAspect="1"/>
          </p:cNvGraphicFramePr>
          <p:nvPr>
            <p:extLst/>
          </p:nvPr>
        </p:nvGraphicFramePr>
        <p:xfrm>
          <a:off x="0" y="44450"/>
          <a:ext cx="89376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79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22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450"/>
                        <a:ext cx="893763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ontent Placeholder 3"/>
          <p:cNvSpPr txBox="1">
            <a:spLocks/>
          </p:cNvSpPr>
          <p:nvPr/>
        </p:nvSpPr>
        <p:spPr>
          <a:xfrm>
            <a:off x="609600" y="5373216"/>
            <a:ext cx="7924800" cy="64807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en-US" sz="2800" dirty="0">
                <a:ea typeface="ＭＳ Ｐゴシック" pitchFamily="34" charset="-128"/>
              </a:rPr>
              <a:t>Confined to observable and measurable </a:t>
            </a:r>
            <a:r>
              <a:rPr lang="en-US" altLang="en-US" sz="2800" dirty="0" err="1">
                <a:ea typeface="ＭＳ Ｐゴシック" pitchFamily="34" charset="-128"/>
              </a:rPr>
              <a:t>behaviour</a:t>
            </a:r>
            <a:endParaRPr lang="en-US" altLang="en-US" sz="2800" dirty="0">
              <a:ea typeface="ＭＳ Ｐゴシック" pitchFamily="34" charset="-128"/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539750" y="1268413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altLang="en-US" sz="2800" dirty="0" smtClean="0">
                <a:latin typeface="Arial" charset="0"/>
                <a:ea typeface="ＭＳ Ｐゴシック" pitchFamily="34" charset="-128"/>
              </a:rPr>
              <a:t>Do we learn like a </a:t>
            </a:r>
            <a:r>
              <a:rPr lang="en-GB" altLang="en-US" sz="2800" dirty="0" smtClean="0">
                <a:solidFill>
                  <a:srgbClr val="FFC000"/>
                </a:solidFill>
                <a:latin typeface="Arial" charset="0"/>
                <a:ea typeface="ＭＳ Ｐゴシック" pitchFamily="34" charset="-128"/>
              </a:rPr>
              <a:t>Behaviourist</a:t>
            </a:r>
            <a:r>
              <a:rPr lang="en-GB" altLang="en-US" sz="2800" dirty="0" smtClean="0">
                <a:latin typeface="Arial" charset="0"/>
                <a:ea typeface="ＭＳ Ｐゴシック" pitchFamily="34" charset="-128"/>
              </a:rPr>
              <a:t>?</a:t>
            </a:r>
          </a:p>
        </p:txBody>
      </p:sp>
      <p:pic>
        <p:nvPicPr>
          <p:cNvPr id="10" name="Picture 1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50950"/>
            <a:ext cx="4176922" cy="284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442" y="2996952"/>
            <a:ext cx="4523682" cy="21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5925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4AF5CF8-DDD9-45E1-B874-8B260CE0FEA6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000" smtClean="0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pPr>
              <a:defRPr/>
            </a:pPr>
            <a:r>
              <a:rPr lang="en-US" alt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Behaviourism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Theory</a:t>
            </a:r>
            <a:endParaRPr lang="en-US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" name="Object 21"/>
          <p:cNvGraphicFramePr>
            <a:graphicFrameLocks noGrp="1" noChangeAspect="1"/>
          </p:cNvGraphicFramePr>
          <p:nvPr>
            <p:extLst/>
          </p:nvPr>
        </p:nvGraphicFramePr>
        <p:xfrm>
          <a:off x="0" y="44450"/>
          <a:ext cx="89376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03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22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450"/>
                        <a:ext cx="893763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3"/>
          <p:cNvSpPr txBox="1">
            <a:spLocks/>
          </p:cNvSpPr>
          <p:nvPr/>
        </p:nvSpPr>
        <p:spPr>
          <a:xfrm>
            <a:off x="609600" y="1600200"/>
            <a:ext cx="7924800" cy="44210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Learning is defined by the outward expression of new </a:t>
            </a:r>
            <a:r>
              <a:rPr lang="en-US" altLang="en-US" sz="26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behaviours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0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It 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focuses solely on observable </a:t>
            </a:r>
            <a:r>
              <a:rPr lang="en-US" altLang="en-US" sz="26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behaviours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0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It 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describes a biological basis for learning</a:t>
            </a:r>
            <a:r>
              <a:rPr lang="en-US" altLang="en-US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0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Learning 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is context-independent.</a:t>
            </a:r>
          </a:p>
        </p:txBody>
      </p:sp>
    </p:spTree>
    <p:extLst>
      <p:ext uri="{BB962C8B-B14F-4D97-AF65-F5344CB8AC3E}">
        <p14:creationId xmlns:p14="http://schemas.microsoft.com/office/powerpoint/2010/main" val="34332299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4AF5CF8-DDD9-45E1-B874-8B260CE0FEA6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000" smtClean="0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pPr>
              <a:defRPr/>
            </a:pPr>
            <a:r>
              <a:rPr lang="en-US" alt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Behaviourism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in the Classroom</a:t>
            </a:r>
            <a:endParaRPr lang="en-US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" name="Object 21"/>
          <p:cNvGraphicFramePr>
            <a:graphicFrameLocks noGrp="1" noChangeAspect="1"/>
          </p:cNvGraphicFramePr>
          <p:nvPr>
            <p:extLst/>
          </p:nvPr>
        </p:nvGraphicFramePr>
        <p:xfrm>
          <a:off x="0" y="44450"/>
          <a:ext cx="89376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7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22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450"/>
                        <a:ext cx="893763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3"/>
          <p:cNvSpPr txBox="1">
            <a:spLocks/>
          </p:cNvSpPr>
          <p:nvPr/>
        </p:nvSpPr>
        <p:spPr>
          <a:xfrm>
            <a:off x="609600" y="1600200"/>
            <a:ext cx="3962400" cy="44210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Rewards and punishments.</a:t>
            </a:r>
          </a:p>
          <a:p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Responsibility for student learning rests squarely with the teacher.</a:t>
            </a:r>
          </a:p>
          <a:p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Lecture-based, highly structured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</a:t>
            </a:r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pic>
        <p:nvPicPr>
          <p:cNvPr id="7" name="Picture 4" descr="classroo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76400"/>
            <a:ext cx="4572000" cy="328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88775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Cognitive Processes - Attention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/>
        </p:nvGraphicFramePr>
        <p:xfrm>
          <a:off x="0" y="19050"/>
          <a:ext cx="10429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55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"/>
                        <a:ext cx="104298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0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262759"/>
              </p:ext>
            </p:extLst>
          </p:nvPr>
        </p:nvGraphicFramePr>
        <p:xfrm>
          <a:off x="454025" y="2532063"/>
          <a:ext cx="81565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56" name="MS Org Chart" r:id="rId5" imgW="5885411" imgH="1288473" progId="">
                  <p:embed followColorScheme="full"/>
                </p:oleObj>
              </mc:Choice>
              <mc:Fallback>
                <p:oleObj name="MS Org Chart" r:id="rId5" imgW="5885411" imgH="1288473" progId="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2532063"/>
                        <a:ext cx="8156575" cy="1781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059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>
                <a:solidFill>
                  <a:srgbClr val="FFC000"/>
                </a:solidFill>
              </a:rPr>
              <a:t>Human Considerations</a:t>
            </a:r>
            <a:endParaRPr lang="en-US" altLang="en-US" sz="1200" b="0" i="1">
              <a:solidFill>
                <a:srgbClr val="FFC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992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4AF5CF8-DDD9-45E1-B874-8B260CE0FEA6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000" smtClean="0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pPr>
              <a:defRPr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Cognitive Processes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Learning (6)</a:t>
            </a:r>
          </a:p>
        </p:txBody>
      </p:sp>
      <p:graphicFrame>
        <p:nvGraphicFramePr>
          <p:cNvPr id="22" name="Object 21"/>
          <p:cNvGraphicFramePr>
            <a:graphicFrameLocks noGrp="1" noChangeAspect="1"/>
          </p:cNvGraphicFramePr>
          <p:nvPr>
            <p:extLst/>
          </p:nvPr>
        </p:nvGraphicFramePr>
        <p:xfrm>
          <a:off x="0" y="44450"/>
          <a:ext cx="89376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1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22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450"/>
                        <a:ext cx="893763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539750" y="1268413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altLang="en-US" sz="2800" dirty="0" smtClean="0">
                <a:latin typeface="Arial" charset="0"/>
                <a:ea typeface="ＭＳ Ｐゴシック" pitchFamily="34" charset="-128"/>
              </a:rPr>
              <a:t>Do we learn through </a:t>
            </a:r>
            <a:r>
              <a:rPr lang="en-GB" altLang="en-US" sz="2800" dirty="0" smtClean="0">
                <a:solidFill>
                  <a:srgbClr val="FFC000"/>
                </a:solidFill>
                <a:latin typeface="Arial" charset="0"/>
                <a:ea typeface="ＭＳ Ｐゴシック" pitchFamily="34" charset="-128"/>
              </a:rPr>
              <a:t>Cognitivism</a:t>
            </a:r>
            <a:r>
              <a:rPr lang="en-GB" altLang="en-US" sz="2800" dirty="0" smtClean="0">
                <a:latin typeface="Arial" charset="0"/>
                <a:ea typeface="ＭＳ Ｐゴシック" pitchFamily="34" charset="-128"/>
              </a:rPr>
              <a:t>?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609600" y="1600200"/>
            <a:ext cx="7924800" cy="44210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2600" dirty="0" smtClean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 sz="26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What have we learned about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cognitive processes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Knowledge is stored cognitively as symbols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</a:t>
            </a:r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Learning is the process of connecting symbols in a meaningful and memorable way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</a:t>
            </a:r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Studies have focused on the mental processes that facilitate symbol connection…</a:t>
            </a:r>
          </a:p>
          <a:p>
            <a:pPr marL="0" indent="0">
              <a:buNone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	…and grew in response to </a:t>
            </a:r>
            <a:r>
              <a:rPr lang="en-US" altLang="en-US" sz="2400" dirty="0" err="1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Behaviourism</a:t>
            </a: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86470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4AF5CF8-DDD9-45E1-B874-8B260CE0FEA6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000" smtClean="0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pPr>
              <a:defRPr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Cognitivism in the Classroom</a:t>
            </a:r>
            <a:endParaRPr lang="en-US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" name="Object 21"/>
          <p:cNvGraphicFramePr>
            <a:graphicFrameLocks noGrp="1" noChangeAspect="1"/>
          </p:cNvGraphicFramePr>
          <p:nvPr>
            <p:extLst/>
          </p:nvPr>
        </p:nvGraphicFramePr>
        <p:xfrm>
          <a:off x="0" y="44450"/>
          <a:ext cx="89376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75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22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450"/>
                        <a:ext cx="893763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3"/>
          <p:cNvSpPr txBox="1">
            <a:spLocks/>
          </p:cNvSpPr>
          <p:nvPr/>
        </p:nvSpPr>
        <p:spPr>
          <a:xfrm>
            <a:off x="609600" y="1600200"/>
            <a:ext cx="3962400" cy="44210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Often has inquiry-oriented projects.</a:t>
            </a:r>
          </a:p>
          <a:p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There ought to be opportunities for the testing of hypotheses.</a:t>
            </a:r>
          </a:p>
          <a:p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Curiosity is encouraged.</a:t>
            </a:r>
          </a:p>
        </p:txBody>
      </p:sp>
      <p:pic>
        <p:nvPicPr>
          <p:cNvPr id="8" name="Picture 4" descr="lab experim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12875"/>
            <a:ext cx="362267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667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4AF5CF8-DDD9-45E1-B874-8B260CE0FEA6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000" smtClean="0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pPr>
              <a:defRPr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Cognitive Processes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Learning (7)</a:t>
            </a:r>
          </a:p>
        </p:txBody>
      </p:sp>
      <p:graphicFrame>
        <p:nvGraphicFramePr>
          <p:cNvPr id="22" name="Object 21"/>
          <p:cNvGraphicFramePr>
            <a:graphicFrameLocks noGrp="1" noChangeAspect="1"/>
          </p:cNvGraphicFramePr>
          <p:nvPr>
            <p:extLst/>
          </p:nvPr>
        </p:nvGraphicFramePr>
        <p:xfrm>
          <a:off x="0" y="44450"/>
          <a:ext cx="89376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99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22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450"/>
                        <a:ext cx="893763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539750" y="1268413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altLang="en-US" sz="2800" dirty="0" smtClean="0">
                <a:latin typeface="Arial" charset="0"/>
                <a:ea typeface="ＭＳ Ｐゴシック" pitchFamily="34" charset="-128"/>
              </a:rPr>
              <a:t>Do we learn like a </a:t>
            </a:r>
            <a:r>
              <a:rPr lang="en-GB" altLang="en-US" sz="2800" dirty="0" smtClean="0">
                <a:solidFill>
                  <a:srgbClr val="FFC000"/>
                </a:solidFill>
                <a:latin typeface="Arial" charset="0"/>
                <a:ea typeface="ＭＳ Ｐゴシック" pitchFamily="34" charset="-128"/>
              </a:rPr>
              <a:t>Constructivist</a:t>
            </a:r>
            <a:r>
              <a:rPr lang="en-GB" altLang="en-US" sz="2800" dirty="0" smtClean="0">
                <a:latin typeface="Arial" charset="0"/>
                <a:ea typeface="ＭＳ Ｐゴシック" pitchFamily="34" charset="-128"/>
              </a:rPr>
              <a:t>?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609600" y="1600200"/>
            <a:ext cx="7924800" cy="44210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2600" dirty="0" smtClean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 sz="26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Learners construct knowledge for themselves.</a:t>
            </a:r>
          </a:p>
          <a:p>
            <a:pPr>
              <a:spcBef>
                <a:spcPts val="1275"/>
              </a:spcBef>
            </a:pPr>
            <a:r>
              <a:rPr lang="en-US" altLang="en-US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Learning 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is an active process.</a:t>
            </a:r>
          </a:p>
          <a:p>
            <a:pPr>
              <a:spcBef>
                <a:spcPts val="1275"/>
              </a:spcBef>
            </a:pPr>
            <a:r>
              <a:rPr lang="en-US" altLang="en-US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Learning 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is a social activity.</a:t>
            </a:r>
          </a:p>
        </p:txBody>
      </p:sp>
      <p:pic>
        <p:nvPicPr>
          <p:cNvPr id="11" name="Picture 1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021" y="4382816"/>
            <a:ext cx="4967957" cy="2015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8217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4AF5CF8-DDD9-45E1-B874-8B260CE0FEA6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63</a:t>
            </a:fld>
            <a:endParaRPr lang="en-US" altLang="en-US" sz="1000" smtClean="0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pPr>
              <a:defRPr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Cognitive Processes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Learning (8)</a:t>
            </a:r>
          </a:p>
        </p:txBody>
      </p:sp>
      <p:graphicFrame>
        <p:nvGraphicFramePr>
          <p:cNvPr id="22" name="Object 21"/>
          <p:cNvGraphicFramePr>
            <a:graphicFrameLocks noGrp="1" noChangeAspect="1"/>
          </p:cNvGraphicFramePr>
          <p:nvPr>
            <p:extLst/>
          </p:nvPr>
        </p:nvGraphicFramePr>
        <p:xfrm>
          <a:off x="0" y="44450"/>
          <a:ext cx="89376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23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22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450"/>
                        <a:ext cx="893763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539750" y="1268413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altLang="en-US" sz="2800" dirty="0" smtClean="0">
                <a:latin typeface="Arial" charset="0"/>
                <a:ea typeface="ＭＳ Ｐゴシック" pitchFamily="34" charset="-128"/>
              </a:rPr>
              <a:t>Do we learn like a </a:t>
            </a:r>
            <a:r>
              <a:rPr lang="en-GB" altLang="en-US" sz="2800" dirty="0" smtClean="0">
                <a:solidFill>
                  <a:srgbClr val="FFC000"/>
                </a:solidFill>
                <a:latin typeface="Arial" charset="0"/>
                <a:ea typeface="ＭＳ Ｐゴシック" pitchFamily="34" charset="-128"/>
              </a:rPr>
              <a:t>Humanist</a:t>
            </a:r>
            <a:r>
              <a:rPr lang="en-GB" altLang="en-US" sz="2800" dirty="0" smtClean="0">
                <a:latin typeface="Arial" charset="0"/>
                <a:ea typeface="ＭＳ Ｐゴシック" pitchFamily="34" charset="-128"/>
              </a:rPr>
              <a:t>?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609600" y="1628800"/>
            <a:ext cx="7924800" cy="43924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2600" dirty="0" smtClean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 sz="26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8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‘You decide </a:t>
            </a:r>
            <a:r>
              <a:rPr lang="en-US" altLang="en-US" sz="2800" dirty="0" err="1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hpw</a:t>
            </a:r>
            <a:r>
              <a:rPr lang="en-US" altLang="en-US" sz="28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you learn…!’</a:t>
            </a:r>
          </a:p>
          <a:p>
            <a:r>
              <a:rPr lang="en-US" altLang="en-US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All 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students are intrinsically motivated to </a:t>
            </a:r>
            <a:r>
              <a:rPr lang="en-US" altLang="en-US" sz="2600" dirty="0" err="1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self-actualise</a:t>
            </a:r>
            <a:r>
              <a:rPr lang="en-US" altLang="en-US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or learn.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Learning is dependent upon meeting a hierarchy of needs (physiological, psychological and intellectual).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Learning should be reinforced.</a:t>
            </a:r>
          </a:p>
        </p:txBody>
      </p:sp>
    </p:spTree>
    <p:extLst>
      <p:ext uri="{BB962C8B-B14F-4D97-AF65-F5344CB8AC3E}">
        <p14:creationId xmlns:p14="http://schemas.microsoft.com/office/powerpoint/2010/main" val="25052628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D5BF62A-0592-49DB-9793-DD83A58A6269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64</a:t>
            </a:fld>
            <a:endParaRPr lang="en-US" altLang="en-US" sz="100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1773238"/>
            <a:ext cx="7632700" cy="115411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GB" altLang="en-US" sz="28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There are two main approaches that users use when learning new computer systems: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2743200" y="3352800"/>
            <a:ext cx="3352800" cy="6858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0" dirty="0">
                <a:latin typeface="Tahoma" pitchFamily="34" charset="0"/>
              </a:rPr>
              <a:t>Learning through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38200" y="3657600"/>
            <a:ext cx="3200400" cy="2133600"/>
            <a:chOff x="528" y="2304"/>
            <a:chExt cx="2016" cy="1344"/>
          </a:xfrm>
        </p:grpSpPr>
        <p:sp>
          <p:nvSpPr>
            <p:cNvPr id="22541" name="AutoShape 6"/>
            <p:cNvSpPr>
              <a:spLocks noChangeArrowheads="1"/>
            </p:cNvSpPr>
            <p:nvPr/>
          </p:nvSpPr>
          <p:spPr bwMode="auto">
            <a:xfrm>
              <a:off x="1680" y="3120"/>
              <a:ext cx="864" cy="528"/>
            </a:xfrm>
            <a:prstGeom prst="bevel">
              <a:avLst>
                <a:gd name="adj" fmla="val 12500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0"/>
            </a:p>
          </p:txBody>
        </p:sp>
        <p:sp>
          <p:nvSpPr>
            <p:cNvPr id="22542" name="Text Box 7"/>
            <p:cNvSpPr txBox="1">
              <a:spLocks noChangeArrowheads="1"/>
            </p:cNvSpPr>
            <p:nvPr/>
          </p:nvSpPr>
          <p:spPr bwMode="auto">
            <a:xfrm>
              <a:off x="1728" y="3249"/>
              <a:ext cx="7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 b="0" dirty="0">
                  <a:solidFill>
                    <a:srgbClr val="002060"/>
                  </a:solidFill>
                  <a:latin typeface="Tahoma" pitchFamily="34" charset="0"/>
                </a:rPr>
                <a:t>Analogy</a:t>
              </a:r>
            </a:p>
          </p:txBody>
        </p:sp>
        <p:sp>
          <p:nvSpPr>
            <p:cNvPr id="22543" name="AutoShape 8"/>
            <p:cNvSpPr>
              <a:spLocks noChangeArrowheads="1"/>
            </p:cNvSpPr>
            <p:nvPr/>
          </p:nvSpPr>
          <p:spPr bwMode="auto">
            <a:xfrm>
              <a:off x="528" y="2304"/>
              <a:ext cx="1200" cy="1248"/>
            </a:xfrm>
            <a:prstGeom prst="curvedRightArrow">
              <a:avLst>
                <a:gd name="adj1" fmla="val 9615"/>
                <a:gd name="adj2" fmla="val 30415"/>
                <a:gd name="adj3" fmla="val 33333"/>
              </a:avLst>
            </a:prstGeom>
            <a:solidFill>
              <a:srgbClr val="00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0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648200" y="3657600"/>
            <a:ext cx="3352800" cy="2209800"/>
            <a:chOff x="2928" y="2304"/>
            <a:chExt cx="2112" cy="1392"/>
          </a:xfrm>
        </p:grpSpPr>
        <p:sp>
          <p:nvSpPr>
            <p:cNvPr id="22538" name="AutoShape 10"/>
            <p:cNvSpPr>
              <a:spLocks noChangeArrowheads="1"/>
            </p:cNvSpPr>
            <p:nvPr/>
          </p:nvSpPr>
          <p:spPr bwMode="auto">
            <a:xfrm>
              <a:off x="2928" y="3072"/>
              <a:ext cx="960" cy="624"/>
            </a:xfrm>
            <a:prstGeom prst="bevel">
              <a:avLst>
                <a:gd name="adj" fmla="val 12500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0"/>
            </a:p>
          </p:txBody>
        </p:sp>
        <p:sp>
          <p:nvSpPr>
            <p:cNvPr id="22539" name="Text Box 11"/>
            <p:cNvSpPr txBox="1">
              <a:spLocks noChangeArrowheads="1"/>
            </p:cNvSpPr>
            <p:nvPr/>
          </p:nvSpPr>
          <p:spPr bwMode="auto">
            <a:xfrm>
              <a:off x="2987" y="3130"/>
              <a:ext cx="86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 b="0" dirty="0">
                  <a:solidFill>
                    <a:srgbClr val="002060"/>
                  </a:solidFill>
                  <a:latin typeface="Tahoma" pitchFamily="34" charset="0"/>
                </a:rPr>
                <a:t>Trial and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 b="0" dirty="0">
                  <a:solidFill>
                    <a:srgbClr val="002060"/>
                  </a:solidFill>
                  <a:latin typeface="Tahoma" pitchFamily="34" charset="0"/>
                </a:rPr>
                <a:t>Error</a:t>
              </a:r>
              <a:endParaRPr lang="en-GB" altLang="en-US" sz="2800" b="0" dirty="0">
                <a:solidFill>
                  <a:srgbClr val="002060"/>
                </a:solidFill>
                <a:latin typeface="Tahoma" pitchFamily="34" charset="0"/>
              </a:endParaRPr>
            </a:p>
          </p:txBody>
        </p:sp>
        <p:sp>
          <p:nvSpPr>
            <p:cNvPr id="22540" name="AutoShape 12"/>
            <p:cNvSpPr>
              <a:spLocks noChangeArrowheads="1"/>
            </p:cNvSpPr>
            <p:nvPr/>
          </p:nvSpPr>
          <p:spPr bwMode="auto">
            <a:xfrm flipH="1">
              <a:off x="3840" y="2304"/>
              <a:ext cx="1200" cy="1248"/>
            </a:xfrm>
            <a:prstGeom prst="curvedRightArrow">
              <a:avLst>
                <a:gd name="adj1" fmla="val 9615"/>
                <a:gd name="adj2" fmla="val 30415"/>
                <a:gd name="adj3" fmla="val 33333"/>
              </a:avLst>
            </a:prstGeom>
            <a:solidFill>
              <a:srgbClr val="00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0"/>
            </a:p>
          </p:txBody>
        </p:sp>
      </p:grpSp>
      <p:sp>
        <p:nvSpPr>
          <p:cNvPr id="22535" name="Text Box 13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pPr>
              <a:defRPr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Cognitive Processes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Learning (9)</a:t>
            </a:r>
          </a:p>
        </p:txBody>
      </p:sp>
      <p:graphicFrame>
        <p:nvGraphicFramePr>
          <p:cNvPr id="18" name="Object 17"/>
          <p:cNvGraphicFramePr>
            <a:graphicFrameLocks noGrp="1" noChangeAspect="1"/>
          </p:cNvGraphicFramePr>
          <p:nvPr>
            <p:extLst/>
          </p:nvPr>
        </p:nvGraphicFramePr>
        <p:xfrm>
          <a:off x="0" y="44450"/>
          <a:ext cx="89376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47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18" name="Object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450"/>
                        <a:ext cx="893763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37323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6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4AF5CF8-DDD9-45E1-B874-8B260CE0FEA6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65</a:t>
            </a:fld>
            <a:endParaRPr lang="en-US" altLang="en-US" sz="1000" smtClean="0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8066856" cy="1143000"/>
          </a:xfrm>
        </p:spPr>
        <p:txBody>
          <a:bodyPr/>
          <a:lstStyle/>
          <a:p>
            <a:pPr>
              <a:defRPr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Cognitive Processes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Learning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(10)</a:t>
            </a:r>
          </a:p>
        </p:txBody>
      </p:sp>
      <p:graphicFrame>
        <p:nvGraphicFramePr>
          <p:cNvPr id="22" name="Object 21"/>
          <p:cNvGraphicFramePr>
            <a:graphicFrameLocks noGrp="1" noChangeAspect="1"/>
          </p:cNvGraphicFramePr>
          <p:nvPr>
            <p:extLst/>
          </p:nvPr>
        </p:nvGraphicFramePr>
        <p:xfrm>
          <a:off x="0" y="44450"/>
          <a:ext cx="89376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1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22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450"/>
                        <a:ext cx="893763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3"/>
          <p:cNvSpPr txBox="1">
            <a:spLocks/>
          </p:cNvSpPr>
          <p:nvPr/>
        </p:nvSpPr>
        <p:spPr>
          <a:xfrm>
            <a:off x="609600" y="1600200"/>
            <a:ext cx="7924800" cy="44210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GB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Learning through analogy</a:t>
            </a:r>
          </a:p>
          <a:p>
            <a:pPr marL="0" indent="0">
              <a:buNone/>
              <a:defRPr/>
            </a:pPr>
            <a:endParaRPr lang="en-GB" sz="2400" dirty="0" smtClean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defRPr/>
            </a:pPr>
            <a:r>
              <a:rPr lang="en-GB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Two </a:t>
            </a:r>
            <a:r>
              <a:rPr lang="en-GB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theories are used in this approach (as introduced in </a:t>
            </a: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“</a:t>
            </a:r>
            <a:r>
              <a:rPr lang="en-GB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Cognitive Frameworks</a:t>
            </a: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”</a:t>
            </a:r>
            <a:r>
              <a:rPr lang="en-GB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):</a:t>
            </a:r>
          </a:p>
          <a:p>
            <a:pPr lvl="1">
              <a:defRPr/>
            </a:pPr>
            <a:r>
              <a:rPr lang="en-GB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Mental Models</a:t>
            </a:r>
            <a:endParaRPr lang="en-GB" sz="2400" i="1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GB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Metaphors</a:t>
            </a:r>
          </a:p>
        </p:txBody>
      </p:sp>
    </p:spTree>
    <p:extLst>
      <p:ext uri="{BB962C8B-B14F-4D97-AF65-F5344CB8AC3E}">
        <p14:creationId xmlns:p14="http://schemas.microsoft.com/office/powerpoint/2010/main" val="35855195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4AF5CF8-DDD9-45E1-B874-8B260CE0FEA6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66</a:t>
            </a:fld>
            <a:endParaRPr lang="en-US" altLang="en-US" sz="1000" smtClean="0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8066856" cy="1143000"/>
          </a:xfrm>
        </p:spPr>
        <p:txBody>
          <a:bodyPr/>
          <a:lstStyle/>
          <a:p>
            <a:pPr>
              <a:defRPr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Recap…   mental models</a:t>
            </a:r>
            <a:endParaRPr lang="en-US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" name="Object 21"/>
          <p:cNvGraphicFramePr>
            <a:graphicFrameLocks noGrp="1" noChangeAspect="1"/>
          </p:cNvGraphicFramePr>
          <p:nvPr>
            <p:extLst/>
          </p:nvPr>
        </p:nvGraphicFramePr>
        <p:xfrm>
          <a:off x="0" y="44450"/>
          <a:ext cx="89376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95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22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450"/>
                        <a:ext cx="893763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3"/>
          <p:cNvSpPr txBox="1">
            <a:spLocks/>
          </p:cNvSpPr>
          <p:nvPr/>
        </p:nvSpPr>
        <p:spPr>
          <a:xfrm>
            <a:off x="609600" y="1600200"/>
            <a:ext cx="7924800" cy="442108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How do we understand the way how the world works around us?</a:t>
            </a:r>
            <a:endParaRPr lang="en-AU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2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Memory </a:t>
            </a:r>
            <a:r>
              <a:rPr lang="en-US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(past experience)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Expectation </a:t>
            </a:r>
            <a:r>
              <a:rPr lang="en-US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of </a:t>
            </a:r>
            <a:r>
              <a:rPr lang="en-US" altLang="en-US" sz="22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behaviour</a:t>
            </a:r>
            <a:r>
              <a:rPr lang="en-US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of things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 smtClean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We </a:t>
            </a: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have certain understanding of the world’s mechanics: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How </a:t>
            </a:r>
            <a:r>
              <a:rPr lang="en-US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do objects in the world react? 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What is the relationship among them?</a:t>
            </a:r>
            <a:endParaRPr lang="cs-CZ" altLang="en-US" sz="22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cs-CZ" altLang="en-US" sz="20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When </a:t>
            </a: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throwing a ball to a friend: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How fast should I throw an object?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How do they know where to stand to catch?</a:t>
            </a:r>
          </a:p>
        </p:txBody>
      </p:sp>
    </p:spTree>
    <p:extLst>
      <p:ext uri="{BB962C8B-B14F-4D97-AF65-F5344CB8AC3E}">
        <p14:creationId xmlns:p14="http://schemas.microsoft.com/office/powerpoint/2010/main" val="34366156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4AF5CF8-DDD9-45E1-B874-8B260CE0FEA6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67</a:t>
            </a:fld>
            <a:endParaRPr lang="en-US" altLang="en-US" sz="1000" smtClean="0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8066856" cy="1143000"/>
          </a:xfrm>
        </p:spPr>
        <p:txBody>
          <a:bodyPr/>
          <a:lstStyle/>
          <a:p>
            <a:pPr>
              <a:defRPr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Recap…   mental models (2)</a:t>
            </a:r>
            <a:endParaRPr lang="en-US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" name="Object 21"/>
          <p:cNvGraphicFramePr>
            <a:graphicFrameLocks noGrp="1" noChangeAspect="1"/>
          </p:cNvGraphicFramePr>
          <p:nvPr>
            <p:extLst/>
          </p:nvPr>
        </p:nvGraphicFramePr>
        <p:xfrm>
          <a:off x="0" y="44450"/>
          <a:ext cx="89376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19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22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450"/>
                        <a:ext cx="893763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3"/>
          <p:cNvSpPr txBox="1">
            <a:spLocks/>
          </p:cNvSpPr>
          <p:nvPr/>
        </p:nvSpPr>
        <p:spPr>
          <a:xfrm>
            <a:off x="609600" y="1600200"/>
            <a:ext cx="7924800" cy="44210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 cognitive structure</a:t>
            </a:r>
          </a:p>
          <a:p>
            <a:pPr marL="457200" lvl="1" indent="0">
              <a:buNone/>
            </a:pPr>
            <a:r>
              <a:rPr lang="en-US" altLang="en-US" sz="19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“</a:t>
            </a:r>
            <a:r>
              <a:rPr lang="en-US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It’s in one’s head.”</a:t>
            </a:r>
          </a:p>
          <a:p>
            <a:pPr marL="0" indent="0">
              <a:buNone/>
            </a:pPr>
            <a:r>
              <a:rPr lang="en-US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endParaRPr lang="en-US" altLang="en-US" sz="2000" dirty="0" smtClean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2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</a:t>
            </a:r>
            <a:r>
              <a:rPr lang="en-US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models describe how certain aspects of the world work</a:t>
            </a:r>
          </a:p>
          <a:p>
            <a:pPr marL="457200" lvl="1" indent="0">
              <a:buNone/>
            </a:pPr>
            <a:r>
              <a:rPr lang="en-US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How objects of certain class mutually interact with objects of different </a:t>
            </a:r>
            <a:r>
              <a:rPr lang="en-US" altLang="en-US" sz="20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class</a:t>
            </a:r>
          </a:p>
          <a:p>
            <a:pPr marL="457200" lvl="1" indent="0">
              <a:buNone/>
            </a:pPr>
            <a:r>
              <a:rPr lang="en-US" altLang="en-US" sz="20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How </a:t>
            </a:r>
            <a:r>
              <a:rPr lang="en-US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objects change their properties during an interaction</a:t>
            </a:r>
          </a:p>
          <a:p>
            <a:pPr marL="0" indent="0">
              <a:buNone/>
            </a:pPr>
            <a:r>
              <a:rPr lang="en-AU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endParaRPr lang="en-AU" altLang="en-US" sz="2000" dirty="0" smtClean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altLang="en-US" sz="22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Each </a:t>
            </a:r>
            <a:r>
              <a:rPr lang="en-AU" altLang="en-US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person has their own unique mental model of the </a:t>
            </a:r>
            <a:r>
              <a:rPr lang="en-AU" altLang="en-US" sz="22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world.</a:t>
            </a:r>
            <a:endParaRPr lang="en-AU" altLang="en-US" sz="22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1968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4AF5CF8-DDD9-45E1-B874-8B260CE0FEA6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68</a:t>
            </a:fld>
            <a:endParaRPr lang="en-US" altLang="en-US" sz="1000" smtClean="0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8066856" cy="1143000"/>
          </a:xfrm>
        </p:spPr>
        <p:txBody>
          <a:bodyPr/>
          <a:lstStyle/>
          <a:p>
            <a:pPr>
              <a:defRPr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Cognitive Processes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Learning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(11)</a:t>
            </a:r>
          </a:p>
        </p:txBody>
      </p:sp>
      <p:graphicFrame>
        <p:nvGraphicFramePr>
          <p:cNvPr id="22" name="Object 21"/>
          <p:cNvGraphicFramePr>
            <a:graphicFrameLocks noGrp="1" noChangeAspect="1"/>
          </p:cNvGraphicFramePr>
          <p:nvPr>
            <p:extLst/>
          </p:nvPr>
        </p:nvGraphicFramePr>
        <p:xfrm>
          <a:off x="0" y="44450"/>
          <a:ext cx="89376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43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22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450"/>
                        <a:ext cx="893763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3"/>
          <p:cNvSpPr txBox="1">
            <a:spLocks/>
          </p:cNvSpPr>
          <p:nvPr/>
        </p:nvSpPr>
        <p:spPr>
          <a:xfrm>
            <a:off x="609600" y="1600200"/>
            <a:ext cx="7924800" cy="44210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GB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Learning through trial and error</a:t>
            </a:r>
          </a:p>
          <a:p>
            <a:pPr marL="0" indent="0">
              <a:lnSpc>
                <a:spcPct val="80000"/>
              </a:lnSpc>
              <a:buNone/>
              <a:defRPr/>
            </a:pPr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always make mistakes learning a new skill.</a:t>
            </a:r>
          </a:p>
          <a:p>
            <a:pPr>
              <a:lnSpc>
                <a:spcPct val="80000"/>
              </a:lnSpc>
              <a:defRPr/>
            </a:pPr>
            <a:r>
              <a:rPr lang="en-GB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from making errors can help us to learn and understand an activity.</a:t>
            </a:r>
          </a:p>
          <a:p>
            <a:pPr>
              <a:lnSpc>
                <a:spcPct val="80000"/>
              </a:lnSpc>
              <a:defRPr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Users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of computer systems are often scared of making errors.</a:t>
            </a:r>
          </a:p>
          <a:p>
            <a:pPr>
              <a:lnSpc>
                <a:spcPct val="80000"/>
              </a:lnSpc>
              <a:defRPr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Anticipation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of errors may hinder a user’s interaction with a system.</a:t>
            </a:r>
          </a:p>
          <a:p>
            <a:pPr>
              <a:lnSpc>
                <a:spcPct val="80000"/>
              </a:lnSpc>
              <a:defRPr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process must provide </a:t>
            </a:r>
            <a:r>
              <a:rPr lang="en-GB" sz="2400" u="sng" dirty="0">
                <a:latin typeface="Arial" panose="020B0604020202020204" pitchFamily="34" charset="0"/>
                <a:cs typeface="Arial" panose="020B0604020202020204" pitchFamily="34" charset="0"/>
              </a:rPr>
              <a:t>safeguards,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but also good feedback.</a:t>
            </a:r>
          </a:p>
        </p:txBody>
      </p:sp>
    </p:spTree>
    <p:extLst>
      <p:ext uri="{BB962C8B-B14F-4D97-AF65-F5344CB8AC3E}">
        <p14:creationId xmlns:p14="http://schemas.microsoft.com/office/powerpoint/2010/main" val="65870478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4AF5CF8-DDD9-45E1-B874-8B260CE0FEA6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69</a:t>
            </a:fld>
            <a:endParaRPr lang="en-US" altLang="en-US" sz="1000" smtClean="0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8066856" cy="1143000"/>
          </a:xfrm>
        </p:spPr>
        <p:txBody>
          <a:bodyPr/>
          <a:lstStyle/>
          <a:p>
            <a:pPr>
              <a:defRPr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Cognitive Processes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Learning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(12)</a:t>
            </a:r>
          </a:p>
        </p:txBody>
      </p:sp>
      <p:graphicFrame>
        <p:nvGraphicFramePr>
          <p:cNvPr id="22" name="Object 21"/>
          <p:cNvGraphicFramePr>
            <a:graphicFrameLocks noGrp="1" noChangeAspect="1"/>
          </p:cNvGraphicFramePr>
          <p:nvPr>
            <p:extLst/>
          </p:nvPr>
        </p:nvGraphicFramePr>
        <p:xfrm>
          <a:off x="0" y="44450"/>
          <a:ext cx="89376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67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22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450"/>
                        <a:ext cx="893763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3"/>
          <p:cNvSpPr txBox="1">
            <a:spLocks/>
          </p:cNvSpPr>
          <p:nvPr/>
        </p:nvSpPr>
        <p:spPr>
          <a:xfrm>
            <a:off x="609600" y="1600200"/>
            <a:ext cx="7924800" cy="442108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GB" sz="2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There are two categories of errors:</a:t>
            </a:r>
          </a:p>
          <a:p>
            <a:pPr marL="457200" lvl="1" indent="0">
              <a:buNone/>
              <a:defRPr/>
            </a:pPr>
            <a:r>
              <a:rPr lang="en-GB" dirty="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Mistakes – </a:t>
            </a:r>
          </a:p>
          <a:p>
            <a:pPr lvl="2">
              <a:defRPr/>
            </a:pPr>
            <a:r>
              <a:rPr lang="en-GB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Incorrect </a:t>
            </a:r>
            <a:r>
              <a:rPr lang="en-GB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mental model, incorrect action is taken based on an incorrect decision</a:t>
            </a:r>
          </a:p>
          <a:p>
            <a:pPr lvl="2">
              <a:defRPr/>
            </a:pPr>
            <a:r>
              <a:rPr lang="en-GB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Occur </a:t>
            </a:r>
            <a:r>
              <a:rPr lang="en-GB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intentionally (i.e. The intentional behaviour is not recognised as a mistake until later)</a:t>
            </a:r>
          </a:p>
          <a:p>
            <a:pPr marL="457200" lvl="1" indent="0">
              <a:buNone/>
              <a:defRPr/>
            </a:pPr>
            <a:endParaRPr lang="en-GB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457200" lvl="1" indent="0">
              <a:buNone/>
              <a:defRPr/>
            </a:pPr>
            <a:r>
              <a:rPr lang="en-GB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Slips – </a:t>
            </a:r>
          </a:p>
          <a:p>
            <a:pPr lvl="2">
              <a:defRPr/>
            </a:pPr>
            <a:r>
              <a:rPr lang="en-GB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Unintentional </a:t>
            </a:r>
            <a:r>
              <a:rPr lang="en-GB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errors</a:t>
            </a:r>
          </a:p>
          <a:p>
            <a:pPr lvl="2">
              <a:defRPr/>
            </a:pPr>
            <a:r>
              <a:rPr lang="en-GB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Skilled </a:t>
            </a:r>
            <a:r>
              <a:rPr lang="en-GB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behaviour</a:t>
            </a:r>
          </a:p>
        </p:txBody>
      </p:sp>
    </p:spTree>
    <p:extLst>
      <p:ext uri="{BB962C8B-B14F-4D97-AF65-F5344CB8AC3E}">
        <p14:creationId xmlns:p14="http://schemas.microsoft.com/office/powerpoint/2010/main" val="27588802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F4E9F25-5291-4EBD-92D4-F058083E626D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000" smtClean="0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576638" y="1989138"/>
            <a:ext cx="1571625" cy="508000"/>
          </a:xfrm>
          <a:prstGeom prst="rect">
            <a:avLst/>
          </a:prstGeom>
          <a:noFill/>
          <a:ln w="508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400"/>
              <a:t>Attention</a:t>
            </a:r>
            <a:endParaRPr lang="en-US" altLang="en-US" sz="240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81000" y="4033838"/>
            <a:ext cx="1670050" cy="692150"/>
          </a:xfrm>
          <a:prstGeom prst="rect">
            <a:avLst/>
          </a:prstGeom>
          <a:noFill/>
          <a:ln w="508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800"/>
              <a:t>Basic Forms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800"/>
              <a:t>Of Attention</a:t>
            </a:r>
            <a:endParaRPr lang="en-US" altLang="en-US" sz="1800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6799263" y="4033838"/>
            <a:ext cx="1949450" cy="692150"/>
          </a:xfrm>
          <a:prstGeom prst="rect">
            <a:avLst/>
          </a:prstGeom>
          <a:noFill/>
          <a:ln w="508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800" dirty="0"/>
              <a:t>Techniques to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800" dirty="0"/>
              <a:t>Guide Attention</a:t>
            </a:r>
            <a:endParaRPr lang="en-US" altLang="en-US" sz="1800" dirty="0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4356100" y="2493963"/>
            <a:ext cx="0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1187450" y="3068638"/>
            <a:ext cx="66246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1187450" y="3068638"/>
            <a:ext cx="0" cy="936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7812088" y="3068638"/>
            <a:ext cx="0" cy="936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0250" name="Text Box 18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sp>
        <p:nvSpPr>
          <p:cNvPr id="10251" name="Text Box 20"/>
          <p:cNvSpPr txBox="1">
            <a:spLocks noChangeArrowheads="1"/>
          </p:cNvSpPr>
          <p:nvPr/>
        </p:nvSpPr>
        <p:spPr bwMode="auto">
          <a:xfrm>
            <a:off x="4716463" y="4005263"/>
            <a:ext cx="1466850" cy="692150"/>
          </a:xfrm>
          <a:prstGeom prst="rect">
            <a:avLst/>
          </a:prstGeom>
          <a:noFill/>
          <a:ln w="508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800"/>
              <a:t>Automatic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800"/>
              <a:t>Processing</a:t>
            </a:r>
            <a:endParaRPr lang="en-US" altLang="en-US" sz="1800"/>
          </a:p>
        </p:txBody>
      </p:sp>
      <p:sp>
        <p:nvSpPr>
          <p:cNvPr id="10252" name="Line 21"/>
          <p:cNvSpPr>
            <a:spLocks noChangeShapeType="1"/>
          </p:cNvSpPr>
          <p:nvPr/>
        </p:nvSpPr>
        <p:spPr bwMode="auto">
          <a:xfrm>
            <a:off x="5435600" y="3068638"/>
            <a:ext cx="0" cy="936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0253" name="Line 21"/>
          <p:cNvSpPr>
            <a:spLocks noChangeShapeType="1"/>
          </p:cNvSpPr>
          <p:nvPr/>
        </p:nvSpPr>
        <p:spPr bwMode="auto">
          <a:xfrm>
            <a:off x="3563938" y="3068638"/>
            <a:ext cx="0" cy="936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0254" name="Text Box 20"/>
          <p:cNvSpPr txBox="1">
            <a:spLocks noChangeArrowheads="1"/>
          </p:cNvSpPr>
          <p:nvPr/>
        </p:nvSpPr>
        <p:spPr bwMode="auto">
          <a:xfrm>
            <a:off x="2754313" y="4005263"/>
            <a:ext cx="1644650" cy="417512"/>
          </a:xfrm>
          <a:prstGeom prst="rect">
            <a:avLst/>
          </a:prstGeom>
          <a:noFill/>
          <a:ln w="508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800"/>
              <a:t>Multi-tasking</a:t>
            </a:r>
            <a:endParaRPr lang="en-US" altLang="en-US" sz="1800"/>
          </a:p>
        </p:txBody>
      </p:sp>
      <p:graphicFrame>
        <p:nvGraphicFramePr>
          <p:cNvPr id="10255" name="Object 2"/>
          <p:cNvGraphicFramePr>
            <a:graphicFrameLocks noChangeAspect="1"/>
          </p:cNvGraphicFramePr>
          <p:nvPr/>
        </p:nvGraphicFramePr>
        <p:xfrm>
          <a:off x="0" y="19050"/>
          <a:ext cx="10429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5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"/>
                        <a:ext cx="104298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Cognitive Processes </a:t>
            </a: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Attention (2)</a:t>
            </a:r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19268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47148AD-B161-4200-946D-656BC98AE1EE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70</a:t>
            </a:fld>
            <a:endParaRPr lang="en-US" altLang="en-US" sz="1000" smtClean="0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38100" y="-38100"/>
            <a:ext cx="9144000" cy="6858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2000" b="0">
              <a:latin typeface="Tahoma" pitchFamily="34" charset="0"/>
            </a:endParaRPr>
          </a:p>
        </p:txBody>
      </p:sp>
      <p:sp>
        <p:nvSpPr>
          <p:cNvPr id="248835" name="AutoShape 3"/>
          <p:cNvSpPr>
            <a:spLocks noChangeArrowheads="1"/>
          </p:cNvSpPr>
          <p:nvPr/>
        </p:nvSpPr>
        <p:spPr bwMode="auto">
          <a:xfrm>
            <a:off x="2819400" y="2590800"/>
            <a:ext cx="3733800" cy="1600200"/>
          </a:xfrm>
          <a:prstGeom prst="irregularSeal1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0" dirty="0">
                <a:latin typeface="Tahoma" pitchFamily="34" charset="0"/>
              </a:rPr>
              <a:t>Slips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0" y="762000"/>
            <a:ext cx="3086100" cy="1981200"/>
            <a:chOff x="960" y="480"/>
            <a:chExt cx="1944" cy="1248"/>
          </a:xfrm>
        </p:grpSpPr>
        <p:sp>
          <p:nvSpPr>
            <p:cNvPr id="28694" name="Freeform 5"/>
            <p:cNvSpPr>
              <a:spLocks/>
            </p:cNvSpPr>
            <p:nvPr/>
          </p:nvSpPr>
          <p:spPr bwMode="auto">
            <a:xfrm>
              <a:off x="2256" y="488"/>
              <a:ext cx="648" cy="1240"/>
            </a:xfrm>
            <a:custGeom>
              <a:avLst/>
              <a:gdLst>
                <a:gd name="T0" fmla="*/ 432 w 648"/>
                <a:gd name="T1" fmla="*/ 1240 h 1240"/>
                <a:gd name="T2" fmla="*/ 576 w 648"/>
                <a:gd name="T3" fmla="*/ 184 h 1240"/>
                <a:gd name="T4" fmla="*/ 0 w 648"/>
                <a:gd name="T5" fmla="*/ 136 h 1240"/>
                <a:gd name="T6" fmla="*/ 0 60000 65536"/>
                <a:gd name="T7" fmla="*/ 0 60000 65536"/>
                <a:gd name="T8" fmla="*/ 0 60000 65536"/>
                <a:gd name="T9" fmla="*/ 0 w 648"/>
                <a:gd name="T10" fmla="*/ 0 h 1240"/>
                <a:gd name="T11" fmla="*/ 648 w 648"/>
                <a:gd name="T12" fmla="*/ 1240 h 1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8" h="1240">
                  <a:moveTo>
                    <a:pt x="432" y="1240"/>
                  </a:moveTo>
                  <a:cubicBezTo>
                    <a:pt x="540" y="804"/>
                    <a:pt x="648" y="368"/>
                    <a:pt x="576" y="184"/>
                  </a:cubicBezTo>
                  <a:cubicBezTo>
                    <a:pt x="504" y="0"/>
                    <a:pt x="252" y="68"/>
                    <a:pt x="0" y="1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8695" name="AutoShape 6"/>
            <p:cNvSpPr>
              <a:spLocks noChangeArrowheads="1"/>
            </p:cNvSpPr>
            <p:nvPr/>
          </p:nvSpPr>
          <p:spPr bwMode="auto">
            <a:xfrm>
              <a:off x="960" y="480"/>
              <a:ext cx="1296" cy="72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dirty="0">
                  <a:solidFill>
                    <a:srgbClr val="002060"/>
                  </a:solidFill>
                  <a:latin typeface="Tahoma" pitchFamily="34" charset="0"/>
                </a:rPr>
                <a:t>capture</a:t>
              </a:r>
              <a:endParaRPr lang="en-GB" altLang="en-US" sz="1800" b="0" dirty="0">
                <a:solidFill>
                  <a:srgbClr val="002060"/>
                </a:solidFill>
                <a:latin typeface="Tahoma" pitchFamily="34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b="0" dirty="0">
                  <a:solidFill>
                    <a:srgbClr val="002060"/>
                  </a:solidFill>
                  <a:latin typeface="Tahoma" pitchFamily="34" charset="0"/>
                </a:rPr>
                <a:t>frequently done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b="0" dirty="0">
                  <a:solidFill>
                    <a:srgbClr val="002060"/>
                  </a:solidFill>
                  <a:latin typeface="Tahoma" pitchFamily="34" charset="0"/>
                </a:rPr>
                <a:t> activity captures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b="0" dirty="0">
                  <a:solidFill>
                    <a:srgbClr val="002060"/>
                  </a:solidFill>
                  <a:latin typeface="Tahoma" pitchFamily="34" charset="0"/>
                </a:rPr>
                <a:t>the action</a:t>
              </a:r>
              <a:endParaRPr lang="en-GB" altLang="en-US" sz="2000" b="0" dirty="0">
                <a:solidFill>
                  <a:srgbClr val="002060"/>
                </a:solidFill>
                <a:latin typeface="Tahoma" pitchFamily="34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800600" y="533400"/>
            <a:ext cx="3657600" cy="2360613"/>
            <a:chOff x="3024" y="336"/>
            <a:chExt cx="2304" cy="1487"/>
          </a:xfrm>
        </p:grpSpPr>
        <p:sp>
          <p:nvSpPr>
            <p:cNvPr id="28692" name="Freeform 8"/>
            <p:cNvSpPr>
              <a:spLocks/>
            </p:cNvSpPr>
            <p:nvPr/>
          </p:nvSpPr>
          <p:spPr bwMode="auto">
            <a:xfrm>
              <a:off x="3024" y="624"/>
              <a:ext cx="1009" cy="1199"/>
            </a:xfrm>
            <a:custGeom>
              <a:avLst/>
              <a:gdLst>
                <a:gd name="T0" fmla="*/ 0 w 1008"/>
                <a:gd name="T1" fmla="*/ 1194 h 1200"/>
                <a:gd name="T2" fmla="*/ 534 w 1008"/>
                <a:gd name="T3" fmla="*/ 192 h 1200"/>
                <a:gd name="T4" fmla="*/ 1014 w 1008"/>
                <a:gd name="T5" fmla="*/ 48 h 1200"/>
                <a:gd name="T6" fmla="*/ 0 60000 65536"/>
                <a:gd name="T7" fmla="*/ 0 60000 65536"/>
                <a:gd name="T8" fmla="*/ 0 60000 65536"/>
                <a:gd name="T9" fmla="*/ 0 w 1008"/>
                <a:gd name="T10" fmla="*/ 0 h 1200"/>
                <a:gd name="T11" fmla="*/ 1008 w 1008"/>
                <a:gd name="T12" fmla="*/ 1200 h 1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200">
                  <a:moveTo>
                    <a:pt x="0" y="1200"/>
                  </a:moveTo>
                  <a:cubicBezTo>
                    <a:pt x="180" y="792"/>
                    <a:pt x="360" y="384"/>
                    <a:pt x="528" y="192"/>
                  </a:cubicBezTo>
                  <a:cubicBezTo>
                    <a:pt x="696" y="0"/>
                    <a:pt x="920" y="72"/>
                    <a:pt x="1008" y="4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8693" name="AutoShape 9"/>
            <p:cNvSpPr>
              <a:spLocks noChangeArrowheads="1"/>
            </p:cNvSpPr>
            <p:nvPr/>
          </p:nvSpPr>
          <p:spPr bwMode="auto">
            <a:xfrm>
              <a:off x="4032" y="336"/>
              <a:ext cx="1296" cy="72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dirty="0">
                  <a:solidFill>
                    <a:srgbClr val="002060"/>
                  </a:solidFill>
                  <a:latin typeface="Tahoma" pitchFamily="34" charset="0"/>
                </a:rPr>
                <a:t>description</a:t>
              </a:r>
              <a:endParaRPr lang="en-GB" altLang="en-US" sz="1800" b="0" dirty="0">
                <a:solidFill>
                  <a:srgbClr val="002060"/>
                </a:solidFill>
                <a:latin typeface="Tahoma" pitchFamily="34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b="0" dirty="0">
                  <a:solidFill>
                    <a:srgbClr val="002060"/>
                  </a:solidFill>
                  <a:latin typeface="Tahoma" pitchFamily="34" charset="0"/>
                </a:rPr>
                <a:t>correct action,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b="0" dirty="0">
                  <a:solidFill>
                    <a:srgbClr val="002060"/>
                  </a:solidFill>
                  <a:latin typeface="Tahoma" pitchFamily="34" charset="0"/>
                </a:rPr>
                <a:t>wrong object</a:t>
              </a:r>
              <a:endParaRPr lang="en-GB" altLang="en-US" sz="2000" b="0" dirty="0">
                <a:solidFill>
                  <a:srgbClr val="002060"/>
                </a:solidFill>
                <a:latin typeface="Tahoma" pitchFamily="34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943600" y="3505200"/>
            <a:ext cx="3124200" cy="1143000"/>
            <a:chOff x="3744" y="2208"/>
            <a:chExt cx="1968" cy="720"/>
          </a:xfrm>
        </p:grpSpPr>
        <p:sp>
          <p:nvSpPr>
            <p:cNvPr id="28690" name="AutoShape 11"/>
            <p:cNvSpPr>
              <a:spLocks noChangeArrowheads="1"/>
            </p:cNvSpPr>
            <p:nvPr/>
          </p:nvSpPr>
          <p:spPr bwMode="auto">
            <a:xfrm>
              <a:off x="4368" y="2208"/>
              <a:ext cx="1344" cy="72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dirty="0">
                  <a:solidFill>
                    <a:schemeClr val="bg1"/>
                  </a:solidFill>
                  <a:latin typeface="Tahoma" pitchFamily="34" charset="0"/>
                </a:rPr>
                <a:t>data-driven</a:t>
              </a:r>
              <a:endParaRPr lang="en-GB" altLang="en-US" sz="1800" b="0" dirty="0">
                <a:solidFill>
                  <a:schemeClr val="bg1"/>
                </a:solidFill>
                <a:latin typeface="Tahoma" pitchFamily="34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b="0" dirty="0">
                  <a:solidFill>
                    <a:schemeClr val="bg1"/>
                  </a:solidFill>
                  <a:latin typeface="Tahoma" pitchFamily="34" charset="0"/>
                </a:rPr>
                <a:t>unconscious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b="0" dirty="0">
                  <a:solidFill>
                    <a:schemeClr val="bg1"/>
                  </a:solidFill>
                  <a:latin typeface="Tahoma" pitchFamily="34" charset="0"/>
                </a:rPr>
                <a:t>processing of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b="0" dirty="0">
                  <a:solidFill>
                    <a:schemeClr val="bg1"/>
                  </a:solidFill>
                  <a:latin typeface="Tahoma" pitchFamily="34" charset="0"/>
                </a:rPr>
                <a:t>external data</a:t>
              </a:r>
              <a:endParaRPr lang="en-GB" altLang="en-US" sz="2000" b="0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28691" name="Freeform 12"/>
            <p:cNvSpPr>
              <a:spLocks/>
            </p:cNvSpPr>
            <p:nvPr/>
          </p:nvSpPr>
          <p:spPr bwMode="auto">
            <a:xfrm>
              <a:off x="3744" y="2496"/>
              <a:ext cx="576" cy="320"/>
            </a:xfrm>
            <a:custGeom>
              <a:avLst/>
              <a:gdLst>
                <a:gd name="T0" fmla="*/ 0 w 576"/>
                <a:gd name="T1" fmla="*/ 0 h 320"/>
                <a:gd name="T2" fmla="*/ 336 w 576"/>
                <a:gd name="T3" fmla="*/ 288 h 320"/>
                <a:gd name="T4" fmla="*/ 576 w 576"/>
                <a:gd name="T5" fmla="*/ 192 h 320"/>
                <a:gd name="T6" fmla="*/ 0 60000 65536"/>
                <a:gd name="T7" fmla="*/ 0 60000 65536"/>
                <a:gd name="T8" fmla="*/ 0 60000 65536"/>
                <a:gd name="T9" fmla="*/ 0 w 576"/>
                <a:gd name="T10" fmla="*/ 0 h 320"/>
                <a:gd name="T11" fmla="*/ 576 w 576"/>
                <a:gd name="T12" fmla="*/ 320 h 3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320">
                  <a:moveTo>
                    <a:pt x="0" y="0"/>
                  </a:moveTo>
                  <a:cubicBezTo>
                    <a:pt x="120" y="128"/>
                    <a:pt x="240" y="256"/>
                    <a:pt x="336" y="288"/>
                  </a:cubicBezTo>
                  <a:cubicBezTo>
                    <a:pt x="432" y="320"/>
                    <a:pt x="504" y="256"/>
                    <a:pt x="576" y="19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559300" y="3810000"/>
            <a:ext cx="2679700" cy="2743200"/>
            <a:chOff x="2872" y="2400"/>
            <a:chExt cx="1688" cy="1728"/>
          </a:xfrm>
        </p:grpSpPr>
        <p:sp>
          <p:nvSpPr>
            <p:cNvPr id="28688" name="AutoShape 14"/>
            <p:cNvSpPr>
              <a:spLocks noChangeArrowheads="1"/>
            </p:cNvSpPr>
            <p:nvPr/>
          </p:nvSpPr>
          <p:spPr bwMode="auto">
            <a:xfrm>
              <a:off x="2880" y="3264"/>
              <a:ext cx="1680" cy="864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dirty="0">
                  <a:solidFill>
                    <a:srgbClr val="002060"/>
                  </a:solidFill>
                  <a:latin typeface="Tahoma" pitchFamily="34" charset="0"/>
                </a:rPr>
                <a:t>associative-activation</a:t>
              </a:r>
              <a:endParaRPr lang="en-GB" altLang="en-US" sz="1800" b="0" dirty="0">
                <a:solidFill>
                  <a:srgbClr val="002060"/>
                </a:solidFill>
                <a:latin typeface="Tahoma" pitchFamily="34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b="0" dirty="0">
                  <a:solidFill>
                    <a:srgbClr val="002060"/>
                  </a:solidFill>
                  <a:latin typeface="Tahoma" pitchFamily="34" charset="0"/>
                </a:rPr>
                <a:t>internal thoughts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b="0" dirty="0">
                  <a:solidFill>
                    <a:srgbClr val="002060"/>
                  </a:solidFill>
                  <a:latin typeface="Tahoma" pitchFamily="34" charset="0"/>
                </a:rPr>
                <a:t>interfere with a current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b="0" dirty="0">
                  <a:solidFill>
                    <a:srgbClr val="002060"/>
                  </a:solidFill>
                  <a:latin typeface="Tahoma" pitchFamily="34" charset="0"/>
                </a:rPr>
                <a:t>task</a:t>
              </a:r>
              <a:endParaRPr lang="en-GB" altLang="en-US" sz="2000" b="0" dirty="0">
                <a:solidFill>
                  <a:srgbClr val="002060"/>
                </a:solidFill>
                <a:latin typeface="Tahoma" pitchFamily="34" charset="0"/>
              </a:endParaRPr>
            </a:p>
          </p:txBody>
        </p:sp>
        <p:sp>
          <p:nvSpPr>
            <p:cNvPr id="28689" name="Freeform 15"/>
            <p:cNvSpPr>
              <a:spLocks/>
            </p:cNvSpPr>
            <p:nvPr/>
          </p:nvSpPr>
          <p:spPr bwMode="auto">
            <a:xfrm>
              <a:off x="2872" y="2400"/>
              <a:ext cx="488" cy="864"/>
            </a:xfrm>
            <a:custGeom>
              <a:avLst/>
              <a:gdLst>
                <a:gd name="T0" fmla="*/ 152 w 488"/>
                <a:gd name="T1" fmla="*/ 0 h 816"/>
                <a:gd name="T2" fmla="*/ 56 w 488"/>
                <a:gd name="T3" fmla="*/ 678 h 816"/>
                <a:gd name="T4" fmla="*/ 488 w 488"/>
                <a:gd name="T5" fmla="*/ 1150 h 816"/>
                <a:gd name="T6" fmla="*/ 0 60000 65536"/>
                <a:gd name="T7" fmla="*/ 0 60000 65536"/>
                <a:gd name="T8" fmla="*/ 0 60000 65536"/>
                <a:gd name="T9" fmla="*/ 0 w 488"/>
                <a:gd name="T10" fmla="*/ 0 h 816"/>
                <a:gd name="T11" fmla="*/ 488 w 488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8" h="816">
                  <a:moveTo>
                    <a:pt x="152" y="0"/>
                  </a:moveTo>
                  <a:cubicBezTo>
                    <a:pt x="76" y="172"/>
                    <a:pt x="0" y="344"/>
                    <a:pt x="56" y="480"/>
                  </a:cubicBezTo>
                  <a:cubicBezTo>
                    <a:pt x="112" y="616"/>
                    <a:pt x="416" y="760"/>
                    <a:pt x="488" y="8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990600" y="3810000"/>
            <a:ext cx="2895600" cy="2286000"/>
            <a:chOff x="624" y="2400"/>
            <a:chExt cx="1824" cy="1440"/>
          </a:xfrm>
        </p:grpSpPr>
        <p:sp>
          <p:nvSpPr>
            <p:cNvPr id="28686" name="AutoShape 17"/>
            <p:cNvSpPr>
              <a:spLocks noChangeArrowheads="1"/>
            </p:cNvSpPr>
            <p:nvPr/>
          </p:nvSpPr>
          <p:spPr bwMode="auto">
            <a:xfrm>
              <a:off x="624" y="3120"/>
              <a:ext cx="1392" cy="720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dirty="0">
                  <a:solidFill>
                    <a:srgbClr val="3333FF"/>
                  </a:solidFill>
                  <a:latin typeface="Tahoma" pitchFamily="34" charset="0"/>
                </a:rPr>
                <a:t>loss-of-activation</a:t>
              </a:r>
              <a:endParaRPr lang="en-GB" altLang="en-US" sz="1800" b="0" dirty="0">
                <a:solidFill>
                  <a:srgbClr val="3333FF"/>
                </a:solidFill>
                <a:latin typeface="Tahoma" pitchFamily="34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b="0" dirty="0">
                  <a:solidFill>
                    <a:srgbClr val="3333FF"/>
                  </a:solidFill>
                  <a:latin typeface="Tahoma" pitchFamily="34" charset="0"/>
                </a:rPr>
                <a:t>forgetting something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b="0" dirty="0">
                  <a:solidFill>
                    <a:srgbClr val="3333FF"/>
                  </a:solidFill>
                  <a:latin typeface="Tahoma" pitchFamily="34" charset="0"/>
                </a:rPr>
                <a:t>mid-flow of activity</a:t>
              </a:r>
              <a:endParaRPr lang="en-GB" altLang="en-US" sz="2000" b="0" dirty="0">
                <a:solidFill>
                  <a:srgbClr val="3333FF"/>
                </a:solidFill>
                <a:latin typeface="Tahoma" pitchFamily="34" charset="0"/>
              </a:endParaRPr>
            </a:p>
          </p:txBody>
        </p:sp>
        <p:sp>
          <p:nvSpPr>
            <p:cNvPr id="28687" name="Freeform 18"/>
            <p:cNvSpPr>
              <a:spLocks/>
            </p:cNvSpPr>
            <p:nvPr/>
          </p:nvSpPr>
          <p:spPr bwMode="auto">
            <a:xfrm>
              <a:off x="2016" y="2400"/>
              <a:ext cx="432" cy="1128"/>
            </a:xfrm>
            <a:custGeom>
              <a:avLst/>
              <a:gdLst>
                <a:gd name="T0" fmla="*/ 432 w 432"/>
                <a:gd name="T1" fmla="*/ 0 h 1128"/>
                <a:gd name="T2" fmla="*/ 288 w 432"/>
                <a:gd name="T3" fmla="*/ 960 h 1128"/>
                <a:gd name="T4" fmla="*/ 0 w 432"/>
                <a:gd name="T5" fmla="*/ 1008 h 1128"/>
                <a:gd name="T6" fmla="*/ 0 60000 65536"/>
                <a:gd name="T7" fmla="*/ 0 60000 65536"/>
                <a:gd name="T8" fmla="*/ 0 60000 65536"/>
                <a:gd name="T9" fmla="*/ 0 w 432"/>
                <a:gd name="T10" fmla="*/ 0 h 1128"/>
                <a:gd name="T11" fmla="*/ 432 w 432"/>
                <a:gd name="T12" fmla="*/ 1128 h 11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128">
                  <a:moveTo>
                    <a:pt x="432" y="0"/>
                  </a:moveTo>
                  <a:cubicBezTo>
                    <a:pt x="396" y="396"/>
                    <a:pt x="360" y="792"/>
                    <a:pt x="288" y="960"/>
                  </a:cubicBezTo>
                  <a:cubicBezTo>
                    <a:pt x="216" y="1128"/>
                    <a:pt x="108" y="1068"/>
                    <a:pt x="0" y="100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28600" y="2501900"/>
            <a:ext cx="2590800" cy="1536700"/>
            <a:chOff x="144" y="1576"/>
            <a:chExt cx="1632" cy="968"/>
          </a:xfrm>
        </p:grpSpPr>
        <p:sp>
          <p:nvSpPr>
            <p:cNvPr id="28684" name="AutoShape 20"/>
            <p:cNvSpPr>
              <a:spLocks noChangeArrowheads="1"/>
            </p:cNvSpPr>
            <p:nvPr/>
          </p:nvSpPr>
          <p:spPr bwMode="auto">
            <a:xfrm>
              <a:off x="144" y="1824"/>
              <a:ext cx="1344" cy="720"/>
            </a:xfrm>
            <a:prstGeom prst="roundRect">
              <a:avLst>
                <a:gd name="adj" fmla="val 16667"/>
              </a:avLst>
            </a:prstGeom>
            <a:solidFill>
              <a:srgbClr val="9900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dirty="0">
                  <a:latin typeface="Tahoma" pitchFamily="34" charset="0"/>
                </a:rPr>
                <a:t>mode</a:t>
              </a:r>
              <a:endParaRPr lang="en-GB" altLang="en-US" sz="1800" b="0" dirty="0">
                <a:latin typeface="Tahoma" pitchFamily="34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b="0" dirty="0">
                  <a:latin typeface="Tahoma" pitchFamily="34" charset="0"/>
                </a:rPr>
                <a:t>thinking in one state,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b="0" dirty="0">
                  <a:latin typeface="Tahoma" pitchFamily="34" charset="0"/>
                </a:rPr>
                <a:t>but actually being in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b="0" dirty="0">
                  <a:latin typeface="Tahoma" pitchFamily="34" charset="0"/>
                </a:rPr>
                <a:t>another</a:t>
              </a:r>
              <a:endParaRPr lang="en-GB" altLang="en-US" sz="2000" b="0" dirty="0">
                <a:latin typeface="Tahoma" pitchFamily="34" charset="0"/>
              </a:endParaRPr>
            </a:p>
          </p:txBody>
        </p:sp>
        <p:sp>
          <p:nvSpPr>
            <p:cNvPr id="28685" name="Freeform 21"/>
            <p:cNvSpPr>
              <a:spLocks/>
            </p:cNvSpPr>
            <p:nvPr/>
          </p:nvSpPr>
          <p:spPr bwMode="auto">
            <a:xfrm>
              <a:off x="768" y="1576"/>
              <a:ext cx="1008" cy="200"/>
            </a:xfrm>
            <a:custGeom>
              <a:avLst/>
              <a:gdLst>
                <a:gd name="T0" fmla="*/ 1008 w 1008"/>
                <a:gd name="T1" fmla="*/ 152 h 200"/>
                <a:gd name="T2" fmla="*/ 384 w 1008"/>
                <a:gd name="T3" fmla="*/ 8 h 200"/>
                <a:gd name="T4" fmla="*/ 0 w 1008"/>
                <a:gd name="T5" fmla="*/ 200 h 200"/>
                <a:gd name="T6" fmla="*/ 0 60000 65536"/>
                <a:gd name="T7" fmla="*/ 0 60000 65536"/>
                <a:gd name="T8" fmla="*/ 0 60000 65536"/>
                <a:gd name="T9" fmla="*/ 0 w 1008"/>
                <a:gd name="T10" fmla="*/ 0 h 200"/>
                <a:gd name="T11" fmla="*/ 1008 w 1008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200">
                  <a:moveTo>
                    <a:pt x="1008" y="152"/>
                  </a:moveTo>
                  <a:cubicBezTo>
                    <a:pt x="780" y="76"/>
                    <a:pt x="552" y="0"/>
                    <a:pt x="384" y="8"/>
                  </a:cubicBezTo>
                  <a:cubicBezTo>
                    <a:pt x="216" y="16"/>
                    <a:pt x="108" y="108"/>
                    <a:pt x="0" y="2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sp>
        <p:nvSpPr>
          <p:cNvPr id="28683" name="Text Box 22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</p:spTree>
    <p:extLst>
      <p:ext uri="{BB962C8B-B14F-4D97-AF65-F5344CB8AC3E}">
        <p14:creationId xmlns:p14="http://schemas.microsoft.com/office/powerpoint/2010/main" val="144801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animBg="1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4AF5CF8-DDD9-45E1-B874-8B260CE0FEA6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71</a:t>
            </a:fld>
            <a:endParaRPr lang="en-US" altLang="en-US" sz="1000" smtClean="0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8066856" cy="1143000"/>
          </a:xfrm>
        </p:spPr>
        <p:txBody>
          <a:bodyPr/>
          <a:lstStyle/>
          <a:p>
            <a:pPr>
              <a:defRPr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Cognitive Processes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Learning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(13)</a:t>
            </a:r>
          </a:p>
        </p:txBody>
      </p:sp>
      <p:graphicFrame>
        <p:nvGraphicFramePr>
          <p:cNvPr id="22" name="Object 21"/>
          <p:cNvGraphicFramePr>
            <a:graphicFrameLocks noGrp="1" noChangeAspect="1"/>
          </p:cNvGraphicFramePr>
          <p:nvPr>
            <p:extLst/>
          </p:nvPr>
        </p:nvGraphicFramePr>
        <p:xfrm>
          <a:off x="0" y="44450"/>
          <a:ext cx="89376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1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22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450"/>
                        <a:ext cx="893763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3"/>
          <p:cNvSpPr txBox="1">
            <a:spLocks/>
          </p:cNvSpPr>
          <p:nvPr/>
        </p:nvSpPr>
        <p:spPr>
          <a:xfrm>
            <a:off x="609600" y="1600200"/>
            <a:ext cx="7924800" cy="44210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GB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Error Prevention Guidelines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Use good coding techniques (</a:t>
            </a:r>
            <a:r>
              <a:rPr lang="en-US" altLang="en-US" sz="24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colour</a:t>
            </a: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, style).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 err="1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Maximise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recognition, </a:t>
            </a:r>
            <a:r>
              <a:rPr lang="en-US" altLang="en-US" sz="24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minimise</a:t>
            </a: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recall.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 err="1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Minimise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need for typing.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Allow </a:t>
            </a: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reconsideration of action by the user (e.g., removing a file from trash).</a:t>
            </a:r>
          </a:p>
        </p:txBody>
      </p:sp>
    </p:spTree>
    <p:extLst>
      <p:ext uri="{BB962C8B-B14F-4D97-AF65-F5344CB8AC3E}">
        <p14:creationId xmlns:p14="http://schemas.microsoft.com/office/powerpoint/2010/main" val="38785010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4AF5CF8-DDD9-45E1-B874-8B260CE0FEA6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72</a:t>
            </a:fld>
            <a:endParaRPr lang="en-US" altLang="en-US" sz="1000" smtClean="0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8066856" cy="1143000"/>
          </a:xfrm>
        </p:spPr>
        <p:txBody>
          <a:bodyPr/>
          <a:lstStyle/>
          <a:p>
            <a:pPr>
              <a:defRPr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Cognitive Processes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Learning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(13)</a:t>
            </a:r>
          </a:p>
        </p:txBody>
      </p:sp>
      <p:graphicFrame>
        <p:nvGraphicFramePr>
          <p:cNvPr id="22" name="Object 21"/>
          <p:cNvGraphicFramePr>
            <a:graphicFrameLocks noGrp="1" noChangeAspect="1"/>
          </p:cNvGraphicFramePr>
          <p:nvPr>
            <p:extLst/>
          </p:nvPr>
        </p:nvGraphicFramePr>
        <p:xfrm>
          <a:off x="0" y="44450"/>
          <a:ext cx="89376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15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22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450"/>
                        <a:ext cx="893763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3"/>
          <p:cNvSpPr txBox="1">
            <a:spLocks/>
          </p:cNvSpPr>
          <p:nvPr/>
        </p:nvSpPr>
        <p:spPr>
          <a:xfrm>
            <a:off x="609600" y="1600200"/>
            <a:ext cx="7924800" cy="44210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GB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Error Prevention </a:t>
            </a:r>
            <a:r>
              <a:rPr lang="en-GB" altLang="en-US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Guidelines continued</a:t>
            </a:r>
            <a:endParaRPr lang="en-US" altLang="en-US" sz="2400" dirty="0" smtClean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r>
              <a:rPr lang="en-US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Provide </a:t>
            </a: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an appropriate type of response -</a:t>
            </a:r>
          </a:p>
          <a:p>
            <a:pPr lvl="1"/>
            <a:r>
              <a:rPr lang="en-US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Prevent </a:t>
            </a: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user from continuing</a:t>
            </a:r>
          </a:p>
          <a:p>
            <a:pPr lvl="1"/>
            <a:r>
              <a:rPr lang="en-US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Warn </a:t>
            </a: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user an unusual situation is occurring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Self-correct - spell-check correction</a:t>
            </a:r>
          </a:p>
          <a:p>
            <a:pPr lvl="1"/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System opens dialog with user - go into debugger on run-time crash</a:t>
            </a:r>
          </a:p>
        </p:txBody>
      </p:sp>
    </p:spTree>
    <p:extLst>
      <p:ext uri="{BB962C8B-B14F-4D97-AF65-F5344CB8AC3E}">
        <p14:creationId xmlns:p14="http://schemas.microsoft.com/office/powerpoint/2010/main" val="26684576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4AF5CF8-DDD9-45E1-B874-8B260CE0FEA6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73</a:t>
            </a:fld>
            <a:endParaRPr lang="en-US" altLang="en-US" sz="1000" smtClean="0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8066856" cy="1143000"/>
          </a:xfrm>
        </p:spPr>
        <p:txBody>
          <a:bodyPr/>
          <a:lstStyle/>
          <a:p>
            <a:pPr>
              <a:defRPr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Cognitive Processes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Learning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(14)</a:t>
            </a:r>
          </a:p>
        </p:txBody>
      </p:sp>
      <p:graphicFrame>
        <p:nvGraphicFramePr>
          <p:cNvPr id="22" name="Object 21"/>
          <p:cNvGraphicFramePr>
            <a:graphicFrameLocks noGrp="1" noChangeAspect="1"/>
          </p:cNvGraphicFramePr>
          <p:nvPr>
            <p:extLst/>
          </p:nvPr>
        </p:nvGraphicFramePr>
        <p:xfrm>
          <a:off x="0" y="44450"/>
          <a:ext cx="89376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39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22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450"/>
                        <a:ext cx="893763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3"/>
          <p:cNvSpPr txBox="1">
            <a:spLocks/>
          </p:cNvSpPr>
          <p:nvPr/>
        </p:nvSpPr>
        <p:spPr>
          <a:xfrm>
            <a:off x="609600" y="1600200"/>
            <a:ext cx="7924800" cy="442108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GB" altLang="en-US" sz="31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Error Prevention </a:t>
            </a:r>
            <a:r>
              <a:rPr lang="en-GB" altLang="en-US" sz="31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Guidelines</a:t>
            </a:r>
          </a:p>
          <a:p>
            <a:pPr>
              <a:lnSpc>
                <a:spcPct val="80000"/>
              </a:lnSpc>
              <a:defRPr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Provide an </a:t>
            </a:r>
            <a:r>
              <a:rPr lang="en-US" sz="2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undo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pPr>
              <a:lnSpc>
                <a:spcPct val="80000"/>
              </a:lnSpc>
              <a:defRPr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function from operations in progress</a:t>
            </a:r>
          </a:p>
          <a:p>
            <a:pPr>
              <a:lnSpc>
                <a:spcPct val="80000"/>
              </a:lnSpc>
              <a:defRPr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Require </a:t>
            </a:r>
            <a:r>
              <a:rPr lang="en-US" sz="2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confirmation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for drastic, destructive commands</a:t>
            </a:r>
          </a:p>
          <a:p>
            <a:pPr marL="0" indent="0">
              <a:lnSpc>
                <a:spcPct val="80000"/>
              </a:lnSpc>
              <a:buNone/>
              <a:defRPr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reasonableness checks on input data</a:t>
            </a:r>
          </a:p>
          <a:p>
            <a:pPr>
              <a:lnSpc>
                <a:spcPct val="80000"/>
              </a:lnSpc>
              <a:defRPr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some intelligence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Guess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the user wanted to do when making error</a:t>
            </a:r>
          </a:p>
          <a:p>
            <a:pPr lvl="1">
              <a:lnSpc>
                <a:spcPct val="80000"/>
              </a:lnSpc>
              <a:defRPr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quick access to context-sensitive help</a:t>
            </a:r>
          </a:p>
        </p:txBody>
      </p:sp>
    </p:spTree>
    <p:extLst>
      <p:ext uri="{BB962C8B-B14F-4D97-AF65-F5344CB8AC3E}">
        <p14:creationId xmlns:p14="http://schemas.microsoft.com/office/powerpoint/2010/main" val="29514541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F341B0C-C351-41B8-ADA1-CB39433BF308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74</a:t>
            </a:fld>
            <a:endParaRPr lang="en-US" altLang="en-US" sz="1000" smtClean="0"/>
          </a:p>
        </p:txBody>
      </p:sp>
      <p:sp>
        <p:nvSpPr>
          <p:cNvPr id="249858" name="Rectangle 2"/>
          <p:cNvSpPr>
            <a:spLocks noChangeArrowheads="1"/>
          </p:cNvSpPr>
          <p:nvPr/>
        </p:nvSpPr>
        <p:spPr bwMode="auto">
          <a:xfrm>
            <a:off x="990600" y="304800"/>
            <a:ext cx="7162800" cy="685800"/>
          </a:xfrm>
          <a:prstGeom prst="rect">
            <a:avLst/>
          </a:prstGeom>
          <a:solidFill>
            <a:srgbClr val="FFFF00"/>
          </a:solidFill>
          <a:ln w="254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+mn-ea"/>
            </a:endParaRPr>
          </a:p>
        </p:txBody>
      </p:sp>
      <p:sp>
        <p:nvSpPr>
          <p:cNvPr id="17415" name="Text Box 3"/>
          <p:cNvSpPr txBox="1">
            <a:spLocks noChangeArrowheads="1"/>
          </p:cNvSpPr>
          <p:nvPr/>
        </p:nvSpPr>
        <p:spPr bwMode="auto">
          <a:xfrm>
            <a:off x="990600" y="381000"/>
            <a:ext cx="7239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Three main commandments for aiding user learning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58219" y="2209800"/>
            <a:ext cx="2468563" cy="457200"/>
            <a:chOff x="845" y="1968"/>
            <a:chExt cx="1555" cy="288"/>
          </a:xfrm>
        </p:grpSpPr>
        <p:sp>
          <p:nvSpPr>
            <p:cNvPr id="32793" name="AutoShape 5"/>
            <p:cNvSpPr>
              <a:spLocks noChangeArrowheads="1"/>
            </p:cNvSpPr>
            <p:nvPr/>
          </p:nvSpPr>
          <p:spPr bwMode="auto">
            <a:xfrm>
              <a:off x="1392" y="2016"/>
              <a:ext cx="1008" cy="192"/>
            </a:xfrm>
            <a:prstGeom prst="rightArrow">
              <a:avLst>
                <a:gd name="adj1" fmla="val 50000"/>
                <a:gd name="adj2" fmla="val 131250"/>
              </a:avLst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0"/>
            </a:p>
          </p:txBody>
        </p:sp>
        <p:sp>
          <p:nvSpPr>
            <p:cNvPr id="32794" name="WordArt 6" descr="Paper bag"/>
            <p:cNvSpPr>
              <a:spLocks noChangeArrowheads="1" noChangeShapeType="1" noTextEdit="1"/>
            </p:cNvSpPr>
            <p:nvPr/>
          </p:nvSpPr>
          <p:spPr bwMode="auto">
            <a:xfrm>
              <a:off x="845" y="1968"/>
              <a:ext cx="481" cy="2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IE" sz="3600" kern="10" dirty="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FFC000"/>
                  </a:solidFill>
                  <a:latin typeface="+mn-lt"/>
                  <a:ea typeface="+mn-lt"/>
                  <a:cs typeface="+mn-lt"/>
                </a:rPr>
                <a:t>Use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642814" y="1828800"/>
            <a:ext cx="3159125" cy="4141788"/>
            <a:chOff x="3552" y="1680"/>
            <a:chExt cx="1990" cy="2609"/>
          </a:xfrm>
        </p:grpSpPr>
        <p:grpSp>
          <p:nvGrpSpPr>
            <p:cNvPr id="32784" name="Group 11"/>
            <p:cNvGrpSpPr>
              <a:grpSpLocks/>
            </p:cNvGrpSpPr>
            <p:nvPr/>
          </p:nvGrpSpPr>
          <p:grpSpPr bwMode="auto">
            <a:xfrm>
              <a:off x="3552" y="1680"/>
              <a:ext cx="1968" cy="1440"/>
              <a:chOff x="3552" y="1680"/>
              <a:chExt cx="1968" cy="1440"/>
            </a:xfrm>
          </p:grpSpPr>
          <p:sp>
            <p:nvSpPr>
              <p:cNvPr id="32788" name="AutoShape 12"/>
              <p:cNvSpPr>
                <a:spLocks noChangeArrowheads="1"/>
              </p:cNvSpPr>
              <p:nvPr/>
            </p:nvSpPr>
            <p:spPr bwMode="auto">
              <a:xfrm>
                <a:off x="3552" y="1968"/>
                <a:ext cx="720" cy="192"/>
              </a:xfrm>
              <a:prstGeom prst="rightArrow">
                <a:avLst>
                  <a:gd name="adj1" fmla="val 50000"/>
                  <a:gd name="adj2" fmla="val 93750"/>
                </a:avLst>
              </a:prstGeom>
              <a:solidFill>
                <a:srgbClr val="FF00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b="0"/>
              </a:p>
            </p:txBody>
          </p:sp>
          <p:sp>
            <p:nvSpPr>
              <p:cNvPr id="32789" name="WordArt 13" descr="Paper bag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12" y="1680"/>
                <a:ext cx="1008" cy="64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IE" sz="3600" kern="10" dirty="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FFC000"/>
                    </a:solidFill>
                    <a:latin typeface="+mn-lt"/>
                    <a:ea typeface="+mn-lt"/>
                    <a:cs typeface="+mn-lt"/>
                  </a:rPr>
                  <a:t>Facilitated</a:t>
                </a:r>
              </a:p>
              <a:p>
                <a:pPr algn="ctr"/>
                <a:r>
                  <a:rPr lang="en-IE" sz="3600" kern="10" dirty="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solidFill>
                      <a:srgbClr val="FFC000"/>
                    </a:solidFill>
                    <a:latin typeface="+mn-lt"/>
                    <a:ea typeface="+mn-lt"/>
                    <a:cs typeface="+mn-lt"/>
                  </a:rPr>
                  <a:t>by</a:t>
                </a:r>
              </a:p>
            </p:txBody>
          </p:sp>
          <p:sp>
            <p:nvSpPr>
              <p:cNvPr id="32790" name="AutoShape 14"/>
              <p:cNvSpPr>
                <a:spLocks noChangeArrowheads="1"/>
              </p:cNvSpPr>
              <p:nvPr/>
            </p:nvSpPr>
            <p:spPr bwMode="auto">
              <a:xfrm rot="5400000">
                <a:off x="4632" y="2664"/>
                <a:ext cx="720" cy="192"/>
              </a:xfrm>
              <a:prstGeom prst="rightArrow">
                <a:avLst>
                  <a:gd name="adj1" fmla="val 50000"/>
                  <a:gd name="adj2" fmla="val 93750"/>
                </a:avLst>
              </a:prstGeom>
              <a:solidFill>
                <a:srgbClr val="FF00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b="0"/>
              </a:p>
            </p:txBody>
          </p:sp>
        </p:grpSp>
        <p:grpSp>
          <p:nvGrpSpPr>
            <p:cNvPr id="32785" name="Group 15"/>
            <p:cNvGrpSpPr>
              <a:grpSpLocks/>
            </p:cNvGrpSpPr>
            <p:nvPr/>
          </p:nvGrpSpPr>
          <p:grpSpPr bwMode="auto">
            <a:xfrm>
              <a:off x="4608" y="2976"/>
              <a:ext cx="934" cy="1313"/>
              <a:chOff x="4608" y="2976"/>
              <a:chExt cx="934" cy="1313"/>
            </a:xfrm>
          </p:grpSpPr>
          <p:graphicFrame>
            <p:nvGraphicFramePr>
              <p:cNvPr id="32786" name="Object 16"/>
              <p:cNvGraphicFramePr>
                <a:graphicFrameLocks noChangeAspect="1"/>
              </p:cNvGraphicFramePr>
              <p:nvPr/>
            </p:nvGraphicFramePr>
            <p:xfrm>
              <a:off x="4656" y="2976"/>
              <a:ext cx="886" cy="10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0164" name="Clip" r:id="rId3" imgW="2194195" imgH="2617139" progId="">
                      <p:embed/>
                    </p:oleObj>
                  </mc:Choice>
                  <mc:Fallback>
                    <p:oleObj name="Clip" r:id="rId3" imgW="2194195" imgH="2617139" progId="">
                      <p:embed/>
                      <p:pic>
                        <p:nvPicPr>
                          <p:cNvPr id="32786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2976"/>
                            <a:ext cx="886" cy="10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787" name="Text Box 17"/>
              <p:cNvSpPr txBox="1">
                <a:spLocks noChangeArrowheads="1"/>
              </p:cNvSpPr>
              <p:nvPr/>
            </p:nvSpPr>
            <p:spPr bwMode="auto">
              <a:xfrm>
                <a:off x="4608" y="4039"/>
                <a:ext cx="85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000" b="0">
                    <a:latin typeface="Tahoma" pitchFamily="34" charset="0"/>
                  </a:rPr>
                  <a:t>Metaphors</a:t>
                </a:r>
                <a:endParaRPr lang="en-GB" altLang="en-US" sz="2400" b="0">
                  <a:latin typeface="Tahoma" pitchFamily="34" charset="0"/>
                </a:endParaRPr>
              </a:p>
            </p:txBody>
          </p:sp>
        </p:grp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533400" y="4343400"/>
            <a:ext cx="6705600" cy="2079625"/>
            <a:chOff x="432" y="2928"/>
            <a:chExt cx="4224" cy="1310"/>
          </a:xfrm>
        </p:grpSpPr>
        <p:sp>
          <p:nvSpPr>
            <p:cNvPr id="32778" name="AutoShape 19"/>
            <p:cNvSpPr>
              <a:spLocks noChangeArrowheads="1"/>
            </p:cNvSpPr>
            <p:nvPr/>
          </p:nvSpPr>
          <p:spPr bwMode="auto">
            <a:xfrm flipH="1">
              <a:off x="3840" y="3456"/>
              <a:ext cx="816" cy="192"/>
            </a:xfrm>
            <a:prstGeom prst="rightArrow">
              <a:avLst>
                <a:gd name="adj1" fmla="val 50000"/>
                <a:gd name="adj2" fmla="val 106250"/>
              </a:avLst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0"/>
            </a:p>
          </p:txBody>
        </p:sp>
        <p:sp>
          <p:nvSpPr>
            <p:cNvPr id="32779" name="WordArt 20" descr="Paper bag"/>
            <p:cNvSpPr>
              <a:spLocks noChangeArrowheads="1" noChangeShapeType="1" noTextEdit="1"/>
            </p:cNvSpPr>
            <p:nvPr/>
          </p:nvSpPr>
          <p:spPr bwMode="auto">
            <a:xfrm>
              <a:off x="2928" y="3360"/>
              <a:ext cx="893" cy="5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IE" sz="3600" kern="10" dirty="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FFC000"/>
                  </a:solidFill>
                  <a:latin typeface="+mn-lt"/>
                  <a:ea typeface="+mn-lt"/>
                  <a:cs typeface="+mn-lt"/>
                </a:rPr>
                <a:t>Allow</a:t>
              </a:r>
            </a:p>
            <a:p>
              <a:pPr algn="ctr"/>
              <a:r>
                <a:rPr lang="en-IE" sz="3600" kern="10" dirty="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solidFill>
                    <a:srgbClr val="FFC000"/>
                  </a:solidFill>
                  <a:latin typeface="+mn-lt"/>
                  <a:ea typeface="+mn-lt"/>
                  <a:cs typeface="+mn-lt"/>
                </a:rPr>
                <a:t>for</a:t>
              </a:r>
            </a:p>
          </p:txBody>
        </p:sp>
        <p:sp>
          <p:nvSpPr>
            <p:cNvPr id="32780" name="AutoShape 21"/>
            <p:cNvSpPr>
              <a:spLocks noChangeArrowheads="1"/>
            </p:cNvSpPr>
            <p:nvPr/>
          </p:nvSpPr>
          <p:spPr bwMode="auto">
            <a:xfrm flipH="1">
              <a:off x="1968" y="3456"/>
              <a:ext cx="816" cy="192"/>
            </a:xfrm>
            <a:prstGeom prst="rightArrow">
              <a:avLst>
                <a:gd name="adj1" fmla="val 50000"/>
                <a:gd name="adj2" fmla="val 106250"/>
              </a:avLst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0"/>
            </a:p>
          </p:txBody>
        </p:sp>
        <p:grpSp>
          <p:nvGrpSpPr>
            <p:cNvPr id="32781" name="Group 22"/>
            <p:cNvGrpSpPr>
              <a:grpSpLocks/>
            </p:cNvGrpSpPr>
            <p:nvPr/>
          </p:nvGrpSpPr>
          <p:grpSpPr bwMode="auto">
            <a:xfrm>
              <a:off x="432" y="2928"/>
              <a:ext cx="1392" cy="1310"/>
              <a:chOff x="432" y="2928"/>
              <a:chExt cx="1392" cy="1310"/>
            </a:xfrm>
          </p:grpSpPr>
          <p:graphicFrame>
            <p:nvGraphicFramePr>
              <p:cNvPr id="32782" name="Object 23"/>
              <p:cNvGraphicFramePr>
                <a:graphicFrameLocks noChangeAspect="1"/>
              </p:cNvGraphicFramePr>
              <p:nvPr/>
            </p:nvGraphicFramePr>
            <p:xfrm>
              <a:off x="432" y="2928"/>
              <a:ext cx="1392" cy="10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0165" name="Clip" r:id="rId5" imgW="4015753" imgH="3156819" progId="">
                      <p:embed/>
                    </p:oleObj>
                  </mc:Choice>
                  <mc:Fallback>
                    <p:oleObj name="Clip" r:id="rId5" imgW="4015753" imgH="3156819" progId="">
                      <p:embed/>
                      <p:pic>
                        <p:nvPicPr>
                          <p:cNvPr id="32782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" y="2928"/>
                            <a:ext cx="1392" cy="10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783" name="Text Box 24"/>
              <p:cNvSpPr txBox="1">
                <a:spLocks noChangeArrowheads="1"/>
              </p:cNvSpPr>
              <p:nvPr/>
            </p:nvSpPr>
            <p:spPr bwMode="auto">
              <a:xfrm>
                <a:off x="912" y="3988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000" b="0">
                    <a:latin typeface="Tahoma" pitchFamily="34" charset="0"/>
                  </a:rPr>
                  <a:t>Errors</a:t>
                </a:r>
                <a:endParaRPr lang="en-GB" altLang="en-US" sz="2400" b="0">
                  <a:latin typeface="Tahoma" pitchFamily="34" charset="0"/>
                </a:endParaRPr>
              </a:p>
            </p:txBody>
          </p:sp>
        </p:grpSp>
      </p:grpSp>
      <p:sp>
        <p:nvSpPr>
          <p:cNvPr id="32777" name="Text Box 25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pic>
        <p:nvPicPr>
          <p:cNvPr id="265225" name="Picture 9" descr="Image result for mental model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781" y="1409700"/>
            <a:ext cx="2486601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4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4AF5CF8-DDD9-45E1-B874-8B260CE0FEA6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75</a:t>
            </a:fld>
            <a:endParaRPr lang="en-US" altLang="en-US" sz="1000" smtClean="0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8066856" cy="1143000"/>
          </a:xfrm>
        </p:spPr>
        <p:txBody>
          <a:bodyPr/>
          <a:lstStyle/>
          <a:p>
            <a:pPr>
              <a:defRPr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Cognitive 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endParaRPr lang="en-US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" name="Object 21"/>
          <p:cNvGraphicFramePr>
            <a:graphicFrameLocks noGrp="1" noChangeAspect="1"/>
          </p:cNvGraphicFramePr>
          <p:nvPr>
            <p:extLst/>
          </p:nvPr>
        </p:nvGraphicFramePr>
        <p:xfrm>
          <a:off x="0" y="44450"/>
          <a:ext cx="89376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87" name="Clip" r:id="rId3" imgW="3961340" imgH="3503345" progId="">
                  <p:embed/>
                </p:oleObj>
              </mc:Choice>
              <mc:Fallback>
                <p:oleObj name="Clip" r:id="rId3" imgW="3961340" imgH="3503345" progId="">
                  <p:embed/>
                  <p:pic>
                    <p:nvPicPr>
                      <p:cNvPr id="22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450"/>
                        <a:ext cx="893763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3"/>
          <p:cNvSpPr txBox="1">
            <a:spLocks/>
          </p:cNvSpPr>
          <p:nvPr/>
        </p:nvSpPr>
        <p:spPr>
          <a:xfrm>
            <a:off x="609600" y="1600200"/>
            <a:ext cx="7924800" cy="44210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8353" y="1369367"/>
            <a:ext cx="4248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dirty="0" smtClean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 PROCESSES</a:t>
            </a:r>
            <a:endParaRPr lang="en-GB" sz="200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116013" y="5805488"/>
            <a:ext cx="7272337" cy="404812"/>
          </a:xfrm>
          <a:prstGeom prst="rect">
            <a:avLst/>
          </a:prstGeom>
          <a:solidFill>
            <a:srgbClr val="FFFF99"/>
          </a:solidFill>
          <a:ln w="38100">
            <a:solidFill>
              <a:srgbClr val="0099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800" dirty="0">
                <a:solidFill>
                  <a:schemeClr val="bg1"/>
                </a:solidFill>
              </a:rPr>
              <a:t>Cognitive Process Guidelines</a:t>
            </a:r>
            <a:endParaRPr lang="en-US" altLang="en-US" sz="1800" dirty="0">
              <a:solidFill>
                <a:schemeClr val="bg1"/>
              </a:solidFill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924300" y="1385888"/>
            <a:ext cx="1439863" cy="93503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IE" dirty="0">
                <a:solidFill>
                  <a:srgbClr val="FFC000"/>
                </a:solidFill>
                <a:latin typeface="Arial" pitchFamily="34" charset="0"/>
                <a:ea typeface="+mn-ea"/>
              </a:rPr>
              <a:t>Attention</a:t>
            </a:r>
            <a:endParaRPr lang="en-US" dirty="0">
              <a:solidFill>
                <a:srgbClr val="FFC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971550" y="2970213"/>
            <a:ext cx="1439863" cy="93503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IE" dirty="0">
                <a:solidFill>
                  <a:srgbClr val="FFC000"/>
                </a:solidFill>
                <a:latin typeface="Arial" pitchFamily="34" charset="0"/>
                <a:ea typeface="+mn-ea"/>
              </a:rPr>
              <a:t>Perception</a:t>
            </a:r>
            <a:endParaRPr lang="en-US" dirty="0">
              <a:solidFill>
                <a:srgbClr val="FFC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6948488" y="2970213"/>
            <a:ext cx="1439862" cy="93503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IE" dirty="0">
                <a:solidFill>
                  <a:srgbClr val="FFC000"/>
                </a:solidFill>
                <a:latin typeface="Arial" pitchFamily="34" charset="0"/>
                <a:ea typeface="+mn-ea"/>
              </a:rPr>
              <a:t>Learning</a:t>
            </a:r>
            <a:endParaRPr lang="en-US" dirty="0">
              <a:solidFill>
                <a:srgbClr val="FFC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3924300" y="4554538"/>
            <a:ext cx="1439863" cy="93503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IE" dirty="0">
                <a:solidFill>
                  <a:srgbClr val="FFC000"/>
                </a:solidFill>
                <a:latin typeface="Arial" pitchFamily="34" charset="0"/>
                <a:ea typeface="+mn-ea"/>
              </a:rPr>
              <a:t>Memory</a:t>
            </a:r>
            <a:endParaRPr lang="en-US" dirty="0">
              <a:solidFill>
                <a:srgbClr val="FFC0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910361" y="1860104"/>
            <a:ext cx="15584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0" dirty="0"/>
              <a:t>Attention is aided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0" dirty="0"/>
              <a:t> by perception</a:t>
            </a:r>
            <a:endParaRPr lang="en-US" altLang="en-US" sz="1400" b="0" dirty="0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969901" y="1860104"/>
            <a:ext cx="17171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400" b="0" dirty="0"/>
              <a:t>Attention enhances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400" b="0" dirty="0"/>
              <a:t>learning</a:t>
            </a:r>
            <a:endParaRPr lang="en-US" altLang="en-US" sz="1400" b="0" dirty="0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179198" y="4423103"/>
            <a:ext cx="17059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400" b="0" dirty="0"/>
              <a:t>Learning enhances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400" b="0" dirty="0"/>
              <a:t>memory</a:t>
            </a:r>
            <a:endParaRPr lang="en-US" altLang="en-US" sz="1400" b="0" dirty="0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691481" y="4480622"/>
            <a:ext cx="17363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400" b="0" dirty="0"/>
              <a:t>Perception requires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400" b="0" dirty="0"/>
              <a:t>memory</a:t>
            </a:r>
            <a:endParaRPr lang="en-US" altLang="en-US" sz="1400" b="0" dirty="0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V="1">
            <a:off x="2268538" y="2105025"/>
            <a:ext cx="1727200" cy="1008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5292725" y="2033588"/>
            <a:ext cx="1800225" cy="1079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H="1">
            <a:off x="5292725" y="3833813"/>
            <a:ext cx="1943100" cy="1008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2268538" y="3762375"/>
            <a:ext cx="1727200" cy="1008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V="1">
            <a:off x="1619250" y="5562600"/>
            <a:ext cx="0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V="1">
            <a:off x="2195513" y="5562600"/>
            <a:ext cx="0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V="1">
            <a:off x="2771775" y="5562600"/>
            <a:ext cx="0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3348038" y="5562600"/>
            <a:ext cx="0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V="1">
            <a:off x="3924300" y="5562600"/>
            <a:ext cx="0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 flipV="1">
            <a:off x="4500563" y="5562600"/>
            <a:ext cx="0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 flipV="1">
            <a:off x="5076825" y="5562600"/>
            <a:ext cx="0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 flipV="1">
            <a:off x="5651500" y="5562600"/>
            <a:ext cx="0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 flipV="1">
            <a:off x="6227763" y="5562600"/>
            <a:ext cx="0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 flipV="1">
            <a:off x="6804025" y="5562600"/>
            <a:ext cx="0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 flipV="1">
            <a:off x="7380288" y="5562600"/>
            <a:ext cx="0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 flipV="1">
            <a:off x="7885113" y="5562600"/>
            <a:ext cx="0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785447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 of the Lecture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493096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IE" altLang="en-US" sz="2800" dirty="0" smtClean="0">
                <a:solidFill>
                  <a:srgbClr val="7030A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Perception</a:t>
            </a:r>
            <a:endParaRPr lang="en-IE" altLang="en-US" sz="2800" dirty="0">
              <a:solidFill>
                <a:srgbClr val="7030A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/>
            <a:r>
              <a:rPr lang="en-IE" altLang="en-US" sz="28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Attention</a:t>
            </a:r>
          </a:p>
          <a:p>
            <a:pPr lvl="2"/>
            <a:r>
              <a:rPr lang="en-IE" altLang="en-US" sz="23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Basic forms of attention</a:t>
            </a:r>
          </a:p>
          <a:p>
            <a:pPr lvl="2"/>
            <a:r>
              <a:rPr lang="en-IE" altLang="en-US" sz="23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Multi-tasking and interruptions</a:t>
            </a:r>
          </a:p>
          <a:p>
            <a:pPr lvl="2"/>
            <a:r>
              <a:rPr lang="en-IE" altLang="en-US" sz="23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Automatic processing</a:t>
            </a:r>
          </a:p>
          <a:p>
            <a:pPr lvl="2"/>
            <a:r>
              <a:rPr lang="en-IE" altLang="en-US" sz="23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Techniques to guide attention</a:t>
            </a:r>
          </a:p>
          <a:p>
            <a:pPr lvl="1"/>
            <a:r>
              <a:rPr lang="en-IE" altLang="en-US" sz="28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Memory</a:t>
            </a:r>
          </a:p>
          <a:p>
            <a:pPr lvl="2"/>
            <a:r>
              <a:rPr lang="en-IE" altLang="en-US" sz="23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Categories of memory</a:t>
            </a:r>
          </a:p>
          <a:p>
            <a:pPr lvl="2"/>
            <a:r>
              <a:rPr lang="en-IE" altLang="en-US" sz="23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Levels of Processing Theory</a:t>
            </a:r>
          </a:p>
          <a:p>
            <a:pPr lvl="2"/>
            <a:r>
              <a:rPr lang="en-IE" altLang="en-US" sz="23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Recognition vs. Recall</a:t>
            </a:r>
          </a:p>
          <a:p>
            <a:pPr lvl="2"/>
            <a:r>
              <a:rPr lang="en-IE" altLang="en-US" sz="23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Techniques to guide memory</a:t>
            </a:r>
          </a:p>
          <a:p>
            <a:pPr lvl="1"/>
            <a:r>
              <a:rPr lang="en-IE" altLang="en-US" sz="2800" dirty="0" smtClean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Learning</a:t>
            </a:r>
          </a:p>
          <a:p>
            <a:pPr lvl="2"/>
            <a:r>
              <a:rPr lang="en-IE" altLang="en-US" sz="23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Learning theories, learning types</a:t>
            </a:r>
            <a:endParaRPr lang="en-IE" altLang="en-US" sz="23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6927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7A659B5-5B14-4684-B510-BCA1996ED5F2}" type="slidenum">
              <a:rPr lang="en-US" altLang="en-US" sz="12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77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12776"/>
            <a:ext cx="7499350" cy="4800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219200" lvl="2" indent="-304800">
              <a:lnSpc>
                <a:spcPct val="90000"/>
              </a:lnSpc>
            </a:pPr>
            <a:r>
              <a:rPr lang="en-IE" altLang="ja-JP" sz="1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Norman, D. (1990) </a:t>
            </a:r>
            <a:r>
              <a:rPr lang="en-IE" altLang="ja-JP" sz="1400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Design of Everyday </a:t>
            </a:r>
            <a:r>
              <a:rPr lang="en-IE" altLang="ja-JP" sz="1400" i="1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Things</a:t>
            </a:r>
            <a:endParaRPr lang="en-IE" altLang="ja-JP" sz="1400" i="1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1219200" lvl="2" indent="-304800">
              <a:lnSpc>
                <a:spcPct val="90000"/>
              </a:lnSpc>
            </a:pPr>
            <a:r>
              <a:rPr lang="en-IE" altLang="ja-JP" sz="14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Preece</a:t>
            </a:r>
            <a:r>
              <a:rPr lang="en-IE" altLang="ja-JP" sz="1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, J. et al. (2002) </a:t>
            </a:r>
            <a:r>
              <a:rPr lang="en-IE" altLang="ja-JP" sz="1400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Interaction </a:t>
            </a:r>
            <a:r>
              <a:rPr lang="en-IE" altLang="ja-JP" sz="1400" i="1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Design</a:t>
            </a:r>
            <a:endParaRPr lang="en-IE" altLang="ja-JP" sz="1400" i="1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1219200" lvl="2" indent="-304800">
              <a:lnSpc>
                <a:spcPct val="90000"/>
              </a:lnSpc>
            </a:pPr>
            <a:r>
              <a:rPr lang="en-IE" altLang="ja-JP" sz="14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Shneiderman</a:t>
            </a:r>
            <a:r>
              <a:rPr lang="en-IE" altLang="ja-JP" sz="1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, B. &amp; </a:t>
            </a:r>
            <a:r>
              <a:rPr lang="en-IE" altLang="ja-JP" sz="14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Plaisant</a:t>
            </a:r>
            <a:r>
              <a:rPr lang="en-IE" altLang="ja-JP" sz="1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, C. (2005) </a:t>
            </a:r>
            <a:r>
              <a:rPr lang="en-IE" altLang="ja-JP" sz="1400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Designing the User Interface</a:t>
            </a:r>
          </a:p>
          <a:p>
            <a:pPr marL="1219200" lvl="2" indent="-304800">
              <a:lnSpc>
                <a:spcPct val="90000"/>
              </a:lnSpc>
              <a:spcBef>
                <a:spcPct val="70000"/>
              </a:spcBef>
            </a:pPr>
            <a:r>
              <a:rPr lang="en-IE" altLang="ja-JP" sz="14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Benyon</a:t>
            </a:r>
            <a:r>
              <a:rPr lang="en-IE" altLang="ja-JP" sz="1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, D. et al (2005) </a:t>
            </a:r>
            <a:r>
              <a:rPr lang="en-IE" altLang="ja-JP" sz="1400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Designing Interactive </a:t>
            </a:r>
            <a:r>
              <a:rPr lang="en-IE" altLang="ja-JP" sz="1400" i="1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Systems</a:t>
            </a:r>
            <a:endParaRPr lang="en-IE" altLang="ja-JP" sz="1400" i="1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1219200" lvl="2" indent="-304800">
              <a:lnSpc>
                <a:spcPct val="90000"/>
              </a:lnSpc>
            </a:pPr>
            <a:r>
              <a:rPr lang="en-US" altLang="ja-JP" sz="1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Miller, G. (1956) </a:t>
            </a:r>
            <a:r>
              <a:rPr lang="en-US" altLang="ja-JP" sz="1400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Magical Number Seven, Plus or Minus Two: Some Limits on Our Capacity for Processing </a:t>
            </a:r>
            <a:r>
              <a:rPr lang="en-US" altLang="ja-JP" sz="1400" i="1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Information</a:t>
            </a:r>
            <a:endParaRPr lang="en-IE" altLang="ja-JP" sz="1400" i="1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1219200" lvl="2" indent="-304800">
              <a:lnSpc>
                <a:spcPct val="90000"/>
              </a:lnSpc>
            </a:pPr>
            <a:r>
              <a:rPr lang="en-IE" sz="1400" dirty="0" err="1">
                <a:latin typeface="Arial" panose="020B0604020202020204" pitchFamily="34" charset="0"/>
                <a:cs typeface="Arial" panose="020B0604020202020204" pitchFamily="34" charset="0"/>
              </a:rPr>
              <a:t>Mulwa</a:t>
            </a:r>
            <a:r>
              <a:rPr lang="en-IE" sz="1400" dirty="0">
                <a:latin typeface="Arial" panose="020B0604020202020204" pitchFamily="34" charset="0"/>
                <a:cs typeface="Arial" panose="020B0604020202020204" pitchFamily="34" charset="0"/>
              </a:rPr>
              <a:t>, C., Lawless, S., Sharp, M., </a:t>
            </a:r>
            <a:r>
              <a:rPr lang="en-IE" sz="1400" dirty="0" err="1">
                <a:latin typeface="Arial" panose="020B0604020202020204" pitchFamily="34" charset="0"/>
                <a:cs typeface="Arial" panose="020B0604020202020204" pitchFamily="34" charset="0"/>
              </a:rPr>
              <a:t>Arnedillo</a:t>
            </a:r>
            <a:r>
              <a:rPr lang="en-IE" sz="1400" dirty="0">
                <a:latin typeface="Arial" panose="020B0604020202020204" pitchFamily="34" charset="0"/>
                <a:cs typeface="Arial" panose="020B0604020202020204" pitchFamily="34" charset="0"/>
              </a:rPr>
              <a:t>-Sanchez, I., &amp; Wade, V. (2010, October). Adaptive educational hypermedia systems in technology enhanced learning: a literature review. In </a:t>
            </a:r>
            <a:r>
              <a:rPr lang="en-IE" sz="1400" i="1" dirty="0">
                <a:latin typeface="Arial" panose="020B0604020202020204" pitchFamily="34" charset="0"/>
                <a:cs typeface="Arial" panose="020B0604020202020204" pitchFamily="34" charset="0"/>
              </a:rPr>
              <a:t>Proceedings of the 2010 ACM conference on Information technology education</a:t>
            </a:r>
            <a:r>
              <a:rPr lang="en-IE" sz="1400" dirty="0">
                <a:latin typeface="Arial" panose="020B0604020202020204" pitchFamily="34" charset="0"/>
                <a:cs typeface="Arial" panose="020B0604020202020204" pitchFamily="34" charset="0"/>
              </a:rPr>
              <a:t> (pp. 73-84). ACM.</a:t>
            </a:r>
            <a:endParaRPr lang="en-US" altLang="ja-JP" sz="1400" dirty="0" smtClean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1219200" lvl="2" indent="-304800">
              <a:lnSpc>
                <a:spcPct val="90000"/>
              </a:lnSpc>
            </a:pPr>
            <a:r>
              <a:rPr lang="en-US" altLang="ja-JP" sz="1400" dirty="0" err="1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Tullis</a:t>
            </a:r>
            <a:r>
              <a:rPr lang="en-US" altLang="ja-JP" sz="1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, T. (1984) </a:t>
            </a:r>
            <a:r>
              <a:rPr lang="en-US" altLang="ja-JP" sz="1400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 Computer-Based Tool for Evaluating Alphanumeric </a:t>
            </a:r>
            <a:r>
              <a:rPr lang="en-US" altLang="ja-JP" sz="1400" i="1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Displays</a:t>
            </a:r>
            <a:endParaRPr lang="en-IE" altLang="ja-JP" sz="1400" i="1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1219200" lvl="2" indent="-304800">
              <a:lnSpc>
                <a:spcPct val="90000"/>
              </a:lnSpc>
            </a:pPr>
            <a:r>
              <a:rPr lang="en-IE" altLang="ja-JP" sz="1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FAA (..)</a:t>
            </a:r>
            <a:r>
              <a:rPr lang="en-IE" altLang="ja-JP" sz="1400" i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 FAA Human Factors</a:t>
            </a:r>
          </a:p>
          <a:p>
            <a:pPr marL="1219200" lvl="2" indent="-304800">
              <a:lnSpc>
                <a:spcPct val="90000"/>
              </a:lnSpc>
              <a:buNone/>
            </a:pPr>
            <a:endParaRPr lang="en-IE" altLang="ja-JP" sz="1400" i="1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1219200" lvl="2" indent="-304800">
              <a:lnSpc>
                <a:spcPct val="90000"/>
              </a:lnSpc>
            </a:pPr>
            <a:r>
              <a:rPr lang="en-IE" altLang="ja-JP" sz="1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http://www.ted.com/index.php/talks/view/id/7   </a:t>
            </a:r>
            <a:r>
              <a:rPr lang="en-IE" altLang="ja-JP" sz="1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(video) or (same):</a:t>
            </a:r>
          </a:p>
          <a:p>
            <a:pPr marL="1219200" lvl="2" indent="-304800">
              <a:lnSpc>
                <a:spcPct val="90000"/>
              </a:lnSpc>
            </a:pPr>
            <a:r>
              <a:rPr lang="en-IE" altLang="ja-JP" sz="14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http://www.ted.com/talks/david_pogue_says_simplicity_sells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 i="1"/>
              <a:t>References</a:t>
            </a:r>
            <a:endParaRPr lang="en-US" altLang="en-US" sz="1000" b="0" i="1"/>
          </a:p>
        </p:txBody>
      </p:sp>
    </p:spTree>
    <p:extLst>
      <p:ext uri="{BB962C8B-B14F-4D97-AF65-F5344CB8AC3E}">
        <p14:creationId xmlns:p14="http://schemas.microsoft.com/office/powerpoint/2010/main" val="19558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2483768" y="5229200"/>
            <a:ext cx="5303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 dirty="0"/>
              <a:t> A simplified model of Human Information Processing (HIP),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 dirty="0"/>
              <a:t>including memories and processor. </a:t>
            </a:r>
            <a:endParaRPr lang="en-US" altLang="en-US" sz="1400" b="0" dirty="0"/>
          </a:p>
        </p:txBody>
      </p:sp>
      <p:pic>
        <p:nvPicPr>
          <p:cNvPr id="11269" name="Picture 8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8988" y="1557338"/>
            <a:ext cx="6170612" cy="3646487"/>
          </a:xfrm>
          <a:prstGeom prst="rect">
            <a:avLst/>
          </a:prstGeom>
          <a:solidFill>
            <a:srgbClr val="FFFF99"/>
          </a:solidFill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Simplified View of Human Information Processing (HIP)</a:t>
            </a:r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64088" y="594928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i="1" dirty="0"/>
              <a:t>Copyright 2006 John Wiley &amp; Sons, Inc</a:t>
            </a:r>
          </a:p>
        </p:txBody>
      </p:sp>
    </p:spTree>
    <p:extLst>
      <p:ext uri="{BB962C8B-B14F-4D97-AF65-F5344CB8AC3E}">
        <p14:creationId xmlns:p14="http://schemas.microsoft.com/office/powerpoint/2010/main" val="13010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Memory Aids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altLang="zh-CN" sz="28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Memory Aids</a:t>
            </a: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None/>
            </a:pPr>
            <a:endParaRPr lang="en-GB" altLang="zh-CN" sz="2600" dirty="0" smtClean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GB" altLang="zh-CN" sz="2600" dirty="0" smtClean="0">
                <a:solidFill>
                  <a:srgbClr val="FFC000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Heuristics</a:t>
            </a:r>
            <a:r>
              <a:rPr lang="en-US" altLang="zh-CN" sz="2600" dirty="0">
                <a:solidFill>
                  <a:srgbClr val="FFC000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:</a:t>
            </a:r>
            <a:r>
              <a:rPr lang="en-US" altLang="zh-CN" sz="2600" dirty="0">
                <a:solidFill>
                  <a:srgbClr val="3333CC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rules of thumb that depend heavily on the content and context of the task.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6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Metaphor</a:t>
            </a:r>
            <a:r>
              <a:rPr lang="en-US" altLang="en-US" sz="2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 cognitive process in which an experience is related to an already familiar concept.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6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Mental </a:t>
            </a:r>
            <a:r>
              <a:rPr lang="en-US" altLang="en-US" sz="2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model:</a:t>
            </a:r>
            <a:r>
              <a:rPr lang="en-US" altLang="en-US" sz="2600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a representation of the conceptual structure of a device or a system.</a:t>
            </a:r>
            <a:endParaRPr lang="en-US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E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I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658971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200" b="0" i="1"/>
              <a:t>Human Considerations</a:t>
            </a:r>
            <a:endParaRPr lang="en-US" altLang="en-US" sz="1200" b="0" i="1"/>
          </a:p>
        </p:txBody>
      </p:sp>
    </p:spTree>
    <p:extLst>
      <p:ext uri="{BB962C8B-B14F-4D97-AF65-F5344CB8AC3E}">
        <p14:creationId xmlns:p14="http://schemas.microsoft.com/office/powerpoint/2010/main" val="937365765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1175</TotalTime>
  <Words>3706</Words>
  <Application>Microsoft Office PowerPoint</Application>
  <PresentationFormat>On-screen Show (4:3)</PresentationFormat>
  <Paragraphs>741</Paragraphs>
  <Slides>77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77</vt:i4>
      </vt:variant>
    </vt:vector>
  </HeadingPairs>
  <TitlesOfParts>
    <vt:vector size="94" baseType="lpstr">
      <vt:lpstr>ＭＳ Ｐゴシック</vt:lpstr>
      <vt:lpstr>ＭＳ Ｐゴシック</vt:lpstr>
      <vt:lpstr>SimSun</vt:lpstr>
      <vt:lpstr>Arial</vt:lpstr>
      <vt:lpstr>Arial Narrow</vt:lpstr>
      <vt:lpstr>Calibri</vt:lpstr>
      <vt:lpstr>Gill Sans MT</vt:lpstr>
      <vt:lpstr>Impact</vt:lpstr>
      <vt:lpstr>Tahoma</vt:lpstr>
      <vt:lpstr>Times New Roman</vt:lpstr>
      <vt:lpstr>Verdana</vt:lpstr>
      <vt:lpstr>Wingdings</vt:lpstr>
      <vt:lpstr>Wingdings 2</vt:lpstr>
      <vt:lpstr>Horizon</vt:lpstr>
      <vt:lpstr>Clip</vt:lpstr>
      <vt:lpstr>MS Org Chart</vt:lpstr>
      <vt:lpstr>Organization Chart</vt:lpstr>
      <vt:lpstr>Course -  DT228-2 </vt:lpstr>
      <vt:lpstr>Overview of Lecture</vt:lpstr>
      <vt:lpstr> Cognitive Processes (Again)</vt:lpstr>
      <vt:lpstr>Recap…    Cognition</vt:lpstr>
      <vt:lpstr>Recap… Gestalt laws (Principles) of perceptual organisation</vt:lpstr>
      <vt:lpstr>Cognitive Processes - Attention</vt:lpstr>
      <vt:lpstr>Cognitive Processes – Attention (2)</vt:lpstr>
      <vt:lpstr>A Simplified View of Human Information Processing (HIP)</vt:lpstr>
      <vt:lpstr>Memory Aids</vt:lpstr>
      <vt:lpstr>Cognitive Processes – Attention (3)</vt:lpstr>
      <vt:lpstr>Understanding Users –  What goes on in the Mind?</vt:lpstr>
      <vt:lpstr>Cognitive Processes – Attention (4)</vt:lpstr>
      <vt:lpstr>Cognitive Processes – Attention (5)</vt:lpstr>
      <vt:lpstr>Cognitive Processes – Attention (6)</vt:lpstr>
      <vt:lpstr>Cognitive Processes – Attention (7)</vt:lpstr>
      <vt:lpstr>Cognitive Processes – Attention (8)</vt:lpstr>
      <vt:lpstr>PowerPoint Presentation</vt:lpstr>
      <vt:lpstr>Cognitive Processes – Attention (9)</vt:lpstr>
      <vt:lpstr>PowerPoint Presentation</vt:lpstr>
      <vt:lpstr>Cognitive Processes – Attention (10)</vt:lpstr>
      <vt:lpstr>Cognitive Processes – Attention (11)</vt:lpstr>
      <vt:lpstr>Cognitive Processes – Attention (12)</vt:lpstr>
      <vt:lpstr>Cognitive Processes – Attention (13)</vt:lpstr>
      <vt:lpstr>Stroop’s Experiments  (Task 1 and 2) Task 1: Read Words Task 2: Name Colours</vt:lpstr>
      <vt:lpstr>Stroop’s First Experiment Task:  Read Words</vt:lpstr>
      <vt:lpstr>Stroop’s First Experiment Task:  Name colours</vt:lpstr>
      <vt:lpstr>PowerPoint Presentation</vt:lpstr>
      <vt:lpstr>PowerPoint Presentation</vt:lpstr>
      <vt:lpstr>Cognitive Processes – Attention (14)</vt:lpstr>
      <vt:lpstr>Cognitive Processes – Attention (15)</vt:lpstr>
      <vt:lpstr>Cognitive Processes – Attention (16)</vt:lpstr>
      <vt:lpstr>Cognitive Processes - Memory</vt:lpstr>
      <vt:lpstr>Cognitive Processes – Memory (2)</vt:lpstr>
      <vt:lpstr>Cognitive Processes – Memory (3)</vt:lpstr>
      <vt:lpstr>Cognitive Processes – Memory (4)</vt:lpstr>
      <vt:lpstr>Cognitive Processes – Memory (5)</vt:lpstr>
      <vt:lpstr>Cognitive Processes – Memory (6)</vt:lpstr>
      <vt:lpstr>Cognitive Processes – Memory (7)</vt:lpstr>
      <vt:lpstr>Cognitive Processes – Memory (8)</vt:lpstr>
      <vt:lpstr>Cognitive Processes – Memory (9)</vt:lpstr>
      <vt:lpstr>Cognitive Processes – Memory (10)</vt:lpstr>
      <vt:lpstr>PowerPoint Presentation</vt:lpstr>
      <vt:lpstr>Cognitive Processes - Memory</vt:lpstr>
      <vt:lpstr>Cognitive Processes - Memory</vt:lpstr>
      <vt:lpstr>PowerPoint Presentation</vt:lpstr>
      <vt:lpstr>Cognitive Processes – Memory (11)</vt:lpstr>
      <vt:lpstr>Cognitive Processes – Memory (12)</vt:lpstr>
      <vt:lpstr>A Summary of Structured Memory (by David Benyon)</vt:lpstr>
      <vt:lpstr> Cognitive Processes - Learning</vt:lpstr>
      <vt:lpstr> Cognitive Processes – Learning (2)</vt:lpstr>
      <vt:lpstr>Factors that Influence Learning</vt:lpstr>
      <vt:lpstr> Cognitive Processes – Learning (3)</vt:lpstr>
      <vt:lpstr>PowerPoint Presentation</vt:lpstr>
      <vt:lpstr>PowerPoint Presentation</vt:lpstr>
      <vt:lpstr>PowerPoint Presentation</vt:lpstr>
      <vt:lpstr> Cognitive Processes – Learning (4)</vt:lpstr>
      <vt:lpstr> Cognitive Processes – Learning (5)</vt:lpstr>
      <vt:lpstr>Behaviourism Theory</vt:lpstr>
      <vt:lpstr>Behaviourism in the Classroom</vt:lpstr>
      <vt:lpstr> Cognitive Processes – Learning (6)</vt:lpstr>
      <vt:lpstr>Cognitivism in the Classroom</vt:lpstr>
      <vt:lpstr> Cognitive Processes – Learning (7)</vt:lpstr>
      <vt:lpstr> Cognitive Processes – Learning (8)</vt:lpstr>
      <vt:lpstr> Cognitive Processes – Learning (9)</vt:lpstr>
      <vt:lpstr> Cognitive Processes – Learning (10)</vt:lpstr>
      <vt:lpstr>Recap…   mental models</vt:lpstr>
      <vt:lpstr>Recap…   mental models (2)</vt:lpstr>
      <vt:lpstr> Cognitive Processes – Learning (11)</vt:lpstr>
      <vt:lpstr> Cognitive Processes – Learning (12)</vt:lpstr>
      <vt:lpstr>PowerPoint Presentation</vt:lpstr>
      <vt:lpstr> Cognitive Processes – Learning (13)</vt:lpstr>
      <vt:lpstr> Cognitive Processes – Learning (13)</vt:lpstr>
      <vt:lpstr> Cognitive Processes – Learning (14)</vt:lpstr>
      <vt:lpstr>PowerPoint Presentation</vt:lpstr>
      <vt:lpstr> Cognitive Processes</vt:lpstr>
      <vt:lpstr>Summary of the Lecture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 Sloan</dc:creator>
  <cp:lastModifiedBy>Art Sloan</cp:lastModifiedBy>
  <cp:revision>81</cp:revision>
  <cp:lastPrinted>2018-02-01T10:37:07Z</cp:lastPrinted>
  <dcterms:created xsi:type="dcterms:W3CDTF">2016-09-27T15:11:35Z</dcterms:created>
  <dcterms:modified xsi:type="dcterms:W3CDTF">2018-02-01T10:54:58Z</dcterms:modified>
</cp:coreProperties>
</file>