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296" r:id="rId4"/>
    <p:sldId id="297" r:id="rId5"/>
    <p:sldId id="299" r:id="rId6"/>
    <p:sldId id="310" r:id="rId7"/>
    <p:sldId id="290" r:id="rId8"/>
    <p:sldId id="285" r:id="rId9"/>
    <p:sldId id="286" r:id="rId10"/>
    <p:sldId id="303" r:id="rId11"/>
    <p:sldId id="304" r:id="rId12"/>
    <p:sldId id="28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2713" autoAdjust="0"/>
  </p:normalViewPr>
  <p:slideViewPr>
    <p:cSldViewPr>
      <p:cViewPr varScale="1">
        <p:scale>
          <a:sx n="89" d="100"/>
          <a:sy n="89" d="100"/>
        </p:scale>
        <p:origin x="-157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418759-4D8D-46CC-A593-51DE5DE23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6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3EE1EF-056C-4CB1-8C33-BFA1BE728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187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695CF-5F56-44D9-8A9B-A69BEDAC6F5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072D3-F117-4382-AFE7-F221F2C7F73B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8B1E97D-317F-4167-A63F-7F1123EF1F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98D1-3F6E-4ECC-9E4E-7457C59D4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022C-F82C-47C7-AA56-B91B0F0976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3D2-4A9A-4172-8F7B-019A176329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000C287-1D83-4277-BC7E-2F8258EA78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1B68-5040-4D92-AB5A-96CCF15668F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6509-C061-4EE3-B8DA-7E38C4CC08B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CC2C-C825-4732-A9EE-D71F3A487C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C4BA-E042-471A-8EBD-BD7332477B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A24F-9550-499A-B75D-85EE8E5D9C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6E67-C638-41E7-AFD6-E766888C7AF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880879-62CC-4B3B-8366-1A21078B33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t.ie/lttc/webcourseslogin/stud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t.ie/lttc/webcourseslogin/stud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eirdre.lawless@dit.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DT228,DT282 Year 2 Databases I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Introduction to </a:t>
            </a:r>
            <a:r>
              <a:rPr lang="en-US" altLang="en-US" dirty="0" smtClean="0"/>
              <a:t>Module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Module Content – Part II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modelling</a:t>
            </a:r>
          </a:p>
          <a:p>
            <a:pPr lvl="1"/>
            <a:r>
              <a:rPr lang="en-IE" dirty="0" smtClean="0"/>
              <a:t>Differences and relationships between a logical model and a physical model.</a:t>
            </a:r>
          </a:p>
          <a:p>
            <a:pPr lvl="1"/>
            <a:r>
              <a:rPr lang="en-IE" dirty="0" smtClean="0"/>
              <a:t>Entity, domain, referential and business integrity how to express in a data model.</a:t>
            </a:r>
          </a:p>
          <a:p>
            <a:pPr lvl="1"/>
            <a:r>
              <a:rPr lang="en-IE" dirty="0" smtClean="0"/>
              <a:t>How to transform a logical data model to a physical data model.</a:t>
            </a:r>
          </a:p>
          <a:p>
            <a:pPr lvl="1"/>
            <a:r>
              <a:rPr lang="en-IE" dirty="0" smtClean="0"/>
              <a:t>Building logical and physical data models for business scenarios.</a:t>
            </a:r>
          </a:p>
          <a:p>
            <a:pPr lvl="1"/>
            <a:r>
              <a:rPr lang="en-IE" dirty="0" smtClean="0"/>
              <a:t>Expressing logical and physical data models as Entity Relationship diagrams, incorporating appropriate rules, using an appropriate CASE tool.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8351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Module Content – Part III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SQL</a:t>
            </a:r>
            <a:endParaRPr lang="en-IE" dirty="0" smtClean="0"/>
          </a:p>
          <a:p>
            <a:pPr lvl="1"/>
            <a:r>
              <a:rPr lang="en-IE" dirty="0" smtClean="0"/>
              <a:t>Create, Alter and Drop single and related tables/views, using appropriate data types and constraints.</a:t>
            </a:r>
          </a:p>
          <a:p>
            <a:pPr lvl="1"/>
            <a:r>
              <a:rPr lang="en-IE" dirty="0" smtClean="0"/>
              <a:t>Populate, modify and remove data in/from tables/views with cognizance of constraint issues.</a:t>
            </a:r>
          </a:p>
          <a:p>
            <a:pPr lvl="1"/>
            <a:r>
              <a:rPr lang="en-IE" dirty="0" smtClean="0"/>
              <a:t>Formulate and test queries using SQL:</a:t>
            </a:r>
          </a:p>
          <a:p>
            <a:pPr lvl="2"/>
            <a:r>
              <a:rPr lang="en-IE" dirty="0" smtClean="0"/>
              <a:t>To return selection, restriction and projection, using functions to enhance returned data.</a:t>
            </a:r>
          </a:p>
          <a:p>
            <a:pPr lvl="2"/>
            <a:r>
              <a:rPr lang="en-IE" dirty="0" smtClean="0"/>
              <a:t>Using relational operators and INNER and OUTER JOINs to query multiple tables.</a:t>
            </a:r>
          </a:p>
          <a:p>
            <a:pPr lvl="2"/>
            <a:r>
              <a:rPr lang="en-IE" dirty="0" smtClean="0"/>
              <a:t>Using SET operators UNION, INTERSECT and difference.</a:t>
            </a:r>
          </a:p>
          <a:p>
            <a:pPr lvl="2"/>
            <a:r>
              <a:rPr lang="en-IE" dirty="0" smtClean="0"/>
              <a:t>Using aggregation and sub‐queries to return multi‐dimensional data.</a:t>
            </a:r>
          </a:p>
          <a:p>
            <a:pPr lvl="1"/>
            <a:r>
              <a:rPr lang="en-IE" dirty="0" smtClean="0"/>
              <a:t>Formulate and test simple transactions to update persistent data in the database, using COMMIT and ROLLBACK as appropriate.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examination</a:t>
            </a:r>
          </a:p>
          <a:p>
            <a:pPr lvl="1"/>
            <a:r>
              <a:rPr lang="en-US" dirty="0"/>
              <a:t>Two hour end of semester exam</a:t>
            </a:r>
          </a:p>
          <a:p>
            <a:r>
              <a:rPr lang="en-US" dirty="0" smtClean="0"/>
              <a:t>50% continuous assessment</a:t>
            </a:r>
          </a:p>
          <a:p>
            <a:pPr lvl="1"/>
            <a:r>
              <a:rPr lang="en-US" dirty="0" smtClean="0"/>
              <a:t>Three submissions</a:t>
            </a:r>
          </a:p>
          <a:p>
            <a:pPr lvl="2"/>
            <a:r>
              <a:rPr lang="en-US" dirty="0" smtClean="0"/>
              <a:t>Data design</a:t>
            </a:r>
          </a:p>
          <a:p>
            <a:pPr lvl="2"/>
            <a:r>
              <a:rPr lang="en-US" dirty="0" smtClean="0"/>
              <a:t>Database creation and basic queries</a:t>
            </a:r>
          </a:p>
          <a:p>
            <a:pPr lvl="2"/>
            <a:r>
              <a:rPr lang="en-US" dirty="0" smtClean="0"/>
              <a:t>Database alteration and advanced queries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6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Class material</a:t>
            </a:r>
          </a:p>
          <a:p>
            <a:pPr lvl="1"/>
            <a:r>
              <a:rPr lang="en-IE" dirty="0" smtClean="0"/>
              <a:t>Available via Webcourses </a:t>
            </a:r>
            <a:r>
              <a:rPr lang="en-IE" dirty="0">
                <a:hlinkClick r:id="rId2"/>
              </a:rPr>
              <a:t>http://www.dit.ie/lttc/webcourseslogin/student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pPr lvl="1"/>
            <a:r>
              <a:rPr lang="en-IE" dirty="0" smtClean="0"/>
              <a:t>Lecture notes will be available in advance of classes</a:t>
            </a:r>
          </a:p>
          <a:p>
            <a:pPr lvl="1"/>
            <a:r>
              <a:rPr lang="en-US" dirty="0"/>
              <a:t>Please Note: </a:t>
            </a:r>
          </a:p>
          <a:p>
            <a:pPr lvl="2"/>
            <a:r>
              <a:rPr lang="en-US" dirty="0"/>
              <a:t>Lecture notes are intended </a:t>
            </a:r>
            <a:r>
              <a:rPr lang="en-US" b="1" dirty="0"/>
              <a:t>to be a supplement to attending lectures not a </a:t>
            </a:r>
            <a:r>
              <a:rPr lang="en-US" b="1" dirty="0" smtClean="0"/>
              <a:t>replacement</a:t>
            </a:r>
            <a:endParaRPr lang="en-IE" dirty="0" smtClean="0"/>
          </a:p>
          <a:p>
            <a:r>
              <a:rPr lang="en-IE" dirty="0"/>
              <a:t>Information about class location, times lecture and lab content, preparation, tools, assessments etc. will be made</a:t>
            </a:r>
          </a:p>
          <a:p>
            <a:pPr lvl="1"/>
            <a:r>
              <a:rPr lang="en-IE" dirty="0"/>
              <a:t>Via Webcourses Announcements</a:t>
            </a:r>
          </a:p>
          <a:p>
            <a:pPr lvl="1"/>
            <a:r>
              <a:rPr lang="en-IE" dirty="0"/>
              <a:t>And through email from </a:t>
            </a:r>
            <a:r>
              <a:rPr lang="en-IE" dirty="0" smtClean="0"/>
              <a:t>Webcourses</a:t>
            </a:r>
          </a:p>
          <a:p>
            <a:r>
              <a:rPr lang="en-IE" dirty="0" smtClean="0"/>
              <a:t>Assessment</a:t>
            </a:r>
          </a:p>
          <a:p>
            <a:pPr lvl="1"/>
            <a:r>
              <a:rPr lang="en-IE" dirty="0" smtClean="0"/>
              <a:t>Specifications will be available in Webcourses</a:t>
            </a:r>
          </a:p>
          <a:p>
            <a:pPr lvl="1"/>
            <a:r>
              <a:rPr lang="en-IE" dirty="0" smtClean="0"/>
              <a:t>Submission for all CA will be via Webcourses</a:t>
            </a:r>
            <a:endParaRPr lang="en-IE" dirty="0"/>
          </a:p>
          <a:p>
            <a:pPr lvl="2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563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Help with Webcourses  and how to enrol is available at </a:t>
            </a:r>
            <a:r>
              <a:rPr lang="en-IE" dirty="0">
                <a:hlinkClick r:id="rId2"/>
              </a:rPr>
              <a:t>http://www.dit.ie/lttc/webcourseslogin/student</a:t>
            </a:r>
            <a:r>
              <a:rPr lang="en-IE" dirty="0" smtClean="0">
                <a:hlinkClick r:id="rId2"/>
              </a:rPr>
              <a:t>/</a:t>
            </a:r>
            <a:endParaRPr lang="en-IE" dirty="0" smtClean="0"/>
          </a:p>
          <a:p>
            <a:r>
              <a:rPr lang="en-IE" dirty="0" smtClean="0"/>
              <a:t>The module description is</a:t>
            </a:r>
          </a:p>
          <a:p>
            <a:pPr lvl="1"/>
            <a:r>
              <a:rPr lang="en-IE" dirty="0"/>
              <a:t>Introduction to Relational Databases for second year﻿﻿ computer science students in the School of Computing.</a:t>
            </a:r>
            <a:endParaRPr lang="en-IE" dirty="0" smtClean="0"/>
          </a:p>
          <a:p>
            <a:r>
              <a:rPr lang="en-IE" dirty="0" smtClean="0"/>
              <a:t>The module name is </a:t>
            </a:r>
          </a:p>
          <a:p>
            <a:pPr lvl="1"/>
            <a:r>
              <a:rPr lang="en-IE" dirty="0" smtClean="0"/>
              <a:t>CMPU2007-C Databases 1</a:t>
            </a:r>
          </a:p>
          <a:p>
            <a:r>
              <a:rPr lang="en-IE" dirty="0" smtClean="0"/>
              <a:t>You are looking for a semester 1 module</a:t>
            </a:r>
          </a:p>
          <a:p>
            <a:r>
              <a:rPr lang="en-IE" dirty="0" smtClean="0"/>
              <a:t>You need a code to register</a:t>
            </a:r>
          </a:p>
          <a:p>
            <a:pPr lvl="1"/>
            <a:r>
              <a:rPr lang="en-IE" b="1" dirty="0" smtClean="0"/>
              <a:t>DB2017</a:t>
            </a:r>
          </a:p>
          <a:p>
            <a:pPr marL="27432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2795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Class times </a:t>
            </a:r>
            <a:endParaRPr lang="en-IE" dirty="0"/>
          </a:p>
          <a:p>
            <a:pPr lvl="1"/>
            <a:r>
              <a:rPr lang="en-IE" dirty="0" smtClean="0"/>
              <a:t>Monday KE-4-008 14.00 to 16.00 - Lecture</a:t>
            </a:r>
          </a:p>
          <a:p>
            <a:pPr lvl="1"/>
            <a:r>
              <a:rPr lang="en-IE" dirty="0" smtClean="0"/>
              <a:t>Tuesday 2 hours </a:t>
            </a:r>
            <a:r>
              <a:rPr lang="en-IE" dirty="0" smtClean="0"/>
              <a:t>14.00 </a:t>
            </a:r>
            <a:r>
              <a:rPr lang="en-IE" dirty="0" smtClean="0"/>
              <a:t>to 16.00</a:t>
            </a:r>
          </a:p>
          <a:p>
            <a:pPr lvl="3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042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House Keeping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Best way to contact me</a:t>
            </a:r>
          </a:p>
          <a:p>
            <a:pPr lvl="1"/>
            <a:r>
              <a:rPr lang="en-IE" dirty="0" smtClean="0"/>
              <a:t>Email: </a:t>
            </a:r>
            <a:r>
              <a:rPr lang="en-IE" dirty="0" smtClean="0">
                <a:hlinkClick r:id="rId2"/>
              </a:rPr>
              <a:t>deirdre.lawless@dit.ie</a:t>
            </a:r>
            <a:endParaRPr lang="en-IE" dirty="0" smtClean="0"/>
          </a:p>
          <a:p>
            <a:pPr lvl="2"/>
            <a:r>
              <a:rPr lang="en-IE" dirty="0" smtClean="0"/>
              <a:t>Please Note: </a:t>
            </a:r>
          </a:p>
          <a:p>
            <a:pPr lvl="3"/>
            <a:r>
              <a:rPr lang="en-IE" dirty="0" smtClean="0"/>
              <a:t>I will try to get back to you as soon but I can’t guarantee to get back to you the same day.</a:t>
            </a:r>
            <a:endParaRPr lang="en-IE" dirty="0"/>
          </a:p>
          <a:p>
            <a:pPr lvl="1"/>
            <a:r>
              <a:rPr lang="en-IE" dirty="0" smtClean="0"/>
              <a:t>Or </a:t>
            </a:r>
            <a:r>
              <a:rPr lang="en-IE" dirty="0"/>
              <a:t>talk to me during class</a:t>
            </a:r>
            <a:r>
              <a:rPr lang="en-IE" dirty="0" smtClean="0"/>
              <a:t>.</a:t>
            </a:r>
          </a:p>
          <a:p>
            <a:pPr marL="274320" lvl="1" indent="0">
              <a:buNone/>
            </a:pP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238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What’s the module about?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Relational Databases</a:t>
            </a:r>
          </a:p>
          <a:p>
            <a:pPr lvl="1"/>
            <a:r>
              <a:rPr lang="en-IE" dirty="0" smtClean="0"/>
              <a:t>The rationale behind them</a:t>
            </a:r>
          </a:p>
          <a:p>
            <a:pPr lvl="1"/>
            <a:r>
              <a:rPr lang="en-IE" dirty="0" smtClean="0"/>
              <a:t>How to build one</a:t>
            </a:r>
          </a:p>
          <a:p>
            <a:pPr lvl="1"/>
            <a:r>
              <a:rPr lang="en-IE" dirty="0" smtClean="0"/>
              <a:t>How to use the data within one </a:t>
            </a:r>
          </a:p>
          <a:p>
            <a:pPr lvl="1"/>
            <a:r>
              <a:rPr lang="en-IE" dirty="0" smtClean="0"/>
              <a:t>The special purpose </a:t>
            </a:r>
            <a:r>
              <a:rPr lang="en-IE" smtClean="0"/>
              <a:t>programming language used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02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What a database </a:t>
            </a:r>
            <a:r>
              <a:rPr lang="en-IE" dirty="0" smtClean="0"/>
              <a:t>is</a:t>
            </a:r>
          </a:p>
          <a:p>
            <a:r>
              <a:rPr lang="en-IE" dirty="0" smtClean="0"/>
              <a:t>What </a:t>
            </a:r>
            <a:r>
              <a:rPr lang="en-IE" dirty="0"/>
              <a:t>a database can be used </a:t>
            </a:r>
            <a:r>
              <a:rPr lang="en-IE" dirty="0" smtClean="0"/>
              <a:t>for</a:t>
            </a:r>
          </a:p>
          <a:p>
            <a:r>
              <a:rPr lang="en-IE" dirty="0" smtClean="0"/>
              <a:t>The </a:t>
            </a:r>
            <a:r>
              <a:rPr lang="en-IE" dirty="0"/>
              <a:t>technical vocabulary of </a:t>
            </a:r>
            <a:r>
              <a:rPr lang="en-IE" dirty="0" smtClean="0"/>
              <a:t>databases</a:t>
            </a:r>
          </a:p>
          <a:p>
            <a:r>
              <a:rPr lang="en-IE" dirty="0" smtClean="0"/>
              <a:t>How </a:t>
            </a:r>
            <a:r>
              <a:rPr lang="en-IE" dirty="0"/>
              <a:t>to design a model of a relational database to support a problem and its </a:t>
            </a:r>
            <a:r>
              <a:rPr lang="en-IE" dirty="0" smtClean="0"/>
              <a:t>solution</a:t>
            </a:r>
          </a:p>
          <a:p>
            <a:r>
              <a:rPr lang="en-IE" dirty="0" smtClean="0"/>
              <a:t>Be </a:t>
            </a:r>
            <a:r>
              <a:rPr lang="en-IE" dirty="0"/>
              <a:t>able to construct a relational database that implements a data </a:t>
            </a:r>
            <a:r>
              <a:rPr lang="en-IE" dirty="0" smtClean="0"/>
              <a:t>model</a:t>
            </a:r>
          </a:p>
          <a:p>
            <a:r>
              <a:rPr lang="en-IE" dirty="0" smtClean="0"/>
              <a:t>Be </a:t>
            </a:r>
            <a:r>
              <a:rPr lang="en-IE" dirty="0"/>
              <a:t>able to manipulate data in a relational database to support a problem and its </a:t>
            </a:r>
            <a:r>
              <a:rPr lang="en-IE" dirty="0" smtClean="0"/>
              <a:t>solution using SQL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87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In formal language…</a:t>
            </a:r>
            <a:endParaRPr lang="en-GB" dirty="0" smtClean="0"/>
          </a:p>
        </p:txBody>
      </p:sp>
      <p:sp>
        <p:nvSpPr>
          <p:cNvPr id="15053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E" dirty="0"/>
              <a:t>Demonstrate an understanding of the rationale behind relational database management systems (RDBMS), the desirable features of a RDBMS and how they are achieved.</a:t>
            </a:r>
          </a:p>
          <a:p>
            <a:pPr lvl="0"/>
            <a:r>
              <a:rPr lang="en-IE" dirty="0"/>
              <a:t>Demonstrate an understanding of the architecture of a software system with a relational database.</a:t>
            </a:r>
          </a:p>
          <a:p>
            <a:pPr lvl="0"/>
            <a:r>
              <a:rPr lang="en-IE" dirty="0"/>
              <a:t>Design logical data models for a business scenario and express using appropriate notation.</a:t>
            </a:r>
          </a:p>
          <a:p>
            <a:pPr lvl="0"/>
            <a:r>
              <a:rPr lang="en-IE" dirty="0"/>
              <a:t>Transform logical data model into a physical data model, express using appropriate notation and implement it. </a:t>
            </a:r>
          </a:p>
          <a:p>
            <a:pPr lvl="0"/>
            <a:r>
              <a:rPr lang="en-IE" dirty="0"/>
              <a:t>Distinguish between entity, domain, business and referential integrity and be able to implement at both logical and physical level.</a:t>
            </a:r>
          </a:p>
          <a:p>
            <a:pPr lvl="0"/>
            <a:r>
              <a:rPr lang="en-IE" dirty="0"/>
              <a:t>Create tables/views with appropriate integrity constraints.</a:t>
            </a:r>
          </a:p>
          <a:p>
            <a:pPr lvl="0"/>
            <a:r>
              <a:rPr lang="en-IE" dirty="0"/>
              <a:t>Use DML and DDL to manipulate the data structures and data in a relational database with cognizance of integrity constraints.</a:t>
            </a:r>
          </a:p>
          <a:p>
            <a:pPr lvl="0"/>
            <a:r>
              <a:rPr lang="en-IE" dirty="0"/>
              <a:t>Demonstrate knowledge and understanding of theory and best practice in building and manipulating data structures in the relational model to support business applications</a:t>
            </a:r>
          </a:p>
          <a:p>
            <a:pPr lvl="0"/>
            <a:r>
              <a:rPr lang="en-IE" dirty="0"/>
              <a:t>Apply knowledge of SQL to create and manipulate robust data structures, queries and views for small scale real-world problems.</a:t>
            </a:r>
          </a:p>
          <a:p>
            <a:pPr lvl="0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500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0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0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0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0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0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Module Content – Part 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 and rationale</a:t>
            </a:r>
            <a:endParaRPr lang="en-IE" dirty="0" smtClean="0"/>
          </a:p>
          <a:p>
            <a:pPr lvl="1"/>
            <a:r>
              <a:rPr lang="en-IE" dirty="0" smtClean="0"/>
              <a:t>Content </a:t>
            </a:r>
            <a:r>
              <a:rPr lang="en-IE" dirty="0"/>
              <a:t>desirable features and rationale behind a database.</a:t>
            </a:r>
          </a:p>
          <a:p>
            <a:pPr lvl="1"/>
            <a:r>
              <a:rPr lang="en-IE" dirty="0" smtClean="0"/>
              <a:t>Deriving </a:t>
            </a:r>
            <a:r>
              <a:rPr lang="en-IE" dirty="0"/>
              <a:t>data requirements for an application, judging whether given material is information, data or meta‐data.</a:t>
            </a:r>
          </a:p>
          <a:p>
            <a:pPr lvl="1"/>
            <a:r>
              <a:rPr lang="en-IE" dirty="0" smtClean="0"/>
              <a:t>Architecture </a:t>
            </a:r>
            <a:r>
              <a:rPr lang="en-IE" dirty="0"/>
              <a:t>required for a software system that uses a relational database.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99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1650</TotalTime>
  <Words>705</Words>
  <Application>Microsoft Office PowerPoint</Application>
  <PresentationFormat>On-screen Show (4:3)</PresentationFormat>
  <Paragraphs>94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DT228,DT282 Year 2 Databases I</vt:lpstr>
      <vt:lpstr>House Keeping</vt:lpstr>
      <vt:lpstr>House Keeping</vt:lpstr>
      <vt:lpstr>House Keeping</vt:lpstr>
      <vt:lpstr>House Keeping</vt:lpstr>
      <vt:lpstr>What’s the module about?</vt:lpstr>
      <vt:lpstr>Learning Objectives</vt:lpstr>
      <vt:lpstr>In formal language…</vt:lpstr>
      <vt:lpstr>Module Content – Part I</vt:lpstr>
      <vt:lpstr>Module Content – Part II</vt:lpstr>
      <vt:lpstr>Module Content – Part III</vt:lpstr>
      <vt:lpstr>Assessment</vt:lpstr>
    </vt:vector>
  </TitlesOfParts>
  <Company>Virginia Commonwealth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Daniela Puiu</dc:creator>
  <cp:lastModifiedBy>DIT</cp:lastModifiedBy>
  <cp:revision>131</cp:revision>
  <dcterms:created xsi:type="dcterms:W3CDTF">2004-12-07T19:04:36Z</dcterms:created>
  <dcterms:modified xsi:type="dcterms:W3CDTF">2017-09-11T14:31:20Z</dcterms:modified>
</cp:coreProperties>
</file>