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1"/>
  </p:notesMasterIdLst>
  <p:handoutMasterIdLst>
    <p:handoutMasterId r:id="rId72"/>
  </p:handoutMasterIdLst>
  <p:sldIdLst>
    <p:sldId id="256" r:id="rId2"/>
    <p:sldId id="328" r:id="rId3"/>
    <p:sldId id="361" r:id="rId4"/>
    <p:sldId id="330" r:id="rId5"/>
    <p:sldId id="360" r:id="rId6"/>
    <p:sldId id="359" r:id="rId7"/>
    <p:sldId id="298" r:id="rId8"/>
    <p:sldId id="300" r:id="rId9"/>
    <p:sldId id="302" r:id="rId10"/>
    <p:sldId id="364" r:id="rId11"/>
    <p:sldId id="365" r:id="rId12"/>
    <p:sldId id="349" r:id="rId13"/>
    <p:sldId id="351" r:id="rId14"/>
    <p:sldId id="362" r:id="rId15"/>
    <p:sldId id="285" r:id="rId16"/>
    <p:sldId id="321" r:id="rId17"/>
    <p:sldId id="327" r:id="rId18"/>
    <p:sldId id="392" r:id="rId19"/>
    <p:sldId id="356" r:id="rId20"/>
    <p:sldId id="335" r:id="rId21"/>
    <p:sldId id="263" r:id="rId22"/>
    <p:sldId id="368" r:id="rId23"/>
    <p:sldId id="331" r:id="rId24"/>
    <p:sldId id="332" r:id="rId25"/>
    <p:sldId id="313" r:id="rId26"/>
    <p:sldId id="333" r:id="rId27"/>
    <p:sldId id="366" r:id="rId28"/>
    <p:sldId id="307" r:id="rId29"/>
    <p:sldId id="357" r:id="rId30"/>
    <p:sldId id="312" r:id="rId31"/>
    <p:sldId id="337" r:id="rId32"/>
    <p:sldId id="367" r:id="rId33"/>
    <p:sldId id="339" r:id="rId34"/>
    <p:sldId id="340" r:id="rId35"/>
    <p:sldId id="341" r:id="rId36"/>
    <p:sldId id="316" r:id="rId37"/>
    <p:sldId id="342" r:id="rId38"/>
    <p:sldId id="343" r:id="rId39"/>
    <p:sldId id="318" r:id="rId40"/>
    <p:sldId id="345" r:id="rId41"/>
    <p:sldId id="348" r:id="rId42"/>
    <p:sldId id="347" r:id="rId43"/>
    <p:sldId id="393" r:id="rId44"/>
    <p:sldId id="394" r:id="rId45"/>
    <p:sldId id="395"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6" r:id="rId70"/>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3" autoAdjust="0"/>
    <p:restoredTop sz="75451" autoAdjust="0"/>
  </p:normalViewPr>
  <p:slideViewPr>
    <p:cSldViewPr>
      <p:cViewPr varScale="1">
        <p:scale>
          <a:sx n="66" d="100"/>
          <a:sy n="66" d="100"/>
        </p:scale>
        <p:origin x="-22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0416A-574D-4FE7-9317-36D5892780F3}"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IE"/>
        </a:p>
      </dgm:t>
    </dgm:pt>
    <dgm:pt modelId="{5F95A8C7-A747-4A3D-811A-CB62099EC4AA}">
      <dgm:prSet phldrT="[Text]" custT="1"/>
      <dgm:spPr/>
      <dgm:t>
        <a:bodyPr/>
        <a:lstStyle/>
        <a:p>
          <a:r>
            <a:rPr lang="en-IE" sz="2400" dirty="0" smtClean="0"/>
            <a:t>Analysis</a:t>
          </a:r>
          <a:endParaRPr lang="en-IE" sz="2400" dirty="0"/>
        </a:p>
      </dgm:t>
    </dgm:pt>
    <dgm:pt modelId="{DEA66B5B-D6FA-4794-B0CB-1BE61887F42A}" type="parTrans" cxnId="{427D8E53-C388-4677-8FC4-CAFBAD7A3449}">
      <dgm:prSet/>
      <dgm:spPr/>
      <dgm:t>
        <a:bodyPr/>
        <a:lstStyle/>
        <a:p>
          <a:endParaRPr lang="en-IE" sz="2400"/>
        </a:p>
      </dgm:t>
    </dgm:pt>
    <dgm:pt modelId="{335952E5-F1E5-45C8-9BB5-BD26806A2CD5}" type="sibTrans" cxnId="{427D8E53-C388-4677-8FC4-CAFBAD7A3449}">
      <dgm:prSet/>
      <dgm:spPr/>
      <dgm:t>
        <a:bodyPr/>
        <a:lstStyle/>
        <a:p>
          <a:endParaRPr lang="en-IE" sz="2400"/>
        </a:p>
      </dgm:t>
    </dgm:pt>
    <dgm:pt modelId="{4B9B8321-4D1E-4776-A574-946C2DDEFB44}">
      <dgm:prSet phldrT="[Text]" custT="1"/>
      <dgm:spPr/>
      <dgm:t>
        <a:bodyPr/>
        <a:lstStyle/>
        <a:p>
          <a:r>
            <a:rPr lang="en-IE" sz="1800" dirty="0" smtClean="0"/>
            <a:t>Entity Relationship Design</a:t>
          </a:r>
        </a:p>
        <a:p>
          <a:r>
            <a:rPr lang="en-IE" sz="1800" dirty="0" smtClean="0"/>
            <a:t>(Logical)</a:t>
          </a:r>
          <a:endParaRPr lang="en-IE" sz="1800" dirty="0"/>
        </a:p>
      </dgm:t>
    </dgm:pt>
    <dgm:pt modelId="{4293764F-F7C4-4F4B-B61D-DA2F78EC287E}" type="parTrans" cxnId="{EFAE4601-9D27-4B40-9302-B826F09E1615}">
      <dgm:prSet/>
      <dgm:spPr/>
      <dgm:t>
        <a:bodyPr/>
        <a:lstStyle/>
        <a:p>
          <a:endParaRPr lang="en-IE" sz="2400"/>
        </a:p>
      </dgm:t>
    </dgm:pt>
    <dgm:pt modelId="{9E32BFC6-FB14-49C9-A529-F0A58B2E1E2A}" type="sibTrans" cxnId="{EFAE4601-9D27-4B40-9302-B826F09E1615}">
      <dgm:prSet/>
      <dgm:spPr/>
      <dgm:t>
        <a:bodyPr/>
        <a:lstStyle/>
        <a:p>
          <a:endParaRPr lang="en-IE" sz="2400"/>
        </a:p>
      </dgm:t>
    </dgm:pt>
    <dgm:pt modelId="{067DE0D2-0188-43C4-B45F-B555E43F9463}">
      <dgm:prSet phldrT="[Text]" custT="1"/>
      <dgm:spPr/>
      <dgm:t>
        <a:bodyPr/>
        <a:lstStyle/>
        <a:p>
          <a:r>
            <a:rPr lang="en-IE" sz="1800" dirty="0" smtClean="0"/>
            <a:t>Relational Model</a:t>
          </a:r>
        </a:p>
        <a:p>
          <a:r>
            <a:rPr lang="en-IE" sz="1800" smtClean="0"/>
            <a:t>(Logical/  Physical</a:t>
          </a:r>
          <a:r>
            <a:rPr lang="en-IE" sz="1800" dirty="0" smtClean="0"/>
            <a:t>)</a:t>
          </a:r>
          <a:endParaRPr lang="en-IE" sz="1800" dirty="0"/>
        </a:p>
      </dgm:t>
    </dgm:pt>
    <dgm:pt modelId="{9CD7A9E7-19D6-484E-A2E4-C45F55671A5D}" type="parTrans" cxnId="{29F6EB64-AAD2-442F-BBF6-9678BA53061E}">
      <dgm:prSet/>
      <dgm:spPr/>
      <dgm:t>
        <a:bodyPr/>
        <a:lstStyle/>
        <a:p>
          <a:endParaRPr lang="en-IE" sz="2400"/>
        </a:p>
      </dgm:t>
    </dgm:pt>
    <dgm:pt modelId="{B8FC827E-12FC-4970-8D1B-F5A3F05268C4}" type="sibTrans" cxnId="{29F6EB64-AAD2-442F-BBF6-9678BA53061E}">
      <dgm:prSet/>
      <dgm:spPr/>
      <dgm:t>
        <a:bodyPr/>
        <a:lstStyle/>
        <a:p>
          <a:endParaRPr lang="en-IE" sz="2400"/>
        </a:p>
      </dgm:t>
    </dgm:pt>
    <dgm:pt modelId="{8A37EEF6-35E7-4DE5-BFBF-A2CB4A6D8A37}">
      <dgm:prSet phldrT="[Text]" custT="1"/>
      <dgm:spPr/>
      <dgm:t>
        <a:bodyPr/>
        <a:lstStyle/>
        <a:p>
          <a:r>
            <a:rPr lang="en-IE" sz="2400" dirty="0" smtClean="0"/>
            <a:t>Relational DBMS</a:t>
          </a:r>
        </a:p>
        <a:p>
          <a:r>
            <a:rPr lang="en-IE" sz="2400" dirty="0" smtClean="0"/>
            <a:t>(Physical)</a:t>
          </a:r>
          <a:endParaRPr lang="en-IE" sz="2400" dirty="0"/>
        </a:p>
      </dgm:t>
    </dgm:pt>
    <dgm:pt modelId="{89AFE4E2-77A1-4518-91BE-B55A71F92647}" type="parTrans" cxnId="{931FB400-46D3-4AAD-A8CC-EB87DBE478E2}">
      <dgm:prSet/>
      <dgm:spPr/>
      <dgm:t>
        <a:bodyPr/>
        <a:lstStyle/>
        <a:p>
          <a:endParaRPr lang="en-IE" sz="2400"/>
        </a:p>
      </dgm:t>
    </dgm:pt>
    <dgm:pt modelId="{D13A4B8A-D9BF-46F5-AE3D-AFEFE0633F7D}" type="sibTrans" cxnId="{931FB400-46D3-4AAD-A8CC-EB87DBE478E2}">
      <dgm:prSet/>
      <dgm:spPr/>
      <dgm:t>
        <a:bodyPr/>
        <a:lstStyle/>
        <a:p>
          <a:endParaRPr lang="en-IE" sz="2400"/>
        </a:p>
      </dgm:t>
    </dgm:pt>
    <dgm:pt modelId="{644D5B60-0E0D-4CA3-A105-992BC6B266B6}" type="pres">
      <dgm:prSet presAssocID="{BE40416A-574D-4FE7-9317-36D5892780F3}" presName="diagram" presStyleCnt="0">
        <dgm:presLayoutVars>
          <dgm:dir/>
          <dgm:resizeHandles/>
        </dgm:presLayoutVars>
      </dgm:prSet>
      <dgm:spPr/>
      <dgm:t>
        <a:bodyPr/>
        <a:lstStyle/>
        <a:p>
          <a:endParaRPr lang="en-IE"/>
        </a:p>
      </dgm:t>
    </dgm:pt>
    <dgm:pt modelId="{AD0A58F4-C356-473C-8C0A-17831CB0364D}" type="pres">
      <dgm:prSet presAssocID="{5F95A8C7-A747-4A3D-811A-CB62099EC4AA}" presName="firstNode" presStyleLbl="node1" presStyleIdx="0" presStyleCnt="4">
        <dgm:presLayoutVars>
          <dgm:bulletEnabled val="1"/>
        </dgm:presLayoutVars>
      </dgm:prSet>
      <dgm:spPr/>
      <dgm:t>
        <a:bodyPr/>
        <a:lstStyle/>
        <a:p>
          <a:endParaRPr lang="en-IE"/>
        </a:p>
      </dgm:t>
    </dgm:pt>
    <dgm:pt modelId="{335B8AAB-1251-4292-877C-F16CA1D1ACD2}" type="pres">
      <dgm:prSet presAssocID="{335952E5-F1E5-45C8-9BB5-BD26806A2CD5}" presName="sibTrans" presStyleLbl="sibTrans2D1" presStyleIdx="0" presStyleCnt="3"/>
      <dgm:spPr/>
      <dgm:t>
        <a:bodyPr/>
        <a:lstStyle/>
        <a:p>
          <a:endParaRPr lang="en-IE"/>
        </a:p>
      </dgm:t>
    </dgm:pt>
    <dgm:pt modelId="{C012EA43-C063-4FA6-93A5-B031A401A6E5}" type="pres">
      <dgm:prSet presAssocID="{4B9B8321-4D1E-4776-A574-946C2DDEFB44}" presName="middleNode" presStyleCnt="0"/>
      <dgm:spPr/>
    </dgm:pt>
    <dgm:pt modelId="{AE088634-6082-4371-A6EA-9AF6A3314B01}" type="pres">
      <dgm:prSet presAssocID="{4B9B8321-4D1E-4776-A574-946C2DDEFB44}" presName="padding" presStyleLbl="node1" presStyleIdx="0" presStyleCnt="4"/>
      <dgm:spPr/>
    </dgm:pt>
    <dgm:pt modelId="{ACFEC1BC-2381-4084-8639-2551E75E8DE0}" type="pres">
      <dgm:prSet presAssocID="{4B9B8321-4D1E-4776-A574-946C2DDEFB44}" presName="shape" presStyleLbl="node1" presStyleIdx="1" presStyleCnt="4" custScaleX="132781" custScaleY="120935">
        <dgm:presLayoutVars>
          <dgm:bulletEnabled val="1"/>
        </dgm:presLayoutVars>
      </dgm:prSet>
      <dgm:spPr/>
      <dgm:t>
        <a:bodyPr/>
        <a:lstStyle/>
        <a:p>
          <a:endParaRPr lang="en-IE"/>
        </a:p>
      </dgm:t>
    </dgm:pt>
    <dgm:pt modelId="{044D2B78-3531-4AE9-B843-A3382D50B026}" type="pres">
      <dgm:prSet presAssocID="{9E32BFC6-FB14-49C9-A529-F0A58B2E1E2A}" presName="sibTrans" presStyleLbl="sibTrans2D1" presStyleIdx="1" presStyleCnt="3"/>
      <dgm:spPr/>
      <dgm:t>
        <a:bodyPr/>
        <a:lstStyle/>
        <a:p>
          <a:endParaRPr lang="en-IE"/>
        </a:p>
      </dgm:t>
    </dgm:pt>
    <dgm:pt modelId="{C20B9347-D612-44D0-883A-CA6359185E99}" type="pres">
      <dgm:prSet presAssocID="{067DE0D2-0188-43C4-B45F-B555E43F9463}" presName="middleNode" presStyleCnt="0"/>
      <dgm:spPr/>
    </dgm:pt>
    <dgm:pt modelId="{5B168E97-426F-4347-A1E8-91F14DDFA641}" type="pres">
      <dgm:prSet presAssocID="{067DE0D2-0188-43C4-B45F-B555E43F9463}" presName="padding" presStyleLbl="node1" presStyleIdx="1" presStyleCnt="4"/>
      <dgm:spPr/>
    </dgm:pt>
    <dgm:pt modelId="{479AEE47-5D25-43D0-B055-BB18EA3DD697}" type="pres">
      <dgm:prSet presAssocID="{067DE0D2-0188-43C4-B45F-B555E43F9463}" presName="shape" presStyleLbl="node1" presStyleIdx="2" presStyleCnt="4" custScaleX="126700" custScaleY="130981">
        <dgm:presLayoutVars>
          <dgm:bulletEnabled val="1"/>
        </dgm:presLayoutVars>
      </dgm:prSet>
      <dgm:spPr/>
      <dgm:t>
        <a:bodyPr/>
        <a:lstStyle/>
        <a:p>
          <a:endParaRPr lang="en-IE"/>
        </a:p>
      </dgm:t>
    </dgm:pt>
    <dgm:pt modelId="{D3980260-6823-4976-898E-756C6EE4F69A}" type="pres">
      <dgm:prSet presAssocID="{B8FC827E-12FC-4970-8D1B-F5A3F05268C4}" presName="sibTrans" presStyleLbl="sibTrans2D1" presStyleIdx="2" presStyleCnt="3"/>
      <dgm:spPr/>
      <dgm:t>
        <a:bodyPr/>
        <a:lstStyle/>
        <a:p>
          <a:endParaRPr lang="en-IE"/>
        </a:p>
      </dgm:t>
    </dgm:pt>
    <dgm:pt modelId="{07EC3C18-8ED3-4883-A55A-47837006070A}" type="pres">
      <dgm:prSet presAssocID="{8A37EEF6-35E7-4DE5-BFBF-A2CB4A6D8A37}" presName="lastNode" presStyleLbl="node1" presStyleIdx="3" presStyleCnt="4">
        <dgm:presLayoutVars>
          <dgm:bulletEnabled val="1"/>
        </dgm:presLayoutVars>
      </dgm:prSet>
      <dgm:spPr/>
      <dgm:t>
        <a:bodyPr/>
        <a:lstStyle/>
        <a:p>
          <a:endParaRPr lang="en-IE"/>
        </a:p>
      </dgm:t>
    </dgm:pt>
  </dgm:ptLst>
  <dgm:cxnLst>
    <dgm:cxn modelId="{931FB400-46D3-4AAD-A8CC-EB87DBE478E2}" srcId="{BE40416A-574D-4FE7-9317-36D5892780F3}" destId="{8A37EEF6-35E7-4DE5-BFBF-A2CB4A6D8A37}" srcOrd="3" destOrd="0" parTransId="{89AFE4E2-77A1-4518-91BE-B55A71F92647}" sibTransId="{D13A4B8A-D9BF-46F5-AE3D-AFEFE0633F7D}"/>
    <dgm:cxn modelId="{4E463DD8-08BB-46F1-8003-35251ACD0C2E}" type="presOf" srcId="{067DE0D2-0188-43C4-B45F-B555E43F9463}" destId="{479AEE47-5D25-43D0-B055-BB18EA3DD697}" srcOrd="0" destOrd="0" presId="urn:microsoft.com/office/officeart/2005/8/layout/bProcess2"/>
    <dgm:cxn modelId="{F3FFA269-9643-47D8-83D1-191648ED2C15}" type="presOf" srcId="{9E32BFC6-FB14-49C9-A529-F0A58B2E1E2A}" destId="{044D2B78-3531-4AE9-B843-A3382D50B026}" srcOrd="0" destOrd="0" presId="urn:microsoft.com/office/officeart/2005/8/layout/bProcess2"/>
    <dgm:cxn modelId="{3E92CCC1-BC93-4920-9EBB-C79F0B74E6DA}" type="presOf" srcId="{8A37EEF6-35E7-4DE5-BFBF-A2CB4A6D8A37}" destId="{07EC3C18-8ED3-4883-A55A-47837006070A}" srcOrd="0" destOrd="0" presId="urn:microsoft.com/office/officeart/2005/8/layout/bProcess2"/>
    <dgm:cxn modelId="{D90B09C0-8554-43A5-84A6-A0D164A49F35}" type="presOf" srcId="{4B9B8321-4D1E-4776-A574-946C2DDEFB44}" destId="{ACFEC1BC-2381-4084-8639-2551E75E8DE0}" srcOrd="0" destOrd="0" presId="urn:microsoft.com/office/officeart/2005/8/layout/bProcess2"/>
    <dgm:cxn modelId="{D59222B7-0A40-4940-8354-1BC2C0643A8F}" type="presOf" srcId="{B8FC827E-12FC-4970-8D1B-F5A3F05268C4}" destId="{D3980260-6823-4976-898E-756C6EE4F69A}" srcOrd="0" destOrd="0" presId="urn:microsoft.com/office/officeart/2005/8/layout/bProcess2"/>
    <dgm:cxn modelId="{29F6EB64-AAD2-442F-BBF6-9678BA53061E}" srcId="{BE40416A-574D-4FE7-9317-36D5892780F3}" destId="{067DE0D2-0188-43C4-B45F-B555E43F9463}" srcOrd="2" destOrd="0" parTransId="{9CD7A9E7-19D6-484E-A2E4-C45F55671A5D}" sibTransId="{B8FC827E-12FC-4970-8D1B-F5A3F05268C4}"/>
    <dgm:cxn modelId="{4F3E8DC3-82AA-4BCF-A107-EF707C00CE95}" type="presOf" srcId="{5F95A8C7-A747-4A3D-811A-CB62099EC4AA}" destId="{AD0A58F4-C356-473C-8C0A-17831CB0364D}" srcOrd="0" destOrd="0" presId="urn:microsoft.com/office/officeart/2005/8/layout/bProcess2"/>
    <dgm:cxn modelId="{A83DC471-575A-4B2A-ACD5-9D70F535D9E5}" type="presOf" srcId="{BE40416A-574D-4FE7-9317-36D5892780F3}" destId="{644D5B60-0E0D-4CA3-A105-992BC6B266B6}" srcOrd="0" destOrd="0" presId="urn:microsoft.com/office/officeart/2005/8/layout/bProcess2"/>
    <dgm:cxn modelId="{978A4E71-3138-4D86-9BD8-6BD90B32A2AD}" type="presOf" srcId="{335952E5-F1E5-45C8-9BB5-BD26806A2CD5}" destId="{335B8AAB-1251-4292-877C-F16CA1D1ACD2}" srcOrd="0" destOrd="0" presId="urn:microsoft.com/office/officeart/2005/8/layout/bProcess2"/>
    <dgm:cxn modelId="{427D8E53-C388-4677-8FC4-CAFBAD7A3449}" srcId="{BE40416A-574D-4FE7-9317-36D5892780F3}" destId="{5F95A8C7-A747-4A3D-811A-CB62099EC4AA}" srcOrd="0" destOrd="0" parTransId="{DEA66B5B-D6FA-4794-B0CB-1BE61887F42A}" sibTransId="{335952E5-F1E5-45C8-9BB5-BD26806A2CD5}"/>
    <dgm:cxn modelId="{EFAE4601-9D27-4B40-9302-B826F09E1615}" srcId="{BE40416A-574D-4FE7-9317-36D5892780F3}" destId="{4B9B8321-4D1E-4776-A574-946C2DDEFB44}" srcOrd="1" destOrd="0" parTransId="{4293764F-F7C4-4F4B-B61D-DA2F78EC287E}" sibTransId="{9E32BFC6-FB14-49C9-A529-F0A58B2E1E2A}"/>
    <dgm:cxn modelId="{6B0D955A-D6C6-416E-9DB6-335F1A590969}" type="presParOf" srcId="{644D5B60-0E0D-4CA3-A105-992BC6B266B6}" destId="{AD0A58F4-C356-473C-8C0A-17831CB0364D}" srcOrd="0" destOrd="0" presId="urn:microsoft.com/office/officeart/2005/8/layout/bProcess2"/>
    <dgm:cxn modelId="{06ACA8BF-61E6-4434-8ED9-0C9CF71A02CF}" type="presParOf" srcId="{644D5B60-0E0D-4CA3-A105-992BC6B266B6}" destId="{335B8AAB-1251-4292-877C-F16CA1D1ACD2}" srcOrd="1" destOrd="0" presId="urn:microsoft.com/office/officeart/2005/8/layout/bProcess2"/>
    <dgm:cxn modelId="{C84E78F8-34C5-43CB-BCB2-ABD3DF8E2121}" type="presParOf" srcId="{644D5B60-0E0D-4CA3-A105-992BC6B266B6}" destId="{C012EA43-C063-4FA6-93A5-B031A401A6E5}" srcOrd="2" destOrd="0" presId="urn:microsoft.com/office/officeart/2005/8/layout/bProcess2"/>
    <dgm:cxn modelId="{DD54F6B7-5F17-43ED-AE04-6C2F819E25D1}" type="presParOf" srcId="{C012EA43-C063-4FA6-93A5-B031A401A6E5}" destId="{AE088634-6082-4371-A6EA-9AF6A3314B01}" srcOrd="0" destOrd="0" presId="urn:microsoft.com/office/officeart/2005/8/layout/bProcess2"/>
    <dgm:cxn modelId="{780D9CAB-A37B-4FFC-A659-A06DA55A62A3}" type="presParOf" srcId="{C012EA43-C063-4FA6-93A5-B031A401A6E5}" destId="{ACFEC1BC-2381-4084-8639-2551E75E8DE0}" srcOrd="1" destOrd="0" presId="urn:microsoft.com/office/officeart/2005/8/layout/bProcess2"/>
    <dgm:cxn modelId="{D21D0D1D-5144-4A97-9F53-23CDF47DAAE5}" type="presParOf" srcId="{644D5B60-0E0D-4CA3-A105-992BC6B266B6}" destId="{044D2B78-3531-4AE9-B843-A3382D50B026}" srcOrd="3" destOrd="0" presId="urn:microsoft.com/office/officeart/2005/8/layout/bProcess2"/>
    <dgm:cxn modelId="{1DD8EC69-2980-4846-BF11-3B8D7008CAC1}" type="presParOf" srcId="{644D5B60-0E0D-4CA3-A105-992BC6B266B6}" destId="{C20B9347-D612-44D0-883A-CA6359185E99}" srcOrd="4" destOrd="0" presId="urn:microsoft.com/office/officeart/2005/8/layout/bProcess2"/>
    <dgm:cxn modelId="{3F975998-0AAD-4E80-BF7E-3B58D5A8DED5}" type="presParOf" srcId="{C20B9347-D612-44D0-883A-CA6359185E99}" destId="{5B168E97-426F-4347-A1E8-91F14DDFA641}" srcOrd="0" destOrd="0" presId="urn:microsoft.com/office/officeart/2005/8/layout/bProcess2"/>
    <dgm:cxn modelId="{51B7762B-371E-4FB9-8EE6-7EB062468282}" type="presParOf" srcId="{C20B9347-D612-44D0-883A-CA6359185E99}" destId="{479AEE47-5D25-43D0-B055-BB18EA3DD697}" srcOrd="1" destOrd="0" presId="urn:microsoft.com/office/officeart/2005/8/layout/bProcess2"/>
    <dgm:cxn modelId="{4B6B2623-F5C2-47C4-B847-DB651FC0CD56}" type="presParOf" srcId="{644D5B60-0E0D-4CA3-A105-992BC6B266B6}" destId="{D3980260-6823-4976-898E-756C6EE4F69A}" srcOrd="5" destOrd="0" presId="urn:microsoft.com/office/officeart/2005/8/layout/bProcess2"/>
    <dgm:cxn modelId="{FC7B5992-ADC3-495D-AF83-A36A38A5C13B}" type="presParOf" srcId="{644D5B60-0E0D-4CA3-A105-992BC6B266B6}" destId="{07EC3C18-8ED3-4883-A55A-47837006070A}" srcOrd="6"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197EB4-F953-4183-BAC7-C336F8A9F669}"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E"/>
        </a:p>
      </dgm:t>
    </dgm:pt>
    <dgm:pt modelId="{73181C31-6892-4706-8C8B-A985FC293D5B}">
      <dgm:prSet phldrT="[Text]"/>
      <dgm:spPr/>
      <dgm:t>
        <a:bodyPr/>
        <a:lstStyle/>
        <a:p>
          <a:r>
            <a:rPr lang="en-IE" dirty="0" smtClean="0"/>
            <a:t>Betty Arnold</a:t>
          </a:r>
          <a:endParaRPr lang="en-IE" dirty="0"/>
        </a:p>
      </dgm:t>
    </dgm:pt>
    <dgm:pt modelId="{CFEBCDAD-7414-4D8E-8729-9A06061E3232}" type="parTrans" cxnId="{10E35C89-21B7-4626-8FCA-2E63B1EA26CD}">
      <dgm:prSet/>
      <dgm:spPr/>
      <dgm:t>
        <a:bodyPr/>
        <a:lstStyle/>
        <a:p>
          <a:endParaRPr lang="en-IE"/>
        </a:p>
      </dgm:t>
    </dgm:pt>
    <dgm:pt modelId="{B99179EF-CD16-4176-8EA7-61C7163241AA}" type="sibTrans" cxnId="{10E35C89-21B7-4626-8FCA-2E63B1EA26CD}">
      <dgm:prSet/>
      <dgm:spPr/>
      <dgm:t>
        <a:bodyPr/>
        <a:lstStyle/>
        <a:p>
          <a:endParaRPr lang="en-IE"/>
        </a:p>
      </dgm:t>
    </dgm:pt>
    <dgm:pt modelId="{CF974D60-FEFE-4E33-90F0-05075566E8B7}">
      <dgm:prSet phldrT="[Text]"/>
      <dgm:spPr/>
      <dgm:t>
        <a:bodyPr/>
        <a:lstStyle/>
        <a:p>
          <a:r>
            <a:rPr lang="en-IE" dirty="0" smtClean="0"/>
            <a:t>John Taylor</a:t>
          </a:r>
          <a:endParaRPr lang="en-IE" dirty="0"/>
        </a:p>
      </dgm:t>
    </dgm:pt>
    <dgm:pt modelId="{24598AA6-40F1-4FC8-BA80-CDC784BA0CF8}" type="parTrans" cxnId="{1E7E0068-D507-42D5-8048-BEB4F2C40873}">
      <dgm:prSet/>
      <dgm:spPr/>
      <dgm:t>
        <a:bodyPr/>
        <a:lstStyle/>
        <a:p>
          <a:endParaRPr lang="en-IE"/>
        </a:p>
      </dgm:t>
    </dgm:pt>
    <dgm:pt modelId="{34E1AC24-B8BF-4D6C-B2FC-02484CBD38C5}" type="sibTrans" cxnId="{1E7E0068-D507-42D5-8048-BEB4F2C40873}">
      <dgm:prSet/>
      <dgm:spPr/>
      <dgm:t>
        <a:bodyPr/>
        <a:lstStyle/>
        <a:p>
          <a:endParaRPr lang="en-IE"/>
        </a:p>
      </dgm:t>
    </dgm:pt>
    <dgm:pt modelId="{BE8DC42A-2965-4DDB-967E-1A68C3A233ED}">
      <dgm:prSet phldrT="[Text]"/>
      <dgm:spPr/>
      <dgm:t>
        <a:bodyPr/>
        <a:lstStyle/>
        <a:p>
          <a:r>
            <a:rPr lang="en-IE" dirty="0" smtClean="0"/>
            <a:t>Lisa Simmons</a:t>
          </a:r>
          <a:endParaRPr lang="en-IE" dirty="0"/>
        </a:p>
      </dgm:t>
    </dgm:pt>
    <dgm:pt modelId="{EC3687F5-36E9-44EB-9E27-8F8DB74813C1}" type="parTrans" cxnId="{C3A90C8B-3529-42B1-BA3C-15863CA76AAF}">
      <dgm:prSet/>
      <dgm:spPr/>
      <dgm:t>
        <a:bodyPr/>
        <a:lstStyle/>
        <a:p>
          <a:endParaRPr lang="en-IE"/>
        </a:p>
      </dgm:t>
    </dgm:pt>
    <dgm:pt modelId="{6D4A24F1-929F-4A2D-8B78-48BE3F9A1796}" type="sibTrans" cxnId="{C3A90C8B-3529-42B1-BA3C-15863CA76AAF}">
      <dgm:prSet/>
      <dgm:spPr/>
      <dgm:t>
        <a:bodyPr/>
        <a:lstStyle/>
        <a:p>
          <a:endParaRPr lang="en-IE"/>
        </a:p>
      </dgm:t>
    </dgm:pt>
    <dgm:pt modelId="{ED44878E-0BF5-4C84-983A-A11066D045DC}">
      <dgm:prSet phldrT="[Text]"/>
      <dgm:spPr/>
      <dgm:t>
        <a:bodyPr/>
        <a:lstStyle/>
        <a:p>
          <a:r>
            <a:rPr lang="en-IE" dirty="0" smtClean="0"/>
            <a:t>Bill Macy</a:t>
          </a:r>
          <a:endParaRPr lang="en-IE" dirty="0"/>
        </a:p>
      </dgm:t>
    </dgm:pt>
    <dgm:pt modelId="{8FCA5E51-5B82-4702-983B-EFFF86DDD294}" type="parTrans" cxnId="{47F7F3FC-02DD-454D-ADF6-739CC6379648}">
      <dgm:prSet/>
      <dgm:spPr/>
      <dgm:t>
        <a:bodyPr/>
        <a:lstStyle/>
        <a:p>
          <a:endParaRPr lang="en-IE"/>
        </a:p>
      </dgm:t>
    </dgm:pt>
    <dgm:pt modelId="{C0AFB134-A31E-4989-9045-87BA7E481A9B}" type="sibTrans" cxnId="{47F7F3FC-02DD-454D-ADF6-739CC6379648}">
      <dgm:prSet/>
      <dgm:spPr/>
      <dgm:t>
        <a:bodyPr/>
        <a:lstStyle/>
        <a:p>
          <a:endParaRPr lang="en-IE"/>
        </a:p>
      </dgm:t>
    </dgm:pt>
    <dgm:pt modelId="{C817CC60-B3AF-4CBE-BCB3-3784C585EC9D}" type="pres">
      <dgm:prSet presAssocID="{B9197EB4-F953-4183-BAC7-C336F8A9F669}" presName="composite" presStyleCnt="0">
        <dgm:presLayoutVars>
          <dgm:chMax val="5"/>
          <dgm:dir/>
          <dgm:animLvl val="ctr"/>
          <dgm:resizeHandles val="exact"/>
        </dgm:presLayoutVars>
      </dgm:prSet>
      <dgm:spPr/>
      <dgm:t>
        <a:bodyPr/>
        <a:lstStyle/>
        <a:p>
          <a:endParaRPr lang="en-IE"/>
        </a:p>
      </dgm:t>
    </dgm:pt>
    <dgm:pt modelId="{61F498D0-57F1-4E99-814F-60B6F6D355E7}" type="pres">
      <dgm:prSet presAssocID="{B9197EB4-F953-4183-BAC7-C336F8A9F669}" presName="cycle" presStyleCnt="0"/>
      <dgm:spPr/>
    </dgm:pt>
    <dgm:pt modelId="{B0B18B2F-6960-46C7-B01E-C5003ABAAC11}" type="pres">
      <dgm:prSet presAssocID="{B9197EB4-F953-4183-BAC7-C336F8A9F669}" presName="centerShape" presStyleCnt="0"/>
      <dgm:spPr/>
    </dgm:pt>
    <dgm:pt modelId="{AF56B6F1-B71B-487C-A97D-4A4D3CE33B4C}" type="pres">
      <dgm:prSet presAssocID="{B9197EB4-F953-4183-BAC7-C336F8A9F669}" presName="connSite" presStyleLbl="node1" presStyleIdx="0" presStyleCnt="5"/>
      <dgm:spPr/>
    </dgm:pt>
    <dgm:pt modelId="{782A08E0-EB1F-4895-AE8D-B49858008541}" type="pres">
      <dgm:prSet presAssocID="{B9197EB4-F953-4183-BAC7-C336F8A9F669}" presName="visible" presStyleLbl="node1" presStyleIdx="0" presStyleCnt="5"/>
      <dgm:spPr/>
    </dgm:pt>
    <dgm:pt modelId="{4652D036-954B-4445-A784-E71ADEA32887}" type="pres">
      <dgm:prSet presAssocID="{CFEBCDAD-7414-4D8E-8729-9A06061E3232}" presName="Name25" presStyleLbl="parChTrans1D1" presStyleIdx="0" presStyleCnt="4"/>
      <dgm:spPr/>
      <dgm:t>
        <a:bodyPr/>
        <a:lstStyle/>
        <a:p>
          <a:endParaRPr lang="en-IE"/>
        </a:p>
      </dgm:t>
    </dgm:pt>
    <dgm:pt modelId="{19801FC4-0361-4352-87E0-4F026EE26EA7}" type="pres">
      <dgm:prSet presAssocID="{73181C31-6892-4706-8C8B-A985FC293D5B}" presName="node" presStyleCnt="0"/>
      <dgm:spPr/>
    </dgm:pt>
    <dgm:pt modelId="{95E36E42-A168-4B77-BD92-02F62620C968}" type="pres">
      <dgm:prSet presAssocID="{73181C31-6892-4706-8C8B-A985FC293D5B}" presName="parentNode" presStyleLbl="node1" presStyleIdx="1" presStyleCnt="5">
        <dgm:presLayoutVars>
          <dgm:chMax val="1"/>
          <dgm:bulletEnabled val="1"/>
        </dgm:presLayoutVars>
      </dgm:prSet>
      <dgm:spPr/>
      <dgm:t>
        <a:bodyPr/>
        <a:lstStyle/>
        <a:p>
          <a:endParaRPr lang="en-IE"/>
        </a:p>
      </dgm:t>
    </dgm:pt>
    <dgm:pt modelId="{C060272E-DF3A-45C4-9975-679794E1C98A}" type="pres">
      <dgm:prSet presAssocID="{73181C31-6892-4706-8C8B-A985FC293D5B}" presName="childNode" presStyleLbl="revTx" presStyleIdx="0" presStyleCnt="0">
        <dgm:presLayoutVars>
          <dgm:bulletEnabled val="1"/>
        </dgm:presLayoutVars>
      </dgm:prSet>
      <dgm:spPr/>
      <dgm:t>
        <a:bodyPr/>
        <a:lstStyle/>
        <a:p>
          <a:endParaRPr lang="en-IE"/>
        </a:p>
      </dgm:t>
    </dgm:pt>
    <dgm:pt modelId="{043493D9-2F3E-4178-A186-DDE60C0F1083}" type="pres">
      <dgm:prSet presAssocID="{24598AA6-40F1-4FC8-BA80-CDC784BA0CF8}" presName="Name25" presStyleLbl="parChTrans1D1" presStyleIdx="1" presStyleCnt="4"/>
      <dgm:spPr/>
      <dgm:t>
        <a:bodyPr/>
        <a:lstStyle/>
        <a:p>
          <a:endParaRPr lang="en-IE"/>
        </a:p>
      </dgm:t>
    </dgm:pt>
    <dgm:pt modelId="{2AE505B6-706A-4EB4-BAD6-3F74DAC7E51C}" type="pres">
      <dgm:prSet presAssocID="{CF974D60-FEFE-4E33-90F0-05075566E8B7}" presName="node" presStyleCnt="0"/>
      <dgm:spPr/>
    </dgm:pt>
    <dgm:pt modelId="{02B0AFDA-7ACC-4514-B68F-3F16EF21C502}" type="pres">
      <dgm:prSet presAssocID="{CF974D60-FEFE-4E33-90F0-05075566E8B7}" presName="parentNode" presStyleLbl="node1" presStyleIdx="2" presStyleCnt="5">
        <dgm:presLayoutVars>
          <dgm:chMax val="1"/>
          <dgm:bulletEnabled val="1"/>
        </dgm:presLayoutVars>
      </dgm:prSet>
      <dgm:spPr/>
      <dgm:t>
        <a:bodyPr/>
        <a:lstStyle/>
        <a:p>
          <a:endParaRPr lang="en-IE"/>
        </a:p>
      </dgm:t>
    </dgm:pt>
    <dgm:pt modelId="{133E2B3C-53C2-4DF7-9026-DDB2B8B45D7C}" type="pres">
      <dgm:prSet presAssocID="{CF974D60-FEFE-4E33-90F0-05075566E8B7}" presName="childNode" presStyleLbl="revTx" presStyleIdx="0" presStyleCnt="0">
        <dgm:presLayoutVars>
          <dgm:bulletEnabled val="1"/>
        </dgm:presLayoutVars>
      </dgm:prSet>
      <dgm:spPr/>
    </dgm:pt>
    <dgm:pt modelId="{5661DAC9-923A-4238-90D4-E1300DF0AF89}" type="pres">
      <dgm:prSet presAssocID="{EC3687F5-36E9-44EB-9E27-8F8DB74813C1}" presName="Name25" presStyleLbl="parChTrans1D1" presStyleIdx="2" presStyleCnt="4"/>
      <dgm:spPr/>
      <dgm:t>
        <a:bodyPr/>
        <a:lstStyle/>
        <a:p>
          <a:endParaRPr lang="en-IE"/>
        </a:p>
      </dgm:t>
    </dgm:pt>
    <dgm:pt modelId="{3612E84A-04A8-440A-B65B-93165B12F939}" type="pres">
      <dgm:prSet presAssocID="{BE8DC42A-2965-4DDB-967E-1A68C3A233ED}" presName="node" presStyleCnt="0"/>
      <dgm:spPr/>
    </dgm:pt>
    <dgm:pt modelId="{EF931313-D5C7-461F-812D-07C737713908}" type="pres">
      <dgm:prSet presAssocID="{BE8DC42A-2965-4DDB-967E-1A68C3A233ED}" presName="parentNode" presStyleLbl="node1" presStyleIdx="3" presStyleCnt="5">
        <dgm:presLayoutVars>
          <dgm:chMax val="1"/>
          <dgm:bulletEnabled val="1"/>
        </dgm:presLayoutVars>
      </dgm:prSet>
      <dgm:spPr/>
      <dgm:t>
        <a:bodyPr/>
        <a:lstStyle/>
        <a:p>
          <a:endParaRPr lang="en-IE"/>
        </a:p>
      </dgm:t>
    </dgm:pt>
    <dgm:pt modelId="{68FED73D-87FD-4AC1-A130-B43D3003810A}" type="pres">
      <dgm:prSet presAssocID="{BE8DC42A-2965-4DDB-967E-1A68C3A233ED}" presName="childNode" presStyleLbl="revTx" presStyleIdx="0" presStyleCnt="0">
        <dgm:presLayoutVars>
          <dgm:bulletEnabled val="1"/>
        </dgm:presLayoutVars>
      </dgm:prSet>
      <dgm:spPr/>
      <dgm:t>
        <a:bodyPr/>
        <a:lstStyle/>
        <a:p>
          <a:endParaRPr lang="en-IE"/>
        </a:p>
      </dgm:t>
    </dgm:pt>
    <dgm:pt modelId="{0899637C-496D-4C59-8967-021288A58E8B}" type="pres">
      <dgm:prSet presAssocID="{8FCA5E51-5B82-4702-983B-EFFF86DDD294}" presName="Name25" presStyleLbl="parChTrans1D1" presStyleIdx="3" presStyleCnt="4"/>
      <dgm:spPr/>
      <dgm:t>
        <a:bodyPr/>
        <a:lstStyle/>
        <a:p>
          <a:endParaRPr lang="en-IE"/>
        </a:p>
      </dgm:t>
    </dgm:pt>
    <dgm:pt modelId="{6F12EF34-7646-48DC-B2CE-F9D2D42BF3C9}" type="pres">
      <dgm:prSet presAssocID="{ED44878E-0BF5-4C84-983A-A11066D045DC}" presName="node" presStyleCnt="0"/>
      <dgm:spPr/>
    </dgm:pt>
    <dgm:pt modelId="{212EDB87-1815-4A85-BE3A-A536A78B3478}" type="pres">
      <dgm:prSet presAssocID="{ED44878E-0BF5-4C84-983A-A11066D045DC}" presName="parentNode" presStyleLbl="node1" presStyleIdx="4" presStyleCnt="5">
        <dgm:presLayoutVars>
          <dgm:chMax val="1"/>
          <dgm:bulletEnabled val="1"/>
        </dgm:presLayoutVars>
      </dgm:prSet>
      <dgm:spPr/>
      <dgm:t>
        <a:bodyPr/>
        <a:lstStyle/>
        <a:p>
          <a:endParaRPr lang="en-IE"/>
        </a:p>
      </dgm:t>
    </dgm:pt>
    <dgm:pt modelId="{74CB98C9-C245-4ADA-BBA9-DFA67D850E3B}" type="pres">
      <dgm:prSet presAssocID="{ED44878E-0BF5-4C84-983A-A11066D045DC}" presName="childNode" presStyleLbl="revTx" presStyleIdx="0" presStyleCnt="0">
        <dgm:presLayoutVars>
          <dgm:bulletEnabled val="1"/>
        </dgm:presLayoutVars>
      </dgm:prSet>
      <dgm:spPr/>
      <dgm:t>
        <a:bodyPr/>
        <a:lstStyle/>
        <a:p>
          <a:endParaRPr lang="en-IE"/>
        </a:p>
      </dgm:t>
    </dgm:pt>
  </dgm:ptLst>
  <dgm:cxnLst>
    <dgm:cxn modelId="{0102914C-6740-4695-982C-D0F099B5C26D}" type="presOf" srcId="{CFEBCDAD-7414-4D8E-8729-9A06061E3232}" destId="{4652D036-954B-4445-A784-E71ADEA32887}" srcOrd="0" destOrd="0" presId="urn:microsoft.com/office/officeart/2005/8/layout/radial2"/>
    <dgm:cxn modelId="{10E35C89-21B7-4626-8FCA-2E63B1EA26CD}" srcId="{B9197EB4-F953-4183-BAC7-C336F8A9F669}" destId="{73181C31-6892-4706-8C8B-A985FC293D5B}" srcOrd="0" destOrd="0" parTransId="{CFEBCDAD-7414-4D8E-8729-9A06061E3232}" sibTransId="{B99179EF-CD16-4176-8EA7-61C7163241AA}"/>
    <dgm:cxn modelId="{897FCE8F-3F89-4ECE-92C0-6FE178586AAF}" type="presOf" srcId="{BE8DC42A-2965-4DDB-967E-1A68C3A233ED}" destId="{EF931313-D5C7-461F-812D-07C737713908}" srcOrd="0" destOrd="0" presId="urn:microsoft.com/office/officeart/2005/8/layout/radial2"/>
    <dgm:cxn modelId="{C3A90C8B-3529-42B1-BA3C-15863CA76AAF}" srcId="{B9197EB4-F953-4183-BAC7-C336F8A9F669}" destId="{BE8DC42A-2965-4DDB-967E-1A68C3A233ED}" srcOrd="2" destOrd="0" parTransId="{EC3687F5-36E9-44EB-9E27-8F8DB74813C1}" sibTransId="{6D4A24F1-929F-4A2D-8B78-48BE3F9A1796}"/>
    <dgm:cxn modelId="{95797EEE-8C6A-44F5-8E45-DA011FF60D4E}" type="presOf" srcId="{CF974D60-FEFE-4E33-90F0-05075566E8B7}" destId="{02B0AFDA-7ACC-4514-B68F-3F16EF21C502}" srcOrd="0" destOrd="0" presId="urn:microsoft.com/office/officeart/2005/8/layout/radial2"/>
    <dgm:cxn modelId="{AA4DFD6A-2A03-498B-A852-F48C63249850}" type="presOf" srcId="{73181C31-6892-4706-8C8B-A985FC293D5B}" destId="{95E36E42-A168-4B77-BD92-02F62620C968}" srcOrd="0" destOrd="0" presId="urn:microsoft.com/office/officeart/2005/8/layout/radial2"/>
    <dgm:cxn modelId="{47F7F3FC-02DD-454D-ADF6-739CC6379648}" srcId="{B9197EB4-F953-4183-BAC7-C336F8A9F669}" destId="{ED44878E-0BF5-4C84-983A-A11066D045DC}" srcOrd="3" destOrd="0" parTransId="{8FCA5E51-5B82-4702-983B-EFFF86DDD294}" sibTransId="{C0AFB134-A31E-4989-9045-87BA7E481A9B}"/>
    <dgm:cxn modelId="{25DE2130-CD76-43CD-92A4-CF8AB5F64654}" type="presOf" srcId="{8FCA5E51-5B82-4702-983B-EFFF86DDD294}" destId="{0899637C-496D-4C59-8967-021288A58E8B}" srcOrd="0" destOrd="0" presId="urn:microsoft.com/office/officeart/2005/8/layout/radial2"/>
    <dgm:cxn modelId="{D59E637D-5666-43D6-A22C-44D359BCFE95}" type="presOf" srcId="{B9197EB4-F953-4183-BAC7-C336F8A9F669}" destId="{C817CC60-B3AF-4CBE-BCB3-3784C585EC9D}" srcOrd="0" destOrd="0" presId="urn:microsoft.com/office/officeart/2005/8/layout/radial2"/>
    <dgm:cxn modelId="{3DF2AD8E-FBAA-4038-8BDB-E14A092DF135}" type="presOf" srcId="{EC3687F5-36E9-44EB-9E27-8F8DB74813C1}" destId="{5661DAC9-923A-4238-90D4-E1300DF0AF89}" srcOrd="0" destOrd="0" presId="urn:microsoft.com/office/officeart/2005/8/layout/radial2"/>
    <dgm:cxn modelId="{1E7E0068-D507-42D5-8048-BEB4F2C40873}" srcId="{B9197EB4-F953-4183-BAC7-C336F8A9F669}" destId="{CF974D60-FEFE-4E33-90F0-05075566E8B7}" srcOrd="1" destOrd="0" parTransId="{24598AA6-40F1-4FC8-BA80-CDC784BA0CF8}" sibTransId="{34E1AC24-B8BF-4D6C-B2FC-02484CBD38C5}"/>
    <dgm:cxn modelId="{D313282E-99B2-4F7B-AA46-4CA288F9C1AA}" type="presOf" srcId="{ED44878E-0BF5-4C84-983A-A11066D045DC}" destId="{212EDB87-1815-4A85-BE3A-A536A78B3478}" srcOrd="0" destOrd="0" presId="urn:microsoft.com/office/officeart/2005/8/layout/radial2"/>
    <dgm:cxn modelId="{C34821DA-4C9F-4080-85ED-5D855CD64248}" type="presOf" srcId="{24598AA6-40F1-4FC8-BA80-CDC784BA0CF8}" destId="{043493D9-2F3E-4178-A186-DDE60C0F1083}" srcOrd="0" destOrd="0" presId="urn:microsoft.com/office/officeart/2005/8/layout/radial2"/>
    <dgm:cxn modelId="{8D3F3B97-B673-4C87-9E67-097C9D752A35}" type="presParOf" srcId="{C817CC60-B3AF-4CBE-BCB3-3784C585EC9D}" destId="{61F498D0-57F1-4E99-814F-60B6F6D355E7}" srcOrd="0" destOrd="0" presId="urn:microsoft.com/office/officeart/2005/8/layout/radial2"/>
    <dgm:cxn modelId="{E12FDA69-314B-46D0-87D9-6F0944E5091C}" type="presParOf" srcId="{61F498D0-57F1-4E99-814F-60B6F6D355E7}" destId="{B0B18B2F-6960-46C7-B01E-C5003ABAAC11}" srcOrd="0" destOrd="0" presId="urn:microsoft.com/office/officeart/2005/8/layout/radial2"/>
    <dgm:cxn modelId="{29366E82-BB4F-4882-92D5-B9F9588779D3}" type="presParOf" srcId="{B0B18B2F-6960-46C7-B01E-C5003ABAAC11}" destId="{AF56B6F1-B71B-487C-A97D-4A4D3CE33B4C}" srcOrd="0" destOrd="0" presId="urn:microsoft.com/office/officeart/2005/8/layout/radial2"/>
    <dgm:cxn modelId="{DDA7EEDB-5689-49C5-8DC0-05F80E0BE950}" type="presParOf" srcId="{B0B18B2F-6960-46C7-B01E-C5003ABAAC11}" destId="{782A08E0-EB1F-4895-AE8D-B49858008541}" srcOrd="1" destOrd="0" presId="urn:microsoft.com/office/officeart/2005/8/layout/radial2"/>
    <dgm:cxn modelId="{56767FB1-16EA-4B79-B0DF-D43AA246AD44}" type="presParOf" srcId="{61F498D0-57F1-4E99-814F-60B6F6D355E7}" destId="{4652D036-954B-4445-A784-E71ADEA32887}" srcOrd="1" destOrd="0" presId="urn:microsoft.com/office/officeart/2005/8/layout/radial2"/>
    <dgm:cxn modelId="{498505D0-00BB-4D28-9085-B215683D077B}" type="presParOf" srcId="{61F498D0-57F1-4E99-814F-60B6F6D355E7}" destId="{19801FC4-0361-4352-87E0-4F026EE26EA7}" srcOrd="2" destOrd="0" presId="urn:microsoft.com/office/officeart/2005/8/layout/radial2"/>
    <dgm:cxn modelId="{02565F30-E618-4CEF-8639-F238096D2531}" type="presParOf" srcId="{19801FC4-0361-4352-87E0-4F026EE26EA7}" destId="{95E36E42-A168-4B77-BD92-02F62620C968}" srcOrd="0" destOrd="0" presId="urn:microsoft.com/office/officeart/2005/8/layout/radial2"/>
    <dgm:cxn modelId="{3540C8C4-7F52-47AB-9E11-CD1D7630BFA9}" type="presParOf" srcId="{19801FC4-0361-4352-87E0-4F026EE26EA7}" destId="{C060272E-DF3A-45C4-9975-679794E1C98A}" srcOrd="1" destOrd="0" presId="urn:microsoft.com/office/officeart/2005/8/layout/radial2"/>
    <dgm:cxn modelId="{114F88B9-EDED-47B8-AF20-8786A419CAE7}" type="presParOf" srcId="{61F498D0-57F1-4E99-814F-60B6F6D355E7}" destId="{043493D9-2F3E-4178-A186-DDE60C0F1083}" srcOrd="3" destOrd="0" presId="urn:microsoft.com/office/officeart/2005/8/layout/radial2"/>
    <dgm:cxn modelId="{2C79F95D-9BD5-4390-93D2-48E8934A875B}" type="presParOf" srcId="{61F498D0-57F1-4E99-814F-60B6F6D355E7}" destId="{2AE505B6-706A-4EB4-BAD6-3F74DAC7E51C}" srcOrd="4" destOrd="0" presId="urn:microsoft.com/office/officeart/2005/8/layout/radial2"/>
    <dgm:cxn modelId="{D5BC5BA9-559E-4396-9764-0702C6C26885}" type="presParOf" srcId="{2AE505B6-706A-4EB4-BAD6-3F74DAC7E51C}" destId="{02B0AFDA-7ACC-4514-B68F-3F16EF21C502}" srcOrd="0" destOrd="0" presId="urn:microsoft.com/office/officeart/2005/8/layout/radial2"/>
    <dgm:cxn modelId="{659035DC-1D00-4B30-B40E-D7528EE2039B}" type="presParOf" srcId="{2AE505B6-706A-4EB4-BAD6-3F74DAC7E51C}" destId="{133E2B3C-53C2-4DF7-9026-DDB2B8B45D7C}" srcOrd="1" destOrd="0" presId="urn:microsoft.com/office/officeart/2005/8/layout/radial2"/>
    <dgm:cxn modelId="{7BCC4D1C-54E6-4559-8EF6-16DFB610144A}" type="presParOf" srcId="{61F498D0-57F1-4E99-814F-60B6F6D355E7}" destId="{5661DAC9-923A-4238-90D4-E1300DF0AF89}" srcOrd="5" destOrd="0" presId="urn:microsoft.com/office/officeart/2005/8/layout/radial2"/>
    <dgm:cxn modelId="{2A19A53D-222F-47AF-B9EF-EA1170DF0BED}" type="presParOf" srcId="{61F498D0-57F1-4E99-814F-60B6F6D355E7}" destId="{3612E84A-04A8-440A-B65B-93165B12F939}" srcOrd="6" destOrd="0" presId="urn:microsoft.com/office/officeart/2005/8/layout/radial2"/>
    <dgm:cxn modelId="{92EC5DF0-FE26-4DE7-BCFD-0EFEB6386AAD}" type="presParOf" srcId="{3612E84A-04A8-440A-B65B-93165B12F939}" destId="{EF931313-D5C7-461F-812D-07C737713908}" srcOrd="0" destOrd="0" presId="urn:microsoft.com/office/officeart/2005/8/layout/radial2"/>
    <dgm:cxn modelId="{F472C6EB-1E88-40D4-BAE5-510C740BD176}" type="presParOf" srcId="{3612E84A-04A8-440A-B65B-93165B12F939}" destId="{68FED73D-87FD-4AC1-A130-B43D3003810A}" srcOrd="1" destOrd="0" presId="urn:microsoft.com/office/officeart/2005/8/layout/radial2"/>
    <dgm:cxn modelId="{E6EF4613-F7CE-4CB2-BBF9-C685B0AA26D4}" type="presParOf" srcId="{61F498D0-57F1-4E99-814F-60B6F6D355E7}" destId="{0899637C-496D-4C59-8967-021288A58E8B}" srcOrd="7" destOrd="0" presId="urn:microsoft.com/office/officeart/2005/8/layout/radial2"/>
    <dgm:cxn modelId="{2D37A646-65A2-4AEE-BAE3-4CD7D166CAE0}" type="presParOf" srcId="{61F498D0-57F1-4E99-814F-60B6F6D355E7}" destId="{6F12EF34-7646-48DC-B2CE-F9D2D42BF3C9}" srcOrd="8" destOrd="0" presId="urn:microsoft.com/office/officeart/2005/8/layout/radial2"/>
    <dgm:cxn modelId="{41F70693-F22F-464F-909C-DD546DEAA62A}" type="presParOf" srcId="{6F12EF34-7646-48DC-B2CE-F9D2D42BF3C9}" destId="{212EDB87-1815-4A85-BE3A-A536A78B3478}" srcOrd="0" destOrd="0" presId="urn:microsoft.com/office/officeart/2005/8/layout/radial2"/>
    <dgm:cxn modelId="{F89D7C57-2F76-4FD6-B572-6E437BB87B84}" type="presParOf" srcId="{6F12EF34-7646-48DC-B2CE-F9D2D42BF3C9}" destId="{74CB98C9-C245-4ADA-BBA9-DFA67D850E3B}"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A58F4-C356-473C-8C0A-17831CB0364D}">
      <dsp:nvSpPr>
        <dsp:cNvPr id="0" name=""/>
        <dsp:cNvSpPr/>
      </dsp:nvSpPr>
      <dsp:spPr>
        <a:xfrm>
          <a:off x="1489700" y="2610"/>
          <a:ext cx="2149410" cy="21494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E" sz="2400" kern="1200" dirty="0" smtClean="0"/>
            <a:t>Analysis</a:t>
          </a:r>
          <a:endParaRPr lang="en-IE" sz="2400" kern="1200" dirty="0"/>
        </a:p>
      </dsp:txBody>
      <dsp:txXfrm>
        <a:off x="1804474" y="317384"/>
        <a:ext cx="1519862" cy="1519862"/>
      </dsp:txXfrm>
    </dsp:sp>
    <dsp:sp modelId="{335B8AAB-1251-4292-877C-F16CA1D1ACD2}">
      <dsp:nvSpPr>
        <dsp:cNvPr id="0" name=""/>
        <dsp:cNvSpPr/>
      </dsp:nvSpPr>
      <dsp:spPr>
        <a:xfrm rot="10800000">
          <a:off x="2188259" y="2410049"/>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EC1BC-2381-4084-8639-2551E75E8DE0}">
      <dsp:nvSpPr>
        <dsp:cNvPr id="0" name=""/>
        <dsp:cNvSpPr/>
      </dsp:nvSpPr>
      <dsp:spPr>
        <a:xfrm>
          <a:off x="1612593" y="3112123"/>
          <a:ext cx="1903623" cy="173379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Entity Relationship Design</a:t>
          </a:r>
        </a:p>
        <a:p>
          <a:pPr lvl="0" algn="ctr" defTabSz="800100">
            <a:lnSpc>
              <a:spcPct val="90000"/>
            </a:lnSpc>
            <a:spcBef>
              <a:spcPct val="0"/>
            </a:spcBef>
            <a:spcAft>
              <a:spcPct val="35000"/>
            </a:spcAft>
          </a:pPr>
          <a:r>
            <a:rPr lang="en-IE" sz="1800" kern="1200" dirty="0" smtClean="0"/>
            <a:t>(Logical)</a:t>
          </a:r>
          <a:endParaRPr lang="en-IE" sz="1800" kern="1200" dirty="0"/>
        </a:p>
      </dsp:txBody>
      <dsp:txXfrm>
        <a:off x="1891372" y="3366031"/>
        <a:ext cx="1346065" cy="1225976"/>
      </dsp:txXfrm>
    </dsp:sp>
    <dsp:sp modelId="{044D2B78-3531-4AE9-B843-A3382D50B026}">
      <dsp:nvSpPr>
        <dsp:cNvPr id="0" name=""/>
        <dsp:cNvSpPr/>
      </dsp:nvSpPr>
      <dsp:spPr>
        <a:xfrm rot="5400000">
          <a:off x="3835433" y="3743676"/>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9AEE47-5D25-43D0-B055-BB18EA3DD697}">
      <dsp:nvSpPr>
        <dsp:cNvPr id="0" name=""/>
        <dsp:cNvSpPr/>
      </dsp:nvSpPr>
      <dsp:spPr>
        <a:xfrm>
          <a:off x="4880300" y="3040111"/>
          <a:ext cx="1816443" cy="187781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t>Relational Model</a:t>
          </a:r>
        </a:p>
        <a:p>
          <a:pPr lvl="0" algn="ctr" defTabSz="800100">
            <a:lnSpc>
              <a:spcPct val="90000"/>
            </a:lnSpc>
            <a:spcBef>
              <a:spcPct val="0"/>
            </a:spcBef>
            <a:spcAft>
              <a:spcPct val="35000"/>
            </a:spcAft>
          </a:pPr>
          <a:r>
            <a:rPr lang="en-IE" sz="1800" kern="1200" smtClean="0"/>
            <a:t>(Logical/  Physical</a:t>
          </a:r>
          <a:r>
            <a:rPr lang="en-IE" sz="1800" kern="1200" dirty="0" smtClean="0"/>
            <a:t>)</a:t>
          </a:r>
          <a:endParaRPr lang="en-IE" sz="1800" kern="1200" dirty="0"/>
        </a:p>
      </dsp:txBody>
      <dsp:txXfrm>
        <a:off x="5146312" y="3315111"/>
        <a:ext cx="1284419" cy="1327818"/>
      </dsp:txXfrm>
    </dsp:sp>
    <dsp:sp modelId="{D3980260-6823-4976-898E-756C6EE4F69A}">
      <dsp:nvSpPr>
        <dsp:cNvPr id="0" name=""/>
        <dsp:cNvSpPr/>
      </dsp:nvSpPr>
      <dsp:spPr>
        <a:xfrm>
          <a:off x="5412375" y="2347400"/>
          <a:ext cx="752293" cy="47068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EC3C18-8ED3-4883-A55A-47837006070A}">
      <dsp:nvSpPr>
        <dsp:cNvPr id="0" name=""/>
        <dsp:cNvSpPr/>
      </dsp:nvSpPr>
      <dsp:spPr>
        <a:xfrm>
          <a:off x="4713816" y="2610"/>
          <a:ext cx="2149410" cy="21494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E" sz="2400" kern="1200" dirty="0" smtClean="0"/>
            <a:t>Relational DBMS</a:t>
          </a:r>
        </a:p>
        <a:p>
          <a:pPr lvl="0" algn="ctr" defTabSz="1066800">
            <a:lnSpc>
              <a:spcPct val="90000"/>
            </a:lnSpc>
            <a:spcBef>
              <a:spcPct val="0"/>
            </a:spcBef>
            <a:spcAft>
              <a:spcPct val="35000"/>
            </a:spcAft>
          </a:pPr>
          <a:r>
            <a:rPr lang="en-IE" sz="2400" kern="1200" dirty="0" smtClean="0"/>
            <a:t>(Physical)</a:t>
          </a:r>
          <a:endParaRPr lang="en-IE" sz="2400" kern="1200" dirty="0"/>
        </a:p>
      </dsp:txBody>
      <dsp:txXfrm>
        <a:off x="5028590" y="317384"/>
        <a:ext cx="1519862" cy="1519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9637C-496D-4C59-8967-021288A58E8B}">
      <dsp:nvSpPr>
        <dsp:cNvPr id="0" name=""/>
        <dsp:cNvSpPr/>
      </dsp:nvSpPr>
      <dsp:spPr>
        <a:xfrm rot="3683489">
          <a:off x="2226287" y="3456682"/>
          <a:ext cx="909294" cy="44208"/>
        </a:xfrm>
        <a:custGeom>
          <a:avLst/>
          <a:gdLst/>
          <a:ahLst/>
          <a:cxnLst/>
          <a:rect l="0" t="0" r="0" b="0"/>
          <a:pathLst>
            <a:path>
              <a:moveTo>
                <a:pt x="0" y="22104"/>
              </a:moveTo>
              <a:lnTo>
                <a:pt x="909294"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61DAC9-923A-4238-90D4-E1300DF0AF89}">
      <dsp:nvSpPr>
        <dsp:cNvPr id="0" name=""/>
        <dsp:cNvSpPr/>
      </dsp:nvSpPr>
      <dsp:spPr>
        <a:xfrm rot="1312800">
          <a:off x="2726871" y="2800701"/>
          <a:ext cx="649267" cy="44208"/>
        </a:xfrm>
        <a:custGeom>
          <a:avLst/>
          <a:gdLst/>
          <a:ahLst/>
          <a:cxnLst/>
          <a:rect l="0" t="0" r="0" b="0"/>
          <a:pathLst>
            <a:path>
              <a:moveTo>
                <a:pt x="0" y="22104"/>
              </a:moveTo>
              <a:lnTo>
                <a:pt x="649267"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3493D9-2F3E-4178-A186-DDE60C0F1083}">
      <dsp:nvSpPr>
        <dsp:cNvPr id="0" name=""/>
        <dsp:cNvSpPr/>
      </dsp:nvSpPr>
      <dsp:spPr>
        <a:xfrm rot="20287200">
          <a:off x="2726871" y="2051633"/>
          <a:ext cx="649267" cy="44208"/>
        </a:xfrm>
        <a:custGeom>
          <a:avLst/>
          <a:gdLst/>
          <a:ahLst/>
          <a:cxnLst/>
          <a:rect l="0" t="0" r="0" b="0"/>
          <a:pathLst>
            <a:path>
              <a:moveTo>
                <a:pt x="0" y="22104"/>
              </a:moveTo>
              <a:lnTo>
                <a:pt x="649267"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52D036-954B-4445-A784-E71ADEA32887}">
      <dsp:nvSpPr>
        <dsp:cNvPr id="0" name=""/>
        <dsp:cNvSpPr/>
      </dsp:nvSpPr>
      <dsp:spPr>
        <a:xfrm rot="17916511">
          <a:off x="2226287" y="1395652"/>
          <a:ext cx="909294" cy="44208"/>
        </a:xfrm>
        <a:custGeom>
          <a:avLst/>
          <a:gdLst/>
          <a:ahLst/>
          <a:cxnLst/>
          <a:rect l="0" t="0" r="0" b="0"/>
          <a:pathLst>
            <a:path>
              <a:moveTo>
                <a:pt x="0" y="22104"/>
              </a:moveTo>
              <a:lnTo>
                <a:pt x="909294" y="22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2A08E0-EB1F-4895-AE8D-B49858008541}">
      <dsp:nvSpPr>
        <dsp:cNvPr id="0" name=""/>
        <dsp:cNvSpPr/>
      </dsp:nvSpPr>
      <dsp:spPr>
        <a:xfrm>
          <a:off x="1216918" y="1546308"/>
          <a:ext cx="1803926" cy="18039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E36E42-A168-4B77-BD92-02F62620C968}">
      <dsp:nvSpPr>
        <dsp:cNvPr id="0" name=""/>
        <dsp:cNvSpPr/>
      </dsp:nvSpPr>
      <dsp:spPr>
        <a:xfrm>
          <a:off x="2616580" y="2332"/>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Betty Arnold</a:t>
          </a:r>
          <a:endParaRPr lang="en-IE" sz="1600" kern="1200" dirty="0"/>
        </a:p>
      </dsp:txBody>
      <dsp:txXfrm>
        <a:off x="2775087" y="160839"/>
        <a:ext cx="765342" cy="765342"/>
      </dsp:txXfrm>
    </dsp:sp>
    <dsp:sp modelId="{02B0AFDA-7ACC-4514-B68F-3F16EF21C502}">
      <dsp:nvSpPr>
        <dsp:cNvPr id="0" name=""/>
        <dsp:cNvSpPr/>
      </dsp:nvSpPr>
      <dsp:spPr>
        <a:xfrm>
          <a:off x="3313771" y="1209902"/>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John Taylor</a:t>
          </a:r>
          <a:endParaRPr lang="en-IE" sz="1600" kern="1200" dirty="0"/>
        </a:p>
      </dsp:txBody>
      <dsp:txXfrm>
        <a:off x="3472278" y="1368409"/>
        <a:ext cx="765342" cy="765342"/>
      </dsp:txXfrm>
    </dsp:sp>
    <dsp:sp modelId="{EF931313-D5C7-461F-812D-07C737713908}">
      <dsp:nvSpPr>
        <dsp:cNvPr id="0" name=""/>
        <dsp:cNvSpPr/>
      </dsp:nvSpPr>
      <dsp:spPr>
        <a:xfrm>
          <a:off x="3313771" y="2604285"/>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Lisa Simmons</a:t>
          </a:r>
          <a:endParaRPr lang="en-IE" sz="1600" kern="1200" dirty="0"/>
        </a:p>
      </dsp:txBody>
      <dsp:txXfrm>
        <a:off x="3472278" y="2762792"/>
        <a:ext cx="765342" cy="765342"/>
      </dsp:txXfrm>
    </dsp:sp>
    <dsp:sp modelId="{212EDB87-1815-4A85-BE3A-A536A78B3478}">
      <dsp:nvSpPr>
        <dsp:cNvPr id="0" name=""/>
        <dsp:cNvSpPr/>
      </dsp:nvSpPr>
      <dsp:spPr>
        <a:xfrm>
          <a:off x="2616580" y="3811855"/>
          <a:ext cx="1082356" cy="108235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E" sz="1600" kern="1200" dirty="0" smtClean="0"/>
            <a:t>Bill Macy</a:t>
          </a:r>
          <a:endParaRPr lang="en-IE" sz="1600" kern="1200" dirty="0"/>
        </a:p>
      </dsp:txBody>
      <dsp:txXfrm>
        <a:off x="2775087" y="3970362"/>
        <a:ext cx="765342" cy="7653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2771"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32772"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2773"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B6C0A64-F750-4A34-968A-318A952E1E25}" type="slidenum">
              <a:rPr lang="en-US" altLang="en-US"/>
              <a:pPr>
                <a:defRPr/>
              </a:pPr>
              <a:t>‹#›</a:t>
            </a:fld>
            <a:endParaRPr lang="en-US" altLang="en-US"/>
          </a:p>
        </p:txBody>
      </p:sp>
    </p:spTree>
    <p:extLst>
      <p:ext uri="{BB962C8B-B14F-4D97-AF65-F5344CB8AC3E}">
        <p14:creationId xmlns:p14="http://schemas.microsoft.com/office/powerpoint/2010/main" val="2608721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686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624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687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3687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55E4DDF-0188-45F6-BBEC-E9D0F3800D13}" type="slidenum">
              <a:rPr lang="en-US" altLang="en-US"/>
              <a:pPr>
                <a:defRPr/>
              </a:pPr>
              <a:t>‹#›</a:t>
            </a:fld>
            <a:endParaRPr lang="en-US" altLang="en-US"/>
          </a:p>
        </p:txBody>
      </p:sp>
    </p:spTree>
    <p:extLst>
      <p:ext uri="{BB962C8B-B14F-4D97-AF65-F5344CB8AC3E}">
        <p14:creationId xmlns:p14="http://schemas.microsoft.com/office/powerpoint/2010/main" val="3760631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5DE09A0-C8A7-460F-9AA6-5C25783910AB}" type="slidenum">
              <a:rPr lang="en-US" altLang="en-US" smtClean="0"/>
              <a:pPr eaLnBrk="1" hangingPunct="1">
                <a:spcBef>
                  <a:spcPct val="0"/>
                </a:spcBef>
              </a:pPr>
              <a:t>1</a:t>
            </a:fld>
            <a:endParaRPr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7761737-32F4-49C7-9312-C6C70AE09614}" type="slidenum">
              <a:rPr lang="en-GB" altLang="en-US" smtClean="0"/>
              <a:pPr eaLnBrk="1" hangingPunct="1">
                <a:spcBef>
                  <a:spcPct val="0"/>
                </a:spcBef>
              </a:pPr>
              <a:t>36</a:t>
            </a:fld>
            <a:endParaRPr lang="en-GB" alt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5038" y="4416425"/>
            <a:ext cx="5140325" cy="4414838"/>
          </a:xfrm>
          <a:noFill/>
        </p:spPr>
        <p:txBody>
          <a:bodyPr/>
          <a:lstStyle/>
          <a:p>
            <a:r>
              <a:rPr lang="en-GB" altLang="en-US" sz="1000" smtClean="0">
                <a:latin typeface="Verdana" pitchFamily="34" charset="0"/>
              </a:rPr>
              <a:t>Queries are the information retrieval requests you make to the database - the way you search through the information. The complexity of your query will depend on the complexity of the fields that the data is housed in, the functionality of the database, and the type of information you are trying to gather. </a:t>
            </a:r>
          </a:p>
          <a:p>
            <a:r>
              <a:rPr lang="en-GB" altLang="en-US" sz="1000" smtClean="0">
                <a:latin typeface="Verdana" pitchFamily="34" charset="0"/>
              </a:rPr>
              <a:t>The queries placed by people using your database can be a guide to, and a reflection of how the data is being used. As the limits of the queries they can run will in large measure be determined by the fields in the database you can see how important it is to consider your data-users’ needs, when designing the database. You need to think about the work of your data users – whether they are researchers, administrators, fundraisers, or lobbyists. The work they do with the information will affect the way they need to process it and the form in which they need to receive it.</a:t>
            </a:r>
          </a:p>
          <a:p>
            <a:r>
              <a:rPr lang="en-GB" altLang="en-US" sz="1000" smtClean="0">
                <a:latin typeface="Verdana" pitchFamily="34" charset="0"/>
              </a:rPr>
              <a:t>Ask yourself:</a:t>
            </a:r>
          </a:p>
          <a:p>
            <a:pPr>
              <a:buFont typeface="Symbol" pitchFamily="18" charset="2"/>
              <a:buChar char="·"/>
            </a:pPr>
            <a:r>
              <a:rPr lang="en-GB" altLang="en-US" sz="1000" smtClean="0">
                <a:latin typeface="Verdana" pitchFamily="34" charset="0"/>
              </a:rPr>
              <a:t> What sorts of data comparisons will they want to make? Historical, regional, institutional?</a:t>
            </a:r>
          </a:p>
          <a:p>
            <a:pPr>
              <a:buFont typeface="Symbol" pitchFamily="18" charset="2"/>
              <a:buChar char="·"/>
            </a:pPr>
            <a:r>
              <a:rPr lang="en-GB" altLang="en-US" sz="1000" smtClean="0">
                <a:latin typeface="Verdana" pitchFamily="34" charset="0"/>
              </a:rPr>
              <a:t> What methods of sorting/ordering will they need?</a:t>
            </a:r>
          </a:p>
          <a:p>
            <a:pPr>
              <a:buFont typeface="Symbol" pitchFamily="18" charset="2"/>
              <a:buChar char="·"/>
            </a:pPr>
            <a:r>
              <a:rPr lang="en-GB" altLang="en-US" sz="1000" smtClean="0">
                <a:latin typeface="Verdana" pitchFamily="34" charset="0"/>
              </a:rPr>
              <a:t> How will they want results presented?</a:t>
            </a:r>
          </a:p>
          <a:p>
            <a:pPr>
              <a:buFont typeface="Symbol" pitchFamily="18" charset="2"/>
              <a:buChar char="·"/>
            </a:pPr>
            <a:r>
              <a:rPr lang="en-GB" altLang="en-US" sz="1000" smtClean="0">
                <a:latin typeface="Verdana" pitchFamily="34" charset="0"/>
              </a:rPr>
              <a:t> What search choices will they need?</a:t>
            </a:r>
          </a:p>
          <a:p>
            <a:pPr>
              <a:buFont typeface="Symbol" pitchFamily="18" charset="2"/>
              <a:buNone/>
            </a:pPr>
            <a:r>
              <a:rPr lang="en-GB" altLang="en-US" sz="1000" smtClean="0">
                <a:latin typeface="Verdana" pitchFamily="34" charset="0"/>
              </a:rPr>
              <a:t>Answering these questions involves understanding how they work with information. The answers to these questions </a:t>
            </a:r>
            <a:r>
              <a:rPr lang="en-GB" altLang="en-US" sz="1000" i="1" smtClean="0">
                <a:latin typeface="Verdana" pitchFamily="34" charset="0"/>
              </a:rPr>
              <a:t>must</a:t>
            </a:r>
            <a:r>
              <a:rPr lang="en-GB" altLang="en-US" sz="1000" smtClean="0">
                <a:latin typeface="Verdana" pitchFamily="34" charset="0"/>
              </a:rPr>
              <a:t> inform your database planning work.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621092E-6E28-46C8-BBE1-9087A857EC71}" type="slidenum">
              <a:rPr lang="en-GB" altLang="en-US" smtClean="0"/>
              <a:pPr eaLnBrk="1" hangingPunct="1">
                <a:spcBef>
                  <a:spcPct val="0"/>
                </a:spcBef>
              </a:pPr>
              <a:t>39</a:t>
            </a:fld>
            <a:endParaRPr lang="en-GB" alt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GB" altLang="en-US" smtClean="0">
              <a:latin typeface="Verdan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p:spPr>
        <p:txBody>
          <a:bodyPr/>
          <a:lstStyle/>
          <a:p>
            <a:endParaRPr lang="en-IE" altLang="en-US" smtClean="0"/>
          </a:p>
        </p:txBody>
      </p:sp>
      <p:sp>
        <p:nvSpPr>
          <p:cNvPr id="7885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F6D0602-FF33-4FEA-B652-CAB4FEAB118C}" type="slidenum">
              <a:rPr lang="en-US" altLang="en-US" smtClean="0"/>
              <a:pPr eaLnBrk="1" hangingPunct="1">
                <a:spcBef>
                  <a:spcPct val="0"/>
                </a:spcBef>
              </a:pPr>
              <a:t>40</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p:spPr>
        <p:txBody>
          <a:bodyPr/>
          <a:lstStyle/>
          <a:p>
            <a:endParaRPr lang="en-IE" altLang="en-US" smtClean="0"/>
          </a:p>
        </p:txBody>
      </p:sp>
      <p:sp>
        <p:nvSpPr>
          <p:cNvPr id="7987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6B89F60-5654-4135-AFF3-6C40965F8FE6}" type="slidenum">
              <a:rPr lang="en-US" altLang="en-US" smtClean="0"/>
              <a:pPr eaLnBrk="1" hangingPunct="1">
                <a:spcBef>
                  <a:spcPct val="0"/>
                </a:spcBef>
              </a:pPr>
              <a:t>41</a:t>
            </a:fld>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Data Models</a:t>
            </a:r>
          </a:p>
          <a:p>
            <a:pPr lvl="1"/>
            <a:r>
              <a:rPr lang="en-US" altLang="en-US" dirty="0"/>
              <a:t>Models are a cornerstone of design. Engineers build a model of a car to work out any details before putting it into production. In the same manner, system designers develop models to explore ideas and improve the understanding of database design</a:t>
            </a:r>
            <a:r>
              <a:rPr lang="en-US" altLang="en-US" dirty="0" smtClean="0"/>
              <a:t>.</a:t>
            </a:r>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idx="10"/>
          </p:nvPr>
        </p:nvSpPr>
        <p:spPr/>
        <p:txBody>
          <a:bodyPr/>
          <a:lstStyle/>
          <a:p>
            <a:pPr>
              <a:defRPr/>
            </a:pPr>
            <a:r>
              <a:rPr lang="en-GB" altLang="en-US" smtClean="0"/>
              <a:t>K268/1 BSc Information Technology - Information Systems</a:t>
            </a:r>
            <a:endParaRPr lang="en-GB" altLang="en-US"/>
          </a:p>
        </p:txBody>
      </p:sp>
      <p:sp>
        <p:nvSpPr>
          <p:cNvPr id="5" name="Date Placeholder 4"/>
          <p:cNvSpPr>
            <a:spLocks noGrp="1"/>
          </p:cNvSpPr>
          <p:nvPr>
            <p:ph type="dt" idx="11"/>
          </p:nvPr>
        </p:nvSpPr>
        <p:spPr/>
        <p:txBody>
          <a:bodyPr/>
          <a:lstStyle/>
          <a:p>
            <a:pPr>
              <a:defRPr/>
            </a:pPr>
            <a:fld id="{BBE952E9-F987-43D4-BDEF-6DE7A9C72F5B}" type="datetime3">
              <a:rPr lang="en-GB" altLang="en-US" smtClean="0"/>
              <a:pPr>
                <a:defRPr/>
              </a:pPr>
              <a:t>5 September, 2017</a:t>
            </a:fld>
            <a:endParaRPr lang="en-GB" altLang="en-US"/>
          </a:p>
        </p:txBody>
      </p:sp>
      <p:sp>
        <p:nvSpPr>
          <p:cNvPr id="6" name="Slide Number Placeholder 5"/>
          <p:cNvSpPr>
            <a:spLocks noGrp="1"/>
          </p:cNvSpPr>
          <p:nvPr>
            <p:ph type="sldNum" sz="quarter" idx="12"/>
          </p:nvPr>
        </p:nvSpPr>
        <p:spPr/>
        <p:txBody>
          <a:bodyPr/>
          <a:lstStyle/>
          <a:p>
            <a:pPr>
              <a:defRPr/>
            </a:pPr>
            <a:fld id="{C5484AF1-1D12-4674-9EBF-8A2EF05D5570}" type="slidenum">
              <a:rPr lang="en-GB" altLang="en-US" smtClean="0"/>
              <a:pPr>
                <a:defRPr/>
              </a:pPr>
              <a:t>48</a:t>
            </a:fld>
            <a:endParaRPr lang="en-GB" altLang="en-US"/>
          </a:p>
        </p:txBody>
      </p:sp>
    </p:spTree>
    <p:extLst>
      <p:ext uri="{BB962C8B-B14F-4D97-AF65-F5344CB8AC3E}">
        <p14:creationId xmlns:p14="http://schemas.microsoft.com/office/powerpoint/2010/main" val="2780865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a:latin typeface="Arial" pitchFamily="34" charset="0"/>
              </a:rPr>
              <a:t>K268/1 BSc Information Technology - Information Systems</a:t>
            </a:r>
          </a:p>
        </p:txBody>
      </p:sp>
      <p:sp>
        <p:nvSpPr>
          <p:cNvPr id="4096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ACCCC2E-0B7A-4AFA-9259-EE4CED20359B}" type="datetime3">
              <a:rPr lang="en-GB" altLang="en-US" sz="1000">
                <a:latin typeface="Arial" pitchFamily="34" charset="0"/>
              </a:rPr>
              <a:pPr/>
              <a:t>5 September, 2017</a:t>
            </a:fld>
            <a:endParaRPr lang="en-GB" altLang="en-US" sz="1000">
              <a:latin typeface="Arial" pitchFamily="34" charset="0"/>
            </a:endParaRPr>
          </a:p>
        </p:txBody>
      </p:sp>
      <p:sp>
        <p:nvSpPr>
          <p:cNvPr id="4096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9B16C2FB-C398-409B-8B01-226B6F4FD1FE}" type="slidenum">
              <a:rPr lang="en-GB" altLang="en-US" sz="1000">
                <a:latin typeface="Arial" pitchFamily="34" charset="0"/>
              </a:rPr>
              <a:pPr/>
              <a:t>53</a:t>
            </a:fld>
            <a:endParaRPr lang="en-GB" altLang="en-US" sz="1000">
              <a:latin typeface="Arial"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p:spPr>
        <p:txBody>
          <a:bodyPr/>
          <a:lstStyle/>
          <a:p>
            <a:r>
              <a:rPr lang="en-GB" altLang="en-US" dirty="0" smtClean="0">
                <a:latin typeface="Arial" pitchFamily="34" charset="0"/>
              </a:rPr>
              <a:t>Entity is a template or blueprint – defines structure</a:t>
            </a:r>
          </a:p>
          <a:p>
            <a:r>
              <a:rPr lang="en-GB" altLang="en-US" dirty="0" smtClean="0">
                <a:latin typeface="Arial" pitchFamily="34" charset="0"/>
              </a:rPr>
              <a:t>Instance is a filled in version of template</a:t>
            </a:r>
          </a:p>
          <a:p>
            <a:endParaRPr lang="en-GB" altLang="en-US" dirty="0" smtClean="0">
              <a:latin typeface="Arial" pitchFamily="34" charset="0"/>
            </a:endParaRPr>
          </a:p>
          <a:p>
            <a:r>
              <a:rPr lang="en-GB" altLang="en-US" dirty="0" smtClean="0">
                <a:latin typeface="Arial" pitchFamily="34" charset="0"/>
              </a:rPr>
              <a:t>E.g. students within college</a:t>
            </a:r>
          </a:p>
          <a:p>
            <a:endParaRPr lang="en-GB" alt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a:latin typeface="Arial" pitchFamily="34" charset="0"/>
              </a:rPr>
              <a:t>K268/1 BSc Information Technology - Information Systems</a:t>
            </a:r>
          </a:p>
        </p:txBody>
      </p:sp>
      <p:sp>
        <p:nvSpPr>
          <p:cNvPr id="5222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556D7725-241E-4C23-B3E8-E3E5D20B4AE3}" type="datetime3">
              <a:rPr lang="en-GB" altLang="en-US" sz="1000">
                <a:latin typeface="Arial" pitchFamily="34" charset="0"/>
              </a:rPr>
              <a:pPr/>
              <a:t>5 September, 2017</a:t>
            </a:fld>
            <a:endParaRPr lang="en-GB" altLang="en-US" sz="1000">
              <a:latin typeface="Arial" pitchFamily="34" charset="0"/>
            </a:endParaRPr>
          </a:p>
        </p:txBody>
      </p:sp>
      <p:sp>
        <p:nvSpPr>
          <p:cNvPr id="5222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1721435D-9569-4473-BCFB-177E9516CF1D}" type="slidenum">
              <a:rPr lang="en-GB" altLang="en-US" sz="1000">
                <a:latin typeface="Arial" pitchFamily="34" charset="0"/>
              </a:rPr>
              <a:pPr/>
              <a:t>56</a:t>
            </a:fld>
            <a:endParaRPr lang="en-GB" altLang="en-US" sz="1000">
              <a:latin typeface="Arial" pitchFamily="34" charset="0"/>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r>
              <a:rPr lang="en-IE" altLang="en-US" smtClean="0">
                <a:latin typeface="Arial" pitchFamily="34" charset="0"/>
              </a:rPr>
              <a:t>Know enough now to read a data model and interpret them </a:t>
            </a:r>
          </a:p>
          <a:p>
            <a:endParaRPr lang="en-IE" altLang="en-US" smtClean="0">
              <a:latin typeface="Arial" pitchFamily="34" charset="0"/>
            </a:endParaRPr>
          </a:p>
          <a:p>
            <a:r>
              <a:rPr lang="en-IE" altLang="en-US" smtClean="0">
                <a:latin typeface="Arial" pitchFamily="34" charset="0"/>
              </a:rPr>
              <a:t>Key words – pay attention to key words in discussion e.g. clients., members, stock</a:t>
            </a:r>
            <a:endParaRPr lang="en-US"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a:latin typeface="Arial" pitchFamily="34" charset="0"/>
              </a:rPr>
              <a:t>K268/1 BSc Information Technology - Information Systems</a:t>
            </a:r>
          </a:p>
        </p:txBody>
      </p:sp>
      <p:sp>
        <p:nvSpPr>
          <p:cNvPr id="4198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54491E26-887A-4DB5-B5EE-BFD85F365CD4}" type="datetime3">
              <a:rPr lang="en-GB" altLang="en-US" sz="1000">
                <a:latin typeface="Arial" pitchFamily="34" charset="0"/>
              </a:rPr>
              <a:pPr/>
              <a:t>5 September, 2017</a:t>
            </a:fld>
            <a:endParaRPr lang="en-GB" altLang="en-US" sz="1000">
              <a:latin typeface="Arial" pitchFamily="34" charset="0"/>
            </a:endParaRPr>
          </a:p>
        </p:txBody>
      </p:sp>
      <p:sp>
        <p:nvSpPr>
          <p:cNvPr id="4198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1F8856B-6AE0-48FB-BB6B-C2D65ADFDB45}" type="slidenum">
              <a:rPr lang="en-GB" altLang="en-US" sz="1000">
                <a:latin typeface="Arial" pitchFamily="34" charset="0"/>
              </a:rPr>
              <a:pPr/>
              <a:t>58</a:t>
            </a:fld>
            <a:endParaRPr lang="en-GB" altLang="en-US" sz="1000">
              <a:latin typeface="Arial"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p:spPr>
        <p:txBody>
          <a:bodyPr/>
          <a:lstStyle/>
          <a:p>
            <a:r>
              <a:rPr lang="en-GB" altLang="en-US" smtClean="0">
                <a:latin typeface="Arial" pitchFamily="34" charset="0"/>
              </a:rPr>
              <a:t>Entity is a thing we want to store data about – we need to identify the specific pieces of data we want to store about each instance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a:latin typeface="Arial" pitchFamily="34" charset="0"/>
              </a:rPr>
              <a:t>K268/1 BSc Information Technology - Information Systems</a:t>
            </a:r>
          </a:p>
        </p:txBody>
      </p:sp>
      <p:sp>
        <p:nvSpPr>
          <p:cNvPr id="43011"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6CB336BC-8958-493F-9814-319AFEFE6C57}" type="datetime3">
              <a:rPr lang="en-GB" altLang="en-US" sz="1000">
                <a:latin typeface="Arial" pitchFamily="34" charset="0"/>
              </a:rPr>
              <a:pPr/>
              <a:t>5 September, 2017</a:t>
            </a:fld>
            <a:endParaRPr lang="en-GB" altLang="en-US" sz="1000">
              <a:latin typeface="Arial" pitchFamily="34" charset="0"/>
            </a:endParaRPr>
          </a:p>
        </p:txBody>
      </p:sp>
      <p:sp>
        <p:nvSpPr>
          <p:cNvPr id="43012"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2EDFFF8-FBE1-47FD-A839-A4791739E01B}" type="slidenum">
              <a:rPr lang="en-GB" altLang="en-US" sz="1000">
                <a:latin typeface="Arial" pitchFamily="34" charset="0"/>
              </a:rPr>
              <a:pPr/>
              <a:t>62</a:t>
            </a:fld>
            <a:endParaRPr lang="en-GB" altLang="en-US" sz="1000">
              <a:latin typeface="Arial" pitchFamily="34" charset="0"/>
            </a:endParaRPr>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p:spPr>
        <p:txBody>
          <a:bodyPr/>
          <a:lstStyle/>
          <a:p>
            <a:endParaRPr lang="en-GB" alt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A1B1E1C-5687-492C-B087-5D7E4CF8BA9A}" type="slidenum">
              <a:rPr lang="en-GB" altLang="en-US" smtClean="0"/>
              <a:pPr eaLnBrk="1" hangingPunct="1">
                <a:spcBef>
                  <a:spcPct val="0"/>
                </a:spcBef>
              </a:pPr>
              <a:t>6</a:t>
            </a:fld>
            <a:endParaRPr lang="en-GB" altLang="en-US" smtClean="0"/>
          </a:p>
        </p:txBody>
      </p:sp>
      <p:sp>
        <p:nvSpPr>
          <p:cNvPr id="64515" name="Rectangle 3"/>
          <p:cNvSpPr>
            <a:spLocks noGrp="1" noChangeArrowheads="1"/>
          </p:cNvSpPr>
          <p:nvPr>
            <p:ph type="body" idx="1"/>
          </p:nvPr>
        </p:nvSpPr>
        <p:spPr>
          <a:noFill/>
        </p:spPr>
        <p:txBody>
          <a:bodyPr/>
          <a:lstStyle/>
          <a:p>
            <a:endParaRPr lang="en-GB" altLang="en-US" smtClean="0"/>
          </a:p>
        </p:txBody>
      </p:sp>
      <p:sp>
        <p:nvSpPr>
          <p:cNvPr id="64516" name="Rectangle 4"/>
          <p:cNvSpPr>
            <a:spLocks noGrp="1" noRot="1" noChangeAspect="1" noChangeArrowheads="1" noTextEdit="1"/>
          </p:cNvSpPr>
          <p:nvPr>
            <p:ph type="sldImg"/>
          </p:nvPr>
        </p:nvSpPr>
        <p:spPr>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a:latin typeface="Arial" pitchFamily="34" charset="0"/>
              </a:rPr>
              <a:t>K268/1 BSc Information Technology - Information Systems</a:t>
            </a:r>
          </a:p>
        </p:txBody>
      </p:sp>
      <p:sp>
        <p:nvSpPr>
          <p:cNvPr id="4710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BCF33DAC-6FBF-4FD4-868D-BF563386EBA8}" type="datetime3">
              <a:rPr lang="en-GB" altLang="en-US" sz="1000">
                <a:latin typeface="Arial" pitchFamily="34" charset="0"/>
              </a:rPr>
              <a:pPr/>
              <a:t>5 September, 2017</a:t>
            </a:fld>
            <a:endParaRPr lang="en-GB" altLang="en-US" sz="1000">
              <a:latin typeface="Arial" pitchFamily="34" charset="0"/>
            </a:endParaRPr>
          </a:p>
        </p:txBody>
      </p:sp>
      <p:sp>
        <p:nvSpPr>
          <p:cNvPr id="4710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D487B569-6022-493C-A8B8-80987E73D75D}" type="slidenum">
              <a:rPr lang="en-GB" altLang="en-US" sz="1000">
                <a:latin typeface="Arial" pitchFamily="34" charset="0"/>
              </a:rPr>
              <a:pPr/>
              <a:t>67</a:t>
            </a:fld>
            <a:endParaRPr lang="en-GB" altLang="en-US" sz="1000">
              <a:latin typeface="Arial"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p:spPr>
        <p:txBody>
          <a:bodyPr/>
          <a:lstStyle/>
          <a:p>
            <a:r>
              <a:rPr lang="en-GB" altLang="en-US" smtClean="0">
                <a:latin typeface="Arial" pitchFamily="34" charset="0"/>
              </a:rPr>
              <a:t>Bold, underlined verb phrases define business relationships between two entities</a:t>
            </a:r>
          </a:p>
          <a:p>
            <a:endParaRPr lang="en-GB"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1F68B8-CDA2-4D8F-9AB9-5D1658FDB40B}" type="slidenum">
              <a:rPr lang="en-GB" altLang="en-US" smtClean="0"/>
              <a:pPr eaLnBrk="1" hangingPunct="1">
                <a:spcBef>
                  <a:spcPct val="0"/>
                </a:spcBef>
              </a:pPr>
              <a:t>8</a:t>
            </a:fld>
            <a:endParaRPr lang="en-GB" alt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4D0B790-4CC2-47A4-ABE4-463535A8BE43}" type="slidenum">
              <a:rPr lang="en-GB" altLang="en-US" smtClean="0"/>
              <a:pPr eaLnBrk="1" hangingPunct="1">
                <a:spcBef>
                  <a:spcPct val="0"/>
                </a:spcBef>
              </a:pPr>
              <a:t>9</a:t>
            </a:fld>
            <a:endParaRPr lang="en-GB" alt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a:spcBef>
                <a:spcPts val="1838"/>
              </a:spcBef>
              <a:spcAft>
                <a:spcPts val="1025"/>
              </a:spcAft>
            </a:pPr>
            <a:endParaRPr lang="en-GB" altLang="en-US" smtClean="0">
              <a:latin typeface="Verdana" pitchFamily="34" charset="0"/>
            </a:endParaRPr>
          </a:p>
          <a:p>
            <a:endParaRPr lang="en-GB" altLang="en-US" smtClean="0">
              <a:latin typeface="Verdana" pitchFamily="34" charset="0"/>
            </a:endParaRPr>
          </a:p>
          <a:p>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4FBE616-FD98-4D62-A884-8A87E8FBDB97}" type="slidenum">
              <a:rPr lang="en-GB" altLang="en-US" smtClean="0"/>
              <a:pPr eaLnBrk="1" hangingPunct="1">
                <a:spcBef>
                  <a:spcPct val="0"/>
                </a:spcBef>
              </a:pPr>
              <a:t>10</a:t>
            </a:fld>
            <a:endParaRPr lang="en-GB" alt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lnSpc>
                <a:spcPct val="90000"/>
              </a:lnSpc>
            </a:pPr>
            <a:endParaRPr lang="en-GB" altLang="en-US" sz="1000" smtClean="0">
              <a:latin typeface="Verdan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972CBDA-A05E-4C8B-A53A-03918F6F6936}" type="slidenum">
              <a:rPr lang="en-US" altLang="en-US" smtClean="0"/>
              <a:pPr eaLnBrk="1" hangingPunct="1">
                <a:spcBef>
                  <a:spcPct val="0"/>
                </a:spcBef>
              </a:pPr>
              <a:t>16</a:t>
            </a:fld>
            <a:endParaRPr lang="en-US" alt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a:buFontTx/>
              <a:buChar char="•"/>
            </a:pPr>
            <a:r>
              <a:rPr lang="en-US" altLang="en-US" smtClean="0"/>
              <a:t>Purpose of database is to integrate individual items of data into useful information; can be done sequentially, directly, or index-sequentially</a:t>
            </a:r>
          </a:p>
          <a:p>
            <a:pPr>
              <a:buFontTx/>
              <a:buChar char="•"/>
            </a:pPr>
            <a:r>
              <a:rPr lang="en-US" altLang="en-US" smtClean="0"/>
              <a:t>Databases can be organized differently to best fit their use: Hierarchical; Network; Relational; Object-oriented; Multidimensional </a:t>
            </a:r>
            <a:endParaRPr lang="en-US" altLang="en-US" smtClean="0">
              <a:solidFill>
                <a:srgbClr val="33CCCC"/>
              </a:solidFill>
            </a:endParaRPr>
          </a:p>
          <a:p>
            <a:endParaRPr lang="en-US" altLang="en-US" smtClean="0">
              <a:solidFill>
                <a:srgbClr val="33CCCC"/>
              </a:solidFill>
            </a:endParaRPr>
          </a:p>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5E9117E-D590-4D2E-8A01-61312B6A124F}" type="slidenum">
              <a:rPr lang="en-US" altLang="en-US" smtClean="0"/>
              <a:pPr eaLnBrk="1" hangingPunct="1">
                <a:spcBef>
                  <a:spcPct val="0"/>
                </a:spcBef>
              </a:pPr>
              <a:t>17</a:t>
            </a:fld>
            <a:endParaRPr lang="en-US" alt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buFontTx/>
              <a:buChar char="•"/>
            </a:pPr>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dirty="0"/>
              <a:t>Definition of a Relational Database</a:t>
            </a:r>
          </a:p>
          <a:p>
            <a:pPr lvl="1"/>
            <a:r>
              <a:rPr lang="en-US" altLang="en-US" dirty="0">
                <a:solidFill>
                  <a:schemeClr val="tx1"/>
                </a:solidFill>
              </a:rPr>
              <a:t>A relational database uses relations or two-dimensional tables to store information.</a:t>
            </a:r>
          </a:p>
          <a:p>
            <a:pPr lvl="1"/>
            <a:r>
              <a:rPr lang="en-US" altLang="en-US" dirty="0">
                <a:solidFill>
                  <a:schemeClr val="tx1"/>
                </a:solidFill>
              </a:rPr>
              <a:t>For example, you might want to store information about all the employees in your company. In a relational database, you create several tables to store different pieces of information about your employees, such as an employee table, a department table, and a salary 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1127A4A-B6F6-4E13-BD89-5EBA941E789F}" type="slidenum">
              <a:rPr lang="en-GB" altLang="en-US" smtClean="0"/>
              <a:pPr eaLnBrk="1" hangingPunct="1">
                <a:spcBef>
                  <a:spcPct val="0"/>
                </a:spcBef>
              </a:pPr>
              <a:t>30</a:t>
            </a:fld>
            <a:endParaRPr lang="en-GB" alt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US" altLang="en-US" smtClean="0">
              <a:latin typeface="Verdan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US" alt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lt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DAFA1A79-2A98-4174-B842-00ADC09D8A88}" type="slidenum">
              <a:rPr lang="en-US" altLang="en-US"/>
              <a:pPr>
                <a:defRPr/>
              </a:pPr>
              <a:t>‹#›</a:t>
            </a:fld>
            <a:endParaRPr lang="en-US" altLang="en-US"/>
          </a:p>
        </p:txBody>
      </p:sp>
    </p:spTree>
    <p:extLst>
      <p:ext uri="{BB962C8B-B14F-4D97-AF65-F5344CB8AC3E}">
        <p14:creationId xmlns:p14="http://schemas.microsoft.com/office/powerpoint/2010/main" val="162982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ltLang="en-US"/>
          </a:p>
        </p:txBody>
      </p:sp>
      <p:sp>
        <p:nvSpPr>
          <p:cNvPr id="6" name="Slide Number Placeholder 22"/>
          <p:cNvSpPr>
            <a:spLocks noGrp="1"/>
          </p:cNvSpPr>
          <p:nvPr>
            <p:ph type="sldNum" sz="quarter" idx="12"/>
          </p:nvPr>
        </p:nvSpPr>
        <p:spPr/>
        <p:txBody>
          <a:bodyPr/>
          <a:lstStyle>
            <a:lvl1pPr>
              <a:defRPr/>
            </a:lvl1pPr>
          </a:lstStyle>
          <a:p>
            <a:pPr>
              <a:defRPr/>
            </a:pPr>
            <a:fld id="{17ACDF4B-175F-491D-BA2A-D3CF00F30C14}" type="slidenum">
              <a:rPr lang="en-US" altLang="en-US"/>
              <a:pPr>
                <a:defRPr/>
              </a:pPr>
              <a:t>‹#›</a:t>
            </a:fld>
            <a:endParaRPr lang="en-US" altLang="en-US"/>
          </a:p>
        </p:txBody>
      </p:sp>
    </p:spTree>
    <p:extLst>
      <p:ext uri="{BB962C8B-B14F-4D97-AF65-F5344CB8AC3E}">
        <p14:creationId xmlns:p14="http://schemas.microsoft.com/office/powerpoint/2010/main" val="266628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AB4039FC-2013-4A82-824B-43A8A65BF6CE}" type="slidenum">
              <a:rPr lang="en-US" altLang="en-US"/>
              <a:pPr>
                <a:defRPr/>
              </a:pPr>
              <a:t>‹#›</a:t>
            </a:fld>
            <a:endParaRPr lang="en-US" altLang="en-US"/>
          </a:p>
        </p:txBody>
      </p:sp>
    </p:spTree>
    <p:extLst>
      <p:ext uri="{BB962C8B-B14F-4D97-AF65-F5344CB8AC3E}">
        <p14:creationId xmlns:p14="http://schemas.microsoft.com/office/powerpoint/2010/main" val="47687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pPr>
              <a:defRPr/>
            </a:pPr>
            <a:fld id="{4B174F06-3414-4621-8CAE-752706471038}" type="slidenum">
              <a:rPr lang="en-US" altLang="en-US"/>
              <a:pPr>
                <a:defRPr/>
              </a:pPr>
              <a:t>‹#›</a:t>
            </a:fld>
            <a:endParaRPr lang="en-US" altLang="en-US"/>
          </a:p>
        </p:txBody>
      </p:sp>
    </p:spTree>
    <p:extLst>
      <p:ext uri="{BB962C8B-B14F-4D97-AF65-F5344CB8AC3E}">
        <p14:creationId xmlns:p14="http://schemas.microsoft.com/office/powerpoint/2010/main" val="88134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IE"/>
          </a:p>
        </p:txBody>
      </p:sp>
      <p:sp>
        <p:nvSpPr>
          <p:cNvPr id="3" name="Content Placeholder 2"/>
          <p:cNvSpPr>
            <a:spLocks noGrp="1"/>
          </p:cNvSpPr>
          <p:nvPr>
            <p:ph sz="half" idx="1"/>
          </p:nvPr>
        </p:nvSpPr>
        <p:spPr>
          <a:xfrm>
            <a:off x="304800" y="1600200"/>
            <a:ext cx="4191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648200" y="1600200"/>
            <a:ext cx="4191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Slide Number Placeholder 4"/>
          <p:cNvSpPr>
            <a:spLocks noGrp="1"/>
          </p:cNvSpPr>
          <p:nvPr>
            <p:ph type="sldNum" sz="quarter" idx="10"/>
          </p:nvPr>
        </p:nvSpPr>
        <p:spPr>
          <a:xfrm>
            <a:off x="8382000" y="-76200"/>
            <a:ext cx="838200" cy="381000"/>
          </a:xfrm>
        </p:spPr>
        <p:txBody>
          <a:bodyPr/>
          <a:lstStyle>
            <a:lvl1pPr>
              <a:defRPr/>
            </a:lvl1pPr>
          </a:lstStyle>
          <a:p>
            <a:pPr>
              <a:defRPr/>
            </a:pPr>
            <a:r>
              <a:rPr lang="en-US" altLang="en-US"/>
              <a:t>12-</a:t>
            </a:r>
            <a:fld id="{CC978815-B126-4F9E-9999-D21A678DADB1}" type="slidenum">
              <a:rPr lang="en-US" altLang="en-US"/>
              <a:pPr>
                <a:defRPr/>
              </a:pPr>
              <a:t>‹#›</a:t>
            </a:fld>
            <a:endParaRPr lang="en-US" altLang="en-US"/>
          </a:p>
        </p:txBody>
      </p:sp>
    </p:spTree>
    <p:extLst>
      <p:ext uri="{BB962C8B-B14F-4D97-AF65-F5344CB8AC3E}">
        <p14:creationId xmlns:p14="http://schemas.microsoft.com/office/powerpoint/2010/main" val="98379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ltLang="en-US"/>
          </a:p>
        </p:txBody>
      </p:sp>
      <p:sp>
        <p:nvSpPr>
          <p:cNvPr id="6" name="Slide Number Placeholder 22"/>
          <p:cNvSpPr>
            <a:spLocks noGrp="1"/>
          </p:cNvSpPr>
          <p:nvPr>
            <p:ph type="sldNum" sz="quarter" idx="12"/>
          </p:nvPr>
        </p:nvSpPr>
        <p:spPr/>
        <p:txBody>
          <a:bodyPr/>
          <a:lstStyle>
            <a:lvl1pPr>
              <a:defRPr/>
            </a:lvl1pPr>
          </a:lstStyle>
          <a:p>
            <a:pPr>
              <a:defRPr/>
            </a:pPr>
            <a:fld id="{B19CAA46-5561-4C5E-844A-6D6E0C4FBAD1}" type="slidenum">
              <a:rPr lang="en-US" altLang="en-US"/>
              <a:pPr>
                <a:defRPr/>
              </a:pPr>
              <a:t>‹#›</a:t>
            </a:fld>
            <a:endParaRPr lang="en-US" altLang="en-US"/>
          </a:p>
        </p:txBody>
      </p:sp>
    </p:spTree>
    <p:extLst>
      <p:ext uri="{BB962C8B-B14F-4D97-AF65-F5344CB8AC3E}">
        <p14:creationId xmlns:p14="http://schemas.microsoft.com/office/powerpoint/2010/main" val="138514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US" alt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5D5F573F-2F00-4A95-AD73-A8294F5F2A80}" type="slidenum">
              <a:rPr lang="en-US" altLang="en-US"/>
              <a:pPr>
                <a:defRPr/>
              </a:pPr>
              <a:t>‹#›</a:t>
            </a:fld>
            <a:endParaRPr lang="en-US" altLang="en-US"/>
          </a:p>
        </p:txBody>
      </p:sp>
    </p:spTree>
    <p:extLst>
      <p:ext uri="{BB962C8B-B14F-4D97-AF65-F5344CB8AC3E}">
        <p14:creationId xmlns:p14="http://schemas.microsoft.com/office/powerpoint/2010/main" val="27021830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ltLang="en-US"/>
          </a:p>
        </p:txBody>
      </p:sp>
      <p:sp>
        <p:nvSpPr>
          <p:cNvPr id="6" name="Footer Placeholder 2"/>
          <p:cNvSpPr>
            <a:spLocks noGrp="1"/>
          </p:cNvSpPr>
          <p:nvPr>
            <p:ph type="ftr" sz="quarter" idx="11"/>
          </p:nvPr>
        </p:nvSpPr>
        <p:spPr/>
        <p:txBody>
          <a:bodyPr/>
          <a:lstStyle>
            <a:lvl1pPr>
              <a:defRPr/>
            </a:lvl1pPr>
          </a:lstStyle>
          <a:p>
            <a:pPr>
              <a:defRPr/>
            </a:pPr>
            <a:endParaRPr lang="en-US" altLang="en-US"/>
          </a:p>
        </p:txBody>
      </p:sp>
      <p:sp>
        <p:nvSpPr>
          <p:cNvPr id="7" name="Slide Number Placeholder 22"/>
          <p:cNvSpPr>
            <a:spLocks noGrp="1"/>
          </p:cNvSpPr>
          <p:nvPr>
            <p:ph type="sldNum" sz="quarter" idx="12"/>
          </p:nvPr>
        </p:nvSpPr>
        <p:spPr/>
        <p:txBody>
          <a:bodyPr/>
          <a:lstStyle>
            <a:lvl1pPr>
              <a:defRPr/>
            </a:lvl1pPr>
          </a:lstStyle>
          <a:p>
            <a:pPr>
              <a:defRPr/>
            </a:pPr>
            <a:fld id="{927F13F4-BFD0-450D-A672-BD1007622D5F}" type="slidenum">
              <a:rPr lang="en-US" altLang="en-US"/>
              <a:pPr>
                <a:defRPr/>
              </a:pPr>
              <a:t>‹#›</a:t>
            </a:fld>
            <a:endParaRPr lang="en-US" altLang="en-US"/>
          </a:p>
        </p:txBody>
      </p:sp>
    </p:spTree>
    <p:extLst>
      <p:ext uri="{BB962C8B-B14F-4D97-AF65-F5344CB8AC3E}">
        <p14:creationId xmlns:p14="http://schemas.microsoft.com/office/powerpoint/2010/main" val="395050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ltLang="en-US"/>
          </a:p>
        </p:txBody>
      </p:sp>
      <p:sp>
        <p:nvSpPr>
          <p:cNvPr id="8" name="Footer Placeholder 2"/>
          <p:cNvSpPr>
            <a:spLocks noGrp="1"/>
          </p:cNvSpPr>
          <p:nvPr>
            <p:ph type="ftr" sz="quarter" idx="11"/>
          </p:nvPr>
        </p:nvSpPr>
        <p:spPr/>
        <p:txBody>
          <a:bodyPr/>
          <a:lstStyle>
            <a:lvl1pPr>
              <a:defRPr/>
            </a:lvl1pPr>
          </a:lstStyle>
          <a:p>
            <a:pPr>
              <a:defRPr/>
            </a:pPr>
            <a:endParaRPr lang="en-US" altLang="en-US"/>
          </a:p>
        </p:txBody>
      </p:sp>
      <p:sp>
        <p:nvSpPr>
          <p:cNvPr id="9" name="Slide Number Placeholder 22"/>
          <p:cNvSpPr>
            <a:spLocks noGrp="1"/>
          </p:cNvSpPr>
          <p:nvPr>
            <p:ph type="sldNum" sz="quarter" idx="12"/>
          </p:nvPr>
        </p:nvSpPr>
        <p:spPr/>
        <p:txBody>
          <a:bodyPr/>
          <a:lstStyle>
            <a:lvl1pPr>
              <a:defRPr/>
            </a:lvl1pPr>
          </a:lstStyle>
          <a:p>
            <a:pPr>
              <a:defRPr/>
            </a:pPr>
            <a:fld id="{6DB24BD6-D251-4AC8-9186-41D1F4FB222B}" type="slidenum">
              <a:rPr lang="en-US" altLang="en-US"/>
              <a:pPr>
                <a:defRPr/>
              </a:pPr>
              <a:t>‹#›</a:t>
            </a:fld>
            <a:endParaRPr lang="en-US" altLang="en-US"/>
          </a:p>
        </p:txBody>
      </p:sp>
    </p:spTree>
    <p:extLst>
      <p:ext uri="{BB962C8B-B14F-4D97-AF65-F5344CB8AC3E}">
        <p14:creationId xmlns:p14="http://schemas.microsoft.com/office/powerpoint/2010/main" val="397301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ltLang="en-US"/>
          </a:p>
        </p:txBody>
      </p:sp>
      <p:sp>
        <p:nvSpPr>
          <p:cNvPr id="5" name="Footer Placeholder 3"/>
          <p:cNvSpPr>
            <a:spLocks noGrp="1"/>
          </p:cNvSpPr>
          <p:nvPr>
            <p:ph type="ftr" sz="quarter" idx="11"/>
          </p:nvPr>
        </p:nvSpPr>
        <p:spPr/>
        <p:txBody>
          <a:bodyPr/>
          <a:lstStyle>
            <a:lvl1pPr>
              <a:defRPr/>
            </a:lvl1pPr>
          </a:lstStyle>
          <a:p>
            <a:pPr>
              <a:defRPr/>
            </a:pPr>
            <a:endParaRPr lang="en-US" altLang="en-US"/>
          </a:p>
        </p:txBody>
      </p:sp>
      <p:sp>
        <p:nvSpPr>
          <p:cNvPr id="6" name="Slide Number Placeholder 4"/>
          <p:cNvSpPr>
            <a:spLocks noGrp="1"/>
          </p:cNvSpPr>
          <p:nvPr>
            <p:ph type="sldNum" sz="quarter" idx="12"/>
          </p:nvPr>
        </p:nvSpPr>
        <p:spPr/>
        <p:txBody>
          <a:bodyPr/>
          <a:lstStyle>
            <a:lvl1pPr>
              <a:defRPr/>
            </a:lvl1pPr>
          </a:lstStyle>
          <a:p>
            <a:pPr>
              <a:defRPr/>
            </a:pPr>
            <a:fld id="{699CC61A-8A66-41A2-B796-70D2D3A34910}" type="slidenum">
              <a:rPr lang="en-US" altLang="en-US"/>
              <a:pPr>
                <a:defRPr/>
              </a:pPr>
              <a:t>‹#›</a:t>
            </a:fld>
            <a:endParaRPr lang="en-US" altLang="en-US"/>
          </a:p>
        </p:txBody>
      </p:sp>
    </p:spTree>
    <p:extLst>
      <p:ext uri="{BB962C8B-B14F-4D97-AF65-F5344CB8AC3E}">
        <p14:creationId xmlns:p14="http://schemas.microsoft.com/office/powerpoint/2010/main" val="256286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ltLang="en-US"/>
          </a:p>
        </p:txBody>
      </p:sp>
      <p:sp>
        <p:nvSpPr>
          <p:cNvPr id="5" name="Footer Placeholder 2"/>
          <p:cNvSpPr>
            <a:spLocks noGrp="1"/>
          </p:cNvSpPr>
          <p:nvPr>
            <p:ph type="ftr" sz="quarter" idx="11"/>
          </p:nvPr>
        </p:nvSpPr>
        <p:spPr/>
        <p:txBody>
          <a:bodyPr/>
          <a:lstStyle>
            <a:lvl1pPr>
              <a:defRPr/>
            </a:lvl1pPr>
          </a:lstStyle>
          <a:p>
            <a:pPr>
              <a:defRPr/>
            </a:pPr>
            <a:endParaRPr lang="en-US" altLang="en-US"/>
          </a:p>
        </p:txBody>
      </p:sp>
      <p:sp>
        <p:nvSpPr>
          <p:cNvPr id="6" name="Slide Number Placeholder 3"/>
          <p:cNvSpPr>
            <a:spLocks noGrp="1"/>
          </p:cNvSpPr>
          <p:nvPr>
            <p:ph type="sldNum" sz="quarter" idx="12"/>
          </p:nvPr>
        </p:nvSpPr>
        <p:spPr/>
        <p:txBody>
          <a:bodyPr/>
          <a:lstStyle>
            <a:lvl1pPr>
              <a:defRPr/>
            </a:lvl1pPr>
          </a:lstStyle>
          <a:p>
            <a:pPr>
              <a:defRPr/>
            </a:pPr>
            <a:fld id="{F9601DB0-D7F3-4625-954F-6A0D9AF4178F}" type="slidenum">
              <a:rPr lang="en-US" altLang="en-US"/>
              <a:pPr>
                <a:defRPr/>
              </a:pPr>
              <a:t>‹#›</a:t>
            </a:fld>
            <a:endParaRPr lang="en-US" altLang="en-US"/>
          </a:p>
        </p:txBody>
      </p:sp>
    </p:spTree>
    <p:extLst>
      <p:ext uri="{BB962C8B-B14F-4D97-AF65-F5344CB8AC3E}">
        <p14:creationId xmlns:p14="http://schemas.microsoft.com/office/powerpoint/2010/main" val="366295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US" altLang="en-US"/>
          </a:p>
        </p:txBody>
      </p:sp>
      <p:sp>
        <p:nvSpPr>
          <p:cNvPr id="9" name="Footer Placeholder 5"/>
          <p:cNvSpPr>
            <a:spLocks noGrp="1"/>
          </p:cNvSpPr>
          <p:nvPr>
            <p:ph type="ftr" sz="quarter" idx="11"/>
          </p:nvPr>
        </p:nvSpPr>
        <p:spPr/>
        <p:txBody>
          <a:bodyPr/>
          <a:lstStyle>
            <a:lvl1pPr>
              <a:defRPr/>
            </a:lvl1pPr>
          </a:lstStyle>
          <a:p>
            <a:pPr>
              <a:defRPr/>
            </a:pPr>
            <a:endParaRPr lang="en-US" altLang="en-US"/>
          </a:p>
        </p:txBody>
      </p:sp>
      <p:sp>
        <p:nvSpPr>
          <p:cNvPr id="10" name="Slide Number Placeholder 6"/>
          <p:cNvSpPr>
            <a:spLocks noGrp="1"/>
          </p:cNvSpPr>
          <p:nvPr>
            <p:ph type="sldNum" sz="quarter" idx="12"/>
          </p:nvPr>
        </p:nvSpPr>
        <p:spPr/>
        <p:txBody>
          <a:bodyPr/>
          <a:lstStyle>
            <a:lvl1pPr>
              <a:defRPr/>
            </a:lvl1pPr>
          </a:lstStyle>
          <a:p>
            <a:pPr>
              <a:defRPr/>
            </a:pPr>
            <a:fld id="{8155DD30-74C0-4068-82FA-D9FED76E3FB2}" type="slidenum">
              <a:rPr lang="en-US" altLang="en-US"/>
              <a:pPr>
                <a:defRPr/>
              </a:pPr>
              <a:t>‹#›</a:t>
            </a:fld>
            <a:endParaRPr lang="en-US" altLang="en-US"/>
          </a:p>
        </p:txBody>
      </p:sp>
    </p:spTree>
    <p:extLst>
      <p:ext uri="{BB962C8B-B14F-4D97-AF65-F5344CB8AC3E}">
        <p14:creationId xmlns:p14="http://schemas.microsoft.com/office/powerpoint/2010/main" val="161900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ltLang="en-US"/>
          </a:p>
        </p:txBody>
      </p:sp>
      <p:sp>
        <p:nvSpPr>
          <p:cNvPr id="9" name="Footer Placeholder 5"/>
          <p:cNvSpPr>
            <a:spLocks noGrp="1"/>
          </p:cNvSpPr>
          <p:nvPr>
            <p:ph type="ftr" sz="quarter" idx="11"/>
          </p:nvPr>
        </p:nvSpPr>
        <p:spPr/>
        <p:txBody>
          <a:bodyPr/>
          <a:lstStyle>
            <a:lvl1pPr>
              <a:defRPr/>
            </a:lvl1pPr>
          </a:lstStyle>
          <a:p>
            <a:pPr>
              <a:defRPr/>
            </a:pPr>
            <a:endParaRPr lang="en-US" altLang="en-US"/>
          </a:p>
        </p:txBody>
      </p:sp>
      <p:sp>
        <p:nvSpPr>
          <p:cNvPr id="10" name="Slide Number Placeholder 6"/>
          <p:cNvSpPr>
            <a:spLocks noGrp="1"/>
          </p:cNvSpPr>
          <p:nvPr>
            <p:ph type="sldNum" sz="quarter" idx="12"/>
          </p:nvPr>
        </p:nvSpPr>
        <p:spPr/>
        <p:txBody>
          <a:bodyPr/>
          <a:lstStyle>
            <a:lvl1pPr>
              <a:defRPr/>
            </a:lvl1pPr>
          </a:lstStyle>
          <a:p>
            <a:pPr>
              <a:defRPr/>
            </a:pPr>
            <a:fld id="{DAA1640E-262F-46BF-AB22-EDD379602D1F}" type="slidenum">
              <a:rPr lang="en-US" altLang="en-US"/>
              <a:pPr>
                <a:defRPr/>
              </a:pPr>
              <a:t>‹#›</a:t>
            </a:fld>
            <a:endParaRPr lang="en-US" altLang="en-US"/>
          </a:p>
        </p:txBody>
      </p:sp>
    </p:spTree>
    <p:extLst>
      <p:ext uri="{BB962C8B-B14F-4D97-AF65-F5344CB8AC3E}">
        <p14:creationId xmlns:p14="http://schemas.microsoft.com/office/powerpoint/2010/main" val="338051805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defRPr>
            </a:lvl1pPr>
          </a:lstStyle>
          <a:p>
            <a:pPr>
              <a:defRPr/>
            </a:pPr>
            <a:endParaRPr lang="en-US" alt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lt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defRPr>
            </a:lvl1pPr>
          </a:lstStyle>
          <a:p>
            <a:pPr>
              <a:defRPr/>
            </a:pPr>
            <a:fld id="{EDBB1F39-8E2B-4737-A6A5-ABB7958E3DD3}" type="slidenum">
              <a:rPr lang="en-US" altLang="en-US"/>
              <a:pPr>
                <a:defRPr/>
              </a:pPr>
              <a:t>‹#›</a:t>
            </a:fld>
            <a:endParaRPr lang="en-US" altLang="en-US"/>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E"/>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097" r:id="rId1"/>
    <p:sldLayoutId id="2147484093" r:id="rId2"/>
    <p:sldLayoutId id="2147484098" r:id="rId3"/>
    <p:sldLayoutId id="2147484094" r:id="rId4"/>
    <p:sldLayoutId id="2147484095" r:id="rId5"/>
    <p:sldLayoutId id="2147484099" r:id="rId6"/>
    <p:sldLayoutId id="2147484100" r:id="rId7"/>
    <p:sldLayoutId id="2147484101" r:id="rId8"/>
    <p:sldLayoutId id="2147484102" r:id="rId9"/>
    <p:sldLayoutId id="2147484096" r:id="rId10"/>
    <p:sldLayoutId id="2147484103" r:id="rId11"/>
    <p:sldLayoutId id="2147484104" r:id="rId12"/>
    <p:sldLayoutId id="2147484105" r:id="rId13"/>
  </p:sldLayoutIdLst>
  <p:hf sldNum="0"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www.oracle.com/search/customers?Nr=112"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US" altLang="en-US" smtClean="0"/>
              <a:t>DT228/DT282/2 Databases I</a:t>
            </a:r>
          </a:p>
        </p:txBody>
      </p:sp>
      <p:sp>
        <p:nvSpPr>
          <p:cNvPr id="2051" name="Rectangle 3"/>
          <p:cNvSpPr>
            <a:spLocks noGrp="1" noChangeArrowheads="1"/>
          </p:cNvSpPr>
          <p:nvPr>
            <p:ph type="subTitle" idx="1"/>
          </p:nvPr>
        </p:nvSpPr>
        <p:spPr/>
        <p:txBody>
          <a:bodyPr>
            <a:normAutofit lnSpcReduction="10000"/>
          </a:bodyPr>
          <a:lstStyle/>
          <a:p>
            <a:pPr eaLnBrk="1" fontAlgn="auto" hangingPunct="1">
              <a:lnSpc>
                <a:spcPct val="80000"/>
              </a:lnSpc>
              <a:spcAft>
                <a:spcPts val="0"/>
              </a:spcAft>
              <a:buFont typeface="Wingdings 3"/>
              <a:buNone/>
              <a:defRPr/>
            </a:pPr>
            <a:r>
              <a:rPr lang="en-US" altLang="en-US" dirty="0"/>
              <a:t>Introduction to Databases</a:t>
            </a:r>
            <a:br>
              <a:rPr lang="en-US" altLang="en-US" dirty="0"/>
            </a:br>
            <a:r>
              <a:rPr lang="en-US" altLang="en-US"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smtClean="0"/>
              <a:t>Managing as re-processing</a:t>
            </a:r>
          </a:p>
        </p:txBody>
      </p:sp>
      <p:sp>
        <p:nvSpPr>
          <p:cNvPr id="22531" name="Rectangle 3"/>
          <p:cNvSpPr>
            <a:spLocks noGrp="1" noChangeArrowheads="1"/>
          </p:cNvSpPr>
          <p:nvPr>
            <p:ph type="body" idx="1"/>
          </p:nvPr>
        </p:nvSpPr>
        <p:spPr>
          <a:xfrm>
            <a:off x="457200" y="1219200"/>
            <a:ext cx="8229600" cy="4937125"/>
          </a:xfrm>
        </p:spPr>
        <p:txBody>
          <a:bodyPr/>
          <a:lstStyle/>
          <a:p>
            <a:r>
              <a:rPr lang="en-GB" altLang="en-US" dirty="0" smtClean="0"/>
              <a:t>The processing power of a database allows it to:</a:t>
            </a:r>
          </a:p>
          <a:p>
            <a:pPr lvl="1"/>
            <a:r>
              <a:rPr lang="en-GB" altLang="en-US" dirty="0" smtClean="0"/>
              <a:t>Sort, Match, Link</a:t>
            </a:r>
          </a:p>
          <a:p>
            <a:pPr lvl="1"/>
            <a:r>
              <a:rPr lang="en-GB" altLang="en-US" dirty="0" smtClean="0"/>
              <a:t>Calculate, Aggregate</a:t>
            </a:r>
          </a:p>
          <a:p>
            <a:pPr lvl="1"/>
            <a:r>
              <a:rPr lang="en-GB" altLang="en-US" dirty="0" smtClean="0"/>
              <a:t>Skip, Arrange …..</a:t>
            </a:r>
          </a:p>
          <a:p>
            <a:r>
              <a:rPr lang="en-GB" altLang="en-US" dirty="0" smtClean="0"/>
              <a:t>Can be used to provide human readable data</a:t>
            </a:r>
          </a:p>
          <a:p>
            <a:pPr lvl="1">
              <a:defRPr/>
            </a:pPr>
            <a:r>
              <a:rPr lang="en-GB" altLang="en-US" dirty="0" smtClean="0"/>
              <a:t>Mailing </a:t>
            </a:r>
            <a:r>
              <a:rPr lang="en-GB" altLang="en-US" dirty="0"/>
              <a:t>lists</a:t>
            </a:r>
          </a:p>
          <a:p>
            <a:pPr lvl="1">
              <a:defRPr/>
            </a:pPr>
            <a:r>
              <a:rPr lang="en-GB" altLang="en-US" dirty="0" smtClean="0"/>
              <a:t>Reports/Summaries</a:t>
            </a:r>
            <a:endParaRPr lang="en-GB" altLang="en-US" dirty="0"/>
          </a:p>
          <a:p>
            <a:pPr lvl="1">
              <a:defRPr/>
            </a:pPr>
            <a:r>
              <a:rPr lang="en-GB" altLang="en-US" dirty="0" smtClean="0"/>
              <a:t>Visualisations….</a:t>
            </a:r>
          </a:p>
          <a:p>
            <a:pPr>
              <a:defRPr/>
            </a:pPr>
            <a:r>
              <a:rPr lang="en-GB" altLang="en-US" dirty="0" smtClean="0"/>
              <a:t>And be used as part of higher order tasks/to achieve higher order goals</a:t>
            </a:r>
            <a:endParaRPr lang="en-GB" altLang="en-US" dirty="0"/>
          </a:p>
          <a:p>
            <a:endParaRPr lang="en-GB" altLang="en-US" dirty="0" smtClean="0"/>
          </a:p>
          <a:p>
            <a:endParaRPr lang="en-GB" altLang="en-US" dirty="0" smtClean="0"/>
          </a:p>
          <a:p>
            <a:pPr lvl="1"/>
            <a:endParaRPr lang="en-GB" altLang="en-US" dirty="0" smtClean="0"/>
          </a:p>
          <a:p>
            <a:endParaRPr lang="en-GB" altLang="en-US" dirty="0" smtClean="0"/>
          </a:p>
        </p:txBody>
      </p:sp>
    </p:spTree>
    <p:extLst>
      <p:ext uri="{BB962C8B-B14F-4D97-AF65-F5344CB8AC3E}">
        <p14:creationId xmlns:p14="http://schemas.microsoft.com/office/powerpoint/2010/main" val="635648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IE" altLang="en-US" smtClean="0"/>
              <a:t>Relational Database</a:t>
            </a:r>
            <a:endParaRPr lang="en-GB" altLang="en-US" smtClean="0"/>
          </a:p>
        </p:txBody>
      </p:sp>
      <p:sp>
        <p:nvSpPr>
          <p:cNvPr id="24579" name="Rectangle 3"/>
          <p:cNvSpPr>
            <a:spLocks noGrp="1" noChangeArrowheads="1"/>
          </p:cNvSpPr>
          <p:nvPr>
            <p:ph type="body" idx="1"/>
          </p:nvPr>
        </p:nvSpPr>
        <p:spPr>
          <a:xfrm>
            <a:off x="457200" y="1219200"/>
            <a:ext cx="8229600" cy="4937125"/>
          </a:xfrm>
        </p:spPr>
        <p:txBody>
          <a:bodyPr/>
          <a:lstStyle/>
          <a:p>
            <a:pPr eaLnBrk="1" hangingPunct="1"/>
            <a:r>
              <a:rPr lang="en-IE" altLang="en-US" smtClean="0"/>
              <a:t>Definition</a:t>
            </a:r>
          </a:p>
          <a:p>
            <a:pPr lvl="1" eaLnBrk="1" hangingPunct="1"/>
            <a:r>
              <a:rPr lang="en-IE" altLang="en-US" smtClean="0"/>
              <a:t>A database is a </a:t>
            </a:r>
            <a:r>
              <a:rPr lang="en-IE" altLang="en-US" u="sng" smtClean="0"/>
              <a:t>shared persistent</a:t>
            </a:r>
            <a:r>
              <a:rPr lang="en-IE" altLang="en-US" smtClean="0"/>
              <a:t> collection of </a:t>
            </a:r>
            <a:r>
              <a:rPr lang="en-IE" altLang="en-US" u="sng" smtClean="0"/>
              <a:t>logically related data supporting several different applications </a:t>
            </a:r>
            <a:r>
              <a:rPr lang="en-IE" altLang="en-US" smtClean="0"/>
              <a:t>within an organisation.</a:t>
            </a:r>
          </a:p>
          <a:p>
            <a:pPr lvl="1" eaLnBrk="1" hangingPunct="1"/>
            <a:endParaRPr lang="en-IE" altLang="en-US" smtClean="0"/>
          </a:p>
          <a:p>
            <a:pPr lvl="1" eaLnBrk="1" hangingPunct="1"/>
            <a:r>
              <a:rPr lang="en-IE" altLang="en-US" u="sng" smtClean="0"/>
              <a:t>Shared</a:t>
            </a:r>
            <a:r>
              <a:rPr lang="en-IE" altLang="en-US" smtClean="0"/>
              <a:t> – used simultaneously by many applications and useres</a:t>
            </a:r>
          </a:p>
          <a:p>
            <a:pPr lvl="1" eaLnBrk="1" hangingPunct="1"/>
            <a:r>
              <a:rPr lang="en-IE" altLang="en-US" u="sng" smtClean="0"/>
              <a:t>Persistent</a:t>
            </a:r>
            <a:r>
              <a:rPr lang="en-IE" altLang="en-US" smtClean="0"/>
              <a:t> i.e. permanently stored</a:t>
            </a:r>
          </a:p>
          <a:p>
            <a:pPr lvl="1" eaLnBrk="1" hangingPunct="1"/>
            <a:r>
              <a:rPr lang="en-IE" altLang="en-US" smtClean="0"/>
              <a:t>Data stored is all </a:t>
            </a:r>
            <a:r>
              <a:rPr lang="en-IE" altLang="en-US" u="sng" smtClean="0"/>
              <a:t>related</a:t>
            </a:r>
            <a:r>
              <a:rPr lang="en-IE" altLang="en-US" smtClean="0"/>
              <a:t> in some way</a:t>
            </a:r>
          </a:p>
          <a:p>
            <a:pPr lvl="1" eaLnBrk="1" hangingPunct="1"/>
            <a:r>
              <a:rPr lang="en-IE" altLang="en-US" smtClean="0"/>
              <a:t>Database </a:t>
            </a:r>
            <a:r>
              <a:rPr lang="en-IE" altLang="en-US" u="sng" smtClean="0"/>
              <a:t>supports/manages data for several different applications</a:t>
            </a:r>
          </a:p>
          <a:p>
            <a:pPr lvl="1" eaLnBrk="1" hangingPunct="1"/>
            <a:r>
              <a:rPr lang="en-GB" altLang="en-US" smtClean="0"/>
              <a:t>Database (DB)</a:t>
            </a:r>
          </a:p>
        </p:txBody>
      </p:sp>
    </p:spTree>
    <p:extLst>
      <p:ext uri="{BB962C8B-B14F-4D97-AF65-F5344CB8AC3E}">
        <p14:creationId xmlns:p14="http://schemas.microsoft.com/office/powerpoint/2010/main" val="2856170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E" altLang="en-US" smtClean="0"/>
              <a:t>Applications</a:t>
            </a:r>
          </a:p>
        </p:txBody>
      </p:sp>
      <p:sp>
        <p:nvSpPr>
          <p:cNvPr id="19459" name="Content Placeholder 2"/>
          <p:cNvSpPr>
            <a:spLocks noGrp="1"/>
          </p:cNvSpPr>
          <p:nvPr>
            <p:ph sz="quarter" idx="1"/>
          </p:nvPr>
        </p:nvSpPr>
        <p:spPr>
          <a:xfrm>
            <a:off x="457200" y="1219200"/>
            <a:ext cx="8229600" cy="4937125"/>
          </a:xfrm>
        </p:spPr>
        <p:txBody>
          <a:bodyPr/>
          <a:lstStyle/>
          <a:p>
            <a:r>
              <a:rPr lang="en-IE" altLang="en-US" dirty="0" smtClean="0"/>
              <a:t>“Traditional” DB Applications </a:t>
            </a:r>
          </a:p>
          <a:p>
            <a:pPr lvl="1"/>
            <a:r>
              <a:rPr lang="en-IE" altLang="en-US" dirty="0" smtClean="0"/>
              <a:t>Databases form foundation of IT systems in areas such as public administration (CAO), payroll, banking (account info.), retail (inventory)etc. </a:t>
            </a:r>
          </a:p>
          <a:p>
            <a:r>
              <a:rPr lang="en-IE" altLang="en-US" dirty="0" smtClean="0"/>
              <a:t>Most web sites/apps are built around data backend</a:t>
            </a:r>
          </a:p>
          <a:p>
            <a:r>
              <a:rPr lang="en-IE" altLang="en-US" dirty="0" smtClean="0"/>
              <a:t>More emergent database reliant applications</a:t>
            </a:r>
          </a:p>
          <a:p>
            <a:pPr lvl="2"/>
            <a:r>
              <a:rPr lang="en-IE" altLang="en-US" dirty="0" smtClean="0"/>
              <a:t>Amazon, YouTube,  Facebook,  Wikipedia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E" altLang="en-US" smtClean="0"/>
              <a:t>Typical E-Commerce site</a:t>
            </a:r>
          </a:p>
        </p:txBody>
      </p:sp>
      <p:sp>
        <p:nvSpPr>
          <p:cNvPr id="3" name="Content Placeholder 2"/>
          <p:cNvSpPr>
            <a:spLocks noGrp="1"/>
          </p:cNvSpPr>
          <p:nvPr>
            <p:ph sz="quarter" idx="1"/>
          </p:nvPr>
        </p:nvSpPr>
        <p:spPr>
          <a:xfrm>
            <a:off x="76200" y="1219200"/>
            <a:ext cx="9067800" cy="4937125"/>
          </a:xfrm>
        </p:spPr>
        <p:txBody>
          <a:bodyPr/>
          <a:lstStyle/>
          <a:p>
            <a:pPr>
              <a:defRPr/>
            </a:pPr>
            <a:endParaRPr lang="en-IE" dirty="0" smtClean="0"/>
          </a:p>
          <a:p>
            <a:pPr>
              <a:defRPr/>
            </a:pPr>
            <a:endParaRPr lang="en-IE" dirty="0"/>
          </a:p>
          <a:p>
            <a:pPr>
              <a:defRPr/>
            </a:pPr>
            <a:endParaRPr lang="en-IE" dirty="0" smtClean="0"/>
          </a:p>
          <a:p>
            <a:pPr marL="0" indent="0">
              <a:buFont typeface="Wingdings 3" pitchFamily="18" charset="2"/>
              <a:buNone/>
              <a:defRPr/>
            </a:pPr>
            <a:endParaRPr lang="en-IE" dirty="0" smtClean="0"/>
          </a:p>
          <a:p>
            <a:pPr>
              <a:defRPr/>
            </a:pPr>
            <a:r>
              <a:rPr lang="en-IE" sz="2000" dirty="0" smtClean="0"/>
              <a:t>User uses browser to interact with Web-server</a:t>
            </a:r>
          </a:p>
          <a:p>
            <a:pPr>
              <a:defRPr/>
            </a:pPr>
            <a:r>
              <a:rPr lang="en-IE" sz="2000" dirty="0" smtClean="0"/>
              <a:t>Web-server </a:t>
            </a:r>
            <a:r>
              <a:rPr lang="en-IE" sz="2000" dirty="0"/>
              <a:t>holds programs to await and respond to customer enquiries</a:t>
            </a:r>
          </a:p>
          <a:p>
            <a:pPr>
              <a:defRPr/>
            </a:pPr>
            <a:r>
              <a:rPr lang="en-IE" sz="2000" dirty="0"/>
              <a:t>Database holds the data (e.g. flight schedules, prices, availability)</a:t>
            </a:r>
          </a:p>
          <a:p>
            <a:pPr>
              <a:defRPr/>
            </a:pPr>
            <a:r>
              <a:rPr lang="en-IE" sz="2000" dirty="0" smtClean="0"/>
              <a:t>When user submits some sort of information </a:t>
            </a:r>
            <a:endParaRPr lang="en-IE" sz="2000" dirty="0"/>
          </a:p>
          <a:p>
            <a:pPr lvl="1">
              <a:defRPr/>
            </a:pPr>
            <a:r>
              <a:rPr lang="en-IE" sz="1700" dirty="0" smtClean="0"/>
              <a:t>Relevant </a:t>
            </a:r>
            <a:r>
              <a:rPr lang="en-IE" sz="1700" dirty="0"/>
              <a:t>program </a:t>
            </a:r>
            <a:r>
              <a:rPr lang="en-IE" sz="1700" dirty="0" smtClean="0"/>
              <a:t>on the web server is “awakened</a:t>
            </a:r>
            <a:r>
              <a:rPr lang="en-IE" sz="1700" dirty="0"/>
              <a:t>" </a:t>
            </a:r>
          </a:p>
          <a:p>
            <a:pPr lvl="1">
              <a:defRPr/>
            </a:pPr>
            <a:r>
              <a:rPr lang="en-IE" sz="1700" dirty="0" smtClean="0"/>
              <a:t>It extracts </a:t>
            </a:r>
            <a:r>
              <a:rPr lang="en-IE" sz="1700" dirty="0"/>
              <a:t>details of customers </a:t>
            </a:r>
            <a:r>
              <a:rPr lang="en-IE" sz="1700" dirty="0" smtClean="0"/>
              <a:t>request queries database (e.g. for </a:t>
            </a:r>
            <a:r>
              <a:rPr lang="en-IE" sz="1700" dirty="0"/>
              <a:t>suitable </a:t>
            </a:r>
            <a:r>
              <a:rPr lang="en-IE" sz="1700" dirty="0" smtClean="0"/>
              <a:t>flights) </a:t>
            </a:r>
          </a:p>
          <a:p>
            <a:pPr lvl="1">
              <a:defRPr/>
            </a:pPr>
            <a:r>
              <a:rPr lang="en-IE" sz="1700" dirty="0" smtClean="0"/>
              <a:t>It generates a response </a:t>
            </a:r>
            <a:r>
              <a:rPr lang="en-IE" sz="1700" dirty="0"/>
              <a:t>(web page) for return to </a:t>
            </a:r>
            <a:r>
              <a:rPr lang="en-IE" sz="1700" dirty="0" smtClean="0"/>
              <a:t>customer</a:t>
            </a:r>
          </a:p>
          <a:p>
            <a:pPr>
              <a:defRPr/>
            </a:pPr>
            <a:r>
              <a:rPr lang="en-IE" sz="2000" dirty="0" smtClean="0"/>
              <a:t>When transaction is confirmed, all relevant details are stored in the database via the relevant program</a:t>
            </a:r>
            <a:endParaRPr lang="en-IE" sz="2000" dirty="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l="32411" t="33755" r="23724" b="41747"/>
          <a:stretch>
            <a:fillRect/>
          </a:stretch>
        </p:blipFill>
        <p:spPr bwMode="auto">
          <a:xfrm>
            <a:off x="1295400" y="1371600"/>
            <a:ext cx="5334000" cy="157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E" altLang="en-US" smtClean="0"/>
              <a:t>Typical E-Commerce site</a:t>
            </a:r>
          </a:p>
        </p:txBody>
      </p:sp>
      <p:sp>
        <p:nvSpPr>
          <p:cNvPr id="3" name="Content Placeholder 2"/>
          <p:cNvSpPr>
            <a:spLocks noGrp="1"/>
          </p:cNvSpPr>
          <p:nvPr>
            <p:ph sz="quarter" idx="1"/>
          </p:nvPr>
        </p:nvSpPr>
        <p:spPr>
          <a:xfrm>
            <a:off x="76200" y="1219200"/>
            <a:ext cx="9067800" cy="4937125"/>
          </a:xfrm>
        </p:spPr>
        <p:txBody>
          <a:bodyPr/>
          <a:lstStyle/>
          <a:p>
            <a:pPr>
              <a:defRPr/>
            </a:pPr>
            <a:endParaRPr lang="en-IE" dirty="0" smtClean="0"/>
          </a:p>
          <a:p>
            <a:pPr>
              <a:defRPr/>
            </a:pPr>
            <a:endParaRPr lang="en-IE" dirty="0"/>
          </a:p>
          <a:p>
            <a:pPr>
              <a:defRPr/>
            </a:pPr>
            <a:endParaRPr lang="en-IE" dirty="0" smtClean="0"/>
          </a:p>
          <a:p>
            <a:pPr marL="0" indent="0">
              <a:buFont typeface="Wingdings 3" pitchFamily="18" charset="2"/>
              <a:buNone/>
              <a:defRPr/>
            </a:pPr>
            <a:endParaRPr lang="en-IE" dirty="0" smtClean="0"/>
          </a:p>
          <a:p>
            <a:pPr>
              <a:defRPr/>
            </a:pPr>
            <a:r>
              <a:rPr lang="en-IE" dirty="0" smtClean="0"/>
              <a:t>Database is protected </a:t>
            </a:r>
          </a:p>
          <a:p>
            <a:pPr>
              <a:defRPr/>
            </a:pPr>
            <a:r>
              <a:rPr lang="en-IE" dirty="0" smtClean="0"/>
              <a:t>Not directly accessible</a:t>
            </a:r>
          </a:p>
          <a:p>
            <a:pPr>
              <a:defRPr/>
            </a:pPr>
            <a:r>
              <a:rPr lang="en-IE" dirty="0" smtClean="0"/>
              <a:t>Only your programs can talk directly to it </a:t>
            </a: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l="32411" t="33755" r="23724" b="41747"/>
          <a:stretch>
            <a:fillRect/>
          </a:stretch>
        </p:blipFill>
        <p:spPr bwMode="auto">
          <a:xfrm>
            <a:off x="1295400" y="1371600"/>
            <a:ext cx="5334000" cy="157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063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IE" altLang="en-US" smtClean="0"/>
              <a:t>DBMS</a:t>
            </a:r>
            <a:endParaRPr lang="en-GB" altLang="en-US" smtClean="0"/>
          </a:p>
        </p:txBody>
      </p:sp>
      <p:sp>
        <p:nvSpPr>
          <p:cNvPr id="23555" name="Rectangle 3"/>
          <p:cNvSpPr>
            <a:spLocks noGrp="1" noChangeArrowheads="1"/>
          </p:cNvSpPr>
          <p:nvPr>
            <p:ph type="body" idx="1"/>
          </p:nvPr>
        </p:nvSpPr>
        <p:spPr>
          <a:xfrm>
            <a:off x="457200" y="1219200"/>
            <a:ext cx="8229600" cy="4937125"/>
          </a:xfrm>
        </p:spPr>
        <p:txBody>
          <a:bodyPr/>
          <a:lstStyle/>
          <a:p>
            <a:r>
              <a:rPr lang="en-IE" altLang="en-US" sz="2400" smtClean="0"/>
              <a:t>A Database Management System (DBMS) is the set of software which manages a DB or set of DBs</a:t>
            </a:r>
          </a:p>
          <a:p>
            <a:r>
              <a:rPr lang="en-IE" altLang="en-US" sz="2400" smtClean="0"/>
              <a:t>Aims of DBMS:</a:t>
            </a:r>
          </a:p>
          <a:p>
            <a:pPr lvl="1"/>
            <a:r>
              <a:rPr lang="en-IE" altLang="en-US" sz="2000" smtClean="0"/>
              <a:t>Efficient, reliable and secure management of large amount of persistent data.</a:t>
            </a:r>
          </a:p>
          <a:p>
            <a:pPr lvl="1"/>
            <a:r>
              <a:rPr lang="en-IE" altLang="en-US" sz="2000" smtClean="0"/>
              <a:t>Provide </a:t>
            </a:r>
            <a:r>
              <a:rPr lang="en-IE" altLang="en-US" sz="2000" b="1" smtClean="0"/>
              <a:t>Data Manipulation Language (DML) </a:t>
            </a:r>
            <a:r>
              <a:rPr lang="en-IE" altLang="en-US" sz="2000" smtClean="0"/>
              <a:t>(language for storing, retrieving and updating data in the DB).</a:t>
            </a:r>
          </a:p>
          <a:p>
            <a:pPr lvl="1"/>
            <a:r>
              <a:rPr lang="en-IE" altLang="en-US" sz="2000" smtClean="0"/>
              <a:t>Provide </a:t>
            </a:r>
            <a:r>
              <a:rPr lang="en-IE" altLang="en-US" sz="2000" b="1" smtClean="0"/>
              <a:t>Data Definition Languages (DDL) </a:t>
            </a:r>
            <a:r>
              <a:rPr lang="en-IE" altLang="en-US" sz="2000" smtClean="0"/>
              <a:t>(language for defining the data).</a:t>
            </a:r>
          </a:p>
          <a:p>
            <a:r>
              <a:rPr lang="en-US" altLang="en-US" sz="2400" smtClean="0"/>
              <a:t>Examples:</a:t>
            </a:r>
          </a:p>
          <a:p>
            <a:pPr lvl="1"/>
            <a:r>
              <a:rPr lang="en-US" altLang="en-US" sz="2000" smtClean="0"/>
              <a:t>Proprietary: MS Access, MS SQL Server, MySQL Enterprise, Oracle</a:t>
            </a:r>
          </a:p>
          <a:p>
            <a:pPr lvl="1"/>
            <a:r>
              <a:rPr lang="en-US" altLang="en-US" sz="2000" smtClean="0"/>
              <a:t>Open source: MySQL Cluster, PostgreSQL</a:t>
            </a:r>
          </a:p>
          <a:p>
            <a:pPr lvl="1"/>
            <a:endParaRPr lang="en-GB"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altLang="en-US" smtClean="0"/>
              <a:t>DBMS Structure</a:t>
            </a:r>
          </a:p>
        </p:txBody>
      </p:sp>
      <p:sp>
        <p:nvSpPr>
          <p:cNvPr id="26627" name="Rectangle 5"/>
          <p:cNvSpPr>
            <a:spLocks noGrp="1" noChangeArrowheads="1"/>
          </p:cNvSpPr>
          <p:nvPr>
            <p:ph type="body" idx="1"/>
          </p:nvPr>
        </p:nvSpPr>
        <p:spPr>
          <a:xfrm>
            <a:off x="457200" y="1219200"/>
            <a:ext cx="8229600" cy="4937125"/>
          </a:xfrm>
        </p:spPr>
        <p:txBody>
          <a:bodyPr/>
          <a:lstStyle/>
          <a:p>
            <a:r>
              <a:rPr lang="en-US" altLang="en-US" smtClean="0"/>
              <a:t>Hierarchical database</a:t>
            </a:r>
          </a:p>
          <a:p>
            <a:r>
              <a:rPr lang="en-US" altLang="en-US" smtClean="0"/>
              <a:t>Network database</a:t>
            </a:r>
          </a:p>
          <a:p>
            <a:r>
              <a:rPr lang="en-US" altLang="en-US" b="1" smtClean="0"/>
              <a:t>Relational database</a:t>
            </a:r>
          </a:p>
          <a:p>
            <a:r>
              <a:rPr lang="en-US" altLang="en-US" smtClean="0"/>
              <a:t>Multidimensional database</a:t>
            </a:r>
          </a:p>
          <a:p>
            <a:r>
              <a:rPr lang="en-US" altLang="en-US" smtClean="0"/>
              <a:t>Object-oriented database</a:t>
            </a:r>
          </a:p>
        </p:txBody>
      </p:sp>
      <p:pic>
        <p:nvPicPr>
          <p:cNvPr id="26628" name="Picture 6" descr="ole36075_12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752600"/>
            <a:ext cx="9779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7" descr="ole36075_12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124200"/>
            <a:ext cx="16922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8" descr="ole36075_12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1828800"/>
            <a:ext cx="149066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9" descr="ole36075_12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962400"/>
            <a:ext cx="175895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10" descr="ole36075_12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200" y="4800600"/>
            <a:ext cx="9239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en-US" smtClean="0"/>
              <a:t>Relational Database</a:t>
            </a:r>
          </a:p>
        </p:txBody>
      </p:sp>
      <p:sp>
        <p:nvSpPr>
          <p:cNvPr id="31747" name="Rectangle 5"/>
          <p:cNvSpPr>
            <a:spLocks noGrp="1" noChangeArrowheads="1"/>
          </p:cNvSpPr>
          <p:nvPr>
            <p:ph type="body" idx="1"/>
          </p:nvPr>
        </p:nvSpPr>
        <p:spPr>
          <a:xfrm>
            <a:off x="457200" y="1219200"/>
            <a:ext cx="8534400" cy="4937125"/>
          </a:xfrm>
        </p:spPr>
        <p:txBody>
          <a:bodyPr/>
          <a:lstStyle/>
          <a:p>
            <a:r>
              <a:rPr lang="en-US" altLang="en-US" dirty="0" smtClean="0"/>
              <a:t>Data stored in table or relation</a:t>
            </a:r>
          </a:p>
          <a:p>
            <a:r>
              <a:rPr lang="en-US" altLang="en-US" dirty="0" smtClean="0"/>
              <a:t>Tables related via a common data item </a:t>
            </a:r>
          </a:p>
          <a:p>
            <a:r>
              <a:rPr lang="en-US" altLang="en-US" dirty="0" smtClean="0"/>
              <a:t>No predetermined access path</a:t>
            </a:r>
          </a:p>
          <a:p>
            <a:r>
              <a:rPr lang="en-US" altLang="en-US" dirty="0" smtClean="0"/>
              <a:t>Use of keys and linkage through keys for navigation</a:t>
            </a:r>
          </a:p>
          <a:p>
            <a:r>
              <a:rPr lang="en-US" altLang="en-US" dirty="0" smtClean="0"/>
              <a:t>Easy to use – Simple to add to, delete and modify</a:t>
            </a:r>
          </a:p>
          <a:p>
            <a:r>
              <a:rPr lang="en-US" altLang="en-US" dirty="0"/>
              <a:t>Most flexible</a:t>
            </a:r>
          </a:p>
          <a:p>
            <a:pPr marL="0" indent="0">
              <a:buNone/>
            </a:pPr>
            <a:endParaRPr lang="en-US" altLang="en-US" dirty="0" smtClean="0"/>
          </a:p>
        </p:txBody>
      </p:sp>
      <p:pic>
        <p:nvPicPr>
          <p:cNvPr id="31748" name="Picture 6" descr="ole36075_1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340225"/>
            <a:ext cx="442595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IE" altLang="en-US" smtClean="0"/>
              <a:t>Relational Database</a:t>
            </a:r>
          </a:p>
        </p:txBody>
      </p:sp>
      <p:sp>
        <p:nvSpPr>
          <p:cNvPr id="35843" name="Content Placeholder 2"/>
          <p:cNvSpPr>
            <a:spLocks noGrp="1"/>
          </p:cNvSpPr>
          <p:nvPr>
            <p:ph sz="quarter" idx="1"/>
          </p:nvPr>
        </p:nvSpPr>
        <p:spPr>
          <a:xfrm>
            <a:off x="457200" y="1219200"/>
            <a:ext cx="4041775" cy="4937125"/>
          </a:xfrm>
        </p:spPr>
        <p:txBody>
          <a:bodyPr/>
          <a:lstStyle/>
          <a:p>
            <a:r>
              <a:rPr lang="en-IE" altLang="en-US" dirty="0" smtClean="0"/>
              <a:t>Dominant database concept since 1980s </a:t>
            </a:r>
          </a:p>
        </p:txBody>
      </p:sp>
      <p:sp>
        <p:nvSpPr>
          <p:cNvPr id="4" name="Content Placeholder 3"/>
          <p:cNvSpPr>
            <a:spLocks noGrp="1"/>
          </p:cNvSpPr>
          <p:nvPr>
            <p:ph sz="quarter" idx="2"/>
          </p:nvPr>
        </p:nvSpPr>
        <p:spPr>
          <a:xfrm>
            <a:off x="4632325" y="1216025"/>
            <a:ext cx="4041775" cy="4937125"/>
          </a:xfrm>
        </p:spPr>
        <p:txBody>
          <a:bodyPr/>
          <a:lstStyle/>
          <a:p>
            <a:pPr>
              <a:defRPr/>
            </a:pPr>
            <a:endParaRPr lang="en-IE" dirty="0" smtClean="0"/>
          </a:p>
          <a:p>
            <a:pPr>
              <a:defRPr/>
            </a:pPr>
            <a:endParaRPr lang="en-IE" dirty="0"/>
          </a:p>
          <a:p>
            <a:pPr>
              <a:defRPr/>
            </a:pPr>
            <a:endParaRPr lang="en-IE" dirty="0" smtClean="0"/>
          </a:p>
          <a:p>
            <a:pPr>
              <a:defRPr/>
            </a:pPr>
            <a:endParaRPr lang="en-IE" dirty="0"/>
          </a:p>
          <a:p>
            <a:pPr marL="0" indent="0">
              <a:buFont typeface="Wingdings 3" pitchFamily="18" charset="2"/>
              <a:buNone/>
              <a:defRPr/>
            </a:pPr>
            <a:endParaRPr lang="en-IE" dirty="0" smtClean="0"/>
          </a:p>
          <a:p>
            <a:pPr>
              <a:defRPr/>
            </a:pPr>
            <a:r>
              <a:rPr lang="en-IE" dirty="0"/>
              <a:t>Edgar </a:t>
            </a:r>
            <a:r>
              <a:rPr lang="en-IE" dirty="0" smtClean="0"/>
              <a:t>“Ted” </a:t>
            </a:r>
            <a:r>
              <a:rPr lang="en-IE" dirty="0" err="1"/>
              <a:t>Codd</a:t>
            </a:r>
            <a:r>
              <a:rPr lang="en-IE" dirty="0"/>
              <a:t> (</a:t>
            </a:r>
            <a:r>
              <a:rPr lang="en-IE" dirty="0" smtClean="0"/>
              <a:t>1923-2003</a:t>
            </a:r>
            <a:r>
              <a:rPr lang="en-IE" dirty="0"/>
              <a:t>),</a:t>
            </a:r>
          </a:p>
          <a:p>
            <a:pPr>
              <a:defRPr/>
            </a:pPr>
            <a:r>
              <a:rPr lang="en-IE" dirty="0"/>
              <a:t>English computer scientist</a:t>
            </a:r>
          </a:p>
          <a:p>
            <a:pPr>
              <a:defRPr/>
            </a:pPr>
            <a:r>
              <a:rPr lang="en-IE" dirty="0"/>
              <a:t>Introduced relational </a:t>
            </a:r>
            <a:r>
              <a:rPr lang="en-IE" dirty="0" smtClean="0"/>
              <a:t>database concept </a:t>
            </a:r>
            <a:r>
              <a:rPr lang="en-IE" dirty="0"/>
              <a:t>c1970</a:t>
            </a:r>
          </a:p>
          <a:p>
            <a:pPr>
              <a:defRPr/>
            </a:pPr>
            <a:r>
              <a:rPr lang="en-IE" dirty="0"/>
              <a:t>Turing Award 1981</a:t>
            </a: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295400"/>
            <a:ext cx="15240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334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t>Database V.S. File</a:t>
            </a:r>
          </a:p>
        </p:txBody>
      </p:sp>
      <p:sp>
        <p:nvSpPr>
          <p:cNvPr id="36867" name="Rectangle 3"/>
          <p:cNvSpPr>
            <a:spLocks noGrp="1" noChangeArrowheads="1"/>
          </p:cNvSpPr>
          <p:nvPr>
            <p:ph type="body" idx="1"/>
          </p:nvPr>
        </p:nvSpPr>
        <p:spPr>
          <a:xfrm>
            <a:off x="457200" y="1219200"/>
            <a:ext cx="8229600" cy="4937125"/>
          </a:xfrm>
        </p:spPr>
        <p:txBody>
          <a:bodyPr/>
          <a:lstStyle/>
          <a:p>
            <a:r>
              <a:rPr lang="en-US" altLang="en-US" smtClean="0"/>
              <a:t>In the database approach, a single repository of data is maintained that is defined once then accessed by various users</a:t>
            </a:r>
          </a:p>
          <a:p>
            <a:r>
              <a:rPr lang="en-US" altLang="en-US" smtClean="0"/>
              <a:t>The major differences between DB and File are:</a:t>
            </a:r>
          </a:p>
          <a:p>
            <a:pPr lvl="1"/>
            <a:r>
              <a:rPr lang="en-US" altLang="en-US" smtClean="0"/>
              <a:t>Ability of DB to self-describe</a:t>
            </a:r>
          </a:p>
          <a:p>
            <a:pPr lvl="1"/>
            <a:r>
              <a:rPr lang="en-US" altLang="en-US" smtClean="0"/>
              <a:t>Insulation between programs and data</a:t>
            </a:r>
          </a:p>
          <a:p>
            <a:pPr lvl="1"/>
            <a:r>
              <a:rPr lang="en-US" altLang="en-US" smtClean="0"/>
              <a:t>Support of multiple views of the data</a:t>
            </a:r>
          </a:p>
          <a:p>
            <a:pPr lvl="1"/>
            <a:r>
              <a:rPr lang="en-US" altLang="en-US" smtClean="0"/>
              <a:t>Sharing of data and multiuser transaction processing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IE" altLang="en-US" smtClean="0"/>
              <a:t>Learning Objectives</a:t>
            </a:r>
          </a:p>
        </p:txBody>
      </p:sp>
      <p:sp>
        <p:nvSpPr>
          <p:cNvPr id="12291" name="Content Placeholder 2"/>
          <p:cNvSpPr>
            <a:spLocks noGrp="1"/>
          </p:cNvSpPr>
          <p:nvPr>
            <p:ph sz="quarter" idx="1"/>
          </p:nvPr>
        </p:nvSpPr>
        <p:spPr>
          <a:xfrm>
            <a:off x="457200" y="1219200"/>
            <a:ext cx="8229600" cy="4937125"/>
          </a:xfrm>
        </p:spPr>
        <p:txBody>
          <a:bodyPr/>
          <a:lstStyle/>
          <a:p>
            <a:r>
              <a:rPr lang="en-GB" altLang="en-US" dirty="0" smtClean="0"/>
              <a:t>By the end of this lesson you will:</a:t>
            </a:r>
            <a:endParaRPr lang="en-IE" altLang="en-US" dirty="0" smtClean="0"/>
          </a:p>
          <a:p>
            <a:pPr lvl="1"/>
            <a:r>
              <a:rPr lang="en-GB" altLang="en-US" dirty="0" smtClean="0"/>
              <a:t>Understand what databases are </a:t>
            </a:r>
          </a:p>
          <a:p>
            <a:pPr lvl="1"/>
            <a:r>
              <a:rPr lang="en-GB" altLang="en-US" dirty="0" smtClean="0"/>
              <a:t>Understand what databases are used for</a:t>
            </a:r>
            <a:endParaRPr lang="en-IE" altLang="en-US" dirty="0" smtClean="0"/>
          </a:p>
          <a:p>
            <a:pPr lvl="1"/>
            <a:r>
              <a:rPr lang="en-GB" altLang="en-US" dirty="0" smtClean="0"/>
              <a:t>Understand how databases are structured</a:t>
            </a:r>
            <a:endParaRPr lang="en-IE" altLang="en-US" dirty="0" smtClean="0"/>
          </a:p>
          <a:p>
            <a:pPr lvl="1"/>
            <a:r>
              <a:rPr lang="en-GB" altLang="en-US" dirty="0" smtClean="0"/>
              <a:t>Become familiar with some of the technical vocabulary used for databases</a:t>
            </a:r>
          </a:p>
          <a:p>
            <a:pPr lvl="1"/>
            <a:r>
              <a:rPr lang="en-GB" altLang="en-US" dirty="0" smtClean="0"/>
              <a:t>Be able to start building a design for a database</a:t>
            </a:r>
            <a:endParaRPr lang="en-IE" altLang="en-US" dirty="0" smtClean="0"/>
          </a:p>
          <a:p>
            <a:endParaRPr lang="en-IE"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7"/>
          <p:cNvSpPr>
            <a:spLocks noGrp="1"/>
          </p:cNvSpPr>
          <p:nvPr>
            <p:ph type="title"/>
          </p:nvPr>
        </p:nvSpPr>
        <p:spPr/>
        <p:txBody>
          <a:bodyPr/>
          <a:lstStyle/>
          <a:p>
            <a:r>
              <a:rPr lang="en-IE" altLang="en-US" smtClean="0"/>
              <a:t>Relational Database</a:t>
            </a:r>
          </a:p>
        </p:txBody>
      </p:sp>
      <p:sp>
        <p:nvSpPr>
          <p:cNvPr id="9" name="Content Placeholder 8"/>
          <p:cNvSpPr>
            <a:spLocks noGrp="1"/>
          </p:cNvSpPr>
          <p:nvPr>
            <p:ph sz="quarter" idx="1"/>
          </p:nvPr>
        </p:nvSpPr>
        <p:spPr>
          <a:xfrm>
            <a:off x="457200" y="1219200"/>
            <a:ext cx="8229600" cy="4937125"/>
          </a:xfrm>
        </p:spPr>
        <p:txBody>
          <a:bodyPr/>
          <a:lstStyle/>
          <a:p>
            <a:pPr>
              <a:defRPr/>
            </a:pPr>
            <a:r>
              <a:rPr lang="en-IE" dirty="0" smtClean="0"/>
              <a:t>Database </a:t>
            </a:r>
          </a:p>
          <a:p>
            <a:pPr lvl="1">
              <a:defRPr/>
            </a:pPr>
            <a:r>
              <a:rPr lang="en-IE" dirty="0" smtClean="0"/>
              <a:t>A database consists of a set of named </a:t>
            </a:r>
            <a:r>
              <a:rPr lang="en-IE" b="1" dirty="0" smtClean="0"/>
              <a:t>relations</a:t>
            </a:r>
            <a:r>
              <a:rPr lang="en-IE" dirty="0" smtClean="0"/>
              <a:t> (aka </a:t>
            </a:r>
            <a:r>
              <a:rPr lang="en-IE" b="1" dirty="0" smtClean="0"/>
              <a:t>tables</a:t>
            </a:r>
            <a:r>
              <a:rPr lang="en-IE" dirty="0" smtClean="0"/>
              <a:t>)</a:t>
            </a:r>
          </a:p>
          <a:p>
            <a:pPr>
              <a:defRPr/>
            </a:pPr>
            <a:r>
              <a:rPr lang="en-IE" dirty="0" smtClean="0"/>
              <a:t>Relation ( Two dimensional </a:t>
            </a:r>
            <a:r>
              <a:rPr lang="en-IE" b="1" dirty="0" smtClean="0"/>
              <a:t>table</a:t>
            </a:r>
            <a:r>
              <a:rPr lang="en-IE" dirty="0" smtClean="0"/>
              <a:t>)</a:t>
            </a:r>
          </a:p>
          <a:p>
            <a:pPr lvl="1">
              <a:defRPr/>
            </a:pPr>
            <a:r>
              <a:rPr lang="en-IE" dirty="0" smtClean="0"/>
              <a:t>A set of </a:t>
            </a:r>
            <a:r>
              <a:rPr lang="en-IE" b="1" dirty="0" smtClean="0"/>
              <a:t>tuples</a:t>
            </a:r>
            <a:r>
              <a:rPr lang="en-IE" dirty="0" smtClean="0"/>
              <a:t> (aka </a:t>
            </a:r>
            <a:r>
              <a:rPr lang="en-IE" b="1" dirty="0" smtClean="0"/>
              <a:t>rows</a:t>
            </a:r>
            <a:r>
              <a:rPr lang="en-IE" dirty="0" smtClean="0"/>
              <a:t>) with identical </a:t>
            </a:r>
            <a:r>
              <a:rPr lang="en-IE" b="1" dirty="0" smtClean="0"/>
              <a:t>column</a:t>
            </a:r>
            <a:r>
              <a:rPr lang="en-IE" dirty="0" smtClean="0"/>
              <a:t> structure</a:t>
            </a:r>
          </a:p>
          <a:p>
            <a:pPr lvl="1">
              <a:defRPr/>
            </a:pPr>
            <a:r>
              <a:rPr lang="en-IE" dirty="0" smtClean="0"/>
              <a:t>Each </a:t>
            </a:r>
            <a:r>
              <a:rPr lang="en-IE" b="1" dirty="0" smtClean="0"/>
              <a:t>column</a:t>
            </a:r>
            <a:r>
              <a:rPr lang="en-IE" dirty="0" smtClean="0"/>
              <a:t> named with an </a:t>
            </a:r>
            <a:r>
              <a:rPr lang="en-IE" b="1" dirty="0" smtClean="0"/>
              <a:t>attribute</a:t>
            </a:r>
            <a:r>
              <a:rPr lang="en-IE" dirty="0" smtClean="0"/>
              <a:t> (must be distinct)</a:t>
            </a:r>
          </a:p>
          <a:p>
            <a:pPr lvl="1">
              <a:defRPr/>
            </a:pPr>
            <a:r>
              <a:rPr lang="en-IE" b="1" dirty="0" smtClean="0"/>
              <a:t>Values</a:t>
            </a:r>
            <a:r>
              <a:rPr lang="en-IE" dirty="0" smtClean="0"/>
              <a:t> in each column of uniform “</a:t>
            </a:r>
            <a:r>
              <a:rPr lang="en-IE" b="1" dirty="0" smtClean="0"/>
              <a:t>type</a:t>
            </a:r>
            <a:r>
              <a:rPr lang="en-IE" dirty="0" smtClean="0"/>
              <a:t>” drawn from some set (domain) such as integer, text, date and so on.</a:t>
            </a:r>
          </a:p>
          <a:p>
            <a:pPr marL="0" indent="0">
              <a:buFont typeface="Wingdings 3" pitchFamily="18" charset="2"/>
              <a:buNone/>
              <a:defRPr/>
            </a:pPr>
            <a:endParaRPr lang="en-I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Relational Database</a:t>
            </a:r>
          </a:p>
        </p:txBody>
      </p:sp>
      <p:sp>
        <p:nvSpPr>
          <p:cNvPr id="30723" name="Rectangle 3"/>
          <p:cNvSpPr>
            <a:spLocks noGrp="1" noChangeArrowheads="1"/>
          </p:cNvSpPr>
          <p:nvPr>
            <p:ph sz="quarter" idx="1"/>
          </p:nvPr>
        </p:nvSpPr>
        <p:spPr>
          <a:xfrm>
            <a:off x="457200" y="1219200"/>
            <a:ext cx="8229600" cy="4937125"/>
          </a:xfrm>
        </p:spPr>
        <p:txBody>
          <a:bodyPr/>
          <a:lstStyle/>
          <a:p>
            <a:pPr>
              <a:defRPr/>
            </a:pPr>
            <a:r>
              <a:rPr lang="en-US" altLang="en-US" dirty="0" smtClean="0"/>
              <a:t>Data is organized into </a:t>
            </a:r>
            <a:r>
              <a:rPr lang="en-US" altLang="en-US" b="1" dirty="0" smtClean="0"/>
              <a:t>tables</a:t>
            </a:r>
          </a:p>
          <a:p>
            <a:pPr lvl="1">
              <a:defRPr/>
            </a:pPr>
            <a:r>
              <a:rPr lang="en-US" altLang="en-US" dirty="0" smtClean="0"/>
              <a:t>Rows &amp; Columns – Records &amp; Fields – Tuples </a:t>
            </a:r>
            <a:r>
              <a:rPr lang="en-US" altLang="en-US" smtClean="0"/>
              <a:t>&amp; Attributes</a:t>
            </a:r>
            <a:endParaRPr lang="en-US" altLang="en-US" dirty="0" smtClean="0"/>
          </a:p>
          <a:p>
            <a:pPr marL="274638" lvl="1" indent="0">
              <a:buFont typeface="Wingdings 3" pitchFamily="18" charset="2"/>
              <a:buNone/>
              <a:defRPr/>
            </a:pPr>
            <a:endParaRPr lang="en-US" altLang="en-US" dirty="0" smtClean="0"/>
          </a:p>
          <a:p>
            <a:pPr>
              <a:defRPr/>
            </a:pPr>
            <a:r>
              <a:rPr lang="en-US" altLang="en-US" dirty="0" smtClean="0"/>
              <a:t>Each </a:t>
            </a:r>
            <a:r>
              <a:rPr lang="en-US" altLang="en-US" b="1" dirty="0" smtClean="0"/>
              <a:t>table</a:t>
            </a:r>
            <a:r>
              <a:rPr lang="en-US" altLang="en-US" dirty="0" smtClean="0"/>
              <a:t> usually represents a ‘</a:t>
            </a:r>
            <a:r>
              <a:rPr lang="en-US" altLang="en-US" b="1" dirty="0" smtClean="0"/>
              <a:t>thing</a:t>
            </a:r>
            <a:r>
              <a:rPr lang="en-US" altLang="en-US" dirty="0" smtClean="0"/>
              <a:t>’ we are interested in storing data about</a:t>
            </a:r>
          </a:p>
          <a:p>
            <a:pPr lvl="1">
              <a:defRPr/>
            </a:pPr>
            <a:r>
              <a:rPr lang="en-US" altLang="en-US" dirty="0" smtClean="0"/>
              <a:t>Each </a:t>
            </a:r>
            <a:r>
              <a:rPr lang="en-US" altLang="en-US" b="1" dirty="0" smtClean="0"/>
              <a:t>row</a:t>
            </a:r>
            <a:r>
              <a:rPr lang="en-US" altLang="en-US" dirty="0" smtClean="0"/>
              <a:t> represents a single occurrence of this ‘thing’ </a:t>
            </a:r>
          </a:p>
          <a:p>
            <a:pPr lvl="1">
              <a:defRPr/>
            </a:pPr>
            <a:r>
              <a:rPr lang="en-US" altLang="en-US" dirty="0" smtClean="0"/>
              <a:t>Each </a:t>
            </a:r>
            <a:r>
              <a:rPr lang="en-US" altLang="en-US" b="1" dirty="0" smtClean="0"/>
              <a:t>column</a:t>
            </a:r>
            <a:r>
              <a:rPr lang="en-US" altLang="en-US" dirty="0" smtClean="0"/>
              <a:t> represents a piece of data we want to store about this ‘thing’</a:t>
            </a:r>
          </a:p>
          <a:p>
            <a:pPr lvl="1">
              <a:defRPr/>
            </a:pPr>
            <a:r>
              <a:rPr lang="en-US" altLang="en-US" dirty="0" smtClean="0"/>
              <a:t>A subset of columns can act as a </a:t>
            </a:r>
            <a:r>
              <a:rPr lang="en-US" altLang="en-US" b="1" dirty="0" smtClean="0"/>
              <a:t>key</a:t>
            </a:r>
            <a:endParaRPr lang="en-US" altLang="en-US" dirty="0" smtClean="0"/>
          </a:p>
          <a:p>
            <a:pPr lvl="1">
              <a:defRPr/>
            </a:pP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0" name="Rectangle 26"/>
          <p:cNvSpPr>
            <a:spLocks noGrp="1" noChangeArrowheads="1"/>
          </p:cNvSpPr>
          <p:nvPr>
            <p:ph type="title"/>
          </p:nvPr>
        </p:nvSpPr>
        <p:spPr/>
        <p:txBody>
          <a:bodyPr/>
          <a:lstStyle/>
          <a:p>
            <a:r>
              <a:rPr lang="en-US" altLang="en-US" dirty="0" smtClean="0"/>
              <a:t>Definition of a Relational Database</a:t>
            </a:r>
            <a:endParaRPr lang="en-US" altLang="en-US" dirty="0"/>
          </a:p>
        </p:txBody>
      </p:sp>
      <p:sp>
        <p:nvSpPr>
          <p:cNvPr id="390171" name="Rectangle 27"/>
          <p:cNvSpPr>
            <a:spLocks noGrp="1" noChangeArrowheads="1"/>
          </p:cNvSpPr>
          <p:nvPr>
            <p:ph type="body" idx="2"/>
          </p:nvPr>
        </p:nvSpPr>
        <p:spPr/>
        <p:txBody>
          <a:bodyPr>
            <a:normAutofit/>
          </a:bodyPr>
          <a:lstStyle/>
          <a:p>
            <a:r>
              <a:rPr lang="en-US" altLang="en-US" sz="2000" dirty="0" smtClean="0"/>
              <a:t>A relational database is a collection of </a:t>
            </a:r>
            <a:r>
              <a:rPr lang="en-US" altLang="en-US" sz="2000" i="1" dirty="0" smtClean="0"/>
              <a:t>relations</a:t>
            </a:r>
            <a:r>
              <a:rPr lang="en-US" altLang="en-US" sz="2000" dirty="0" smtClean="0"/>
              <a:t> or </a:t>
            </a:r>
            <a:r>
              <a:rPr lang="en-US" altLang="en-US" sz="2000" i="1" dirty="0" smtClean="0"/>
              <a:t>two-dimensional tables</a:t>
            </a:r>
            <a:r>
              <a:rPr lang="en-US" altLang="en-US" sz="2000" dirty="0" smtClean="0"/>
              <a:t>.</a:t>
            </a:r>
          </a:p>
          <a:p>
            <a:r>
              <a:rPr lang="en-US" altLang="en-US" sz="2000" dirty="0" smtClean="0"/>
              <a:t>When designing a database to store information about employees, you create several tables to store different pieces of information about your employee. </a:t>
            </a:r>
            <a:endParaRPr lang="en-US" altLang="en-US" sz="2000" dirty="0"/>
          </a:p>
        </p:txBody>
      </p:sp>
      <p:grpSp>
        <p:nvGrpSpPr>
          <p:cNvPr id="390175" name="Group 31"/>
          <p:cNvGrpSpPr>
            <a:grpSpLocks/>
          </p:cNvGrpSpPr>
          <p:nvPr/>
        </p:nvGrpSpPr>
        <p:grpSpPr bwMode="auto">
          <a:xfrm>
            <a:off x="-36512" y="2864445"/>
            <a:ext cx="7459663" cy="3476625"/>
            <a:chOff x="496" y="1663"/>
            <a:chExt cx="4699" cy="2190"/>
          </a:xfrm>
        </p:grpSpPr>
        <p:grpSp>
          <p:nvGrpSpPr>
            <p:cNvPr id="390172" name="Group 28"/>
            <p:cNvGrpSpPr>
              <a:grpSpLocks/>
            </p:cNvGrpSpPr>
            <p:nvPr/>
          </p:nvGrpSpPr>
          <p:grpSpPr bwMode="auto">
            <a:xfrm>
              <a:off x="2292" y="1688"/>
              <a:ext cx="936" cy="994"/>
              <a:chOff x="2289" y="2948"/>
              <a:chExt cx="936" cy="994"/>
            </a:xfrm>
          </p:grpSpPr>
          <p:sp>
            <p:nvSpPr>
              <p:cNvPr id="390173" name="Freeform 29"/>
              <p:cNvSpPr>
                <a:spLocks/>
              </p:cNvSpPr>
              <p:nvPr/>
            </p:nvSpPr>
            <p:spPr bwMode="gray">
              <a:xfrm>
                <a:off x="2291" y="3125"/>
                <a:ext cx="932" cy="817"/>
              </a:xfrm>
              <a:custGeom>
                <a:avLst/>
                <a:gdLst>
                  <a:gd name="T0" fmla="*/ 932 w 932"/>
                  <a:gd name="T1" fmla="*/ 0 h 817"/>
                  <a:gd name="T2" fmla="*/ 0 w 932"/>
                  <a:gd name="T3" fmla="*/ 0 h 817"/>
                  <a:gd name="T4" fmla="*/ 0 w 932"/>
                  <a:gd name="T5" fmla="*/ 580 h 817"/>
                  <a:gd name="T6" fmla="*/ 6 w 932"/>
                  <a:gd name="T7" fmla="*/ 580 h 817"/>
                  <a:gd name="T8" fmla="*/ 4 w 932"/>
                  <a:gd name="T9" fmla="*/ 596 h 817"/>
                  <a:gd name="T10" fmla="*/ 4 w 932"/>
                  <a:gd name="T11" fmla="*/ 607 h 817"/>
                  <a:gd name="T12" fmla="*/ 6 w 932"/>
                  <a:gd name="T13" fmla="*/ 619 h 817"/>
                  <a:gd name="T14" fmla="*/ 9 w 932"/>
                  <a:gd name="T15" fmla="*/ 630 h 817"/>
                  <a:gd name="T16" fmla="*/ 13 w 932"/>
                  <a:gd name="T17" fmla="*/ 640 h 817"/>
                  <a:gd name="T18" fmla="*/ 17 w 932"/>
                  <a:gd name="T19" fmla="*/ 651 h 817"/>
                  <a:gd name="T20" fmla="*/ 25 w 932"/>
                  <a:gd name="T21" fmla="*/ 661 h 817"/>
                  <a:gd name="T22" fmla="*/ 32 w 932"/>
                  <a:gd name="T23" fmla="*/ 672 h 817"/>
                  <a:gd name="T24" fmla="*/ 40 w 932"/>
                  <a:gd name="T25" fmla="*/ 682 h 817"/>
                  <a:gd name="T26" fmla="*/ 50 w 932"/>
                  <a:gd name="T27" fmla="*/ 691 h 817"/>
                  <a:gd name="T28" fmla="*/ 59 w 932"/>
                  <a:gd name="T29" fmla="*/ 701 h 817"/>
                  <a:gd name="T30" fmla="*/ 71 w 932"/>
                  <a:gd name="T31" fmla="*/ 710 h 817"/>
                  <a:gd name="T32" fmla="*/ 82 w 932"/>
                  <a:gd name="T33" fmla="*/ 720 h 817"/>
                  <a:gd name="T34" fmla="*/ 109 w 932"/>
                  <a:gd name="T35" fmla="*/ 737 h 817"/>
                  <a:gd name="T36" fmla="*/ 124 w 932"/>
                  <a:gd name="T37" fmla="*/ 745 h 817"/>
                  <a:gd name="T38" fmla="*/ 139 w 932"/>
                  <a:gd name="T39" fmla="*/ 752 h 817"/>
                  <a:gd name="T40" fmla="*/ 172 w 932"/>
                  <a:gd name="T41" fmla="*/ 767 h 817"/>
                  <a:gd name="T42" fmla="*/ 208 w 932"/>
                  <a:gd name="T43" fmla="*/ 779 h 817"/>
                  <a:gd name="T44" fmla="*/ 244 w 932"/>
                  <a:gd name="T45" fmla="*/ 790 h 817"/>
                  <a:gd name="T46" fmla="*/ 286 w 932"/>
                  <a:gd name="T47" fmla="*/ 800 h 817"/>
                  <a:gd name="T48" fmla="*/ 328 w 932"/>
                  <a:gd name="T49" fmla="*/ 807 h 817"/>
                  <a:gd name="T50" fmla="*/ 372 w 932"/>
                  <a:gd name="T51" fmla="*/ 813 h 817"/>
                  <a:gd name="T52" fmla="*/ 418 w 932"/>
                  <a:gd name="T53" fmla="*/ 815 h 817"/>
                  <a:gd name="T54" fmla="*/ 466 w 932"/>
                  <a:gd name="T55" fmla="*/ 817 h 817"/>
                  <a:gd name="T56" fmla="*/ 514 w 932"/>
                  <a:gd name="T57" fmla="*/ 815 h 817"/>
                  <a:gd name="T58" fmla="*/ 560 w 932"/>
                  <a:gd name="T59" fmla="*/ 813 h 817"/>
                  <a:gd name="T60" fmla="*/ 604 w 932"/>
                  <a:gd name="T61" fmla="*/ 807 h 817"/>
                  <a:gd name="T62" fmla="*/ 646 w 932"/>
                  <a:gd name="T63" fmla="*/ 800 h 817"/>
                  <a:gd name="T64" fmla="*/ 688 w 932"/>
                  <a:gd name="T65" fmla="*/ 790 h 817"/>
                  <a:gd name="T66" fmla="*/ 724 w 932"/>
                  <a:gd name="T67" fmla="*/ 779 h 817"/>
                  <a:gd name="T68" fmla="*/ 760 w 932"/>
                  <a:gd name="T69" fmla="*/ 767 h 817"/>
                  <a:gd name="T70" fmla="*/ 793 w 932"/>
                  <a:gd name="T71" fmla="*/ 752 h 817"/>
                  <a:gd name="T72" fmla="*/ 823 w 932"/>
                  <a:gd name="T73" fmla="*/ 737 h 817"/>
                  <a:gd name="T74" fmla="*/ 850 w 932"/>
                  <a:gd name="T75" fmla="*/ 720 h 817"/>
                  <a:gd name="T76" fmla="*/ 861 w 932"/>
                  <a:gd name="T77" fmla="*/ 710 h 817"/>
                  <a:gd name="T78" fmla="*/ 873 w 932"/>
                  <a:gd name="T79" fmla="*/ 701 h 817"/>
                  <a:gd name="T80" fmla="*/ 882 w 932"/>
                  <a:gd name="T81" fmla="*/ 691 h 817"/>
                  <a:gd name="T82" fmla="*/ 892 w 932"/>
                  <a:gd name="T83" fmla="*/ 682 h 817"/>
                  <a:gd name="T84" fmla="*/ 900 w 932"/>
                  <a:gd name="T85" fmla="*/ 672 h 817"/>
                  <a:gd name="T86" fmla="*/ 907 w 932"/>
                  <a:gd name="T87" fmla="*/ 661 h 817"/>
                  <a:gd name="T88" fmla="*/ 915 w 932"/>
                  <a:gd name="T89" fmla="*/ 651 h 817"/>
                  <a:gd name="T90" fmla="*/ 919 w 932"/>
                  <a:gd name="T91" fmla="*/ 640 h 817"/>
                  <a:gd name="T92" fmla="*/ 923 w 932"/>
                  <a:gd name="T93" fmla="*/ 630 h 817"/>
                  <a:gd name="T94" fmla="*/ 926 w 932"/>
                  <a:gd name="T95" fmla="*/ 619 h 817"/>
                  <a:gd name="T96" fmla="*/ 928 w 932"/>
                  <a:gd name="T97" fmla="*/ 607 h 817"/>
                  <a:gd name="T98" fmla="*/ 928 w 932"/>
                  <a:gd name="T99" fmla="*/ 596 h 817"/>
                  <a:gd name="T100" fmla="*/ 926 w 932"/>
                  <a:gd name="T101" fmla="*/ 580 h 817"/>
                  <a:gd name="T102" fmla="*/ 932 w 932"/>
                  <a:gd name="T103" fmla="*/ 580 h 817"/>
                  <a:gd name="T104" fmla="*/ 932 w 932"/>
                  <a:gd name="T105" fmla="*/ 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2" h="817">
                    <a:moveTo>
                      <a:pt x="932" y="0"/>
                    </a:moveTo>
                    <a:lnTo>
                      <a:pt x="0" y="0"/>
                    </a:lnTo>
                    <a:lnTo>
                      <a:pt x="0" y="580"/>
                    </a:lnTo>
                    <a:lnTo>
                      <a:pt x="6" y="580"/>
                    </a:lnTo>
                    <a:lnTo>
                      <a:pt x="4" y="596"/>
                    </a:lnTo>
                    <a:lnTo>
                      <a:pt x="4" y="607"/>
                    </a:lnTo>
                    <a:lnTo>
                      <a:pt x="6" y="619"/>
                    </a:lnTo>
                    <a:lnTo>
                      <a:pt x="9" y="630"/>
                    </a:lnTo>
                    <a:lnTo>
                      <a:pt x="13" y="640"/>
                    </a:lnTo>
                    <a:lnTo>
                      <a:pt x="17" y="651"/>
                    </a:lnTo>
                    <a:lnTo>
                      <a:pt x="25" y="661"/>
                    </a:lnTo>
                    <a:lnTo>
                      <a:pt x="32" y="672"/>
                    </a:lnTo>
                    <a:lnTo>
                      <a:pt x="40" y="682"/>
                    </a:lnTo>
                    <a:lnTo>
                      <a:pt x="50" y="691"/>
                    </a:lnTo>
                    <a:lnTo>
                      <a:pt x="59" y="701"/>
                    </a:lnTo>
                    <a:lnTo>
                      <a:pt x="71" y="710"/>
                    </a:lnTo>
                    <a:lnTo>
                      <a:pt x="82" y="720"/>
                    </a:lnTo>
                    <a:lnTo>
                      <a:pt x="109" y="737"/>
                    </a:lnTo>
                    <a:lnTo>
                      <a:pt x="124" y="745"/>
                    </a:lnTo>
                    <a:lnTo>
                      <a:pt x="139" y="752"/>
                    </a:lnTo>
                    <a:lnTo>
                      <a:pt x="172" y="767"/>
                    </a:lnTo>
                    <a:lnTo>
                      <a:pt x="208" y="779"/>
                    </a:lnTo>
                    <a:lnTo>
                      <a:pt x="244" y="790"/>
                    </a:lnTo>
                    <a:lnTo>
                      <a:pt x="286" y="800"/>
                    </a:lnTo>
                    <a:lnTo>
                      <a:pt x="328" y="807"/>
                    </a:lnTo>
                    <a:lnTo>
                      <a:pt x="372" y="813"/>
                    </a:lnTo>
                    <a:lnTo>
                      <a:pt x="418" y="815"/>
                    </a:lnTo>
                    <a:lnTo>
                      <a:pt x="466" y="817"/>
                    </a:lnTo>
                    <a:lnTo>
                      <a:pt x="514" y="815"/>
                    </a:lnTo>
                    <a:lnTo>
                      <a:pt x="560" y="813"/>
                    </a:lnTo>
                    <a:lnTo>
                      <a:pt x="604" y="807"/>
                    </a:lnTo>
                    <a:lnTo>
                      <a:pt x="646" y="800"/>
                    </a:lnTo>
                    <a:lnTo>
                      <a:pt x="688" y="790"/>
                    </a:lnTo>
                    <a:lnTo>
                      <a:pt x="724" y="779"/>
                    </a:lnTo>
                    <a:lnTo>
                      <a:pt x="760" y="767"/>
                    </a:lnTo>
                    <a:lnTo>
                      <a:pt x="793" y="752"/>
                    </a:lnTo>
                    <a:lnTo>
                      <a:pt x="823" y="737"/>
                    </a:lnTo>
                    <a:lnTo>
                      <a:pt x="850" y="720"/>
                    </a:lnTo>
                    <a:lnTo>
                      <a:pt x="861" y="710"/>
                    </a:lnTo>
                    <a:lnTo>
                      <a:pt x="873" y="701"/>
                    </a:lnTo>
                    <a:lnTo>
                      <a:pt x="882" y="691"/>
                    </a:lnTo>
                    <a:lnTo>
                      <a:pt x="892" y="682"/>
                    </a:lnTo>
                    <a:lnTo>
                      <a:pt x="900" y="672"/>
                    </a:lnTo>
                    <a:lnTo>
                      <a:pt x="907" y="661"/>
                    </a:lnTo>
                    <a:lnTo>
                      <a:pt x="915" y="651"/>
                    </a:lnTo>
                    <a:lnTo>
                      <a:pt x="919" y="640"/>
                    </a:lnTo>
                    <a:lnTo>
                      <a:pt x="923" y="630"/>
                    </a:lnTo>
                    <a:lnTo>
                      <a:pt x="926" y="619"/>
                    </a:lnTo>
                    <a:lnTo>
                      <a:pt x="928" y="607"/>
                    </a:lnTo>
                    <a:lnTo>
                      <a:pt x="928" y="596"/>
                    </a:lnTo>
                    <a:lnTo>
                      <a:pt x="926" y="580"/>
                    </a:lnTo>
                    <a:lnTo>
                      <a:pt x="932" y="580"/>
                    </a:lnTo>
                    <a:lnTo>
                      <a:pt x="93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sp>
            <p:nvSpPr>
              <p:cNvPr id="390174" name="Freeform 30"/>
              <p:cNvSpPr>
                <a:spLocks/>
              </p:cNvSpPr>
              <p:nvPr/>
            </p:nvSpPr>
            <p:spPr bwMode="gray">
              <a:xfrm>
                <a:off x="2289" y="2948"/>
                <a:ext cx="936" cy="357"/>
              </a:xfrm>
              <a:custGeom>
                <a:avLst/>
                <a:gdLst>
                  <a:gd name="T0" fmla="*/ 516 w 936"/>
                  <a:gd name="T1" fmla="*/ 355 h 357"/>
                  <a:gd name="T2" fmla="*/ 607 w 936"/>
                  <a:gd name="T3" fmla="*/ 349 h 357"/>
                  <a:gd name="T4" fmla="*/ 691 w 936"/>
                  <a:gd name="T5" fmla="*/ 334 h 357"/>
                  <a:gd name="T6" fmla="*/ 766 w 936"/>
                  <a:gd name="T7" fmla="*/ 317 h 357"/>
                  <a:gd name="T8" fmla="*/ 829 w 936"/>
                  <a:gd name="T9" fmla="*/ 292 h 357"/>
                  <a:gd name="T10" fmla="*/ 879 w 936"/>
                  <a:gd name="T11" fmla="*/ 263 h 357"/>
                  <a:gd name="T12" fmla="*/ 900 w 936"/>
                  <a:gd name="T13" fmla="*/ 248 h 357"/>
                  <a:gd name="T14" fmla="*/ 915 w 936"/>
                  <a:gd name="T15" fmla="*/ 231 h 357"/>
                  <a:gd name="T16" fmla="*/ 926 w 936"/>
                  <a:gd name="T17" fmla="*/ 214 h 357"/>
                  <a:gd name="T18" fmla="*/ 934 w 936"/>
                  <a:gd name="T19" fmla="*/ 197 h 357"/>
                  <a:gd name="T20" fmla="*/ 936 w 936"/>
                  <a:gd name="T21" fmla="*/ 177 h 357"/>
                  <a:gd name="T22" fmla="*/ 934 w 936"/>
                  <a:gd name="T23" fmla="*/ 160 h 357"/>
                  <a:gd name="T24" fmla="*/ 926 w 936"/>
                  <a:gd name="T25" fmla="*/ 141 h 357"/>
                  <a:gd name="T26" fmla="*/ 915 w 936"/>
                  <a:gd name="T27" fmla="*/ 126 h 357"/>
                  <a:gd name="T28" fmla="*/ 900 w 936"/>
                  <a:gd name="T29" fmla="*/ 109 h 357"/>
                  <a:gd name="T30" fmla="*/ 879 w 936"/>
                  <a:gd name="T31" fmla="*/ 93 h 357"/>
                  <a:gd name="T32" fmla="*/ 829 w 936"/>
                  <a:gd name="T33" fmla="*/ 65 h 357"/>
                  <a:gd name="T34" fmla="*/ 766 w 936"/>
                  <a:gd name="T35" fmla="*/ 40 h 357"/>
                  <a:gd name="T36" fmla="*/ 691 w 936"/>
                  <a:gd name="T37" fmla="*/ 21 h 357"/>
                  <a:gd name="T38" fmla="*/ 607 w 936"/>
                  <a:gd name="T39" fmla="*/ 8 h 357"/>
                  <a:gd name="T40" fmla="*/ 516 w 936"/>
                  <a:gd name="T41" fmla="*/ 0 h 357"/>
                  <a:gd name="T42" fmla="*/ 420 w 936"/>
                  <a:gd name="T43" fmla="*/ 0 h 357"/>
                  <a:gd name="T44" fmla="*/ 329 w 936"/>
                  <a:gd name="T45" fmla="*/ 8 h 357"/>
                  <a:gd name="T46" fmla="*/ 245 w 936"/>
                  <a:gd name="T47" fmla="*/ 21 h 357"/>
                  <a:gd name="T48" fmla="*/ 170 w 936"/>
                  <a:gd name="T49" fmla="*/ 40 h 357"/>
                  <a:gd name="T50" fmla="*/ 107 w 936"/>
                  <a:gd name="T51" fmla="*/ 65 h 357"/>
                  <a:gd name="T52" fmla="*/ 57 w 936"/>
                  <a:gd name="T53" fmla="*/ 93 h 357"/>
                  <a:gd name="T54" fmla="*/ 36 w 936"/>
                  <a:gd name="T55" fmla="*/ 109 h 357"/>
                  <a:gd name="T56" fmla="*/ 21 w 936"/>
                  <a:gd name="T57" fmla="*/ 126 h 357"/>
                  <a:gd name="T58" fmla="*/ 10 w 936"/>
                  <a:gd name="T59" fmla="*/ 141 h 357"/>
                  <a:gd name="T60" fmla="*/ 2 w 936"/>
                  <a:gd name="T61" fmla="*/ 160 h 357"/>
                  <a:gd name="T62" fmla="*/ 0 w 936"/>
                  <a:gd name="T63" fmla="*/ 177 h 357"/>
                  <a:gd name="T64" fmla="*/ 2 w 936"/>
                  <a:gd name="T65" fmla="*/ 197 h 357"/>
                  <a:gd name="T66" fmla="*/ 10 w 936"/>
                  <a:gd name="T67" fmla="*/ 214 h 357"/>
                  <a:gd name="T68" fmla="*/ 21 w 936"/>
                  <a:gd name="T69" fmla="*/ 231 h 357"/>
                  <a:gd name="T70" fmla="*/ 36 w 936"/>
                  <a:gd name="T71" fmla="*/ 248 h 357"/>
                  <a:gd name="T72" fmla="*/ 57 w 936"/>
                  <a:gd name="T73" fmla="*/ 263 h 357"/>
                  <a:gd name="T74" fmla="*/ 107 w 936"/>
                  <a:gd name="T75" fmla="*/ 292 h 357"/>
                  <a:gd name="T76" fmla="*/ 170 w 936"/>
                  <a:gd name="T77" fmla="*/ 317 h 357"/>
                  <a:gd name="T78" fmla="*/ 245 w 936"/>
                  <a:gd name="T79" fmla="*/ 334 h 357"/>
                  <a:gd name="T80" fmla="*/ 329 w 936"/>
                  <a:gd name="T81" fmla="*/ 349 h 357"/>
                  <a:gd name="T82" fmla="*/ 420 w 936"/>
                  <a:gd name="T83" fmla="*/ 35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6" h="357">
                    <a:moveTo>
                      <a:pt x="468" y="357"/>
                    </a:moveTo>
                    <a:lnTo>
                      <a:pt x="516" y="355"/>
                    </a:lnTo>
                    <a:lnTo>
                      <a:pt x="562" y="353"/>
                    </a:lnTo>
                    <a:lnTo>
                      <a:pt x="607" y="349"/>
                    </a:lnTo>
                    <a:lnTo>
                      <a:pt x="649" y="342"/>
                    </a:lnTo>
                    <a:lnTo>
                      <a:pt x="691" y="334"/>
                    </a:lnTo>
                    <a:lnTo>
                      <a:pt x="730" y="326"/>
                    </a:lnTo>
                    <a:lnTo>
                      <a:pt x="766" y="317"/>
                    </a:lnTo>
                    <a:lnTo>
                      <a:pt x="798" y="303"/>
                    </a:lnTo>
                    <a:lnTo>
                      <a:pt x="829" y="292"/>
                    </a:lnTo>
                    <a:lnTo>
                      <a:pt x="856" y="277"/>
                    </a:lnTo>
                    <a:lnTo>
                      <a:pt x="879" y="263"/>
                    </a:lnTo>
                    <a:lnTo>
                      <a:pt x="890" y="256"/>
                    </a:lnTo>
                    <a:lnTo>
                      <a:pt x="900" y="248"/>
                    </a:lnTo>
                    <a:lnTo>
                      <a:pt x="907" y="238"/>
                    </a:lnTo>
                    <a:lnTo>
                      <a:pt x="915" y="231"/>
                    </a:lnTo>
                    <a:lnTo>
                      <a:pt x="921" y="223"/>
                    </a:lnTo>
                    <a:lnTo>
                      <a:pt x="926" y="214"/>
                    </a:lnTo>
                    <a:lnTo>
                      <a:pt x="930" y="206"/>
                    </a:lnTo>
                    <a:lnTo>
                      <a:pt x="934" y="197"/>
                    </a:lnTo>
                    <a:lnTo>
                      <a:pt x="936" y="187"/>
                    </a:lnTo>
                    <a:lnTo>
                      <a:pt x="936" y="177"/>
                    </a:lnTo>
                    <a:lnTo>
                      <a:pt x="936" y="168"/>
                    </a:lnTo>
                    <a:lnTo>
                      <a:pt x="934" y="160"/>
                    </a:lnTo>
                    <a:lnTo>
                      <a:pt x="930" y="151"/>
                    </a:lnTo>
                    <a:lnTo>
                      <a:pt x="926" y="141"/>
                    </a:lnTo>
                    <a:lnTo>
                      <a:pt x="921" y="134"/>
                    </a:lnTo>
                    <a:lnTo>
                      <a:pt x="915" y="126"/>
                    </a:lnTo>
                    <a:lnTo>
                      <a:pt x="907" y="116"/>
                    </a:lnTo>
                    <a:lnTo>
                      <a:pt x="900" y="109"/>
                    </a:lnTo>
                    <a:lnTo>
                      <a:pt x="890" y="101"/>
                    </a:lnTo>
                    <a:lnTo>
                      <a:pt x="879" y="93"/>
                    </a:lnTo>
                    <a:lnTo>
                      <a:pt x="856" y="78"/>
                    </a:lnTo>
                    <a:lnTo>
                      <a:pt x="829" y="65"/>
                    </a:lnTo>
                    <a:lnTo>
                      <a:pt x="798" y="52"/>
                    </a:lnTo>
                    <a:lnTo>
                      <a:pt x="766" y="40"/>
                    </a:lnTo>
                    <a:lnTo>
                      <a:pt x="730" y="31"/>
                    </a:lnTo>
                    <a:lnTo>
                      <a:pt x="691" y="21"/>
                    </a:lnTo>
                    <a:lnTo>
                      <a:pt x="649" y="13"/>
                    </a:lnTo>
                    <a:lnTo>
                      <a:pt x="607" y="8"/>
                    </a:lnTo>
                    <a:lnTo>
                      <a:pt x="562" y="4"/>
                    </a:lnTo>
                    <a:lnTo>
                      <a:pt x="516" y="0"/>
                    </a:lnTo>
                    <a:lnTo>
                      <a:pt x="468" y="0"/>
                    </a:lnTo>
                    <a:lnTo>
                      <a:pt x="420" y="0"/>
                    </a:lnTo>
                    <a:lnTo>
                      <a:pt x="374" y="4"/>
                    </a:lnTo>
                    <a:lnTo>
                      <a:pt x="329" y="8"/>
                    </a:lnTo>
                    <a:lnTo>
                      <a:pt x="287" y="13"/>
                    </a:lnTo>
                    <a:lnTo>
                      <a:pt x="245" y="21"/>
                    </a:lnTo>
                    <a:lnTo>
                      <a:pt x="206" y="31"/>
                    </a:lnTo>
                    <a:lnTo>
                      <a:pt x="170" y="40"/>
                    </a:lnTo>
                    <a:lnTo>
                      <a:pt x="138" y="52"/>
                    </a:lnTo>
                    <a:lnTo>
                      <a:pt x="107" y="65"/>
                    </a:lnTo>
                    <a:lnTo>
                      <a:pt x="80" y="78"/>
                    </a:lnTo>
                    <a:lnTo>
                      <a:pt x="57" y="93"/>
                    </a:lnTo>
                    <a:lnTo>
                      <a:pt x="46" y="101"/>
                    </a:lnTo>
                    <a:lnTo>
                      <a:pt x="36" y="109"/>
                    </a:lnTo>
                    <a:lnTo>
                      <a:pt x="29" y="116"/>
                    </a:lnTo>
                    <a:lnTo>
                      <a:pt x="21" y="126"/>
                    </a:lnTo>
                    <a:lnTo>
                      <a:pt x="15" y="134"/>
                    </a:lnTo>
                    <a:lnTo>
                      <a:pt x="10" y="141"/>
                    </a:lnTo>
                    <a:lnTo>
                      <a:pt x="6" y="151"/>
                    </a:lnTo>
                    <a:lnTo>
                      <a:pt x="2" y="160"/>
                    </a:lnTo>
                    <a:lnTo>
                      <a:pt x="0" y="168"/>
                    </a:lnTo>
                    <a:lnTo>
                      <a:pt x="0" y="177"/>
                    </a:lnTo>
                    <a:lnTo>
                      <a:pt x="0" y="187"/>
                    </a:lnTo>
                    <a:lnTo>
                      <a:pt x="2" y="197"/>
                    </a:lnTo>
                    <a:lnTo>
                      <a:pt x="6" y="206"/>
                    </a:lnTo>
                    <a:lnTo>
                      <a:pt x="10" y="214"/>
                    </a:lnTo>
                    <a:lnTo>
                      <a:pt x="15" y="223"/>
                    </a:lnTo>
                    <a:lnTo>
                      <a:pt x="21" y="231"/>
                    </a:lnTo>
                    <a:lnTo>
                      <a:pt x="29" y="238"/>
                    </a:lnTo>
                    <a:lnTo>
                      <a:pt x="36" y="248"/>
                    </a:lnTo>
                    <a:lnTo>
                      <a:pt x="46" y="256"/>
                    </a:lnTo>
                    <a:lnTo>
                      <a:pt x="57" y="263"/>
                    </a:lnTo>
                    <a:lnTo>
                      <a:pt x="80" y="277"/>
                    </a:lnTo>
                    <a:lnTo>
                      <a:pt x="107" y="292"/>
                    </a:lnTo>
                    <a:lnTo>
                      <a:pt x="138" y="303"/>
                    </a:lnTo>
                    <a:lnTo>
                      <a:pt x="170" y="317"/>
                    </a:lnTo>
                    <a:lnTo>
                      <a:pt x="206" y="326"/>
                    </a:lnTo>
                    <a:lnTo>
                      <a:pt x="245" y="334"/>
                    </a:lnTo>
                    <a:lnTo>
                      <a:pt x="287" y="342"/>
                    </a:lnTo>
                    <a:lnTo>
                      <a:pt x="329" y="349"/>
                    </a:lnTo>
                    <a:lnTo>
                      <a:pt x="374" y="353"/>
                    </a:lnTo>
                    <a:lnTo>
                      <a:pt x="420" y="355"/>
                    </a:lnTo>
                    <a:lnTo>
                      <a:pt x="468" y="3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grpSp>
        <p:sp>
          <p:nvSpPr>
            <p:cNvPr id="390151" name="Rectangle 7"/>
            <p:cNvSpPr>
              <a:spLocks noChangeArrowheads="1"/>
            </p:cNvSpPr>
            <p:nvPr/>
          </p:nvSpPr>
          <p:spPr bwMode="auto">
            <a:xfrm>
              <a:off x="2478" y="1663"/>
              <a:ext cx="56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Oracle</a:t>
              </a:r>
            </a:p>
            <a:p>
              <a:pPr algn="l" eaLnBrk="0" hangingPunct="0">
                <a:spcBef>
                  <a:spcPct val="0"/>
                </a:spcBef>
                <a:buClrTx/>
                <a:buFontTx/>
                <a:buNone/>
              </a:pPr>
              <a:r>
                <a:rPr lang="en-US" altLang="en-US" sz="2000" dirty="0"/>
                <a:t>server</a:t>
              </a:r>
            </a:p>
          </p:txBody>
        </p:sp>
        <p:grpSp>
          <p:nvGrpSpPr>
            <p:cNvPr id="390152" name="Group 8"/>
            <p:cNvGrpSpPr>
              <a:grpSpLocks/>
            </p:cNvGrpSpPr>
            <p:nvPr/>
          </p:nvGrpSpPr>
          <p:grpSpPr bwMode="auto">
            <a:xfrm>
              <a:off x="2382" y="2088"/>
              <a:ext cx="755" cy="457"/>
              <a:chOff x="2293" y="2088"/>
              <a:chExt cx="755" cy="457"/>
            </a:xfrm>
          </p:grpSpPr>
          <p:sp>
            <p:nvSpPr>
              <p:cNvPr id="390153" name="Rectangle 9"/>
              <p:cNvSpPr>
                <a:spLocks noChangeArrowheads="1"/>
              </p:cNvSpPr>
              <p:nvPr/>
            </p:nvSpPr>
            <p:spPr bwMode="blackWhite">
              <a:xfrm>
                <a:off x="229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4" name="Rectangle 10"/>
              <p:cNvSpPr>
                <a:spLocks noChangeArrowheads="1"/>
              </p:cNvSpPr>
              <p:nvPr/>
            </p:nvSpPr>
            <p:spPr bwMode="blackWhite">
              <a:xfrm>
                <a:off x="2564"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5" name="Rectangle 11"/>
              <p:cNvSpPr>
                <a:spLocks noChangeArrowheads="1"/>
              </p:cNvSpPr>
              <p:nvPr/>
            </p:nvSpPr>
            <p:spPr bwMode="blackWhite">
              <a:xfrm>
                <a:off x="283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6" name="Rectangle 12"/>
              <p:cNvSpPr>
                <a:spLocks noChangeArrowheads="1"/>
              </p:cNvSpPr>
              <p:nvPr/>
            </p:nvSpPr>
            <p:spPr bwMode="blackWhite">
              <a:xfrm>
                <a:off x="229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7" name="Rectangle 13"/>
              <p:cNvSpPr>
                <a:spLocks noChangeArrowheads="1"/>
              </p:cNvSpPr>
              <p:nvPr/>
            </p:nvSpPr>
            <p:spPr bwMode="blackWhite">
              <a:xfrm>
                <a:off x="2565"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8" name="Rectangle 14"/>
              <p:cNvSpPr>
                <a:spLocks noChangeArrowheads="1"/>
              </p:cNvSpPr>
              <p:nvPr/>
            </p:nvSpPr>
            <p:spPr bwMode="blackWhite">
              <a:xfrm>
                <a:off x="283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9" name="Rectangle 15"/>
              <p:cNvSpPr>
                <a:spLocks noChangeArrowheads="1"/>
              </p:cNvSpPr>
              <p:nvPr/>
            </p:nvSpPr>
            <p:spPr bwMode="blackWhite">
              <a:xfrm>
                <a:off x="229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0" name="Rectangle 16"/>
              <p:cNvSpPr>
                <a:spLocks noChangeArrowheads="1"/>
              </p:cNvSpPr>
              <p:nvPr/>
            </p:nvSpPr>
            <p:spPr bwMode="blackWhite">
              <a:xfrm>
                <a:off x="2565"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1" name="Rectangle 17"/>
              <p:cNvSpPr>
                <a:spLocks noChangeArrowheads="1"/>
              </p:cNvSpPr>
              <p:nvPr/>
            </p:nvSpPr>
            <p:spPr bwMode="blackWhite">
              <a:xfrm>
                <a:off x="283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sp>
          <p:nvSpPr>
            <p:cNvPr id="390162" name="Freeform 18"/>
            <p:cNvSpPr>
              <a:spLocks/>
            </p:cNvSpPr>
            <p:nvPr/>
          </p:nvSpPr>
          <p:spPr bwMode="ltGray">
            <a:xfrm>
              <a:off x="504" y="2424"/>
              <a:ext cx="2255" cy="717"/>
            </a:xfrm>
            <a:custGeom>
              <a:avLst/>
              <a:gdLst>
                <a:gd name="T0" fmla="*/ 1928 w 2277"/>
                <a:gd name="T1" fmla="*/ 0 h 717"/>
                <a:gd name="T2" fmla="*/ 0 w 2277"/>
                <a:gd name="T3" fmla="*/ 707 h 717"/>
                <a:gd name="T4" fmla="*/ 2276 w 2277"/>
                <a:gd name="T5" fmla="*/ 716 h 717"/>
                <a:gd name="T6" fmla="*/ 2093 w 2277"/>
                <a:gd name="T7" fmla="*/ 0 h 717"/>
                <a:gd name="T8" fmla="*/ 1928 w 2277"/>
                <a:gd name="T9" fmla="*/ 0 h 717"/>
              </a:gdLst>
              <a:ahLst/>
              <a:cxnLst>
                <a:cxn ang="0">
                  <a:pos x="T0" y="T1"/>
                </a:cxn>
                <a:cxn ang="0">
                  <a:pos x="T2" y="T3"/>
                </a:cxn>
                <a:cxn ang="0">
                  <a:pos x="T4" y="T5"/>
                </a:cxn>
                <a:cxn ang="0">
                  <a:pos x="T6" y="T7"/>
                </a:cxn>
                <a:cxn ang="0">
                  <a:pos x="T8" y="T9"/>
                </a:cxn>
              </a:cxnLst>
              <a:rect l="0" t="0" r="r" b="b"/>
              <a:pathLst>
                <a:path w="2277" h="717">
                  <a:moveTo>
                    <a:pt x="1928" y="0"/>
                  </a:moveTo>
                  <a:lnTo>
                    <a:pt x="0" y="707"/>
                  </a:lnTo>
                  <a:lnTo>
                    <a:pt x="2276" y="716"/>
                  </a:lnTo>
                  <a:lnTo>
                    <a:pt x="2093" y="0"/>
                  </a:lnTo>
                  <a:lnTo>
                    <a:pt x="1928"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3" name="Rectangle 19"/>
            <p:cNvSpPr>
              <a:spLocks noChangeArrowheads="1"/>
            </p:cNvSpPr>
            <p:nvPr/>
          </p:nvSpPr>
          <p:spPr bwMode="auto">
            <a:xfrm>
              <a:off x="910" y="2937"/>
              <a:ext cx="19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Table name: </a:t>
              </a:r>
              <a:r>
                <a:rPr lang="en-US" altLang="en-US" sz="2000" dirty="0">
                  <a:latin typeface="Courier New" pitchFamily="49" charset="0"/>
                </a:rPr>
                <a:t>EMPLOYEES</a:t>
              </a:r>
            </a:p>
          </p:txBody>
        </p:sp>
        <p:sp>
          <p:nvSpPr>
            <p:cNvPr id="390164" name="Freeform 20"/>
            <p:cNvSpPr>
              <a:spLocks/>
            </p:cNvSpPr>
            <p:nvPr/>
          </p:nvSpPr>
          <p:spPr bwMode="ltGray">
            <a:xfrm>
              <a:off x="2831" y="2424"/>
              <a:ext cx="2330" cy="708"/>
            </a:xfrm>
            <a:custGeom>
              <a:avLst/>
              <a:gdLst>
                <a:gd name="T0" fmla="*/ 239 w 2330"/>
                <a:gd name="T1" fmla="*/ 0 h 708"/>
                <a:gd name="T2" fmla="*/ 2329 w 2330"/>
                <a:gd name="T3" fmla="*/ 707 h 708"/>
                <a:gd name="T4" fmla="*/ 0 w 2330"/>
                <a:gd name="T5" fmla="*/ 707 h 708"/>
                <a:gd name="T6" fmla="*/ 71 w 2330"/>
                <a:gd name="T7" fmla="*/ 0 h 708"/>
                <a:gd name="T8" fmla="*/ 239 w 2330"/>
                <a:gd name="T9" fmla="*/ 0 h 708"/>
              </a:gdLst>
              <a:ahLst/>
              <a:cxnLst>
                <a:cxn ang="0">
                  <a:pos x="T0" y="T1"/>
                </a:cxn>
                <a:cxn ang="0">
                  <a:pos x="T2" y="T3"/>
                </a:cxn>
                <a:cxn ang="0">
                  <a:pos x="T4" y="T5"/>
                </a:cxn>
                <a:cxn ang="0">
                  <a:pos x="T6" y="T7"/>
                </a:cxn>
                <a:cxn ang="0">
                  <a:pos x="T8" y="T9"/>
                </a:cxn>
              </a:cxnLst>
              <a:rect l="0" t="0" r="r" b="b"/>
              <a:pathLst>
                <a:path w="2330" h="708">
                  <a:moveTo>
                    <a:pt x="239" y="0"/>
                  </a:moveTo>
                  <a:lnTo>
                    <a:pt x="2329" y="707"/>
                  </a:lnTo>
                  <a:lnTo>
                    <a:pt x="0" y="707"/>
                  </a:lnTo>
                  <a:lnTo>
                    <a:pt x="71" y="0"/>
                  </a:lnTo>
                  <a:lnTo>
                    <a:pt x="239"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5" name="Rectangle 21"/>
            <p:cNvSpPr>
              <a:spLocks noChangeArrowheads="1"/>
            </p:cNvSpPr>
            <p:nvPr/>
          </p:nvSpPr>
          <p:spPr bwMode="auto">
            <a:xfrm>
              <a:off x="2825" y="2929"/>
              <a:ext cx="20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algn="l" eaLnBrk="0" hangingPunct="0">
                <a:spcBef>
                  <a:spcPct val="0"/>
                </a:spcBef>
                <a:buClrTx/>
                <a:buFontTx/>
                <a:buNone/>
              </a:pPr>
              <a:r>
                <a:rPr lang="en-US" altLang="en-US" sz="2000" dirty="0"/>
                <a:t>Table name: </a:t>
              </a:r>
              <a:r>
                <a:rPr lang="en-US" altLang="en-US" sz="2000" dirty="0">
                  <a:latin typeface="Courier New" pitchFamily="49" charset="0"/>
                </a:rPr>
                <a:t>DEPARTMENTS</a:t>
              </a:r>
            </a:p>
          </p:txBody>
        </p:sp>
        <p:sp>
          <p:nvSpPr>
            <p:cNvPr id="390166" name="Text Box 22"/>
            <p:cNvSpPr txBox="1">
              <a:spLocks noChangeArrowheads="1"/>
            </p:cNvSpPr>
            <p:nvPr/>
          </p:nvSpPr>
          <p:spPr bwMode="auto">
            <a:xfrm>
              <a:off x="496"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sp>
          <p:nvSpPr>
            <p:cNvPr id="390167" name="Text Box 23"/>
            <p:cNvSpPr txBox="1">
              <a:spLocks noChangeArrowheads="1"/>
            </p:cNvSpPr>
            <p:nvPr/>
          </p:nvSpPr>
          <p:spPr bwMode="auto">
            <a:xfrm>
              <a:off x="2827"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pic>
          <p:nvPicPr>
            <p:cNvPr id="39016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 y="3142"/>
              <a:ext cx="2232" cy="5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16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 y="3133"/>
              <a:ext cx="2352" cy="582"/>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1958088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Example</a:t>
            </a:r>
            <a:endParaRPr lang="en-IE" dirty="0"/>
          </a:p>
        </p:txBody>
      </p:sp>
      <p:sp>
        <p:nvSpPr>
          <p:cNvPr id="40963" name="Text Placeholder 3"/>
          <p:cNvSpPr>
            <a:spLocks noGrp="1"/>
          </p:cNvSpPr>
          <p:nvPr>
            <p:ph type="body" idx="2"/>
          </p:nvPr>
        </p:nvSpPr>
        <p:spPr/>
        <p:txBody>
          <a:bodyPr/>
          <a:lstStyle/>
          <a:p>
            <a:endParaRPr lang="en-IE" altLang="en-US" smtClean="0"/>
          </a:p>
        </p:txBody>
      </p:sp>
      <p:sp>
        <p:nvSpPr>
          <p:cNvPr id="40964" name="Content Placeholder 2"/>
          <p:cNvSpPr>
            <a:spLocks noGrp="1"/>
          </p:cNvSpPr>
          <p:nvPr>
            <p:ph sz="quarter" idx="1"/>
          </p:nvPr>
        </p:nvSpPr>
        <p:spPr/>
        <p:txBody>
          <a:bodyPr/>
          <a:lstStyle/>
          <a:p>
            <a:pPr marL="273050" lvl="1">
              <a:spcBef>
                <a:spcPts val="600"/>
              </a:spcBef>
              <a:buClr>
                <a:schemeClr val="accent1"/>
              </a:buClr>
            </a:pPr>
            <a:r>
              <a:rPr lang="en-US" altLang="en-US" sz="2500" smtClean="0"/>
              <a:t>Suppose we want to store data about a student on DT228 or DT282 in order than they can successfully register, be given results, a timetable, know who is teaching what? What pieces of data would we need?</a:t>
            </a:r>
          </a:p>
          <a:p>
            <a:endParaRPr lang="en-IE" altLang="en-US" smtClean="0"/>
          </a:p>
        </p:txBody>
      </p:sp>
      <p:pic>
        <p:nvPicPr>
          <p:cNvPr id="4096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971800"/>
            <a:ext cx="44021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Example</a:t>
            </a:r>
            <a:endParaRPr lang="en-IE" dirty="0"/>
          </a:p>
        </p:txBody>
      </p:sp>
      <p:sp>
        <p:nvSpPr>
          <p:cNvPr id="41987" name="Text Placeholder 3"/>
          <p:cNvSpPr>
            <a:spLocks noGrp="1"/>
          </p:cNvSpPr>
          <p:nvPr>
            <p:ph type="body" idx="2"/>
          </p:nvPr>
        </p:nvSpPr>
        <p:spPr/>
        <p:txBody>
          <a:bodyPr/>
          <a:lstStyle/>
          <a:p>
            <a:endParaRPr lang="en-IE" altLang="en-US" smtClean="0"/>
          </a:p>
        </p:txBody>
      </p:sp>
      <p:sp>
        <p:nvSpPr>
          <p:cNvPr id="41988" name="Content Placeholder 2"/>
          <p:cNvSpPr>
            <a:spLocks noGrp="1"/>
          </p:cNvSpPr>
          <p:nvPr>
            <p:ph sz="quarter" idx="1"/>
          </p:nvPr>
        </p:nvSpPr>
        <p:spPr/>
        <p:txBody>
          <a:bodyPr/>
          <a:lstStyle/>
          <a:p>
            <a:pPr marL="273050" lvl="1">
              <a:spcBef>
                <a:spcPts val="600"/>
              </a:spcBef>
              <a:buClr>
                <a:schemeClr val="accent1"/>
              </a:buClr>
            </a:pPr>
            <a:r>
              <a:rPr lang="en-US" altLang="en-US" sz="2500" smtClean="0"/>
              <a:t>How would we organise it?</a:t>
            </a:r>
            <a:endParaRPr lang="en-IE" altLang="en-US" smtClean="0"/>
          </a:p>
        </p:txBody>
      </p:sp>
      <p:pic>
        <p:nvPicPr>
          <p:cNvPr id="4198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971800"/>
            <a:ext cx="44021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Relational Database</a:t>
            </a:r>
          </a:p>
        </p:txBody>
      </p:sp>
      <p:sp>
        <p:nvSpPr>
          <p:cNvPr id="43011" name="Rectangle 3"/>
          <p:cNvSpPr>
            <a:spLocks noGrp="1" noChangeArrowheads="1"/>
          </p:cNvSpPr>
          <p:nvPr>
            <p:ph sz="quarter" idx="1"/>
          </p:nvPr>
        </p:nvSpPr>
        <p:spPr>
          <a:xfrm>
            <a:off x="457200" y="1219200"/>
            <a:ext cx="8229600" cy="4937125"/>
          </a:xfrm>
        </p:spPr>
        <p:txBody>
          <a:bodyPr/>
          <a:lstStyle/>
          <a:p>
            <a:pPr eaLnBrk="1" hangingPunct="1">
              <a:lnSpc>
                <a:spcPct val="90000"/>
              </a:lnSpc>
            </a:pPr>
            <a:r>
              <a:rPr lang="en-US" altLang="en-US" sz="2400" smtClean="0"/>
              <a:t>We can also store information about how ‘things’ are related to each other </a:t>
            </a:r>
          </a:p>
          <a:p>
            <a:pPr lvl="1" eaLnBrk="1" hangingPunct="1">
              <a:lnSpc>
                <a:spcPct val="90000"/>
              </a:lnSpc>
            </a:pPr>
            <a:r>
              <a:rPr lang="en-US" altLang="en-US" sz="2100" smtClean="0"/>
              <a:t>Relationships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smtClean="0"/>
              <a:t>Example</a:t>
            </a:r>
            <a:endParaRPr lang="en-IE" dirty="0"/>
          </a:p>
        </p:txBody>
      </p:sp>
      <p:sp>
        <p:nvSpPr>
          <p:cNvPr id="44035" name="Text Placeholder 3"/>
          <p:cNvSpPr>
            <a:spLocks noGrp="1"/>
          </p:cNvSpPr>
          <p:nvPr>
            <p:ph type="body" idx="2"/>
          </p:nvPr>
        </p:nvSpPr>
        <p:spPr/>
        <p:txBody>
          <a:bodyPr/>
          <a:lstStyle/>
          <a:p>
            <a:endParaRPr lang="en-IE" altLang="en-US" smtClean="0"/>
          </a:p>
        </p:txBody>
      </p:sp>
      <p:sp>
        <p:nvSpPr>
          <p:cNvPr id="44036" name="Content Placeholder 2"/>
          <p:cNvSpPr>
            <a:spLocks noGrp="1"/>
          </p:cNvSpPr>
          <p:nvPr>
            <p:ph sz="quarter" idx="1"/>
          </p:nvPr>
        </p:nvSpPr>
        <p:spPr/>
        <p:txBody>
          <a:bodyPr/>
          <a:lstStyle/>
          <a:p>
            <a:pPr marL="273050" lvl="1">
              <a:spcBef>
                <a:spcPts val="600"/>
              </a:spcBef>
              <a:buClr>
                <a:schemeClr val="accent1"/>
              </a:buClr>
            </a:pPr>
            <a:r>
              <a:rPr lang="en-US" altLang="en-US" sz="2500" smtClean="0"/>
              <a:t>What relationships do we have between our data for DT228/DT282?</a:t>
            </a:r>
            <a:endParaRPr lang="en-IE" altLang="en-US" smtClean="0"/>
          </a:p>
        </p:txBody>
      </p:sp>
      <p:pic>
        <p:nvPicPr>
          <p:cNvPr id="440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971800"/>
            <a:ext cx="44021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IE" altLang="en-US" smtClean="0"/>
              <a:t>Relational Database</a:t>
            </a:r>
          </a:p>
        </p:txBody>
      </p:sp>
      <p:sp>
        <p:nvSpPr>
          <p:cNvPr id="38915" name="Content Placeholder 2"/>
          <p:cNvSpPr>
            <a:spLocks noGrp="1"/>
          </p:cNvSpPr>
          <p:nvPr>
            <p:ph sz="quarter" idx="1"/>
          </p:nvPr>
        </p:nvSpPr>
        <p:spPr>
          <a:xfrm>
            <a:off x="457200" y="1219200"/>
            <a:ext cx="8229600" cy="4937125"/>
          </a:xfrm>
        </p:spPr>
        <p:txBody>
          <a:bodyPr/>
          <a:lstStyle/>
          <a:p>
            <a:r>
              <a:rPr lang="en-IE" altLang="en-US" dirty="0" smtClean="0"/>
              <a:t>According to relational model, </a:t>
            </a:r>
            <a:r>
              <a:rPr lang="en-IE" altLang="en-US" b="1" dirty="0" smtClean="0"/>
              <a:t>all rows should be distinct</a:t>
            </a:r>
            <a:r>
              <a:rPr lang="en-IE" altLang="en-US" dirty="0" smtClean="0"/>
              <a:t>; </a:t>
            </a:r>
          </a:p>
          <a:p>
            <a:r>
              <a:rPr lang="en-IE" altLang="en-US" dirty="0" smtClean="0"/>
              <a:t>Values must be </a:t>
            </a:r>
            <a:r>
              <a:rPr lang="en-IE" altLang="en-US" b="1" dirty="0" smtClean="0"/>
              <a:t>atomic</a:t>
            </a:r>
            <a:r>
              <a:rPr lang="en-IE" altLang="en-US" dirty="0" smtClean="0"/>
              <a:t> (“elementary" and “unstructured")</a:t>
            </a:r>
          </a:p>
          <a:p>
            <a:pPr lvl="1"/>
            <a:r>
              <a:rPr lang="en-IE" altLang="en-US" dirty="0" smtClean="0"/>
              <a:t>Examples: integers, decimals, text, </a:t>
            </a:r>
            <a:r>
              <a:rPr lang="en-IE" altLang="en-US" dirty="0" err="1" smtClean="0"/>
              <a:t>booleans</a:t>
            </a:r>
            <a:r>
              <a:rPr lang="en-IE" altLang="en-US" dirty="0" smtClean="0"/>
              <a:t>, dates</a:t>
            </a:r>
          </a:p>
          <a:p>
            <a:pPr lvl="1"/>
            <a:r>
              <a:rPr lang="en-IE" altLang="en-US" dirty="0" smtClean="0"/>
              <a:t>Can't have lists, sets, records, arrays as single values</a:t>
            </a:r>
          </a:p>
          <a:p>
            <a:pPr lvl="2"/>
            <a:r>
              <a:rPr lang="en-IE" altLang="en-US" dirty="0" smtClean="0"/>
              <a:t>(Can represent lists etc. by other means)</a:t>
            </a:r>
          </a:p>
          <a:p>
            <a:r>
              <a:rPr lang="en-IE" altLang="en-US" dirty="0" smtClean="0"/>
              <a:t>Every relation has a </a:t>
            </a:r>
            <a:r>
              <a:rPr lang="en-IE" altLang="en-US" b="1" dirty="0" smtClean="0"/>
              <a:t>key</a:t>
            </a:r>
            <a:r>
              <a:rPr lang="en-IE" altLang="en-US" dirty="0" smtClean="0"/>
              <a:t>: </a:t>
            </a:r>
          </a:p>
          <a:p>
            <a:pPr lvl="1"/>
            <a:r>
              <a:rPr lang="en-IE" altLang="en-US" dirty="0" smtClean="0"/>
              <a:t>Some subset of attributes such that no two tuples in the relation can ever have the same key value.</a:t>
            </a:r>
          </a:p>
          <a:p>
            <a:r>
              <a:rPr lang="en-IE" altLang="en-US" dirty="0" smtClean="0"/>
              <a:t>Data can be protected via </a:t>
            </a:r>
            <a:r>
              <a:rPr lang="en-IE" altLang="en-US" b="1" dirty="0" smtClean="0"/>
              <a:t>constraints </a:t>
            </a:r>
            <a:r>
              <a:rPr lang="en-IE" altLang="en-US" dirty="0" smtClean="0"/>
              <a:t>to ensure only data that conforms to requirements can be stored</a:t>
            </a:r>
            <a:endParaRPr lang="en-IE" altLang="en-US" b="1" dirty="0" smtClean="0"/>
          </a:p>
          <a:p>
            <a:endParaRPr lang="en-IE" altLang="en-US" dirty="0" smtClean="0"/>
          </a:p>
        </p:txBody>
      </p:sp>
    </p:spTree>
    <p:extLst>
      <p:ext uri="{BB962C8B-B14F-4D97-AF65-F5344CB8AC3E}">
        <p14:creationId xmlns:p14="http://schemas.microsoft.com/office/powerpoint/2010/main" val="2345262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Relational Database</a:t>
            </a:r>
          </a:p>
        </p:txBody>
      </p:sp>
      <p:sp>
        <p:nvSpPr>
          <p:cNvPr id="45059" name="Rectangle 3"/>
          <p:cNvSpPr>
            <a:spLocks noGrp="1" noChangeArrowheads="1"/>
          </p:cNvSpPr>
          <p:nvPr>
            <p:ph sz="quarter" idx="1"/>
          </p:nvPr>
        </p:nvSpPr>
        <p:spPr>
          <a:xfrm>
            <a:off x="457200" y="1219200"/>
            <a:ext cx="8229600" cy="4937125"/>
          </a:xfrm>
        </p:spPr>
        <p:txBody>
          <a:bodyPr/>
          <a:lstStyle/>
          <a:p>
            <a:r>
              <a:rPr lang="en-US" altLang="en-US" smtClean="0"/>
              <a:t>Database system contains not only the database itself but also a complete definition of the database </a:t>
            </a:r>
            <a:r>
              <a:rPr lang="en-US" altLang="en-US" b="1" smtClean="0"/>
              <a:t>structure </a:t>
            </a:r>
            <a:r>
              <a:rPr lang="en-US" altLang="en-US" smtClean="0"/>
              <a:t>and </a:t>
            </a:r>
            <a:r>
              <a:rPr lang="en-US" altLang="en-US" b="1" smtClean="0"/>
              <a:t>constraints</a:t>
            </a:r>
            <a:endParaRPr lang="en-US" altLang="en-US" smtClean="0"/>
          </a:p>
          <a:p>
            <a:r>
              <a:rPr lang="en-US" altLang="en-US" smtClean="0"/>
              <a:t>The information stored in the catalog is called Meta-data (data about data)</a:t>
            </a:r>
          </a:p>
          <a:p>
            <a:pPr lvl="1"/>
            <a:r>
              <a:rPr lang="en-US" altLang="en-US" smtClean="0"/>
              <a:t>it describes the structure of the primary database. </a:t>
            </a:r>
          </a:p>
          <a:p>
            <a:pPr eaLnBrk="1" hangingPunct="1">
              <a:lnSpc>
                <a:spcPct val="90000"/>
              </a:lnSpc>
            </a:pPr>
            <a:r>
              <a:rPr lang="en-US" altLang="en-US" sz="3100" smtClean="0"/>
              <a:t>Metadata = ‘data about data’</a:t>
            </a:r>
          </a:p>
          <a:p>
            <a:pPr lvl="1" eaLnBrk="1" hangingPunct="1">
              <a:lnSpc>
                <a:spcPct val="90000"/>
              </a:lnSpc>
            </a:pPr>
            <a:r>
              <a:rPr lang="en-US" altLang="en-US" sz="2500" smtClean="0"/>
              <a:t>At most basic level describes each table column e.g. what type of data can be held in it? Numbers, characters, sound….</a:t>
            </a:r>
          </a:p>
          <a:p>
            <a:pPr lvl="1" eaLnBrk="1" hangingPunct="1">
              <a:lnSpc>
                <a:spcPct val="90000"/>
              </a:lnSpc>
            </a:pPr>
            <a:endParaRPr lang="en-US" altLang="en-US" sz="25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IE" altLang="en-US" smtClean="0"/>
              <a:t>Datatypes Oracle</a:t>
            </a:r>
          </a:p>
        </p:txBody>
      </p:sp>
      <p:sp>
        <p:nvSpPr>
          <p:cNvPr id="46083" name="Content Placeholder 2"/>
          <p:cNvSpPr>
            <a:spLocks noGrp="1"/>
          </p:cNvSpPr>
          <p:nvPr>
            <p:ph sz="quarter" idx="1"/>
          </p:nvPr>
        </p:nvSpPr>
        <p:spPr>
          <a:xfrm>
            <a:off x="457200" y="1219200"/>
            <a:ext cx="8229600" cy="4937125"/>
          </a:xfrm>
        </p:spPr>
        <p:txBody>
          <a:bodyPr/>
          <a:lstStyle/>
          <a:p>
            <a:endParaRPr lang="en-IE" altLang="en-US" smtClean="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524000"/>
            <a:ext cx="7278687"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r>
              <a:rPr lang="en-IE" altLang="en-US" smtClean="0"/>
              <a:t>Data </a:t>
            </a:r>
          </a:p>
        </p:txBody>
      </p:sp>
      <p:sp>
        <p:nvSpPr>
          <p:cNvPr id="7" name="Content Placeholder 6"/>
          <p:cNvSpPr>
            <a:spLocks noGrp="1"/>
          </p:cNvSpPr>
          <p:nvPr>
            <p:ph sz="quarter" idx="1"/>
          </p:nvPr>
        </p:nvSpPr>
        <p:spPr>
          <a:xfrm>
            <a:off x="0" y="1219200"/>
            <a:ext cx="4927600" cy="4937125"/>
          </a:xfrm>
        </p:spPr>
        <p:txBody>
          <a:bodyPr/>
          <a:lstStyle/>
          <a:p>
            <a:pPr>
              <a:defRPr/>
            </a:pPr>
            <a:r>
              <a:rPr lang="en-IE" altLang="en-US" dirty="0" smtClean="0"/>
              <a:t>SAP </a:t>
            </a:r>
            <a:r>
              <a:rPr lang="en-IE" altLang="en-US" dirty="0"/>
              <a:t>estimate that </a:t>
            </a:r>
            <a:r>
              <a:rPr lang="en-IE" altLang="en-US" dirty="0" smtClean="0"/>
              <a:t>an organisation with </a:t>
            </a:r>
            <a:r>
              <a:rPr lang="en-IE" altLang="en-US" dirty="0"/>
              <a:t>1000 employees stores on average 200 Terabytes of data</a:t>
            </a:r>
          </a:p>
          <a:p>
            <a:pPr lvl="1">
              <a:defRPr/>
            </a:pPr>
            <a:endParaRPr lang="en-GB"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352800"/>
            <a:ext cx="4572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03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tLang="en-US" smtClean="0"/>
              <a:t>Exercise: Breaking down content into fields</a:t>
            </a:r>
          </a:p>
        </p:txBody>
      </p:sp>
      <p:sp>
        <p:nvSpPr>
          <p:cNvPr id="47107" name="Rectangle 3"/>
          <p:cNvSpPr>
            <a:spLocks noGrp="1" noChangeArrowheads="1"/>
          </p:cNvSpPr>
          <p:nvPr>
            <p:ph type="body" idx="1"/>
          </p:nvPr>
        </p:nvSpPr>
        <p:spPr>
          <a:xfrm>
            <a:off x="457200" y="1219200"/>
            <a:ext cx="8229600" cy="4937125"/>
          </a:xfrm>
        </p:spPr>
        <p:txBody>
          <a:bodyPr/>
          <a:lstStyle/>
          <a:p>
            <a:r>
              <a:rPr lang="en-GB" altLang="en-US" smtClean="0"/>
              <a:t>What meta-data do we need for the data we identified for DT228?</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IE" altLang="en-US" dirty="0" smtClean="0"/>
              <a:t>Relational Database Schema V Instance</a:t>
            </a:r>
          </a:p>
        </p:txBody>
      </p:sp>
      <p:sp>
        <p:nvSpPr>
          <p:cNvPr id="48131" name="Content Placeholder 2"/>
          <p:cNvSpPr>
            <a:spLocks noGrp="1"/>
          </p:cNvSpPr>
          <p:nvPr>
            <p:ph sz="quarter" idx="1"/>
          </p:nvPr>
        </p:nvSpPr>
        <p:spPr>
          <a:xfrm>
            <a:off x="457200" y="1219200"/>
            <a:ext cx="8229600" cy="4937125"/>
          </a:xfrm>
        </p:spPr>
        <p:txBody>
          <a:bodyPr/>
          <a:lstStyle/>
          <a:p>
            <a:r>
              <a:rPr lang="en-IE" altLang="en-US" dirty="0" smtClean="0"/>
              <a:t>Database Schema </a:t>
            </a:r>
          </a:p>
          <a:p>
            <a:pPr lvl="1"/>
            <a:r>
              <a:rPr lang="en-IE" altLang="en-US" dirty="0" smtClean="0"/>
              <a:t>the “structure” of the database in terms of constituent tables and the organization of each table in terms of attributes and domains </a:t>
            </a:r>
          </a:p>
          <a:p>
            <a:pPr lvl="1"/>
            <a:r>
              <a:rPr lang="en-IE" altLang="en-US" dirty="0" smtClean="0"/>
              <a:t>and the “interpretation” of these in terms of the real-world situation the DB models; remains fixed over time</a:t>
            </a:r>
          </a:p>
          <a:p>
            <a:r>
              <a:rPr lang="en-IE" altLang="en-US" dirty="0" smtClean="0"/>
              <a:t>Database Instance </a:t>
            </a:r>
          </a:p>
          <a:p>
            <a:pPr lvl="1"/>
            <a:r>
              <a:rPr lang="en-IE" altLang="en-US" dirty="0" smtClean="0"/>
              <a:t>any specific collection of values populating the DB that conforms to the schema; changes as DB is modified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IE" altLang="en-US" dirty="0" smtClean="0"/>
              <a:t>Database Application</a:t>
            </a:r>
            <a:endParaRPr lang="en-GB" altLang="en-US" dirty="0" smtClean="0"/>
          </a:p>
        </p:txBody>
      </p:sp>
      <p:sp>
        <p:nvSpPr>
          <p:cNvPr id="57347" name="Rectangle 3"/>
          <p:cNvSpPr>
            <a:spLocks noChangeArrowheads="1"/>
          </p:cNvSpPr>
          <p:nvPr/>
        </p:nvSpPr>
        <p:spPr bwMode="auto">
          <a:xfrm>
            <a:off x="1981200" y="2590800"/>
            <a:ext cx="5181600"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endParaRPr lang="en-IE" altLang="en-US" sz="1400">
              <a:latin typeface="Arial" charset="0"/>
            </a:endParaRPr>
          </a:p>
        </p:txBody>
      </p:sp>
      <p:sp>
        <p:nvSpPr>
          <p:cNvPr id="57348" name="Line 4"/>
          <p:cNvSpPr>
            <a:spLocks noChangeShapeType="1"/>
          </p:cNvSpPr>
          <p:nvPr/>
        </p:nvSpPr>
        <p:spPr bwMode="auto">
          <a:xfrm>
            <a:off x="4495800" y="2362200"/>
            <a:ext cx="0" cy="533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7349" name="Rectangle 5"/>
          <p:cNvSpPr>
            <a:spLocks noChangeArrowheads="1"/>
          </p:cNvSpPr>
          <p:nvPr/>
        </p:nvSpPr>
        <p:spPr bwMode="auto">
          <a:xfrm>
            <a:off x="2819400" y="2895600"/>
            <a:ext cx="3352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endParaRPr lang="en-IE" altLang="en-US" sz="1400">
              <a:latin typeface="Arial" charset="0"/>
            </a:endParaRPr>
          </a:p>
        </p:txBody>
      </p:sp>
      <p:sp>
        <p:nvSpPr>
          <p:cNvPr id="57350" name="Rectangle 6"/>
          <p:cNvSpPr>
            <a:spLocks noChangeArrowheads="1"/>
          </p:cNvSpPr>
          <p:nvPr/>
        </p:nvSpPr>
        <p:spPr bwMode="auto">
          <a:xfrm>
            <a:off x="2819400" y="3733800"/>
            <a:ext cx="33528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endParaRPr lang="en-IE" altLang="en-US" sz="1400">
              <a:latin typeface="Arial" charset="0"/>
            </a:endParaRPr>
          </a:p>
        </p:txBody>
      </p:sp>
      <p:sp>
        <p:nvSpPr>
          <p:cNvPr id="57351" name="AutoShape 7"/>
          <p:cNvSpPr>
            <a:spLocks noChangeArrowheads="1"/>
          </p:cNvSpPr>
          <p:nvPr/>
        </p:nvSpPr>
        <p:spPr bwMode="auto">
          <a:xfrm>
            <a:off x="2209800" y="5105400"/>
            <a:ext cx="1524000" cy="76200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endParaRPr lang="en-IE" altLang="en-US" sz="1400">
              <a:latin typeface="Arial" charset="0"/>
            </a:endParaRPr>
          </a:p>
        </p:txBody>
      </p:sp>
      <p:sp>
        <p:nvSpPr>
          <p:cNvPr id="57352" name="AutoShape 8"/>
          <p:cNvSpPr>
            <a:spLocks noChangeArrowheads="1"/>
          </p:cNvSpPr>
          <p:nvPr/>
        </p:nvSpPr>
        <p:spPr bwMode="auto">
          <a:xfrm>
            <a:off x="5334000" y="5029200"/>
            <a:ext cx="1600200" cy="83820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endParaRPr lang="en-IE" altLang="en-US" sz="1400">
              <a:latin typeface="Arial" charset="0"/>
            </a:endParaRPr>
          </a:p>
        </p:txBody>
      </p:sp>
      <p:sp>
        <p:nvSpPr>
          <p:cNvPr id="57353" name="Line 9"/>
          <p:cNvSpPr>
            <a:spLocks noChangeShapeType="1"/>
          </p:cNvSpPr>
          <p:nvPr/>
        </p:nvSpPr>
        <p:spPr bwMode="auto">
          <a:xfrm>
            <a:off x="4495800" y="3505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7354" name="Line 10"/>
          <p:cNvSpPr>
            <a:spLocks noChangeShapeType="1"/>
          </p:cNvSpPr>
          <p:nvPr/>
        </p:nvSpPr>
        <p:spPr bwMode="auto">
          <a:xfrm flipH="1">
            <a:off x="2895600" y="46482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7355" name="Line 11"/>
          <p:cNvSpPr>
            <a:spLocks noChangeShapeType="1"/>
          </p:cNvSpPr>
          <p:nvPr/>
        </p:nvSpPr>
        <p:spPr bwMode="auto">
          <a:xfrm>
            <a:off x="5562600" y="46482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7356" name="WordArt 12"/>
          <p:cNvSpPr>
            <a:spLocks noChangeArrowheads="1" noChangeShapeType="1" noTextEdit="1"/>
          </p:cNvSpPr>
          <p:nvPr/>
        </p:nvSpPr>
        <p:spPr bwMode="auto">
          <a:xfrm>
            <a:off x="3048000" y="2971800"/>
            <a:ext cx="2895600" cy="514350"/>
          </a:xfrm>
          <a:prstGeom prst="rect">
            <a:avLst/>
          </a:prstGeom>
        </p:spPr>
        <p:txBody>
          <a:bodyPr wrap="none" fromWordArt="1">
            <a:prstTxWarp prst="textPlain">
              <a:avLst>
                <a:gd name="adj" fmla="val 50000"/>
              </a:avLst>
            </a:prstTxWarp>
          </a:bodyPr>
          <a:lstStyle/>
          <a:p>
            <a:pPr algn="ctr"/>
            <a:r>
              <a:rPr lang="en-IE" kern="10">
                <a:ln w="9525">
                  <a:solidFill>
                    <a:srgbClr val="000000"/>
                  </a:solidFill>
                  <a:round/>
                  <a:headEnd/>
                  <a:tailEnd/>
                </a:ln>
                <a:solidFill>
                  <a:srgbClr val="FFFFFF"/>
                </a:solidFill>
                <a:latin typeface="Arial Black"/>
              </a:rPr>
              <a:t>Application Programs</a:t>
            </a:r>
          </a:p>
        </p:txBody>
      </p:sp>
      <p:sp>
        <p:nvSpPr>
          <p:cNvPr id="57357" name="WordArt 13"/>
          <p:cNvSpPr>
            <a:spLocks noChangeArrowheads="1" noChangeShapeType="1" noTextEdit="1"/>
          </p:cNvSpPr>
          <p:nvPr/>
        </p:nvSpPr>
        <p:spPr bwMode="auto">
          <a:xfrm>
            <a:off x="3733800" y="3886200"/>
            <a:ext cx="1466850" cy="609600"/>
          </a:xfrm>
          <a:prstGeom prst="rect">
            <a:avLst/>
          </a:prstGeom>
        </p:spPr>
        <p:txBody>
          <a:bodyPr wrap="none" fromWordArt="1">
            <a:prstTxWarp prst="textPlain">
              <a:avLst>
                <a:gd name="adj" fmla="val 50000"/>
              </a:avLst>
            </a:prstTxWarp>
          </a:bodyPr>
          <a:lstStyle/>
          <a:p>
            <a:pPr algn="ctr"/>
            <a:r>
              <a:rPr lang="en-IE" sz="3600" kern="10">
                <a:ln w="9525">
                  <a:solidFill>
                    <a:srgbClr val="000000"/>
                  </a:solidFill>
                  <a:round/>
                  <a:headEnd/>
                  <a:tailEnd/>
                </a:ln>
                <a:solidFill>
                  <a:srgbClr val="FFFFFF"/>
                </a:solidFill>
                <a:latin typeface="Arial Black"/>
              </a:rPr>
              <a:t>DBMS</a:t>
            </a:r>
          </a:p>
        </p:txBody>
      </p:sp>
      <p:sp>
        <p:nvSpPr>
          <p:cNvPr id="57358" name="WordArt 14"/>
          <p:cNvSpPr>
            <a:spLocks noChangeArrowheads="1" noChangeShapeType="1" noTextEdit="1"/>
          </p:cNvSpPr>
          <p:nvPr/>
        </p:nvSpPr>
        <p:spPr bwMode="auto">
          <a:xfrm>
            <a:off x="2362200" y="5334000"/>
            <a:ext cx="1219200" cy="457200"/>
          </a:xfrm>
          <a:prstGeom prst="rect">
            <a:avLst/>
          </a:prstGeom>
        </p:spPr>
        <p:txBody>
          <a:bodyPr wrap="none" fromWordArt="1">
            <a:prstTxWarp prst="textPlain">
              <a:avLst>
                <a:gd name="adj" fmla="val 50000"/>
              </a:avLst>
            </a:prstTxWarp>
          </a:bodyPr>
          <a:lstStyle/>
          <a:p>
            <a:pPr algn="ctr"/>
            <a:r>
              <a:rPr lang="en-IE" sz="3600" kern="10">
                <a:ln w="9525">
                  <a:solidFill>
                    <a:srgbClr val="000000"/>
                  </a:solidFill>
                  <a:round/>
                  <a:headEnd/>
                  <a:tailEnd/>
                </a:ln>
                <a:solidFill>
                  <a:srgbClr val="FFFFFF"/>
                </a:solidFill>
                <a:latin typeface="Arial Black"/>
              </a:rPr>
              <a:t>Metadata</a:t>
            </a:r>
          </a:p>
        </p:txBody>
      </p:sp>
      <p:sp>
        <p:nvSpPr>
          <p:cNvPr id="57359" name="WordArt 15"/>
          <p:cNvSpPr>
            <a:spLocks noChangeArrowheads="1" noChangeShapeType="1" noTextEdit="1"/>
          </p:cNvSpPr>
          <p:nvPr/>
        </p:nvSpPr>
        <p:spPr bwMode="auto">
          <a:xfrm>
            <a:off x="5562600" y="5334000"/>
            <a:ext cx="1162050" cy="457200"/>
          </a:xfrm>
          <a:prstGeom prst="rect">
            <a:avLst/>
          </a:prstGeom>
        </p:spPr>
        <p:txBody>
          <a:bodyPr wrap="none" fromWordArt="1">
            <a:prstTxWarp prst="textPlain">
              <a:avLst>
                <a:gd name="adj" fmla="val 50000"/>
              </a:avLst>
            </a:prstTxWarp>
          </a:bodyPr>
          <a:lstStyle/>
          <a:p>
            <a:pPr algn="ctr"/>
            <a:r>
              <a:rPr lang="en-IE" sz="3600" kern="10">
                <a:ln w="9525">
                  <a:solidFill>
                    <a:srgbClr val="000000"/>
                  </a:solidFill>
                  <a:round/>
                  <a:headEnd/>
                  <a:tailEnd/>
                </a:ln>
                <a:solidFill>
                  <a:srgbClr val="FFFFFF"/>
                </a:solidFill>
                <a:latin typeface="Arial Black"/>
              </a:rPr>
              <a:t>Data</a:t>
            </a:r>
          </a:p>
        </p:txBody>
      </p:sp>
      <p:sp>
        <p:nvSpPr>
          <p:cNvPr id="57360" name="WordArt 16"/>
          <p:cNvSpPr>
            <a:spLocks noChangeArrowheads="1" noChangeShapeType="1" noTextEdit="1"/>
          </p:cNvSpPr>
          <p:nvPr/>
        </p:nvSpPr>
        <p:spPr bwMode="auto">
          <a:xfrm>
            <a:off x="3962400" y="1828800"/>
            <a:ext cx="990600" cy="457200"/>
          </a:xfrm>
          <a:prstGeom prst="rect">
            <a:avLst/>
          </a:prstGeom>
        </p:spPr>
        <p:txBody>
          <a:bodyPr wrap="none" fromWordArt="1">
            <a:prstTxWarp prst="textPlain">
              <a:avLst>
                <a:gd name="adj" fmla="val 50000"/>
              </a:avLst>
            </a:prstTxWarp>
          </a:bodyPr>
          <a:lstStyle/>
          <a:p>
            <a:pPr algn="ctr"/>
            <a:r>
              <a:rPr lang="en-IE" sz="3600" kern="10">
                <a:ln w="9525">
                  <a:solidFill>
                    <a:srgbClr val="000000"/>
                  </a:solidFill>
                  <a:round/>
                  <a:headEnd/>
                  <a:tailEnd/>
                </a:ln>
                <a:solidFill>
                  <a:srgbClr val="FFFFFF"/>
                </a:solidFill>
                <a:latin typeface="Arial Black"/>
              </a:rPr>
              <a:t>User</a:t>
            </a:r>
          </a:p>
        </p:txBody>
      </p:sp>
      <p:sp>
        <p:nvSpPr>
          <p:cNvPr id="2" name="Oval Callout 1"/>
          <p:cNvSpPr/>
          <p:nvPr/>
        </p:nvSpPr>
        <p:spPr>
          <a:xfrm>
            <a:off x="304800" y="4495800"/>
            <a:ext cx="1981200" cy="838200"/>
          </a:xfrm>
          <a:prstGeom prst="wedgeEllipseCallout">
            <a:avLst>
              <a:gd name="adj1" fmla="val 52927"/>
              <a:gd name="adj2" fmla="val 879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t>Data about the Data</a:t>
            </a:r>
          </a:p>
        </p:txBody>
      </p:sp>
    </p:spTree>
    <p:extLst>
      <p:ext uri="{BB962C8B-B14F-4D97-AF65-F5344CB8AC3E}">
        <p14:creationId xmlns:p14="http://schemas.microsoft.com/office/powerpoint/2010/main" val="1577026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mtClean="0"/>
              <a:t>Programming Language</a:t>
            </a:r>
          </a:p>
        </p:txBody>
      </p:sp>
      <p:sp>
        <p:nvSpPr>
          <p:cNvPr id="49155" name="Rectangle 3"/>
          <p:cNvSpPr>
            <a:spLocks noGrp="1" noChangeArrowheads="1"/>
          </p:cNvSpPr>
          <p:nvPr>
            <p:ph sz="quarter" idx="1"/>
          </p:nvPr>
        </p:nvSpPr>
        <p:spPr>
          <a:xfrm>
            <a:off x="457200" y="1219200"/>
            <a:ext cx="8229600" cy="4937125"/>
          </a:xfrm>
        </p:spPr>
        <p:txBody>
          <a:bodyPr/>
          <a:lstStyle/>
          <a:p>
            <a:r>
              <a:rPr lang="en-US" altLang="en-US" smtClean="0"/>
              <a:t>Data is accessible using Standard Query Language (SQL)</a:t>
            </a:r>
          </a:p>
          <a:p>
            <a:r>
              <a:rPr lang="en-US" altLang="en-US" smtClean="0"/>
              <a:t>ANSI (American National Standards Institute) standard computer language for accessing and manipulating database systems. </a:t>
            </a:r>
          </a:p>
          <a:p>
            <a:pPr lvl="1"/>
            <a:r>
              <a:rPr lang="en-US" altLang="en-US" smtClean="0"/>
              <a:t>All DBMS adhere to the standard but some implement their own ‘dialect’</a:t>
            </a:r>
          </a:p>
          <a:p>
            <a:r>
              <a:rPr lang="en-US" altLang="en-US" smtClean="0"/>
              <a:t>SQL statements are used to create, retrieve and update data and data structures in a relational database.</a:t>
            </a:r>
          </a:p>
          <a:p>
            <a:r>
              <a:rPr lang="en-US" altLang="en-US" smtClean="0"/>
              <a:t>Includes:</a:t>
            </a:r>
          </a:p>
          <a:p>
            <a:pPr lvl="1"/>
            <a:r>
              <a:rPr lang="en-US" altLang="en-US" smtClean="0"/>
              <a:t>Data Manipulation Language (DML)</a:t>
            </a:r>
          </a:p>
          <a:p>
            <a:pPr lvl="1"/>
            <a:r>
              <a:rPr lang="en-US" altLang="en-US" smtClean="0"/>
              <a:t>Data Definition Language (DDL)</a:t>
            </a:r>
          </a:p>
          <a:p>
            <a:r>
              <a:rPr lang="en-IE" altLang="en-US" smtClean="0"/>
              <a:t>Pronounced either as “ess-qu-ell” or “sequel"</a:t>
            </a:r>
            <a:endParaRPr lang="en-US" altLang="en-US" smtClean="0"/>
          </a:p>
          <a:p>
            <a:endParaRPr lang="en-US"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Data Manipulation Language</a:t>
            </a:r>
          </a:p>
        </p:txBody>
      </p:sp>
      <p:sp>
        <p:nvSpPr>
          <p:cNvPr id="50179" name="Rectangle 3"/>
          <p:cNvSpPr>
            <a:spLocks noGrp="1" noChangeArrowheads="1"/>
          </p:cNvSpPr>
          <p:nvPr>
            <p:ph sz="quarter" idx="1"/>
          </p:nvPr>
        </p:nvSpPr>
        <p:spPr>
          <a:xfrm>
            <a:off x="457200" y="1219200"/>
            <a:ext cx="8229600" cy="4937125"/>
          </a:xfrm>
        </p:spPr>
        <p:txBody>
          <a:bodyPr/>
          <a:lstStyle/>
          <a:p>
            <a:pPr eaLnBrk="1" hangingPunct="1"/>
            <a:r>
              <a:rPr lang="en-US" altLang="en-US" smtClean="0"/>
              <a:t>Syntax for executing queries, updating, inserting, and deleting records.</a:t>
            </a:r>
          </a:p>
          <a:p>
            <a:pPr eaLnBrk="1" hangingPunct="1"/>
            <a:endParaRPr lang="en-US" altLang="en-US" smtClean="0"/>
          </a:p>
          <a:p>
            <a:pPr eaLnBrk="1" hangingPunct="1"/>
            <a:r>
              <a:rPr lang="en-US" altLang="en-US" smtClean="0"/>
              <a:t>SELECT - extracts data from one or more table</a:t>
            </a:r>
          </a:p>
          <a:p>
            <a:pPr eaLnBrk="1" hangingPunct="1"/>
            <a:r>
              <a:rPr lang="en-US" altLang="en-US" smtClean="0"/>
              <a:t>INSERT INTO - inserts new data into a table</a:t>
            </a:r>
          </a:p>
          <a:p>
            <a:pPr eaLnBrk="1" hangingPunct="1"/>
            <a:r>
              <a:rPr lang="en-US" altLang="en-US" smtClean="0"/>
              <a:t>UPDATE - updates data in a table</a:t>
            </a:r>
          </a:p>
          <a:p>
            <a:pPr eaLnBrk="1" hangingPunct="1"/>
            <a:r>
              <a:rPr lang="en-US" altLang="en-US" smtClean="0"/>
              <a:t>DELETE FROM - deletes data from a table</a:t>
            </a:r>
          </a:p>
          <a:p>
            <a:pPr lvl="1" eaLnBrk="1" hangingPunct="1"/>
            <a:endParaRPr lang="en-US" altLang="en-US" smtClean="0"/>
          </a:p>
          <a:p>
            <a:pPr lvl="1" eaLnBrk="1" hangingPunct="1"/>
            <a:endParaRPr lang="en-US"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Data Definition Language</a:t>
            </a:r>
          </a:p>
        </p:txBody>
      </p:sp>
      <p:sp>
        <p:nvSpPr>
          <p:cNvPr id="51203" name="Rectangle 3"/>
          <p:cNvSpPr>
            <a:spLocks noGrp="1" noChangeArrowheads="1"/>
          </p:cNvSpPr>
          <p:nvPr>
            <p:ph sz="quarter" idx="1"/>
          </p:nvPr>
        </p:nvSpPr>
        <p:spPr>
          <a:xfrm>
            <a:off x="457200" y="1219200"/>
            <a:ext cx="4041775" cy="4937125"/>
          </a:xfrm>
        </p:spPr>
        <p:txBody>
          <a:bodyPr/>
          <a:lstStyle/>
          <a:p>
            <a:pPr eaLnBrk="1" hangingPunct="1"/>
            <a:r>
              <a:rPr lang="en-US" altLang="en-US" smtClean="0"/>
              <a:t>Syntax for creating,editing, deleting:</a:t>
            </a:r>
          </a:p>
          <a:p>
            <a:pPr lvl="1" eaLnBrk="1" hangingPunct="1"/>
            <a:r>
              <a:rPr lang="en-US" altLang="en-US" smtClean="0"/>
              <a:t>Databases</a:t>
            </a:r>
          </a:p>
          <a:p>
            <a:pPr lvl="1" eaLnBrk="1" hangingPunct="1"/>
            <a:r>
              <a:rPr lang="en-US" altLang="en-US" smtClean="0"/>
              <a:t>Tables</a:t>
            </a:r>
          </a:p>
          <a:p>
            <a:pPr lvl="1" eaLnBrk="1" hangingPunct="1"/>
            <a:r>
              <a:rPr lang="en-US" altLang="en-US" smtClean="0"/>
              <a:t>Views</a:t>
            </a:r>
          </a:p>
          <a:p>
            <a:pPr lvl="1" eaLnBrk="1" hangingPunct="1"/>
            <a:r>
              <a:rPr lang="en-US" altLang="en-US" smtClean="0"/>
              <a:t>Indexes</a:t>
            </a:r>
          </a:p>
          <a:p>
            <a:pPr lvl="1" eaLnBrk="1" hangingPunct="1"/>
            <a:r>
              <a:rPr lang="en-US" altLang="en-US" smtClean="0"/>
              <a:t>Constraints</a:t>
            </a:r>
          </a:p>
          <a:p>
            <a:pPr lvl="1" eaLnBrk="1" hangingPunct="1"/>
            <a:r>
              <a:rPr lang="en-US" altLang="en-US" smtClean="0"/>
              <a:t>Users</a:t>
            </a:r>
          </a:p>
          <a:p>
            <a:pPr lvl="1" eaLnBrk="1" hangingPunct="1"/>
            <a:r>
              <a:rPr lang="en-US" altLang="en-US" smtClean="0"/>
              <a:t>Privileges</a:t>
            </a:r>
          </a:p>
          <a:p>
            <a:pPr lvl="1" eaLnBrk="1" hangingPunct="1"/>
            <a:endParaRPr lang="en-US" altLang="en-US" smtClean="0"/>
          </a:p>
          <a:p>
            <a:pPr lvl="1" eaLnBrk="1" hangingPunct="1"/>
            <a:endParaRPr lang="en-US" altLang="en-US" smtClean="0"/>
          </a:p>
        </p:txBody>
      </p:sp>
      <p:sp>
        <p:nvSpPr>
          <p:cNvPr id="51204" name="Content Placeholder 1"/>
          <p:cNvSpPr>
            <a:spLocks noGrp="1"/>
          </p:cNvSpPr>
          <p:nvPr>
            <p:ph sz="quarter" idx="2"/>
          </p:nvPr>
        </p:nvSpPr>
        <p:spPr>
          <a:xfrm>
            <a:off x="4632325" y="1216025"/>
            <a:ext cx="4041775" cy="4937125"/>
          </a:xfrm>
        </p:spPr>
        <p:txBody>
          <a:bodyPr/>
          <a:lstStyle/>
          <a:p>
            <a:pPr eaLnBrk="1" hangingPunct="1">
              <a:lnSpc>
                <a:spcPct val="90000"/>
              </a:lnSpc>
              <a:buFontTx/>
              <a:buNone/>
            </a:pPr>
            <a:r>
              <a:rPr lang="en-US" altLang="en-US" sz="2400" smtClean="0"/>
              <a:t>CREATE DATABASE SampleDB;</a:t>
            </a:r>
          </a:p>
          <a:p>
            <a:pPr eaLnBrk="1" hangingPunct="1">
              <a:lnSpc>
                <a:spcPct val="90000"/>
              </a:lnSpc>
              <a:buFontTx/>
              <a:buNone/>
            </a:pPr>
            <a:r>
              <a:rPr lang="en-US" altLang="en-US" sz="2400" smtClean="0"/>
              <a:t>CREATE TABLE Example (</a:t>
            </a:r>
          </a:p>
          <a:p>
            <a:pPr eaLnBrk="1" hangingPunct="1">
              <a:lnSpc>
                <a:spcPct val="90000"/>
              </a:lnSpc>
              <a:buFontTx/>
              <a:buNone/>
            </a:pPr>
            <a:r>
              <a:rPr lang="en-US" altLang="en-US" sz="2400" smtClean="0"/>
              <a:t>	Name varchar(100)</a:t>
            </a:r>
          </a:p>
          <a:p>
            <a:pPr eaLnBrk="1" hangingPunct="1">
              <a:lnSpc>
                <a:spcPct val="90000"/>
              </a:lnSpc>
              <a:buFontTx/>
              <a:buNone/>
            </a:pPr>
            <a:r>
              <a:rPr lang="en-US" altLang="en-US" sz="2400" smtClean="0"/>
              <a:t>	Size int(10)	</a:t>
            </a:r>
          </a:p>
          <a:p>
            <a:pPr eaLnBrk="1" hangingPunct="1">
              <a:lnSpc>
                <a:spcPct val="90000"/>
              </a:lnSpc>
              <a:buFontTx/>
              <a:buNone/>
            </a:pPr>
            <a:r>
              <a:rPr lang="en-US" altLang="en-US" sz="2400" smtClean="0"/>
              <a:t>	Gc	decimal(5)</a:t>
            </a:r>
          </a:p>
          <a:p>
            <a:pPr eaLnBrk="1" hangingPunct="1">
              <a:lnSpc>
                <a:spcPct val="90000"/>
              </a:lnSpc>
              <a:buFontTx/>
              <a:buNone/>
            </a:pPr>
            <a:r>
              <a:rPr lang="en-US" altLang="en-US" sz="2400" smtClean="0"/>
              <a:t>	Accession varchar(10)</a:t>
            </a:r>
          </a:p>
          <a:p>
            <a:pPr eaLnBrk="1" hangingPunct="1">
              <a:lnSpc>
                <a:spcPct val="90000"/>
              </a:lnSpc>
              <a:buFontTx/>
              <a:buNone/>
            </a:pPr>
            <a:r>
              <a:rPr lang="en-US" altLang="en-US" sz="2400" smtClean="0"/>
              <a:t>	Release date(8)</a:t>
            </a:r>
          </a:p>
          <a:p>
            <a:pPr eaLnBrk="1" hangingPunct="1">
              <a:lnSpc>
                <a:spcPct val="90000"/>
              </a:lnSpc>
              <a:buFontTx/>
              <a:buNone/>
            </a:pPr>
            <a:r>
              <a:rPr lang="en-US" altLang="en-US" sz="2400" smtClean="0"/>
              <a:t>	Center varchar(100));</a:t>
            </a:r>
          </a:p>
          <a:p>
            <a:pPr eaLnBrk="1" hangingPunct="1">
              <a:lnSpc>
                <a:spcPct val="90000"/>
              </a:lnSpc>
              <a:buFontTx/>
              <a:buNone/>
            </a:pPr>
            <a:r>
              <a:rPr lang="en-US" altLang="en-US" sz="2400" smtClean="0"/>
              <a:t>ALTER TABLE Example ADD Sequence varchar;</a:t>
            </a:r>
          </a:p>
          <a:p>
            <a:pPr eaLnBrk="1" hangingPunct="1">
              <a:lnSpc>
                <a:spcPct val="90000"/>
              </a:lnSpc>
              <a:buFontTx/>
              <a:buNone/>
            </a:pPr>
            <a:r>
              <a:rPr lang="en-US" altLang="en-US" sz="2400" smtClean="0"/>
              <a:t>DROP TABLE Example;</a:t>
            </a:r>
          </a:p>
          <a:p>
            <a:endParaRPr lang="en-IE" altLang="en-US"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smtClean="0"/>
              <a:t>Queries</a:t>
            </a:r>
          </a:p>
        </p:txBody>
      </p:sp>
      <p:sp>
        <p:nvSpPr>
          <p:cNvPr id="31747" name="Rectangle 3"/>
          <p:cNvSpPr>
            <a:spLocks noGrp="1" noChangeArrowheads="1"/>
          </p:cNvSpPr>
          <p:nvPr>
            <p:ph type="body" idx="1"/>
          </p:nvPr>
        </p:nvSpPr>
        <p:spPr>
          <a:xfrm>
            <a:off x="457200" y="1219200"/>
            <a:ext cx="8229600" cy="4937125"/>
          </a:xfrm>
        </p:spPr>
        <p:txBody>
          <a:bodyPr/>
          <a:lstStyle/>
          <a:p>
            <a:r>
              <a:rPr lang="en-GB" altLang="en-US" smtClean="0"/>
              <a:t>Queries are the </a:t>
            </a:r>
            <a:r>
              <a:rPr lang="en-GB" altLang="en-US" u="sng" smtClean="0"/>
              <a:t>information retrieval requests </a:t>
            </a:r>
            <a:r>
              <a:rPr lang="en-GB" altLang="en-US" smtClean="0"/>
              <a:t>you make to the database </a:t>
            </a:r>
          </a:p>
          <a:p>
            <a:r>
              <a:rPr lang="en-GB" altLang="en-US" smtClean="0"/>
              <a:t>Your queries are all about the information you are trying to gather (from that stored in the database)</a:t>
            </a:r>
          </a:p>
          <a:p>
            <a:r>
              <a:rPr lang="en-GB" altLang="en-US" smtClean="0"/>
              <a:t>The complexity of your query will depend on the complexity of the fields that the data is housed in, the functionality of the database, and the type of information you are trying to gather. </a:t>
            </a:r>
          </a:p>
          <a:p>
            <a:r>
              <a:rPr lang="en-GB" altLang="en-US" smtClean="0"/>
              <a:t>Queries = Question</a:t>
            </a:r>
          </a:p>
          <a:p>
            <a:endParaRPr lang="en-GB"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IE" altLang="en-US" smtClean="0"/>
              <a:t>Example</a:t>
            </a:r>
          </a:p>
        </p:txBody>
      </p:sp>
      <p:sp>
        <p:nvSpPr>
          <p:cNvPr id="2" name="Text Placeholder 1"/>
          <p:cNvSpPr>
            <a:spLocks noGrp="1"/>
          </p:cNvSpPr>
          <p:nvPr>
            <p:ph type="body" idx="1"/>
          </p:nvPr>
        </p:nvSpPr>
        <p:spPr/>
        <p:txBody>
          <a:bodyPr/>
          <a:lstStyle/>
          <a:p>
            <a:r>
              <a:rPr lang="en-IE" dirty="0" smtClean="0"/>
              <a:t>DDL – Create the Table</a:t>
            </a:r>
            <a:endParaRPr lang="en-IE" dirty="0"/>
          </a:p>
        </p:txBody>
      </p:sp>
      <p:sp>
        <p:nvSpPr>
          <p:cNvPr id="3" name="Text Placeholder 2"/>
          <p:cNvSpPr>
            <a:spLocks noGrp="1"/>
          </p:cNvSpPr>
          <p:nvPr>
            <p:ph type="body" sz="half" idx="3"/>
          </p:nvPr>
        </p:nvSpPr>
        <p:spPr/>
        <p:txBody>
          <a:bodyPr/>
          <a:lstStyle/>
          <a:p>
            <a:r>
              <a:rPr lang="en-IE" dirty="0" smtClean="0"/>
              <a:t>DML – Find names of 500 point students</a:t>
            </a:r>
            <a:endParaRPr lang="en-IE" dirty="0"/>
          </a:p>
        </p:txBody>
      </p:sp>
      <p:sp>
        <p:nvSpPr>
          <p:cNvPr id="53251" name="Content Placeholder 2"/>
          <p:cNvSpPr>
            <a:spLocks noGrp="1"/>
          </p:cNvSpPr>
          <p:nvPr>
            <p:ph sz="quarter" idx="2"/>
          </p:nvPr>
        </p:nvSpPr>
        <p:spPr>
          <a:xfrm>
            <a:off x="381000" y="1905000"/>
            <a:ext cx="4038600" cy="4038600"/>
          </a:xfrm>
        </p:spPr>
        <p:txBody>
          <a:bodyPr/>
          <a:lstStyle/>
          <a:p>
            <a:pPr marL="0" indent="0">
              <a:buFont typeface="Wingdings 3" pitchFamily="18" charset="2"/>
              <a:buNone/>
            </a:pPr>
            <a:r>
              <a:rPr lang="en-IE" altLang="en-US" sz="2000" dirty="0" smtClean="0"/>
              <a:t>CREATE TABLE students</a:t>
            </a:r>
          </a:p>
          <a:p>
            <a:pPr marL="0" indent="0">
              <a:buFont typeface="Wingdings 3" pitchFamily="18" charset="2"/>
              <a:buNone/>
            </a:pPr>
            <a:r>
              <a:rPr lang="en-IE" altLang="en-US" sz="2000" dirty="0" smtClean="0"/>
              <a:t>(</a:t>
            </a:r>
          </a:p>
          <a:p>
            <a:pPr marL="0" indent="0">
              <a:buFont typeface="Wingdings 3" pitchFamily="18" charset="2"/>
              <a:buNone/>
            </a:pPr>
            <a:r>
              <a:rPr lang="en-IE" altLang="en-US" sz="2000" dirty="0" err="1" smtClean="0"/>
              <a:t>idnumber</a:t>
            </a:r>
            <a:r>
              <a:rPr lang="en-IE" altLang="en-US" sz="2000" dirty="0" smtClean="0"/>
              <a:t> VARCHAR(9),</a:t>
            </a:r>
          </a:p>
          <a:p>
            <a:pPr marL="0" indent="0">
              <a:buFont typeface="Wingdings 3" pitchFamily="18" charset="2"/>
              <a:buNone/>
            </a:pPr>
            <a:r>
              <a:rPr lang="en-IE" altLang="en-US" sz="2000" dirty="0" err="1" smtClean="0"/>
              <a:t>firstname</a:t>
            </a:r>
            <a:r>
              <a:rPr lang="en-IE" altLang="en-US" sz="2000" dirty="0" smtClean="0"/>
              <a:t> VARCHAR(20),</a:t>
            </a:r>
          </a:p>
          <a:p>
            <a:pPr marL="0" indent="0">
              <a:buFont typeface="Wingdings 3" pitchFamily="18" charset="2"/>
              <a:buNone/>
            </a:pPr>
            <a:r>
              <a:rPr lang="en-IE" altLang="en-US" sz="2000" dirty="0" err="1" smtClean="0"/>
              <a:t>lastname</a:t>
            </a:r>
            <a:r>
              <a:rPr lang="en-IE" altLang="en-US" sz="2000" dirty="0" smtClean="0"/>
              <a:t> VARCHAR(20),</a:t>
            </a:r>
          </a:p>
          <a:p>
            <a:pPr marL="0" indent="0">
              <a:buFont typeface="Wingdings 3" pitchFamily="18" charset="2"/>
              <a:buNone/>
            </a:pPr>
            <a:r>
              <a:rPr lang="en-IE" altLang="en-US" sz="2000" dirty="0" err="1" smtClean="0"/>
              <a:t>dateofbirth</a:t>
            </a:r>
            <a:r>
              <a:rPr lang="en-IE" altLang="en-US" sz="2000" dirty="0" smtClean="0"/>
              <a:t> DATE,</a:t>
            </a:r>
          </a:p>
          <a:p>
            <a:pPr marL="0" indent="0">
              <a:buFont typeface="Wingdings 3" pitchFamily="18" charset="2"/>
              <a:buNone/>
            </a:pPr>
            <a:r>
              <a:rPr lang="en-IE" altLang="en-US" sz="2000" dirty="0" smtClean="0"/>
              <a:t>address VARCHAR(200),</a:t>
            </a:r>
          </a:p>
          <a:p>
            <a:pPr marL="0" indent="0">
              <a:buFont typeface="Wingdings 3" pitchFamily="18" charset="2"/>
              <a:buNone/>
            </a:pPr>
            <a:r>
              <a:rPr lang="en-IE" altLang="en-US" sz="2000" dirty="0" smtClean="0"/>
              <a:t>email VARCHAR(50),</a:t>
            </a:r>
          </a:p>
          <a:p>
            <a:pPr marL="0" indent="0">
              <a:buFont typeface="Wingdings 3" pitchFamily="18" charset="2"/>
              <a:buNone/>
            </a:pPr>
            <a:r>
              <a:rPr lang="en-IE" altLang="en-US" sz="2000" dirty="0" smtClean="0"/>
              <a:t>course VARCHAR(5),</a:t>
            </a:r>
          </a:p>
          <a:p>
            <a:pPr marL="0" indent="0">
              <a:buFont typeface="Wingdings 3" pitchFamily="18" charset="2"/>
              <a:buNone/>
            </a:pPr>
            <a:r>
              <a:rPr lang="en-IE" altLang="en-US" sz="2000" dirty="0" smtClean="0"/>
              <a:t>points number(3),</a:t>
            </a:r>
          </a:p>
          <a:p>
            <a:pPr marL="0" indent="0">
              <a:buFont typeface="Wingdings 3" pitchFamily="18" charset="2"/>
              <a:buNone/>
            </a:pPr>
            <a:r>
              <a:rPr lang="en-IE" altLang="en-US" sz="2000" dirty="0" smtClean="0"/>
              <a:t>PRIMARY KEY (</a:t>
            </a:r>
            <a:r>
              <a:rPr lang="en-IE" altLang="en-US" sz="2000" dirty="0" err="1" smtClean="0"/>
              <a:t>idnumber</a:t>
            </a:r>
            <a:r>
              <a:rPr lang="en-IE" altLang="en-US" sz="2000" dirty="0" smtClean="0"/>
              <a:t>)</a:t>
            </a:r>
          </a:p>
          <a:p>
            <a:pPr marL="0" indent="0">
              <a:buFont typeface="Wingdings 3" pitchFamily="18" charset="2"/>
              <a:buNone/>
            </a:pPr>
            <a:r>
              <a:rPr lang="en-IE" altLang="en-US" sz="2000" dirty="0" smtClean="0"/>
              <a:t>);</a:t>
            </a:r>
          </a:p>
        </p:txBody>
      </p:sp>
      <p:sp>
        <p:nvSpPr>
          <p:cNvPr id="53252" name="Content Placeholder 3"/>
          <p:cNvSpPr>
            <a:spLocks noGrp="1"/>
          </p:cNvSpPr>
          <p:nvPr>
            <p:ph sz="quarter" idx="4"/>
          </p:nvPr>
        </p:nvSpPr>
        <p:spPr/>
        <p:txBody>
          <a:bodyPr/>
          <a:lstStyle/>
          <a:p>
            <a:pPr marL="0" indent="0">
              <a:buFont typeface="Wingdings 3" pitchFamily="18" charset="2"/>
              <a:buNone/>
            </a:pPr>
            <a:r>
              <a:rPr lang="en-IE" altLang="en-US" sz="2000" dirty="0" smtClean="0"/>
              <a:t>SELECT </a:t>
            </a:r>
            <a:r>
              <a:rPr lang="en-IE" altLang="en-US" sz="2000" dirty="0" err="1" smtClean="0"/>
              <a:t>firstname</a:t>
            </a:r>
            <a:r>
              <a:rPr lang="en-IE" altLang="en-US" sz="2000" dirty="0" smtClean="0"/>
              <a:t>, </a:t>
            </a:r>
            <a:r>
              <a:rPr lang="en-IE" altLang="en-US" sz="2000" dirty="0" err="1" smtClean="0"/>
              <a:t>lastname</a:t>
            </a:r>
            <a:endParaRPr lang="en-IE" altLang="en-US" sz="2000" dirty="0" smtClean="0"/>
          </a:p>
          <a:p>
            <a:pPr marL="0" indent="0">
              <a:buFont typeface="Wingdings 3" pitchFamily="18" charset="2"/>
              <a:buNone/>
            </a:pPr>
            <a:r>
              <a:rPr lang="en-IE" altLang="en-US" sz="2000" dirty="0" smtClean="0"/>
              <a:t>FROM students</a:t>
            </a:r>
          </a:p>
          <a:p>
            <a:pPr marL="0" indent="0">
              <a:buFont typeface="Wingdings 3" pitchFamily="18" charset="2"/>
              <a:buNone/>
            </a:pPr>
            <a:r>
              <a:rPr lang="en-IE" altLang="en-US" sz="2000" dirty="0" smtClean="0"/>
              <a:t>WHERE points &gt;= 500;</a:t>
            </a:r>
          </a:p>
          <a:p>
            <a:pPr marL="0" indent="0">
              <a:buFont typeface="Wingdings 3" pitchFamily="18" charset="2"/>
              <a:buNone/>
            </a:pPr>
            <a:endParaRPr lang="en-IE" alt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4"/>
          <p:cNvSpPr>
            <a:spLocks noGrp="1"/>
          </p:cNvSpPr>
          <p:nvPr>
            <p:ph type="title"/>
          </p:nvPr>
        </p:nvSpPr>
        <p:spPr/>
        <p:txBody>
          <a:bodyPr/>
          <a:lstStyle/>
          <a:p>
            <a:r>
              <a:rPr lang="en-IE" altLang="en-US" smtClean="0"/>
              <a:t>Query</a:t>
            </a:r>
          </a:p>
        </p:txBody>
      </p:sp>
      <p:sp>
        <p:nvSpPr>
          <p:cNvPr id="6" name="Content Placeholder 5"/>
          <p:cNvSpPr>
            <a:spLocks noGrp="1"/>
          </p:cNvSpPr>
          <p:nvPr>
            <p:ph sz="quarter" idx="1"/>
          </p:nvPr>
        </p:nvSpPr>
        <p:spPr>
          <a:xfrm>
            <a:off x="457200" y="1219200"/>
            <a:ext cx="8229600" cy="4937125"/>
          </a:xfrm>
        </p:spPr>
        <p:txBody>
          <a:bodyPr/>
          <a:lstStyle/>
          <a:p>
            <a:pPr marL="0" indent="0">
              <a:buFont typeface="Wingdings 3" pitchFamily="18" charset="2"/>
              <a:buNone/>
              <a:defRPr/>
            </a:pPr>
            <a:r>
              <a:rPr lang="en-IE" dirty="0"/>
              <a:t>SELECT </a:t>
            </a:r>
            <a:r>
              <a:rPr lang="en-IE" dirty="0" err="1" smtClean="0"/>
              <a:t>firstname</a:t>
            </a:r>
            <a:r>
              <a:rPr lang="en-IE" dirty="0"/>
              <a:t>, </a:t>
            </a:r>
            <a:r>
              <a:rPr lang="en-IE" dirty="0" err="1" smtClean="0"/>
              <a:t>lastname</a:t>
            </a:r>
            <a:endParaRPr lang="en-IE" dirty="0"/>
          </a:p>
          <a:p>
            <a:pPr marL="0" indent="0">
              <a:buFont typeface="Wingdings 3" pitchFamily="18" charset="2"/>
              <a:buNone/>
              <a:defRPr/>
            </a:pPr>
            <a:r>
              <a:rPr lang="en-IE" dirty="0"/>
              <a:t>FROM students</a:t>
            </a:r>
          </a:p>
          <a:p>
            <a:pPr marL="0" indent="0">
              <a:buFont typeface="Wingdings 3" pitchFamily="18" charset="2"/>
              <a:buNone/>
              <a:defRPr/>
            </a:pPr>
            <a:r>
              <a:rPr lang="en-IE" dirty="0"/>
              <a:t>WHERE points &gt;= 500;</a:t>
            </a:r>
          </a:p>
          <a:p>
            <a:pPr marL="0" indent="0">
              <a:buFont typeface="Wingdings 3" pitchFamily="18" charset="2"/>
              <a:buNone/>
              <a:defRPr/>
            </a:pPr>
            <a:r>
              <a:rPr lang="en-IE" dirty="0"/>
              <a:t>Meaning </a:t>
            </a:r>
            <a:r>
              <a:rPr lang="en-IE" dirty="0" smtClean="0"/>
              <a:t>“Extract </a:t>
            </a:r>
            <a:r>
              <a:rPr lang="en-IE" dirty="0"/>
              <a:t>names </a:t>
            </a:r>
            <a:r>
              <a:rPr lang="en-IE" dirty="0" smtClean="0"/>
              <a:t>(first </a:t>
            </a:r>
            <a:r>
              <a:rPr lang="en-IE" dirty="0"/>
              <a:t>and last) of all students with at least </a:t>
            </a:r>
            <a:r>
              <a:rPr lang="en-IE" dirty="0" smtClean="0"/>
              <a:t>500 points</a:t>
            </a:r>
            <a:r>
              <a:rPr lang="en-IE" dirty="0"/>
              <a:t>"</a:t>
            </a:r>
          </a:p>
          <a:p>
            <a:pPr marL="0" indent="0">
              <a:buFont typeface="Wingdings 3" pitchFamily="18" charset="2"/>
              <a:buNone/>
              <a:defRPr/>
            </a:pPr>
            <a:endParaRPr lang="en-IE" dirty="0" smtClean="0"/>
          </a:p>
          <a:p>
            <a:pPr>
              <a:defRPr/>
            </a:pPr>
            <a:r>
              <a:rPr lang="en-IE" dirty="0" smtClean="0"/>
              <a:t>SELECT</a:t>
            </a:r>
            <a:r>
              <a:rPr lang="en-IE" dirty="0"/>
              <a:t>, FROM, WHERE are keywords</a:t>
            </a:r>
          </a:p>
          <a:p>
            <a:pPr>
              <a:defRPr/>
            </a:pPr>
            <a:r>
              <a:rPr lang="en-IE" dirty="0"/>
              <a:t>Other words are names of table/columns</a:t>
            </a:r>
          </a:p>
          <a:p>
            <a:pPr>
              <a:defRPr/>
            </a:pPr>
            <a:r>
              <a:rPr lang="en-IE" dirty="0"/>
              <a:t>&gt;= means </a:t>
            </a:r>
            <a:r>
              <a:rPr lang="en-IE" dirty="0" smtClean="0"/>
              <a:t>greater or equal to</a:t>
            </a:r>
            <a:endParaRPr lang="en-IE" dirty="0"/>
          </a:p>
          <a:p>
            <a:pPr>
              <a:defRPr/>
            </a:pPr>
            <a:r>
              <a:rPr lang="en-IE" dirty="0"/>
              <a:t>Terminate query with semicolon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ltLang="en-US" smtClean="0"/>
              <a:t>Reports</a:t>
            </a:r>
          </a:p>
        </p:txBody>
      </p:sp>
      <p:sp>
        <p:nvSpPr>
          <p:cNvPr id="33795" name="Rectangle 3"/>
          <p:cNvSpPr>
            <a:spLocks noGrp="1" noChangeArrowheads="1"/>
          </p:cNvSpPr>
          <p:nvPr>
            <p:ph type="body" idx="1"/>
          </p:nvPr>
        </p:nvSpPr>
        <p:spPr>
          <a:xfrm>
            <a:off x="457200" y="1219200"/>
            <a:ext cx="8229600" cy="4937125"/>
          </a:xfrm>
        </p:spPr>
        <p:txBody>
          <a:bodyPr/>
          <a:lstStyle/>
          <a:p>
            <a:pPr>
              <a:defRPr/>
            </a:pPr>
            <a:r>
              <a:rPr lang="en-GB" altLang="en-US" dirty="0" smtClean="0"/>
              <a:t>If the query is a question... </a:t>
            </a:r>
          </a:p>
          <a:p>
            <a:pPr>
              <a:defRPr/>
            </a:pPr>
            <a:r>
              <a:rPr lang="en-GB" altLang="en-US" dirty="0" smtClean="0"/>
              <a:t>...then the report is its answer </a:t>
            </a:r>
          </a:p>
          <a:p>
            <a:pPr>
              <a:defRPr/>
            </a:pPr>
            <a:r>
              <a:rPr lang="en-IE" dirty="0" smtClean="0"/>
              <a:t>In the form of a </a:t>
            </a:r>
            <a:r>
              <a:rPr lang="en-IE" dirty="0"/>
              <a:t>table </a:t>
            </a:r>
            <a:endParaRPr lang="en-IE" dirty="0" smtClean="0"/>
          </a:p>
          <a:p>
            <a:pPr lvl="1">
              <a:defRPr/>
            </a:pPr>
            <a:r>
              <a:rPr lang="en-IE" dirty="0" smtClean="0"/>
              <a:t>(temporary only for the duration of the query)</a:t>
            </a:r>
            <a:endParaRPr lang="en-IE" dirty="0"/>
          </a:p>
          <a:p>
            <a:pPr lvl="1">
              <a:defRPr/>
            </a:pPr>
            <a:r>
              <a:rPr lang="en-IE" dirty="0"/>
              <a:t>Includes </a:t>
            </a:r>
            <a:r>
              <a:rPr lang="en-IE" dirty="0" smtClean="0"/>
              <a:t>specified </a:t>
            </a:r>
            <a:r>
              <a:rPr lang="en-IE" dirty="0"/>
              <a:t>columns </a:t>
            </a:r>
            <a:r>
              <a:rPr lang="en-IE" dirty="0" smtClean="0"/>
              <a:t>and rows </a:t>
            </a:r>
            <a:r>
              <a:rPr lang="en-IE" dirty="0"/>
              <a:t>only</a:t>
            </a:r>
          </a:p>
          <a:p>
            <a:pPr lvl="1">
              <a:defRPr/>
            </a:pPr>
            <a:r>
              <a:rPr lang="en-IE" dirty="0"/>
              <a:t>Original table left </a:t>
            </a:r>
            <a:r>
              <a:rPr lang="en-IE" dirty="0" smtClean="0"/>
              <a:t>completely untouched</a:t>
            </a:r>
            <a:endParaRPr lang="en-GB" altLang="en-US" dirty="0" smtClean="0"/>
          </a:p>
          <a:p>
            <a:pPr>
              <a:defRPr/>
            </a:pPr>
            <a:r>
              <a:rPr lang="en-GB" altLang="en-US" dirty="0" smtClean="0"/>
              <a:t>Reports can be tailored to the needs of the data-user, making the information they extract much more useful</a:t>
            </a:r>
          </a:p>
          <a:p>
            <a:pPr>
              <a:defRPr/>
            </a:pPr>
            <a:r>
              <a:rPr lang="en-GB" altLang="en-US" dirty="0" smtClean="0"/>
              <a:t>For example:</a:t>
            </a:r>
          </a:p>
          <a:p>
            <a:pPr lvl="1">
              <a:defRPr/>
            </a:pPr>
            <a:r>
              <a:rPr lang="en-GB" altLang="en-US" dirty="0" smtClean="0"/>
              <a:t> An alphabetical list of students enrolled on a module</a:t>
            </a:r>
          </a:p>
          <a:p>
            <a:pPr lvl="1">
              <a:defRPr/>
            </a:pPr>
            <a:r>
              <a:rPr lang="en-GB" altLang="en-US" dirty="0" smtClean="0"/>
              <a:t>A sheet of mailing labels for students sorted by county</a:t>
            </a:r>
          </a:p>
          <a:p>
            <a:pPr marL="0" indent="0">
              <a:buFont typeface="Wingdings 3" pitchFamily="18" charset="2"/>
              <a:buNone/>
              <a:defRPr/>
            </a:pP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 calcmode="lin" valueType="num">
                                      <p:cBhvr additive="base">
                                        <p:cTn id="37" dur="500" fill="hold"/>
                                        <p:tgtEl>
                                          <p:spTgt spid="3379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37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3795">
                                            <p:txEl>
                                              <p:pRg st="6" end="6"/>
                                            </p:txEl>
                                          </p:spTgt>
                                        </p:tgtEl>
                                        <p:attrNameLst>
                                          <p:attrName>style.visibility</p:attrName>
                                        </p:attrNameLst>
                                      </p:cBhvr>
                                      <p:to>
                                        <p:strVal val="visible"/>
                                      </p:to>
                                    </p:set>
                                    <p:anim calcmode="lin" valueType="num">
                                      <p:cBhvr additive="base">
                                        <p:cTn id="43" dur="500" fill="hold"/>
                                        <p:tgtEl>
                                          <p:spTgt spid="3379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37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3795">
                                            <p:txEl>
                                              <p:pRg st="7" end="7"/>
                                            </p:txEl>
                                          </p:spTgt>
                                        </p:tgtEl>
                                        <p:attrNameLst>
                                          <p:attrName>style.visibility</p:attrName>
                                        </p:attrNameLst>
                                      </p:cBhvr>
                                      <p:to>
                                        <p:strVal val="visible"/>
                                      </p:to>
                                    </p:set>
                                    <p:anim calcmode="lin" valueType="num">
                                      <p:cBhvr additive="base">
                                        <p:cTn id="49" dur="500" fill="hold"/>
                                        <p:tgtEl>
                                          <p:spTgt spid="3379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37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3795">
                                            <p:txEl>
                                              <p:pRg st="8" end="8"/>
                                            </p:txEl>
                                          </p:spTgt>
                                        </p:tgtEl>
                                        <p:attrNameLst>
                                          <p:attrName>style.visibility</p:attrName>
                                        </p:attrNameLst>
                                      </p:cBhvr>
                                      <p:to>
                                        <p:strVal val="visible"/>
                                      </p:to>
                                    </p:set>
                                    <p:anim calcmode="lin" valueType="num">
                                      <p:cBhvr additive="base">
                                        <p:cTn id="55" dur="500" fill="hold"/>
                                        <p:tgtEl>
                                          <p:spTgt spid="3379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37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3795">
                                            <p:txEl>
                                              <p:pRg st="9" end="9"/>
                                            </p:txEl>
                                          </p:spTgt>
                                        </p:tgtEl>
                                        <p:attrNameLst>
                                          <p:attrName>style.visibility</p:attrName>
                                        </p:attrNameLst>
                                      </p:cBhvr>
                                      <p:to>
                                        <p:strVal val="visible"/>
                                      </p:to>
                                    </p:set>
                                    <p:anim calcmode="lin" valueType="num">
                                      <p:cBhvr additive="base">
                                        <p:cTn id="61" dur="500" fill="hold"/>
                                        <p:tgtEl>
                                          <p:spTgt spid="3379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379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r>
              <a:rPr lang="en-IE" altLang="en-US" smtClean="0"/>
              <a:t>Data </a:t>
            </a:r>
          </a:p>
        </p:txBody>
      </p:sp>
      <p:sp>
        <p:nvSpPr>
          <p:cNvPr id="7" name="Content Placeholder 6"/>
          <p:cNvSpPr>
            <a:spLocks noGrp="1"/>
          </p:cNvSpPr>
          <p:nvPr>
            <p:ph sz="quarter" idx="1"/>
          </p:nvPr>
        </p:nvSpPr>
        <p:spPr>
          <a:xfrm>
            <a:off x="0" y="1219200"/>
            <a:ext cx="4927600" cy="4937125"/>
          </a:xfrm>
        </p:spPr>
        <p:txBody>
          <a:bodyPr/>
          <a:lstStyle/>
          <a:p>
            <a:r>
              <a:rPr lang="en-IE" altLang="en-US" dirty="0" smtClean="0"/>
              <a:t>There is a huge volume of Data in the world</a:t>
            </a:r>
          </a:p>
          <a:p>
            <a:pPr>
              <a:defRPr/>
            </a:pPr>
            <a:r>
              <a:rPr lang="en-GB" altLang="en-US" dirty="0"/>
              <a:t>You can find it in: </a:t>
            </a:r>
          </a:p>
          <a:p>
            <a:pPr lvl="1">
              <a:defRPr/>
            </a:pPr>
            <a:r>
              <a:rPr lang="en-GB" altLang="en-US" dirty="0" smtClean="0"/>
              <a:t>Social media apps</a:t>
            </a:r>
          </a:p>
          <a:p>
            <a:pPr lvl="1">
              <a:defRPr/>
            </a:pPr>
            <a:r>
              <a:rPr lang="en-GB" altLang="en-US" dirty="0" smtClean="0"/>
              <a:t>Web </a:t>
            </a:r>
          </a:p>
          <a:p>
            <a:pPr lvl="1">
              <a:defRPr/>
            </a:pPr>
            <a:r>
              <a:rPr lang="en-GB" altLang="en-US" dirty="0" smtClean="0"/>
              <a:t>Web apps</a:t>
            </a:r>
          </a:p>
          <a:p>
            <a:pPr lvl="1">
              <a:defRPr/>
            </a:pPr>
            <a:r>
              <a:rPr lang="en-GB" altLang="en-US" dirty="0" smtClean="0"/>
              <a:t>Filing cabinets </a:t>
            </a:r>
          </a:p>
          <a:p>
            <a:pPr lvl="1">
              <a:defRPr/>
            </a:pPr>
            <a:r>
              <a:rPr lang="en-GB" altLang="en-US" dirty="0" smtClean="0"/>
              <a:t>Bills, orders, complaints..</a:t>
            </a:r>
          </a:p>
          <a:p>
            <a:pPr lvl="1">
              <a:defRPr/>
            </a:pPr>
            <a:r>
              <a:rPr lang="en-GB" altLang="en-US" dirty="0" smtClean="0"/>
              <a:t>Equipment</a:t>
            </a:r>
          </a:p>
          <a:p>
            <a:pPr lvl="1">
              <a:defRPr/>
            </a:pPr>
            <a:r>
              <a:rPr lang="en-GB" altLang="en-US" dirty="0" smtClean="0"/>
              <a:t>Lists</a:t>
            </a:r>
          </a:p>
          <a:p>
            <a:pPr lvl="1">
              <a:defRPr/>
            </a:pPr>
            <a:r>
              <a:rPr lang="en-GB" altLang="en-US" dirty="0" smtClean="0"/>
              <a:t>Peoples’ memories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057400"/>
            <a:ext cx="4572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mtClean="0"/>
              <a:t>SQL </a:t>
            </a:r>
            <a:endParaRPr lang="en-IE" dirty="0"/>
          </a:p>
        </p:txBody>
      </p:sp>
      <p:sp>
        <p:nvSpPr>
          <p:cNvPr id="56323" name="Text Placeholder 5"/>
          <p:cNvSpPr>
            <a:spLocks noGrp="1"/>
          </p:cNvSpPr>
          <p:nvPr>
            <p:ph type="body" idx="2"/>
          </p:nvPr>
        </p:nvSpPr>
        <p:spPr>
          <a:xfrm>
            <a:off x="6172200" y="1219200"/>
            <a:ext cx="2971800" cy="4843463"/>
          </a:xfrm>
        </p:spPr>
        <p:txBody>
          <a:bodyPr/>
          <a:lstStyle/>
          <a:p>
            <a:r>
              <a:rPr lang="en-IE" altLang="en-US" smtClean="0"/>
              <a:t>Database server: machine that runs DBMS (e.g. Oracle)provides database “service” to clients</a:t>
            </a:r>
          </a:p>
          <a:p>
            <a:r>
              <a:rPr lang="en-IE" altLang="en-US" smtClean="0"/>
              <a:t>Clients may interact directly with DBMS</a:t>
            </a:r>
          </a:p>
          <a:p>
            <a:r>
              <a:rPr lang="en-IE" altLang="en-US" smtClean="0"/>
              <a:t>1 Client connects to DBMS (logs in)</a:t>
            </a:r>
          </a:p>
          <a:p>
            <a:r>
              <a:rPr lang="en-IE" altLang="en-US" smtClean="0"/>
              <a:t>2 Client types SQL query and submits</a:t>
            </a:r>
          </a:p>
          <a:p>
            <a:r>
              <a:rPr lang="en-IE" altLang="en-US" smtClean="0"/>
              <a:t>3 DBMS executes query and returns results to client</a:t>
            </a:r>
          </a:p>
          <a:p>
            <a:r>
              <a:rPr lang="en-IE" altLang="en-US" smtClean="0"/>
              <a:t>4 Repeat (2,3) at will; disconnect when done</a:t>
            </a:r>
          </a:p>
        </p:txBody>
      </p:sp>
      <p:sp>
        <p:nvSpPr>
          <p:cNvPr id="56324" name="Content Placeholder 8"/>
          <p:cNvSpPr>
            <a:spLocks noGrp="1"/>
          </p:cNvSpPr>
          <p:nvPr>
            <p:ph sz="quarter" idx="1"/>
          </p:nvPr>
        </p:nvSpPr>
        <p:spPr/>
        <p:txBody>
          <a:bodyPr/>
          <a:lstStyle/>
          <a:p>
            <a:endParaRPr lang="en-IE" altLang="en-US" smtClean="0"/>
          </a:p>
        </p:txBody>
      </p:sp>
      <p:pic>
        <p:nvPicPr>
          <p:cNvPr id="56325" name="Picture 2"/>
          <p:cNvPicPr>
            <a:picLocks noChangeAspect="1" noChangeArrowheads="1"/>
          </p:cNvPicPr>
          <p:nvPr/>
        </p:nvPicPr>
        <p:blipFill>
          <a:blip r:embed="rId3">
            <a:extLst>
              <a:ext uri="{28A0092B-C50C-407E-A947-70E740481C1C}">
                <a14:useLocalDpi xmlns:a14="http://schemas.microsoft.com/office/drawing/2010/main" val="0"/>
              </a:ext>
            </a:extLst>
          </a:blip>
          <a:srcRect l="30902" t="24275" r="31194" b="17024"/>
          <a:stretch>
            <a:fillRect/>
          </a:stretch>
        </p:blipFill>
        <p:spPr bwMode="auto">
          <a:xfrm>
            <a:off x="0" y="1219200"/>
            <a:ext cx="6045200" cy="442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6" name="TextBox 3"/>
          <p:cNvSpPr txBox="1">
            <a:spLocks noChangeArrowheads="1"/>
          </p:cNvSpPr>
          <p:nvPr/>
        </p:nvSpPr>
        <p:spPr bwMode="auto">
          <a:xfrm>
            <a:off x="3581400" y="4114800"/>
            <a:ext cx="2463800" cy="1077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r>
              <a:rPr lang="en-IE" altLang="en-US" sz="3200">
                <a:latin typeface="Arial" charset="0"/>
              </a:rPr>
              <a:t>DB SERVER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smtClean="0"/>
              <a:t>SQL </a:t>
            </a:r>
            <a:endParaRPr lang="en-IE" dirty="0"/>
          </a:p>
        </p:txBody>
      </p:sp>
      <p:sp>
        <p:nvSpPr>
          <p:cNvPr id="58371" name="Text Placeholder 5"/>
          <p:cNvSpPr>
            <a:spLocks noGrp="1"/>
          </p:cNvSpPr>
          <p:nvPr>
            <p:ph type="body" idx="2"/>
          </p:nvPr>
        </p:nvSpPr>
        <p:spPr>
          <a:xfrm>
            <a:off x="6172200" y="1219200"/>
            <a:ext cx="2971800" cy="4843463"/>
          </a:xfrm>
        </p:spPr>
        <p:txBody>
          <a:bodyPr/>
          <a:lstStyle/>
          <a:p>
            <a:r>
              <a:rPr lang="en-IE" altLang="en-US" smtClean="0"/>
              <a:t>Database application: program that “talks” to DB (via DBMS)</a:t>
            </a:r>
          </a:p>
          <a:p>
            <a:r>
              <a:rPr lang="en-IE" altLang="en-US" smtClean="0"/>
              <a:t>Example: student transcript generator</a:t>
            </a:r>
          </a:p>
          <a:p>
            <a:r>
              <a:rPr lang="en-IE" altLang="en-US" smtClean="0"/>
              <a:t>Program generates SQL queries, sends to DBMS</a:t>
            </a:r>
          </a:p>
          <a:p>
            <a:r>
              <a:rPr lang="en-IE" altLang="en-US" smtClean="0"/>
              <a:t>DBMS services query, returns results to program</a:t>
            </a:r>
          </a:p>
          <a:p>
            <a:r>
              <a:rPr lang="en-IE" altLang="en-US" smtClean="0"/>
              <a:t>Program manipulates results as needed</a:t>
            </a:r>
          </a:p>
        </p:txBody>
      </p:sp>
      <p:sp>
        <p:nvSpPr>
          <p:cNvPr id="58372" name="Content Placeholder 8"/>
          <p:cNvSpPr>
            <a:spLocks noGrp="1"/>
          </p:cNvSpPr>
          <p:nvPr>
            <p:ph sz="quarter" idx="1"/>
          </p:nvPr>
        </p:nvSpPr>
        <p:spPr/>
        <p:txBody>
          <a:bodyPr/>
          <a:lstStyle/>
          <a:p>
            <a:endParaRPr lang="en-IE" altLang="en-US" smtClean="0"/>
          </a:p>
        </p:txBody>
      </p:sp>
      <p:pic>
        <p:nvPicPr>
          <p:cNvPr id="58373" name="Picture 2"/>
          <p:cNvPicPr>
            <a:picLocks noChangeAspect="1" noChangeArrowheads="1"/>
          </p:cNvPicPr>
          <p:nvPr/>
        </p:nvPicPr>
        <p:blipFill>
          <a:blip r:embed="rId3">
            <a:extLst>
              <a:ext uri="{28A0092B-C50C-407E-A947-70E740481C1C}">
                <a14:useLocalDpi xmlns:a14="http://schemas.microsoft.com/office/drawing/2010/main" val="0"/>
              </a:ext>
            </a:extLst>
          </a:blip>
          <a:srcRect l="41029" t="28979" r="36394" b="43201"/>
          <a:stretch>
            <a:fillRect/>
          </a:stretch>
        </p:blipFill>
        <p:spPr bwMode="auto">
          <a:xfrm>
            <a:off x="304800" y="1454150"/>
            <a:ext cx="5645150"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7"/>
          <p:cNvSpPr>
            <a:spLocks noGrp="1"/>
          </p:cNvSpPr>
          <p:nvPr>
            <p:ph type="title"/>
          </p:nvPr>
        </p:nvSpPr>
        <p:spPr/>
        <p:txBody>
          <a:bodyPr/>
          <a:lstStyle/>
          <a:p>
            <a:r>
              <a:rPr lang="en-IE" altLang="en-US" smtClean="0"/>
              <a:t>Database System Environment</a:t>
            </a:r>
          </a:p>
        </p:txBody>
      </p:sp>
      <p:pic>
        <p:nvPicPr>
          <p:cNvPr id="59395" name="Picture 3" descr="fig01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12925"/>
            <a:ext cx="54102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IE" altLang="en-US" smtClean="0"/>
              <a:t>Oracle</a:t>
            </a:r>
          </a:p>
        </p:txBody>
      </p:sp>
      <p:sp>
        <p:nvSpPr>
          <p:cNvPr id="32771" name="Content Placeholder 2"/>
          <p:cNvSpPr>
            <a:spLocks noGrp="1"/>
          </p:cNvSpPr>
          <p:nvPr>
            <p:ph sz="quarter" idx="1"/>
          </p:nvPr>
        </p:nvSpPr>
        <p:spPr>
          <a:xfrm>
            <a:off x="457200" y="1219200"/>
            <a:ext cx="8229600" cy="4937125"/>
          </a:xfrm>
        </p:spPr>
        <p:txBody>
          <a:bodyPr/>
          <a:lstStyle/>
          <a:p>
            <a:endParaRPr lang="en-IE" altLang="en-US" smtClean="0"/>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620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9200"/>
            <a:ext cx="50387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4" name="TextBox 1"/>
          <p:cNvSpPr txBox="1">
            <a:spLocks noChangeArrowheads="1"/>
          </p:cNvSpPr>
          <p:nvPr/>
        </p:nvSpPr>
        <p:spPr bwMode="auto">
          <a:xfrm>
            <a:off x="381000" y="4343400"/>
            <a:ext cx="7924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r>
              <a:rPr lang="en-IE" altLang="en-US" sz="2000" dirty="0">
                <a:latin typeface="Arial" charset="0"/>
              </a:rPr>
              <a:t>98% of Fortune 500 companies use it (including Google)</a:t>
            </a:r>
          </a:p>
          <a:p>
            <a:pPr eaLnBrk="1" hangingPunct="1">
              <a:spcBef>
                <a:spcPct val="0"/>
              </a:spcBef>
              <a:buClrTx/>
              <a:buSzTx/>
              <a:buFontTx/>
              <a:buNone/>
            </a:pPr>
            <a:endParaRPr lang="en-IE" altLang="en-US" sz="2000" dirty="0">
              <a:latin typeface="Arial" charset="0"/>
            </a:endParaRPr>
          </a:p>
          <a:p>
            <a:pPr eaLnBrk="1" hangingPunct="1">
              <a:spcBef>
                <a:spcPct val="0"/>
              </a:spcBef>
              <a:buClrTx/>
              <a:buSzTx/>
              <a:buFontTx/>
              <a:buNone/>
            </a:pPr>
            <a:r>
              <a:rPr lang="en-IE" altLang="en-US" sz="2000" dirty="0">
                <a:latin typeface="Arial" charset="0"/>
              </a:rPr>
              <a:t>You can search for companies at </a:t>
            </a:r>
            <a:r>
              <a:rPr lang="en-IE" altLang="en-US" sz="2000" dirty="0">
                <a:latin typeface="Arial" charset="0"/>
                <a:hlinkClick r:id="rId4"/>
              </a:rPr>
              <a:t>https://</a:t>
            </a:r>
            <a:r>
              <a:rPr lang="en-IE" altLang="en-US" sz="2000" dirty="0" smtClean="0">
                <a:latin typeface="Arial" charset="0"/>
                <a:hlinkClick r:id="rId4"/>
              </a:rPr>
              <a:t>www.oracle.com/search/customers?Nr=112</a:t>
            </a:r>
            <a:endParaRPr lang="en-IE" altLang="en-US" sz="2000" dirty="0" smtClean="0">
              <a:latin typeface="Arial" charset="0"/>
            </a:endParaRPr>
          </a:p>
          <a:p>
            <a:pPr eaLnBrk="1" hangingPunct="1">
              <a:spcBef>
                <a:spcPct val="0"/>
              </a:spcBef>
              <a:buClrTx/>
              <a:buSzTx/>
              <a:buFontTx/>
              <a:buNone/>
            </a:pPr>
            <a:endParaRPr lang="en-IE" altLang="en-US" sz="2000" dirty="0">
              <a:latin typeface="Arial" charset="0"/>
            </a:endParaRPr>
          </a:p>
          <a:p>
            <a:pPr eaLnBrk="1" hangingPunct="1">
              <a:spcBef>
                <a:spcPct val="0"/>
              </a:spcBef>
              <a:buClrTx/>
              <a:buSzTx/>
              <a:buFontTx/>
              <a:buNone/>
            </a:pPr>
            <a:r>
              <a:rPr lang="en-IE" altLang="en-US" sz="2000" dirty="0" smtClean="0">
                <a:latin typeface="Arial" charset="0"/>
              </a:rPr>
              <a:t>40% of the paid data market</a:t>
            </a:r>
            <a:endParaRPr lang="en-IE" altLang="en-US" sz="2000" dirty="0">
              <a:latin typeface="Arial" charset="0"/>
            </a:endParaRPr>
          </a:p>
        </p:txBody>
      </p:sp>
    </p:spTree>
    <p:extLst>
      <p:ext uri="{BB962C8B-B14F-4D97-AF65-F5344CB8AC3E}">
        <p14:creationId xmlns:p14="http://schemas.microsoft.com/office/powerpoint/2010/main" val="42420497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IE" altLang="en-US" smtClean="0"/>
              <a:t>When I hate Oracle who do I call?</a:t>
            </a:r>
          </a:p>
        </p:txBody>
      </p:sp>
      <p:sp>
        <p:nvSpPr>
          <p:cNvPr id="33795" name="Content Placeholder 2"/>
          <p:cNvSpPr>
            <a:spLocks noGrp="1"/>
          </p:cNvSpPr>
          <p:nvPr>
            <p:ph sz="quarter" idx="1"/>
          </p:nvPr>
        </p:nvSpPr>
        <p:spPr>
          <a:xfrm>
            <a:off x="457200" y="1219200"/>
            <a:ext cx="4041775" cy="4937125"/>
          </a:xfrm>
        </p:spPr>
        <p:txBody>
          <a:bodyPr/>
          <a:lstStyle/>
          <a:p>
            <a:r>
              <a:rPr lang="en-IE" altLang="en-US" smtClean="0"/>
              <a:t>Larry Ellison</a:t>
            </a:r>
          </a:p>
          <a:p>
            <a:r>
              <a:rPr lang="en-IE" altLang="en-US" smtClean="0"/>
              <a:t>Co-founder of Oracle Corporation and was CEO from its founding until September 2014</a:t>
            </a:r>
          </a:p>
          <a:p>
            <a:r>
              <a:rPr lang="en-IE" altLang="en-US" smtClean="0"/>
              <a:t>Net worth 60.1 billion USD (2017) (Forbes magazine)</a:t>
            </a:r>
          </a:p>
          <a:p>
            <a:r>
              <a:rPr lang="en-IE" altLang="en-US" smtClean="0"/>
              <a:t>#4 on the Richest in Tech List (Forbes)</a:t>
            </a:r>
          </a:p>
        </p:txBody>
      </p:sp>
      <p:sp>
        <p:nvSpPr>
          <p:cNvPr id="33796" name="Content Placeholder 3"/>
          <p:cNvSpPr>
            <a:spLocks noGrp="1"/>
          </p:cNvSpPr>
          <p:nvPr>
            <p:ph sz="quarter" idx="2"/>
          </p:nvPr>
        </p:nvSpPr>
        <p:spPr>
          <a:xfrm>
            <a:off x="4632325" y="1216025"/>
            <a:ext cx="4041775" cy="4937125"/>
          </a:xfrm>
        </p:spPr>
        <p:txBody>
          <a:bodyPr/>
          <a:lstStyle/>
          <a:p>
            <a:endParaRPr lang="en-IE" altLang="en-US" smtClean="0"/>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371600"/>
            <a:ext cx="3048000"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70445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p:txBody>
          <a:bodyPr/>
          <a:lstStyle/>
          <a:p>
            <a:r>
              <a:rPr lang="en-IE" altLang="en-US" dirty="0" smtClean="0"/>
              <a:t>He may not care ….he has a BILLION dollar credit limit</a:t>
            </a:r>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37782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09739"/>
            <a:ext cx="30607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218" y="1143000"/>
            <a:ext cx="26765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009739"/>
            <a:ext cx="372903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351759"/>
            <a:ext cx="28575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26274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Database Design</a:t>
            </a:r>
            <a:endParaRPr lang="en-IE" dirty="0"/>
          </a:p>
        </p:txBody>
      </p:sp>
      <p:sp>
        <p:nvSpPr>
          <p:cNvPr id="3" name="Content Placeholder 2"/>
          <p:cNvSpPr>
            <a:spLocks noGrp="1"/>
          </p:cNvSpPr>
          <p:nvPr>
            <p:ph sz="quarter" idx="1"/>
          </p:nvPr>
        </p:nvSpPr>
        <p:spPr/>
        <p:txBody>
          <a:bodyPr/>
          <a:lstStyle/>
          <a:p>
            <a:r>
              <a:rPr lang="en-IE" dirty="0" smtClean="0"/>
              <a:t>Before we can implement a database (and subsequently manipulate the data in it) we must </a:t>
            </a:r>
            <a:r>
              <a:rPr lang="en-IE" i="1" dirty="0" smtClean="0"/>
              <a:t>design </a:t>
            </a:r>
            <a:r>
              <a:rPr lang="en-IE" dirty="0" smtClean="0"/>
              <a:t>the database</a:t>
            </a:r>
          </a:p>
          <a:p>
            <a:r>
              <a:rPr lang="en-IE" dirty="0" smtClean="0"/>
              <a:t>This starts at the </a:t>
            </a:r>
            <a:r>
              <a:rPr lang="en-IE" i="1" dirty="0" smtClean="0"/>
              <a:t>conceptual </a:t>
            </a:r>
            <a:r>
              <a:rPr lang="en-IE" dirty="0" smtClean="0"/>
              <a:t> level </a:t>
            </a:r>
          </a:p>
          <a:p>
            <a:pPr lvl="1"/>
            <a:r>
              <a:rPr lang="en-IE" dirty="0" smtClean="0"/>
              <a:t>Figuring out what information purposes the database is to serve</a:t>
            </a:r>
          </a:p>
          <a:p>
            <a:pPr lvl="2"/>
            <a:r>
              <a:rPr lang="en-IE" dirty="0" smtClean="0"/>
              <a:t>What questions do the users need to be able to ask of the database?</a:t>
            </a:r>
          </a:p>
          <a:p>
            <a:pPr lvl="1"/>
            <a:r>
              <a:rPr lang="en-IE" dirty="0" smtClean="0"/>
              <a:t>What pieces of data make up this information? What type of data is it?</a:t>
            </a:r>
          </a:p>
          <a:p>
            <a:pPr lvl="1"/>
            <a:r>
              <a:rPr lang="en-IE" dirty="0" smtClean="0"/>
              <a:t>What things these pieces of data describe?</a:t>
            </a:r>
          </a:p>
          <a:p>
            <a:pPr lvl="1"/>
            <a:r>
              <a:rPr lang="en-IE" dirty="0" smtClean="0"/>
              <a:t>How the things we want to store data about can be linked together to provide the information needed?</a:t>
            </a:r>
            <a:endParaRPr lang="en-IE" dirty="0"/>
          </a:p>
        </p:txBody>
      </p:sp>
    </p:spTree>
    <p:extLst>
      <p:ext uri="{BB962C8B-B14F-4D97-AF65-F5344CB8AC3E}">
        <p14:creationId xmlns:p14="http://schemas.microsoft.com/office/powerpoint/2010/main" val="13838477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70" name="Rectangle 78"/>
          <p:cNvSpPr>
            <a:spLocks noGrp="1" noChangeArrowheads="1"/>
          </p:cNvSpPr>
          <p:nvPr>
            <p:ph type="title"/>
          </p:nvPr>
        </p:nvSpPr>
        <p:spPr/>
        <p:txBody>
          <a:bodyPr>
            <a:normAutofit fontScale="90000"/>
          </a:bodyPr>
          <a:lstStyle/>
          <a:p>
            <a:r>
              <a:rPr lang="en-US" altLang="en-US" dirty="0"/>
              <a:t>Data </a:t>
            </a:r>
            <a:r>
              <a:rPr lang="en-US" altLang="en-US" dirty="0" smtClean="0"/>
              <a:t>Models (The Cornerstone of Design)</a:t>
            </a:r>
            <a:endParaRPr lang="en-US" altLang="en-US" dirty="0"/>
          </a:p>
        </p:txBody>
      </p:sp>
      <p:grpSp>
        <p:nvGrpSpPr>
          <p:cNvPr id="392282" name="Group 90"/>
          <p:cNvGrpSpPr>
            <a:grpSpLocks/>
          </p:cNvGrpSpPr>
          <p:nvPr/>
        </p:nvGrpSpPr>
        <p:grpSpPr bwMode="auto">
          <a:xfrm>
            <a:off x="595312" y="1354137"/>
            <a:ext cx="7953375" cy="4589463"/>
            <a:chOff x="348" y="956"/>
            <a:chExt cx="5010" cy="2891"/>
          </a:xfrm>
        </p:grpSpPr>
        <p:sp>
          <p:nvSpPr>
            <p:cNvPr id="392277" name="Freeform 85"/>
            <p:cNvSpPr>
              <a:spLocks/>
            </p:cNvSpPr>
            <p:nvPr/>
          </p:nvSpPr>
          <p:spPr bwMode="auto">
            <a:xfrm>
              <a:off x="912" y="1200"/>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78" name="Freeform 86"/>
            <p:cNvSpPr>
              <a:spLocks/>
            </p:cNvSpPr>
            <p:nvPr/>
          </p:nvSpPr>
          <p:spPr bwMode="auto">
            <a:xfrm>
              <a:off x="2496" y="1737"/>
              <a:ext cx="768" cy="288"/>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198" name="Rectangle 6"/>
            <p:cNvSpPr>
              <a:spLocks noChangeArrowheads="1"/>
            </p:cNvSpPr>
            <p:nvPr/>
          </p:nvSpPr>
          <p:spPr bwMode="auto">
            <a:xfrm>
              <a:off x="348" y="1806"/>
              <a:ext cx="1073"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Model of</a:t>
              </a:r>
              <a:br>
                <a:rPr lang="en-US" altLang="en-US" dirty="0"/>
              </a:br>
              <a:r>
                <a:rPr lang="en-US" altLang="en-US" dirty="0"/>
                <a:t>system</a:t>
              </a:r>
              <a:br>
                <a:rPr lang="en-US" altLang="en-US" dirty="0"/>
              </a:br>
              <a:r>
                <a:rPr lang="en-US" altLang="en-US" dirty="0"/>
                <a:t>in client’s</a:t>
              </a:r>
              <a:br>
                <a:rPr lang="en-US" altLang="en-US" dirty="0"/>
              </a:br>
              <a:r>
                <a:rPr lang="en-US" altLang="en-US" dirty="0"/>
                <a:t>mind</a:t>
              </a:r>
            </a:p>
          </p:txBody>
        </p:sp>
        <p:sp>
          <p:nvSpPr>
            <p:cNvPr id="392200" name="Line 8"/>
            <p:cNvSpPr>
              <a:spLocks noChangeShapeType="1"/>
            </p:cNvSpPr>
            <p:nvPr/>
          </p:nvSpPr>
          <p:spPr bwMode="auto">
            <a:xfrm>
              <a:off x="1991" y="1724"/>
              <a:ext cx="42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1" name="Freeform 9"/>
            <p:cNvSpPr>
              <a:spLocks/>
            </p:cNvSpPr>
            <p:nvPr/>
          </p:nvSpPr>
          <p:spPr bwMode="auto">
            <a:xfrm>
              <a:off x="2011" y="1607"/>
              <a:ext cx="146" cy="260"/>
            </a:xfrm>
            <a:custGeom>
              <a:avLst/>
              <a:gdLst>
                <a:gd name="T0" fmla="*/ 32 w 146"/>
                <a:gd name="T1" fmla="*/ 0 h 260"/>
                <a:gd name="T2" fmla="*/ 145 w 146"/>
                <a:gd name="T3" fmla="*/ 113 h 260"/>
                <a:gd name="T4" fmla="*/ 0 w 146"/>
                <a:gd name="T5" fmla="*/ 259 h 260"/>
              </a:gdLst>
              <a:ahLst/>
              <a:cxnLst>
                <a:cxn ang="0">
                  <a:pos x="T0" y="T1"/>
                </a:cxn>
                <a:cxn ang="0">
                  <a:pos x="T2" y="T3"/>
                </a:cxn>
                <a:cxn ang="0">
                  <a:pos x="T4" y="T5"/>
                </a:cxn>
              </a:cxnLst>
              <a:rect l="0" t="0" r="r" b="b"/>
              <a:pathLst>
                <a:path w="146" h="260">
                  <a:moveTo>
                    <a:pt x="32" y="0"/>
                  </a:moveTo>
                  <a:lnTo>
                    <a:pt x="145" y="113"/>
                  </a:lnTo>
                  <a:lnTo>
                    <a:pt x="0" y="259"/>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2" name="AutoShape 10"/>
            <p:cNvSpPr>
              <a:spLocks noChangeArrowheads="1"/>
            </p:cNvSpPr>
            <p:nvPr/>
          </p:nvSpPr>
          <p:spPr bwMode="blackWhite">
            <a:xfrm>
              <a:off x="1469" y="1549"/>
              <a:ext cx="571"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3" name="AutoShape 11"/>
            <p:cNvSpPr>
              <a:spLocks noChangeArrowheads="1"/>
            </p:cNvSpPr>
            <p:nvPr/>
          </p:nvSpPr>
          <p:spPr bwMode="blackWhite">
            <a:xfrm>
              <a:off x="2250" y="1549"/>
              <a:ext cx="342"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4" name="Rectangle 12"/>
            <p:cNvSpPr>
              <a:spLocks noChangeArrowheads="1"/>
            </p:cNvSpPr>
            <p:nvPr/>
          </p:nvSpPr>
          <p:spPr bwMode="auto">
            <a:xfrm>
              <a:off x="1261" y="2056"/>
              <a:ext cx="1529"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Entity model of</a:t>
              </a:r>
              <a:br>
                <a:rPr lang="en-US" altLang="en-US" dirty="0"/>
              </a:br>
              <a:r>
                <a:rPr lang="en-US" altLang="en-US" dirty="0"/>
                <a:t>client’s </a:t>
              </a:r>
              <a:r>
                <a:rPr lang="en-US" altLang="en-US" dirty="0" smtClean="0"/>
                <a:t>model</a:t>
              </a:r>
            </a:p>
            <a:p>
              <a:pPr eaLnBrk="0" hangingPunct="0">
                <a:spcBef>
                  <a:spcPct val="0"/>
                </a:spcBef>
                <a:buClrTx/>
                <a:buFontTx/>
                <a:buNone/>
              </a:pPr>
              <a:r>
                <a:rPr lang="en-US" altLang="en-US" dirty="0" smtClean="0"/>
                <a:t>(Logical Model)</a:t>
              </a:r>
              <a:endParaRPr lang="en-US" altLang="en-US" dirty="0"/>
            </a:p>
          </p:txBody>
        </p:sp>
        <p:sp>
          <p:nvSpPr>
            <p:cNvPr id="392206" name="Rectangle 14"/>
            <p:cNvSpPr>
              <a:spLocks noChangeArrowheads="1"/>
            </p:cNvSpPr>
            <p:nvPr/>
          </p:nvSpPr>
          <p:spPr bwMode="auto">
            <a:xfrm>
              <a:off x="4103" y="3616"/>
              <a:ext cx="1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Tables on disk</a:t>
              </a:r>
            </a:p>
          </p:txBody>
        </p:sp>
        <p:sp>
          <p:nvSpPr>
            <p:cNvPr id="392208" name="Line 16"/>
            <p:cNvSpPr>
              <a:spLocks noChangeShapeType="1"/>
            </p:cNvSpPr>
            <p:nvPr/>
          </p:nvSpPr>
          <p:spPr bwMode="auto">
            <a:xfrm>
              <a:off x="3497" y="2214"/>
              <a:ext cx="41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9" name="Freeform 17"/>
            <p:cNvSpPr>
              <a:spLocks/>
            </p:cNvSpPr>
            <p:nvPr/>
          </p:nvSpPr>
          <p:spPr bwMode="auto">
            <a:xfrm>
              <a:off x="3517" y="2098"/>
              <a:ext cx="145" cy="257"/>
            </a:xfrm>
            <a:custGeom>
              <a:avLst/>
              <a:gdLst>
                <a:gd name="T0" fmla="*/ 32 w 145"/>
                <a:gd name="T1" fmla="*/ 0 h 257"/>
                <a:gd name="T2" fmla="*/ 144 w 145"/>
                <a:gd name="T3" fmla="*/ 112 h 257"/>
                <a:gd name="T4" fmla="*/ 0 w 145"/>
                <a:gd name="T5" fmla="*/ 256 h 257"/>
              </a:gdLst>
              <a:ahLst/>
              <a:cxnLst>
                <a:cxn ang="0">
                  <a:pos x="T0" y="T1"/>
                </a:cxn>
                <a:cxn ang="0">
                  <a:pos x="T2" y="T3"/>
                </a:cxn>
                <a:cxn ang="0">
                  <a:pos x="T4" y="T5"/>
                </a:cxn>
              </a:cxnLst>
              <a:rect l="0" t="0" r="r" b="b"/>
              <a:pathLst>
                <a:path w="145" h="257">
                  <a:moveTo>
                    <a:pt x="32" y="0"/>
                  </a:moveTo>
                  <a:lnTo>
                    <a:pt x="144" y="112"/>
                  </a:lnTo>
                  <a:lnTo>
                    <a:pt x="0" y="25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10" name="AutoShape 18"/>
            <p:cNvSpPr>
              <a:spLocks noChangeArrowheads="1"/>
            </p:cNvSpPr>
            <p:nvPr/>
          </p:nvSpPr>
          <p:spPr bwMode="blackWhite">
            <a:xfrm>
              <a:off x="2981" y="2041"/>
              <a:ext cx="565"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1" name="AutoShape 19"/>
            <p:cNvSpPr>
              <a:spLocks noChangeArrowheads="1"/>
            </p:cNvSpPr>
            <p:nvPr/>
          </p:nvSpPr>
          <p:spPr bwMode="blackWhite">
            <a:xfrm>
              <a:off x="3753" y="2041"/>
              <a:ext cx="338"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3" name="Rectangle 21"/>
            <p:cNvSpPr>
              <a:spLocks noChangeArrowheads="1"/>
            </p:cNvSpPr>
            <p:nvPr/>
          </p:nvSpPr>
          <p:spPr bwMode="ltGray">
            <a:xfrm>
              <a:off x="4324" y="2845"/>
              <a:ext cx="800" cy="49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4" name="Oval 22"/>
            <p:cNvSpPr>
              <a:spLocks noChangeArrowheads="1"/>
            </p:cNvSpPr>
            <p:nvPr/>
          </p:nvSpPr>
          <p:spPr bwMode="ltGray">
            <a:xfrm>
              <a:off x="4324" y="2677"/>
              <a:ext cx="800" cy="31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5" name="Oval 23"/>
            <p:cNvSpPr>
              <a:spLocks noChangeArrowheads="1"/>
            </p:cNvSpPr>
            <p:nvPr/>
          </p:nvSpPr>
          <p:spPr bwMode="ltGray">
            <a:xfrm>
              <a:off x="4324" y="3186"/>
              <a:ext cx="800" cy="31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6" name="Rectangle 24"/>
            <p:cNvSpPr>
              <a:spLocks noChangeArrowheads="1"/>
            </p:cNvSpPr>
            <p:nvPr/>
          </p:nvSpPr>
          <p:spPr bwMode="auto">
            <a:xfrm>
              <a:off x="4444" y="2651"/>
              <a:ext cx="56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spcBef>
                  <a:spcPct val="0"/>
                </a:spcBef>
                <a:buClrTx/>
                <a:buFontTx/>
                <a:buNone/>
              </a:pPr>
              <a:r>
                <a:rPr lang="en-US" altLang="en-US" dirty="0"/>
                <a:t>Oracle</a:t>
              </a:r>
            </a:p>
            <a:p>
              <a:pPr algn="l" eaLnBrk="0" hangingPunct="0">
                <a:lnSpc>
                  <a:spcPct val="90000"/>
                </a:lnSpc>
                <a:spcBef>
                  <a:spcPct val="0"/>
                </a:spcBef>
                <a:buClrTx/>
                <a:buFontTx/>
                <a:buNone/>
              </a:pPr>
              <a:r>
                <a:rPr lang="en-US" altLang="en-US" dirty="0"/>
                <a:t>server</a:t>
              </a:r>
            </a:p>
          </p:txBody>
        </p:sp>
        <p:grpSp>
          <p:nvGrpSpPr>
            <p:cNvPr id="392217" name="Group 25"/>
            <p:cNvGrpSpPr>
              <a:grpSpLocks/>
            </p:cNvGrpSpPr>
            <p:nvPr/>
          </p:nvGrpSpPr>
          <p:grpSpPr bwMode="auto">
            <a:xfrm>
              <a:off x="4414" y="3062"/>
              <a:ext cx="575" cy="347"/>
              <a:chOff x="4720" y="3062"/>
              <a:chExt cx="575" cy="347"/>
            </a:xfrm>
          </p:grpSpPr>
          <p:sp>
            <p:nvSpPr>
              <p:cNvPr id="392218" name="Rectangle 26"/>
              <p:cNvSpPr>
                <a:spLocks noChangeArrowheads="1"/>
              </p:cNvSpPr>
              <p:nvPr/>
            </p:nvSpPr>
            <p:spPr bwMode="blackWhite">
              <a:xfrm>
                <a:off x="4720"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9" name="Rectangle 27"/>
              <p:cNvSpPr>
                <a:spLocks noChangeArrowheads="1"/>
              </p:cNvSpPr>
              <p:nvPr/>
            </p:nvSpPr>
            <p:spPr bwMode="blackWhite">
              <a:xfrm>
                <a:off x="4927"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0" name="Rectangle 28"/>
              <p:cNvSpPr>
                <a:spLocks noChangeArrowheads="1"/>
              </p:cNvSpPr>
              <p:nvPr/>
            </p:nvSpPr>
            <p:spPr bwMode="blackWhite">
              <a:xfrm>
                <a:off x="5133"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1" name="Rectangle 29"/>
              <p:cNvSpPr>
                <a:spLocks noChangeArrowheads="1"/>
              </p:cNvSpPr>
              <p:nvPr/>
            </p:nvSpPr>
            <p:spPr bwMode="blackWhite">
              <a:xfrm>
                <a:off x="4721"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2" name="Rectangle 30"/>
              <p:cNvSpPr>
                <a:spLocks noChangeArrowheads="1"/>
              </p:cNvSpPr>
              <p:nvPr/>
            </p:nvSpPr>
            <p:spPr bwMode="blackWhite">
              <a:xfrm>
                <a:off x="4928"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3" name="Rectangle 31"/>
              <p:cNvSpPr>
                <a:spLocks noChangeArrowheads="1"/>
              </p:cNvSpPr>
              <p:nvPr/>
            </p:nvSpPr>
            <p:spPr bwMode="blackWhite">
              <a:xfrm>
                <a:off x="5134" y="3193"/>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4" name="Rectangle 32"/>
              <p:cNvSpPr>
                <a:spLocks noChangeArrowheads="1"/>
              </p:cNvSpPr>
              <p:nvPr/>
            </p:nvSpPr>
            <p:spPr bwMode="blackWhite">
              <a:xfrm>
                <a:off x="4721"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5" name="Rectangle 33"/>
              <p:cNvSpPr>
                <a:spLocks noChangeArrowheads="1"/>
              </p:cNvSpPr>
              <p:nvPr/>
            </p:nvSpPr>
            <p:spPr bwMode="blackWhite">
              <a:xfrm>
                <a:off x="4928"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6" name="Rectangle 34"/>
              <p:cNvSpPr>
                <a:spLocks noChangeArrowheads="1"/>
              </p:cNvSpPr>
              <p:nvPr/>
            </p:nvSpPr>
            <p:spPr bwMode="blackWhite">
              <a:xfrm>
                <a:off x="5134" y="3321"/>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grpSp>
          <p:nvGrpSpPr>
            <p:cNvPr id="392227" name="Group 35"/>
            <p:cNvGrpSpPr>
              <a:grpSpLocks/>
            </p:cNvGrpSpPr>
            <p:nvPr/>
          </p:nvGrpSpPr>
          <p:grpSpPr bwMode="auto">
            <a:xfrm>
              <a:off x="2979" y="2127"/>
              <a:ext cx="570" cy="171"/>
              <a:chOff x="3075" y="2127"/>
              <a:chExt cx="570" cy="171"/>
            </a:xfrm>
          </p:grpSpPr>
          <p:sp>
            <p:nvSpPr>
              <p:cNvPr id="392228" name="Line 36"/>
              <p:cNvSpPr>
                <a:spLocks noChangeShapeType="1"/>
              </p:cNvSpPr>
              <p:nvPr/>
            </p:nvSpPr>
            <p:spPr bwMode="auto">
              <a:xfrm>
                <a:off x="3075" y="212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29" name="Line 37"/>
              <p:cNvSpPr>
                <a:spLocks noChangeShapeType="1"/>
              </p:cNvSpPr>
              <p:nvPr/>
            </p:nvSpPr>
            <p:spPr bwMode="auto">
              <a:xfrm>
                <a:off x="3075" y="221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0" name="Line 38"/>
              <p:cNvSpPr>
                <a:spLocks noChangeShapeType="1"/>
              </p:cNvSpPr>
              <p:nvPr/>
            </p:nvSpPr>
            <p:spPr bwMode="auto">
              <a:xfrm>
                <a:off x="3075" y="2298"/>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1" name="Group 39"/>
            <p:cNvGrpSpPr>
              <a:grpSpLocks/>
            </p:cNvGrpSpPr>
            <p:nvPr/>
          </p:nvGrpSpPr>
          <p:grpSpPr bwMode="auto">
            <a:xfrm>
              <a:off x="3759" y="2127"/>
              <a:ext cx="336" cy="171"/>
              <a:chOff x="3855" y="2127"/>
              <a:chExt cx="336" cy="171"/>
            </a:xfrm>
          </p:grpSpPr>
          <p:sp>
            <p:nvSpPr>
              <p:cNvPr id="392232" name="Line 40"/>
              <p:cNvSpPr>
                <a:spLocks noChangeShapeType="1"/>
              </p:cNvSpPr>
              <p:nvPr/>
            </p:nvSpPr>
            <p:spPr bwMode="auto">
              <a:xfrm>
                <a:off x="3855" y="212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3" name="Line 41"/>
              <p:cNvSpPr>
                <a:spLocks noChangeShapeType="1"/>
              </p:cNvSpPr>
              <p:nvPr/>
            </p:nvSpPr>
            <p:spPr bwMode="auto">
              <a:xfrm>
                <a:off x="3855" y="221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4" name="Line 42"/>
              <p:cNvSpPr>
                <a:spLocks noChangeShapeType="1"/>
              </p:cNvSpPr>
              <p:nvPr/>
            </p:nvSpPr>
            <p:spPr bwMode="auto">
              <a:xfrm>
                <a:off x="3855" y="2298"/>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5" name="Group 43"/>
            <p:cNvGrpSpPr>
              <a:grpSpLocks/>
            </p:cNvGrpSpPr>
            <p:nvPr/>
          </p:nvGrpSpPr>
          <p:grpSpPr bwMode="auto">
            <a:xfrm>
              <a:off x="3841" y="2039"/>
              <a:ext cx="171" cy="336"/>
              <a:chOff x="3937" y="2039"/>
              <a:chExt cx="171" cy="336"/>
            </a:xfrm>
          </p:grpSpPr>
          <p:sp>
            <p:nvSpPr>
              <p:cNvPr id="392236" name="Line 44"/>
              <p:cNvSpPr>
                <a:spLocks noChangeShapeType="1"/>
              </p:cNvSpPr>
              <p:nvPr/>
            </p:nvSpPr>
            <p:spPr bwMode="auto">
              <a:xfrm>
                <a:off x="410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7" name="Line 45"/>
              <p:cNvSpPr>
                <a:spLocks noChangeShapeType="1"/>
              </p:cNvSpPr>
              <p:nvPr/>
            </p:nvSpPr>
            <p:spPr bwMode="auto">
              <a:xfrm>
                <a:off x="401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8" name="Line 46"/>
              <p:cNvSpPr>
                <a:spLocks noChangeShapeType="1"/>
              </p:cNvSpPr>
              <p:nvPr/>
            </p:nvSpPr>
            <p:spPr bwMode="auto">
              <a:xfrm>
                <a:off x="393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9" name="Group 47"/>
            <p:cNvGrpSpPr>
              <a:grpSpLocks/>
            </p:cNvGrpSpPr>
            <p:nvPr/>
          </p:nvGrpSpPr>
          <p:grpSpPr bwMode="auto">
            <a:xfrm>
              <a:off x="3061" y="2039"/>
              <a:ext cx="171" cy="336"/>
              <a:chOff x="3157" y="2039"/>
              <a:chExt cx="171" cy="336"/>
            </a:xfrm>
          </p:grpSpPr>
          <p:sp>
            <p:nvSpPr>
              <p:cNvPr id="392240" name="Line 48"/>
              <p:cNvSpPr>
                <a:spLocks noChangeShapeType="1"/>
              </p:cNvSpPr>
              <p:nvPr/>
            </p:nvSpPr>
            <p:spPr bwMode="auto">
              <a:xfrm>
                <a:off x="332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1" name="Line 49"/>
              <p:cNvSpPr>
                <a:spLocks noChangeShapeType="1"/>
              </p:cNvSpPr>
              <p:nvPr/>
            </p:nvSpPr>
            <p:spPr bwMode="auto">
              <a:xfrm>
                <a:off x="323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2" name="Line 50"/>
              <p:cNvSpPr>
                <a:spLocks noChangeShapeType="1"/>
              </p:cNvSpPr>
              <p:nvPr/>
            </p:nvSpPr>
            <p:spPr bwMode="auto">
              <a:xfrm>
                <a:off x="315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43" name="Group 51"/>
            <p:cNvGrpSpPr>
              <a:grpSpLocks/>
            </p:cNvGrpSpPr>
            <p:nvPr/>
          </p:nvGrpSpPr>
          <p:grpSpPr bwMode="auto">
            <a:xfrm>
              <a:off x="3307" y="2039"/>
              <a:ext cx="171" cy="336"/>
              <a:chOff x="3403" y="2039"/>
              <a:chExt cx="171" cy="336"/>
            </a:xfrm>
          </p:grpSpPr>
          <p:sp>
            <p:nvSpPr>
              <p:cNvPr id="392244" name="Line 52"/>
              <p:cNvSpPr>
                <a:spLocks noChangeShapeType="1"/>
              </p:cNvSpPr>
              <p:nvPr/>
            </p:nvSpPr>
            <p:spPr bwMode="auto">
              <a:xfrm>
                <a:off x="357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5" name="Line 53"/>
              <p:cNvSpPr>
                <a:spLocks noChangeShapeType="1"/>
              </p:cNvSpPr>
              <p:nvPr/>
            </p:nvSpPr>
            <p:spPr bwMode="auto">
              <a:xfrm>
                <a:off x="348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6" name="Line 54"/>
              <p:cNvSpPr>
                <a:spLocks noChangeShapeType="1"/>
              </p:cNvSpPr>
              <p:nvPr/>
            </p:nvSpPr>
            <p:spPr bwMode="auto">
              <a:xfrm>
                <a:off x="3403"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sp>
          <p:nvSpPr>
            <p:cNvPr id="392279" name="Freeform 87"/>
            <p:cNvSpPr>
              <a:spLocks/>
            </p:cNvSpPr>
            <p:nvPr/>
          </p:nvSpPr>
          <p:spPr bwMode="auto">
            <a:xfrm>
              <a:off x="3264" y="2400"/>
              <a:ext cx="1056" cy="576"/>
            </a:xfrm>
            <a:custGeom>
              <a:avLst/>
              <a:gdLst>
                <a:gd name="T0" fmla="*/ 0 w 1248"/>
                <a:gd name="T1" fmla="*/ 0 h 576"/>
                <a:gd name="T2" fmla="*/ 0 w 1248"/>
                <a:gd name="T3" fmla="*/ 576 h 576"/>
                <a:gd name="T4" fmla="*/ 1248 w 1248"/>
                <a:gd name="T5" fmla="*/ 576 h 576"/>
              </a:gdLst>
              <a:ahLst/>
              <a:cxnLst>
                <a:cxn ang="0">
                  <a:pos x="T0" y="T1"/>
                </a:cxn>
                <a:cxn ang="0">
                  <a:pos x="T2" y="T3"/>
                </a:cxn>
                <a:cxn ang="0">
                  <a:pos x="T4" y="T5"/>
                </a:cxn>
              </a:cxnLst>
              <a:rect l="0" t="0" r="r" b="b"/>
              <a:pathLst>
                <a:path w="1248" h="576">
                  <a:moveTo>
                    <a:pt x="0" y="0"/>
                  </a:moveTo>
                  <a:lnTo>
                    <a:pt x="0" y="576"/>
                  </a:lnTo>
                  <a:lnTo>
                    <a:pt x="1248" y="57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80" name="Rectangle 88"/>
            <p:cNvSpPr>
              <a:spLocks noChangeArrowheads="1"/>
            </p:cNvSpPr>
            <p:nvPr/>
          </p:nvSpPr>
          <p:spPr bwMode="white">
            <a:xfrm>
              <a:off x="3216" y="2540"/>
              <a:ext cx="96" cy="336"/>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05" name="Rectangle 13"/>
            <p:cNvSpPr>
              <a:spLocks noChangeArrowheads="1"/>
            </p:cNvSpPr>
            <p:nvPr/>
          </p:nvSpPr>
          <p:spPr bwMode="auto">
            <a:xfrm>
              <a:off x="2496" y="2510"/>
              <a:ext cx="1529"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dirty="0"/>
                <a:t>Table model</a:t>
              </a:r>
              <a:br>
                <a:rPr lang="en-US" altLang="en-US" dirty="0"/>
              </a:br>
              <a:r>
                <a:rPr lang="en-US" altLang="en-US" dirty="0"/>
                <a:t>of entity </a:t>
              </a:r>
              <a:r>
                <a:rPr lang="en-US" altLang="en-US" dirty="0" smtClean="0"/>
                <a:t>model</a:t>
              </a:r>
            </a:p>
            <a:p>
              <a:pPr eaLnBrk="0" hangingPunct="0">
                <a:lnSpc>
                  <a:spcPct val="90000"/>
                </a:lnSpc>
                <a:spcBef>
                  <a:spcPct val="0"/>
                </a:spcBef>
                <a:buClrTx/>
                <a:buFontTx/>
                <a:buNone/>
              </a:pPr>
              <a:r>
                <a:rPr lang="en-US" altLang="en-US" smtClean="0"/>
                <a:t>(Physical Model)</a:t>
              </a:r>
              <a:endParaRPr lang="en-US" altLang="en-US" dirty="0"/>
            </a:p>
          </p:txBody>
        </p:sp>
        <p:pic>
          <p:nvPicPr>
            <p:cNvPr id="392281" name="Picture 89" descr="C:\temp\house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 y="956"/>
              <a:ext cx="475" cy="8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3531538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title"/>
          </p:nvPr>
        </p:nvSpPr>
        <p:spPr/>
        <p:txBody>
          <a:bodyPr/>
          <a:lstStyle/>
          <a:p>
            <a:r>
              <a:rPr lang="en-US" altLang="en-US" sz="3200"/>
              <a:t>Database Modeling and Implementation Process</a:t>
            </a:r>
          </a:p>
        </p:txBody>
      </p:sp>
      <p:graphicFrame>
        <p:nvGraphicFramePr>
          <p:cNvPr id="2" name="Diagram 1"/>
          <p:cNvGraphicFramePr/>
          <p:nvPr>
            <p:extLst>
              <p:ext uri="{D42A27DB-BD31-4B8C-83A1-F6EECF244321}">
                <p14:modId xmlns:p14="http://schemas.microsoft.com/office/powerpoint/2010/main" val="1637483106"/>
              </p:ext>
            </p:extLst>
          </p:nvPr>
        </p:nvGraphicFramePr>
        <p:xfrm>
          <a:off x="395536" y="1397000"/>
          <a:ext cx="8352928"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88842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Entity Relationship Model</a:t>
            </a:r>
            <a:endParaRPr lang="en-IE" dirty="0"/>
          </a:p>
        </p:txBody>
      </p:sp>
      <p:sp>
        <p:nvSpPr>
          <p:cNvPr id="4" name="Content Placeholder 3"/>
          <p:cNvSpPr>
            <a:spLocks noGrp="1"/>
          </p:cNvSpPr>
          <p:nvPr>
            <p:ph sz="quarter" idx="1"/>
          </p:nvPr>
        </p:nvSpPr>
        <p:spPr/>
        <p:txBody>
          <a:bodyPr/>
          <a:lstStyle/>
          <a:p>
            <a:r>
              <a:rPr lang="en-GB" altLang="en-US" dirty="0"/>
              <a:t>A detailed, logical representation of the data for an organisation, business area or process</a:t>
            </a:r>
          </a:p>
          <a:p>
            <a:endParaRPr lang="en-IE" dirty="0"/>
          </a:p>
        </p:txBody>
      </p:sp>
      <p:sp>
        <p:nvSpPr>
          <p:cNvPr id="5" name="AutoShape 2" descr="https://encrypted-tbn1.gstatic.com/images?q=tbn:ANd9GcTxJqPSwiOahzd81hfDJoZurWhjIciZyZnj4lwzq-5cwrQLd_HWfBvQ06ey"/>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25604" name="Picture 4" descr="https://encrypted-tbn1.gstatic.com/images?q=tbn:ANd9GcTxJqPSwiOahzd81hfDJoZurWhjIciZyZnj4lwzq-5cwrQLd_HWfBvQ06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41676"/>
            <a:ext cx="5321771" cy="34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212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r>
              <a:rPr lang="en-IE" altLang="en-US" smtClean="0"/>
              <a:t>Data </a:t>
            </a:r>
          </a:p>
        </p:txBody>
      </p:sp>
      <p:sp>
        <p:nvSpPr>
          <p:cNvPr id="7" name="Content Placeholder 6"/>
          <p:cNvSpPr>
            <a:spLocks noGrp="1"/>
          </p:cNvSpPr>
          <p:nvPr>
            <p:ph sz="quarter" idx="1"/>
          </p:nvPr>
        </p:nvSpPr>
        <p:spPr>
          <a:xfrm>
            <a:off x="0" y="1219200"/>
            <a:ext cx="5105400" cy="4937125"/>
          </a:xfrm>
        </p:spPr>
        <p:txBody>
          <a:bodyPr/>
          <a:lstStyle/>
          <a:p>
            <a:r>
              <a:rPr lang="en-IE" altLang="en-US" dirty="0" smtClean="0"/>
              <a:t>Personal Data</a:t>
            </a:r>
          </a:p>
          <a:p>
            <a:r>
              <a:rPr lang="en-IE" altLang="en-US" dirty="0" smtClean="0"/>
              <a:t>Transactional Data</a:t>
            </a:r>
          </a:p>
          <a:p>
            <a:r>
              <a:rPr lang="en-IE" altLang="en-US" dirty="0" smtClean="0"/>
              <a:t>Web  data</a:t>
            </a:r>
          </a:p>
          <a:p>
            <a:r>
              <a:rPr lang="en-IE" altLang="en-US" dirty="0" smtClean="0"/>
              <a:t>Sensor data</a:t>
            </a:r>
          </a:p>
          <a:p>
            <a:endParaRPr lang="en-IE" altLang="en-US" dirty="0" smtClean="0"/>
          </a:p>
          <a:p>
            <a:r>
              <a:rPr lang="en-IE" altLang="en-US" dirty="0" smtClean="0"/>
              <a:t>This only becomes useful if it is stored in a way that allows it to be used for </a:t>
            </a:r>
            <a:r>
              <a:rPr lang="en-IE" altLang="en-US" b="1" dirty="0" smtClean="0"/>
              <a:t>information</a:t>
            </a:r>
            <a:r>
              <a:rPr lang="en-IE" altLang="en-US" dirty="0" smtClean="0"/>
              <a:t> purposes</a:t>
            </a:r>
          </a:p>
          <a:p>
            <a:pPr lvl="1"/>
            <a:r>
              <a:rPr lang="en-IE" altLang="en-US" dirty="0" smtClean="0"/>
              <a:t>By Machines and by Humans</a:t>
            </a:r>
          </a:p>
          <a:p>
            <a:pPr lvl="1"/>
            <a:r>
              <a:rPr lang="en-IE" altLang="en-US" sz="2400" dirty="0"/>
              <a:t>Machine Readable Data v Human Readable Data</a:t>
            </a:r>
          </a:p>
          <a:p>
            <a:pPr lvl="1"/>
            <a:endParaRPr lang="en-IE" altLang="en-US" dirty="0" smtClean="0"/>
          </a:p>
          <a:p>
            <a:pPr lvl="1"/>
            <a:endParaRPr lang="en-IE" altLang="en-US" dirty="0" smtClean="0"/>
          </a:p>
          <a:p>
            <a:pPr marL="0" indent="0">
              <a:buNone/>
            </a:pPr>
            <a:endParaRPr lang="en-IE" altLang="en-US" dirty="0" smtClean="0"/>
          </a:p>
          <a:p>
            <a:endParaRPr lang="en-IE" altLang="en-US" dirty="0" smtClean="0"/>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894" y="1676400"/>
            <a:ext cx="4170106"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7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dirty="0" smtClean="0"/>
              <a:t>The Entity-Relationship Model</a:t>
            </a:r>
          </a:p>
        </p:txBody>
      </p:sp>
      <p:sp>
        <p:nvSpPr>
          <p:cNvPr id="56323" name="Rectangle 3"/>
          <p:cNvSpPr>
            <a:spLocks noGrp="1" noChangeArrowheads="1"/>
          </p:cNvSpPr>
          <p:nvPr>
            <p:ph sz="quarter" idx="1"/>
          </p:nvPr>
        </p:nvSpPr>
        <p:spPr/>
        <p:txBody>
          <a:bodyPr/>
          <a:lstStyle/>
          <a:p>
            <a:r>
              <a:rPr lang="en-GB" altLang="en-US" dirty="0" smtClean="0"/>
              <a:t>Expressed in terms of:</a:t>
            </a:r>
          </a:p>
          <a:p>
            <a:pPr lvl="1"/>
            <a:r>
              <a:rPr lang="en-GB" altLang="en-US" dirty="0" smtClean="0"/>
              <a:t>Entities involved (things about which data is to be stored)</a:t>
            </a:r>
          </a:p>
          <a:p>
            <a:pPr lvl="1"/>
            <a:r>
              <a:rPr lang="en-GB" altLang="en-US" dirty="0" smtClean="0"/>
              <a:t>Relationships (or associations) among those entities and </a:t>
            </a:r>
          </a:p>
          <a:p>
            <a:pPr lvl="1"/>
            <a:r>
              <a:rPr lang="en-GB" altLang="en-US" dirty="0" smtClean="0"/>
              <a:t>Attributes (properties) of both the entities and their relationships</a:t>
            </a:r>
          </a:p>
        </p:txBody>
      </p:sp>
      <p:pic>
        <p:nvPicPr>
          <p:cNvPr id="4" name="Picture 4" descr="https://encrypted-tbn1.gstatic.com/images?q=tbn:ANd9GcTxJqPSwiOahzd81hfDJoZurWhjIciZyZnj4lwzq-5cwrQLd_HWfBvQ06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01008"/>
            <a:ext cx="4529683" cy="292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9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Entity</a:t>
            </a:r>
            <a:endParaRPr lang="en-US" altLang="en-US" dirty="0" smtClean="0"/>
          </a:p>
        </p:txBody>
      </p:sp>
      <p:sp>
        <p:nvSpPr>
          <p:cNvPr id="5123" name="Rectangle 3"/>
          <p:cNvSpPr>
            <a:spLocks noGrp="1" noChangeArrowheads="1"/>
          </p:cNvSpPr>
          <p:nvPr>
            <p:ph sz="quarter" idx="1"/>
          </p:nvPr>
        </p:nvSpPr>
        <p:spPr>
          <a:xfrm>
            <a:off x="457200" y="1219200"/>
            <a:ext cx="8686800" cy="5306144"/>
          </a:xfrm>
        </p:spPr>
        <p:txBody>
          <a:bodyPr/>
          <a:lstStyle/>
          <a:p>
            <a:r>
              <a:rPr lang="en-US" altLang="en-US" dirty="0" smtClean="0"/>
              <a:t>Entity</a:t>
            </a:r>
          </a:p>
          <a:p>
            <a:pPr lvl="1"/>
            <a:r>
              <a:rPr lang="en-US" altLang="en-US" dirty="0" smtClean="0"/>
              <a:t>THING or OBJECT of interest to the organization being modeling</a:t>
            </a:r>
          </a:p>
          <a:p>
            <a:pPr lvl="1"/>
            <a:r>
              <a:rPr lang="en-US" altLang="en-US" dirty="0" smtClean="0"/>
              <a:t>E.g. person, place, object, event, concept</a:t>
            </a:r>
          </a:p>
          <a:p>
            <a:pPr lvl="1"/>
            <a:r>
              <a:rPr lang="en-US" altLang="en-US" dirty="0" smtClean="0"/>
              <a:t>Something about which the </a:t>
            </a:r>
            <a:r>
              <a:rPr lang="en-US" altLang="en-US" dirty="0" err="1" smtClean="0"/>
              <a:t>organisation</a:t>
            </a:r>
            <a:r>
              <a:rPr lang="en-US" altLang="en-US" dirty="0" smtClean="0"/>
              <a:t> needs to store data to fulfill some function</a:t>
            </a:r>
          </a:p>
          <a:p>
            <a:r>
              <a:rPr lang="en-IE" altLang="en-US" dirty="0" smtClean="0"/>
              <a:t>Possible Entities</a:t>
            </a:r>
          </a:p>
          <a:p>
            <a:pPr lvl="1"/>
            <a:r>
              <a:rPr lang="en-IE" altLang="en-US" dirty="0" smtClean="0"/>
              <a:t>Obvious physical things,</a:t>
            </a:r>
          </a:p>
          <a:p>
            <a:pPr lvl="2"/>
            <a:r>
              <a:rPr lang="en-IE" altLang="en-US" dirty="0" smtClean="0"/>
              <a:t>Persons, places, objects e.g. Customer, Student, Course, products</a:t>
            </a:r>
          </a:p>
          <a:p>
            <a:pPr lvl="1"/>
            <a:r>
              <a:rPr lang="en-IE" altLang="en-US" dirty="0" smtClean="0"/>
              <a:t>Transactions or events</a:t>
            </a:r>
          </a:p>
          <a:p>
            <a:pPr lvl="2"/>
            <a:r>
              <a:rPr lang="en-IE" altLang="en-US" dirty="0" smtClean="0"/>
              <a:t>Orders, Sales, Hospital Admissions, reservation</a:t>
            </a:r>
          </a:p>
          <a:p>
            <a:pPr lvl="1"/>
            <a:r>
              <a:rPr lang="en-IE" altLang="en-US" dirty="0" smtClean="0"/>
              <a:t>Concepts </a:t>
            </a:r>
          </a:p>
          <a:p>
            <a:pPr lvl="2"/>
            <a:r>
              <a:rPr lang="en-IE" altLang="en-US" dirty="0" smtClean="0"/>
              <a:t>Plan, Schedule, Account, Course, Fund</a:t>
            </a:r>
            <a:endParaRPr lang="en-US" altLang="en-US" dirty="0" smtClean="0"/>
          </a:p>
          <a:p>
            <a:endParaRPr lang="en-US" altLang="en-US" dirty="0"/>
          </a:p>
        </p:txBody>
      </p:sp>
    </p:spTree>
    <p:extLst>
      <p:ext uri="{BB962C8B-B14F-4D97-AF65-F5344CB8AC3E}">
        <p14:creationId xmlns:p14="http://schemas.microsoft.com/office/powerpoint/2010/main" val="3502235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subTnLst>
                                    <p:animClr clrSpc="rgb" dir="cw">
                                      <p:cBhvr override="childStyle">
                                        <p:cTn dur="1" fill="hold" display="0" masterRel="nextClick" afterEffect="1"/>
                                        <p:tgtEl>
                                          <p:spTgt spid="512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subTnLst>
                                    <p:animClr clrSpc="rgb" dir="cw">
                                      <p:cBhvr override="childStyle">
                                        <p:cTn dur="1" fill="hold" display="0" masterRel="nextClick" afterEffect="1"/>
                                        <p:tgtEl>
                                          <p:spTgt spid="512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subTnLst>
                                    <p:animClr clrSpc="rgb" dir="cw">
                                      <p:cBhvr override="childStyle">
                                        <p:cTn dur="1" fill="hold" display="0" masterRel="nextClick" afterEffect="1"/>
                                        <p:tgtEl>
                                          <p:spTgt spid="512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subTnLst>
                                    <p:animClr clrSpc="rgb" dir="cw">
                                      <p:cBhvr override="childStyle">
                                        <p:cTn dur="1" fill="hold" display="0" masterRel="nextClick" afterEffect="1"/>
                                        <p:tgtEl>
                                          <p:spTgt spid="5123">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subTnLst>
                                    <p:animClr clrSpc="rgb" dir="cw">
                                      <p:cBhvr override="childStyle">
                                        <p:cTn dur="1" fill="hold" display="0" masterRel="nextClick" afterEffect="1"/>
                                        <p:tgtEl>
                                          <p:spTgt spid="5123">
                                            <p:txEl>
                                              <p:pRg st="4" end="4"/>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subTnLst>
                                    <p:animClr clrSpc="rgb" dir="cw">
                                      <p:cBhvr override="childStyle">
                                        <p:cTn dur="1" fill="hold" display="0" masterRel="nextClick" afterEffect="1"/>
                                        <p:tgtEl>
                                          <p:spTgt spid="5123">
                                            <p:txEl>
                                              <p:pRg st="5" end="5"/>
                                            </p:txEl>
                                          </p:spTgt>
                                        </p:tgtEl>
                                        <p:attrNameLst>
                                          <p:attrName>ppt_c</p:attrName>
                                        </p:attrNameLst>
                                      </p:cBhvr>
                                      <p:to>
                                        <a:schemeClr val="folHlink"/>
                                      </p:to>
                                    </p:animClr>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par>
                                <p:cTn id="33" presetID="3" presetClass="entr" presetSubtype="10" fill="hold" grpId="0" nodeType="withEffect">
                                  <p:stCondLst>
                                    <p:cond delay="0"/>
                                  </p:stCondLst>
                                  <p:childTnLst>
                                    <p:set>
                                      <p:cBhvr>
                                        <p:cTn id="34"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5" dur="500"/>
                                        <p:tgtEl>
                                          <p:spTgt spid="5123">
                                            <p:txEl>
                                              <p:pRg st="6" end="6"/>
                                            </p:txEl>
                                          </p:spTgt>
                                        </p:tgtEl>
                                      </p:cBhvr>
                                    </p:animEffect>
                                  </p:childTnLst>
                                  <p:subTnLst>
                                    <p:animClr clrSpc="rgb" dir="cw">
                                      <p:cBhvr override="childStyle">
                                        <p:cTn dur="1" fill="hold" display="0" masterRel="nextClick" afterEffect="1"/>
                                        <p:tgtEl>
                                          <p:spTgt spid="5123">
                                            <p:txEl>
                                              <p:pRg st="6" end="6"/>
                                            </p:txEl>
                                          </p:spTgt>
                                        </p:tgtEl>
                                        <p:attrNameLst>
                                          <p:attrName>ppt_c</p:attrName>
                                        </p:attrNameLst>
                                      </p:cBhvr>
                                      <p:to>
                                        <a:schemeClr val="folHlink"/>
                                      </p:to>
                                    </p:animClr>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123">
                                            <p:txEl>
                                              <p:pRg st="7" end="7"/>
                                            </p:txEl>
                                          </p:spTgt>
                                        </p:tgtEl>
                                        <p:attrNameLst>
                                          <p:attrName>style.visibility</p:attrName>
                                        </p:attrNameLst>
                                      </p:cBhvr>
                                      <p:to>
                                        <p:strVal val="visible"/>
                                      </p:to>
                                    </p:set>
                                    <p:animEffect transition="in" filter="blinds(horizontal)">
                                      <p:cBhvr>
                                        <p:cTn id="40" dur="500"/>
                                        <p:tgtEl>
                                          <p:spTgt spid="5123">
                                            <p:txEl>
                                              <p:pRg st="7" end="7"/>
                                            </p:txEl>
                                          </p:spTgt>
                                        </p:tgtEl>
                                      </p:cBhvr>
                                    </p:animEffect>
                                  </p:childTnLst>
                                  <p:subTnLst>
                                    <p:animClr clrSpc="rgb" dir="cw">
                                      <p:cBhvr override="childStyle">
                                        <p:cTn dur="1" fill="hold" display="0" masterRel="nextClick" afterEffect="1"/>
                                        <p:tgtEl>
                                          <p:spTgt spid="5123">
                                            <p:txEl>
                                              <p:pRg st="7" end="7"/>
                                            </p:txEl>
                                          </p:spTgt>
                                        </p:tgtEl>
                                        <p:attrNameLst>
                                          <p:attrName>ppt_c</p:attrName>
                                        </p:attrNameLst>
                                      </p:cBhvr>
                                      <p:to>
                                        <a:schemeClr val="folHlink"/>
                                      </p:to>
                                    </p:animClr>
                                    <p:audio>
                                      <p:cMediaNode>
                                        <p:cTn display="0" masterRel="sameClick">
                                          <p:stCondLst>
                                            <p:cond evt="begin" delay="0">
                                              <p:tn val="38"/>
                                            </p:cond>
                                          </p:stCondLst>
                                          <p:endCondLst>
                                            <p:cond evt="onStopAudio" delay="0">
                                              <p:tgtEl>
                                                <p:sldTgt/>
                                              </p:tgtEl>
                                            </p:cond>
                                          </p:endCondLst>
                                        </p:cTn>
                                        <p:tgtEl>
                                          <p:sndTgt r:embed="rId2" name="CHIMES.WAV"/>
                                        </p:tgtEl>
                                      </p:cMediaNode>
                                    </p:audio>
                                  </p:subTnLst>
                                </p:cTn>
                              </p:par>
                              <p:par>
                                <p:cTn id="41" presetID="3" presetClass="entr" presetSubtype="10" fill="hold" grpId="0" nodeType="withEffect">
                                  <p:stCondLst>
                                    <p:cond delay="0"/>
                                  </p:stCondLst>
                                  <p:childTnLst>
                                    <p:set>
                                      <p:cBhvr>
                                        <p:cTn id="42" dur="1" fill="hold">
                                          <p:stCondLst>
                                            <p:cond delay="0"/>
                                          </p:stCondLst>
                                        </p:cTn>
                                        <p:tgtEl>
                                          <p:spTgt spid="5123">
                                            <p:txEl>
                                              <p:pRg st="8" end="8"/>
                                            </p:txEl>
                                          </p:spTgt>
                                        </p:tgtEl>
                                        <p:attrNameLst>
                                          <p:attrName>style.visibility</p:attrName>
                                        </p:attrNameLst>
                                      </p:cBhvr>
                                      <p:to>
                                        <p:strVal val="visible"/>
                                      </p:to>
                                    </p:set>
                                    <p:animEffect transition="in" filter="blinds(horizontal)">
                                      <p:cBhvr>
                                        <p:cTn id="43" dur="500"/>
                                        <p:tgtEl>
                                          <p:spTgt spid="5123">
                                            <p:txEl>
                                              <p:pRg st="8" end="8"/>
                                            </p:txEl>
                                          </p:spTgt>
                                        </p:tgtEl>
                                      </p:cBhvr>
                                    </p:animEffect>
                                  </p:childTnLst>
                                  <p:subTnLst>
                                    <p:animClr clrSpc="rgb" dir="cw">
                                      <p:cBhvr override="childStyle">
                                        <p:cTn dur="1" fill="hold" display="0" masterRel="nextClick" afterEffect="1"/>
                                        <p:tgtEl>
                                          <p:spTgt spid="5123">
                                            <p:txEl>
                                              <p:pRg st="8" end="8"/>
                                            </p:txEl>
                                          </p:spTgt>
                                        </p:tgtEl>
                                        <p:attrNameLst>
                                          <p:attrName>ppt_c</p:attrName>
                                        </p:attrNameLst>
                                      </p:cBhvr>
                                      <p:to>
                                        <a:schemeClr val="folHlink"/>
                                      </p:to>
                                    </p:animClr>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123">
                                            <p:txEl>
                                              <p:pRg st="9" end="9"/>
                                            </p:txEl>
                                          </p:spTgt>
                                        </p:tgtEl>
                                        <p:attrNameLst>
                                          <p:attrName>style.visibility</p:attrName>
                                        </p:attrNameLst>
                                      </p:cBhvr>
                                      <p:to>
                                        <p:strVal val="visible"/>
                                      </p:to>
                                    </p:set>
                                    <p:animEffect transition="in" filter="blinds(horizontal)">
                                      <p:cBhvr>
                                        <p:cTn id="48" dur="500"/>
                                        <p:tgtEl>
                                          <p:spTgt spid="5123">
                                            <p:txEl>
                                              <p:pRg st="9" end="9"/>
                                            </p:txEl>
                                          </p:spTgt>
                                        </p:tgtEl>
                                      </p:cBhvr>
                                    </p:animEffect>
                                  </p:childTnLst>
                                  <p:subTnLst>
                                    <p:animClr clrSpc="rgb" dir="cw">
                                      <p:cBhvr override="childStyle">
                                        <p:cTn dur="1" fill="hold" display="0" masterRel="nextClick" afterEffect="1"/>
                                        <p:tgtEl>
                                          <p:spTgt spid="5123">
                                            <p:txEl>
                                              <p:pRg st="9" end="9"/>
                                            </p:txEl>
                                          </p:spTgt>
                                        </p:tgtEl>
                                        <p:attrNameLst>
                                          <p:attrName>ppt_c</p:attrName>
                                        </p:attrNameLst>
                                      </p:cBhvr>
                                      <p:to>
                                        <a:schemeClr val="folHlink"/>
                                      </p:to>
                                    </p:animClr>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par>
                                <p:cTn id="49" presetID="3" presetClass="entr" presetSubtype="10" fill="hold" grpId="0" nodeType="withEffect">
                                  <p:stCondLst>
                                    <p:cond delay="0"/>
                                  </p:stCondLst>
                                  <p:childTnLst>
                                    <p:set>
                                      <p:cBhvr>
                                        <p:cTn id="50" dur="1" fill="hold">
                                          <p:stCondLst>
                                            <p:cond delay="0"/>
                                          </p:stCondLst>
                                        </p:cTn>
                                        <p:tgtEl>
                                          <p:spTgt spid="5123">
                                            <p:txEl>
                                              <p:pRg st="10" end="10"/>
                                            </p:txEl>
                                          </p:spTgt>
                                        </p:tgtEl>
                                        <p:attrNameLst>
                                          <p:attrName>style.visibility</p:attrName>
                                        </p:attrNameLst>
                                      </p:cBhvr>
                                      <p:to>
                                        <p:strVal val="visible"/>
                                      </p:to>
                                    </p:set>
                                    <p:animEffect transition="in" filter="blinds(horizontal)">
                                      <p:cBhvr>
                                        <p:cTn id="51" dur="500"/>
                                        <p:tgtEl>
                                          <p:spTgt spid="5123">
                                            <p:txEl>
                                              <p:pRg st="10" end="10"/>
                                            </p:txEl>
                                          </p:spTgt>
                                        </p:tgtEl>
                                      </p:cBhvr>
                                    </p:animEffect>
                                  </p:childTnLst>
                                  <p:subTnLst>
                                    <p:animClr clrSpc="rgb" dir="cw">
                                      <p:cBhvr override="childStyle">
                                        <p:cTn dur="1" fill="hold" display="0" masterRel="nextClick" afterEffect="1"/>
                                        <p:tgtEl>
                                          <p:spTgt spid="5123">
                                            <p:txEl>
                                              <p:pRg st="10" end="10"/>
                                            </p:txEl>
                                          </p:spTgt>
                                        </p:tgtEl>
                                        <p:attrNameLst>
                                          <p:attrName>ppt_c</p:attrName>
                                        </p:attrNameLst>
                                      </p:cBhvr>
                                      <p:to>
                                        <a:schemeClr val="folHlink"/>
                                      </p:to>
                                    </p:animClr>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ERD – Simple Library</a:t>
            </a:r>
            <a:endParaRPr lang="en-IE" dirty="0"/>
          </a:p>
        </p:txBody>
      </p:sp>
      <p:sp>
        <p:nvSpPr>
          <p:cNvPr id="5" name="TextBox 4"/>
          <p:cNvSpPr txBox="1"/>
          <p:nvPr/>
        </p:nvSpPr>
        <p:spPr>
          <a:xfrm>
            <a:off x="251520" y="5569803"/>
            <a:ext cx="8424936" cy="830997"/>
          </a:xfrm>
          <a:prstGeom prst="rect">
            <a:avLst/>
          </a:prstGeom>
          <a:noFill/>
        </p:spPr>
        <p:txBody>
          <a:bodyPr wrap="square" rtlCol="0">
            <a:spAutoFit/>
          </a:bodyPr>
          <a:lstStyle/>
          <a:p>
            <a:r>
              <a:rPr lang="en-IE" dirty="0" smtClean="0"/>
              <a:t>Primary Key: all items above the line</a:t>
            </a:r>
          </a:p>
          <a:p>
            <a:r>
              <a:rPr lang="en-IE" dirty="0" smtClean="0"/>
              <a:t>Foreign Key: (FK) after relevant column</a:t>
            </a:r>
            <a:endParaRPr lang="en-IE" dirty="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3177" t="31563" r="30654" b="27682"/>
          <a:stretch/>
        </p:blipFill>
        <p:spPr bwMode="auto">
          <a:xfrm>
            <a:off x="251520" y="1276752"/>
            <a:ext cx="8766896" cy="428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4265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dirty="0" smtClean="0"/>
              <a:t>Instance</a:t>
            </a:r>
          </a:p>
        </p:txBody>
      </p:sp>
      <p:sp>
        <p:nvSpPr>
          <p:cNvPr id="15363" name="Rectangle 3" descr="Rectangle: Click to edit Master text styles&#10;Second level&#10;Third level&#10;Fourth level&#10;Fifth level"/>
          <p:cNvSpPr>
            <a:spLocks noGrp="1" noChangeArrowheads="1"/>
          </p:cNvSpPr>
          <p:nvPr>
            <p:ph sz="quarter" idx="1"/>
          </p:nvPr>
        </p:nvSpPr>
        <p:spPr/>
        <p:txBody>
          <a:bodyPr/>
          <a:lstStyle/>
          <a:p>
            <a:r>
              <a:rPr lang="en-IE" altLang="en-US" dirty="0" smtClean="0"/>
              <a:t>An </a:t>
            </a:r>
            <a:r>
              <a:rPr lang="en-IE" altLang="en-US" b="1" dirty="0" smtClean="0"/>
              <a:t>instance</a:t>
            </a:r>
            <a:r>
              <a:rPr lang="en-IE" altLang="en-US" dirty="0" smtClean="0"/>
              <a:t> of an entity is a single occurrence of an entity </a:t>
            </a:r>
          </a:p>
          <a:p>
            <a:r>
              <a:rPr lang="en-IE" altLang="en-US" dirty="0" smtClean="0"/>
              <a:t>It describes, for example, one particular customer or product</a:t>
            </a:r>
          </a:p>
          <a:p>
            <a:pPr lvl="1"/>
            <a:r>
              <a:rPr lang="en-IE" altLang="en-US" dirty="0" smtClean="0"/>
              <a:t>E.g. The student John Browne is an instance of the Student entity</a:t>
            </a:r>
          </a:p>
          <a:p>
            <a:r>
              <a:rPr lang="en-US" altLang="en-US" dirty="0" smtClean="0"/>
              <a:t>An entity type is described just once (using metadata) in a database (using your Create Table)</a:t>
            </a:r>
          </a:p>
          <a:p>
            <a:pPr lvl="2"/>
            <a:r>
              <a:rPr lang="en-US" altLang="en-US" dirty="0" smtClean="0"/>
              <a:t>Many instances of that entity type may be represented by data stored in the database</a:t>
            </a:r>
          </a:p>
          <a:p>
            <a:pPr lvl="2"/>
            <a:r>
              <a:rPr lang="en-US" altLang="en-US" dirty="0" smtClean="0"/>
              <a:t>e.g. – there is one EMPLOYEE entity type in most </a:t>
            </a:r>
            <a:r>
              <a:rPr lang="en-US" altLang="en-US" dirty="0" err="1" smtClean="0"/>
              <a:t>organisations</a:t>
            </a:r>
            <a:r>
              <a:rPr lang="en-US" altLang="en-US" dirty="0" smtClean="0"/>
              <a:t>, but there may be hundreds of instances of this entity stored in the database</a:t>
            </a:r>
            <a:endParaRPr lang="en-IE" altLang="en-US" dirty="0" smtClean="0"/>
          </a:p>
          <a:p>
            <a:endParaRPr lang="en-GB" altLang="en-US" dirty="0" smtClean="0"/>
          </a:p>
        </p:txBody>
      </p:sp>
    </p:spTree>
    <p:extLst>
      <p:ext uri="{BB962C8B-B14F-4D97-AF65-F5344CB8AC3E}">
        <p14:creationId xmlns:p14="http://schemas.microsoft.com/office/powerpoint/2010/main" val="6868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Entity and Entity Instances</a:t>
            </a:r>
            <a:endParaRPr lang="en-IE" dirty="0"/>
          </a:p>
        </p:txBody>
      </p:sp>
      <p:graphicFrame>
        <p:nvGraphicFramePr>
          <p:cNvPr id="5" name="Diagram 4"/>
          <p:cNvGraphicFramePr/>
          <p:nvPr>
            <p:extLst>
              <p:ext uri="{D42A27DB-BD31-4B8C-83A1-F6EECF244321}">
                <p14:modId xmlns:p14="http://schemas.microsoft.com/office/powerpoint/2010/main" val="4094379821"/>
              </p:ext>
            </p:extLst>
          </p:nvPr>
        </p:nvGraphicFramePr>
        <p:xfrm>
          <a:off x="611560" y="1196752"/>
          <a:ext cx="734481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123728" y="3478034"/>
            <a:ext cx="1296144" cy="400110"/>
          </a:xfrm>
          <a:prstGeom prst="rect">
            <a:avLst/>
          </a:prstGeom>
          <a:noFill/>
        </p:spPr>
        <p:txBody>
          <a:bodyPr wrap="square" rtlCol="0">
            <a:spAutoFit/>
          </a:bodyPr>
          <a:lstStyle/>
          <a:p>
            <a:r>
              <a:rPr lang="en-IE" sz="2000" b="1" dirty="0" smtClean="0"/>
              <a:t>Student</a:t>
            </a:r>
            <a:endParaRPr lang="en-IE" sz="2000" b="1" dirty="0"/>
          </a:p>
        </p:txBody>
      </p:sp>
      <p:sp>
        <p:nvSpPr>
          <p:cNvPr id="2" name="Oval Callout 1"/>
          <p:cNvSpPr/>
          <p:nvPr/>
        </p:nvSpPr>
        <p:spPr>
          <a:xfrm>
            <a:off x="179512" y="1196752"/>
            <a:ext cx="1944216" cy="1800200"/>
          </a:xfrm>
          <a:prstGeom prst="wedgeEllipseCallout">
            <a:avLst>
              <a:gd name="adj1" fmla="val 57651"/>
              <a:gd name="adj2" fmla="val 6918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E" sz="1800" dirty="0" smtClean="0">
                <a:solidFill>
                  <a:schemeClr val="tx1"/>
                </a:solidFill>
              </a:rPr>
              <a:t>Entity is a blueprint all instances  are based on</a:t>
            </a:r>
            <a:endParaRPr lang="en-IE" sz="1800" dirty="0">
              <a:solidFill>
                <a:schemeClr val="tx1"/>
              </a:solidFill>
            </a:endParaRPr>
          </a:p>
        </p:txBody>
      </p:sp>
    </p:spTree>
    <p:extLst>
      <p:ext uri="{BB962C8B-B14F-4D97-AF65-F5344CB8AC3E}">
        <p14:creationId xmlns:p14="http://schemas.microsoft.com/office/powerpoint/2010/main" val="38371648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graphicFrame>
        <p:nvGraphicFramePr>
          <p:cNvPr id="199723" name="Group 43"/>
          <p:cNvGraphicFramePr>
            <a:graphicFrameLocks noGrp="1"/>
          </p:cNvGraphicFramePr>
          <p:nvPr>
            <p:extLst>
              <p:ext uri="{D42A27DB-BD31-4B8C-83A1-F6EECF244321}">
                <p14:modId xmlns:p14="http://schemas.microsoft.com/office/powerpoint/2010/main" val="2213185796"/>
              </p:ext>
            </p:extLst>
          </p:nvPr>
        </p:nvGraphicFramePr>
        <p:xfrm>
          <a:off x="4178300" y="2178050"/>
          <a:ext cx="4418013" cy="3783135"/>
        </p:xfrm>
        <a:graphic>
          <a:graphicData uri="http://schemas.openxmlformats.org/drawingml/2006/table">
            <a:tbl>
              <a:tblPr>
                <a:tableStyleId>{775DCB02-9BB8-47FD-8907-85C794F793BA}</a:tableStyleId>
              </a:tblPr>
              <a:tblGrid>
                <a:gridCol w="1454150"/>
                <a:gridCol w="1468438"/>
                <a:gridCol w="1495425"/>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Student ID</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Last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First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2144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Arnold</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Betty</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3122</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Taylor</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John</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3843</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Simmons</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Lisa</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9844</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Macy</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Bill</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2837</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Leath</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Heather</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2293</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Wrench</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Tim</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bl>
          </a:graphicData>
        </a:graphic>
      </p:graphicFrame>
      <p:sp>
        <p:nvSpPr>
          <p:cNvPr id="16421" name="AutoShape 39"/>
          <p:cNvSpPr>
            <a:spLocks/>
          </p:cNvSpPr>
          <p:nvPr/>
        </p:nvSpPr>
        <p:spPr bwMode="auto">
          <a:xfrm>
            <a:off x="1054100" y="4267200"/>
            <a:ext cx="1393825" cy="458788"/>
          </a:xfrm>
          <a:prstGeom prst="borderCallout2">
            <a:avLst>
              <a:gd name="adj1" fmla="val 24912"/>
              <a:gd name="adj2" fmla="val 105468"/>
              <a:gd name="adj3" fmla="val 24912"/>
              <a:gd name="adj4" fmla="val 154440"/>
              <a:gd name="adj5" fmla="val -107958"/>
              <a:gd name="adj6" fmla="val 205352"/>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instance</a:t>
            </a:r>
          </a:p>
        </p:txBody>
      </p:sp>
      <p:sp>
        <p:nvSpPr>
          <p:cNvPr id="16422" name="Line 40"/>
          <p:cNvSpPr>
            <a:spLocks noChangeShapeType="1"/>
          </p:cNvSpPr>
          <p:nvPr/>
        </p:nvSpPr>
        <p:spPr bwMode="auto">
          <a:xfrm>
            <a:off x="3035300" y="4378325"/>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423" name="Line 41"/>
          <p:cNvSpPr>
            <a:spLocks noChangeShapeType="1"/>
          </p:cNvSpPr>
          <p:nvPr/>
        </p:nvSpPr>
        <p:spPr bwMode="auto">
          <a:xfrm>
            <a:off x="3225800" y="438785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424" name="AutoShape 42"/>
          <p:cNvSpPr>
            <a:spLocks/>
          </p:cNvSpPr>
          <p:nvPr/>
        </p:nvSpPr>
        <p:spPr bwMode="auto">
          <a:xfrm>
            <a:off x="1358900" y="1628775"/>
            <a:ext cx="1204913"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a:latin typeface="Times New Roman" pitchFamily="18" charset="0"/>
              </a:rPr>
              <a:t>entity</a:t>
            </a:r>
          </a:p>
        </p:txBody>
      </p:sp>
      <p:sp>
        <p:nvSpPr>
          <p:cNvPr id="2" name="TextBox 1"/>
          <p:cNvSpPr txBox="1"/>
          <p:nvPr/>
        </p:nvSpPr>
        <p:spPr>
          <a:xfrm>
            <a:off x="228600" y="5105400"/>
            <a:ext cx="2806700" cy="923330"/>
          </a:xfrm>
          <a:prstGeom prst="rect">
            <a:avLst/>
          </a:prstGeom>
          <a:solidFill>
            <a:schemeClr val="accent4">
              <a:lumMod val="75000"/>
            </a:schemeClr>
          </a:solidFill>
        </p:spPr>
        <p:txBody>
          <a:bodyPr wrap="square" rtlCol="0">
            <a:spAutoFit/>
          </a:bodyPr>
          <a:lstStyle/>
          <a:p>
            <a:r>
              <a:rPr lang="en-IE" sz="1800" dirty="0" smtClean="0">
                <a:latin typeface="Times New Roman" panose="02020603050405020304" pitchFamily="18" charset="0"/>
                <a:cs typeface="Times New Roman" panose="02020603050405020304" pitchFamily="18" charset="0"/>
              </a:rPr>
              <a:t>Each Instance must have a unique identifier – called the </a:t>
            </a:r>
            <a:r>
              <a:rPr lang="en-IE" sz="1800" b="1" dirty="0" smtClean="0">
                <a:latin typeface="Times New Roman" panose="02020603050405020304" pitchFamily="18" charset="0"/>
                <a:cs typeface="Times New Roman" panose="02020603050405020304" pitchFamily="18" charset="0"/>
              </a:rPr>
              <a:t>primary key</a:t>
            </a:r>
            <a:endParaRPr lang="en-IE"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3987800" y="1752600"/>
            <a:ext cx="16510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 name="Straight Arrow Connector 4"/>
          <p:cNvCxnSpPr/>
          <p:nvPr/>
        </p:nvCxnSpPr>
        <p:spPr>
          <a:xfrm>
            <a:off x="2895600" y="5567065"/>
            <a:ext cx="1092200" cy="300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48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IE" altLang="en-US" dirty="0" smtClean="0"/>
              <a:t>How do you create a model? Step 1</a:t>
            </a:r>
            <a:endParaRPr lang="en-US" altLang="en-US" dirty="0" smtClean="0"/>
          </a:p>
        </p:txBody>
      </p:sp>
      <p:sp>
        <p:nvSpPr>
          <p:cNvPr id="32771" name="Rectangle 3" descr="Rectangle: Click to edit Master text styles&#10;Second level&#10;Third level&#10;Fourth level&#10;Fifth level"/>
          <p:cNvSpPr>
            <a:spLocks noGrp="1" noChangeArrowheads="1"/>
          </p:cNvSpPr>
          <p:nvPr>
            <p:ph sz="quarter" idx="1"/>
          </p:nvPr>
        </p:nvSpPr>
        <p:spPr>
          <a:xfrm>
            <a:off x="179512" y="1219200"/>
            <a:ext cx="4536504" cy="4937760"/>
          </a:xfrm>
        </p:spPr>
        <p:txBody>
          <a:bodyPr/>
          <a:lstStyle/>
          <a:p>
            <a:r>
              <a:rPr lang="en-IE" altLang="en-US" dirty="0" smtClean="0"/>
              <a:t>Discover the entities about which you need to store data</a:t>
            </a:r>
          </a:p>
          <a:p>
            <a:pPr lvl="1"/>
            <a:r>
              <a:rPr lang="en-IE" altLang="en-US" dirty="0" smtClean="0"/>
              <a:t>Conduct Interviews and Document analysis</a:t>
            </a:r>
          </a:p>
          <a:p>
            <a:pPr lvl="1"/>
            <a:r>
              <a:rPr lang="en-IE" altLang="en-US" dirty="0" smtClean="0"/>
              <a:t>Ask what things they would like to capture, store, produce information about</a:t>
            </a:r>
          </a:p>
          <a:p>
            <a:pPr lvl="1"/>
            <a:r>
              <a:rPr lang="en-IE" altLang="en-US" dirty="0"/>
              <a:t>Study forms, files, </a:t>
            </a:r>
            <a:r>
              <a:rPr lang="en-IE" altLang="en-US" dirty="0" smtClean="0"/>
              <a:t>reports</a:t>
            </a:r>
          </a:p>
          <a:p>
            <a:pPr lvl="1"/>
            <a:r>
              <a:rPr lang="en-IE" altLang="en-US" dirty="0"/>
              <a:t>Identify key words</a:t>
            </a:r>
          </a:p>
          <a:p>
            <a:pPr lvl="1"/>
            <a:r>
              <a:rPr lang="en-IE" altLang="en-US" dirty="0" smtClean="0"/>
              <a:t>Some identify event entities e.g. orders, payments </a:t>
            </a:r>
            <a:r>
              <a:rPr lang="en-IE" altLang="en-US" dirty="0" err="1" smtClean="0"/>
              <a:t>etc</a:t>
            </a:r>
            <a:endParaRPr lang="en-IE" altLang="en-US" dirty="0" smtClean="0"/>
          </a:p>
          <a:p>
            <a:pPr lvl="1"/>
            <a:r>
              <a:rPr lang="en-IE" altLang="en-US" dirty="0" smtClean="0"/>
              <a:t>Look for relationships between things</a:t>
            </a:r>
          </a:p>
        </p:txBody>
      </p:sp>
      <p:sp>
        <p:nvSpPr>
          <p:cNvPr id="2" name="Content Placeholder 1"/>
          <p:cNvSpPr>
            <a:spLocks noGrp="1"/>
          </p:cNvSpPr>
          <p:nvPr>
            <p:ph sz="quarter" idx="2"/>
          </p:nvPr>
        </p:nvSpPr>
        <p:spPr>
          <a:xfrm>
            <a:off x="4632198" y="1216152"/>
            <a:ext cx="4188274" cy="4937760"/>
          </a:xfrm>
        </p:spPr>
        <p:txBody>
          <a:bodyPr/>
          <a:lstStyle/>
          <a:p>
            <a:r>
              <a:rPr lang="en-IE" altLang="en-US" dirty="0" smtClean="0"/>
              <a:t>Give entities meaningful names</a:t>
            </a:r>
          </a:p>
          <a:p>
            <a:pPr lvl="1"/>
            <a:r>
              <a:rPr lang="en-IE" altLang="en-US" dirty="0" smtClean="0"/>
              <a:t>Name with NOUNS </a:t>
            </a:r>
          </a:p>
          <a:p>
            <a:pPr lvl="1"/>
            <a:r>
              <a:rPr lang="en-IE" altLang="en-US" dirty="0" smtClean="0"/>
              <a:t>May include adjectives e.g. customer order, stock order</a:t>
            </a:r>
          </a:p>
          <a:p>
            <a:pPr lvl="1"/>
            <a:r>
              <a:rPr lang="en-IE" altLang="en-US" dirty="0" smtClean="0"/>
              <a:t>Define them in business terms</a:t>
            </a:r>
          </a:p>
          <a:p>
            <a:pPr lvl="1"/>
            <a:r>
              <a:rPr lang="en-IE" altLang="en-US" dirty="0" smtClean="0"/>
              <a:t>Capitalise the names</a:t>
            </a:r>
          </a:p>
          <a:p>
            <a:endParaRPr lang="en-IE" altLang="en-US" dirty="0" smtClean="0"/>
          </a:p>
          <a:p>
            <a:endParaRPr lang="en-IE" dirty="0"/>
          </a:p>
        </p:txBody>
      </p:sp>
    </p:spTree>
    <p:extLst>
      <p:ext uri="{BB962C8B-B14F-4D97-AF65-F5344CB8AC3E}">
        <p14:creationId xmlns:p14="http://schemas.microsoft.com/office/powerpoint/2010/main" val="16223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Exercise</a:t>
            </a:r>
            <a:endParaRPr lang="en-IE" dirty="0"/>
          </a:p>
        </p:txBody>
      </p:sp>
      <p:sp>
        <p:nvSpPr>
          <p:cNvPr id="6" name="Content Placeholder 5"/>
          <p:cNvSpPr>
            <a:spLocks noGrp="1"/>
          </p:cNvSpPr>
          <p:nvPr>
            <p:ph sz="quarter" idx="1"/>
          </p:nvPr>
        </p:nvSpPr>
        <p:spPr/>
        <p:txBody>
          <a:bodyPr/>
          <a:lstStyle/>
          <a:p>
            <a:r>
              <a:rPr lang="en-IE" dirty="0" smtClean="0"/>
              <a:t>A local county council organises football competitions for school children.</a:t>
            </a:r>
          </a:p>
          <a:p>
            <a:r>
              <a:rPr lang="en-IE" dirty="0" smtClean="0"/>
              <a:t>Competitions are held on different dates for different age groups with fees and prizes. Each competition has an ID.</a:t>
            </a:r>
          </a:p>
          <a:p>
            <a:r>
              <a:rPr lang="en-IE" dirty="0" smtClean="0"/>
              <a:t>There are lots of teams who compete. Each team has an ID, a name and an age group.</a:t>
            </a:r>
          </a:p>
          <a:p>
            <a:endParaRPr lang="en-IE" dirty="0"/>
          </a:p>
          <a:p>
            <a:r>
              <a:rPr lang="en-IE" dirty="0" smtClean="0"/>
              <a:t>What are the entities?</a:t>
            </a:r>
            <a:endParaRPr lang="en-IE" dirty="0"/>
          </a:p>
        </p:txBody>
      </p:sp>
    </p:spTree>
    <p:extLst>
      <p:ext uri="{BB962C8B-B14F-4D97-AF65-F5344CB8AC3E}">
        <p14:creationId xmlns:p14="http://schemas.microsoft.com/office/powerpoint/2010/main" val="11204172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mtClean="0"/>
              <a:t>Attributes</a:t>
            </a:r>
          </a:p>
        </p:txBody>
      </p:sp>
      <p:sp>
        <p:nvSpPr>
          <p:cNvPr id="17411" name="Rectangle 3" descr="Rectangle: Click to edit Master text styles&#10;Second level&#10;Third level&#10;Fourth level&#10;Fifth level"/>
          <p:cNvSpPr>
            <a:spLocks noGrp="1" noChangeArrowheads="1"/>
          </p:cNvSpPr>
          <p:nvPr>
            <p:ph sz="quarter" idx="1"/>
          </p:nvPr>
        </p:nvSpPr>
        <p:spPr>
          <a:xfrm>
            <a:off x="457200" y="1219200"/>
            <a:ext cx="8686800" cy="4937125"/>
          </a:xfrm>
        </p:spPr>
        <p:txBody>
          <a:bodyPr/>
          <a:lstStyle/>
          <a:p>
            <a:pPr>
              <a:lnSpc>
                <a:spcPct val="90000"/>
              </a:lnSpc>
            </a:pPr>
            <a:r>
              <a:rPr lang="en-US" altLang="en-US" sz="2800" dirty="0" smtClean="0"/>
              <a:t>An entity is represented by a set of </a:t>
            </a:r>
            <a:r>
              <a:rPr lang="en-US" altLang="en-US" sz="2800" b="1" dirty="0" smtClean="0"/>
              <a:t>attributes</a:t>
            </a:r>
            <a:r>
              <a:rPr lang="en-US" altLang="en-US" sz="2800" dirty="0" smtClean="0"/>
              <a:t>,</a:t>
            </a:r>
          </a:p>
          <a:p>
            <a:pPr lvl="1">
              <a:lnSpc>
                <a:spcPct val="90000"/>
              </a:lnSpc>
            </a:pPr>
            <a:r>
              <a:rPr lang="en-US" altLang="en-US" sz="2500" dirty="0" smtClean="0"/>
              <a:t>Descriptive properties possessed by all members of an entity set.</a:t>
            </a:r>
            <a:endParaRPr lang="en-IE" altLang="en-US" sz="2500" dirty="0" smtClean="0"/>
          </a:p>
          <a:p>
            <a:pPr>
              <a:lnSpc>
                <a:spcPct val="90000"/>
              </a:lnSpc>
            </a:pPr>
            <a:r>
              <a:rPr lang="en-IE" altLang="en-US" sz="2800" b="1" dirty="0" smtClean="0"/>
              <a:t>Attribute</a:t>
            </a:r>
            <a:r>
              <a:rPr lang="en-IE" altLang="en-US" sz="2800" dirty="0" smtClean="0"/>
              <a:t> of an entity </a:t>
            </a:r>
            <a:endParaRPr lang="en-IE" altLang="en-US" sz="2800" dirty="0"/>
          </a:p>
          <a:p>
            <a:pPr lvl="1">
              <a:lnSpc>
                <a:spcPct val="90000"/>
              </a:lnSpc>
            </a:pPr>
            <a:r>
              <a:rPr lang="en-IE" altLang="en-US" sz="2500" dirty="0" smtClean="0"/>
              <a:t>pieces of data we want to store about an entity</a:t>
            </a:r>
          </a:p>
          <a:p>
            <a:pPr lvl="1">
              <a:lnSpc>
                <a:spcPct val="90000"/>
              </a:lnSpc>
            </a:pPr>
            <a:r>
              <a:rPr lang="en-IE" altLang="en-US" sz="2500" dirty="0" smtClean="0"/>
              <a:t>a descriptive property or characteristic of an entity</a:t>
            </a:r>
          </a:p>
          <a:p>
            <a:pPr lvl="1">
              <a:lnSpc>
                <a:spcPct val="90000"/>
              </a:lnSpc>
            </a:pPr>
            <a:r>
              <a:rPr kumimoji="1" lang="en-US" altLang="en-US" sz="2000" i="1" dirty="0" smtClean="0">
                <a:latin typeface="Helvetica" pitchFamily="34" charset="0"/>
              </a:rPr>
              <a:t>student = (student-id, student-name, student-address, student-email)</a:t>
            </a:r>
          </a:p>
          <a:p>
            <a:pPr>
              <a:lnSpc>
                <a:spcPct val="90000"/>
              </a:lnSpc>
            </a:pPr>
            <a:r>
              <a:rPr lang="en-IE" altLang="en-US" sz="2800" dirty="0" smtClean="0"/>
              <a:t>Only want to record attributes that are of significance to the organisation</a:t>
            </a:r>
          </a:p>
          <a:p>
            <a:pPr>
              <a:lnSpc>
                <a:spcPct val="90000"/>
              </a:lnSpc>
            </a:pPr>
            <a:r>
              <a:rPr lang="en-IE" altLang="en-US" sz="2800" dirty="0" smtClean="0"/>
              <a:t>The </a:t>
            </a:r>
            <a:r>
              <a:rPr lang="en-IE" altLang="en-US" sz="2800" b="1" dirty="0" smtClean="0"/>
              <a:t>value</a:t>
            </a:r>
            <a:r>
              <a:rPr lang="en-IE" altLang="en-US" sz="2800" dirty="0" smtClean="0"/>
              <a:t> of an attribute is the value of that attribute for a particular entity occurrence (or instance)</a:t>
            </a:r>
          </a:p>
          <a:p>
            <a:pPr lvl="1">
              <a:lnSpc>
                <a:spcPct val="90000"/>
              </a:lnSpc>
            </a:pPr>
            <a:r>
              <a:rPr lang="en-IE" altLang="en-US" sz="2400" dirty="0" smtClean="0"/>
              <a:t>“John Browne” is the value of </a:t>
            </a:r>
            <a:r>
              <a:rPr lang="en-IE" altLang="en-US" sz="2400" dirty="0" err="1" smtClean="0"/>
              <a:t>StudentName</a:t>
            </a:r>
            <a:r>
              <a:rPr lang="en-IE" altLang="en-US" sz="2400" dirty="0" smtClean="0"/>
              <a:t> attribute </a:t>
            </a:r>
            <a:endParaRPr lang="en-GB" altLang="en-US" sz="2400" dirty="0" smtClean="0"/>
          </a:p>
        </p:txBody>
      </p:sp>
    </p:spTree>
    <p:extLst>
      <p:ext uri="{BB962C8B-B14F-4D97-AF65-F5344CB8AC3E}">
        <p14:creationId xmlns:p14="http://schemas.microsoft.com/office/powerpoint/2010/main" val="42384293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graphicFrame>
        <p:nvGraphicFramePr>
          <p:cNvPr id="199723" name="Group 43"/>
          <p:cNvGraphicFramePr>
            <a:graphicFrameLocks noGrp="1"/>
          </p:cNvGraphicFramePr>
          <p:nvPr>
            <p:extLst>
              <p:ext uri="{D42A27DB-BD31-4B8C-83A1-F6EECF244321}">
                <p14:modId xmlns:p14="http://schemas.microsoft.com/office/powerpoint/2010/main" val="3122377738"/>
              </p:ext>
            </p:extLst>
          </p:nvPr>
        </p:nvGraphicFramePr>
        <p:xfrm>
          <a:off x="4178300" y="2178050"/>
          <a:ext cx="4418013" cy="3783135"/>
        </p:xfrm>
        <a:graphic>
          <a:graphicData uri="http://schemas.openxmlformats.org/drawingml/2006/table">
            <a:tbl>
              <a:tblPr>
                <a:tableStyleId>{775DCB02-9BB8-47FD-8907-85C794F793BA}</a:tableStyleId>
              </a:tblPr>
              <a:tblGrid>
                <a:gridCol w="1454150"/>
                <a:gridCol w="1468438"/>
                <a:gridCol w="1495425"/>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Student ID</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Last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First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2144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Arnold</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Betty</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3122</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Taylor</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John</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3843</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Simmons</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Lisa</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9844</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Macy</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Bill</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2837</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Leath</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Heather</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2293</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smtClean="0">
                          <a:ln>
                            <a:noFill/>
                          </a:ln>
                          <a:effectLst/>
                        </a:rPr>
                        <a:t>Wrench</a:t>
                      </a:r>
                      <a:endParaRPr kumimoji="0" lang="en-US" altLang="en-US" sz="2400" b="0" i="0" u="none" strike="noStrike" cap="none" normalizeH="0" baseline="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Tim</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bl>
          </a:graphicData>
        </a:graphic>
      </p:graphicFrame>
      <p:sp>
        <p:nvSpPr>
          <p:cNvPr id="16422" name="Line 40"/>
          <p:cNvSpPr>
            <a:spLocks noChangeShapeType="1"/>
          </p:cNvSpPr>
          <p:nvPr/>
        </p:nvSpPr>
        <p:spPr bwMode="auto">
          <a:xfrm flipV="1">
            <a:off x="6156176" y="1484783"/>
            <a:ext cx="504056"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423" name="Line 41"/>
          <p:cNvSpPr>
            <a:spLocks noChangeShapeType="1"/>
          </p:cNvSpPr>
          <p:nvPr/>
        </p:nvSpPr>
        <p:spPr bwMode="auto">
          <a:xfrm flipV="1">
            <a:off x="2411760" y="3429000"/>
            <a:ext cx="331236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424" name="AutoShape 42"/>
          <p:cNvSpPr>
            <a:spLocks/>
          </p:cNvSpPr>
          <p:nvPr/>
        </p:nvSpPr>
        <p:spPr bwMode="auto">
          <a:xfrm>
            <a:off x="3707904" y="1392237"/>
            <a:ext cx="1852985"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smtClean="0">
                <a:latin typeface="Times New Roman" pitchFamily="18" charset="0"/>
              </a:rPr>
              <a:t>attributes</a:t>
            </a:r>
            <a:endParaRPr lang="en-US" altLang="en-US" b="1" dirty="0">
              <a:latin typeface="Times New Roman" pitchFamily="18" charset="0"/>
            </a:endParaRPr>
          </a:p>
        </p:txBody>
      </p:sp>
      <p:sp>
        <p:nvSpPr>
          <p:cNvPr id="8" name="Line 40"/>
          <p:cNvSpPr>
            <a:spLocks noChangeShapeType="1"/>
          </p:cNvSpPr>
          <p:nvPr/>
        </p:nvSpPr>
        <p:spPr bwMode="auto">
          <a:xfrm flipV="1">
            <a:off x="5292080" y="1484784"/>
            <a:ext cx="1368152"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 name="TextBox 1"/>
          <p:cNvSpPr txBox="1"/>
          <p:nvPr/>
        </p:nvSpPr>
        <p:spPr>
          <a:xfrm>
            <a:off x="467544" y="4149080"/>
            <a:ext cx="1944216"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E" b="1" dirty="0" smtClean="0">
                <a:solidFill>
                  <a:schemeClr val="tx1"/>
                </a:solidFill>
              </a:rPr>
              <a:t>Attribute values</a:t>
            </a:r>
            <a:endParaRPr lang="en-IE" b="1" dirty="0">
              <a:solidFill>
                <a:schemeClr val="tx1"/>
              </a:solidFill>
            </a:endParaRPr>
          </a:p>
        </p:txBody>
      </p:sp>
      <p:sp>
        <p:nvSpPr>
          <p:cNvPr id="10" name="Line 41"/>
          <p:cNvSpPr>
            <a:spLocks noChangeShapeType="1"/>
          </p:cNvSpPr>
          <p:nvPr/>
        </p:nvSpPr>
        <p:spPr bwMode="auto">
          <a:xfrm flipV="1">
            <a:off x="2339752" y="3429000"/>
            <a:ext cx="2001186"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 name="Line 41"/>
          <p:cNvSpPr>
            <a:spLocks noChangeShapeType="1"/>
          </p:cNvSpPr>
          <p:nvPr/>
        </p:nvSpPr>
        <p:spPr bwMode="auto">
          <a:xfrm flipV="1">
            <a:off x="2411760" y="3429000"/>
            <a:ext cx="475252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2607440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dirty="0" smtClean="0"/>
              <a:t>Data</a:t>
            </a:r>
          </a:p>
        </p:txBody>
      </p:sp>
      <p:sp>
        <p:nvSpPr>
          <p:cNvPr id="9219" name="Rectangle 3"/>
          <p:cNvSpPr>
            <a:spLocks noGrp="1" noChangeArrowheads="1"/>
          </p:cNvSpPr>
          <p:nvPr>
            <p:ph type="body" idx="1"/>
          </p:nvPr>
        </p:nvSpPr>
        <p:spPr>
          <a:xfrm>
            <a:off x="457200" y="1219200"/>
            <a:ext cx="6858000" cy="4937125"/>
          </a:xfrm>
        </p:spPr>
        <p:txBody>
          <a:bodyPr/>
          <a:lstStyle/>
          <a:p>
            <a:r>
              <a:rPr lang="en-IE" altLang="en-US" dirty="0" smtClean="0"/>
              <a:t>Data is valuable </a:t>
            </a:r>
          </a:p>
          <a:p>
            <a:r>
              <a:rPr lang="en-IE" altLang="en-US" dirty="0" smtClean="0"/>
              <a:t>But unless it is refined it cannot really be used</a:t>
            </a:r>
          </a:p>
        </p:txBody>
      </p:sp>
      <p:pic>
        <p:nvPicPr>
          <p:cNvPr id="972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25090"/>
            <a:ext cx="7363959" cy="4137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2490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How do you </a:t>
            </a:r>
            <a:r>
              <a:rPr lang="en-IE" altLang="en-US" smtClean="0"/>
              <a:t>create a model</a:t>
            </a:r>
            <a:r>
              <a:rPr lang="en-IE" smtClean="0"/>
              <a:t>? – Step 2</a:t>
            </a:r>
            <a:endParaRPr lang="en-IE" dirty="0"/>
          </a:p>
        </p:txBody>
      </p:sp>
      <p:sp>
        <p:nvSpPr>
          <p:cNvPr id="3" name="Content Placeholder 2"/>
          <p:cNvSpPr>
            <a:spLocks noGrp="1"/>
          </p:cNvSpPr>
          <p:nvPr>
            <p:ph sz="quarter" idx="1"/>
          </p:nvPr>
        </p:nvSpPr>
        <p:spPr/>
        <p:txBody>
          <a:bodyPr/>
          <a:lstStyle/>
          <a:p>
            <a:r>
              <a:rPr lang="en-IE" altLang="en-US" dirty="0" smtClean="0"/>
              <a:t>For each entity</a:t>
            </a:r>
          </a:p>
          <a:p>
            <a:pPr lvl="1"/>
            <a:r>
              <a:rPr lang="en-IE" altLang="en-US" dirty="0" smtClean="0"/>
              <a:t>Identify its attributes</a:t>
            </a:r>
          </a:p>
          <a:p>
            <a:pPr lvl="1"/>
            <a:r>
              <a:rPr lang="en-IE" altLang="en-US" dirty="0" smtClean="0"/>
              <a:t>Decide on a name (starting with lowercase)</a:t>
            </a:r>
          </a:p>
          <a:p>
            <a:pPr lvl="1"/>
            <a:r>
              <a:rPr lang="en-IE" altLang="en-US" dirty="0" smtClean="0"/>
              <a:t>Identify the correct data type and size required for each</a:t>
            </a:r>
          </a:p>
          <a:p>
            <a:pPr lvl="1"/>
            <a:endParaRPr lang="en-US" altLang="en-US" dirty="0" smtClean="0"/>
          </a:p>
          <a:p>
            <a:endParaRPr lang="en-IE" dirty="0"/>
          </a:p>
        </p:txBody>
      </p:sp>
    </p:spTree>
    <p:extLst>
      <p:ext uri="{BB962C8B-B14F-4D97-AF65-F5344CB8AC3E}">
        <p14:creationId xmlns:p14="http://schemas.microsoft.com/office/powerpoint/2010/main" val="42719381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smtClean="0"/>
              <a:t>Exercise</a:t>
            </a:r>
            <a:endParaRPr lang="en-IE" dirty="0"/>
          </a:p>
        </p:txBody>
      </p:sp>
      <p:sp>
        <p:nvSpPr>
          <p:cNvPr id="6" name="Content Placeholder 5"/>
          <p:cNvSpPr>
            <a:spLocks noGrp="1"/>
          </p:cNvSpPr>
          <p:nvPr>
            <p:ph sz="quarter" idx="1"/>
          </p:nvPr>
        </p:nvSpPr>
        <p:spPr/>
        <p:txBody>
          <a:bodyPr/>
          <a:lstStyle/>
          <a:p>
            <a:r>
              <a:rPr lang="en-IE" dirty="0"/>
              <a:t>Each competition has a </a:t>
            </a:r>
            <a:r>
              <a:rPr lang="en-IE" dirty="0" smtClean="0"/>
              <a:t>unique numeric ID,  </a:t>
            </a:r>
            <a:r>
              <a:rPr lang="en-IE" dirty="0"/>
              <a:t>a name </a:t>
            </a:r>
            <a:r>
              <a:rPr lang="en-IE" dirty="0" smtClean="0"/>
              <a:t>(up to 50 characters), an entrance fee (up to 100euro), the prize (up to 1000.00euro) and </a:t>
            </a:r>
            <a:r>
              <a:rPr lang="en-IE" dirty="0"/>
              <a:t>the date on which the competition will </a:t>
            </a:r>
            <a:r>
              <a:rPr lang="en-IE" dirty="0" smtClean="0"/>
              <a:t>happen. </a:t>
            </a:r>
            <a:r>
              <a:rPr lang="en-IE" dirty="0"/>
              <a:t>None of these allow null values</a:t>
            </a:r>
            <a:r>
              <a:rPr lang="en-IE" dirty="0" smtClean="0"/>
              <a:t>.</a:t>
            </a:r>
          </a:p>
          <a:p>
            <a:pPr lvl="0"/>
            <a:r>
              <a:rPr lang="en-IE" dirty="0" smtClean="0"/>
              <a:t>Each team has a unique numeric ID, a name (up to 50 characters), an age group (2 digits).</a:t>
            </a:r>
          </a:p>
          <a:p>
            <a:pPr lvl="0"/>
            <a:r>
              <a:rPr lang="en-IE" dirty="0" smtClean="0"/>
              <a:t>What are the attributes?</a:t>
            </a:r>
            <a:endParaRPr lang="en-IE" dirty="0"/>
          </a:p>
        </p:txBody>
      </p:sp>
    </p:spTree>
    <p:extLst>
      <p:ext uri="{BB962C8B-B14F-4D97-AF65-F5344CB8AC3E}">
        <p14:creationId xmlns:p14="http://schemas.microsoft.com/office/powerpoint/2010/main" val="33132518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smtClean="0"/>
              <a:t>Identifying Instances of Entities</a:t>
            </a:r>
            <a:endParaRPr lang="en-GB" altLang="en-US" dirty="0" smtClean="0"/>
          </a:p>
        </p:txBody>
      </p:sp>
      <p:sp>
        <p:nvSpPr>
          <p:cNvPr id="19459" name="Rectangle 3" descr="Rectangle: Click to edit Master text styles&#10;Second level&#10;Third level&#10;Fourth level&#10;Fifth level"/>
          <p:cNvSpPr>
            <a:spLocks noGrp="1" noChangeArrowheads="1"/>
          </p:cNvSpPr>
          <p:nvPr>
            <p:ph sz="quarter" idx="1"/>
          </p:nvPr>
        </p:nvSpPr>
        <p:spPr/>
        <p:txBody>
          <a:bodyPr/>
          <a:lstStyle/>
          <a:p>
            <a:r>
              <a:rPr lang="en-GB" altLang="en-US" dirty="0" smtClean="0"/>
              <a:t>Instances are identified through </a:t>
            </a:r>
            <a:r>
              <a:rPr lang="en-GB" altLang="en-US" b="1" dirty="0" smtClean="0"/>
              <a:t>keys</a:t>
            </a:r>
          </a:p>
          <a:p>
            <a:r>
              <a:rPr lang="en-GB" altLang="en-US" dirty="0" smtClean="0"/>
              <a:t>An entity can have more than one key</a:t>
            </a:r>
            <a:endParaRPr lang="en-IE" altLang="en-US" dirty="0" smtClean="0"/>
          </a:p>
          <a:p>
            <a:r>
              <a:rPr lang="en-IE" altLang="en-US" dirty="0" smtClean="0"/>
              <a:t>The </a:t>
            </a:r>
            <a:r>
              <a:rPr lang="en-IE" altLang="en-US" b="1" dirty="0" smtClean="0"/>
              <a:t>primary</a:t>
            </a:r>
            <a:r>
              <a:rPr lang="en-IE" altLang="en-US" dirty="0" smtClean="0"/>
              <a:t> </a:t>
            </a:r>
            <a:r>
              <a:rPr lang="en-IE" altLang="en-US" b="1" dirty="0" smtClean="0"/>
              <a:t>key</a:t>
            </a:r>
            <a:r>
              <a:rPr lang="en-IE" altLang="en-US" dirty="0" smtClean="0"/>
              <a:t> to an entity is an attribute or set of attributes that uniquely identify each occurrence of the entity</a:t>
            </a:r>
          </a:p>
          <a:p>
            <a:r>
              <a:rPr lang="en-IE" altLang="en-US" dirty="0"/>
              <a:t>Must be unique for each occurrence of an entity</a:t>
            </a:r>
          </a:p>
          <a:p>
            <a:r>
              <a:rPr lang="en-IE" altLang="en-US" dirty="0"/>
              <a:t>Must always have a value</a:t>
            </a:r>
          </a:p>
          <a:p>
            <a:pPr lvl="1"/>
            <a:r>
              <a:rPr lang="en-IE" altLang="en-US" dirty="0"/>
              <a:t>e.g. students are always assigned a number as soon as they register</a:t>
            </a:r>
          </a:p>
          <a:p>
            <a:r>
              <a:rPr lang="en-IE" altLang="en-US" dirty="0"/>
              <a:t>Should not contain an attribute whose value is likely to change</a:t>
            </a:r>
          </a:p>
          <a:p>
            <a:pPr lvl="1"/>
            <a:r>
              <a:rPr lang="en-IE" altLang="en-US" dirty="0"/>
              <a:t>e.g. using name or telephone number</a:t>
            </a:r>
          </a:p>
          <a:p>
            <a:endParaRPr lang="en-IE" altLang="en-US" dirty="0" smtClean="0"/>
          </a:p>
        </p:txBody>
      </p:sp>
    </p:spTree>
    <p:extLst>
      <p:ext uri="{BB962C8B-B14F-4D97-AF65-F5344CB8AC3E}">
        <p14:creationId xmlns:p14="http://schemas.microsoft.com/office/powerpoint/2010/main" val="43880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smtClean="0"/>
              <a:t>Primary Keys</a:t>
            </a:r>
          </a:p>
        </p:txBody>
      </p:sp>
      <p:sp>
        <p:nvSpPr>
          <p:cNvPr id="21507" name="Rectangle 3" descr="Rectangle: Click to edit Master text styles&#10;Second level&#10;Third level&#10;Fourth level&#10;Fifth level"/>
          <p:cNvSpPr>
            <a:spLocks noGrp="1" noChangeArrowheads="1"/>
          </p:cNvSpPr>
          <p:nvPr>
            <p:ph sz="quarter" idx="1"/>
          </p:nvPr>
        </p:nvSpPr>
        <p:spPr/>
        <p:txBody>
          <a:bodyPr/>
          <a:lstStyle/>
          <a:p>
            <a:r>
              <a:rPr lang="en-GB" altLang="en-US" dirty="0"/>
              <a:t>A </a:t>
            </a:r>
            <a:r>
              <a:rPr lang="en-GB" altLang="en-US" b="1" dirty="0"/>
              <a:t>candidate</a:t>
            </a:r>
            <a:r>
              <a:rPr lang="en-GB" altLang="en-US" dirty="0"/>
              <a:t> </a:t>
            </a:r>
            <a:r>
              <a:rPr lang="en-GB" altLang="en-US" b="1" dirty="0"/>
              <a:t>key</a:t>
            </a:r>
            <a:r>
              <a:rPr lang="en-GB" altLang="en-US" dirty="0"/>
              <a:t> is a key that could potentially become a primary key</a:t>
            </a:r>
          </a:p>
          <a:p>
            <a:pPr lvl="1"/>
            <a:r>
              <a:rPr lang="en-GB" altLang="en-US" dirty="0"/>
              <a:t>Any candidate key that is not selected to be a primary key is termed an </a:t>
            </a:r>
            <a:r>
              <a:rPr lang="en-GB" altLang="en-US" b="1" dirty="0"/>
              <a:t>alternate</a:t>
            </a:r>
            <a:r>
              <a:rPr lang="en-GB" altLang="en-US" dirty="0"/>
              <a:t> </a:t>
            </a:r>
            <a:r>
              <a:rPr lang="en-GB" altLang="en-US" b="1" dirty="0"/>
              <a:t>key</a:t>
            </a:r>
          </a:p>
          <a:p>
            <a:r>
              <a:rPr lang="en-GB" altLang="en-US" dirty="0"/>
              <a:t>A key consisting of a group of attributes is called a </a:t>
            </a:r>
            <a:r>
              <a:rPr lang="en-GB" altLang="en-US" b="1" dirty="0"/>
              <a:t>compound</a:t>
            </a:r>
            <a:r>
              <a:rPr lang="en-GB" altLang="en-US" dirty="0"/>
              <a:t> or </a:t>
            </a:r>
            <a:r>
              <a:rPr lang="en-GB" altLang="en-US" b="1" dirty="0"/>
              <a:t>concatenated</a:t>
            </a:r>
            <a:r>
              <a:rPr lang="en-GB" altLang="en-US" dirty="0"/>
              <a:t> </a:t>
            </a:r>
            <a:r>
              <a:rPr lang="en-GB" altLang="en-US" b="1" dirty="0"/>
              <a:t>key</a:t>
            </a:r>
          </a:p>
          <a:p>
            <a:endParaRPr lang="en-GB" altLang="en-US" dirty="0" smtClean="0"/>
          </a:p>
        </p:txBody>
      </p:sp>
    </p:spTree>
    <p:extLst>
      <p:ext uri="{BB962C8B-B14F-4D97-AF65-F5344CB8AC3E}">
        <p14:creationId xmlns:p14="http://schemas.microsoft.com/office/powerpoint/2010/main" val="71563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smtClean="0"/>
              <a:t>create a model</a:t>
            </a:r>
            <a:r>
              <a:rPr lang="en-IE" dirty="0" smtClean="0"/>
              <a:t>? – Step 3</a:t>
            </a:r>
            <a:endParaRPr lang="en-IE" dirty="0"/>
          </a:p>
        </p:txBody>
      </p:sp>
      <p:sp>
        <p:nvSpPr>
          <p:cNvPr id="3" name="Content Placeholder 2"/>
          <p:cNvSpPr>
            <a:spLocks noGrp="1"/>
          </p:cNvSpPr>
          <p:nvPr>
            <p:ph sz="quarter" idx="1"/>
          </p:nvPr>
        </p:nvSpPr>
        <p:spPr/>
        <p:txBody>
          <a:bodyPr/>
          <a:lstStyle/>
          <a:p>
            <a:r>
              <a:rPr lang="en-IE" altLang="en-US" dirty="0" smtClean="0"/>
              <a:t>For each entity</a:t>
            </a:r>
          </a:p>
          <a:p>
            <a:pPr lvl="1"/>
            <a:r>
              <a:rPr lang="en-IE" altLang="en-US" dirty="0" smtClean="0"/>
              <a:t>Identify which attribute will uniquely identify it</a:t>
            </a:r>
          </a:p>
          <a:p>
            <a:pPr lvl="2"/>
            <a:r>
              <a:rPr lang="en-IE" altLang="en-US" dirty="0" smtClean="0"/>
              <a:t>PRIMARY KEY</a:t>
            </a:r>
          </a:p>
          <a:p>
            <a:pPr lvl="1"/>
            <a:r>
              <a:rPr lang="en-IE" altLang="en-US" dirty="0" smtClean="0"/>
              <a:t>Picking Keys</a:t>
            </a:r>
          </a:p>
          <a:p>
            <a:pPr lvl="2"/>
            <a:r>
              <a:rPr lang="en-IE" altLang="en-US" dirty="0" smtClean="0"/>
              <a:t>Value of key should not change over lifetime of entity</a:t>
            </a:r>
          </a:p>
          <a:p>
            <a:pPr lvl="2"/>
            <a:r>
              <a:rPr lang="en-IE" altLang="en-US" dirty="0" smtClean="0"/>
              <a:t>Value of key cannot be null</a:t>
            </a:r>
          </a:p>
          <a:p>
            <a:pPr lvl="2"/>
            <a:r>
              <a:rPr lang="en-IE" altLang="en-US" dirty="0" smtClean="0"/>
              <a:t>Value must be valid</a:t>
            </a:r>
          </a:p>
          <a:p>
            <a:pPr lvl="2"/>
            <a:r>
              <a:rPr lang="en-IE" altLang="en-US" dirty="0" smtClean="0"/>
              <a:t>Possibilities</a:t>
            </a:r>
          </a:p>
          <a:p>
            <a:pPr lvl="3"/>
            <a:r>
              <a:rPr lang="en-IE" altLang="en-US" dirty="0" smtClean="0"/>
              <a:t>Codes used in business</a:t>
            </a:r>
          </a:p>
          <a:p>
            <a:pPr lvl="4"/>
            <a:r>
              <a:rPr lang="en-IE" altLang="en-US" dirty="0" smtClean="0"/>
              <a:t>Serial codes, alphabetic codes</a:t>
            </a:r>
          </a:p>
          <a:p>
            <a:pPr lvl="3"/>
            <a:r>
              <a:rPr lang="en-IE" altLang="en-US" dirty="0" smtClean="0"/>
              <a:t>Invent a key</a:t>
            </a:r>
          </a:p>
          <a:p>
            <a:pPr lvl="4"/>
            <a:r>
              <a:rPr lang="en-IE" altLang="en-US" dirty="0" smtClean="0"/>
              <a:t>Combine a number of attributes</a:t>
            </a:r>
          </a:p>
          <a:p>
            <a:pPr lvl="4"/>
            <a:r>
              <a:rPr lang="en-IE" altLang="en-US" dirty="0" smtClean="0"/>
              <a:t>Invent a new attribute for the key</a:t>
            </a:r>
            <a:endParaRPr lang="en-US" altLang="en-US" dirty="0" smtClean="0"/>
          </a:p>
          <a:p>
            <a:pPr lvl="1"/>
            <a:endParaRPr lang="en-US" altLang="en-US" dirty="0" smtClean="0"/>
          </a:p>
          <a:p>
            <a:endParaRPr lang="en-IE" dirty="0"/>
          </a:p>
        </p:txBody>
      </p:sp>
    </p:spTree>
    <p:extLst>
      <p:ext uri="{BB962C8B-B14F-4D97-AF65-F5344CB8AC3E}">
        <p14:creationId xmlns:p14="http://schemas.microsoft.com/office/powerpoint/2010/main" val="1769656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a:t>create a model</a:t>
            </a:r>
            <a:r>
              <a:rPr lang="en-IE" dirty="0" smtClean="0"/>
              <a:t>? Step 4</a:t>
            </a:r>
            <a:endParaRPr lang="en-IE" dirty="0"/>
          </a:p>
        </p:txBody>
      </p:sp>
      <p:sp>
        <p:nvSpPr>
          <p:cNvPr id="3" name="Content Placeholder 2"/>
          <p:cNvSpPr>
            <a:spLocks noGrp="1"/>
          </p:cNvSpPr>
          <p:nvPr>
            <p:ph sz="quarter" idx="1"/>
          </p:nvPr>
        </p:nvSpPr>
        <p:spPr/>
        <p:txBody>
          <a:bodyPr/>
          <a:lstStyle/>
          <a:p>
            <a:r>
              <a:rPr lang="en-IE" altLang="en-US" dirty="0" smtClean="0"/>
              <a:t>Identify relevant constraints on the attributes</a:t>
            </a:r>
          </a:p>
          <a:p>
            <a:pPr lvl="1"/>
            <a:r>
              <a:rPr lang="en-IE" altLang="en-US" dirty="0" smtClean="0"/>
              <a:t>E.g. NOT NULL, UNIQUE,</a:t>
            </a:r>
          </a:p>
          <a:p>
            <a:pPr marL="0" indent="0">
              <a:buNone/>
            </a:pPr>
            <a:endParaRPr lang="en-IE" altLang="en-US" dirty="0" smtClean="0"/>
          </a:p>
        </p:txBody>
      </p:sp>
    </p:spTree>
    <p:extLst>
      <p:ext uri="{BB962C8B-B14F-4D97-AF65-F5344CB8AC3E}">
        <p14:creationId xmlns:p14="http://schemas.microsoft.com/office/powerpoint/2010/main" val="30328844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 you </a:t>
            </a:r>
            <a:r>
              <a:rPr lang="en-IE" altLang="en-US" dirty="0"/>
              <a:t>create a model</a:t>
            </a:r>
            <a:r>
              <a:rPr lang="en-IE" dirty="0" smtClean="0"/>
              <a:t>? Step 5</a:t>
            </a:r>
            <a:endParaRPr lang="en-IE" dirty="0"/>
          </a:p>
        </p:txBody>
      </p:sp>
      <p:sp>
        <p:nvSpPr>
          <p:cNvPr id="3" name="Content Placeholder 2"/>
          <p:cNvSpPr>
            <a:spLocks noGrp="1"/>
          </p:cNvSpPr>
          <p:nvPr>
            <p:ph sz="quarter" idx="1"/>
          </p:nvPr>
        </p:nvSpPr>
        <p:spPr/>
        <p:txBody>
          <a:bodyPr/>
          <a:lstStyle/>
          <a:p>
            <a:r>
              <a:rPr lang="en-IE" altLang="en-US" dirty="0" smtClean="0"/>
              <a:t>Identify relationships between entities</a:t>
            </a:r>
          </a:p>
          <a:p>
            <a:pPr lvl="1"/>
            <a:r>
              <a:rPr lang="en-IE" altLang="en-US" dirty="0" smtClean="0"/>
              <a:t>A relationship is a link or an association between two entities which is meaningful for the organisation</a:t>
            </a:r>
          </a:p>
          <a:p>
            <a:pPr lvl="2"/>
            <a:r>
              <a:rPr lang="en-IE" altLang="en-US" dirty="0" smtClean="0"/>
              <a:t>e.g. A Customer ‘places’ an Order</a:t>
            </a:r>
          </a:p>
          <a:p>
            <a:pPr lvl="1"/>
            <a:r>
              <a:rPr lang="en-IE" altLang="en-US" dirty="0" smtClean="0"/>
              <a:t>A relationship is a natural business association that exists between one or more entities</a:t>
            </a:r>
          </a:p>
          <a:p>
            <a:pPr lvl="2"/>
            <a:r>
              <a:rPr lang="en-IE" altLang="en-US" dirty="0" smtClean="0"/>
              <a:t>May represent an event </a:t>
            </a:r>
          </a:p>
          <a:p>
            <a:pPr lvl="2"/>
            <a:r>
              <a:rPr lang="en-IE" altLang="en-US" dirty="0" smtClean="0"/>
              <a:t>May represent logical affinity</a:t>
            </a:r>
          </a:p>
          <a:p>
            <a:pPr lvl="1"/>
            <a:r>
              <a:rPr lang="en-IE" altLang="en-US" dirty="0" smtClean="0"/>
              <a:t>Relationships usually arise because of </a:t>
            </a:r>
          </a:p>
          <a:p>
            <a:pPr lvl="2"/>
            <a:r>
              <a:rPr lang="en-IE" altLang="en-US" dirty="0" smtClean="0"/>
              <a:t>association - a Customer ‘places’ an Order</a:t>
            </a:r>
          </a:p>
          <a:p>
            <a:pPr lvl="2"/>
            <a:r>
              <a:rPr lang="en-IE" altLang="en-US" dirty="0" smtClean="0"/>
              <a:t>structure - an Order ‘consists’ of Order-Lines</a:t>
            </a:r>
          </a:p>
          <a:p>
            <a:pPr lvl="1"/>
            <a:r>
              <a:rPr lang="en-US" altLang="zh-CN" dirty="0" smtClean="0"/>
              <a:t>All relationships that are usable only involve two entities</a:t>
            </a:r>
            <a:endParaRPr lang="en-IE" altLang="en-US" dirty="0" smtClean="0"/>
          </a:p>
          <a:p>
            <a:pPr lvl="1"/>
            <a:r>
              <a:rPr lang="en-IE" altLang="en-US" dirty="0" smtClean="0"/>
              <a:t>Name relationships with VERBS.</a:t>
            </a:r>
          </a:p>
        </p:txBody>
      </p:sp>
    </p:spTree>
    <p:extLst>
      <p:ext uri="{BB962C8B-B14F-4D97-AF65-F5344CB8AC3E}">
        <p14:creationId xmlns:p14="http://schemas.microsoft.com/office/powerpoint/2010/main" val="26774523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smtClean="0"/>
              <a:t>Relationships</a:t>
            </a:r>
          </a:p>
        </p:txBody>
      </p:sp>
      <p:sp>
        <p:nvSpPr>
          <p:cNvPr id="2" name="Text Placeholder 1"/>
          <p:cNvSpPr>
            <a:spLocks noGrp="1"/>
          </p:cNvSpPr>
          <p:nvPr>
            <p:ph type="body" idx="2"/>
          </p:nvPr>
        </p:nvSpPr>
        <p:spPr/>
        <p:txBody>
          <a:bodyPr/>
          <a:lstStyle/>
          <a:p>
            <a:r>
              <a:rPr lang="en-GB" altLang="en-US" sz="1800" dirty="0" smtClean="0"/>
              <a:t>Examples </a:t>
            </a:r>
          </a:p>
          <a:p>
            <a:pPr lvl="1"/>
            <a:r>
              <a:rPr lang="en-GB" altLang="en-US" sz="2000" dirty="0" smtClean="0"/>
              <a:t>A customer places one or more orders</a:t>
            </a:r>
          </a:p>
          <a:p>
            <a:pPr lvl="1"/>
            <a:r>
              <a:rPr lang="en-GB" altLang="en-US" sz="2000" dirty="0" smtClean="0"/>
              <a:t>An order is placed by one or more customers</a:t>
            </a:r>
          </a:p>
          <a:p>
            <a:pPr lvl="1"/>
            <a:r>
              <a:rPr lang="en-GB" altLang="en-US" sz="2000" dirty="0" smtClean="0"/>
              <a:t>An order consists of one or more products</a:t>
            </a:r>
          </a:p>
          <a:p>
            <a:pPr lvl="1"/>
            <a:r>
              <a:rPr lang="en-GB" altLang="en-US" sz="2000" dirty="0" smtClean="0"/>
              <a:t>A product appears on zero, one or more orders</a:t>
            </a:r>
          </a:p>
          <a:p>
            <a:pPr lvl="1"/>
            <a:r>
              <a:rPr lang="en-GB" altLang="en-US" sz="2000" dirty="0" smtClean="0"/>
              <a:t>A student enrols on one or more modules</a:t>
            </a:r>
          </a:p>
          <a:p>
            <a:endParaRPr lang="en-IE" sz="2800" dirty="0"/>
          </a:p>
        </p:txBody>
      </p:sp>
      <p:sp>
        <p:nvSpPr>
          <p:cNvPr id="25603" name="Rectangle 3" descr="Rectangle: Click to edit Master text styles&#10;Second level&#10;Third level&#10;Fourth level&#10;Fifth level"/>
          <p:cNvSpPr>
            <a:spLocks noGrp="1" noChangeArrowheads="1"/>
          </p:cNvSpPr>
          <p:nvPr>
            <p:ph sz="quarter" idx="1"/>
          </p:nvPr>
        </p:nvSpPr>
        <p:spPr/>
        <p:txBody>
          <a:bodyPr/>
          <a:lstStyle/>
          <a:p>
            <a:r>
              <a:rPr lang="en-IE" altLang="zh-CN" dirty="0" smtClean="0"/>
              <a:t>We relate entities to each other in quantitative    terms</a:t>
            </a:r>
          </a:p>
          <a:p>
            <a:pPr lvl="1"/>
            <a:r>
              <a:rPr lang="en-US" altLang="zh-CN" dirty="0" smtClean="0"/>
              <a:t>i.e. in terms of the quantity of instances of one entity that is related  to a  quantity  of instances of the second.</a:t>
            </a:r>
            <a:endParaRPr lang="en-GB" altLang="en-US" dirty="0" smtClean="0"/>
          </a:p>
          <a:p>
            <a:r>
              <a:rPr lang="en-IE" altLang="en-US" dirty="0" smtClean="0"/>
              <a:t>All relationships are bi-directional so cardinality must be defined in both directions for every relationship</a:t>
            </a:r>
          </a:p>
          <a:p>
            <a:r>
              <a:rPr lang="en-IE" altLang="en-US" dirty="0" smtClean="0"/>
              <a:t>Cardinality defines the minimum and maximum number of instances in one entity that may be related instance(s) of the other entity</a:t>
            </a:r>
          </a:p>
          <a:p>
            <a:pPr lvl="1"/>
            <a:r>
              <a:rPr lang="en-GB" altLang="en-US" dirty="0" smtClean="0"/>
              <a:t>Also called complexity or degree of the relationship</a:t>
            </a:r>
            <a:endParaRPr lang="en-GB" altLang="en-US" dirty="0"/>
          </a:p>
        </p:txBody>
      </p:sp>
    </p:spTree>
    <p:extLst>
      <p:ext uri="{BB962C8B-B14F-4D97-AF65-F5344CB8AC3E}">
        <p14:creationId xmlns:p14="http://schemas.microsoft.com/office/powerpoint/2010/main" val="25936466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whi74173_08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8341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about our DT228/DT282 data?</a:t>
            </a:r>
            <a:endParaRPr lang="en-IE" dirty="0"/>
          </a:p>
        </p:txBody>
      </p:sp>
    </p:spTree>
    <p:extLst>
      <p:ext uri="{BB962C8B-B14F-4D97-AF65-F5344CB8AC3E}">
        <p14:creationId xmlns:p14="http://schemas.microsoft.com/office/powerpoint/2010/main" val="654976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General Concepts	</a:t>
            </a:r>
          </a:p>
        </p:txBody>
      </p:sp>
      <p:sp>
        <p:nvSpPr>
          <p:cNvPr id="15363" name="Rectangle 3"/>
          <p:cNvSpPr>
            <a:spLocks noGrp="1" noChangeArrowheads="1"/>
          </p:cNvSpPr>
          <p:nvPr>
            <p:ph sz="quarter" idx="1"/>
          </p:nvPr>
        </p:nvSpPr>
        <p:spPr>
          <a:xfrm>
            <a:off x="457200" y="1219200"/>
            <a:ext cx="8229600" cy="4937125"/>
          </a:xfrm>
        </p:spPr>
        <p:txBody>
          <a:bodyPr/>
          <a:lstStyle/>
          <a:p>
            <a:pPr eaLnBrk="1" hangingPunct="1"/>
            <a:r>
              <a:rPr lang="en-US" altLang="en-US" smtClean="0"/>
              <a:t>Data</a:t>
            </a:r>
          </a:p>
          <a:p>
            <a:pPr lvl="1" eaLnBrk="1" hangingPunct="1"/>
            <a:r>
              <a:rPr lang="en-US" altLang="en-US" b="1" smtClean="0"/>
              <a:t>Known facts</a:t>
            </a:r>
          </a:p>
          <a:p>
            <a:pPr lvl="1" eaLnBrk="1" hangingPunct="1"/>
            <a:r>
              <a:rPr lang="en-US" altLang="en-US" smtClean="0"/>
              <a:t>Types: numbers, text, graphics, images, sound, videos</a:t>
            </a:r>
          </a:p>
          <a:p>
            <a:pPr eaLnBrk="1" hangingPunct="1"/>
            <a:r>
              <a:rPr lang="en-US" altLang="en-US" smtClean="0"/>
              <a:t>Information</a:t>
            </a:r>
          </a:p>
          <a:p>
            <a:pPr lvl="1"/>
            <a:r>
              <a:rPr lang="en-GB" altLang="en-US" b="1" smtClean="0"/>
              <a:t>Data that has been given meaning </a:t>
            </a:r>
            <a:r>
              <a:rPr lang="en-GB" altLang="en-US" smtClean="0"/>
              <a:t>by way of relational connection. </a:t>
            </a:r>
          </a:p>
          <a:p>
            <a:pPr lvl="1"/>
            <a:r>
              <a:rPr lang="en-GB" altLang="en-US" smtClean="0"/>
              <a:t> "meaning" can be useful, but does not have to be</a:t>
            </a:r>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mtClean="0"/>
              <a:t>What is a database? </a:t>
            </a:r>
          </a:p>
        </p:txBody>
      </p:sp>
      <p:sp>
        <p:nvSpPr>
          <p:cNvPr id="7171" name="Rectangle 3"/>
          <p:cNvSpPr>
            <a:spLocks noGrp="1" noChangeArrowheads="1"/>
          </p:cNvSpPr>
          <p:nvPr>
            <p:ph type="body" idx="1"/>
          </p:nvPr>
        </p:nvSpPr>
        <p:spPr>
          <a:xfrm>
            <a:off x="457200" y="1219200"/>
            <a:ext cx="8229600" cy="4937125"/>
          </a:xfrm>
        </p:spPr>
        <p:txBody>
          <a:bodyPr/>
          <a:lstStyle/>
          <a:p>
            <a:r>
              <a:rPr lang="en-GB" altLang="en-US" dirty="0" smtClean="0"/>
              <a:t>A </a:t>
            </a:r>
            <a:r>
              <a:rPr lang="en-GB" altLang="en-US" u="sng" dirty="0" smtClean="0"/>
              <a:t>database</a:t>
            </a:r>
            <a:r>
              <a:rPr lang="en-GB" altLang="en-US" dirty="0" smtClean="0"/>
              <a:t> is a </a:t>
            </a:r>
            <a:r>
              <a:rPr lang="en-GB" altLang="en-US" b="1" dirty="0" smtClean="0"/>
              <a:t>structured collection of data </a:t>
            </a:r>
            <a:r>
              <a:rPr lang="en-GB" altLang="en-US" dirty="0" smtClean="0"/>
              <a:t>organised to model some aspect of reality and support information processes.</a:t>
            </a:r>
          </a:p>
          <a:p>
            <a:r>
              <a:rPr lang="en-GB" altLang="en-US" dirty="0" smtClean="0"/>
              <a:t>A </a:t>
            </a:r>
            <a:r>
              <a:rPr lang="en-GB" altLang="en-US" u="sng" dirty="0" smtClean="0"/>
              <a:t>database management system (DBMS) </a:t>
            </a:r>
            <a:r>
              <a:rPr lang="en-GB" altLang="en-US" dirty="0" smtClean="0"/>
              <a:t>allows us to </a:t>
            </a:r>
            <a:r>
              <a:rPr lang="en-GB" altLang="en-US" b="1" i="1" dirty="0" smtClean="0"/>
              <a:t>manage</a:t>
            </a:r>
            <a:r>
              <a:rPr lang="en-GB" altLang="en-US" dirty="0" smtClean="0"/>
              <a:t> the content/information stored in a database</a:t>
            </a:r>
          </a:p>
          <a:p>
            <a:endParaRPr lang="en-GB" altLang="en-US" dirty="0" smtClean="0"/>
          </a:p>
          <a:p>
            <a:endParaRPr lang="en-GB"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smtClean="0"/>
              <a:t>What does “managing information” mean?</a:t>
            </a:r>
          </a:p>
        </p:txBody>
      </p:sp>
      <p:sp>
        <p:nvSpPr>
          <p:cNvPr id="11267" name="Rectangle 3"/>
          <p:cNvSpPr>
            <a:spLocks noGrp="1" noChangeArrowheads="1"/>
          </p:cNvSpPr>
          <p:nvPr>
            <p:ph type="body" idx="1"/>
          </p:nvPr>
        </p:nvSpPr>
        <p:spPr>
          <a:xfrm>
            <a:off x="457200" y="1219200"/>
            <a:ext cx="8229600" cy="4937125"/>
          </a:xfrm>
        </p:spPr>
        <p:txBody>
          <a:bodyPr/>
          <a:lstStyle/>
          <a:p>
            <a:r>
              <a:rPr lang="en-GB" altLang="en-US" dirty="0" smtClean="0"/>
              <a:t>Organising information </a:t>
            </a:r>
          </a:p>
          <a:p>
            <a:r>
              <a:rPr lang="en-GB" altLang="en-US" dirty="0"/>
              <a:t>Keep track of data</a:t>
            </a:r>
          </a:p>
          <a:p>
            <a:pPr lvl="1"/>
            <a:r>
              <a:rPr lang="en-GB" altLang="en-US" dirty="0"/>
              <a:t>Finding the bits you need and processing them in the way you arrange for them to be processed</a:t>
            </a:r>
          </a:p>
          <a:p>
            <a:pPr lvl="1"/>
            <a:r>
              <a:rPr lang="en-GB" altLang="en-US" dirty="0"/>
              <a:t>Provide foundation for predicting need…</a:t>
            </a:r>
          </a:p>
          <a:p>
            <a:r>
              <a:rPr lang="en-GB" altLang="en-US" dirty="0" smtClean="0"/>
              <a:t>Making information work (for human users and applications)</a:t>
            </a:r>
          </a:p>
          <a:p>
            <a:r>
              <a:rPr lang="en-GB" altLang="en-US" dirty="0" smtClean="0"/>
              <a:t>Making information useful (for human users and applications)</a:t>
            </a:r>
          </a:p>
          <a:p>
            <a:r>
              <a:rPr lang="en-GB" altLang="en-US" dirty="0" smtClean="0"/>
              <a:t>Making information easily accessible and integrated with a range of higher order activities</a:t>
            </a:r>
          </a:p>
          <a:p>
            <a:endParaRPr lang="en-GB" altLang="en-US" dirty="0" smtClean="0"/>
          </a:p>
          <a:p>
            <a:endParaRPr lang="en-GB"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 calcmode="lin" valueType="num">
                                      <p:cBhvr additive="base">
                                        <p:cTn id="17" dur="500" fill="hold"/>
                                        <p:tgtEl>
                                          <p:spTgt spid="1126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26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267">
                                            <p:txEl>
                                              <p:pRg st="3" end="3"/>
                                            </p:txEl>
                                          </p:spTgt>
                                        </p:tgtEl>
                                        <p:attrNameLst>
                                          <p:attrName>style.visibility</p:attrName>
                                        </p:attrNameLst>
                                      </p:cBhvr>
                                      <p:to>
                                        <p:strVal val="visible"/>
                                      </p:to>
                                    </p:set>
                                    <p:anim calcmode="lin" valueType="num">
                                      <p:cBhvr additive="base">
                                        <p:cTn id="21" dur="500" fill="hold"/>
                                        <p:tgtEl>
                                          <p:spTgt spid="1126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 calcmode="lin" valueType="num">
                                      <p:cBhvr additive="base">
                                        <p:cTn id="27" dur="500" fill="hold"/>
                                        <p:tgtEl>
                                          <p:spTgt spid="1126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267">
                                            <p:txEl>
                                              <p:pRg st="5" end="5"/>
                                            </p:txEl>
                                          </p:spTgt>
                                        </p:tgtEl>
                                        <p:attrNameLst>
                                          <p:attrName>style.visibility</p:attrName>
                                        </p:attrNameLst>
                                      </p:cBhvr>
                                      <p:to>
                                        <p:strVal val="visible"/>
                                      </p:to>
                                    </p:set>
                                    <p:anim calcmode="lin" valueType="num">
                                      <p:cBhvr additive="base">
                                        <p:cTn id="33" dur="500" fill="hold"/>
                                        <p:tgtEl>
                                          <p:spTgt spid="1126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1267">
                                            <p:txEl>
                                              <p:pRg st="6" end="6"/>
                                            </p:txEl>
                                          </p:spTgt>
                                        </p:tgtEl>
                                        <p:attrNameLst>
                                          <p:attrName>style.visibility</p:attrName>
                                        </p:attrNameLst>
                                      </p:cBhvr>
                                      <p:to>
                                        <p:strVal val="visible"/>
                                      </p:to>
                                    </p:set>
                                    <p:anim calcmode="lin" valueType="num">
                                      <p:cBhvr additive="base">
                                        <p:cTn id="39" dur="500" fill="hold"/>
                                        <p:tgtEl>
                                          <p:spTgt spid="11267">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12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1629</TotalTime>
  <Words>3736</Words>
  <Application>Microsoft Office PowerPoint</Application>
  <PresentationFormat>On-screen Show (4:3)</PresentationFormat>
  <Paragraphs>570</Paragraphs>
  <Slides>69</Slides>
  <Notes>20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Origin</vt:lpstr>
      <vt:lpstr>DT228/DT282/2 Databases I</vt:lpstr>
      <vt:lpstr>Learning Objectives</vt:lpstr>
      <vt:lpstr>Data </vt:lpstr>
      <vt:lpstr>Data </vt:lpstr>
      <vt:lpstr>Data </vt:lpstr>
      <vt:lpstr>Data</vt:lpstr>
      <vt:lpstr>General Concepts </vt:lpstr>
      <vt:lpstr>What is a database? </vt:lpstr>
      <vt:lpstr>What does “managing information” mean?</vt:lpstr>
      <vt:lpstr>Managing as re-processing</vt:lpstr>
      <vt:lpstr>Relational Database</vt:lpstr>
      <vt:lpstr>Applications</vt:lpstr>
      <vt:lpstr>Typical E-Commerce site</vt:lpstr>
      <vt:lpstr>Typical E-Commerce site</vt:lpstr>
      <vt:lpstr>DBMS</vt:lpstr>
      <vt:lpstr>DBMS Structure</vt:lpstr>
      <vt:lpstr>Relational Database</vt:lpstr>
      <vt:lpstr>Relational Database</vt:lpstr>
      <vt:lpstr>Database V.S. File</vt:lpstr>
      <vt:lpstr>Relational Database</vt:lpstr>
      <vt:lpstr>Relational Database</vt:lpstr>
      <vt:lpstr>Definition of a Relational Database</vt:lpstr>
      <vt:lpstr>Example</vt:lpstr>
      <vt:lpstr>Example</vt:lpstr>
      <vt:lpstr>Relational Database</vt:lpstr>
      <vt:lpstr>Example</vt:lpstr>
      <vt:lpstr>Relational Database</vt:lpstr>
      <vt:lpstr>Relational Database</vt:lpstr>
      <vt:lpstr>Datatypes Oracle</vt:lpstr>
      <vt:lpstr>Exercise: Breaking down content into fields</vt:lpstr>
      <vt:lpstr>Relational Database Schema V Instance</vt:lpstr>
      <vt:lpstr>Database Application</vt:lpstr>
      <vt:lpstr>Programming Language</vt:lpstr>
      <vt:lpstr>Data Manipulation Language</vt:lpstr>
      <vt:lpstr>Data Definition Language</vt:lpstr>
      <vt:lpstr>Queries</vt:lpstr>
      <vt:lpstr>Example</vt:lpstr>
      <vt:lpstr>Query</vt:lpstr>
      <vt:lpstr>Reports</vt:lpstr>
      <vt:lpstr>SQL </vt:lpstr>
      <vt:lpstr>SQL </vt:lpstr>
      <vt:lpstr>Database System Environment</vt:lpstr>
      <vt:lpstr>Oracle</vt:lpstr>
      <vt:lpstr>When I hate Oracle who do I call?</vt:lpstr>
      <vt:lpstr>He may not care ….he has a BILLION dollar credit limit</vt:lpstr>
      <vt:lpstr>Database Design</vt:lpstr>
      <vt:lpstr>Data Models (The Cornerstone of Design)</vt:lpstr>
      <vt:lpstr>Database Modeling and Implementation Process</vt:lpstr>
      <vt:lpstr>Entity Relationship Model</vt:lpstr>
      <vt:lpstr>The Entity-Relationship Model</vt:lpstr>
      <vt:lpstr>Entity</vt:lpstr>
      <vt:lpstr>ERD – Simple Library</vt:lpstr>
      <vt:lpstr>Instance</vt:lpstr>
      <vt:lpstr>Entity and Entity Instances</vt:lpstr>
      <vt:lpstr>Entities and Entity Instances</vt:lpstr>
      <vt:lpstr>How do you create a model? Step 1</vt:lpstr>
      <vt:lpstr>Exercise</vt:lpstr>
      <vt:lpstr>Attributes</vt:lpstr>
      <vt:lpstr>Entities and Entity Instances</vt:lpstr>
      <vt:lpstr>How do you create a model? – Step 2</vt:lpstr>
      <vt:lpstr>Exercise</vt:lpstr>
      <vt:lpstr>Identifying Instances of Entities</vt:lpstr>
      <vt:lpstr>Primary Keys</vt:lpstr>
      <vt:lpstr>How do you create a model? – Step 3</vt:lpstr>
      <vt:lpstr>How do you create a model? Step 4</vt:lpstr>
      <vt:lpstr>How do you create a model? Step 5</vt:lpstr>
      <vt:lpstr>Relationships</vt:lpstr>
      <vt:lpstr>PowerPoint Presentation</vt:lpstr>
      <vt:lpstr>What about our DT228/DT282 data?</vt:lpstr>
    </vt:vector>
  </TitlesOfParts>
  <Company>Virginia Commonwealth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Daniela Puiu</dc:creator>
  <cp:lastModifiedBy>DIT</cp:lastModifiedBy>
  <cp:revision>205</cp:revision>
  <dcterms:created xsi:type="dcterms:W3CDTF">2004-12-07T19:04:36Z</dcterms:created>
  <dcterms:modified xsi:type="dcterms:W3CDTF">2017-09-05T15:48:46Z</dcterms:modified>
</cp:coreProperties>
</file>