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8"/>
  </p:notesMasterIdLst>
  <p:sldIdLst>
    <p:sldId id="288" r:id="rId2"/>
    <p:sldId id="635" r:id="rId3"/>
    <p:sldId id="662" r:id="rId4"/>
    <p:sldId id="637" r:id="rId5"/>
    <p:sldId id="638" r:id="rId6"/>
    <p:sldId id="639" r:id="rId7"/>
    <p:sldId id="708" r:id="rId8"/>
    <p:sldId id="686" r:id="rId9"/>
    <p:sldId id="687" r:id="rId10"/>
    <p:sldId id="709" r:id="rId11"/>
    <p:sldId id="692" r:id="rId12"/>
    <p:sldId id="711" r:id="rId13"/>
    <p:sldId id="716" r:id="rId14"/>
    <p:sldId id="717" r:id="rId15"/>
    <p:sldId id="712" r:id="rId16"/>
    <p:sldId id="710" r:id="rId17"/>
    <p:sldId id="693" r:id="rId18"/>
    <p:sldId id="695" r:id="rId19"/>
    <p:sldId id="718" r:id="rId20"/>
    <p:sldId id="699" r:id="rId21"/>
    <p:sldId id="714" r:id="rId22"/>
    <p:sldId id="700" r:id="rId23"/>
    <p:sldId id="663" r:id="rId24"/>
    <p:sldId id="665" r:id="rId25"/>
    <p:sldId id="719" r:id="rId26"/>
    <p:sldId id="720" r:id="rId27"/>
    <p:sldId id="634" r:id="rId28"/>
    <p:sldId id="723" r:id="rId29"/>
    <p:sldId id="466" r:id="rId30"/>
    <p:sldId id="467" r:id="rId31"/>
    <p:sldId id="469" r:id="rId32"/>
    <p:sldId id="470" r:id="rId33"/>
    <p:sldId id="471" r:id="rId34"/>
    <p:sldId id="472" r:id="rId35"/>
    <p:sldId id="474" r:id="rId36"/>
    <p:sldId id="721" r:id="rId37"/>
    <p:sldId id="632" r:id="rId38"/>
    <p:sldId id="633" r:id="rId39"/>
    <p:sldId id="722" r:id="rId40"/>
    <p:sldId id="561" r:id="rId41"/>
    <p:sldId id="506" r:id="rId42"/>
    <p:sldId id="507" r:id="rId43"/>
    <p:sldId id="562" r:id="rId44"/>
    <p:sldId id="563" r:id="rId45"/>
    <p:sldId id="724" r:id="rId46"/>
    <p:sldId id="583" r:id="rId47"/>
    <p:sldId id="584" r:id="rId48"/>
    <p:sldId id="585" r:id="rId49"/>
    <p:sldId id="586" r:id="rId50"/>
    <p:sldId id="725" r:id="rId51"/>
    <p:sldId id="578" r:id="rId52"/>
    <p:sldId id="579" r:id="rId53"/>
    <p:sldId id="580" r:id="rId54"/>
    <p:sldId id="581" r:id="rId55"/>
    <p:sldId id="594" r:id="rId56"/>
    <p:sldId id="565" r:id="rId57"/>
    <p:sldId id="728" r:id="rId58"/>
    <p:sldId id="589" r:id="rId59"/>
    <p:sldId id="566" r:id="rId60"/>
    <p:sldId id="590" r:id="rId61"/>
    <p:sldId id="727" r:id="rId62"/>
    <p:sldId id="625" r:id="rId63"/>
    <p:sldId id="591" r:id="rId64"/>
    <p:sldId id="569" r:id="rId65"/>
    <p:sldId id="570" r:id="rId66"/>
    <p:sldId id="592" r:id="rId67"/>
    <p:sldId id="731" r:id="rId68"/>
    <p:sldId id="733" r:id="rId69"/>
    <p:sldId id="734" r:id="rId70"/>
    <p:sldId id="735" r:id="rId71"/>
    <p:sldId id="737" r:id="rId72"/>
    <p:sldId id="729" r:id="rId73"/>
    <p:sldId id="730" r:id="rId74"/>
    <p:sldId id="739" r:id="rId75"/>
    <p:sldId id="740" r:id="rId76"/>
    <p:sldId id="614" r:id="rId77"/>
    <p:sldId id="738" r:id="rId78"/>
    <p:sldId id="595" r:id="rId79"/>
    <p:sldId id="597" r:id="rId80"/>
    <p:sldId id="615" r:id="rId81"/>
    <p:sldId id="599" r:id="rId82"/>
    <p:sldId id="606" r:id="rId83"/>
    <p:sldId id="607" r:id="rId84"/>
    <p:sldId id="608" r:id="rId85"/>
    <p:sldId id="609" r:id="rId86"/>
    <p:sldId id="610" r:id="rId87"/>
    <p:sldId id="741" r:id="rId88"/>
    <p:sldId id="618" r:id="rId89"/>
    <p:sldId id="619" r:id="rId90"/>
    <p:sldId id="626" r:id="rId91"/>
    <p:sldId id="620" r:id="rId92"/>
    <p:sldId id="616" r:id="rId93"/>
    <p:sldId id="622" r:id="rId94"/>
    <p:sldId id="623" r:id="rId95"/>
    <p:sldId id="571" r:id="rId96"/>
    <p:sldId id="572" r:id="rId97"/>
    <p:sldId id="573" r:id="rId98"/>
    <p:sldId id="574" r:id="rId99"/>
    <p:sldId id="575" r:id="rId100"/>
    <p:sldId id="576" r:id="rId101"/>
    <p:sldId id="627" r:id="rId102"/>
    <p:sldId id="628" r:id="rId103"/>
    <p:sldId id="630" r:id="rId104"/>
    <p:sldId id="495" r:id="rId105"/>
    <p:sldId id="503" r:id="rId106"/>
    <p:sldId id="504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4686" autoAdjust="0"/>
  </p:normalViewPr>
  <p:slideViewPr>
    <p:cSldViewPr>
      <p:cViewPr>
        <p:scale>
          <a:sx n="66" d="100"/>
          <a:sy n="66" d="100"/>
        </p:scale>
        <p:origin x="-1752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6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1.xml"/><Relationship Id="rId2" Type="http://schemas.openxmlformats.org/officeDocument/2006/relationships/slide" Target="slides/slide62.xml"/><Relationship Id="rId1" Type="http://schemas.openxmlformats.org/officeDocument/2006/relationships/slide" Target="slides/slide7.xml"/><Relationship Id="rId4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56D5-167D-4847-8BF2-AF35CA575C38}" type="datetimeFigureOut">
              <a:rPr lang="en-US" smtClean="0"/>
              <a:pPr/>
              <a:t>9/24/2017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3F82B-F0AA-4F91-8BEF-DA3F9972A34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61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E4819-8E16-4B62-8882-A96BEF2701A5}" type="slidenum">
              <a:rPr lang="en-IE" smtClean="0"/>
              <a:pPr/>
              <a:t>1</a:t>
            </a:fld>
            <a:endParaRPr lang="en-IE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CD345-4C55-4200-AF74-7A9C45BE0E8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27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algn="just"/>
            <a:r>
              <a:rPr lang="en-US" alt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there is a table with columns A,B,C,D with Primary Key (A,B) &amp; D is dependant on A (alone) then to be 2NF, you should reduce (split) tables as:</a:t>
            </a:r>
            <a:endParaRPr lang="en-US" altLang="en-US">
              <a:solidFill>
                <a:srgbClr val="0000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buFontTx/>
              <a:buChar char="•"/>
            </a:pPr>
            <a:r>
              <a:rPr lang="en-US" alt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Table with columns A,D with  Primary Key (A)</a:t>
            </a:r>
          </a:p>
          <a:p>
            <a:pPr lvl="1">
              <a:buFontTx/>
              <a:buChar char="•"/>
            </a:pPr>
            <a:r>
              <a:rPr lang="en-US" altLang="en-US">
                <a:cs typeface="Times New Roman" pitchFamily="18" charset="0"/>
              </a:rPr>
              <a:t>Table with columns A,B,C with  Primary Key (A,B)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446C9-6E79-4278-8AE0-ACE0E91C008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252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marL="228600" indent="-228600" algn="just"/>
            <a:r>
              <a:rPr lang="en-US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Let us consider the problems with the movie studio database</a:t>
            </a:r>
            <a:r>
              <a:rPr lang="en-US" alt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  <a:endParaRPr lang="en-US" alt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2819FF-E333-4B94-8B78-0103B4609BC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93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739A0-2CE1-4E5A-8C4F-EFC497D25C9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1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80163-7655-4B6B-814F-EAEFDC1B17A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marL="228600" indent="-228600" algn="just"/>
            <a:endParaRPr lang="en-US" altLang="en-US" dirty="0">
              <a:solidFill>
                <a:srgbClr val="0000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405E4-D71A-4A00-9E0C-66D95BF3FB5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marL="228600" indent="-228600" algn="just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 smtClean="0"/>
              <a:t>Raymond ‘Ray’ Boyce: developed SQL with Don Chamberlin</a:t>
            </a:r>
            <a:endParaRPr lang="en-IE" dirty="0" smtClean="0"/>
          </a:p>
          <a:p>
            <a:pPr lvl="0"/>
            <a:r>
              <a:rPr lang="en-GB" dirty="0" smtClean="0"/>
              <a:t>Edgar ‘Ted’ </a:t>
            </a:r>
            <a:r>
              <a:rPr lang="en-GB" dirty="0" err="1" smtClean="0"/>
              <a:t>Codd</a:t>
            </a:r>
            <a:r>
              <a:rPr lang="en-GB" dirty="0" smtClean="0"/>
              <a:t>: father of the relational database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3F82B-F0AA-4F91-8BEF-DA3F9972A341}" type="slidenum">
              <a:rPr lang="en-IE" smtClean="0"/>
              <a:pPr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6933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E4819-8E16-4B62-8882-A96BEF2701A5}" type="slidenum">
              <a:rPr lang="en-IE" smtClean="0"/>
              <a:pPr/>
              <a:t>27</a:t>
            </a:fld>
            <a:endParaRPr lang="en-IE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FE82E-9663-42D3-B2DA-AFAC01853DA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191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6873C-2C68-4EC3-B941-78603205BBE6}" type="slidenum">
              <a:rPr lang="en-IE" smtClean="0"/>
              <a:pPr/>
              <a:t>51</a:t>
            </a:fld>
            <a:endParaRPr lang="en-IE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 Types</a:t>
            </a:r>
          </a:p>
          <a:p>
            <a:pPr lvl="1"/>
            <a:r>
              <a:rPr lang="en-US" altLang="en-US"/>
              <a:t>When you identify a column for a table, you need to provide a data type for the column. There are several data types available:</a:t>
            </a:r>
          </a:p>
        </p:txBody>
      </p:sp>
      <p:graphicFrame>
        <p:nvGraphicFramePr>
          <p:cNvPr id="496644" name="Object 4"/>
          <p:cNvGraphicFramePr>
            <a:graphicFrameLocks/>
          </p:cNvGraphicFramePr>
          <p:nvPr/>
        </p:nvGraphicFramePr>
        <p:xfrm>
          <a:off x="652476" y="5814502"/>
          <a:ext cx="5626238" cy="321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Document" r:id="rId4" imgW="5978520" imgH="3409200" progId="Word.Document.8">
                  <p:embed/>
                </p:oleObj>
              </mc:Choice>
              <mc:Fallback>
                <p:oleObj name="Document" r:id="rId4" imgW="5978520" imgH="34092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76" y="5814502"/>
                        <a:ext cx="5626238" cy="321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Defining Constraints (continued)</a:t>
            </a:r>
          </a:p>
          <a:p>
            <a:pPr lvl="1"/>
            <a:r>
              <a:rPr lang="en-US" altLang="en-US" dirty="0"/>
              <a:t>Constraints are usually created at the same time as the table. Constraints can be added to a table after its creation and also temporarily disabled. </a:t>
            </a:r>
          </a:p>
          <a:p>
            <a:pPr lvl="1"/>
            <a:r>
              <a:rPr lang="en-US" altLang="en-US" dirty="0"/>
              <a:t>Both slide examples create a primary key constraint on the </a:t>
            </a:r>
            <a:r>
              <a:rPr lang="en-US" altLang="en-US" dirty="0">
                <a:latin typeface="Courier New" pitchFamily="49" charset="0"/>
              </a:rPr>
              <a:t>EMPLOYEE_ID</a:t>
            </a:r>
            <a:r>
              <a:rPr lang="en-US" altLang="en-US" dirty="0"/>
              <a:t> column of the </a:t>
            </a:r>
            <a:r>
              <a:rPr lang="en-US" altLang="en-US" dirty="0">
                <a:latin typeface="Courier New" pitchFamily="49" charset="0"/>
              </a:rPr>
              <a:t>EMPLOYEES</a:t>
            </a:r>
            <a:r>
              <a:rPr lang="en-US" altLang="en-US" dirty="0"/>
              <a:t> table. </a:t>
            </a:r>
          </a:p>
          <a:p>
            <a:pPr lvl="2">
              <a:buFontTx/>
              <a:buNone/>
            </a:pPr>
            <a:r>
              <a:rPr lang="en-US" altLang="en-US" dirty="0"/>
              <a:t>1.	The first example uses the column-level syntax to define the constraint. </a:t>
            </a:r>
          </a:p>
          <a:p>
            <a:pPr lvl="2">
              <a:buFontTx/>
              <a:buNone/>
            </a:pPr>
            <a:r>
              <a:rPr lang="en-US" altLang="en-US" dirty="0"/>
              <a:t>2.	The second example uses the table-level syntax to define the constraint. </a:t>
            </a:r>
          </a:p>
          <a:p>
            <a:pPr lvl="1"/>
            <a:r>
              <a:rPr lang="en-US" altLang="en-US" dirty="0"/>
              <a:t>More details about the primary key constraint are provided later in this lesson.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FOREIGN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>
                <a:latin typeface="Courier New" pitchFamily="49" charset="0"/>
              </a:rPr>
              <a:t>KEY</a:t>
            </a:r>
            <a:r>
              <a:rPr lang="en-US" altLang="en-US" dirty="0"/>
              <a:t> Constraint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FOREIGN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KEY</a:t>
            </a:r>
            <a:r>
              <a:rPr lang="en-US" altLang="en-US" dirty="0">
                <a:solidFill>
                  <a:schemeClr val="tx1"/>
                </a:solidFill>
              </a:rPr>
              <a:t> (or referential integrity) constraint designates</a:t>
            </a:r>
            <a:r>
              <a:rPr lang="en-US" altLang="en-US" dirty="0"/>
              <a:t> a column or combination of columns as a foreign key and establishes a relationship between a primary key or a unique key in the same table or a different table. </a:t>
            </a:r>
          </a:p>
          <a:p>
            <a:pPr lvl="1"/>
            <a:r>
              <a:rPr lang="en-US" altLang="en-US" dirty="0"/>
              <a:t>In the example in the slide, </a:t>
            </a:r>
            <a:r>
              <a:rPr lang="en-US" altLang="en-US" dirty="0">
                <a:latin typeface="Courier New" pitchFamily="49" charset="0"/>
              </a:rPr>
              <a:t>DEPARTMENT_ID</a:t>
            </a:r>
            <a:r>
              <a:rPr lang="en-US" altLang="en-US" dirty="0"/>
              <a:t> has been defined as the foreign key in the </a:t>
            </a:r>
            <a:r>
              <a:rPr lang="en-US" altLang="en-US" dirty="0">
                <a:latin typeface="Courier New" pitchFamily="49" charset="0"/>
              </a:rPr>
              <a:t>EMPLOYEES</a:t>
            </a:r>
            <a:r>
              <a:rPr lang="en-US" altLang="en-US" dirty="0"/>
              <a:t> table (dependent or child table); it references the </a:t>
            </a:r>
            <a:r>
              <a:rPr lang="en-US" altLang="en-US" dirty="0">
                <a:latin typeface="Courier New" pitchFamily="49" charset="0"/>
              </a:rPr>
              <a:t>DEPARTMENT_ID</a:t>
            </a:r>
            <a:r>
              <a:rPr lang="en-US" altLang="en-US" dirty="0"/>
              <a:t> column of the </a:t>
            </a:r>
            <a:r>
              <a:rPr lang="en-US" altLang="en-US" dirty="0">
                <a:latin typeface="Courier New" pitchFamily="49" charset="0"/>
              </a:rPr>
              <a:t>DEPARTMENTS</a:t>
            </a:r>
            <a:r>
              <a:rPr lang="en-US" altLang="en-US" dirty="0"/>
              <a:t> table (the referenced or parent table).</a:t>
            </a:r>
          </a:p>
          <a:p>
            <a:pPr lvl="1"/>
            <a:r>
              <a:rPr lang="en-US" altLang="en-US" b="1" dirty="0" smtClean="0"/>
              <a:t>Guidelines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FOREIGN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>
                <a:latin typeface="Courier New" pitchFamily="49" charset="0"/>
              </a:rPr>
              <a:t>KEY</a:t>
            </a:r>
            <a:r>
              <a:rPr lang="en-US" altLang="en-US" dirty="0"/>
              <a:t> Constraint (continued)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FOREIGN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KEY</a:t>
            </a:r>
            <a:r>
              <a:rPr lang="en-US" altLang="en-US" dirty="0">
                <a:solidFill>
                  <a:schemeClr val="tx1"/>
                </a:solidFill>
              </a:rPr>
              <a:t> constraints can be defined</a:t>
            </a:r>
            <a:r>
              <a:rPr lang="en-US" altLang="en-US" dirty="0"/>
              <a:t> at the column or table constraint level. A composite foreign key must be created by using the table-level definition.</a:t>
            </a:r>
          </a:p>
          <a:p>
            <a:pPr lvl="1"/>
            <a:r>
              <a:rPr lang="en-US" altLang="en-US" dirty="0"/>
              <a:t>The example in the slide defines a </a:t>
            </a:r>
            <a:r>
              <a:rPr lang="en-US" altLang="en-US" dirty="0">
                <a:latin typeface="Courier New" pitchFamily="49" charset="0"/>
              </a:rPr>
              <a:t>FOREIGN KEY</a:t>
            </a:r>
            <a:r>
              <a:rPr lang="en-US" altLang="en-US" dirty="0"/>
              <a:t> constraint on the </a:t>
            </a:r>
            <a:r>
              <a:rPr lang="en-US" altLang="en-US" dirty="0">
                <a:latin typeface="Courier New" pitchFamily="49" charset="0"/>
              </a:rPr>
              <a:t>DEPARTMENT_ID</a:t>
            </a:r>
            <a:r>
              <a:rPr lang="en-US" altLang="en-US" dirty="0"/>
              <a:t> column of the </a:t>
            </a:r>
            <a:r>
              <a:rPr lang="en-US" altLang="en-US" dirty="0">
                <a:latin typeface="Courier New" pitchFamily="49" charset="0"/>
              </a:rPr>
              <a:t>EMPLOYEES</a:t>
            </a:r>
            <a:r>
              <a:rPr lang="en-US" altLang="en-US" dirty="0"/>
              <a:t> table, using table-level syntax. The name of the constraint is </a:t>
            </a:r>
            <a:r>
              <a:rPr lang="en-US" altLang="en-US" dirty="0">
                <a:latin typeface="Courier New" pitchFamily="49" charset="0"/>
              </a:rPr>
              <a:t>EMP_DEPTID_FK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The foreign key can also be defined at the column level, provided the constraint is based on a single column. The syntax differs in that the keywords </a:t>
            </a:r>
            <a:r>
              <a:rPr lang="en-US" altLang="en-US" dirty="0">
                <a:latin typeface="Courier New" pitchFamily="49" charset="0"/>
              </a:rPr>
              <a:t>FOREIGN KEY</a:t>
            </a:r>
            <a:r>
              <a:rPr lang="en-US" altLang="en-US" dirty="0"/>
              <a:t> do not appear. For example:</a:t>
            </a:r>
          </a:p>
          <a:p>
            <a:pPr lvl="4"/>
            <a:r>
              <a:rPr lang="en-US" altLang="en-US" dirty="0"/>
              <a:t>CREATE TABLE employees</a:t>
            </a:r>
          </a:p>
          <a:p>
            <a:pPr lvl="4"/>
            <a:r>
              <a:rPr lang="en-US" altLang="en-US" dirty="0"/>
              <a:t>(...</a:t>
            </a:r>
          </a:p>
          <a:p>
            <a:pPr lvl="4"/>
            <a:r>
              <a:rPr lang="en-US" altLang="en-US" dirty="0" err="1"/>
              <a:t>department_id</a:t>
            </a:r>
            <a:r>
              <a:rPr lang="en-US" altLang="en-US" dirty="0"/>
              <a:t> NUMBER(4) CONSTRAINT </a:t>
            </a:r>
            <a:r>
              <a:rPr lang="en-US" altLang="en-US" dirty="0" err="1"/>
              <a:t>emp_deptid_fk</a:t>
            </a:r>
            <a:r>
              <a:rPr lang="en-US" altLang="en-US" dirty="0"/>
              <a:t> </a:t>
            </a:r>
          </a:p>
          <a:p>
            <a:pPr lvl="4"/>
            <a:r>
              <a:rPr lang="en-US" altLang="en-US" dirty="0"/>
              <a:t>REFERENCES departments(</a:t>
            </a:r>
            <a:r>
              <a:rPr lang="en-US" altLang="en-US" dirty="0" err="1"/>
              <a:t>department_id</a:t>
            </a:r>
            <a:r>
              <a:rPr lang="en-US" altLang="en-US" dirty="0"/>
              <a:t>),</a:t>
            </a:r>
          </a:p>
          <a:p>
            <a:pPr lvl="4"/>
            <a:r>
              <a:rPr lang="en-US" altLang="en-US" dirty="0"/>
              <a:t>...</a:t>
            </a:r>
          </a:p>
          <a:p>
            <a:pPr lvl="4"/>
            <a:r>
              <a:rPr lang="en-US" altLang="en-US" dirty="0"/>
              <a:t>)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075A1-C659-4CE2-B79D-373143AFB585}" type="slidenum">
              <a:rPr lang="en-IE" smtClean="0"/>
              <a:pPr/>
              <a:t>77</a:t>
            </a:fld>
            <a:endParaRPr lang="en-I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075A1-C659-4CE2-B79D-373143AFB585}" type="slidenum">
              <a:rPr lang="en-IE" smtClean="0"/>
              <a:pPr/>
              <a:t>78</a:t>
            </a:fld>
            <a:endParaRPr lang="en-I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C1C38-55E0-4AE0-8121-34F02EBD9106}" type="slidenum">
              <a:rPr lang="en-IE" smtClean="0"/>
              <a:pPr/>
              <a:t>79</a:t>
            </a:fld>
            <a:endParaRPr lang="en-IE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C1C38-55E0-4AE0-8121-34F02EBD9106}" type="slidenum">
              <a:rPr lang="en-IE" smtClean="0"/>
              <a:pPr/>
              <a:t>80</a:t>
            </a:fld>
            <a:endParaRPr lang="en-IE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BE9FE-5ED4-4FC7-96AB-33F3CE5BC6E5}" type="slidenum">
              <a:rPr lang="en-IE" smtClean="0"/>
              <a:pPr/>
              <a:t>81</a:t>
            </a:fld>
            <a:endParaRPr lang="en-IE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2128CC-CAC3-4D61-B61B-A8282B3EB81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15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algn="just"/>
            <a:r>
              <a:rPr lang="en-US" alt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Having scalar values also means that all instances of a record type must contain the same number of fields.</a:t>
            </a:r>
          </a:p>
          <a:p>
            <a:pPr algn="just"/>
            <a:r>
              <a:rPr lang="en-US" alt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table not in first normal form is called un normalized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Dropping a Table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DROP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TABLE</a:t>
            </a:r>
            <a:r>
              <a:rPr lang="en-US" altLang="en-US" dirty="0">
                <a:solidFill>
                  <a:srgbClr val="FC0128"/>
                </a:solidFill>
              </a:rPr>
              <a:t> </a:t>
            </a:r>
            <a:r>
              <a:rPr lang="en-US" altLang="en-US" dirty="0"/>
              <a:t>statement removes the definition of an Oracle table. When you drop a table, the database loses all the data in the table and all the indexes associated with it. </a:t>
            </a:r>
          </a:p>
          <a:p>
            <a:pPr lvl="1"/>
            <a:r>
              <a:rPr lang="en-US" altLang="en-US" b="1" dirty="0"/>
              <a:t>Syntax</a:t>
            </a:r>
          </a:p>
          <a:p>
            <a:pPr lvl="1"/>
            <a:r>
              <a:rPr lang="en-US" altLang="en-US" dirty="0">
                <a:latin typeface="Courier New" pitchFamily="49" charset="0"/>
              </a:rPr>
              <a:t>DROP TABLE </a:t>
            </a:r>
            <a:r>
              <a:rPr lang="en-US" altLang="en-US" i="1" dirty="0" err="1">
                <a:latin typeface="Courier New" pitchFamily="49" charset="0"/>
              </a:rPr>
              <a:t>table</a:t>
            </a:r>
            <a:endParaRPr lang="en-US" altLang="en-US" dirty="0"/>
          </a:p>
          <a:p>
            <a:pPr lvl="1"/>
            <a:r>
              <a:rPr lang="en-US" altLang="en-US" dirty="0"/>
              <a:t>In the syntax, </a:t>
            </a:r>
            <a:r>
              <a:rPr lang="en-US" altLang="en-US" i="1" dirty="0">
                <a:latin typeface="Courier New" pitchFamily="49" charset="0"/>
              </a:rPr>
              <a:t>table</a:t>
            </a:r>
            <a:r>
              <a:rPr lang="en-US" altLang="en-US" i="1" dirty="0"/>
              <a:t> </a:t>
            </a:r>
            <a:r>
              <a:rPr lang="en-US" altLang="en-US" dirty="0"/>
              <a:t>is the name of the table.</a:t>
            </a:r>
          </a:p>
          <a:p>
            <a:pPr lvl="1"/>
            <a:r>
              <a:rPr lang="en-US" altLang="en-US" b="1" dirty="0"/>
              <a:t>Guidelines</a:t>
            </a:r>
            <a:endParaRPr lang="en-US" altLang="en-US" dirty="0"/>
          </a:p>
          <a:p>
            <a:pPr lvl="2"/>
            <a:r>
              <a:rPr lang="en-US" altLang="en-US" dirty="0"/>
              <a:t>All data is deleted from the table.</a:t>
            </a:r>
          </a:p>
          <a:p>
            <a:pPr lvl="2"/>
            <a:r>
              <a:rPr lang="en-US" altLang="en-US" dirty="0"/>
              <a:t>Any views and synonyms remain but are invalid.</a:t>
            </a:r>
          </a:p>
          <a:p>
            <a:pPr lvl="2"/>
            <a:r>
              <a:rPr lang="en-US" altLang="en-US" dirty="0"/>
              <a:t>Any pending </a:t>
            </a:r>
            <a:r>
              <a:rPr lang="en-US" altLang="en-US" dirty="0" smtClean="0"/>
              <a:t>TRANSACTION </a:t>
            </a:r>
            <a:r>
              <a:rPr lang="en-US" altLang="en-US" dirty="0"/>
              <a:t>are committed.</a:t>
            </a:r>
          </a:p>
          <a:p>
            <a:pPr lvl="2"/>
            <a:r>
              <a:rPr lang="en-US" altLang="en-US" dirty="0"/>
              <a:t>Only the creator of the table or a user with the </a:t>
            </a:r>
            <a:r>
              <a:rPr lang="en-US" altLang="en-US" dirty="0">
                <a:latin typeface="Courier New" pitchFamily="49" charset="0"/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itchFamily="49" charset="0"/>
              </a:rPr>
              <a:t>ANY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itchFamily="49" charset="0"/>
              </a:rPr>
              <a:t>TABLE</a:t>
            </a:r>
            <a:r>
              <a:rPr lang="en-US" altLang="en-US" dirty="0"/>
              <a:t> privilege can remove a table.</a:t>
            </a:r>
          </a:p>
          <a:p>
            <a:pPr lvl="1"/>
            <a:r>
              <a:rPr lang="en-US" altLang="en-US" b="1" dirty="0"/>
              <a:t>Note:</a:t>
            </a:r>
            <a:r>
              <a:rPr lang="en-US" altLang="en-US" dirty="0"/>
              <a:t> The </a:t>
            </a:r>
            <a:r>
              <a:rPr lang="en-US" altLang="en-US" dirty="0">
                <a:latin typeface="Courier New" pitchFamily="49" charset="0"/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itchFamily="49" charset="0"/>
              </a:rPr>
              <a:t>TABLE</a:t>
            </a:r>
            <a:r>
              <a:rPr lang="en-US" altLang="en-US" dirty="0"/>
              <a:t> statement, once executed, is irreversible. The Oracle server does not question the action when you issue the </a:t>
            </a:r>
            <a:r>
              <a:rPr lang="en-US" altLang="en-US" dirty="0">
                <a:latin typeface="Courier New" pitchFamily="49" charset="0"/>
              </a:rPr>
              <a:t>DROP TABLE</a:t>
            </a:r>
            <a:r>
              <a:rPr lang="en-US" altLang="en-US" dirty="0"/>
              <a:t> statement. If you own that table or have a high-level privilege, then the table is immediately removed. As with all DDL statements, </a:t>
            </a:r>
            <a:r>
              <a:rPr lang="en-US" altLang="en-US" dirty="0">
                <a:latin typeface="Courier New" pitchFamily="49" charset="0"/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itchFamily="49" charset="0"/>
              </a:rPr>
              <a:t>TABLE</a:t>
            </a:r>
            <a:r>
              <a:rPr lang="en-US" altLang="en-US" dirty="0"/>
              <a:t> is committed automatically.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7EF47-C9C6-426E-96C3-F09707CD60C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70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algn="just"/>
            <a:r>
              <a:rPr lang="en-US" alt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1.</a:t>
            </a:r>
            <a:r>
              <a:rPr lang="en-US" altLang="en-US">
                <a:cs typeface="Times New Roman" pitchFamily="18" charset="0"/>
              </a:rPr>
              <a:t> The designated key</a:t>
            </a:r>
            <a:r>
              <a:rPr lang="en-US" alt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will be the primary key of the original table concatenated with one or more data items from the new table.</a:t>
            </a:r>
          </a:p>
          <a:p>
            <a:pPr algn="just">
              <a:buFontTx/>
              <a:buChar char="•"/>
            </a:pPr>
            <a:r>
              <a:rPr lang="en-US" alt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the first table the primary key is ISBN</a:t>
            </a:r>
          </a:p>
          <a:p>
            <a:pPr algn="just">
              <a:buFontTx/>
              <a:buChar char="•"/>
            </a:pPr>
            <a:r>
              <a:rPr lang="en-US" alt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the second table the primary key is ISBN + Author Name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7EF47-C9C6-426E-96C3-F09707CD60C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170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algn="just"/>
            <a:r>
              <a:rPr lang="en-US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1.</a:t>
            </a:r>
            <a:r>
              <a:rPr lang="en-US" altLang="en-US" dirty="0">
                <a:cs typeface="Times New Roman" pitchFamily="18" charset="0"/>
              </a:rPr>
              <a:t> The designated key</a:t>
            </a:r>
            <a:r>
              <a:rPr lang="en-US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will be the primary key of the original table concatenated with one or more data items from the new table.</a:t>
            </a:r>
          </a:p>
          <a:p>
            <a:pPr algn="just">
              <a:buFontTx/>
              <a:buChar char="•"/>
            </a:pPr>
            <a:r>
              <a:rPr lang="en-US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the first table the primary key is ISBN</a:t>
            </a:r>
          </a:p>
          <a:p>
            <a:pPr algn="just">
              <a:buFontTx/>
              <a:buChar char="•"/>
            </a:pPr>
            <a:r>
              <a:rPr lang="en-US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the second table the primary key is ISBN + Author Name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C40560-8F14-4983-A9AC-F4338A5E1D2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23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CD345-4C55-4200-AF74-7A9C45BE0E8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27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algn="just"/>
            <a:r>
              <a:rPr lang="en-US" alt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there is a table with columns A,B,C,D with Primary Key (A,B) &amp; D is dependant on A (alone) then to be 2NF, you should reduce (split) tables as:</a:t>
            </a:r>
            <a:endParaRPr lang="en-US" altLang="en-US">
              <a:solidFill>
                <a:srgbClr val="0000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buFontTx/>
              <a:buChar char="•"/>
            </a:pPr>
            <a:r>
              <a:rPr lang="en-US" alt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Table with columns A,D with  Primary Key (A)</a:t>
            </a:r>
          </a:p>
          <a:p>
            <a:pPr lvl="1">
              <a:buFontTx/>
              <a:buChar char="•"/>
            </a:pPr>
            <a:r>
              <a:rPr lang="en-US" altLang="en-US">
                <a:cs typeface="Times New Roman" pitchFamily="18" charset="0"/>
              </a:rPr>
              <a:t>Table with columns A,B,C with  Primary Key (A,B)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CD345-4C55-4200-AF74-7A9C45BE0E8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27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algn="just"/>
            <a:r>
              <a:rPr lang="en-US" alt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there is a table with columns A,B,C,D with Primary Key (A,B) &amp; D is dependant on A (alone) then to be 2NF, you should reduce (split) tables as:</a:t>
            </a:r>
            <a:endParaRPr lang="en-US" altLang="en-US">
              <a:solidFill>
                <a:srgbClr val="0000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buFontTx/>
              <a:buChar char="•"/>
            </a:pPr>
            <a:r>
              <a:rPr lang="en-US" alt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Table with columns A,D with  Primary Key (A)</a:t>
            </a:r>
          </a:p>
          <a:p>
            <a:pPr lvl="1">
              <a:buFontTx/>
              <a:buChar char="•"/>
            </a:pPr>
            <a:r>
              <a:rPr lang="en-US" altLang="en-US">
                <a:cs typeface="Times New Roman" pitchFamily="18" charset="0"/>
              </a:rPr>
              <a:t>Table with columns A,B,C with  Primary Key (A,B)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CD345-4C55-4200-AF74-7A9C45BE0E8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7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algn="just"/>
            <a:r>
              <a:rPr lang="en-US" alt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there is a table with columns A,B,C,D with Primary Key (A,B) &amp; D is dependant on A (alone) then to be 2NF, you should reduce (split) tables as:</a:t>
            </a:r>
            <a:endParaRPr lang="en-US" altLang="en-US">
              <a:solidFill>
                <a:srgbClr val="0000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buFontTx/>
              <a:buChar char="•"/>
            </a:pPr>
            <a:r>
              <a:rPr lang="en-US" alt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Table with columns A,D with  Primary Key (A)</a:t>
            </a:r>
          </a:p>
          <a:p>
            <a:pPr lvl="1">
              <a:buFontTx/>
              <a:buChar char="•"/>
            </a:pPr>
            <a:r>
              <a:rPr lang="en-US" altLang="en-US">
                <a:cs typeface="Times New Roman" pitchFamily="18" charset="0"/>
              </a:rPr>
              <a:t>Table with columns A,B,C with  Primary Key (A,B)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269247C-69BC-4CAA-8D5F-A00DA4B5D1AF}" type="datetime1">
              <a:rPr lang="en-US" smtClean="0"/>
              <a:t>9/24/2017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EED2F5C-8CD6-4B1D-A1CA-8207A083A87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1CF5-CF99-40E0-A486-C97B49CA7BA0}" type="datetime1">
              <a:rPr lang="en-US" smtClean="0"/>
              <a:t>9/24/2017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F5C-8CD6-4B1D-A1CA-8207A083A87F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79B-0CEC-4B13-980E-93CCDBB06DC8}" type="datetime1">
              <a:rPr lang="en-US" smtClean="0"/>
              <a:t>9/24/2017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F5C-8CD6-4B1D-A1CA-8207A083A87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747E-44AF-460A-9B0D-B2C5A26D09D2}" type="datetime1">
              <a:rPr lang="en-US" smtClean="0"/>
              <a:t>9/24/2017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F5C-8CD6-4B1D-A1CA-8207A083A87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29D348A-A4C9-417E-A0E3-C4A358184CB4}" type="datetime1">
              <a:rPr lang="en-US" smtClean="0"/>
              <a:t>9/24/2017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EED2F5C-8CD6-4B1D-A1CA-8207A083A87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AA62-C707-43A5-BA9E-64DA6794B061}" type="datetime1">
              <a:rPr lang="en-US" smtClean="0"/>
              <a:t>9/24/2017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F5C-8CD6-4B1D-A1CA-8207A083A87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7A6-1431-4719-94E5-B6134195FA7F}" type="datetime1">
              <a:rPr lang="en-US" smtClean="0"/>
              <a:t>9/24/2017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F5C-8CD6-4B1D-A1CA-8207A083A87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250-A132-4D95-A7CD-07436310374A}" type="datetime1">
              <a:rPr lang="en-US" smtClean="0"/>
              <a:t>9/24/2017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F5C-8CD6-4B1D-A1CA-8207A083A87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84E-C754-40B6-9D79-2E25F64A1A25}" type="datetime1">
              <a:rPr lang="en-US" smtClean="0"/>
              <a:t>9/24/2017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F5C-8CD6-4B1D-A1CA-8207A083A87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079E-404B-4B57-B803-D843F854C06C}" type="datetime1">
              <a:rPr lang="en-US" smtClean="0"/>
              <a:t>9/24/2017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F5C-8CD6-4B1D-A1CA-8207A083A87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D123-FBB2-448C-9D85-39853D5E8635}" type="datetime1">
              <a:rPr lang="en-US" smtClean="0"/>
              <a:t>9/24/2017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F5C-8CD6-4B1D-A1CA-8207A083A87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5E188E-DE83-4408-A426-6C5138762EF3}" type="datetime1">
              <a:rPr lang="en-US" smtClean="0"/>
              <a:t>9/24/2017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ED2F5C-8CD6-4B1D-A1CA-8207A083A87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db/10.8.3.0/ref/rreftablesubquery.html" TargetMode="Externa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sql.oracle.com/apex/livesql/file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dirty="0" smtClean="0"/>
              <a:t>Data Modelling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dirty="0" smtClean="0"/>
              <a:t>Good Physical Database Design -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6705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15000" y="3196449"/>
            <a:ext cx="2033935" cy="3256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216195" name="Group 131"/>
          <p:cNvGrpSpPr>
            <a:grpSpLocks/>
          </p:cNvGrpSpPr>
          <p:nvPr/>
        </p:nvGrpSpPr>
        <p:grpSpPr bwMode="auto">
          <a:xfrm>
            <a:off x="182687" y="4225521"/>
            <a:ext cx="1063625" cy="381000"/>
            <a:chOff x="0" y="0"/>
            <a:chExt cx="627" cy="480"/>
          </a:xfrm>
        </p:grpSpPr>
        <p:sp>
          <p:nvSpPr>
            <p:cNvPr id="216196" name="Rectangle 132"/>
            <p:cNvSpPr>
              <a:spLocks noChangeArrowheads="1"/>
            </p:cNvSpPr>
            <p:nvPr/>
          </p:nvSpPr>
          <p:spPr bwMode="auto">
            <a:xfrm>
              <a:off x="29" y="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0-321-32132-1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197" name="Rectangle 133"/>
            <p:cNvSpPr>
              <a:spLocks noChangeArrowheads="1"/>
            </p:cNvSpPr>
            <p:nvPr/>
          </p:nvSpPr>
          <p:spPr bwMode="auto">
            <a:xfrm>
              <a:off x="0" y="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198" name="Group 134"/>
          <p:cNvGrpSpPr>
            <a:grpSpLocks/>
          </p:cNvGrpSpPr>
          <p:nvPr/>
        </p:nvGrpSpPr>
        <p:grpSpPr bwMode="auto">
          <a:xfrm>
            <a:off x="1246312" y="4225521"/>
            <a:ext cx="881062" cy="381000"/>
            <a:chOff x="627" y="0"/>
            <a:chExt cx="598" cy="480"/>
          </a:xfrm>
        </p:grpSpPr>
        <p:sp>
          <p:nvSpPr>
            <p:cNvPr id="216199" name="Rectangle 135"/>
            <p:cNvSpPr>
              <a:spLocks noChangeArrowheads="1"/>
            </p:cNvSpPr>
            <p:nvPr/>
          </p:nvSpPr>
          <p:spPr bwMode="auto">
            <a:xfrm>
              <a:off x="656" y="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Balloon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00" name="Rectangle 136"/>
            <p:cNvSpPr>
              <a:spLocks noChangeArrowheads="1"/>
            </p:cNvSpPr>
            <p:nvPr/>
          </p:nvSpPr>
          <p:spPr bwMode="auto">
            <a:xfrm>
              <a:off x="627" y="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10" name="Group 146"/>
          <p:cNvGrpSpPr>
            <a:grpSpLocks/>
          </p:cNvGrpSpPr>
          <p:nvPr/>
        </p:nvGrpSpPr>
        <p:grpSpPr bwMode="auto">
          <a:xfrm>
            <a:off x="2128962" y="4225521"/>
            <a:ext cx="998537" cy="381000"/>
            <a:chOff x="3077" y="0"/>
            <a:chExt cx="670" cy="480"/>
          </a:xfrm>
        </p:grpSpPr>
        <p:sp>
          <p:nvSpPr>
            <p:cNvPr id="216211" name="Rectangle 147"/>
            <p:cNvSpPr>
              <a:spLocks noChangeArrowheads="1"/>
            </p:cNvSpPr>
            <p:nvPr/>
          </p:nvSpPr>
          <p:spPr bwMode="auto">
            <a:xfrm>
              <a:off x="3106" y="0"/>
              <a:ext cx="6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Small House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12" name="Rectangle 148"/>
            <p:cNvSpPr>
              <a:spLocks noChangeArrowheads="1"/>
            </p:cNvSpPr>
            <p:nvPr/>
          </p:nvSpPr>
          <p:spPr bwMode="auto">
            <a:xfrm>
              <a:off x="3077" y="0"/>
              <a:ext cx="67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13" name="Group 149"/>
          <p:cNvGrpSpPr>
            <a:grpSpLocks/>
          </p:cNvGrpSpPr>
          <p:nvPr/>
        </p:nvGrpSpPr>
        <p:grpSpPr bwMode="auto">
          <a:xfrm>
            <a:off x="3127499" y="4225521"/>
            <a:ext cx="1058863" cy="381000"/>
            <a:chOff x="3747" y="0"/>
            <a:chExt cx="634" cy="480"/>
          </a:xfrm>
        </p:grpSpPr>
        <p:sp>
          <p:nvSpPr>
            <p:cNvPr id="216214" name="Rectangle 150"/>
            <p:cNvSpPr>
              <a:spLocks noChangeArrowheads="1"/>
            </p:cNvSpPr>
            <p:nvPr/>
          </p:nvSpPr>
          <p:spPr bwMode="auto">
            <a:xfrm>
              <a:off x="3776" y="0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714-000-0000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15" name="Rectangle 151"/>
            <p:cNvSpPr>
              <a:spLocks noChangeArrowheads="1"/>
            </p:cNvSpPr>
            <p:nvPr/>
          </p:nvSpPr>
          <p:spPr bwMode="auto">
            <a:xfrm>
              <a:off x="3747" y="0"/>
              <a:ext cx="634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16" name="Group 152"/>
          <p:cNvGrpSpPr>
            <a:grpSpLocks/>
          </p:cNvGrpSpPr>
          <p:nvPr/>
        </p:nvGrpSpPr>
        <p:grpSpPr bwMode="auto">
          <a:xfrm>
            <a:off x="4186362" y="4225521"/>
            <a:ext cx="706437" cy="381000"/>
            <a:chOff x="4381" y="0"/>
            <a:chExt cx="382" cy="480"/>
          </a:xfrm>
        </p:grpSpPr>
        <p:sp>
          <p:nvSpPr>
            <p:cNvPr id="216217" name="Rectangle 153"/>
            <p:cNvSpPr>
              <a:spLocks noChangeArrowheads="1"/>
            </p:cNvSpPr>
            <p:nvPr/>
          </p:nvSpPr>
          <p:spPr bwMode="auto">
            <a:xfrm>
              <a:off x="4410" y="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$34.00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18" name="Rectangle 154"/>
            <p:cNvSpPr>
              <a:spLocks noChangeArrowheads="1"/>
            </p:cNvSpPr>
            <p:nvPr/>
          </p:nvSpPr>
          <p:spPr bwMode="auto">
            <a:xfrm>
              <a:off x="4381" y="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19" name="Group 155"/>
          <p:cNvGrpSpPr>
            <a:grpSpLocks/>
          </p:cNvGrpSpPr>
          <p:nvPr/>
        </p:nvGrpSpPr>
        <p:grpSpPr bwMode="auto">
          <a:xfrm>
            <a:off x="182687" y="4606521"/>
            <a:ext cx="1063625" cy="381000"/>
            <a:chOff x="0" y="1440"/>
            <a:chExt cx="627" cy="480"/>
          </a:xfrm>
        </p:grpSpPr>
        <p:sp>
          <p:nvSpPr>
            <p:cNvPr id="216220" name="Rectangle 156"/>
            <p:cNvSpPr>
              <a:spLocks noChangeArrowheads="1"/>
            </p:cNvSpPr>
            <p:nvPr/>
          </p:nvSpPr>
          <p:spPr bwMode="auto">
            <a:xfrm>
              <a:off x="29" y="144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0-55-123456-9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21" name="Rectangle 157"/>
            <p:cNvSpPr>
              <a:spLocks noChangeArrowheads="1"/>
            </p:cNvSpPr>
            <p:nvPr/>
          </p:nvSpPr>
          <p:spPr bwMode="auto">
            <a:xfrm>
              <a:off x="0" y="144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22" name="Group 158"/>
          <p:cNvGrpSpPr>
            <a:grpSpLocks/>
          </p:cNvGrpSpPr>
          <p:nvPr/>
        </p:nvGrpSpPr>
        <p:grpSpPr bwMode="auto">
          <a:xfrm>
            <a:off x="1246312" y="4606521"/>
            <a:ext cx="881062" cy="381000"/>
            <a:chOff x="627" y="1440"/>
            <a:chExt cx="598" cy="480"/>
          </a:xfrm>
        </p:grpSpPr>
        <p:sp>
          <p:nvSpPr>
            <p:cNvPr id="216223" name="Rectangle 159"/>
            <p:cNvSpPr>
              <a:spLocks noChangeArrowheads="1"/>
            </p:cNvSpPr>
            <p:nvPr/>
          </p:nvSpPr>
          <p:spPr bwMode="auto">
            <a:xfrm>
              <a:off x="656" y="144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Main Street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24" name="Rectangle 160"/>
            <p:cNvSpPr>
              <a:spLocks noChangeArrowheads="1"/>
            </p:cNvSpPr>
            <p:nvPr/>
          </p:nvSpPr>
          <p:spPr bwMode="auto">
            <a:xfrm>
              <a:off x="627" y="144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34" name="Group 170"/>
          <p:cNvGrpSpPr>
            <a:grpSpLocks/>
          </p:cNvGrpSpPr>
          <p:nvPr/>
        </p:nvGrpSpPr>
        <p:grpSpPr bwMode="auto">
          <a:xfrm>
            <a:off x="2128962" y="4606521"/>
            <a:ext cx="998537" cy="381000"/>
            <a:chOff x="3077" y="1440"/>
            <a:chExt cx="670" cy="480"/>
          </a:xfrm>
        </p:grpSpPr>
        <p:sp>
          <p:nvSpPr>
            <p:cNvPr id="216235" name="Rectangle 171"/>
            <p:cNvSpPr>
              <a:spLocks noChangeArrowheads="1"/>
            </p:cNvSpPr>
            <p:nvPr/>
          </p:nvSpPr>
          <p:spPr bwMode="auto">
            <a:xfrm>
              <a:off x="3106" y="1440"/>
              <a:ext cx="6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Small House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36" name="Rectangle 172"/>
            <p:cNvSpPr>
              <a:spLocks noChangeArrowheads="1"/>
            </p:cNvSpPr>
            <p:nvPr/>
          </p:nvSpPr>
          <p:spPr bwMode="auto">
            <a:xfrm>
              <a:off x="3077" y="1440"/>
              <a:ext cx="67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37" name="Group 173"/>
          <p:cNvGrpSpPr>
            <a:grpSpLocks/>
          </p:cNvGrpSpPr>
          <p:nvPr/>
        </p:nvGrpSpPr>
        <p:grpSpPr bwMode="auto">
          <a:xfrm>
            <a:off x="3127499" y="4606521"/>
            <a:ext cx="1058863" cy="381000"/>
            <a:chOff x="3747" y="1440"/>
            <a:chExt cx="634" cy="480"/>
          </a:xfrm>
        </p:grpSpPr>
        <p:sp>
          <p:nvSpPr>
            <p:cNvPr id="216238" name="Rectangle 174"/>
            <p:cNvSpPr>
              <a:spLocks noChangeArrowheads="1"/>
            </p:cNvSpPr>
            <p:nvPr/>
          </p:nvSpPr>
          <p:spPr bwMode="auto">
            <a:xfrm>
              <a:off x="3776" y="1440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714-000-0000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39" name="Rectangle 175"/>
            <p:cNvSpPr>
              <a:spLocks noChangeArrowheads="1"/>
            </p:cNvSpPr>
            <p:nvPr/>
          </p:nvSpPr>
          <p:spPr bwMode="auto">
            <a:xfrm>
              <a:off x="3747" y="1440"/>
              <a:ext cx="634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40" name="Group 176"/>
          <p:cNvGrpSpPr>
            <a:grpSpLocks/>
          </p:cNvGrpSpPr>
          <p:nvPr/>
        </p:nvGrpSpPr>
        <p:grpSpPr bwMode="auto">
          <a:xfrm>
            <a:off x="4186362" y="4606521"/>
            <a:ext cx="706437" cy="381000"/>
            <a:chOff x="4381" y="1440"/>
            <a:chExt cx="382" cy="480"/>
          </a:xfrm>
        </p:grpSpPr>
        <p:sp>
          <p:nvSpPr>
            <p:cNvPr id="216241" name="Rectangle 177"/>
            <p:cNvSpPr>
              <a:spLocks noChangeArrowheads="1"/>
            </p:cNvSpPr>
            <p:nvPr/>
          </p:nvSpPr>
          <p:spPr bwMode="auto">
            <a:xfrm>
              <a:off x="4410" y="144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$22.95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42" name="Rectangle 178"/>
            <p:cNvSpPr>
              <a:spLocks noChangeArrowheads="1"/>
            </p:cNvSpPr>
            <p:nvPr/>
          </p:nvSpPr>
          <p:spPr bwMode="auto">
            <a:xfrm>
              <a:off x="4381" y="144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43" name="Group 179"/>
          <p:cNvGrpSpPr>
            <a:grpSpLocks/>
          </p:cNvGrpSpPr>
          <p:nvPr/>
        </p:nvGrpSpPr>
        <p:grpSpPr bwMode="auto">
          <a:xfrm>
            <a:off x="182687" y="4987521"/>
            <a:ext cx="1063625" cy="381000"/>
            <a:chOff x="0" y="2400"/>
            <a:chExt cx="627" cy="480"/>
          </a:xfrm>
        </p:grpSpPr>
        <p:sp>
          <p:nvSpPr>
            <p:cNvPr id="216244" name="Rectangle 180"/>
            <p:cNvSpPr>
              <a:spLocks noChangeArrowheads="1"/>
            </p:cNvSpPr>
            <p:nvPr/>
          </p:nvSpPr>
          <p:spPr bwMode="auto">
            <a:xfrm>
              <a:off x="29" y="240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0-123-45678-0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45" name="Rectangle 181"/>
            <p:cNvSpPr>
              <a:spLocks noChangeArrowheads="1"/>
            </p:cNvSpPr>
            <p:nvPr/>
          </p:nvSpPr>
          <p:spPr bwMode="auto">
            <a:xfrm>
              <a:off x="0" y="240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46" name="Group 182"/>
          <p:cNvGrpSpPr>
            <a:grpSpLocks/>
          </p:cNvGrpSpPr>
          <p:nvPr/>
        </p:nvGrpSpPr>
        <p:grpSpPr bwMode="auto">
          <a:xfrm>
            <a:off x="1246312" y="4987521"/>
            <a:ext cx="881062" cy="381000"/>
            <a:chOff x="627" y="2400"/>
            <a:chExt cx="598" cy="480"/>
          </a:xfrm>
        </p:grpSpPr>
        <p:sp>
          <p:nvSpPr>
            <p:cNvPr id="216247" name="Rectangle 183"/>
            <p:cNvSpPr>
              <a:spLocks noChangeArrowheads="1"/>
            </p:cNvSpPr>
            <p:nvPr/>
          </p:nvSpPr>
          <p:spPr bwMode="auto">
            <a:xfrm>
              <a:off x="656" y="240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Ulysses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48" name="Rectangle 184"/>
            <p:cNvSpPr>
              <a:spLocks noChangeArrowheads="1"/>
            </p:cNvSpPr>
            <p:nvPr/>
          </p:nvSpPr>
          <p:spPr bwMode="auto">
            <a:xfrm>
              <a:off x="627" y="240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58" name="Group 194"/>
          <p:cNvGrpSpPr>
            <a:grpSpLocks/>
          </p:cNvGrpSpPr>
          <p:nvPr/>
        </p:nvGrpSpPr>
        <p:grpSpPr bwMode="auto">
          <a:xfrm>
            <a:off x="2128962" y="4987521"/>
            <a:ext cx="998537" cy="381000"/>
            <a:chOff x="3077" y="2400"/>
            <a:chExt cx="670" cy="480"/>
          </a:xfrm>
        </p:grpSpPr>
        <p:sp>
          <p:nvSpPr>
            <p:cNvPr id="216259" name="Rectangle 195"/>
            <p:cNvSpPr>
              <a:spLocks noChangeArrowheads="1"/>
            </p:cNvSpPr>
            <p:nvPr/>
          </p:nvSpPr>
          <p:spPr bwMode="auto">
            <a:xfrm>
              <a:off x="3106" y="2400"/>
              <a:ext cx="6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Alpha Press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60" name="Rectangle 196"/>
            <p:cNvSpPr>
              <a:spLocks noChangeArrowheads="1"/>
            </p:cNvSpPr>
            <p:nvPr/>
          </p:nvSpPr>
          <p:spPr bwMode="auto">
            <a:xfrm>
              <a:off x="3077" y="2400"/>
              <a:ext cx="67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61" name="Group 197"/>
          <p:cNvGrpSpPr>
            <a:grpSpLocks/>
          </p:cNvGrpSpPr>
          <p:nvPr/>
        </p:nvGrpSpPr>
        <p:grpSpPr bwMode="auto">
          <a:xfrm>
            <a:off x="3127499" y="4987521"/>
            <a:ext cx="1058863" cy="381000"/>
            <a:chOff x="3747" y="2400"/>
            <a:chExt cx="634" cy="480"/>
          </a:xfrm>
        </p:grpSpPr>
        <p:sp>
          <p:nvSpPr>
            <p:cNvPr id="216262" name="Rectangle 198"/>
            <p:cNvSpPr>
              <a:spLocks noChangeArrowheads="1"/>
            </p:cNvSpPr>
            <p:nvPr/>
          </p:nvSpPr>
          <p:spPr bwMode="auto">
            <a:xfrm>
              <a:off x="3776" y="2400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999-999-9999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63" name="Rectangle 199"/>
            <p:cNvSpPr>
              <a:spLocks noChangeArrowheads="1"/>
            </p:cNvSpPr>
            <p:nvPr/>
          </p:nvSpPr>
          <p:spPr bwMode="auto">
            <a:xfrm>
              <a:off x="3747" y="2400"/>
              <a:ext cx="634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64" name="Group 200"/>
          <p:cNvGrpSpPr>
            <a:grpSpLocks/>
          </p:cNvGrpSpPr>
          <p:nvPr/>
        </p:nvGrpSpPr>
        <p:grpSpPr bwMode="auto">
          <a:xfrm>
            <a:off x="4186362" y="4987521"/>
            <a:ext cx="706437" cy="381000"/>
            <a:chOff x="4381" y="2400"/>
            <a:chExt cx="382" cy="480"/>
          </a:xfrm>
        </p:grpSpPr>
        <p:sp>
          <p:nvSpPr>
            <p:cNvPr id="216265" name="Rectangle 201"/>
            <p:cNvSpPr>
              <a:spLocks noChangeArrowheads="1"/>
            </p:cNvSpPr>
            <p:nvPr/>
          </p:nvSpPr>
          <p:spPr bwMode="auto">
            <a:xfrm>
              <a:off x="4410" y="240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$34.00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66" name="Rectangle 202"/>
            <p:cNvSpPr>
              <a:spLocks noChangeArrowheads="1"/>
            </p:cNvSpPr>
            <p:nvPr/>
          </p:nvSpPr>
          <p:spPr bwMode="auto">
            <a:xfrm>
              <a:off x="4381" y="240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67" name="Group 203"/>
          <p:cNvGrpSpPr>
            <a:grpSpLocks/>
          </p:cNvGrpSpPr>
          <p:nvPr/>
        </p:nvGrpSpPr>
        <p:grpSpPr bwMode="auto">
          <a:xfrm>
            <a:off x="182687" y="5368521"/>
            <a:ext cx="1063625" cy="381000"/>
            <a:chOff x="0" y="2880"/>
            <a:chExt cx="627" cy="480"/>
          </a:xfrm>
        </p:grpSpPr>
        <p:sp>
          <p:nvSpPr>
            <p:cNvPr id="216268" name="Rectangle 204"/>
            <p:cNvSpPr>
              <a:spLocks noChangeArrowheads="1"/>
            </p:cNvSpPr>
            <p:nvPr/>
          </p:nvSpPr>
          <p:spPr bwMode="auto">
            <a:xfrm>
              <a:off x="29" y="288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1-22-233700-0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69" name="Rectangle 205"/>
            <p:cNvSpPr>
              <a:spLocks noChangeArrowheads="1"/>
            </p:cNvSpPr>
            <p:nvPr/>
          </p:nvSpPr>
          <p:spPr bwMode="auto">
            <a:xfrm>
              <a:off x="0" y="288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70" name="Group 206"/>
          <p:cNvGrpSpPr>
            <a:grpSpLocks/>
          </p:cNvGrpSpPr>
          <p:nvPr/>
        </p:nvGrpSpPr>
        <p:grpSpPr bwMode="auto">
          <a:xfrm>
            <a:off x="1246312" y="5368521"/>
            <a:ext cx="881062" cy="381000"/>
            <a:chOff x="627" y="2880"/>
            <a:chExt cx="598" cy="480"/>
          </a:xfrm>
        </p:grpSpPr>
        <p:sp>
          <p:nvSpPr>
            <p:cNvPr id="216271" name="Rectangle 207"/>
            <p:cNvSpPr>
              <a:spLocks noChangeArrowheads="1"/>
            </p:cNvSpPr>
            <p:nvPr/>
          </p:nvSpPr>
          <p:spPr bwMode="auto">
            <a:xfrm>
              <a:off x="656" y="288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Visual Basic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72" name="Rectangle 208"/>
            <p:cNvSpPr>
              <a:spLocks noChangeArrowheads="1"/>
            </p:cNvSpPr>
            <p:nvPr/>
          </p:nvSpPr>
          <p:spPr bwMode="auto">
            <a:xfrm>
              <a:off x="62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82" name="Group 218"/>
          <p:cNvGrpSpPr>
            <a:grpSpLocks/>
          </p:cNvGrpSpPr>
          <p:nvPr/>
        </p:nvGrpSpPr>
        <p:grpSpPr bwMode="auto">
          <a:xfrm>
            <a:off x="2128962" y="5368521"/>
            <a:ext cx="998537" cy="381000"/>
            <a:chOff x="3077" y="2880"/>
            <a:chExt cx="670" cy="480"/>
          </a:xfrm>
        </p:grpSpPr>
        <p:sp>
          <p:nvSpPr>
            <p:cNvPr id="216283" name="Rectangle 219"/>
            <p:cNvSpPr>
              <a:spLocks noChangeArrowheads="1"/>
            </p:cNvSpPr>
            <p:nvPr/>
          </p:nvSpPr>
          <p:spPr bwMode="auto">
            <a:xfrm>
              <a:off x="3106" y="2880"/>
              <a:ext cx="6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Big House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84" name="Rectangle 220"/>
            <p:cNvSpPr>
              <a:spLocks noChangeArrowheads="1"/>
            </p:cNvSpPr>
            <p:nvPr/>
          </p:nvSpPr>
          <p:spPr bwMode="auto">
            <a:xfrm>
              <a:off x="3077" y="2880"/>
              <a:ext cx="67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85" name="Group 221"/>
          <p:cNvGrpSpPr>
            <a:grpSpLocks/>
          </p:cNvGrpSpPr>
          <p:nvPr/>
        </p:nvGrpSpPr>
        <p:grpSpPr bwMode="auto">
          <a:xfrm>
            <a:off x="3127499" y="5368521"/>
            <a:ext cx="1058863" cy="381000"/>
            <a:chOff x="3747" y="2880"/>
            <a:chExt cx="634" cy="480"/>
          </a:xfrm>
        </p:grpSpPr>
        <p:sp>
          <p:nvSpPr>
            <p:cNvPr id="216286" name="Rectangle 222"/>
            <p:cNvSpPr>
              <a:spLocks noChangeArrowheads="1"/>
            </p:cNvSpPr>
            <p:nvPr/>
          </p:nvSpPr>
          <p:spPr bwMode="auto">
            <a:xfrm>
              <a:off x="3776" y="2880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123-456-7890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87" name="Rectangle 223"/>
            <p:cNvSpPr>
              <a:spLocks noChangeArrowheads="1"/>
            </p:cNvSpPr>
            <p:nvPr/>
          </p:nvSpPr>
          <p:spPr bwMode="auto">
            <a:xfrm>
              <a:off x="3747" y="2880"/>
              <a:ext cx="634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88" name="Group 224"/>
          <p:cNvGrpSpPr>
            <a:grpSpLocks/>
          </p:cNvGrpSpPr>
          <p:nvPr/>
        </p:nvGrpSpPr>
        <p:grpSpPr bwMode="auto">
          <a:xfrm>
            <a:off x="4186362" y="5368521"/>
            <a:ext cx="706437" cy="381000"/>
            <a:chOff x="4381" y="2880"/>
            <a:chExt cx="382" cy="480"/>
          </a:xfrm>
        </p:grpSpPr>
        <p:sp>
          <p:nvSpPr>
            <p:cNvPr id="216289" name="Rectangle 225"/>
            <p:cNvSpPr>
              <a:spLocks noChangeArrowheads="1"/>
            </p:cNvSpPr>
            <p:nvPr/>
          </p:nvSpPr>
          <p:spPr bwMode="auto">
            <a:xfrm>
              <a:off x="4410" y="288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$25.00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90" name="Rectangle 226"/>
            <p:cNvSpPr>
              <a:spLocks noChangeArrowheads="1"/>
            </p:cNvSpPr>
            <p:nvPr/>
          </p:nvSpPr>
          <p:spPr bwMode="auto">
            <a:xfrm>
              <a:off x="4381" y="288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91" name="Group 227"/>
          <p:cNvGrpSpPr>
            <a:grpSpLocks/>
          </p:cNvGrpSpPr>
          <p:nvPr/>
        </p:nvGrpSpPr>
        <p:grpSpPr bwMode="auto">
          <a:xfrm>
            <a:off x="179512" y="3844521"/>
            <a:ext cx="1063625" cy="381000"/>
            <a:chOff x="0" y="2880"/>
            <a:chExt cx="627" cy="480"/>
          </a:xfrm>
        </p:grpSpPr>
        <p:sp>
          <p:nvSpPr>
            <p:cNvPr id="216292" name="Rectangle 228"/>
            <p:cNvSpPr>
              <a:spLocks noChangeArrowheads="1"/>
            </p:cNvSpPr>
            <p:nvPr/>
          </p:nvSpPr>
          <p:spPr bwMode="auto">
            <a:xfrm>
              <a:off x="29" y="288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200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ISBN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93" name="Rectangle 229"/>
            <p:cNvSpPr>
              <a:spLocks noChangeArrowheads="1"/>
            </p:cNvSpPr>
            <p:nvPr/>
          </p:nvSpPr>
          <p:spPr bwMode="auto">
            <a:xfrm>
              <a:off x="0" y="288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294" name="Group 230"/>
          <p:cNvGrpSpPr>
            <a:grpSpLocks/>
          </p:cNvGrpSpPr>
          <p:nvPr/>
        </p:nvGrpSpPr>
        <p:grpSpPr bwMode="auto">
          <a:xfrm>
            <a:off x="1243137" y="3844521"/>
            <a:ext cx="881062" cy="381000"/>
            <a:chOff x="627" y="2880"/>
            <a:chExt cx="598" cy="480"/>
          </a:xfrm>
        </p:grpSpPr>
        <p:sp>
          <p:nvSpPr>
            <p:cNvPr id="216295" name="Rectangle 231"/>
            <p:cNvSpPr>
              <a:spLocks noChangeArrowheads="1"/>
            </p:cNvSpPr>
            <p:nvPr/>
          </p:nvSpPr>
          <p:spPr bwMode="auto">
            <a:xfrm>
              <a:off x="656" y="288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Title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296" name="Rectangle 232"/>
            <p:cNvSpPr>
              <a:spLocks noChangeArrowheads="1"/>
            </p:cNvSpPr>
            <p:nvPr/>
          </p:nvSpPr>
          <p:spPr bwMode="auto">
            <a:xfrm>
              <a:off x="62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306" name="Group 242"/>
          <p:cNvGrpSpPr>
            <a:grpSpLocks/>
          </p:cNvGrpSpPr>
          <p:nvPr/>
        </p:nvGrpSpPr>
        <p:grpSpPr bwMode="auto">
          <a:xfrm>
            <a:off x="2127374" y="3844521"/>
            <a:ext cx="998538" cy="381000"/>
            <a:chOff x="3077" y="2880"/>
            <a:chExt cx="670" cy="480"/>
          </a:xfrm>
        </p:grpSpPr>
        <p:sp>
          <p:nvSpPr>
            <p:cNvPr id="216307" name="Rectangle 243"/>
            <p:cNvSpPr>
              <a:spLocks noChangeArrowheads="1"/>
            </p:cNvSpPr>
            <p:nvPr/>
          </p:nvSpPr>
          <p:spPr bwMode="auto">
            <a:xfrm>
              <a:off x="3106" y="2880"/>
              <a:ext cx="6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PubName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308" name="Rectangle 244"/>
            <p:cNvSpPr>
              <a:spLocks noChangeArrowheads="1"/>
            </p:cNvSpPr>
            <p:nvPr/>
          </p:nvSpPr>
          <p:spPr bwMode="auto">
            <a:xfrm>
              <a:off x="3077" y="2880"/>
              <a:ext cx="67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309" name="Group 245"/>
          <p:cNvGrpSpPr>
            <a:grpSpLocks/>
          </p:cNvGrpSpPr>
          <p:nvPr/>
        </p:nvGrpSpPr>
        <p:grpSpPr bwMode="auto">
          <a:xfrm>
            <a:off x="3125912" y="3844521"/>
            <a:ext cx="1058862" cy="381000"/>
            <a:chOff x="3747" y="2880"/>
            <a:chExt cx="634" cy="480"/>
          </a:xfrm>
        </p:grpSpPr>
        <p:sp>
          <p:nvSpPr>
            <p:cNvPr id="216310" name="Rectangle 246"/>
            <p:cNvSpPr>
              <a:spLocks noChangeArrowheads="1"/>
            </p:cNvSpPr>
            <p:nvPr/>
          </p:nvSpPr>
          <p:spPr bwMode="auto">
            <a:xfrm>
              <a:off x="3776" y="2880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PubPhone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311" name="Rectangle 247"/>
            <p:cNvSpPr>
              <a:spLocks noChangeArrowheads="1"/>
            </p:cNvSpPr>
            <p:nvPr/>
          </p:nvSpPr>
          <p:spPr bwMode="auto">
            <a:xfrm>
              <a:off x="3747" y="2880"/>
              <a:ext cx="634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312" name="Group 248"/>
          <p:cNvGrpSpPr>
            <a:grpSpLocks/>
          </p:cNvGrpSpPr>
          <p:nvPr/>
        </p:nvGrpSpPr>
        <p:grpSpPr bwMode="auto">
          <a:xfrm>
            <a:off x="4184774" y="3844521"/>
            <a:ext cx="706438" cy="381000"/>
            <a:chOff x="4381" y="2880"/>
            <a:chExt cx="382" cy="480"/>
          </a:xfrm>
        </p:grpSpPr>
        <p:sp>
          <p:nvSpPr>
            <p:cNvPr id="216313" name="Rectangle 249"/>
            <p:cNvSpPr>
              <a:spLocks noChangeArrowheads="1"/>
            </p:cNvSpPr>
            <p:nvPr/>
          </p:nvSpPr>
          <p:spPr bwMode="auto">
            <a:xfrm>
              <a:off x="4410" y="288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Price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314" name="Rectangle 250"/>
            <p:cNvSpPr>
              <a:spLocks noChangeArrowheads="1"/>
            </p:cNvSpPr>
            <p:nvPr/>
          </p:nvSpPr>
          <p:spPr bwMode="auto">
            <a:xfrm>
              <a:off x="4381" y="288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363" name="Group 299"/>
          <p:cNvGrpSpPr>
            <a:grpSpLocks/>
          </p:cNvGrpSpPr>
          <p:nvPr/>
        </p:nvGrpSpPr>
        <p:grpSpPr bwMode="auto">
          <a:xfrm>
            <a:off x="5716588" y="3196449"/>
            <a:ext cx="1063625" cy="381000"/>
            <a:chOff x="0" y="2880"/>
            <a:chExt cx="627" cy="480"/>
          </a:xfrm>
        </p:grpSpPr>
        <p:sp>
          <p:nvSpPr>
            <p:cNvPr id="216364" name="Rectangle 300"/>
            <p:cNvSpPr>
              <a:spLocks noChangeArrowheads="1"/>
            </p:cNvSpPr>
            <p:nvPr/>
          </p:nvSpPr>
          <p:spPr bwMode="auto">
            <a:xfrm>
              <a:off x="29" y="288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200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ISBN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365" name="Rectangle 301"/>
            <p:cNvSpPr>
              <a:spLocks noChangeArrowheads="1"/>
            </p:cNvSpPr>
            <p:nvPr/>
          </p:nvSpPr>
          <p:spPr bwMode="auto">
            <a:xfrm>
              <a:off x="0" y="288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369" name="Group 305"/>
          <p:cNvGrpSpPr>
            <a:grpSpLocks/>
          </p:cNvGrpSpPr>
          <p:nvPr/>
        </p:nvGrpSpPr>
        <p:grpSpPr bwMode="auto">
          <a:xfrm>
            <a:off x="6781800" y="3196449"/>
            <a:ext cx="911225" cy="381000"/>
            <a:chOff x="1549" y="2880"/>
            <a:chExt cx="548" cy="480"/>
          </a:xfrm>
        </p:grpSpPr>
        <p:sp>
          <p:nvSpPr>
            <p:cNvPr id="216370" name="Rectangle 306"/>
            <p:cNvSpPr>
              <a:spLocks noChangeArrowheads="1"/>
            </p:cNvSpPr>
            <p:nvPr/>
          </p:nvSpPr>
          <p:spPr bwMode="auto">
            <a:xfrm>
              <a:off x="1578" y="288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200" b="1" u="sng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AuName</a:t>
              </a:r>
              <a:endParaRPr lang="en-US" altLang="en-US" sz="1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spcBef>
                  <a:spcPct val="0"/>
                </a:spcBef>
              </a:pPr>
              <a:endParaRPr lang="en-US" altLang="en-US" sz="12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371" name="Rectangle 307"/>
            <p:cNvSpPr>
              <a:spLocks noChangeArrowheads="1"/>
            </p:cNvSpPr>
            <p:nvPr/>
          </p:nvSpPr>
          <p:spPr bwMode="auto">
            <a:xfrm>
              <a:off x="1549" y="288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372" name="Group 308"/>
          <p:cNvGrpSpPr>
            <a:grpSpLocks/>
          </p:cNvGrpSpPr>
          <p:nvPr/>
        </p:nvGrpSpPr>
        <p:grpSpPr bwMode="auto">
          <a:xfrm>
            <a:off x="7696200" y="3196449"/>
            <a:ext cx="1087438" cy="381000"/>
            <a:chOff x="2097" y="2880"/>
            <a:chExt cx="598" cy="480"/>
          </a:xfrm>
        </p:grpSpPr>
        <p:sp>
          <p:nvSpPr>
            <p:cNvPr id="216373" name="Rectangle 309"/>
            <p:cNvSpPr>
              <a:spLocks noChangeArrowheads="1"/>
            </p:cNvSpPr>
            <p:nvPr/>
          </p:nvSpPr>
          <p:spPr bwMode="auto">
            <a:xfrm>
              <a:off x="2126" y="288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AuPhone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374" name="Rectangle 310"/>
            <p:cNvSpPr>
              <a:spLocks noChangeArrowheads="1"/>
            </p:cNvSpPr>
            <p:nvPr/>
          </p:nvSpPr>
          <p:spPr bwMode="auto">
            <a:xfrm>
              <a:off x="209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375" name="Group 311"/>
          <p:cNvGrpSpPr>
            <a:grpSpLocks/>
          </p:cNvGrpSpPr>
          <p:nvPr/>
        </p:nvGrpSpPr>
        <p:grpSpPr bwMode="auto">
          <a:xfrm>
            <a:off x="5716588" y="5482449"/>
            <a:ext cx="1063625" cy="381000"/>
            <a:chOff x="0" y="2400"/>
            <a:chExt cx="627" cy="480"/>
          </a:xfrm>
        </p:grpSpPr>
        <p:sp>
          <p:nvSpPr>
            <p:cNvPr id="216376" name="Rectangle 312"/>
            <p:cNvSpPr>
              <a:spLocks noChangeArrowheads="1"/>
            </p:cNvSpPr>
            <p:nvPr/>
          </p:nvSpPr>
          <p:spPr bwMode="auto">
            <a:xfrm>
              <a:off x="29" y="240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0-123-45678-0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377" name="Rectangle 313"/>
            <p:cNvSpPr>
              <a:spLocks noChangeArrowheads="1"/>
            </p:cNvSpPr>
            <p:nvPr/>
          </p:nvSpPr>
          <p:spPr bwMode="auto">
            <a:xfrm>
              <a:off x="0" y="240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378" name="Group 314"/>
          <p:cNvGrpSpPr>
            <a:grpSpLocks/>
          </p:cNvGrpSpPr>
          <p:nvPr/>
        </p:nvGrpSpPr>
        <p:grpSpPr bwMode="auto">
          <a:xfrm>
            <a:off x="6783388" y="5482449"/>
            <a:ext cx="911225" cy="381000"/>
            <a:chOff x="1549" y="2400"/>
            <a:chExt cx="548" cy="480"/>
          </a:xfrm>
        </p:grpSpPr>
        <p:sp>
          <p:nvSpPr>
            <p:cNvPr id="216379" name="Rectangle 315"/>
            <p:cNvSpPr>
              <a:spLocks noChangeArrowheads="1"/>
            </p:cNvSpPr>
            <p:nvPr/>
          </p:nvSpPr>
          <p:spPr bwMode="auto">
            <a:xfrm>
              <a:off x="1578" y="240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Joyce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380" name="Rectangle 316"/>
            <p:cNvSpPr>
              <a:spLocks noChangeArrowheads="1"/>
            </p:cNvSpPr>
            <p:nvPr/>
          </p:nvSpPr>
          <p:spPr bwMode="auto">
            <a:xfrm>
              <a:off x="1549" y="240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381" name="Group 317"/>
          <p:cNvGrpSpPr>
            <a:grpSpLocks/>
          </p:cNvGrpSpPr>
          <p:nvPr/>
        </p:nvGrpSpPr>
        <p:grpSpPr bwMode="auto">
          <a:xfrm>
            <a:off x="7694613" y="5482449"/>
            <a:ext cx="1087437" cy="381000"/>
            <a:chOff x="2097" y="2400"/>
            <a:chExt cx="598" cy="480"/>
          </a:xfrm>
        </p:grpSpPr>
        <p:sp>
          <p:nvSpPr>
            <p:cNvPr id="216382" name="Rectangle 318"/>
            <p:cNvSpPr>
              <a:spLocks noChangeArrowheads="1"/>
            </p:cNvSpPr>
            <p:nvPr/>
          </p:nvSpPr>
          <p:spPr bwMode="auto">
            <a:xfrm>
              <a:off x="2126" y="240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666-666-6666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383" name="Rectangle 319"/>
            <p:cNvSpPr>
              <a:spLocks noChangeArrowheads="1"/>
            </p:cNvSpPr>
            <p:nvPr/>
          </p:nvSpPr>
          <p:spPr bwMode="auto">
            <a:xfrm>
              <a:off x="2097" y="240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384" name="Group 320"/>
          <p:cNvGrpSpPr>
            <a:grpSpLocks/>
          </p:cNvGrpSpPr>
          <p:nvPr/>
        </p:nvGrpSpPr>
        <p:grpSpPr bwMode="auto">
          <a:xfrm>
            <a:off x="5716588" y="5863449"/>
            <a:ext cx="1063625" cy="381000"/>
            <a:chOff x="0" y="2880"/>
            <a:chExt cx="627" cy="480"/>
          </a:xfrm>
        </p:grpSpPr>
        <p:sp>
          <p:nvSpPr>
            <p:cNvPr id="216385" name="Rectangle 321"/>
            <p:cNvSpPr>
              <a:spLocks noChangeArrowheads="1"/>
            </p:cNvSpPr>
            <p:nvPr/>
          </p:nvSpPr>
          <p:spPr bwMode="auto">
            <a:xfrm>
              <a:off x="29" y="288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1-22-233700-0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386" name="Rectangle 322"/>
            <p:cNvSpPr>
              <a:spLocks noChangeArrowheads="1"/>
            </p:cNvSpPr>
            <p:nvPr/>
          </p:nvSpPr>
          <p:spPr bwMode="auto">
            <a:xfrm>
              <a:off x="0" y="288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387" name="Group 323"/>
          <p:cNvGrpSpPr>
            <a:grpSpLocks/>
          </p:cNvGrpSpPr>
          <p:nvPr/>
        </p:nvGrpSpPr>
        <p:grpSpPr bwMode="auto">
          <a:xfrm>
            <a:off x="6783388" y="5863449"/>
            <a:ext cx="911225" cy="381000"/>
            <a:chOff x="1549" y="2880"/>
            <a:chExt cx="548" cy="480"/>
          </a:xfrm>
        </p:grpSpPr>
        <p:sp>
          <p:nvSpPr>
            <p:cNvPr id="216388" name="Rectangle 324"/>
            <p:cNvSpPr>
              <a:spLocks noChangeArrowheads="1"/>
            </p:cNvSpPr>
            <p:nvPr/>
          </p:nvSpPr>
          <p:spPr bwMode="auto">
            <a:xfrm>
              <a:off x="1578" y="288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Roman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389" name="Rectangle 325"/>
            <p:cNvSpPr>
              <a:spLocks noChangeArrowheads="1"/>
            </p:cNvSpPr>
            <p:nvPr/>
          </p:nvSpPr>
          <p:spPr bwMode="auto">
            <a:xfrm>
              <a:off x="1549" y="288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390" name="Group 326"/>
          <p:cNvGrpSpPr>
            <a:grpSpLocks/>
          </p:cNvGrpSpPr>
          <p:nvPr/>
        </p:nvGrpSpPr>
        <p:grpSpPr bwMode="auto">
          <a:xfrm>
            <a:off x="7694613" y="5863449"/>
            <a:ext cx="1087437" cy="381000"/>
            <a:chOff x="2097" y="2880"/>
            <a:chExt cx="598" cy="480"/>
          </a:xfrm>
        </p:grpSpPr>
        <p:sp>
          <p:nvSpPr>
            <p:cNvPr id="216391" name="Rectangle 327"/>
            <p:cNvSpPr>
              <a:spLocks noChangeArrowheads="1"/>
            </p:cNvSpPr>
            <p:nvPr/>
          </p:nvSpPr>
          <p:spPr bwMode="auto">
            <a:xfrm>
              <a:off x="2126" y="288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444-444-4444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392" name="Rectangle 328"/>
            <p:cNvSpPr>
              <a:spLocks noChangeArrowheads="1"/>
            </p:cNvSpPr>
            <p:nvPr/>
          </p:nvSpPr>
          <p:spPr bwMode="auto">
            <a:xfrm>
              <a:off x="209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411" name="Group 347"/>
          <p:cNvGrpSpPr>
            <a:grpSpLocks/>
          </p:cNvGrpSpPr>
          <p:nvPr/>
        </p:nvGrpSpPr>
        <p:grpSpPr bwMode="auto">
          <a:xfrm>
            <a:off x="5716588" y="5101449"/>
            <a:ext cx="1063625" cy="381000"/>
            <a:chOff x="0" y="1440"/>
            <a:chExt cx="627" cy="480"/>
          </a:xfrm>
        </p:grpSpPr>
        <p:sp>
          <p:nvSpPr>
            <p:cNvPr id="216412" name="Rectangle 348"/>
            <p:cNvSpPr>
              <a:spLocks noChangeArrowheads="1"/>
            </p:cNvSpPr>
            <p:nvPr/>
          </p:nvSpPr>
          <p:spPr bwMode="auto">
            <a:xfrm>
              <a:off x="29" y="144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0-55-123456-9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413" name="Rectangle 349"/>
            <p:cNvSpPr>
              <a:spLocks noChangeArrowheads="1"/>
            </p:cNvSpPr>
            <p:nvPr/>
          </p:nvSpPr>
          <p:spPr bwMode="auto">
            <a:xfrm>
              <a:off x="0" y="144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414" name="Group 350"/>
          <p:cNvGrpSpPr>
            <a:grpSpLocks/>
          </p:cNvGrpSpPr>
          <p:nvPr/>
        </p:nvGrpSpPr>
        <p:grpSpPr bwMode="auto">
          <a:xfrm>
            <a:off x="6783388" y="5101449"/>
            <a:ext cx="911225" cy="381000"/>
            <a:chOff x="1549" y="1440"/>
            <a:chExt cx="548" cy="480"/>
          </a:xfrm>
        </p:grpSpPr>
        <p:sp>
          <p:nvSpPr>
            <p:cNvPr id="216415" name="Rectangle 351"/>
            <p:cNvSpPr>
              <a:spLocks noChangeArrowheads="1"/>
            </p:cNvSpPr>
            <p:nvPr/>
          </p:nvSpPr>
          <p:spPr bwMode="auto">
            <a:xfrm>
              <a:off x="1578" y="144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Smith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416" name="Rectangle 352"/>
            <p:cNvSpPr>
              <a:spLocks noChangeArrowheads="1"/>
            </p:cNvSpPr>
            <p:nvPr/>
          </p:nvSpPr>
          <p:spPr bwMode="auto">
            <a:xfrm>
              <a:off x="1549" y="144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417" name="Group 353"/>
          <p:cNvGrpSpPr>
            <a:grpSpLocks/>
          </p:cNvGrpSpPr>
          <p:nvPr/>
        </p:nvGrpSpPr>
        <p:grpSpPr bwMode="auto">
          <a:xfrm>
            <a:off x="7694613" y="5101449"/>
            <a:ext cx="1087437" cy="381000"/>
            <a:chOff x="2097" y="1440"/>
            <a:chExt cx="598" cy="480"/>
          </a:xfrm>
        </p:grpSpPr>
        <p:sp>
          <p:nvSpPr>
            <p:cNvPr id="216418" name="Rectangle 354"/>
            <p:cNvSpPr>
              <a:spLocks noChangeArrowheads="1"/>
            </p:cNvSpPr>
            <p:nvPr/>
          </p:nvSpPr>
          <p:spPr bwMode="auto">
            <a:xfrm>
              <a:off x="2126" y="144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654-223-3455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419" name="Rectangle 355"/>
            <p:cNvSpPr>
              <a:spLocks noChangeArrowheads="1"/>
            </p:cNvSpPr>
            <p:nvPr/>
          </p:nvSpPr>
          <p:spPr bwMode="auto">
            <a:xfrm>
              <a:off x="2097" y="144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420" name="Group 356"/>
          <p:cNvGrpSpPr>
            <a:grpSpLocks/>
          </p:cNvGrpSpPr>
          <p:nvPr/>
        </p:nvGrpSpPr>
        <p:grpSpPr bwMode="auto">
          <a:xfrm>
            <a:off x="5715000" y="4720449"/>
            <a:ext cx="1063625" cy="381000"/>
            <a:chOff x="0" y="1440"/>
            <a:chExt cx="627" cy="480"/>
          </a:xfrm>
        </p:grpSpPr>
        <p:sp>
          <p:nvSpPr>
            <p:cNvPr id="216421" name="Rectangle 357"/>
            <p:cNvSpPr>
              <a:spLocks noChangeArrowheads="1"/>
            </p:cNvSpPr>
            <p:nvPr/>
          </p:nvSpPr>
          <p:spPr bwMode="auto">
            <a:xfrm>
              <a:off x="29" y="144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0-55-123456-9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422" name="Rectangle 358"/>
            <p:cNvSpPr>
              <a:spLocks noChangeArrowheads="1"/>
            </p:cNvSpPr>
            <p:nvPr/>
          </p:nvSpPr>
          <p:spPr bwMode="auto">
            <a:xfrm>
              <a:off x="0" y="144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423" name="Group 359"/>
          <p:cNvGrpSpPr>
            <a:grpSpLocks/>
          </p:cNvGrpSpPr>
          <p:nvPr/>
        </p:nvGrpSpPr>
        <p:grpSpPr bwMode="auto">
          <a:xfrm>
            <a:off x="6781800" y="4720449"/>
            <a:ext cx="911225" cy="381000"/>
            <a:chOff x="1549" y="1440"/>
            <a:chExt cx="548" cy="480"/>
          </a:xfrm>
        </p:grpSpPr>
        <p:sp>
          <p:nvSpPr>
            <p:cNvPr id="216424" name="Rectangle 360"/>
            <p:cNvSpPr>
              <a:spLocks noChangeArrowheads="1"/>
            </p:cNvSpPr>
            <p:nvPr/>
          </p:nvSpPr>
          <p:spPr bwMode="auto">
            <a:xfrm>
              <a:off x="1578" y="144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Jones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425" name="Rectangle 361"/>
            <p:cNvSpPr>
              <a:spLocks noChangeArrowheads="1"/>
            </p:cNvSpPr>
            <p:nvPr/>
          </p:nvSpPr>
          <p:spPr bwMode="auto">
            <a:xfrm>
              <a:off x="1549" y="144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426" name="Group 362"/>
          <p:cNvGrpSpPr>
            <a:grpSpLocks/>
          </p:cNvGrpSpPr>
          <p:nvPr/>
        </p:nvGrpSpPr>
        <p:grpSpPr bwMode="auto">
          <a:xfrm>
            <a:off x="7693025" y="4720449"/>
            <a:ext cx="1087438" cy="381000"/>
            <a:chOff x="2097" y="1440"/>
            <a:chExt cx="598" cy="480"/>
          </a:xfrm>
        </p:grpSpPr>
        <p:sp>
          <p:nvSpPr>
            <p:cNvPr id="216427" name="Rectangle 363"/>
            <p:cNvSpPr>
              <a:spLocks noChangeArrowheads="1"/>
            </p:cNvSpPr>
            <p:nvPr/>
          </p:nvSpPr>
          <p:spPr bwMode="auto">
            <a:xfrm>
              <a:off x="2126" y="144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123-333-3333</a:t>
              </a: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428" name="Rectangle 364"/>
            <p:cNvSpPr>
              <a:spLocks noChangeArrowheads="1"/>
            </p:cNvSpPr>
            <p:nvPr/>
          </p:nvSpPr>
          <p:spPr bwMode="auto">
            <a:xfrm>
              <a:off x="2097" y="144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429" name="Group 365"/>
          <p:cNvGrpSpPr>
            <a:grpSpLocks/>
          </p:cNvGrpSpPr>
          <p:nvPr/>
        </p:nvGrpSpPr>
        <p:grpSpPr bwMode="auto">
          <a:xfrm>
            <a:off x="5716588" y="4339449"/>
            <a:ext cx="1063625" cy="381000"/>
            <a:chOff x="0" y="0"/>
            <a:chExt cx="627" cy="480"/>
          </a:xfrm>
        </p:grpSpPr>
        <p:sp>
          <p:nvSpPr>
            <p:cNvPr id="216430" name="Rectangle 366"/>
            <p:cNvSpPr>
              <a:spLocks noChangeArrowheads="1"/>
            </p:cNvSpPr>
            <p:nvPr/>
          </p:nvSpPr>
          <p:spPr bwMode="auto">
            <a:xfrm>
              <a:off x="29" y="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0-321-32132-1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431" name="Rectangle 367"/>
            <p:cNvSpPr>
              <a:spLocks noChangeArrowheads="1"/>
            </p:cNvSpPr>
            <p:nvPr/>
          </p:nvSpPr>
          <p:spPr bwMode="auto">
            <a:xfrm>
              <a:off x="0" y="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432" name="Group 368"/>
          <p:cNvGrpSpPr>
            <a:grpSpLocks/>
          </p:cNvGrpSpPr>
          <p:nvPr/>
        </p:nvGrpSpPr>
        <p:grpSpPr bwMode="auto">
          <a:xfrm>
            <a:off x="6783388" y="4339449"/>
            <a:ext cx="911225" cy="381000"/>
            <a:chOff x="1549" y="0"/>
            <a:chExt cx="548" cy="480"/>
          </a:xfrm>
        </p:grpSpPr>
        <p:sp>
          <p:nvSpPr>
            <p:cNvPr id="216433" name="Rectangle 369"/>
            <p:cNvSpPr>
              <a:spLocks noChangeArrowheads="1"/>
            </p:cNvSpPr>
            <p:nvPr/>
          </p:nvSpPr>
          <p:spPr bwMode="auto">
            <a:xfrm>
              <a:off x="1578" y="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Grumpy</a:t>
              </a: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434" name="Rectangle 370"/>
            <p:cNvSpPr>
              <a:spLocks noChangeArrowheads="1"/>
            </p:cNvSpPr>
            <p:nvPr/>
          </p:nvSpPr>
          <p:spPr bwMode="auto">
            <a:xfrm>
              <a:off x="1549" y="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435" name="Group 371"/>
          <p:cNvGrpSpPr>
            <a:grpSpLocks/>
          </p:cNvGrpSpPr>
          <p:nvPr/>
        </p:nvGrpSpPr>
        <p:grpSpPr bwMode="auto">
          <a:xfrm>
            <a:off x="7694613" y="4339449"/>
            <a:ext cx="1087437" cy="381000"/>
            <a:chOff x="2097" y="0"/>
            <a:chExt cx="598" cy="480"/>
          </a:xfrm>
        </p:grpSpPr>
        <p:sp>
          <p:nvSpPr>
            <p:cNvPr id="216436" name="Rectangle 372"/>
            <p:cNvSpPr>
              <a:spLocks noChangeArrowheads="1"/>
            </p:cNvSpPr>
            <p:nvPr/>
          </p:nvSpPr>
          <p:spPr bwMode="auto">
            <a:xfrm>
              <a:off x="2126" y="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665-235-6532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437" name="Rectangle 373"/>
            <p:cNvSpPr>
              <a:spLocks noChangeArrowheads="1"/>
            </p:cNvSpPr>
            <p:nvPr/>
          </p:nvSpPr>
          <p:spPr bwMode="auto">
            <a:xfrm>
              <a:off x="2097" y="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438" name="Group 374"/>
          <p:cNvGrpSpPr>
            <a:grpSpLocks/>
          </p:cNvGrpSpPr>
          <p:nvPr/>
        </p:nvGrpSpPr>
        <p:grpSpPr bwMode="auto">
          <a:xfrm>
            <a:off x="5716588" y="3958449"/>
            <a:ext cx="1063625" cy="381000"/>
            <a:chOff x="0" y="0"/>
            <a:chExt cx="627" cy="480"/>
          </a:xfrm>
        </p:grpSpPr>
        <p:sp>
          <p:nvSpPr>
            <p:cNvPr id="216439" name="Rectangle 375"/>
            <p:cNvSpPr>
              <a:spLocks noChangeArrowheads="1"/>
            </p:cNvSpPr>
            <p:nvPr/>
          </p:nvSpPr>
          <p:spPr bwMode="auto">
            <a:xfrm>
              <a:off x="29" y="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0-321-32132-1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440" name="Rectangle 376"/>
            <p:cNvSpPr>
              <a:spLocks noChangeArrowheads="1"/>
            </p:cNvSpPr>
            <p:nvPr/>
          </p:nvSpPr>
          <p:spPr bwMode="auto">
            <a:xfrm>
              <a:off x="0" y="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441" name="Group 377"/>
          <p:cNvGrpSpPr>
            <a:grpSpLocks/>
          </p:cNvGrpSpPr>
          <p:nvPr/>
        </p:nvGrpSpPr>
        <p:grpSpPr bwMode="auto">
          <a:xfrm>
            <a:off x="6783388" y="3958449"/>
            <a:ext cx="911225" cy="381000"/>
            <a:chOff x="1549" y="0"/>
            <a:chExt cx="548" cy="480"/>
          </a:xfrm>
        </p:grpSpPr>
        <p:sp>
          <p:nvSpPr>
            <p:cNvPr id="216442" name="Rectangle 378"/>
            <p:cNvSpPr>
              <a:spLocks noChangeArrowheads="1"/>
            </p:cNvSpPr>
            <p:nvPr/>
          </p:nvSpPr>
          <p:spPr bwMode="auto">
            <a:xfrm>
              <a:off x="1578" y="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Snoopy</a:t>
              </a: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443" name="Rectangle 379"/>
            <p:cNvSpPr>
              <a:spLocks noChangeArrowheads="1"/>
            </p:cNvSpPr>
            <p:nvPr/>
          </p:nvSpPr>
          <p:spPr bwMode="auto">
            <a:xfrm>
              <a:off x="1549" y="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444" name="Group 380"/>
          <p:cNvGrpSpPr>
            <a:grpSpLocks/>
          </p:cNvGrpSpPr>
          <p:nvPr/>
        </p:nvGrpSpPr>
        <p:grpSpPr bwMode="auto">
          <a:xfrm>
            <a:off x="7694613" y="3958449"/>
            <a:ext cx="1087437" cy="381000"/>
            <a:chOff x="2097" y="0"/>
            <a:chExt cx="598" cy="480"/>
          </a:xfrm>
        </p:grpSpPr>
        <p:sp>
          <p:nvSpPr>
            <p:cNvPr id="216445" name="Rectangle 381"/>
            <p:cNvSpPr>
              <a:spLocks noChangeArrowheads="1"/>
            </p:cNvSpPr>
            <p:nvPr/>
          </p:nvSpPr>
          <p:spPr bwMode="auto">
            <a:xfrm>
              <a:off x="2126" y="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232-234-1234</a:t>
              </a: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446" name="Rectangle 382"/>
            <p:cNvSpPr>
              <a:spLocks noChangeArrowheads="1"/>
            </p:cNvSpPr>
            <p:nvPr/>
          </p:nvSpPr>
          <p:spPr bwMode="auto">
            <a:xfrm>
              <a:off x="2097" y="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447" name="Group 383"/>
          <p:cNvGrpSpPr>
            <a:grpSpLocks/>
          </p:cNvGrpSpPr>
          <p:nvPr/>
        </p:nvGrpSpPr>
        <p:grpSpPr bwMode="auto">
          <a:xfrm>
            <a:off x="5715000" y="3577449"/>
            <a:ext cx="1063625" cy="381000"/>
            <a:chOff x="0" y="0"/>
            <a:chExt cx="627" cy="480"/>
          </a:xfrm>
        </p:grpSpPr>
        <p:sp>
          <p:nvSpPr>
            <p:cNvPr id="216448" name="Rectangle 384"/>
            <p:cNvSpPr>
              <a:spLocks noChangeArrowheads="1"/>
            </p:cNvSpPr>
            <p:nvPr/>
          </p:nvSpPr>
          <p:spPr bwMode="auto">
            <a:xfrm>
              <a:off x="29" y="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0-321-32132-1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449" name="Rectangle 385"/>
            <p:cNvSpPr>
              <a:spLocks noChangeArrowheads="1"/>
            </p:cNvSpPr>
            <p:nvPr/>
          </p:nvSpPr>
          <p:spPr bwMode="auto">
            <a:xfrm>
              <a:off x="0" y="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450" name="Group 386"/>
          <p:cNvGrpSpPr>
            <a:grpSpLocks/>
          </p:cNvGrpSpPr>
          <p:nvPr/>
        </p:nvGrpSpPr>
        <p:grpSpPr bwMode="auto">
          <a:xfrm>
            <a:off x="6781800" y="3577449"/>
            <a:ext cx="911225" cy="381000"/>
            <a:chOff x="1549" y="0"/>
            <a:chExt cx="548" cy="480"/>
          </a:xfrm>
        </p:grpSpPr>
        <p:sp>
          <p:nvSpPr>
            <p:cNvPr id="216451" name="Rectangle 387"/>
            <p:cNvSpPr>
              <a:spLocks noChangeArrowheads="1"/>
            </p:cNvSpPr>
            <p:nvPr/>
          </p:nvSpPr>
          <p:spPr bwMode="auto">
            <a:xfrm>
              <a:off x="1578" y="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Sleepy</a:t>
              </a: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452" name="Rectangle 388"/>
            <p:cNvSpPr>
              <a:spLocks noChangeArrowheads="1"/>
            </p:cNvSpPr>
            <p:nvPr/>
          </p:nvSpPr>
          <p:spPr bwMode="auto">
            <a:xfrm>
              <a:off x="1549" y="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6453" name="Group 389"/>
          <p:cNvGrpSpPr>
            <a:grpSpLocks/>
          </p:cNvGrpSpPr>
          <p:nvPr/>
        </p:nvGrpSpPr>
        <p:grpSpPr bwMode="auto">
          <a:xfrm>
            <a:off x="7693025" y="3577449"/>
            <a:ext cx="1087438" cy="381000"/>
            <a:chOff x="2097" y="0"/>
            <a:chExt cx="598" cy="480"/>
          </a:xfrm>
        </p:grpSpPr>
        <p:sp>
          <p:nvSpPr>
            <p:cNvPr id="216454" name="Rectangle 390"/>
            <p:cNvSpPr>
              <a:spLocks noChangeArrowheads="1"/>
            </p:cNvSpPr>
            <p:nvPr/>
          </p:nvSpPr>
          <p:spPr bwMode="auto">
            <a:xfrm>
              <a:off x="2126" y="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321-321-1111</a:t>
              </a: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455" name="Rectangle 391"/>
            <p:cNvSpPr>
              <a:spLocks noChangeArrowheads="1"/>
            </p:cNvSpPr>
            <p:nvPr/>
          </p:nvSpPr>
          <p:spPr bwMode="auto">
            <a:xfrm>
              <a:off x="2097" y="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56" name="Group 561"/>
          <p:cNvGrpSpPr>
            <a:grpSpLocks/>
          </p:cNvGrpSpPr>
          <p:nvPr/>
        </p:nvGrpSpPr>
        <p:grpSpPr bwMode="auto">
          <a:xfrm>
            <a:off x="1964506" y="788839"/>
            <a:ext cx="1063625" cy="606425"/>
            <a:chOff x="0" y="0"/>
            <a:chExt cx="627" cy="480"/>
          </a:xfrm>
        </p:grpSpPr>
        <p:sp>
          <p:nvSpPr>
            <p:cNvPr id="257" name="Rectangle 497"/>
            <p:cNvSpPr>
              <a:spLocks noChangeArrowheads="1"/>
            </p:cNvSpPr>
            <p:nvPr/>
          </p:nvSpPr>
          <p:spPr bwMode="auto">
            <a:xfrm>
              <a:off x="29" y="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0-321-32132-1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58" name="Rectangle 560"/>
            <p:cNvSpPr>
              <a:spLocks noChangeArrowheads="1"/>
            </p:cNvSpPr>
            <p:nvPr/>
          </p:nvSpPr>
          <p:spPr bwMode="auto">
            <a:xfrm>
              <a:off x="0" y="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59" name="Group 563"/>
          <p:cNvGrpSpPr>
            <a:grpSpLocks/>
          </p:cNvGrpSpPr>
          <p:nvPr/>
        </p:nvGrpSpPr>
        <p:grpSpPr bwMode="auto">
          <a:xfrm>
            <a:off x="3028131" y="788839"/>
            <a:ext cx="881063" cy="606425"/>
            <a:chOff x="627" y="0"/>
            <a:chExt cx="598" cy="480"/>
          </a:xfrm>
        </p:grpSpPr>
        <p:sp>
          <p:nvSpPr>
            <p:cNvPr id="260" name="Rectangle 498"/>
            <p:cNvSpPr>
              <a:spLocks noChangeArrowheads="1"/>
            </p:cNvSpPr>
            <p:nvPr/>
          </p:nvSpPr>
          <p:spPr bwMode="auto">
            <a:xfrm>
              <a:off x="656" y="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Balloon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61" name="Rectangle 562"/>
            <p:cNvSpPr>
              <a:spLocks noChangeArrowheads="1"/>
            </p:cNvSpPr>
            <p:nvPr/>
          </p:nvSpPr>
          <p:spPr bwMode="auto">
            <a:xfrm>
              <a:off x="627" y="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62" name="Group 567"/>
          <p:cNvGrpSpPr>
            <a:grpSpLocks/>
          </p:cNvGrpSpPr>
          <p:nvPr/>
        </p:nvGrpSpPr>
        <p:grpSpPr bwMode="auto">
          <a:xfrm>
            <a:off x="3913956" y="788839"/>
            <a:ext cx="911225" cy="606425"/>
            <a:chOff x="1549" y="0"/>
            <a:chExt cx="548" cy="480"/>
          </a:xfrm>
        </p:grpSpPr>
        <p:sp>
          <p:nvSpPr>
            <p:cNvPr id="263" name="Rectangle 500"/>
            <p:cNvSpPr>
              <a:spLocks noChangeArrowheads="1"/>
            </p:cNvSpPr>
            <p:nvPr/>
          </p:nvSpPr>
          <p:spPr bwMode="auto">
            <a:xfrm>
              <a:off x="1578" y="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Sleepy, Snoopy, Grumpy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64" name="Rectangle 566"/>
            <p:cNvSpPr>
              <a:spLocks noChangeArrowheads="1"/>
            </p:cNvSpPr>
            <p:nvPr/>
          </p:nvSpPr>
          <p:spPr bwMode="auto">
            <a:xfrm>
              <a:off x="1549" y="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65" name="Group 569"/>
          <p:cNvGrpSpPr>
            <a:grpSpLocks/>
          </p:cNvGrpSpPr>
          <p:nvPr/>
        </p:nvGrpSpPr>
        <p:grpSpPr bwMode="auto">
          <a:xfrm>
            <a:off x="4825181" y="788839"/>
            <a:ext cx="1087438" cy="606425"/>
            <a:chOff x="2097" y="0"/>
            <a:chExt cx="598" cy="480"/>
          </a:xfrm>
        </p:grpSpPr>
        <p:sp>
          <p:nvSpPr>
            <p:cNvPr id="266" name="Rectangle 501"/>
            <p:cNvSpPr>
              <a:spLocks noChangeArrowheads="1"/>
            </p:cNvSpPr>
            <p:nvPr/>
          </p:nvSpPr>
          <p:spPr bwMode="auto">
            <a:xfrm>
              <a:off x="2126" y="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321-321-1111, 232-234-1234, 665-235-6532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67" name="Rectangle 568"/>
            <p:cNvSpPr>
              <a:spLocks noChangeArrowheads="1"/>
            </p:cNvSpPr>
            <p:nvPr/>
          </p:nvSpPr>
          <p:spPr bwMode="auto">
            <a:xfrm>
              <a:off x="2097" y="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68" name="Group 573"/>
          <p:cNvGrpSpPr>
            <a:grpSpLocks/>
          </p:cNvGrpSpPr>
          <p:nvPr/>
        </p:nvGrpSpPr>
        <p:grpSpPr bwMode="auto">
          <a:xfrm>
            <a:off x="5912619" y="788839"/>
            <a:ext cx="998537" cy="606425"/>
            <a:chOff x="3077" y="0"/>
            <a:chExt cx="670" cy="480"/>
          </a:xfrm>
        </p:grpSpPr>
        <p:sp>
          <p:nvSpPr>
            <p:cNvPr id="269" name="Rectangle 503"/>
            <p:cNvSpPr>
              <a:spLocks noChangeArrowheads="1"/>
            </p:cNvSpPr>
            <p:nvPr/>
          </p:nvSpPr>
          <p:spPr bwMode="auto">
            <a:xfrm>
              <a:off x="3106" y="0"/>
              <a:ext cx="6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Small House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70" name="Rectangle 572"/>
            <p:cNvSpPr>
              <a:spLocks noChangeArrowheads="1"/>
            </p:cNvSpPr>
            <p:nvPr/>
          </p:nvSpPr>
          <p:spPr bwMode="auto">
            <a:xfrm>
              <a:off x="3077" y="0"/>
              <a:ext cx="67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71" name="Group 575"/>
          <p:cNvGrpSpPr>
            <a:grpSpLocks/>
          </p:cNvGrpSpPr>
          <p:nvPr/>
        </p:nvGrpSpPr>
        <p:grpSpPr bwMode="auto">
          <a:xfrm>
            <a:off x="6911156" y="788839"/>
            <a:ext cx="1058863" cy="606425"/>
            <a:chOff x="3747" y="0"/>
            <a:chExt cx="634" cy="480"/>
          </a:xfrm>
        </p:grpSpPr>
        <p:sp>
          <p:nvSpPr>
            <p:cNvPr id="272" name="Rectangle 504"/>
            <p:cNvSpPr>
              <a:spLocks noChangeArrowheads="1"/>
            </p:cNvSpPr>
            <p:nvPr/>
          </p:nvSpPr>
          <p:spPr bwMode="auto">
            <a:xfrm>
              <a:off x="3776" y="0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714-000-0000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574"/>
            <p:cNvSpPr>
              <a:spLocks noChangeArrowheads="1"/>
            </p:cNvSpPr>
            <p:nvPr/>
          </p:nvSpPr>
          <p:spPr bwMode="auto">
            <a:xfrm>
              <a:off x="3747" y="0"/>
              <a:ext cx="634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74" name="Group 577"/>
          <p:cNvGrpSpPr>
            <a:grpSpLocks/>
          </p:cNvGrpSpPr>
          <p:nvPr/>
        </p:nvGrpSpPr>
        <p:grpSpPr bwMode="auto">
          <a:xfrm>
            <a:off x="7970019" y="788839"/>
            <a:ext cx="706437" cy="606425"/>
            <a:chOff x="4381" y="0"/>
            <a:chExt cx="382" cy="480"/>
          </a:xfrm>
        </p:grpSpPr>
        <p:sp>
          <p:nvSpPr>
            <p:cNvPr id="275" name="Rectangle 505"/>
            <p:cNvSpPr>
              <a:spLocks noChangeArrowheads="1"/>
            </p:cNvSpPr>
            <p:nvPr/>
          </p:nvSpPr>
          <p:spPr bwMode="auto">
            <a:xfrm>
              <a:off x="4410" y="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$34.00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76" name="Rectangle 576"/>
            <p:cNvSpPr>
              <a:spLocks noChangeArrowheads="1"/>
            </p:cNvSpPr>
            <p:nvPr/>
          </p:nvSpPr>
          <p:spPr bwMode="auto">
            <a:xfrm>
              <a:off x="4381" y="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77" name="Group 615"/>
          <p:cNvGrpSpPr>
            <a:grpSpLocks/>
          </p:cNvGrpSpPr>
          <p:nvPr/>
        </p:nvGrpSpPr>
        <p:grpSpPr bwMode="auto">
          <a:xfrm>
            <a:off x="1964506" y="1395264"/>
            <a:ext cx="1063625" cy="381000"/>
            <a:chOff x="0" y="1440"/>
            <a:chExt cx="627" cy="480"/>
          </a:xfrm>
        </p:grpSpPr>
        <p:sp>
          <p:nvSpPr>
            <p:cNvPr id="278" name="Rectangle 524"/>
            <p:cNvSpPr>
              <a:spLocks noChangeArrowheads="1"/>
            </p:cNvSpPr>
            <p:nvPr/>
          </p:nvSpPr>
          <p:spPr bwMode="auto">
            <a:xfrm>
              <a:off x="29" y="144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0-55-123456-9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79" name="Rectangle 614"/>
            <p:cNvSpPr>
              <a:spLocks noChangeArrowheads="1"/>
            </p:cNvSpPr>
            <p:nvPr/>
          </p:nvSpPr>
          <p:spPr bwMode="auto">
            <a:xfrm>
              <a:off x="0" y="144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80" name="Group 617"/>
          <p:cNvGrpSpPr>
            <a:grpSpLocks/>
          </p:cNvGrpSpPr>
          <p:nvPr/>
        </p:nvGrpSpPr>
        <p:grpSpPr bwMode="auto">
          <a:xfrm>
            <a:off x="3028131" y="1395264"/>
            <a:ext cx="881063" cy="381000"/>
            <a:chOff x="627" y="1440"/>
            <a:chExt cx="598" cy="480"/>
          </a:xfrm>
        </p:grpSpPr>
        <p:sp>
          <p:nvSpPr>
            <p:cNvPr id="281" name="Rectangle 525"/>
            <p:cNvSpPr>
              <a:spLocks noChangeArrowheads="1"/>
            </p:cNvSpPr>
            <p:nvPr/>
          </p:nvSpPr>
          <p:spPr bwMode="auto">
            <a:xfrm>
              <a:off x="656" y="144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Main Street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616"/>
            <p:cNvSpPr>
              <a:spLocks noChangeArrowheads="1"/>
            </p:cNvSpPr>
            <p:nvPr/>
          </p:nvSpPr>
          <p:spPr bwMode="auto">
            <a:xfrm>
              <a:off x="627" y="144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83" name="Group 621"/>
          <p:cNvGrpSpPr>
            <a:grpSpLocks/>
          </p:cNvGrpSpPr>
          <p:nvPr/>
        </p:nvGrpSpPr>
        <p:grpSpPr bwMode="auto">
          <a:xfrm>
            <a:off x="3913956" y="1395264"/>
            <a:ext cx="911225" cy="381000"/>
            <a:chOff x="1549" y="1440"/>
            <a:chExt cx="548" cy="480"/>
          </a:xfrm>
        </p:grpSpPr>
        <p:sp>
          <p:nvSpPr>
            <p:cNvPr id="284" name="Rectangle 527"/>
            <p:cNvSpPr>
              <a:spLocks noChangeArrowheads="1"/>
            </p:cNvSpPr>
            <p:nvPr/>
          </p:nvSpPr>
          <p:spPr bwMode="auto">
            <a:xfrm>
              <a:off x="1578" y="144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Jones, Smith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5" name="Rectangle 620"/>
            <p:cNvSpPr>
              <a:spLocks noChangeArrowheads="1"/>
            </p:cNvSpPr>
            <p:nvPr/>
          </p:nvSpPr>
          <p:spPr bwMode="auto">
            <a:xfrm>
              <a:off x="1549" y="144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86" name="Group 623"/>
          <p:cNvGrpSpPr>
            <a:grpSpLocks/>
          </p:cNvGrpSpPr>
          <p:nvPr/>
        </p:nvGrpSpPr>
        <p:grpSpPr bwMode="auto">
          <a:xfrm>
            <a:off x="4825181" y="1395264"/>
            <a:ext cx="1087438" cy="381000"/>
            <a:chOff x="2097" y="1440"/>
            <a:chExt cx="598" cy="480"/>
          </a:xfrm>
        </p:grpSpPr>
        <p:sp>
          <p:nvSpPr>
            <p:cNvPr id="287" name="Rectangle 528"/>
            <p:cNvSpPr>
              <a:spLocks noChangeArrowheads="1"/>
            </p:cNvSpPr>
            <p:nvPr/>
          </p:nvSpPr>
          <p:spPr bwMode="auto">
            <a:xfrm>
              <a:off x="2126" y="144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123-333-3333, 654-223-3455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88" name="Rectangle 622"/>
            <p:cNvSpPr>
              <a:spLocks noChangeArrowheads="1"/>
            </p:cNvSpPr>
            <p:nvPr/>
          </p:nvSpPr>
          <p:spPr bwMode="auto">
            <a:xfrm>
              <a:off x="2097" y="144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89" name="Group 627"/>
          <p:cNvGrpSpPr>
            <a:grpSpLocks/>
          </p:cNvGrpSpPr>
          <p:nvPr/>
        </p:nvGrpSpPr>
        <p:grpSpPr bwMode="auto">
          <a:xfrm>
            <a:off x="5912619" y="1395264"/>
            <a:ext cx="998537" cy="381000"/>
            <a:chOff x="3077" y="1440"/>
            <a:chExt cx="670" cy="480"/>
          </a:xfrm>
        </p:grpSpPr>
        <p:sp>
          <p:nvSpPr>
            <p:cNvPr id="290" name="Rectangle 530"/>
            <p:cNvSpPr>
              <a:spLocks noChangeArrowheads="1"/>
            </p:cNvSpPr>
            <p:nvPr/>
          </p:nvSpPr>
          <p:spPr bwMode="auto">
            <a:xfrm>
              <a:off x="3106" y="1440"/>
              <a:ext cx="6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Small House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1" name="Rectangle 626"/>
            <p:cNvSpPr>
              <a:spLocks noChangeArrowheads="1"/>
            </p:cNvSpPr>
            <p:nvPr/>
          </p:nvSpPr>
          <p:spPr bwMode="auto">
            <a:xfrm>
              <a:off x="3077" y="1440"/>
              <a:ext cx="67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92" name="Group 629"/>
          <p:cNvGrpSpPr>
            <a:grpSpLocks/>
          </p:cNvGrpSpPr>
          <p:nvPr/>
        </p:nvGrpSpPr>
        <p:grpSpPr bwMode="auto">
          <a:xfrm>
            <a:off x="6911156" y="1395264"/>
            <a:ext cx="1058863" cy="381000"/>
            <a:chOff x="3747" y="1440"/>
            <a:chExt cx="634" cy="480"/>
          </a:xfrm>
        </p:grpSpPr>
        <p:sp>
          <p:nvSpPr>
            <p:cNvPr id="293" name="Rectangle 531"/>
            <p:cNvSpPr>
              <a:spLocks noChangeArrowheads="1"/>
            </p:cNvSpPr>
            <p:nvPr/>
          </p:nvSpPr>
          <p:spPr bwMode="auto">
            <a:xfrm>
              <a:off x="3776" y="1440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714-000-0000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4" name="Rectangle 628"/>
            <p:cNvSpPr>
              <a:spLocks noChangeArrowheads="1"/>
            </p:cNvSpPr>
            <p:nvPr/>
          </p:nvSpPr>
          <p:spPr bwMode="auto">
            <a:xfrm>
              <a:off x="3747" y="1440"/>
              <a:ext cx="634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95" name="Group 631"/>
          <p:cNvGrpSpPr>
            <a:grpSpLocks/>
          </p:cNvGrpSpPr>
          <p:nvPr/>
        </p:nvGrpSpPr>
        <p:grpSpPr bwMode="auto">
          <a:xfrm>
            <a:off x="7970019" y="1395264"/>
            <a:ext cx="706437" cy="381000"/>
            <a:chOff x="4381" y="1440"/>
            <a:chExt cx="382" cy="480"/>
          </a:xfrm>
        </p:grpSpPr>
        <p:sp>
          <p:nvSpPr>
            <p:cNvPr id="296" name="Rectangle 532"/>
            <p:cNvSpPr>
              <a:spLocks noChangeArrowheads="1"/>
            </p:cNvSpPr>
            <p:nvPr/>
          </p:nvSpPr>
          <p:spPr bwMode="auto">
            <a:xfrm>
              <a:off x="4410" y="144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$22.95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" name="Rectangle 630"/>
            <p:cNvSpPr>
              <a:spLocks noChangeArrowheads="1"/>
            </p:cNvSpPr>
            <p:nvPr/>
          </p:nvSpPr>
          <p:spPr bwMode="auto">
            <a:xfrm>
              <a:off x="4381" y="144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98" name="Group 651"/>
          <p:cNvGrpSpPr>
            <a:grpSpLocks/>
          </p:cNvGrpSpPr>
          <p:nvPr/>
        </p:nvGrpSpPr>
        <p:grpSpPr bwMode="auto">
          <a:xfrm>
            <a:off x="1964506" y="1776264"/>
            <a:ext cx="1063625" cy="381000"/>
            <a:chOff x="0" y="2400"/>
            <a:chExt cx="627" cy="480"/>
          </a:xfrm>
        </p:grpSpPr>
        <p:sp>
          <p:nvSpPr>
            <p:cNvPr id="299" name="Rectangle 542"/>
            <p:cNvSpPr>
              <a:spLocks noChangeArrowheads="1"/>
            </p:cNvSpPr>
            <p:nvPr/>
          </p:nvSpPr>
          <p:spPr bwMode="auto">
            <a:xfrm>
              <a:off x="29" y="240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0-123-45678-0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0" name="Rectangle 650"/>
            <p:cNvSpPr>
              <a:spLocks noChangeArrowheads="1"/>
            </p:cNvSpPr>
            <p:nvPr/>
          </p:nvSpPr>
          <p:spPr bwMode="auto">
            <a:xfrm>
              <a:off x="0" y="240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01" name="Group 653"/>
          <p:cNvGrpSpPr>
            <a:grpSpLocks/>
          </p:cNvGrpSpPr>
          <p:nvPr/>
        </p:nvGrpSpPr>
        <p:grpSpPr bwMode="auto">
          <a:xfrm>
            <a:off x="3028131" y="1776264"/>
            <a:ext cx="881063" cy="381000"/>
            <a:chOff x="627" y="2400"/>
            <a:chExt cx="598" cy="480"/>
          </a:xfrm>
        </p:grpSpPr>
        <p:sp>
          <p:nvSpPr>
            <p:cNvPr id="302" name="Rectangle 543"/>
            <p:cNvSpPr>
              <a:spLocks noChangeArrowheads="1"/>
            </p:cNvSpPr>
            <p:nvPr/>
          </p:nvSpPr>
          <p:spPr bwMode="auto">
            <a:xfrm>
              <a:off x="656" y="240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Ulysses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3" name="Rectangle 652"/>
            <p:cNvSpPr>
              <a:spLocks noChangeArrowheads="1"/>
            </p:cNvSpPr>
            <p:nvPr/>
          </p:nvSpPr>
          <p:spPr bwMode="auto">
            <a:xfrm>
              <a:off x="627" y="240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04" name="Group 657"/>
          <p:cNvGrpSpPr>
            <a:grpSpLocks/>
          </p:cNvGrpSpPr>
          <p:nvPr/>
        </p:nvGrpSpPr>
        <p:grpSpPr bwMode="auto">
          <a:xfrm>
            <a:off x="3913956" y="1776264"/>
            <a:ext cx="911225" cy="381000"/>
            <a:chOff x="1549" y="2400"/>
            <a:chExt cx="548" cy="480"/>
          </a:xfrm>
        </p:grpSpPr>
        <p:sp>
          <p:nvSpPr>
            <p:cNvPr id="305" name="Rectangle 545"/>
            <p:cNvSpPr>
              <a:spLocks noChangeArrowheads="1"/>
            </p:cNvSpPr>
            <p:nvPr/>
          </p:nvSpPr>
          <p:spPr bwMode="auto">
            <a:xfrm>
              <a:off x="1578" y="240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Joyce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6" name="Rectangle 656"/>
            <p:cNvSpPr>
              <a:spLocks noChangeArrowheads="1"/>
            </p:cNvSpPr>
            <p:nvPr/>
          </p:nvSpPr>
          <p:spPr bwMode="auto">
            <a:xfrm>
              <a:off x="1549" y="240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07" name="Group 659"/>
          <p:cNvGrpSpPr>
            <a:grpSpLocks/>
          </p:cNvGrpSpPr>
          <p:nvPr/>
        </p:nvGrpSpPr>
        <p:grpSpPr bwMode="auto">
          <a:xfrm>
            <a:off x="4825181" y="1776264"/>
            <a:ext cx="1087438" cy="381000"/>
            <a:chOff x="2097" y="2400"/>
            <a:chExt cx="598" cy="480"/>
          </a:xfrm>
        </p:grpSpPr>
        <p:sp>
          <p:nvSpPr>
            <p:cNvPr id="308" name="Rectangle 546"/>
            <p:cNvSpPr>
              <a:spLocks noChangeArrowheads="1"/>
            </p:cNvSpPr>
            <p:nvPr/>
          </p:nvSpPr>
          <p:spPr bwMode="auto">
            <a:xfrm>
              <a:off x="2126" y="240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666-666-6666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9" name="Rectangle 658"/>
            <p:cNvSpPr>
              <a:spLocks noChangeArrowheads="1"/>
            </p:cNvSpPr>
            <p:nvPr/>
          </p:nvSpPr>
          <p:spPr bwMode="auto">
            <a:xfrm>
              <a:off x="2097" y="240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10" name="Group 663"/>
          <p:cNvGrpSpPr>
            <a:grpSpLocks/>
          </p:cNvGrpSpPr>
          <p:nvPr/>
        </p:nvGrpSpPr>
        <p:grpSpPr bwMode="auto">
          <a:xfrm>
            <a:off x="5912619" y="1776264"/>
            <a:ext cx="998537" cy="381000"/>
            <a:chOff x="3077" y="2400"/>
            <a:chExt cx="670" cy="480"/>
          </a:xfrm>
        </p:grpSpPr>
        <p:sp>
          <p:nvSpPr>
            <p:cNvPr id="311" name="Rectangle 548"/>
            <p:cNvSpPr>
              <a:spLocks noChangeArrowheads="1"/>
            </p:cNvSpPr>
            <p:nvPr/>
          </p:nvSpPr>
          <p:spPr bwMode="auto">
            <a:xfrm>
              <a:off x="3106" y="2400"/>
              <a:ext cx="6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Alpha Press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2" name="Rectangle 662"/>
            <p:cNvSpPr>
              <a:spLocks noChangeArrowheads="1"/>
            </p:cNvSpPr>
            <p:nvPr/>
          </p:nvSpPr>
          <p:spPr bwMode="auto">
            <a:xfrm>
              <a:off x="3077" y="2400"/>
              <a:ext cx="67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13" name="Group 665"/>
          <p:cNvGrpSpPr>
            <a:grpSpLocks/>
          </p:cNvGrpSpPr>
          <p:nvPr/>
        </p:nvGrpSpPr>
        <p:grpSpPr bwMode="auto">
          <a:xfrm>
            <a:off x="6911156" y="1776264"/>
            <a:ext cx="1058863" cy="381000"/>
            <a:chOff x="3747" y="2400"/>
            <a:chExt cx="634" cy="480"/>
          </a:xfrm>
        </p:grpSpPr>
        <p:sp>
          <p:nvSpPr>
            <p:cNvPr id="314" name="Rectangle 549"/>
            <p:cNvSpPr>
              <a:spLocks noChangeArrowheads="1"/>
            </p:cNvSpPr>
            <p:nvPr/>
          </p:nvSpPr>
          <p:spPr bwMode="auto">
            <a:xfrm>
              <a:off x="3776" y="2400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999-999-9999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5" name="Rectangle 664"/>
            <p:cNvSpPr>
              <a:spLocks noChangeArrowheads="1"/>
            </p:cNvSpPr>
            <p:nvPr/>
          </p:nvSpPr>
          <p:spPr bwMode="auto">
            <a:xfrm>
              <a:off x="3747" y="2400"/>
              <a:ext cx="634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16" name="Group 667"/>
          <p:cNvGrpSpPr>
            <a:grpSpLocks/>
          </p:cNvGrpSpPr>
          <p:nvPr/>
        </p:nvGrpSpPr>
        <p:grpSpPr bwMode="auto">
          <a:xfrm>
            <a:off x="7970019" y="1776264"/>
            <a:ext cx="706437" cy="381000"/>
            <a:chOff x="4381" y="2400"/>
            <a:chExt cx="382" cy="480"/>
          </a:xfrm>
        </p:grpSpPr>
        <p:sp>
          <p:nvSpPr>
            <p:cNvPr id="317" name="Rectangle 550"/>
            <p:cNvSpPr>
              <a:spLocks noChangeArrowheads="1"/>
            </p:cNvSpPr>
            <p:nvPr/>
          </p:nvSpPr>
          <p:spPr bwMode="auto">
            <a:xfrm>
              <a:off x="4410" y="240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$34.00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18" name="Rectangle 666"/>
            <p:cNvSpPr>
              <a:spLocks noChangeArrowheads="1"/>
            </p:cNvSpPr>
            <p:nvPr/>
          </p:nvSpPr>
          <p:spPr bwMode="auto">
            <a:xfrm>
              <a:off x="4381" y="240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19" name="Group 669"/>
          <p:cNvGrpSpPr>
            <a:grpSpLocks/>
          </p:cNvGrpSpPr>
          <p:nvPr/>
        </p:nvGrpSpPr>
        <p:grpSpPr bwMode="auto">
          <a:xfrm>
            <a:off x="1964506" y="2157264"/>
            <a:ext cx="1063625" cy="381000"/>
            <a:chOff x="0" y="2880"/>
            <a:chExt cx="627" cy="480"/>
          </a:xfrm>
        </p:grpSpPr>
        <p:sp>
          <p:nvSpPr>
            <p:cNvPr id="320" name="Rectangle 551"/>
            <p:cNvSpPr>
              <a:spLocks noChangeArrowheads="1"/>
            </p:cNvSpPr>
            <p:nvPr/>
          </p:nvSpPr>
          <p:spPr bwMode="auto">
            <a:xfrm>
              <a:off x="29" y="288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1-22-233700-0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21" name="Rectangle 668"/>
            <p:cNvSpPr>
              <a:spLocks noChangeArrowheads="1"/>
            </p:cNvSpPr>
            <p:nvPr/>
          </p:nvSpPr>
          <p:spPr bwMode="auto">
            <a:xfrm>
              <a:off x="0" y="288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22" name="Group 671"/>
          <p:cNvGrpSpPr>
            <a:grpSpLocks/>
          </p:cNvGrpSpPr>
          <p:nvPr/>
        </p:nvGrpSpPr>
        <p:grpSpPr bwMode="auto">
          <a:xfrm>
            <a:off x="3028131" y="2157264"/>
            <a:ext cx="881063" cy="381000"/>
            <a:chOff x="627" y="2880"/>
            <a:chExt cx="598" cy="480"/>
          </a:xfrm>
        </p:grpSpPr>
        <p:sp>
          <p:nvSpPr>
            <p:cNvPr id="323" name="Rectangle 552"/>
            <p:cNvSpPr>
              <a:spLocks noChangeArrowheads="1"/>
            </p:cNvSpPr>
            <p:nvPr/>
          </p:nvSpPr>
          <p:spPr bwMode="auto">
            <a:xfrm>
              <a:off x="656" y="288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Visual Basic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24" name="Rectangle 670"/>
            <p:cNvSpPr>
              <a:spLocks noChangeArrowheads="1"/>
            </p:cNvSpPr>
            <p:nvPr/>
          </p:nvSpPr>
          <p:spPr bwMode="auto">
            <a:xfrm>
              <a:off x="62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25" name="Group 675"/>
          <p:cNvGrpSpPr>
            <a:grpSpLocks/>
          </p:cNvGrpSpPr>
          <p:nvPr/>
        </p:nvGrpSpPr>
        <p:grpSpPr bwMode="auto">
          <a:xfrm>
            <a:off x="3913956" y="2157264"/>
            <a:ext cx="911225" cy="381000"/>
            <a:chOff x="1549" y="2880"/>
            <a:chExt cx="548" cy="480"/>
          </a:xfrm>
        </p:grpSpPr>
        <p:sp>
          <p:nvSpPr>
            <p:cNvPr id="326" name="Rectangle 554"/>
            <p:cNvSpPr>
              <a:spLocks noChangeArrowheads="1"/>
            </p:cNvSpPr>
            <p:nvPr/>
          </p:nvSpPr>
          <p:spPr bwMode="auto">
            <a:xfrm>
              <a:off x="1578" y="288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Roman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27" name="Rectangle 674"/>
            <p:cNvSpPr>
              <a:spLocks noChangeArrowheads="1"/>
            </p:cNvSpPr>
            <p:nvPr/>
          </p:nvSpPr>
          <p:spPr bwMode="auto">
            <a:xfrm>
              <a:off x="1549" y="288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28" name="Group 677"/>
          <p:cNvGrpSpPr>
            <a:grpSpLocks/>
          </p:cNvGrpSpPr>
          <p:nvPr/>
        </p:nvGrpSpPr>
        <p:grpSpPr bwMode="auto">
          <a:xfrm>
            <a:off x="4825181" y="2157264"/>
            <a:ext cx="1087438" cy="381000"/>
            <a:chOff x="2097" y="2880"/>
            <a:chExt cx="598" cy="480"/>
          </a:xfrm>
        </p:grpSpPr>
        <p:sp>
          <p:nvSpPr>
            <p:cNvPr id="329" name="Rectangle 555"/>
            <p:cNvSpPr>
              <a:spLocks noChangeArrowheads="1"/>
            </p:cNvSpPr>
            <p:nvPr/>
          </p:nvSpPr>
          <p:spPr bwMode="auto">
            <a:xfrm>
              <a:off x="2126" y="288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444-444-4444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0" name="Rectangle 676"/>
            <p:cNvSpPr>
              <a:spLocks noChangeArrowheads="1"/>
            </p:cNvSpPr>
            <p:nvPr/>
          </p:nvSpPr>
          <p:spPr bwMode="auto">
            <a:xfrm>
              <a:off x="209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31" name="Group 681"/>
          <p:cNvGrpSpPr>
            <a:grpSpLocks/>
          </p:cNvGrpSpPr>
          <p:nvPr/>
        </p:nvGrpSpPr>
        <p:grpSpPr bwMode="auto">
          <a:xfrm>
            <a:off x="5912619" y="2157264"/>
            <a:ext cx="998537" cy="381000"/>
            <a:chOff x="3077" y="2880"/>
            <a:chExt cx="670" cy="480"/>
          </a:xfrm>
        </p:grpSpPr>
        <p:sp>
          <p:nvSpPr>
            <p:cNvPr id="332" name="Rectangle 557"/>
            <p:cNvSpPr>
              <a:spLocks noChangeArrowheads="1"/>
            </p:cNvSpPr>
            <p:nvPr/>
          </p:nvSpPr>
          <p:spPr bwMode="auto">
            <a:xfrm>
              <a:off x="3106" y="2880"/>
              <a:ext cx="6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Big House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3" name="Rectangle 680"/>
            <p:cNvSpPr>
              <a:spLocks noChangeArrowheads="1"/>
            </p:cNvSpPr>
            <p:nvPr/>
          </p:nvSpPr>
          <p:spPr bwMode="auto">
            <a:xfrm>
              <a:off x="3077" y="2880"/>
              <a:ext cx="67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34" name="Group 683"/>
          <p:cNvGrpSpPr>
            <a:grpSpLocks/>
          </p:cNvGrpSpPr>
          <p:nvPr/>
        </p:nvGrpSpPr>
        <p:grpSpPr bwMode="auto">
          <a:xfrm>
            <a:off x="6911156" y="2157264"/>
            <a:ext cx="1058863" cy="381000"/>
            <a:chOff x="3747" y="2880"/>
            <a:chExt cx="634" cy="480"/>
          </a:xfrm>
        </p:grpSpPr>
        <p:sp>
          <p:nvSpPr>
            <p:cNvPr id="335" name="Rectangle 558"/>
            <p:cNvSpPr>
              <a:spLocks noChangeArrowheads="1"/>
            </p:cNvSpPr>
            <p:nvPr/>
          </p:nvSpPr>
          <p:spPr bwMode="auto">
            <a:xfrm>
              <a:off x="3776" y="2880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123-456-7890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6" name="Rectangle 682"/>
            <p:cNvSpPr>
              <a:spLocks noChangeArrowheads="1"/>
            </p:cNvSpPr>
            <p:nvPr/>
          </p:nvSpPr>
          <p:spPr bwMode="auto">
            <a:xfrm>
              <a:off x="3747" y="2880"/>
              <a:ext cx="634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37" name="Group 685"/>
          <p:cNvGrpSpPr>
            <a:grpSpLocks/>
          </p:cNvGrpSpPr>
          <p:nvPr/>
        </p:nvGrpSpPr>
        <p:grpSpPr bwMode="auto">
          <a:xfrm>
            <a:off x="7970019" y="2157264"/>
            <a:ext cx="706437" cy="381000"/>
            <a:chOff x="4381" y="2880"/>
            <a:chExt cx="382" cy="480"/>
          </a:xfrm>
        </p:grpSpPr>
        <p:sp>
          <p:nvSpPr>
            <p:cNvPr id="338" name="Rectangle 559"/>
            <p:cNvSpPr>
              <a:spLocks noChangeArrowheads="1"/>
            </p:cNvSpPr>
            <p:nvPr/>
          </p:nvSpPr>
          <p:spPr bwMode="auto">
            <a:xfrm>
              <a:off x="4410" y="288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$25.00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9" name="Rectangle 684"/>
            <p:cNvSpPr>
              <a:spLocks noChangeArrowheads="1"/>
            </p:cNvSpPr>
            <p:nvPr/>
          </p:nvSpPr>
          <p:spPr bwMode="auto">
            <a:xfrm>
              <a:off x="4381" y="288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40" name="Group 689"/>
          <p:cNvGrpSpPr>
            <a:grpSpLocks/>
          </p:cNvGrpSpPr>
          <p:nvPr/>
        </p:nvGrpSpPr>
        <p:grpSpPr bwMode="auto">
          <a:xfrm>
            <a:off x="1961331" y="404664"/>
            <a:ext cx="1063625" cy="381000"/>
            <a:chOff x="0" y="2880"/>
            <a:chExt cx="627" cy="480"/>
          </a:xfrm>
        </p:grpSpPr>
        <p:sp>
          <p:nvSpPr>
            <p:cNvPr id="341" name="Rectangle 690"/>
            <p:cNvSpPr>
              <a:spLocks noChangeArrowheads="1"/>
            </p:cNvSpPr>
            <p:nvPr/>
          </p:nvSpPr>
          <p:spPr bwMode="auto">
            <a:xfrm>
              <a:off x="29" y="288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ISBN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2" name="Rectangle 691"/>
            <p:cNvSpPr>
              <a:spLocks noChangeArrowheads="1"/>
            </p:cNvSpPr>
            <p:nvPr/>
          </p:nvSpPr>
          <p:spPr bwMode="auto">
            <a:xfrm>
              <a:off x="0" y="288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43" name="Group 692"/>
          <p:cNvGrpSpPr>
            <a:grpSpLocks/>
          </p:cNvGrpSpPr>
          <p:nvPr/>
        </p:nvGrpSpPr>
        <p:grpSpPr bwMode="auto">
          <a:xfrm>
            <a:off x="3024956" y="404664"/>
            <a:ext cx="881063" cy="381000"/>
            <a:chOff x="627" y="2880"/>
            <a:chExt cx="598" cy="480"/>
          </a:xfrm>
        </p:grpSpPr>
        <p:sp>
          <p:nvSpPr>
            <p:cNvPr id="344" name="Rectangle 693"/>
            <p:cNvSpPr>
              <a:spLocks noChangeArrowheads="1"/>
            </p:cNvSpPr>
            <p:nvPr/>
          </p:nvSpPr>
          <p:spPr bwMode="auto">
            <a:xfrm>
              <a:off x="656" y="288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Title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5" name="Rectangle 694"/>
            <p:cNvSpPr>
              <a:spLocks noChangeArrowheads="1"/>
            </p:cNvSpPr>
            <p:nvPr/>
          </p:nvSpPr>
          <p:spPr bwMode="auto">
            <a:xfrm>
              <a:off x="62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46" name="Group 698"/>
          <p:cNvGrpSpPr>
            <a:grpSpLocks/>
          </p:cNvGrpSpPr>
          <p:nvPr/>
        </p:nvGrpSpPr>
        <p:grpSpPr bwMode="auto">
          <a:xfrm>
            <a:off x="3909194" y="404664"/>
            <a:ext cx="911225" cy="381000"/>
            <a:chOff x="1549" y="2880"/>
            <a:chExt cx="548" cy="480"/>
          </a:xfrm>
        </p:grpSpPr>
        <p:sp>
          <p:nvSpPr>
            <p:cNvPr id="347" name="Rectangle 699"/>
            <p:cNvSpPr>
              <a:spLocks noChangeArrowheads="1"/>
            </p:cNvSpPr>
            <p:nvPr/>
          </p:nvSpPr>
          <p:spPr bwMode="auto">
            <a:xfrm>
              <a:off x="1578" y="288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AuName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8" name="Rectangle 700"/>
            <p:cNvSpPr>
              <a:spLocks noChangeArrowheads="1"/>
            </p:cNvSpPr>
            <p:nvPr/>
          </p:nvSpPr>
          <p:spPr bwMode="auto">
            <a:xfrm>
              <a:off x="1549" y="288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49" name="Group 701"/>
          <p:cNvGrpSpPr>
            <a:grpSpLocks/>
          </p:cNvGrpSpPr>
          <p:nvPr/>
        </p:nvGrpSpPr>
        <p:grpSpPr bwMode="auto">
          <a:xfrm>
            <a:off x="4823594" y="404664"/>
            <a:ext cx="1087437" cy="381000"/>
            <a:chOff x="2097" y="2880"/>
            <a:chExt cx="598" cy="480"/>
          </a:xfrm>
        </p:grpSpPr>
        <p:sp>
          <p:nvSpPr>
            <p:cNvPr id="350" name="Rectangle 702"/>
            <p:cNvSpPr>
              <a:spLocks noChangeArrowheads="1"/>
            </p:cNvSpPr>
            <p:nvPr/>
          </p:nvSpPr>
          <p:spPr bwMode="auto">
            <a:xfrm>
              <a:off x="2126" y="288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AuPhone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1" name="Rectangle 703"/>
            <p:cNvSpPr>
              <a:spLocks noChangeArrowheads="1"/>
            </p:cNvSpPr>
            <p:nvPr/>
          </p:nvSpPr>
          <p:spPr bwMode="auto">
            <a:xfrm>
              <a:off x="209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52" name="Group 707"/>
          <p:cNvGrpSpPr>
            <a:grpSpLocks/>
          </p:cNvGrpSpPr>
          <p:nvPr/>
        </p:nvGrpSpPr>
        <p:grpSpPr bwMode="auto">
          <a:xfrm>
            <a:off x="5911031" y="404664"/>
            <a:ext cx="998538" cy="381000"/>
            <a:chOff x="3077" y="2880"/>
            <a:chExt cx="670" cy="480"/>
          </a:xfrm>
        </p:grpSpPr>
        <p:sp>
          <p:nvSpPr>
            <p:cNvPr id="353" name="Rectangle 708"/>
            <p:cNvSpPr>
              <a:spLocks noChangeArrowheads="1"/>
            </p:cNvSpPr>
            <p:nvPr/>
          </p:nvSpPr>
          <p:spPr bwMode="auto">
            <a:xfrm>
              <a:off x="3106" y="2880"/>
              <a:ext cx="6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PubName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4" name="Rectangle 709"/>
            <p:cNvSpPr>
              <a:spLocks noChangeArrowheads="1"/>
            </p:cNvSpPr>
            <p:nvPr/>
          </p:nvSpPr>
          <p:spPr bwMode="auto">
            <a:xfrm>
              <a:off x="3077" y="2880"/>
              <a:ext cx="67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55" name="Group 710"/>
          <p:cNvGrpSpPr>
            <a:grpSpLocks/>
          </p:cNvGrpSpPr>
          <p:nvPr/>
        </p:nvGrpSpPr>
        <p:grpSpPr bwMode="auto">
          <a:xfrm>
            <a:off x="6909569" y="404664"/>
            <a:ext cx="1058862" cy="381000"/>
            <a:chOff x="3747" y="2880"/>
            <a:chExt cx="634" cy="480"/>
          </a:xfrm>
        </p:grpSpPr>
        <p:sp>
          <p:nvSpPr>
            <p:cNvPr id="356" name="Rectangle 711"/>
            <p:cNvSpPr>
              <a:spLocks noChangeArrowheads="1"/>
            </p:cNvSpPr>
            <p:nvPr/>
          </p:nvSpPr>
          <p:spPr bwMode="auto">
            <a:xfrm>
              <a:off x="3776" y="2880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PubPhone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7" name="Rectangle 712"/>
            <p:cNvSpPr>
              <a:spLocks noChangeArrowheads="1"/>
            </p:cNvSpPr>
            <p:nvPr/>
          </p:nvSpPr>
          <p:spPr bwMode="auto">
            <a:xfrm>
              <a:off x="3747" y="2880"/>
              <a:ext cx="634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358" name="Group 713"/>
          <p:cNvGrpSpPr>
            <a:grpSpLocks/>
          </p:cNvGrpSpPr>
          <p:nvPr/>
        </p:nvGrpSpPr>
        <p:grpSpPr bwMode="auto">
          <a:xfrm>
            <a:off x="7968431" y="404664"/>
            <a:ext cx="706438" cy="381000"/>
            <a:chOff x="4381" y="2880"/>
            <a:chExt cx="382" cy="480"/>
          </a:xfrm>
        </p:grpSpPr>
        <p:sp>
          <p:nvSpPr>
            <p:cNvPr id="359" name="Rectangle 714"/>
            <p:cNvSpPr>
              <a:spLocks noChangeArrowheads="1"/>
            </p:cNvSpPr>
            <p:nvPr/>
          </p:nvSpPr>
          <p:spPr bwMode="auto">
            <a:xfrm>
              <a:off x="4410" y="288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Price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0" name="Rectangle 715"/>
            <p:cNvSpPr>
              <a:spLocks noChangeArrowheads="1"/>
            </p:cNvSpPr>
            <p:nvPr/>
          </p:nvSpPr>
          <p:spPr bwMode="auto">
            <a:xfrm>
              <a:off x="4381" y="288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71941" y="3086474"/>
            <a:ext cx="444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First Normal Form (1NF)</a:t>
            </a:r>
            <a:endParaRPr lang="en-US" altLang="en-US" dirty="0"/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951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0 NF</a:t>
            </a:r>
            <a:endParaRPr lang="en-IE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56969" y="2593275"/>
            <a:ext cx="0" cy="37436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9512" y="3068960"/>
            <a:ext cx="8964488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/>
          <p:cNvSpPr txBox="1"/>
          <p:nvPr/>
        </p:nvSpPr>
        <p:spPr>
          <a:xfrm>
            <a:off x="1619673" y="6488668"/>
            <a:ext cx="700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Combination of ISBN + </a:t>
            </a:r>
            <a:r>
              <a:rPr lang="en-IE" dirty="0" err="1" smtClean="0"/>
              <a:t>AUName</a:t>
            </a:r>
            <a:r>
              <a:rPr lang="en-IE" dirty="0" smtClean="0"/>
              <a:t>  is the primary key for this new table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672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do we answer the question?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</a:t>
            </a:r>
            <a:r>
              <a:rPr lang="en-IE" dirty="0"/>
              <a:t>requires that we filter the </a:t>
            </a:r>
            <a:r>
              <a:rPr lang="en-IE" dirty="0" smtClean="0"/>
              <a:t>data using the WHERE CLAUSE</a:t>
            </a:r>
            <a:endParaRPr lang="en-IE" dirty="0"/>
          </a:p>
          <a:p>
            <a:r>
              <a:rPr lang="en-IE" dirty="0"/>
              <a:t>We need therefore to add a </a:t>
            </a:r>
            <a:r>
              <a:rPr lang="en-IE" dirty="0">
                <a:solidFill>
                  <a:srgbClr val="FF0000"/>
                </a:solidFill>
              </a:rPr>
              <a:t>condition</a:t>
            </a:r>
          </a:p>
          <a:p>
            <a:pPr marL="274320" lvl="1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 </a:t>
            </a:r>
            <a:r>
              <a:rPr lang="en-IE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IE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AuthorID</a:t>
            </a:r>
            <a:r>
              <a:rPr lang="en-IE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BETWEEN 1 AND 3</a:t>
            </a:r>
            <a:r>
              <a:rPr lang="en-I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This returns a reduced list:</a:t>
            </a:r>
          </a:p>
          <a:p>
            <a:pPr marL="0" indent="0">
              <a:buNone/>
            </a:pPr>
            <a:endParaRPr lang="en-I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IE" b="1" dirty="0"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558924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dirty="0">
                <a:cs typeface="Courier New" panose="02070309020205020404" pitchFamily="49" charset="0"/>
              </a:rPr>
              <a:t>By </a:t>
            </a:r>
            <a:r>
              <a:rPr lang="en-IE" sz="2000" dirty="0" smtClean="0">
                <a:cs typeface="Courier New" panose="02070309020205020404" pitchFamily="49" charset="0"/>
              </a:rPr>
              <a:t>using a WHERE Clause we have implemented a </a:t>
            </a:r>
            <a:r>
              <a:rPr lang="en-IE" sz="2000" b="1" dirty="0" smtClean="0">
                <a:cs typeface="Courier New" panose="02070309020205020404" pitchFamily="49" charset="0"/>
              </a:rPr>
              <a:t>RESTRICTION </a:t>
            </a:r>
            <a:r>
              <a:rPr lang="en-IE" sz="2000" dirty="0" smtClean="0">
                <a:cs typeface="Courier New" panose="02070309020205020404" pitchFamily="49" charset="0"/>
              </a:rPr>
              <a:t>on </a:t>
            </a:r>
            <a:r>
              <a:rPr lang="en-IE" sz="2000" dirty="0">
                <a:cs typeface="Courier New" panose="02070309020205020404" pitchFamily="49" charset="0"/>
              </a:rPr>
              <a:t>the table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04219"/>
            <a:ext cx="164623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2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Boolean Expressions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579635"/>
              </p:ext>
            </p:extLst>
          </p:nvPr>
        </p:nvGraphicFramePr>
        <p:xfrm>
          <a:off x="395536" y="1268760"/>
          <a:ext cx="8568954" cy="490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3"/>
                <a:gridCol w="3624403"/>
                <a:gridCol w="2856318"/>
              </a:tblGrid>
              <a:tr h="434711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 marL="30480" marR="30480" marT="30480" marB="30480" anchor="b"/>
                </a:tc>
                <a:tc>
                  <a:txBody>
                    <a:bodyPr/>
                    <a:lstStyle/>
                    <a:p>
                      <a:r>
                        <a:rPr lang="en-IE"/>
                        <a:t>Explanation and Example</a:t>
                      </a:r>
                    </a:p>
                  </a:txBody>
                  <a:tcPr marL="30480" marR="30480" marT="30480" marB="30480" anchor="b"/>
                </a:tc>
                <a:tc>
                  <a:txBody>
                    <a:bodyPr/>
                    <a:lstStyle/>
                    <a:p>
                      <a:r>
                        <a:rPr lang="en-IE"/>
                        <a:t>Syntax</a:t>
                      </a:r>
                    </a:p>
                  </a:txBody>
                  <a:tcPr marL="30480" marR="30480" marT="30480" marB="30480" anchor="b"/>
                </a:tc>
              </a:tr>
              <a:tr h="1357728">
                <a:tc>
                  <a:txBody>
                    <a:bodyPr/>
                    <a:lstStyle/>
                    <a:p>
                      <a:r>
                        <a:rPr lang="en-IE" dirty="0"/>
                        <a:t>AND, OR, NOT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Evaluate any operand(s) that are </a:t>
                      </a:r>
                      <a:r>
                        <a:rPr lang="en-IE" dirty="0" err="1"/>
                        <a:t>boolean</a:t>
                      </a:r>
                      <a:r>
                        <a:rPr lang="en-IE" dirty="0"/>
                        <a:t> </a:t>
                      </a:r>
                      <a:r>
                        <a:rPr lang="en-IE" dirty="0" smtClean="0"/>
                        <a:t>expressions</a:t>
                      </a:r>
                    </a:p>
                    <a:p>
                      <a:r>
                        <a:rPr lang="en-IE" sz="1600" b="1" dirty="0" smtClean="0"/>
                        <a:t>(</a:t>
                      </a:r>
                      <a:r>
                        <a:rPr lang="en-IE" sz="1600" b="1" dirty="0" err="1"/>
                        <a:t>orig_airport</a:t>
                      </a:r>
                      <a:r>
                        <a:rPr lang="en-IE" sz="1600" b="1" dirty="0"/>
                        <a:t> = 'SFO') OR (</a:t>
                      </a:r>
                      <a:r>
                        <a:rPr lang="en-IE" sz="1600" b="1" dirty="0" err="1"/>
                        <a:t>dest_airport</a:t>
                      </a:r>
                      <a:r>
                        <a:rPr lang="en-IE" sz="1600" b="1" dirty="0"/>
                        <a:t> = 'GRU') -- returns true</a:t>
                      </a:r>
                      <a:endParaRPr lang="en-IE" sz="1600" dirty="0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IE" sz="1600" b="1" dirty="0"/>
                        <a:t>{ </a:t>
                      </a:r>
                      <a:r>
                        <a:rPr lang="en-IE" sz="1600" b="1" i="1" dirty="0"/>
                        <a:t>Expression</a:t>
                      </a:r>
                      <a:r>
                        <a:rPr lang="en-IE" sz="1600" b="1" dirty="0"/>
                        <a:t> AND </a:t>
                      </a:r>
                      <a:r>
                        <a:rPr lang="en-IE" sz="1600" b="1" i="1" dirty="0"/>
                        <a:t>Expression </a:t>
                      </a:r>
                      <a:r>
                        <a:rPr lang="en-IE" sz="1600" b="1" dirty="0" smtClean="0"/>
                        <a:t>|</a:t>
                      </a:r>
                    </a:p>
                    <a:p>
                      <a:r>
                        <a:rPr lang="en-IE" sz="1600" b="1" dirty="0" smtClean="0"/>
                        <a:t> </a:t>
                      </a:r>
                      <a:r>
                        <a:rPr lang="en-IE" sz="1600" b="1" i="1" dirty="0"/>
                        <a:t>Expression</a:t>
                      </a:r>
                      <a:r>
                        <a:rPr lang="en-IE" sz="1600" b="1" dirty="0"/>
                        <a:t> OR </a:t>
                      </a:r>
                      <a:r>
                        <a:rPr lang="en-IE" sz="1600" b="1" i="1" dirty="0"/>
                        <a:t>Expression</a:t>
                      </a:r>
                      <a:r>
                        <a:rPr lang="en-IE" sz="1600" b="1" dirty="0"/>
                        <a:t> | </a:t>
                      </a:r>
                      <a:endParaRPr lang="en-IE" sz="1600" b="1" dirty="0" smtClean="0"/>
                    </a:p>
                    <a:p>
                      <a:r>
                        <a:rPr lang="en-IE" sz="1600" b="1" dirty="0" smtClean="0"/>
                        <a:t>NOT </a:t>
                      </a:r>
                      <a:r>
                        <a:rPr lang="en-IE" sz="1600" b="1" i="1" dirty="0"/>
                        <a:t>Expression</a:t>
                      </a:r>
                      <a:r>
                        <a:rPr lang="en-IE" sz="1600" b="1" dirty="0"/>
                        <a:t> }</a:t>
                      </a:r>
                      <a:endParaRPr lang="en-IE" sz="1600" dirty="0"/>
                    </a:p>
                  </a:txBody>
                  <a:tcPr marL="30480" marR="30480" marT="30480" marB="30480"/>
                </a:tc>
              </a:tr>
              <a:tr h="2072321">
                <a:tc>
                  <a:txBody>
                    <a:bodyPr/>
                    <a:lstStyle/>
                    <a:p>
                      <a:r>
                        <a:rPr lang="en-IE"/>
                        <a:t>Comparisons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&lt;, =, &gt;, &lt;=, &gt;=, &lt;&gt; are applicable to all of the built-in types</a:t>
                      </a:r>
                      <a:r>
                        <a:rPr lang="en-IE" dirty="0" smtClean="0"/>
                        <a:t>.</a:t>
                      </a:r>
                      <a:endParaRPr lang="en-IE" b="1" dirty="0" smtClean="0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IE" sz="1600" b="1" i="1" dirty="0"/>
                        <a:t>Expression</a:t>
                      </a:r>
                      <a:r>
                        <a:rPr lang="en-IE" sz="1600" b="1" dirty="0"/>
                        <a:t> { </a:t>
                      </a:r>
                      <a:endParaRPr lang="en-IE" sz="1600" b="1" dirty="0" smtClean="0"/>
                    </a:p>
                    <a:p>
                      <a:r>
                        <a:rPr lang="en-IE" sz="1600" b="1" dirty="0" smtClean="0"/>
                        <a:t>&lt; |</a:t>
                      </a:r>
                    </a:p>
                    <a:p>
                      <a:r>
                        <a:rPr lang="en-IE" sz="1600" b="1" dirty="0" smtClean="0"/>
                        <a:t> </a:t>
                      </a:r>
                      <a:r>
                        <a:rPr lang="en-IE" sz="1600" b="1" dirty="0"/>
                        <a:t>= | </a:t>
                      </a:r>
                      <a:endParaRPr lang="en-IE" sz="1600" b="1" dirty="0" smtClean="0"/>
                    </a:p>
                    <a:p>
                      <a:pPr marL="0" indent="0">
                        <a:buFont typeface="Wingdings"/>
                        <a:buNone/>
                      </a:pPr>
                      <a:r>
                        <a:rPr lang="en-IE" sz="1600" b="1" dirty="0" smtClean="0"/>
                        <a:t>| </a:t>
                      </a:r>
                    </a:p>
                    <a:p>
                      <a:pPr marL="0" indent="0">
                        <a:buFont typeface="Wingdings"/>
                        <a:buNone/>
                      </a:pPr>
                      <a:r>
                        <a:rPr lang="en-IE" sz="1600" b="1" dirty="0" smtClean="0"/>
                        <a:t>&lt;= </a:t>
                      </a:r>
                      <a:r>
                        <a:rPr lang="en-IE" sz="1600" b="1" dirty="0"/>
                        <a:t>| </a:t>
                      </a:r>
                      <a:endParaRPr lang="en-IE" sz="1600" b="1" dirty="0" smtClean="0"/>
                    </a:p>
                    <a:p>
                      <a:pPr marL="0" indent="0">
                        <a:buFont typeface="Wingdings"/>
                        <a:buNone/>
                      </a:pPr>
                      <a:r>
                        <a:rPr lang="en-IE" sz="1600" b="1" dirty="0" smtClean="0"/>
                        <a:t>&gt;= </a:t>
                      </a:r>
                      <a:r>
                        <a:rPr lang="en-IE" sz="1600" b="1" dirty="0"/>
                        <a:t>| </a:t>
                      </a:r>
                      <a:endParaRPr lang="en-IE" sz="1600" b="1" dirty="0" smtClean="0"/>
                    </a:p>
                    <a:p>
                      <a:pPr marL="0" indent="0">
                        <a:buFont typeface="Wingdings"/>
                        <a:buNone/>
                      </a:pPr>
                      <a:r>
                        <a:rPr lang="en-IE" sz="1600" b="1" dirty="0" smtClean="0"/>
                        <a:t>&lt;&gt; </a:t>
                      </a:r>
                      <a:r>
                        <a:rPr lang="en-IE" sz="1600" b="1" dirty="0"/>
                        <a:t>} </a:t>
                      </a:r>
                      <a:r>
                        <a:rPr lang="en-IE" sz="1600" b="1" i="1" dirty="0"/>
                        <a:t>Expression</a:t>
                      </a:r>
                      <a:endParaRPr lang="en-IE" sz="1600" dirty="0"/>
                    </a:p>
                  </a:txBody>
                  <a:tcPr marL="30480" marR="30480" marT="30480" marB="30480"/>
                </a:tc>
              </a:tr>
              <a:tr h="1036160">
                <a:tc>
                  <a:txBody>
                    <a:bodyPr/>
                    <a:lstStyle/>
                    <a:p>
                      <a:r>
                        <a:rPr lang="en-IE"/>
                        <a:t>IS NULL, IS NOT NULL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Test whether the result of an expression is null or not</a:t>
                      </a:r>
                      <a:r>
                        <a:rPr lang="en-IE" dirty="0" smtClean="0"/>
                        <a:t>.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IE" sz="1600" b="1" i="1" dirty="0"/>
                        <a:t>Expression</a:t>
                      </a:r>
                      <a:r>
                        <a:rPr lang="en-IE" sz="1600" b="1" dirty="0"/>
                        <a:t> IS [ NOT ] NULL</a:t>
                      </a:r>
                      <a:endParaRPr lang="en-IE" sz="1600" dirty="0"/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0759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Boolean Expressions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074164"/>
              </p:ext>
            </p:extLst>
          </p:nvPr>
        </p:nvGraphicFramePr>
        <p:xfrm>
          <a:off x="395535" y="1397000"/>
          <a:ext cx="8568954" cy="536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3984443"/>
                <a:gridCol w="2856318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 marL="30480" marR="30480" marT="30480" marB="30480" anchor="b"/>
                </a:tc>
                <a:tc>
                  <a:txBody>
                    <a:bodyPr/>
                    <a:lstStyle/>
                    <a:p>
                      <a:r>
                        <a:rPr lang="en-IE"/>
                        <a:t>Explanation and Example</a:t>
                      </a:r>
                    </a:p>
                  </a:txBody>
                  <a:tcPr marL="30480" marR="30480" marT="30480" marB="30480" anchor="b"/>
                </a:tc>
                <a:tc>
                  <a:txBody>
                    <a:bodyPr/>
                    <a:lstStyle/>
                    <a:p>
                      <a:r>
                        <a:rPr lang="en-IE"/>
                        <a:t>Syntax</a:t>
                      </a:r>
                    </a:p>
                  </a:txBody>
                  <a:tcPr marL="30480" marR="30480" marT="30480" marB="3048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/>
                        <a:t>LIKE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Attempts to match a character expression to a character pattern, which is a character string that includes one or more wildcards</a:t>
                      </a:r>
                      <a:r>
                        <a:rPr lang="en-IE" dirty="0" smtClean="0"/>
                        <a:t>.</a:t>
                      </a:r>
                    </a:p>
                    <a:p>
                      <a:r>
                        <a:rPr lang="en-IE" dirty="0" smtClean="0"/>
                        <a:t>% </a:t>
                      </a:r>
                      <a:r>
                        <a:rPr lang="en-IE" dirty="0"/>
                        <a:t>matches any number (zero or more) of characters in the corresponding position in first character expression</a:t>
                      </a:r>
                      <a:r>
                        <a:rPr lang="en-IE" dirty="0" smtClean="0"/>
                        <a:t>.</a:t>
                      </a:r>
                    </a:p>
                    <a:p>
                      <a:r>
                        <a:rPr lang="en-IE" b="1" dirty="0" smtClean="0"/>
                        <a:t>city</a:t>
                      </a:r>
                      <a:r>
                        <a:rPr lang="en-IE" b="1" baseline="0" dirty="0" smtClean="0"/>
                        <a:t> LIKE ‘S%’ – all cities starting with S</a:t>
                      </a:r>
                      <a:endParaRPr lang="en-IE" b="1" dirty="0"/>
                    </a:p>
                    <a:p>
                      <a:endParaRPr lang="en-IE" dirty="0" smtClean="0"/>
                    </a:p>
                    <a:p>
                      <a:r>
                        <a:rPr lang="en-IE" dirty="0" smtClean="0"/>
                        <a:t>_ </a:t>
                      </a:r>
                      <a:r>
                        <a:rPr lang="en-IE" dirty="0"/>
                        <a:t>matches one character in the corresponding position in the character expression</a:t>
                      </a:r>
                      <a:r>
                        <a:rPr lang="en-IE" dirty="0" smtClean="0"/>
                        <a:t>.</a:t>
                      </a:r>
                      <a:endParaRPr lang="en-IE" dirty="0"/>
                    </a:p>
                    <a:p>
                      <a:r>
                        <a:rPr lang="en-IE" dirty="0">
                          <a:effectLst/>
                        </a:rPr>
                        <a:t>Any other character matches only that character in the corresponding position in the character expression</a:t>
                      </a:r>
                      <a:r>
                        <a:rPr lang="en-IE" dirty="0" smtClean="0">
                          <a:effectLst/>
                        </a:rPr>
                        <a:t>.</a:t>
                      </a:r>
                    </a:p>
                    <a:p>
                      <a:r>
                        <a:rPr lang="en-IE" b="1" dirty="0" smtClean="0">
                          <a:effectLst/>
                        </a:rPr>
                        <a:t>city </a:t>
                      </a:r>
                      <a:r>
                        <a:rPr lang="en-IE" b="1" dirty="0">
                          <a:effectLst/>
                        </a:rPr>
                        <a:t>LIKE </a:t>
                      </a:r>
                      <a:r>
                        <a:rPr lang="en-IE" b="1" dirty="0" smtClean="0">
                          <a:effectLst/>
                        </a:rPr>
                        <a:t>‘_</a:t>
                      </a:r>
                      <a:r>
                        <a:rPr lang="en-IE" b="1" dirty="0" err="1" smtClean="0">
                          <a:effectLst/>
                        </a:rPr>
                        <a:t>sant</a:t>
                      </a:r>
                      <a:r>
                        <a:rPr lang="en-IE" b="1" dirty="0" smtClean="0">
                          <a:effectLst/>
                        </a:rPr>
                        <a:t>‘ –</a:t>
                      </a:r>
                      <a:r>
                        <a:rPr lang="en-IE" b="1" baseline="0" dirty="0" smtClean="0">
                          <a:effectLst/>
                        </a:rPr>
                        <a:t> all cities starting with any character followed by </a:t>
                      </a:r>
                      <a:r>
                        <a:rPr lang="en-IE" b="1" baseline="0" dirty="0" err="1" smtClean="0">
                          <a:effectLst/>
                        </a:rPr>
                        <a:t>sant</a:t>
                      </a:r>
                      <a:endParaRPr lang="en-IE" dirty="0">
                        <a:effectLst/>
                      </a:endParaRP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IE" b="1" i="1" dirty="0" err="1"/>
                        <a:t>CharacterExpression</a:t>
                      </a:r>
                      <a:r>
                        <a:rPr lang="en-IE" b="1" dirty="0"/>
                        <a:t> [ NOT ] LIKE </a:t>
                      </a:r>
                      <a:r>
                        <a:rPr lang="en-IE" b="1" i="1" dirty="0" err="1"/>
                        <a:t>CharacterExpression</a:t>
                      </a:r>
                      <a:r>
                        <a:rPr lang="en-IE" b="1" i="1" dirty="0"/>
                        <a:t> </a:t>
                      </a:r>
                      <a:r>
                        <a:rPr lang="en-IE" b="1" i="1" dirty="0" err="1"/>
                        <a:t>WithWildCard</a:t>
                      </a:r>
                      <a:r>
                        <a:rPr lang="en-IE" b="1" dirty="0"/>
                        <a:t> [ ESCAPE '</a:t>
                      </a:r>
                      <a:r>
                        <a:rPr lang="en-IE" b="1" i="1" dirty="0" err="1"/>
                        <a:t>escapeCharacter</a:t>
                      </a:r>
                      <a:r>
                        <a:rPr lang="en-IE" b="1" dirty="0"/>
                        <a:t>']</a:t>
                      </a:r>
                      <a:endParaRPr lang="en-IE" dirty="0"/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34570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Boolean Expressions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62858"/>
              </p:ext>
            </p:extLst>
          </p:nvPr>
        </p:nvGraphicFramePr>
        <p:xfrm>
          <a:off x="395536" y="1268760"/>
          <a:ext cx="8568954" cy="543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3984443"/>
                <a:gridCol w="2856318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 marL="30480" marR="30480" marT="30480" marB="30480" anchor="b"/>
                </a:tc>
                <a:tc>
                  <a:txBody>
                    <a:bodyPr/>
                    <a:lstStyle/>
                    <a:p>
                      <a:r>
                        <a:rPr lang="en-IE"/>
                        <a:t>Explanation and Example</a:t>
                      </a:r>
                    </a:p>
                  </a:txBody>
                  <a:tcPr marL="30480" marR="30480" marT="30480" marB="30480" anchor="b"/>
                </a:tc>
                <a:tc>
                  <a:txBody>
                    <a:bodyPr/>
                    <a:lstStyle/>
                    <a:p>
                      <a:r>
                        <a:rPr lang="en-IE"/>
                        <a:t>Syntax</a:t>
                      </a:r>
                    </a:p>
                  </a:txBody>
                  <a:tcPr marL="30480" marR="30480" marT="30480" marB="3048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BETWEEN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Tests whether the first operand is between the second and third operands. The second operand must be less than the third operand. </a:t>
                      </a:r>
                      <a:endParaRPr lang="en-IE" dirty="0" smtClean="0"/>
                    </a:p>
                    <a:p>
                      <a:r>
                        <a:rPr lang="en-IE" dirty="0" smtClean="0"/>
                        <a:t>Applicable </a:t>
                      </a:r>
                      <a:r>
                        <a:rPr lang="en-IE" dirty="0"/>
                        <a:t>only to types to which &lt;= and &gt;= can be applied</a:t>
                      </a:r>
                      <a:r>
                        <a:rPr lang="en-IE" dirty="0" smtClean="0"/>
                        <a:t>.</a:t>
                      </a:r>
                    </a:p>
                    <a:p>
                      <a:r>
                        <a:rPr lang="en-IE" b="1" dirty="0" smtClean="0"/>
                        <a:t>WHERE </a:t>
                      </a:r>
                      <a:r>
                        <a:rPr lang="en-IE" b="1" dirty="0" err="1"/>
                        <a:t>booking_date</a:t>
                      </a:r>
                      <a:r>
                        <a:rPr lang="en-IE" b="1" dirty="0"/>
                        <a:t> BETWEEN DATE('1998-02-26') AND DATE('1998-03-01')</a:t>
                      </a:r>
                      <a:endParaRPr lang="en-IE" dirty="0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IE" b="1" i="1"/>
                        <a:t>Expression</a:t>
                      </a:r>
                      <a:r>
                        <a:rPr lang="en-IE" b="1"/>
                        <a:t> [ NOT ] BETWEEN </a:t>
                      </a:r>
                      <a:r>
                        <a:rPr lang="en-IE" b="1" i="1"/>
                        <a:t>Expression</a:t>
                      </a:r>
                      <a:r>
                        <a:rPr lang="en-IE" b="1"/>
                        <a:t> AND </a:t>
                      </a:r>
                      <a:r>
                        <a:rPr lang="en-IE" b="1" i="1"/>
                        <a:t>Expression</a:t>
                      </a:r>
                      <a:endParaRPr lang="en-IE"/>
                    </a:p>
                  </a:txBody>
                  <a:tcPr marL="30480" marR="30480" marT="30480" marB="30480"/>
                </a:tc>
              </a:tr>
              <a:tr h="2355904">
                <a:tc>
                  <a:txBody>
                    <a:bodyPr/>
                    <a:lstStyle/>
                    <a:p>
                      <a:r>
                        <a:rPr lang="en-IE"/>
                        <a:t>IN</a:t>
                      </a:r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Operates on table </a:t>
                      </a:r>
                      <a:r>
                        <a:rPr lang="en-IE" dirty="0" err="1"/>
                        <a:t>subquery</a:t>
                      </a:r>
                      <a:r>
                        <a:rPr lang="en-IE" dirty="0"/>
                        <a:t> or list of values. Returns TRUE if the left expression's value is in the result of the table </a:t>
                      </a:r>
                      <a:r>
                        <a:rPr lang="en-IE" dirty="0" err="1"/>
                        <a:t>subquery</a:t>
                      </a:r>
                      <a:r>
                        <a:rPr lang="en-IE" dirty="0"/>
                        <a:t> or in the list of values. Table </a:t>
                      </a:r>
                      <a:r>
                        <a:rPr lang="en-IE" dirty="0" err="1"/>
                        <a:t>subquery</a:t>
                      </a:r>
                      <a:r>
                        <a:rPr lang="en-IE" dirty="0"/>
                        <a:t> can return multiple rows but must return a single column</a:t>
                      </a:r>
                      <a:r>
                        <a:rPr lang="en-IE" dirty="0" smtClean="0"/>
                        <a:t>.</a:t>
                      </a:r>
                    </a:p>
                    <a:p>
                      <a:r>
                        <a:rPr lang="en-IE" b="1" dirty="0" smtClean="0"/>
                        <a:t>SELECT * FROM employees WHERE </a:t>
                      </a:r>
                      <a:r>
                        <a:rPr lang="en-IE" b="1" dirty="0" err="1" smtClean="0"/>
                        <a:t>job_id</a:t>
                      </a:r>
                      <a:r>
                        <a:rPr lang="en-IE" b="1" dirty="0" smtClean="0"/>
                        <a:t> IN ('PU_CLERK','SH_CLERK');</a:t>
                      </a:r>
                      <a:endParaRPr lang="en-IE" b="1" dirty="0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{ </a:t>
                      </a:r>
                      <a:r>
                        <a:rPr lang="en-IE" b="1" i="1" dirty="0"/>
                        <a:t>Expression</a:t>
                      </a:r>
                      <a:r>
                        <a:rPr lang="en-IE" b="1" dirty="0"/>
                        <a:t> [ NOT ] IN </a:t>
                      </a:r>
                      <a:r>
                        <a:rPr lang="en-IE" b="1" i="1" dirty="0" err="1">
                          <a:hlinkClick r:id="rId2"/>
                        </a:rPr>
                        <a:t>TableSubquery</a:t>
                      </a:r>
                      <a:r>
                        <a:rPr lang="en-IE" b="1" dirty="0"/>
                        <a:t> </a:t>
                      </a:r>
                      <a:r>
                        <a:rPr lang="en-IE" b="1" dirty="0" smtClean="0"/>
                        <a:t>|</a:t>
                      </a:r>
                    </a:p>
                    <a:p>
                      <a:r>
                        <a:rPr lang="en-IE" b="1" dirty="0" smtClean="0"/>
                        <a:t> </a:t>
                      </a:r>
                      <a:r>
                        <a:rPr lang="en-IE" b="1" i="1" dirty="0"/>
                        <a:t>Expression</a:t>
                      </a:r>
                      <a:r>
                        <a:rPr lang="en-IE" b="1" dirty="0"/>
                        <a:t> [ NOT ] IN ( </a:t>
                      </a:r>
                      <a:r>
                        <a:rPr lang="en-IE" b="1" i="1" dirty="0"/>
                        <a:t>Expression</a:t>
                      </a:r>
                      <a:r>
                        <a:rPr lang="en-IE" b="1" dirty="0"/>
                        <a:t> [, </a:t>
                      </a:r>
                      <a:r>
                        <a:rPr lang="en-IE" b="1" i="1" dirty="0"/>
                        <a:t>Expression</a:t>
                      </a:r>
                      <a:r>
                        <a:rPr lang="en-IE" b="1" dirty="0"/>
                        <a:t> ]* )</a:t>
                      </a:r>
                      <a:endParaRPr lang="en-IE" dirty="0"/>
                    </a:p>
                  </a:txBody>
                  <a:tcPr marL="30480" marR="30480" marT="30480" marB="304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0637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Changing the output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We can change the way the output will be presented to the user e.g.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IE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title "Book Title", </a:t>
            </a:r>
            <a:r>
              <a:rPr lang="en-IE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AuthorID</a:t>
            </a:r>
            <a:r>
              <a:rPr lang="en-IE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"Author Identifier"  from BOOK where </a:t>
            </a:r>
            <a:r>
              <a:rPr lang="en-IE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AuthorID</a:t>
            </a:r>
            <a:r>
              <a:rPr lang="en-IE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BETWEEN 1 AND 3;</a:t>
            </a:r>
            <a:endParaRPr lang="en-IE" dirty="0" smtClean="0"/>
          </a:p>
          <a:p>
            <a:endParaRPr lang="en-IE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84984"/>
            <a:ext cx="294005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Techniques We Have Used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/>
            </a:pPr>
            <a:r>
              <a:rPr lang="en-US" altLang="zh-CN" sz="2597" dirty="0" smtClean="0">
                <a:solidFill>
                  <a:srgbClr val="000000"/>
                </a:solidFill>
                <a:cs typeface="Constantia" pitchFamily="18" charset="0"/>
              </a:rPr>
              <a:t>Projection</a:t>
            </a:r>
            <a:r>
              <a:rPr lang="en-US" altLang="zh-CN" sz="2597" dirty="0">
                <a:solidFill>
                  <a:srgbClr val="000000"/>
                </a:solidFill>
                <a:cs typeface="Constantia" pitchFamily="18" charset="0"/>
              </a:rPr>
              <a:t> –</a:t>
            </a:r>
            <a:r>
              <a:rPr lang="en-US" altLang="zh-CN" sz="2597" dirty="0"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000000"/>
                </a:solidFill>
                <a:cs typeface="Constantia" pitchFamily="18" charset="0"/>
              </a:rPr>
              <a:t>filtering out unwanted columns</a:t>
            </a:r>
            <a:r>
              <a:rPr lang="en-US" altLang="zh-CN" sz="2597" dirty="0" smtClean="0">
                <a:solidFill>
                  <a:srgbClr val="000000"/>
                </a:solidFill>
                <a:cs typeface="Constantia" pitchFamily="18" charset="0"/>
              </a:rPr>
              <a:t>.</a:t>
            </a:r>
            <a:endParaRPr lang="en-US" altLang="zh-CN" dirty="0"/>
          </a:p>
          <a:p>
            <a:pPr>
              <a:tabLst/>
            </a:pPr>
            <a:r>
              <a:rPr lang="en-US" altLang="zh-CN" sz="2597" dirty="0" smtClean="0">
                <a:solidFill>
                  <a:srgbClr val="000000"/>
                </a:solidFill>
                <a:cs typeface="Constantia" pitchFamily="18" charset="0"/>
              </a:rPr>
              <a:t>Renaming</a:t>
            </a:r>
            <a:r>
              <a:rPr lang="en-US" altLang="zh-CN" sz="2597" dirty="0">
                <a:solidFill>
                  <a:srgbClr val="000000"/>
                </a:solidFill>
                <a:cs typeface="Constantia" pitchFamily="18" charset="0"/>
              </a:rPr>
              <a:t> –</a:t>
            </a:r>
            <a:r>
              <a:rPr lang="en-US" altLang="zh-CN" sz="2597" dirty="0"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000000"/>
                </a:solidFill>
                <a:cs typeface="Constantia" pitchFamily="18" charset="0"/>
              </a:rPr>
              <a:t>using </a:t>
            </a:r>
            <a:r>
              <a:rPr lang="en-US" altLang="zh-CN" sz="2597" dirty="0" smtClean="0">
                <a:solidFill>
                  <a:srgbClr val="000000"/>
                </a:solidFill>
                <a:cs typeface="Constantia" pitchFamily="18" charset="0"/>
              </a:rPr>
              <a:t>alternate titles</a:t>
            </a:r>
            <a:endParaRPr lang="en-US" altLang="zh-CN" dirty="0"/>
          </a:p>
          <a:p>
            <a:pPr>
              <a:tabLst/>
            </a:pPr>
            <a:r>
              <a:rPr lang="en-US" altLang="zh-CN" sz="2597" dirty="0">
                <a:solidFill>
                  <a:srgbClr val="000000"/>
                </a:solidFill>
                <a:cs typeface="Constantia" pitchFamily="18" charset="0"/>
              </a:rPr>
              <a:t>Condition –</a:t>
            </a:r>
            <a:r>
              <a:rPr lang="en-US" altLang="zh-CN" sz="2597" dirty="0">
                <a:cs typeface="Times New Roman" pitchFamily="18" charset="0"/>
              </a:rPr>
              <a:t> </a:t>
            </a:r>
            <a:r>
              <a:rPr lang="en-US" altLang="zh-CN" sz="2597" dirty="0" err="1" smtClean="0">
                <a:solidFill>
                  <a:srgbClr val="000000"/>
                </a:solidFill>
                <a:cs typeface="Constantia" pitchFamily="18" charset="0"/>
              </a:rPr>
              <a:t>boolean</a:t>
            </a:r>
            <a:r>
              <a:rPr lang="en-US" altLang="zh-CN" sz="2597" dirty="0" smtClean="0">
                <a:solidFill>
                  <a:srgbClr val="000000"/>
                </a:solidFill>
                <a:cs typeface="Constantia" pitchFamily="18" charset="0"/>
              </a:rPr>
              <a:t> operators</a:t>
            </a:r>
          </a:p>
          <a:p>
            <a:pPr>
              <a:tabLst/>
            </a:pPr>
            <a:r>
              <a:rPr lang="en-US" altLang="zh-CN" sz="2597" dirty="0" smtClean="0">
                <a:solidFill>
                  <a:srgbClr val="000000"/>
                </a:solidFill>
                <a:cs typeface="Constantia" pitchFamily="18" charset="0"/>
              </a:rPr>
              <a:t>Restriction</a:t>
            </a:r>
            <a:r>
              <a:rPr lang="en-US" altLang="zh-CN" sz="2597" dirty="0">
                <a:solidFill>
                  <a:srgbClr val="000000"/>
                </a:solidFill>
                <a:cs typeface="Constantia" pitchFamily="18" charset="0"/>
              </a:rPr>
              <a:t> –</a:t>
            </a:r>
            <a:r>
              <a:rPr lang="en-US" altLang="zh-CN" sz="2597" dirty="0">
                <a:cs typeface="Times New Roman" pitchFamily="18" charset="0"/>
              </a:rPr>
              <a:t> </a:t>
            </a:r>
            <a:r>
              <a:rPr lang="en-US" altLang="zh-CN" sz="2597" dirty="0">
                <a:solidFill>
                  <a:srgbClr val="000000"/>
                </a:solidFill>
                <a:cs typeface="Constantia" pitchFamily="18" charset="0"/>
              </a:rPr>
              <a:t>filtering out unwanted </a:t>
            </a:r>
            <a:r>
              <a:rPr lang="en-US" altLang="zh-CN" sz="2597" dirty="0" smtClean="0">
                <a:solidFill>
                  <a:srgbClr val="000000"/>
                </a:solidFill>
                <a:cs typeface="Constantia" pitchFamily="18" charset="0"/>
              </a:rPr>
              <a:t>rows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IE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3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Additional Tutorials and Demos</a:t>
            </a:r>
            <a:br>
              <a:rPr lang="en-IE" dirty="0" smtClean="0"/>
            </a:br>
            <a:r>
              <a:rPr lang="en-IE" dirty="0" smtClean="0"/>
              <a:t>Practicing SQL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Everyone should create an account on the Oracle Technology Network</a:t>
            </a:r>
          </a:p>
          <a:p>
            <a:pPr lvl="1"/>
            <a:r>
              <a:rPr lang="en-US" altLang="zh-CN" dirty="0"/>
              <a:t>This is free and gives you access to a range of tutorials and demos for </a:t>
            </a:r>
            <a:r>
              <a:rPr lang="en-US" altLang="zh-CN" dirty="0" smtClean="0"/>
              <a:t>free</a:t>
            </a:r>
          </a:p>
          <a:p>
            <a:pPr lvl="1"/>
            <a:r>
              <a:rPr lang="en-US" altLang="zh-CN" dirty="0" smtClean="0"/>
              <a:t>If you create one for </a:t>
            </a:r>
            <a:r>
              <a:rPr lang="en-US" altLang="zh-CN" dirty="0" err="1" smtClean="0"/>
              <a:t>LiveSQL</a:t>
            </a:r>
            <a:r>
              <a:rPr lang="en-US" altLang="zh-CN" dirty="0" smtClean="0"/>
              <a:t> then it will work for the OTN also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www.oracle.com/technetwork/index.html</a:t>
            </a:r>
            <a:endParaRPr lang="en-US" altLang="zh-CN" dirty="0" smtClean="0"/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endParaRPr lang="en-US" altLang="zh-CN" dirty="0" smtClean="0"/>
          </a:p>
          <a:p>
            <a:pPr marL="27432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70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Second Normal Form  (2NF) </a:t>
            </a:r>
            <a:endParaRPr lang="en-IE" dirty="0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For a table to be in 2NF, there are two requirements</a:t>
            </a:r>
          </a:p>
          <a:p>
            <a:pPr lvl="1"/>
            <a:r>
              <a:rPr lang="en-US" altLang="en-US" dirty="0" smtClean="0"/>
              <a:t>The database is in first normal form </a:t>
            </a:r>
          </a:p>
          <a:p>
            <a:pPr lvl="1"/>
            <a:r>
              <a:rPr lang="en-US" altLang="en-US" dirty="0" smtClean="0"/>
              <a:t>All </a:t>
            </a:r>
            <a:r>
              <a:rPr lang="en-US" altLang="en-US" b="1" dirty="0" smtClean="0"/>
              <a:t>non-key</a:t>
            </a:r>
            <a:r>
              <a:rPr lang="en-US" altLang="en-US" dirty="0" smtClean="0"/>
              <a:t> attributes in the table must be functionally dependent on the entire primary key</a:t>
            </a:r>
          </a:p>
          <a:p>
            <a:r>
              <a:rPr lang="en-US" altLang="en-US" dirty="0" smtClean="0"/>
              <a:t>If an attribute is </a:t>
            </a:r>
            <a:r>
              <a:rPr lang="en-US" altLang="en-US" dirty="0"/>
              <a:t>fully functionally dependent on only a part of the primary key</a:t>
            </a:r>
          </a:p>
          <a:p>
            <a:pPr lvl="1"/>
            <a:r>
              <a:rPr lang="en-US" altLang="en-US" dirty="0"/>
              <a:t>Move that </a:t>
            </a:r>
            <a:r>
              <a:rPr lang="en-US" altLang="en-US" dirty="0" smtClean="0"/>
              <a:t>attribute and </a:t>
            </a:r>
            <a:r>
              <a:rPr lang="en-US" altLang="en-US" dirty="0"/>
              <a:t>that part of the primary key to a new table.</a:t>
            </a:r>
          </a:p>
          <a:p>
            <a:pPr lvl="1"/>
            <a:r>
              <a:rPr lang="en-US" altLang="en-US" dirty="0"/>
              <a:t>If other </a:t>
            </a:r>
            <a:r>
              <a:rPr lang="en-US" altLang="en-US" dirty="0" smtClean="0"/>
              <a:t>attributes are </a:t>
            </a:r>
            <a:r>
              <a:rPr lang="en-US" altLang="en-US" dirty="0"/>
              <a:t>functionally dependent on the same part of the key, place them in the new table also</a:t>
            </a:r>
          </a:p>
          <a:p>
            <a:pPr lvl="1"/>
            <a:r>
              <a:rPr lang="en-US" altLang="en-US" dirty="0"/>
              <a:t>Make the partial primary key copied from the original table the primary key for the new table. </a:t>
            </a:r>
          </a:p>
          <a:p>
            <a:pPr marL="274320" lvl="1" indent="0"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solidFill>
                <a:srgbClr val="CC0000"/>
              </a:solidFill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431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2NF - Decomposition</a:t>
            </a:r>
            <a:endParaRPr lang="en-IE" dirty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Example 1 (Convert to 2NF) </a:t>
            </a:r>
          </a:p>
          <a:p>
            <a:pPr lvl="1"/>
            <a:r>
              <a:rPr lang="en-US" altLang="en-US" dirty="0" smtClean="0"/>
              <a:t>Old Scheme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{</a:t>
            </a:r>
            <a:r>
              <a:rPr lang="en-US" altLang="en-US" u="sng" dirty="0" err="1" smtClean="0"/>
              <a:t>PropertyName</a:t>
            </a:r>
            <a:r>
              <a:rPr lang="en-US" altLang="en-US" u="sng" dirty="0" smtClean="0"/>
              <a:t>, </a:t>
            </a:r>
            <a:r>
              <a:rPr lang="en-US" altLang="en-US" u="sng" dirty="0" err="1"/>
              <a:t>CustId</a:t>
            </a:r>
            <a:r>
              <a:rPr lang="en-US" altLang="en-US" dirty="0"/>
              <a:t>, Price, </a:t>
            </a:r>
            <a:r>
              <a:rPr lang="en-US" altLang="en-US" dirty="0" err="1"/>
              <a:t>CustAddress</a:t>
            </a:r>
            <a:r>
              <a:rPr lang="en-US" altLang="en-US" dirty="0"/>
              <a:t>}</a:t>
            </a:r>
          </a:p>
          <a:p>
            <a:pPr lvl="1"/>
            <a:r>
              <a:rPr lang="en-US" altLang="en-US" dirty="0" smtClean="0"/>
              <a:t>Key </a:t>
            </a:r>
            <a:r>
              <a:rPr lang="en-US" altLang="en-US" dirty="0"/>
              <a:t>is {</a:t>
            </a:r>
            <a:r>
              <a:rPr lang="en-US" altLang="en-US" dirty="0" err="1" smtClean="0"/>
              <a:t>PropertyName</a:t>
            </a:r>
            <a:r>
              <a:rPr lang="en-US" altLang="en-US" dirty="0" err="1"/>
              <a:t>,</a:t>
            </a:r>
            <a:r>
              <a:rPr lang="en-US" altLang="en-US" dirty="0" err="1" smtClean="0"/>
              <a:t>CustId</a:t>
            </a:r>
            <a:r>
              <a:rPr lang="en-US" altLang="en-US" dirty="0"/>
              <a:t>}</a:t>
            </a:r>
          </a:p>
          <a:p>
            <a:pPr lvl="1"/>
            <a:r>
              <a:rPr lang="en-US" altLang="en-US" dirty="0"/>
              <a:t>{</a:t>
            </a:r>
            <a:r>
              <a:rPr lang="en-US" altLang="en-US" dirty="0" err="1"/>
              <a:t>PropertyName</a:t>
            </a:r>
            <a:r>
              <a:rPr lang="en-US" altLang="en-US" dirty="0" smtClean="0"/>
              <a:t>, </a:t>
            </a:r>
            <a:r>
              <a:rPr lang="en-US" altLang="en-US" dirty="0" err="1"/>
              <a:t>CustId</a:t>
            </a:r>
            <a:r>
              <a:rPr lang="en-US" altLang="en-US" dirty="0"/>
              <a:t>} </a:t>
            </a:r>
            <a:r>
              <a:rPr lang="en-US" altLang="en-US" dirty="0">
                <a:sym typeface="Wingdings" pitchFamily="2" charset="2"/>
              </a:rPr>
              <a:t> {Price}</a:t>
            </a:r>
          </a:p>
          <a:p>
            <a:pPr lvl="1"/>
            <a:r>
              <a:rPr lang="en-US" altLang="en-US" dirty="0"/>
              <a:t>{</a:t>
            </a:r>
            <a:r>
              <a:rPr lang="en-US" altLang="en-US" dirty="0" err="1"/>
              <a:t>CustID</a:t>
            </a:r>
            <a:r>
              <a:rPr lang="en-US" altLang="en-US" dirty="0"/>
              <a:t>} </a:t>
            </a:r>
            <a:r>
              <a:rPr lang="en-US" altLang="en-US" dirty="0">
                <a:sym typeface="Wingdings" pitchFamily="2" charset="2"/>
              </a:rPr>
              <a:t> {</a:t>
            </a:r>
            <a:r>
              <a:rPr lang="en-US" altLang="en-US" dirty="0" err="1">
                <a:sym typeface="Wingdings" pitchFamily="2" charset="2"/>
              </a:rPr>
              <a:t>CustAddress</a:t>
            </a:r>
            <a:r>
              <a:rPr lang="en-US" altLang="en-US" dirty="0">
                <a:sym typeface="Wingdings" pitchFamily="2" charset="2"/>
              </a:rPr>
              <a:t>}</a:t>
            </a:r>
            <a:endParaRPr lang="en-US" altLang="en-US" dirty="0"/>
          </a:p>
          <a:p>
            <a:pPr lvl="1"/>
            <a:r>
              <a:rPr lang="en-US" altLang="en-US" dirty="0" err="1"/>
              <a:t>CustAddress</a:t>
            </a:r>
            <a:r>
              <a:rPr lang="en-US" altLang="en-US" dirty="0"/>
              <a:t> does not functionally depend on the entire key</a:t>
            </a:r>
          </a:p>
          <a:p>
            <a:pPr lvl="1"/>
            <a:r>
              <a:rPr lang="en-US" altLang="en-US" dirty="0" err="1"/>
              <a:t>CustAddress</a:t>
            </a:r>
            <a:r>
              <a:rPr lang="en-US" altLang="en-US" dirty="0"/>
              <a:t> functionally depends on </a:t>
            </a:r>
            <a:r>
              <a:rPr lang="en-US" altLang="en-US" dirty="0" err="1"/>
              <a:t>CustId</a:t>
            </a:r>
            <a:r>
              <a:rPr lang="en-US" altLang="en-US" dirty="0"/>
              <a:t> which is a subset of a key so we should create a new table Customer with the key </a:t>
            </a:r>
            <a:r>
              <a:rPr lang="en-US" altLang="en-US" dirty="0" err="1"/>
              <a:t>CustID</a:t>
            </a:r>
            <a:r>
              <a:rPr lang="en-US" altLang="en-US" dirty="0"/>
              <a:t> and the attribute </a:t>
            </a:r>
            <a:r>
              <a:rPr lang="en-US" altLang="en-US" dirty="0" err="1"/>
              <a:t>CustAddress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274320" lvl="1" indent="0">
              <a:buNone/>
            </a:pPr>
            <a:endParaRPr lang="en-US" altLang="en-US" dirty="0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solidFill>
                <a:srgbClr val="CC0000"/>
              </a:solidFill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31805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2NF - Decomposition</a:t>
            </a:r>
            <a:endParaRPr lang="en-IE" dirty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Example 1 (Convert to 2NF) </a:t>
            </a:r>
          </a:p>
          <a:p>
            <a:pPr lvl="1"/>
            <a:r>
              <a:rPr lang="en-US" altLang="en-US" dirty="0" smtClean="0"/>
              <a:t>Old Scheme:</a:t>
            </a:r>
          </a:p>
          <a:p>
            <a:pPr lvl="1"/>
            <a:r>
              <a:rPr lang="en-US" altLang="en-US" dirty="0" smtClean="0"/>
              <a:t>Property{</a:t>
            </a:r>
            <a:r>
              <a:rPr lang="en-US" altLang="en-US" u="sng" dirty="0" err="1" smtClean="0"/>
              <a:t>PropertyName</a:t>
            </a:r>
            <a:r>
              <a:rPr lang="en-US" altLang="en-US" u="sng" dirty="0" smtClean="0"/>
              <a:t>, </a:t>
            </a:r>
            <a:r>
              <a:rPr lang="en-US" altLang="en-US" u="sng" dirty="0" err="1"/>
              <a:t>CustId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CustAddress,</a:t>
            </a:r>
            <a:r>
              <a:rPr lang="en-US" altLang="en-US" dirty="0" err="1" smtClean="0">
                <a:sym typeface="Wingdings" pitchFamily="2" charset="2"/>
              </a:rPr>
              <a:t>Price</a:t>
            </a:r>
            <a:r>
              <a:rPr lang="en-US" altLang="en-US" dirty="0">
                <a:sym typeface="Wingdings" pitchFamily="2" charset="2"/>
              </a:rPr>
              <a:t>}</a:t>
            </a:r>
          </a:p>
          <a:p>
            <a:pPr lvl="1"/>
            <a:r>
              <a:rPr lang="en-US" altLang="en-US" dirty="0" smtClean="0"/>
              <a:t>Why is this bad?</a:t>
            </a:r>
          </a:p>
          <a:p>
            <a:pPr lvl="2"/>
            <a:r>
              <a:rPr lang="en-US" altLang="en-US" dirty="0" smtClean="0"/>
              <a:t>Suppose </a:t>
            </a:r>
            <a:r>
              <a:rPr lang="en-US" altLang="en-US" dirty="0" err="1" smtClean="0"/>
              <a:t>CustID</a:t>
            </a:r>
            <a:r>
              <a:rPr lang="en-US" altLang="en-US" dirty="0" smtClean="0"/>
              <a:t> 1, </a:t>
            </a:r>
            <a:r>
              <a:rPr lang="en-US" altLang="en-US" dirty="0" err="1" smtClean="0"/>
              <a:t>CustAddress</a:t>
            </a:r>
            <a:r>
              <a:rPr lang="en-US" altLang="en-US" dirty="0" smtClean="0"/>
              <a:t> 1 </a:t>
            </a:r>
            <a:r>
              <a:rPr lang="en-US" altLang="en-US" dirty="0" err="1" smtClean="0"/>
              <a:t>Kilkenny</a:t>
            </a:r>
            <a:r>
              <a:rPr lang="en-US" altLang="en-US" dirty="0" smtClean="0"/>
              <a:t> Road, </a:t>
            </a:r>
            <a:r>
              <a:rPr lang="en-US" altLang="en-US" dirty="0" err="1" smtClean="0"/>
              <a:t>Kilkenny</a:t>
            </a:r>
            <a:r>
              <a:rPr lang="en-US" altLang="en-US" dirty="0" smtClean="0"/>
              <a:t> has 20 properties for sale?</a:t>
            </a:r>
          </a:p>
          <a:p>
            <a:pPr lvl="2"/>
            <a:r>
              <a:rPr lang="en-US" altLang="en-US" dirty="0" smtClean="0"/>
              <a:t>We have 20 instances of Property each of which has the </a:t>
            </a:r>
            <a:r>
              <a:rPr lang="en-US" altLang="en-US" dirty="0" err="1" smtClean="0"/>
              <a:t>CustAddress</a:t>
            </a:r>
            <a:r>
              <a:rPr lang="en-US" altLang="en-US" dirty="0" smtClean="0"/>
              <a:t> 1 </a:t>
            </a:r>
            <a:r>
              <a:rPr lang="en-US" altLang="en-US" dirty="0" err="1" smtClean="0"/>
              <a:t>Kilkenny</a:t>
            </a:r>
            <a:r>
              <a:rPr lang="en-US" altLang="en-US" dirty="0" smtClean="0"/>
              <a:t> Road, </a:t>
            </a:r>
            <a:r>
              <a:rPr lang="en-US" altLang="en-US" dirty="0" err="1" smtClean="0"/>
              <a:t>Killkenny</a:t>
            </a:r>
            <a:r>
              <a:rPr lang="en-US" altLang="en-US" dirty="0" smtClean="0"/>
              <a:t> recorded against it</a:t>
            </a:r>
          </a:p>
          <a:p>
            <a:pPr lvl="2"/>
            <a:r>
              <a:rPr lang="en-US" altLang="en-US" dirty="0" smtClean="0"/>
              <a:t>If </a:t>
            </a:r>
            <a:r>
              <a:rPr lang="en-US" altLang="en-US" dirty="0" err="1" smtClean="0"/>
              <a:t>CustID</a:t>
            </a:r>
            <a:r>
              <a:rPr lang="en-US" altLang="en-US" dirty="0" smtClean="0"/>
              <a:t> 1 changes address what do we need to do?</a:t>
            </a:r>
          </a:p>
          <a:p>
            <a:pPr lvl="3"/>
            <a:r>
              <a:rPr lang="en-US" altLang="en-US" dirty="0" smtClean="0"/>
              <a:t>Change 20 instances - inefficient</a:t>
            </a:r>
          </a:p>
          <a:p>
            <a:pPr lvl="2"/>
            <a:r>
              <a:rPr lang="en-US" altLang="en-US" dirty="0" smtClean="0"/>
              <a:t>What happens if we only change the customer address for one property?</a:t>
            </a:r>
          </a:p>
          <a:p>
            <a:pPr lvl="3"/>
            <a:r>
              <a:rPr lang="en-US" altLang="en-US" dirty="0" smtClean="0"/>
              <a:t> inconsistent</a:t>
            </a:r>
          </a:p>
          <a:p>
            <a:pPr lvl="2"/>
            <a:endParaRPr lang="en-US" altLang="en-US" dirty="0" smtClean="0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solidFill>
                <a:srgbClr val="CC0000"/>
              </a:solidFill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255209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2NF - Decomposition</a:t>
            </a:r>
            <a:endParaRPr lang="en-IE" dirty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Example 1 (Convert to 2NF) </a:t>
            </a:r>
          </a:p>
          <a:p>
            <a:pPr lvl="1"/>
            <a:r>
              <a:rPr lang="en-US" altLang="en-US" dirty="0" smtClean="0"/>
              <a:t>New Scheme: </a:t>
            </a:r>
          </a:p>
          <a:p>
            <a:pPr lvl="2"/>
            <a:r>
              <a:rPr lang="en-US" altLang="en-US" dirty="0" smtClean="0"/>
              <a:t>{</a:t>
            </a:r>
            <a:r>
              <a:rPr lang="en-US" altLang="en-US" u="sng" dirty="0" err="1" smtClean="0"/>
              <a:t>PropertyName</a:t>
            </a:r>
            <a:r>
              <a:rPr lang="en-US" altLang="en-US" u="sng" dirty="0"/>
              <a:t>, </a:t>
            </a:r>
            <a:r>
              <a:rPr lang="en-US" altLang="en-US" u="sng" dirty="0" err="1"/>
              <a:t>SalesPersonId</a:t>
            </a:r>
            <a:r>
              <a:rPr lang="en-US" altLang="en-US" u="sng" dirty="0"/>
              <a:t>, </a:t>
            </a:r>
            <a:r>
              <a:rPr lang="en-US" altLang="en-US" dirty="0" err="1" smtClean="0"/>
              <a:t>CustId,</a:t>
            </a:r>
            <a:r>
              <a:rPr lang="en-US" altLang="en-US" dirty="0" err="1" smtClean="0">
                <a:sym typeface="Wingdings" pitchFamily="2" charset="2"/>
              </a:rPr>
              <a:t>Price</a:t>
            </a:r>
            <a:r>
              <a:rPr lang="en-US" altLang="en-US" dirty="0">
                <a:sym typeface="Wingdings" pitchFamily="2" charset="2"/>
              </a:rPr>
              <a:t>}</a:t>
            </a:r>
          </a:p>
          <a:p>
            <a:pPr lvl="2"/>
            <a:r>
              <a:rPr lang="en-US" altLang="en-US" dirty="0"/>
              <a:t>{</a:t>
            </a:r>
            <a:r>
              <a:rPr lang="en-US" altLang="en-US" u="sng" dirty="0" err="1" smtClean="0"/>
              <a:t>CustID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sym typeface="Wingdings" pitchFamily="2" charset="2"/>
              </a:rPr>
              <a:t>CustAddress</a:t>
            </a:r>
            <a:r>
              <a:rPr lang="en-US" altLang="en-US" dirty="0">
                <a:sym typeface="Wingdings" pitchFamily="2" charset="2"/>
              </a:rPr>
              <a:t>}</a:t>
            </a:r>
            <a:endParaRPr lang="en-US" altLang="en-US" dirty="0"/>
          </a:p>
          <a:p>
            <a:pPr lvl="1"/>
            <a:r>
              <a:rPr lang="en-US" altLang="en-US" dirty="0" smtClean="0"/>
              <a:t>Now if the customer changes their address we make the change once </a:t>
            </a:r>
            <a:endParaRPr lang="en-US" altLang="en-US" dirty="0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solidFill>
                <a:srgbClr val="CC0000"/>
              </a:solidFill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357870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2NF - Decomposition</a:t>
            </a:r>
            <a:endParaRPr lang="en-IE" dirty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Example 1 (Convert to 2NF) </a:t>
            </a:r>
          </a:p>
          <a:p>
            <a:pPr lvl="1"/>
            <a:r>
              <a:rPr lang="en-US" altLang="en-US" dirty="0" smtClean="0"/>
              <a:t>Old Scheme - One entity </a:t>
            </a:r>
          </a:p>
          <a:p>
            <a:pPr lvl="2"/>
            <a:r>
              <a:rPr lang="en-US" altLang="en-US" dirty="0" smtClean="0"/>
              <a:t>{</a:t>
            </a:r>
            <a:r>
              <a:rPr lang="en-US" altLang="en-US" u="sng" dirty="0" err="1"/>
              <a:t>PropertyName</a:t>
            </a:r>
            <a:r>
              <a:rPr lang="en-US" altLang="en-US" u="sng" dirty="0"/>
              <a:t>, </a:t>
            </a:r>
            <a:r>
              <a:rPr lang="en-US" altLang="en-US" u="sng" dirty="0" err="1"/>
              <a:t>SalesPersonId</a:t>
            </a:r>
            <a:r>
              <a:rPr lang="en-US" altLang="en-US" u="sng" dirty="0"/>
              <a:t>, </a:t>
            </a:r>
            <a:r>
              <a:rPr lang="en-US" altLang="en-US" u="sng" dirty="0" err="1"/>
              <a:t>CustId</a:t>
            </a:r>
            <a:r>
              <a:rPr lang="en-US" altLang="en-US" dirty="0"/>
              <a:t>, Price, </a:t>
            </a:r>
            <a:r>
              <a:rPr lang="en-US" altLang="en-US" dirty="0" err="1"/>
              <a:t>CustAddress</a:t>
            </a:r>
            <a:r>
              <a:rPr lang="en-US" altLang="en-US" dirty="0"/>
              <a:t>}</a:t>
            </a:r>
          </a:p>
          <a:p>
            <a:pPr lvl="2"/>
            <a:r>
              <a:rPr lang="en-US" altLang="en-US" dirty="0" smtClean="0"/>
              <a:t>Key </a:t>
            </a:r>
            <a:r>
              <a:rPr lang="en-US" altLang="en-US" dirty="0"/>
              <a:t>is {</a:t>
            </a:r>
            <a:r>
              <a:rPr lang="en-US" altLang="en-US" dirty="0" err="1"/>
              <a:t>PropertyName</a:t>
            </a:r>
            <a:r>
              <a:rPr lang="en-US" altLang="en-US" dirty="0"/>
              <a:t> </a:t>
            </a:r>
            <a:r>
              <a:rPr lang="en-US" altLang="en-US" dirty="0" err="1"/>
              <a:t>SalesPersonId</a:t>
            </a:r>
            <a:r>
              <a:rPr lang="en-US" altLang="en-US" dirty="0"/>
              <a:t>, </a:t>
            </a:r>
            <a:r>
              <a:rPr lang="en-US" altLang="en-US" dirty="0" err="1"/>
              <a:t>CustId</a:t>
            </a:r>
            <a:r>
              <a:rPr lang="en-US" altLang="en-US" dirty="0"/>
              <a:t>}</a:t>
            </a:r>
          </a:p>
          <a:p>
            <a:pPr lvl="1"/>
            <a:r>
              <a:rPr lang="en-US" altLang="en-US" dirty="0" smtClean="0"/>
              <a:t>New Scheme – Two Entities</a:t>
            </a:r>
          </a:p>
          <a:p>
            <a:pPr lvl="2"/>
            <a:r>
              <a:rPr lang="en-US" altLang="en-US" dirty="0" smtClean="0"/>
              <a:t>{</a:t>
            </a:r>
            <a:r>
              <a:rPr lang="en-US" altLang="en-US" u="sng" dirty="0" err="1" smtClean="0"/>
              <a:t>PropertyName</a:t>
            </a:r>
            <a:r>
              <a:rPr lang="en-US" altLang="en-US" u="sng" dirty="0"/>
              <a:t>, </a:t>
            </a:r>
            <a:r>
              <a:rPr lang="en-US" altLang="en-US" u="sng" dirty="0" err="1"/>
              <a:t>SalesPersonId</a:t>
            </a:r>
            <a:r>
              <a:rPr lang="en-US" altLang="en-US" u="sng" dirty="0"/>
              <a:t>, </a:t>
            </a:r>
            <a:r>
              <a:rPr lang="en-US" altLang="en-US" u="sng" dirty="0" err="1" smtClean="0"/>
              <a:t>CustId</a:t>
            </a:r>
            <a:r>
              <a:rPr lang="en-US" altLang="en-US" dirty="0" smtClean="0"/>
              <a:t>, </a:t>
            </a:r>
            <a:r>
              <a:rPr lang="en-US" altLang="en-US" dirty="0" smtClean="0">
                <a:sym typeface="Wingdings" pitchFamily="2" charset="2"/>
              </a:rPr>
              <a:t>Price</a:t>
            </a:r>
            <a:r>
              <a:rPr lang="en-US" altLang="en-US" dirty="0">
                <a:sym typeface="Wingdings" pitchFamily="2" charset="2"/>
              </a:rPr>
              <a:t>}</a:t>
            </a:r>
          </a:p>
          <a:p>
            <a:pPr lvl="2"/>
            <a:r>
              <a:rPr lang="en-US" altLang="en-US" dirty="0"/>
              <a:t>{</a:t>
            </a:r>
            <a:r>
              <a:rPr lang="en-US" altLang="en-US" u="sng" dirty="0" err="1" smtClean="0"/>
              <a:t>CustID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sym typeface="Wingdings" pitchFamily="2" charset="2"/>
              </a:rPr>
              <a:t>CustAddress</a:t>
            </a:r>
            <a:r>
              <a:rPr lang="en-US" altLang="en-US" dirty="0">
                <a:sym typeface="Wingdings" pitchFamily="2" charset="2"/>
              </a:rPr>
              <a:t>}</a:t>
            </a:r>
            <a:endParaRPr lang="en-US" altLang="en-US" dirty="0"/>
          </a:p>
          <a:p>
            <a:pPr marL="274320" lvl="1" indent="0">
              <a:buNone/>
            </a:pPr>
            <a:endParaRPr lang="en-US" altLang="en-US" dirty="0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solidFill>
                <a:srgbClr val="CC0000"/>
              </a:solidFill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23457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Partial dependency</a:t>
            </a:r>
            <a:endParaRPr lang="en-US" altLang="en-US" smtClean="0"/>
          </a:p>
        </p:txBody>
      </p:sp>
      <p:sp>
        <p:nvSpPr>
          <p:cNvPr id="12293" name="Text Box 88"/>
          <p:cNvSpPr txBox="1">
            <a:spLocks noChangeArrowheads="1"/>
          </p:cNvSpPr>
          <p:nvPr/>
        </p:nvSpPr>
        <p:spPr bwMode="auto">
          <a:xfrm>
            <a:off x="762000" y="1155700"/>
            <a:ext cx="7543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CA" altLang="en-US" dirty="0">
                <a:latin typeface="+mn-lt"/>
              </a:rPr>
              <a:t>A </a:t>
            </a:r>
            <a:r>
              <a:rPr lang="en-CA" altLang="en-US" b="1" dirty="0">
                <a:latin typeface="+mn-lt"/>
              </a:rPr>
              <a:t>partial dependency</a:t>
            </a:r>
            <a:r>
              <a:rPr lang="en-CA" altLang="en-US" dirty="0">
                <a:latin typeface="+mn-lt"/>
              </a:rPr>
              <a:t> exists when an attribute B is functionally dependent on an attribute </a:t>
            </a:r>
            <a:r>
              <a:rPr lang="en-CA" altLang="en-US" dirty="0" smtClean="0">
                <a:latin typeface="+mn-lt"/>
              </a:rPr>
              <a:t>A  </a:t>
            </a:r>
            <a:r>
              <a:rPr lang="en-CA" altLang="en-US" dirty="0">
                <a:latin typeface="+mn-lt"/>
              </a:rPr>
              <a:t>and A is a component of a multipart candidate key.</a:t>
            </a:r>
            <a:endParaRPr lang="en-US" altLang="en-US" dirty="0">
              <a:latin typeface="+mn-lt"/>
            </a:endParaRPr>
          </a:p>
        </p:txBody>
      </p:sp>
      <p:sp>
        <p:nvSpPr>
          <p:cNvPr id="12294" name="Text Box 89"/>
          <p:cNvSpPr txBox="1">
            <a:spLocks noChangeArrowheads="1"/>
          </p:cNvSpPr>
          <p:nvPr/>
        </p:nvSpPr>
        <p:spPr bwMode="auto">
          <a:xfrm>
            <a:off x="990600" y="3429000"/>
            <a:ext cx="1905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CA" altLang="en-US" u="sng" dirty="0" err="1" smtClean="0">
                <a:latin typeface="+mn-lt"/>
              </a:rPr>
              <a:t>OrdNum</a:t>
            </a:r>
            <a:endParaRPr lang="en-US" altLang="en-US" u="sng" dirty="0">
              <a:latin typeface="+mn-lt"/>
            </a:endParaRPr>
          </a:p>
        </p:txBody>
      </p:sp>
      <p:sp>
        <p:nvSpPr>
          <p:cNvPr id="12295" name="Text Box 90"/>
          <p:cNvSpPr txBox="1">
            <a:spLocks noChangeArrowheads="1"/>
          </p:cNvSpPr>
          <p:nvPr/>
        </p:nvSpPr>
        <p:spPr bwMode="auto">
          <a:xfrm>
            <a:off x="2895600" y="3429000"/>
            <a:ext cx="1676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CA" altLang="en-US" u="sng" dirty="0" err="1" smtClean="0">
                <a:latin typeface="+mn-lt"/>
              </a:rPr>
              <a:t>ProdNum</a:t>
            </a:r>
            <a:endParaRPr lang="en-US" altLang="en-US" u="sng" dirty="0">
              <a:latin typeface="+mn-lt"/>
            </a:endParaRPr>
          </a:p>
        </p:txBody>
      </p:sp>
      <p:sp>
        <p:nvSpPr>
          <p:cNvPr id="12296" name="Text Box 91"/>
          <p:cNvSpPr txBox="1">
            <a:spLocks noChangeArrowheads="1"/>
          </p:cNvSpPr>
          <p:nvPr/>
        </p:nvSpPr>
        <p:spPr bwMode="auto">
          <a:xfrm>
            <a:off x="4572000" y="3429000"/>
            <a:ext cx="990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CA" altLang="en-US">
                <a:latin typeface="+mn-lt"/>
              </a:rPr>
              <a:t>Qty</a:t>
            </a:r>
            <a:endParaRPr lang="en-US" altLang="en-US">
              <a:latin typeface="+mn-lt"/>
            </a:endParaRPr>
          </a:p>
        </p:txBody>
      </p:sp>
      <p:sp>
        <p:nvSpPr>
          <p:cNvPr id="12297" name="Text Box 92"/>
          <p:cNvSpPr txBox="1">
            <a:spLocks noChangeArrowheads="1"/>
          </p:cNvSpPr>
          <p:nvPr/>
        </p:nvSpPr>
        <p:spPr bwMode="auto">
          <a:xfrm>
            <a:off x="5562600" y="3429000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CA" altLang="en-US" dirty="0" err="1" smtClean="0">
                <a:latin typeface="+mn-lt"/>
              </a:rPr>
              <a:t>OrdDate</a:t>
            </a:r>
            <a:endParaRPr lang="en-US" altLang="en-US" dirty="0">
              <a:latin typeface="+mn-lt"/>
            </a:endParaRPr>
          </a:p>
        </p:txBody>
      </p:sp>
      <p:sp>
        <p:nvSpPr>
          <p:cNvPr id="12298" name="Freeform 94"/>
          <p:cNvSpPr>
            <a:spLocks/>
          </p:cNvSpPr>
          <p:nvPr/>
        </p:nvSpPr>
        <p:spPr bwMode="auto">
          <a:xfrm>
            <a:off x="3581400" y="3886200"/>
            <a:ext cx="1676400" cy="533400"/>
          </a:xfrm>
          <a:custGeom>
            <a:avLst/>
            <a:gdLst>
              <a:gd name="T0" fmla="*/ 0 w 1056"/>
              <a:gd name="T1" fmla="*/ 0 h 336"/>
              <a:gd name="T2" fmla="*/ 0 w 1056"/>
              <a:gd name="T3" fmla="*/ 846772500 h 336"/>
              <a:gd name="T4" fmla="*/ 2147483647 w 1056"/>
              <a:gd name="T5" fmla="*/ 846772500 h 336"/>
              <a:gd name="T6" fmla="*/ 2147483647 w 1056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6" h="336">
                <a:moveTo>
                  <a:pt x="0" y="0"/>
                </a:moveTo>
                <a:lnTo>
                  <a:pt x="0" y="336"/>
                </a:lnTo>
                <a:lnTo>
                  <a:pt x="1056" y="336"/>
                </a:lnTo>
                <a:lnTo>
                  <a:pt x="105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2299" name="Freeform 95"/>
          <p:cNvSpPr>
            <a:spLocks/>
          </p:cNvSpPr>
          <p:nvPr/>
        </p:nvSpPr>
        <p:spPr bwMode="auto">
          <a:xfrm>
            <a:off x="1905000" y="3886200"/>
            <a:ext cx="4495800" cy="533400"/>
          </a:xfrm>
          <a:custGeom>
            <a:avLst/>
            <a:gdLst>
              <a:gd name="T0" fmla="*/ 0 w 1056"/>
              <a:gd name="T1" fmla="*/ 0 h 336"/>
              <a:gd name="T2" fmla="*/ 0 w 1056"/>
              <a:gd name="T3" fmla="*/ 846772500 h 336"/>
              <a:gd name="T4" fmla="*/ 2147483647 w 1056"/>
              <a:gd name="T5" fmla="*/ 846772500 h 336"/>
              <a:gd name="T6" fmla="*/ 2147483647 w 1056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6" h="336">
                <a:moveTo>
                  <a:pt x="0" y="0"/>
                </a:moveTo>
                <a:lnTo>
                  <a:pt x="0" y="336"/>
                </a:lnTo>
                <a:lnTo>
                  <a:pt x="1056" y="336"/>
                </a:lnTo>
                <a:lnTo>
                  <a:pt x="105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2300" name="Freeform 96"/>
          <p:cNvSpPr>
            <a:spLocks/>
          </p:cNvSpPr>
          <p:nvPr/>
        </p:nvSpPr>
        <p:spPr bwMode="auto">
          <a:xfrm flipV="1">
            <a:off x="2057400" y="2895600"/>
            <a:ext cx="4495800" cy="533400"/>
          </a:xfrm>
          <a:custGeom>
            <a:avLst/>
            <a:gdLst>
              <a:gd name="T0" fmla="*/ 0 w 1056"/>
              <a:gd name="T1" fmla="*/ 0 h 336"/>
              <a:gd name="T2" fmla="*/ 0 w 1056"/>
              <a:gd name="T3" fmla="*/ 846772500 h 336"/>
              <a:gd name="T4" fmla="*/ 2147483647 w 1056"/>
              <a:gd name="T5" fmla="*/ 846772500 h 336"/>
              <a:gd name="T6" fmla="*/ 2147483647 w 1056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6" h="336">
                <a:moveTo>
                  <a:pt x="0" y="0"/>
                </a:moveTo>
                <a:lnTo>
                  <a:pt x="0" y="336"/>
                </a:lnTo>
                <a:lnTo>
                  <a:pt x="1056" y="336"/>
                </a:lnTo>
                <a:lnTo>
                  <a:pt x="105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2301" name="Text Box 97"/>
          <p:cNvSpPr txBox="1">
            <a:spLocks noChangeArrowheads="1"/>
          </p:cNvSpPr>
          <p:nvPr/>
        </p:nvSpPr>
        <p:spPr bwMode="auto">
          <a:xfrm>
            <a:off x="990600" y="4648200"/>
            <a:ext cx="6934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CA" altLang="en-US" dirty="0" smtClean="0">
                <a:latin typeface="+mn-lt"/>
              </a:rPr>
              <a:t>Keys {</a:t>
            </a:r>
            <a:r>
              <a:rPr lang="en-CA" altLang="en-US" dirty="0" err="1" smtClean="0">
                <a:latin typeface="+mn-lt"/>
              </a:rPr>
              <a:t>OrdNum</a:t>
            </a:r>
            <a:r>
              <a:rPr lang="en-CA" altLang="en-US" dirty="0">
                <a:latin typeface="+mn-lt"/>
              </a:rPr>
              <a:t>, </a:t>
            </a:r>
            <a:r>
              <a:rPr lang="en-CA" altLang="en-US" dirty="0" err="1" smtClean="0">
                <a:latin typeface="+mn-lt"/>
              </a:rPr>
              <a:t>ProdNum</a:t>
            </a:r>
            <a:r>
              <a:rPr lang="en-CA" altLang="en-US" dirty="0">
                <a:latin typeface="+mn-lt"/>
              </a:rPr>
              <a:t>} </a:t>
            </a:r>
            <a:r>
              <a:rPr lang="en-CA" altLang="en-US" dirty="0" err="1" smtClean="0">
                <a:latin typeface="+mn-lt"/>
              </a:rPr>
              <a:t>OrdDate</a:t>
            </a:r>
            <a:r>
              <a:rPr lang="en-CA" altLang="en-US" dirty="0" smtClean="0">
                <a:latin typeface="+mn-lt"/>
              </a:rPr>
              <a:t> </a:t>
            </a:r>
            <a:r>
              <a:rPr lang="en-CA" altLang="en-US" dirty="0">
                <a:latin typeface="+mn-lt"/>
              </a:rPr>
              <a:t>is </a:t>
            </a:r>
            <a:r>
              <a:rPr lang="en-CA" altLang="en-US" i="1" dirty="0">
                <a:latin typeface="+mn-lt"/>
              </a:rPr>
              <a:t>partially dependent</a:t>
            </a:r>
            <a:r>
              <a:rPr lang="en-CA" altLang="en-US" dirty="0">
                <a:latin typeface="+mn-lt"/>
              </a:rPr>
              <a:t> on </a:t>
            </a:r>
            <a:r>
              <a:rPr lang="en-CA" altLang="en-US" dirty="0" smtClean="0">
                <a:latin typeface="+mn-lt"/>
              </a:rPr>
              <a:t>{</a:t>
            </a:r>
            <a:r>
              <a:rPr lang="en-CA" altLang="en-US" dirty="0" err="1" smtClean="0">
                <a:latin typeface="+mn-lt"/>
              </a:rPr>
              <a:t>OrdNum</a:t>
            </a:r>
            <a:r>
              <a:rPr lang="en-CA" altLang="en-US" dirty="0">
                <a:latin typeface="+mn-lt"/>
              </a:rPr>
              <a:t>, </a:t>
            </a:r>
            <a:r>
              <a:rPr lang="en-CA" altLang="en-US" dirty="0" err="1" smtClean="0">
                <a:latin typeface="+mn-lt"/>
              </a:rPr>
              <a:t>ProdNum</a:t>
            </a:r>
            <a:r>
              <a:rPr lang="en-CA" altLang="en-US" dirty="0">
                <a:latin typeface="+mn-lt"/>
              </a:rPr>
              <a:t>} as </a:t>
            </a:r>
            <a:r>
              <a:rPr lang="en-CA" altLang="en-US" dirty="0" err="1" smtClean="0">
                <a:solidFill>
                  <a:srgbClr val="FF0000"/>
                </a:solidFill>
                <a:latin typeface="+mn-lt"/>
              </a:rPr>
              <a:t>OrdNum</a:t>
            </a:r>
            <a:r>
              <a:rPr lang="en-CA" alt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CA" altLang="en-US" dirty="0">
                <a:solidFill>
                  <a:srgbClr val="FF0000"/>
                </a:solidFill>
                <a:latin typeface="+mn-lt"/>
              </a:rPr>
              <a:t>is a determinant of </a:t>
            </a:r>
            <a:r>
              <a:rPr lang="en-CA" altLang="en-US" dirty="0" err="1" smtClean="0">
                <a:solidFill>
                  <a:srgbClr val="FF0000"/>
                </a:solidFill>
                <a:latin typeface="+mn-lt"/>
              </a:rPr>
              <a:t>OrdDate</a:t>
            </a:r>
            <a:r>
              <a:rPr lang="en-CA" alt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CA" altLang="en-US" dirty="0">
                <a:solidFill>
                  <a:srgbClr val="FF0000"/>
                </a:solidFill>
                <a:latin typeface="+mn-lt"/>
              </a:rPr>
              <a:t>and </a:t>
            </a:r>
            <a:r>
              <a:rPr lang="en-CA" altLang="en-US" dirty="0" err="1" smtClean="0">
                <a:solidFill>
                  <a:srgbClr val="FF0000"/>
                </a:solidFill>
                <a:latin typeface="+mn-lt"/>
              </a:rPr>
              <a:t>OrdNum</a:t>
            </a:r>
            <a:r>
              <a:rPr lang="en-CA" alt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CA" altLang="en-US" dirty="0">
                <a:solidFill>
                  <a:srgbClr val="FF0000"/>
                </a:solidFill>
                <a:latin typeface="+mn-lt"/>
              </a:rPr>
              <a:t>is part of a </a:t>
            </a:r>
            <a:r>
              <a:rPr lang="en-CA" altLang="en-US" dirty="0" smtClean="0">
                <a:solidFill>
                  <a:srgbClr val="FF0000"/>
                </a:solidFill>
                <a:latin typeface="+mn-lt"/>
              </a:rPr>
              <a:t>composite </a:t>
            </a:r>
            <a:r>
              <a:rPr lang="en-CA" altLang="en-US" dirty="0">
                <a:solidFill>
                  <a:srgbClr val="FF0000"/>
                </a:solidFill>
                <a:latin typeface="+mn-lt"/>
              </a:rPr>
              <a:t>key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5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Second Normal Form  (2NF) </a:t>
            </a:r>
            <a:endParaRPr lang="en-IE" dirty="0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Example 2 (Not 2NF) </a:t>
            </a:r>
          </a:p>
          <a:p>
            <a:r>
              <a:rPr lang="en-US" altLang="en-US" dirty="0" smtClean="0"/>
              <a:t>Scheme </a:t>
            </a:r>
            <a:r>
              <a:rPr lang="en-US" altLang="en-US" dirty="0" smtClean="0">
                <a:sym typeface="Wingdings" pitchFamily="2" charset="2"/>
              </a:rPr>
              <a:t></a:t>
            </a:r>
            <a:r>
              <a:rPr lang="en-US" altLang="en-US" dirty="0" smtClean="0"/>
              <a:t> {City, Street, </a:t>
            </a:r>
            <a:r>
              <a:rPr lang="en-US" altLang="en-US" dirty="0" err="1" smtClean="0"/>
              <a:t>HouseNumber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HouseColor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CityPopulation</a:t>
            </a:r>
            <a:r>
              <a:rPr lang="en-US" altLang="en-US" dirty="0" smtClean="0"/>
              <a:t>}</a:t>
            </a:r>
          </a:p>
          <a:p>
            <a:pPr lvl="1"/>
            <a:r>
              <a:rPr lang="en-US" altLang="en-US" dirty="0" smtClean="0"/>
              <a:t>key </a:t>
            </a:r>
            <a:r>
              <a:rPr lang="en-US" altLang="en-US" dirty="0" smtClean="0">
                <a:sym typeface="Wingdings" pitchFamily="2" charset="2"/>
              </a:rPr>
              <a:t></a:t>
            </a:r>
            <a:r>
              <a:rPr lang="en-US" altLang="en-US" dirty="0" smtClean="0"/>
              <a:t> {City, Street, </a:t>
            </a:r>
            <a:r>
              <a:rPr lang="en-US" altLang="en-US" dirty="0" err="1" smtClean="0"/>
              <a:t>HouseNumber</a:t>
            </a:r>
            <a:r>
              <a:rPr lang="en-US" altLang="en-US" dirty="0" smtClean="0"/>
              <a:t>}</a:t>
            </a:r>
          </a:p>
          <a:p>
            <a:pPr lvl="1"/>
            <a:r>
              <a:rPr lang="en-US" altLang="en-US" dirty="0" smtClean="0"/>
              <a:t>{City, Street, </a:t>
            </a:r>
            <a:r>
              <a:rPr lang="en-US" altLang="en-US" dirty="0" err="1" smtClean="0"/>
              <a:t>HouseNumber</a:t>
            </a:r>
            <a:r>
              <a:rPr lang="en-US" altLang="en-US" dirty="0" smtClean="0"/>
              <a:t>} </a:t>
            </a:r>
            <a:r>
              <a:rPr lang="en-US" altLang="en-US" dirty="0" smtClean="0">
                <a:sym typeface="Wingdings" pitchFamily="2" charset="2"/>
              </a:rPr>
              <a:t> {</a:t>
            </a:r>
            <a:r>
              <a:rPr lang="en-US" altLang="en-US" dirty="0" err="1" smtClean="0">
                <a:sym typeface="Wingdings" pitchFamily="2" charset="2"/>
              </a:rPr>
              <a:t>HouseColor</a:t>
            </a:r>
            <a:r>
              <a:rPr lang="en-US" altLang="en-US" dirty="0" smtClean="0">
                <a:sym typeface="Wingdings" pitchFamily="2" charset="2"/>
              </a:rPr>
              <a:t>}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{City} </a:t>
            </a:r>
            <a:r>
              <a:rPr lang="en-US" altLang="en-US" dirty="0" smtClean="0">
                <a:sym typeface="Wingdings" pitchFamily="2" charset="2"/>
              </a:rPr>
              <a:t> {</a:t>
            </a:r>
            <a:r>
              <a:rPr lang="en-US" altLang="en-US" dirty="0" err="1" smtClean="0">
                <a:sym typeface="Wingdings" pitchFamily="2" charset="2"/>
              </a:rPr>
              <a:t>CityPopulation</a:t>
            </a:r>
            <a:r>
              <a:rPr lang="en-US" altLang="en-US" dirty="0" smtClean="0">
                <a:sym typeface="Wingdings" pitchFamily="2" charset="2"/>
              </a:rPr>
              <a:t>} 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CityPopulation</a:t>
            </a:r>
            <a:r>
              <a:rPr lang="en-US" altLang="en-US" dirty="0" smtClean="0"/>
              <a:t> is functionally dependent on the City which is a subset of  the key </a:t>
            </a:r>
          </a:p>
          <a:p>
            <a:r>
              <a:rPr lang="en-US" altLang="en-US" dirty="0" smtClean="0"/>
              <a:t>Convert </a:t>
            </a:r>
            <a:r>
              <a:rPr lang="en-US" altLang="en-US" dirty="0"/>
              <a:t>to  </a:t>
            </a:r>
            <a:r>
              <a:rPr lang="en-US" altLang="en-US" dirty="0" smtClean="0"/>
              <a:t>2NF</a:t>
            </a:r>
            <a:endParaRPr lang="en-US" altLang="en-US" dirty="0"/>
          </a:p>
          <a:p>
            <a:pPr lvl="1"/>
            <a:r>
              <a:rPr lang="en-US" altLang="en-US" dirty="0"/>
              <a:t>Old Scheme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{</a:t>
            </a:r>
            <a:r>
              <a:rPr lang="en-US" altLang="en-US" u="sng" dirty="0"/>
              <a:t>City, Street, </a:t>
            </a:r>
            <a:r>
              <a:rPr lang="en-US" altLang="en-US" u="sng" dirty="0" err="1"/>
              <a:t>HouseNumber</a:t>
            </a:r>
            <a:r>
              <a:rPr lang="en-US" altLang="en-US" dirty="0"/>
              <a:t>, </a:t>
            </a:r>
            <a:r>
              <a:rPr lang="en-US" altLang="en-US" dirty="0" err="1"/>
              <a:t>HouseColor</a:t>
            </a:r>
            <a:r>
              <a:rPr lang="en-US" altLang="en-US" dirty="0"/>
              <a:t>, </a:t>
            </a:r>
            <a:r>
              <a:rPr lang="en-US" altLang="en-US" dirty="0" err="1"/>
              <a:t>CityPopulation</a:t>
            </a:r>
            <a:r>
              <a:rPr lang="en-US" altLang="en-US" dirty="0"/>
              <a:t>}</a:t>
            </a:r>
          </a:p>
          <a:p>
            <a:pPr lvl="1"/>
            <a:r>
              <a:rPr lang="en-US" altLang="en-US" dirty="0"/>
              <a:t>New Scheme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{</a:t>
            </a:r>
            <a:r>
              <a:rPr lang="en-US" altLang="en-US" u="sng" dirty="0"/>
              <a:t>City, Street, </a:t>
            </a:r>
            <a:r>
              <a:rPr lang="en-US" altLang="en-US" u="sng" dirty="0" err="1"/>
              <a:t>HouseNumber</a:t>
            </a:r>
            <a:r>
              <a:rPr lang="en-US" altLang="en-US" u="sng" dirty="0"/>
              <a:t>, </a:t>
            </a:r>
            <a:r>
              <a:rPr lang="en-US" altLang="en-US" dirty="0" err="1"/>
              <a:t>HouseColor</a:t>
            </a:r>
            <a:r>
              <a:rPr lang="en-US" altLang="en-US" dirty="0"/>
              <a:t>}</a:t>
            </a:r>
          </a:p>
          <a:p>
            <a:pPr lvl="1"/>
            <a:r>
              <a:rPr lang="en-US" altLang="en-US" dirty="0"/>
              <a:t>New Scheme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{</a:t>
            </a:r>
            <a:r>
              <a:rPr lang="en-US" altLang="en-US" u="sng" dirty="0"/>
              <a:t>City</a:t>
            </a:r>
            <a:r>
              <a:rPr lang="en-US" altLang="en-US" dirty="0"/>
              <a:t>, </a:t>
            </a:r>
            <a:r>
              <a:rPr lang="en-US" altLang="en-US" dirty="0" err="1"/>
              <a:t>CityPopulation</a:t>
            </a:r>
            <a:r>
              <a:rPr lang="en-US" altLang="en-US" dirty="0"/>
              <a:t>}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37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2NF - Decomposition</a:t>
            </a:r>
            <a:endParaRPr lang="en-IE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Example 3 (Not 2NF) </a:t>
            </a:r>
          </a:p>
          <a:p>
            <a:r>
              <a:rPr lang="en-US" altLang="en-US" dirty="0" smtClean="0"/>
              <a:t>Scheme </a:t>
            </a:r>
            <a:r>
              <a:rPr lang="en-US" altLang="en-US" dirty="0" smtClean="0">
                <a:sym typeface="Wingdings" pitchFamily="2" charset="2"/>
              </a:rPr>
              <a:t></a:t>
            </a:r>
            <a:r>
              <a:rPr lang="en-US" altLang="en-US" dirty="0" smtClean="0"/>
              <a:t> {studio, movie, budget, </a:t>
            </a:r>
            <a:r>
              <a:rPr lang="en-US" altLang="en-US" dirty="0" err="1" smtClean="0"/>
              <a:t>studio_city</a:t>
            </a:r>
            <a:r>
              <a:rPr lang="en-US" altLang="en-US" dirty="0" smtClean="0"/>
              <a:t>}	</a:t>
            </a:r>
          </a:p>
          <a:p>
            <a:pPr lvl="1"/>
            <a:r>
              <a:rPr lang="en-US" altLang="en-US" dirty="0" smtClean="0"/>
              <a:t>Key </a:t>
            </a:r>
            <a:r>
              <a:rPr lang="en-US" altLang="en-US" dirty="0" smtClean="0">
                <a:sym typeface="Wingdings" pitchFamily="2" charset="2"/>
              </a:rPr>
              <a:t></a:t>
            </a:r>
            <a:r>
              <a:rPr lang="en-US" altLang="en-US" dirty="0" smtClean="0"/>
              <a:t> {studio, movie}</a:t>
            </a:r>
          </a:p>
          <a:p>
            <a:pPr lvl="1"/>
            <a:r>
              <a:rPr lang="en-US" altLang="en-US" dirty="0" smtClean="0"/>
              <a:t>{studio, movie} </a:t>
            </a:r>
            <a:r>
              <a:rPr lang="en-US" altLang="en-US" dirty="0" smtClean="0">
                <a:sym typeface="Wingdings" pitchFamily="2" charset="2"/>
              </a:rPr>
              <a:t></a:t>
            </a:r>
            <a:r>
              <a:rPr lang="en-US" altLang="en-US" dirty="0" smtClean="0"/>
              <a:t> {budget}</a:t>
            </a:r>
          </a:p>
          <a:p>
            <a:pPr lvl="1"/>
            <a:r>
              <a:rPr lang="en-US" altLang="en-US" dirty="0" smtClean="0"/>
              <a:t>{studio} </a:t>
            </a:r>
            <a:r>
              <a:rPr lang="en-US" altLang="en-US" dirty="0" smtClean="0">
                <a:sym typeface="Wingdings" pitchFamily="2" charset="2"/>
              </a:rPr>
              <a:t></a:t>
            </a:r>
            <a:r>
              <a:rPr lang="en-US" altLang="en-US" dirty="0" smtClean="0"/>
              <a:t> {</a:t>
            </a:r>
            <a:r>
              <a:rPr lang="en-US" altLang="en-US" dirty="0" err="1" smtClean="0"/>
              <a:t>studio_city</a:t>
            </a:r>
            <a:r>
              <a:rPr lang="en-US" altLang="en-US" dirty="0" smtClean="0"/>
              <a:t>}</a:t>
            </a:r>
          </a:p>
          <a:p>
            <a:pPr lvl="1"/>
            <a:r>
              <a:rPr lang="en-US" altLang="en-US" dirty="0" err="1" smtClean="0"/>
              <a:t>studio_city</a:t>
            </a:r>
            <a:r>
              <a:rPr lang="en-US" altLang="en-US" dirty="0" smtClean="0"/>
              <a:t> is not a part of a key </a:t>
            </a:r>
          </a:p>
          <a:p>
            <a:pPr lvl="1"/>
            <a:r>
              <a:rPr lang="en-US" altLang="en-US" dirty="0" err="1" smtClean="0"/>
              <a:t>studio_city</a:t>
            </a:r>
            <a:r>
              <a:rPr lang="en-US" altLang="en-US" dirty="0" smtClean="0"/>
              <a:t> functionally depends on studio which is a proper subset of the key</a:t>
            </a:r>
          </a:p>
          <a:p>
            <a:r>
              <a:rPr lang="en-US" altLang="en-US" dirty="0" smtClean="0"/>
              <a:t>Convert to  2NF</a:t>
            </a:r>
          </a:p>
          <a:p>
            <a:pPr lvl="1"/>
            <a:r>
              <a:rPr lang="en-US" altLang="en-US" dirty="0"/>
              <a:t>Old Scheme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{</a:t>
            </a:r>
            <a:r>
              <a:rPr lang="en-US" altLang="en-US" u="sng" dirty="0"/>
              <a:t>Studio, Movie</a:t>
            </a:r>
            <a:r>
              <a:rPr lang="en-US" altLang="en-US" dirty="0"/>
              <a:t>, Budget, </a:t>
            </a:r>
            <a:r>
              <a:rPr lang="en-US" altLang="en-US" dirty="0" err="1"/>
              <a:t>StudioCity</a:t>
            </a:r>
            <a:r>
              <a:rPr lang="en-US" altLang="en-US" dirty="0"/>
              <a:t>}</a:t>
            </a:r>
          </a:p>
          <a:p>
            <a:pPr lvl="1"/>
            <a:r>
              <a:rPr lang="en-US" altLang="en-US" dirty="0"/>
              <a:t>New Scheme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{</a:t>
            </a:r>
            <a:r>
              <a:rPr lang="en-US" altLang="en-US" u="sng" dirty="0"/>
              <a:t>Movie, Studio</a:t>
            </a:r>
            <a:r>
              <a:rPr lang="en-US" altLang="en-US" dirty="0"/>
              <a:t>, Budget}</a:t>
            </a:r>
          </a:p>
          <a:p>
            <a:pPr lvl="1"/>
            <a:r>
              <a:rPr lang="en-US" altLang="en-US" dirty="0"/>
              <a:t>New Scheme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{</a:t>
            </a:r>
            <a:r>
              <a:rPr lang="en-US" altLang="en-US" u="sng" dirty="0"/>
              <a:t>Studio</a:t>
            </a:r>
            <a:r>
              <a:rPr lang="en-US" altLang="en-US" dirty="0"/>
              <a:t>, City}</a:t>
            </a:r>
          </a:p>
          <a:p>
            <a:endParaRPr lang="en-US" altLang="en-US" dirty="0" smtClean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674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Anomalies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Insertion anomaly</a:t>
            </a:r>
          </a:p>
          <a:p>
            <a:pPr lvl="1"/>
            <a:r>
              <a:rPr lang="en-US" altLang="en-US" dirty="0" smtClean="0"/>
              <a:t> Occurs whenever we add a new record and we have to add unnecessary information. </a:t>
            </a:r>
          </a:p>
          <a:p>
            <a:pPr lvl="1"/>
            <a:r>
              <a:rPr lang="en-US" altLang="en-US" dirty="0" smtClean="0"/>
              <a:t>In example 2 we can not add a record until we know information about the city population</a:t>
            </a:r>
          </a:p>
          <a:p>
            <a:r>
              <a:rPr lang="en-US" altLang="en-US" dirty="0" smtClean="0"/>
              <a:t>Deletion anomaly </a:t>
            </a:r>
          </a:p>
          <a:p>
            <a:pPr lvl="1"/>
            <a:r>
              <a:rPr lang="en-US" altLang="en-US" dirty="0" smtClean="0"/>
              <a:t>Occurs whenever we delete a record and useful information is deleted.</a:t>
            </a:r>
          </a:p>
          <a:p>
            <a:pPr lvl="1"/>
            <a:r>
              <a:rPr lang="en-US" altLang="en-US" dirty="0" smtClean="0"/>
              <a:t>So if we delete a property in example 1 before converting it to 2nf we would be deleting customer information</a:t>
            </a:r>
          </a:p>
          <a:p>
            <a:r>
              <a:rPr lang="en-US" altLang="en-US" dirty="0" smtClean="0"/>
              <a:t>Update anomaly</a:t>
            </a:r>
          </a:p>
          <a:p>
            <a:pPr lvl="1"/>
            <a:r>
              <a:rPr lang="en-US" altLang="en-US" dirty="0" smtClean="0"/>
              <a:t>Occurs when we need to change the same piece of data in more than one place to ensure consistency (due to redundancy)</a:t>
            </a:r>
          </a:p>
          <a:p>
            <a:pPr lvl="1"/>
            <a:r>
              <a:rPr lang="en-US" altLang="en-US" dirty="0" smtClean="0"/>
              <a:t>In example 2 if the city </a:t>
            </a:r>
            <a:r>
              <a:rPr lang="en-US" altLang="en-US" dirty="0"/>
              <a:t>p</a:t>
            </a:r>
            <a:r>
              <a:rPr lang="en-US" altLang="en-US" dirty="0" smtClean="0"/>
              <a:t>opulation changes it  needs to be updated in more than one location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259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Data Redundancy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Data redundancy</a:t>
            </a:r>
          </a:p>
          <a:p>
            <a:pPr lvl="1"/>
            <a:r>
              <a:rPr lang="en-IE" dirty="0" smtClean="0"/>
              <a:t>Unnecessary duplication of data within your database</a:t>
            </a:r>
          </a:p>
          <a:p>
            <a:pPr lvl="1"/>
            <a:r>
              <a:rPr lang="en-IE" dirty="0" smtClean="0"/>
              <a:t>WE WANT TO AVOID THIS</a:t>
            </a:r>
          </a:p>
        </p:txBody>
      </p:sp>
    </p:spTree>
    <p:extLst>
      <p:ext uri="{BB962C8B-B14F-4D97-AF65-F5344CB8AC3E}">
        <p14:creationId xmlns:p14="http://schemas.microsoft.com/office/powerpoint/2010/main" val="2977592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Third Normal Form  (3NF) </a:t>
            </a:r>
            <a:endParaRPr lang="en-IE" dirty="0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This form dictates that all non-key attributes of a table must be functionally dependent on a candidate key </a:t>
            </a:r>
          </a:p>
          <a:p>
            <a:pPr lvl="1"/>
            <a:r>
              <a:rPr lang="en-US" altLang="en-US" dirty="0" smtClean="0"/>
              <a:t>i.e. there can be no interdependencies among non-key attributes.</a:t>
            </a:r>
          </a:p>
          <a:p>
            <a:r>
              <a:rPr lang="en-US" altLang="en-US" dirty="0" smtClean="0"/>
              <a:t>For a table to be in 3NF, there are two requirements</a:t>
            </a:r>
          </a:p>
          <a:p>
            <a:pPr lvl="1"/>
            <a:r>
              <a:rPr lang="en-US" altLang="en-US" dirty="0" smtClean="0"/>
              <a:t>The table should be second normal form</a:t>
            </a:r>
          </a:p>
          <a:p>
            <a:pPr lvl="1"/>
            <a:r>
              <a:rPr lang="en-US" altLang="en-US" dirty="0" smtClean="0"/>
              <a:t>No attribute is </a:t>
            </a:r>
            <a:r>
              <a:rPr lang="en-US" altLang="en-US" b="1" dirty="0" smtClean="0"/>
              <a:t>transitively</a:t>
            </a:r>
            <a:r>
              <a:rPr lang="en-US" altLang="en-US" dirty="0" smtClean="0"/>
              <a:t> dependent on the primary key</a:t>
            </a:r>
          </a:p>
          <a:p>
            <a:r>
              <a:rPr lang="en-US" altLang="en-US" dirty="0" smtClean="0"/>
              <a:t>Example (Not in 3NF)</a:t>
            </a:r>
          </a:p>
          <a:p>
            <a:r>
              <a:rPr lang="en-US" altLang="en-US" dirty="0" smtClean="0"/>
              <a:t>Scheme </a:t>
            </a:r>
            <a:r>
              <a:rPr lang="en-US" altLang="en-US" dirty="0" smtClean="0">
                <a:sym typeface="Wingdings" pitchFamily="2" charset="2"/>
              </a:rPr>
              <a:t></a:t>
            </a:r>
            <a:r>
              <a:rPr lang="en-US" altLang="en-US" dirty="0" smtClean="0"/>
              <a:t> {</a:t>
            </a:r>
            <a:r>
              <a:rPr lang="en-US" altLang="en-US" u="sng" dirty="0" err="1" smtClean="0"/>
              <a:t>VehicleReg</a:t>
            </a:r>
            <a:r>
              <a:rPr lang="en-US" altLang="en-US" u="sng" dirty="0" smtClean="0"/>
              <a:t>,</a:t>
            </a:r>
            <a:r>
              <a:rPr lang="en-US" altLang="en-US" dirty="0" smtClean="0"/>
              <a:t> Model, Manufacturer }</a:t>
            </a:r>
          </a:p>
          <a:p>
            <a:pPr lvl="1"/>
            <a:r>
              <a:rPr lang="en-US" altLang="en-US" dirty="0" smtClean="0"/>
              <a:t>Key </a:t>
            </a:r>
            <a:r>
              <a:rPr lang="en-US" altLang="en-US" dirty="0" smtClean="0">
                <a:sym typeface="Wingdings" pitchFamily="2" charset="2"/>
              </a:rPr>
              <a:t></a:t>
            </a:r>
            <a:r>
              <a:rPr lang="en-US" altLang="en-US" dirty="0" smtClean="0"/>
              <a:t> {</a:t>
            </a:r>
            <a:r>
              <a:rPr lang="en-US" altLang="en-US" dirty="0" err="1" smtClean="0"/>
              <a:t>VehicleReg</a:t>
            </a:r>
            <a:r>
              <a:rPr lang="en-US" altLang="en-US" dirty="0" smtClean="0"/>
              <a:t>}</a:t>
            </a:r>
          </a:p>
          <a:p>
            <a:pPr lvl="1"/>
            <a:r>
              <a:rPr lang="en-US" altLang="en-US" dirty="0" smtClean="0"/>
              <a:t>{</a:t>
            </a:r>
            <a:r>
              <a:rPr lang="en-US" altLang="en-US" dirty="0" err="1" smtClean="0"/>
              <a:t>VehicleReg</a:t>
            </a:r>
            <a:r>
              <a:rPr lang="en-US" altLang="en-US" dirty="0" smtClean="0"/>
              <a:t>} </a:t>
            </a:r>
            <a:r>
              <a:rPr lang="en-US" altLang="en-US" dirty="0" smtClean="0">
                <a:sym typeface="Wingdings" pitchFamily="2" charset="2"/>
              </a:rPr>
              <a:t> {Model}</a:t>
            </a:r>
          </a:p>
          <a:p>
            <a:pPr lvl="1"/>
            <a:r>
              <a:rPr lang="en-US" altLang="en-US" dirty="0" smtClean="0"/>
              <a:t>{Model} </a:t>
            </a:r>
            <a:r>
              <a:rPr lang="en-US" altLang="en-US" dirty="0" smtClean="0">
                <a:sym typeface="Wingdings" pitchFamily="2" charset="2"/>
              </a:rPr>
              <a:t> {Manufacturer}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There is a transitive dependency between Model and Manufacturer</a:t>
            </a:r>
          </a:p>
          <a:p>
            <a:pPr lvl="1"/>
            <a:r>
              <a:rPr lang="en-US" altLang="en-US" dirty="0" smtClean="0"/>
              <a:t>This is therefore not in 3NF</a:t>
            </a:r>
          </a:p>
          <a:p>
            <a:pPr lvl="1"/>
            <a:r>
              <a:rPr lang="en-US" altLang="en-US" dirty="0" smtClean="0"/>
              <a:t>To make 3NF what should we do?</a:t>
            </a:r>
          </a:p>
          <a:p>
            <a:pPr lvl="1"/>
            <a:r>
              <a:rPr lang="en-US" altLang="en-US" dirty="0" smtClean="0"/>
              <a:t>Remove the dependency into a separate table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51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3NF - Decomposition</a:t>
            </a:r>
            <a:endParaRPr lang="en-IE" dirty="0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Move all items involved in transitive dependencies to a new entity.</a:t>
            </a:r>
          </a:p>
          <a:p>
            <a:r>
              <a:rPr lang="en-US" altLang="en-US" dirty="0" smtClean="0"/>
              <a:t>Identify a primary key for the new entity.</a:t>
            </a:r>
          </a:p>
          <a:p>
            <a:r>
              <a:rPr lang="en-US" altLang="en-US" dirty="0" smtClean="0"/>
              <a:t>Place the primary key for the new entity as a foreign key on the original entity. </a:t>
            </a:r>
          </a:p>
          <a:p>
            <a:r>
              <a:rPr lang="en-US" altLang="en-US" dirty="0" smtClean="0"/>
              <a:t>If there is a table with columns A,B,C with Primary Key (A) and C is </a:t>
            </a:r>
            <a:r>
              <a:rPr lang="en-US" altLang="en-US" dirty="0" err="1" smtClean="0"/>
              <a:t>dependant</a:t>
            </a:r>
            <a:r>
              <a:rPr lang="en-US" altLang="en-US" dirty="0" smtClean="0"/>
              <a:t> on B (B </a:t>
            </a:r>
            <a:r>
              <a:rPr lang="en-US" altLang="en-US" dirty="0" smtClean="0">
                <a:sym typeface="Wingdings" pitchFamily="2" charset="2"/>
              </a:rPr>
              <a:t></a:t>
            </a:r>
            <a:r>
              <a:rPr lang="en-US" altLang="en-US" dirty="0" smtClean="0"/>
              <a:t> C) then to be 3NF, the tables become</a:t>
            </a:r>
          </a:p>
          <a:p>
            <a:pPr lvl="1"/>
            <a:r>
              <a:rPr lang="en-US" altLang="en-US" dirty="0" smtClean="0"/>
              <a:t>A table with columns B,C with Primary Key (B)</a:t>
            </a:r>
          </a:p>
          <a:p>
            <a:pPr lvl="1"/>
            <a:r>
              <a:rPr lang="en-US" altLang="en-US" dirty="0" smtClean="0"/>
              <a:t>A second table with fields A,B with Primary Key ( A), and Foreign Key (B) </a:t>
            </a:r>
          </a:p>
          <a:p>
            <a:endParaRPr lang="en-US" altLang="en-US" dirty="0" smtClean="0"/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solidFill>
                <a:srgbClr val="CC0000"/>
              </a:solidFill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309380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Third Normal Form  (3NF) </a:t>
            </a:r>
            <a:endParaRPr lang="en-IE" dirty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Suppose we have the following Scheme: </a:t>
            </a:r>
          </a:p>
          <a:p>
            <a:r>
              <a:rPr lang="en-IE" dirty="0" smtClean="0"/>
              <a:t>Vendor {</a:t>
            </a:r>
            <a:r>
              <a:rPr lang="en-IE" u="sng" dirty="0" err="1" smtClean="0"/>
              <a:t>VendorID</a:t>
            </a:r>
            <a:r>
              <a:rPr lang="en-IE" dirty="0"/>
              <a:t>, </a:t>
            </a:r>
            <a:r>
              <a:rPr lang="en-IE" dirty="0" smtClean="0"/>
              <a:t> </a:t>
            </a:r>
            <a:r>
              <a:rPr lang="en-IE" dirty="0" err="1" smtClean="0"/>
              <a:t>VendorName</a:t>
            </a:r>
            <a:r>
              <a:rPr lang="en-IE" dirty="0"/>
              <a:t>, </a:t>
            </a:r>
            <a:r>
              <a:rPr lang="en-IE" dirty="0" err="1" smtClean="0"/>
              <a:t>AccountNo</a:t>
            </a:r>
            <a:r>
              <a:rPr lang="en-IE" dirty="0"/>
              <a:t>, </a:t>
            </a:r>
            <a:r>
              <a:rPr lang="en-IE" dirty="0" err="1" smtClean="0"/>
              <a:t>BankSortCode</a:t>
            </a:r>
            <a:r>
              <a:rPr lang="en-IE" dirty="0" smtClean="0"/>
              <a:t> </a:t>
            </a:r>
            <a:r>
              <a:rPr lang="en-IE" dirty="0" err="1" smtClean="0"/>
              <a:t>BankName</a:t>
            </a:r>
            <a:r>
              <a:rPr lang="en-IE" dirty="0" smtClean="0"/>
              <a:t>}</a:t>
            </a:r>
          </a:p>
          <a:p>
            <a:pPr lvl="1"/>
            <a:r>
              <a:rPr lang="en-IE" dirty="0" err="1" smtClean="0"/>
              <a:t>VendorName</a:t>
            </a:r>
            <a:r>
              <a:rPr lang="en-IE" dirty="0"/>
              <a:t>, </a:t>
            </a:r>
            <a:r>
              <a:rPr lang="en-IE" dirty="0" err="1" smtClean="0"/>
              <a:t>AccountNo</a:t>
            </a:r>
            <a:r>
              <a:rPr lang="en-IE" dirty="0"/>
              <a:t>, </a:t>
            </a:r>
            <a:r>
              <a:rPr lang="en-IE" dirty="0" err="1" smtClean="0"/>
              <a:t>BankSortCode</a:t>
            </a:r>
            <a:r>
              <a:rPr lang="en-IE" dirty="0" smtClean="0"/>
              <a:t> </a:t>
            </a:r>
            <a:r>
              <a:rPr lang="en-IE" dirty="0"/>
              <a:t>are functionally dependent on </a:t>
            </a:r>
            <a:r>
              <a:rPr lang="en-IE" dirty="0" smtClean="0"/>
              <a:t>ID</a:t>
            </a:r>
          </a:p>
          <a:p>
            <a:pPr lvl="2"/>
            <a:r>
              <a:rPr lang="en-IE" dirty="0" smtClean="0"/>
              <a:t> </a:t>
            </a:r>
            <a:r>
              <a:rPr lang="en-IE" dirty="0"/>
              <a:t>{</a:t>
            </a:r>
            <a:r>
              <a:rPr lang="en-IE" dirty="0" err="1" smtClean="0"/>
              <a:t>VendorID</a:t>
            </a:r>
            <a:r>
              <a:rPr lang="en-IE" dirty="0" smtClean="0"/>
              <a:t>) </a:t>
            </a:r>
            <a:r>
              <a:rPr lang="en-IE" dirty="0"/>
              <a:t>--&gt; </a:t>
            </a:r>
            <a:r>
              <a:rPr lang="en-IE" dirty="0" smtClean="0"/>
              <a:t>{</a:t>
            </a:r>
            <a:r>
              <a:rPr lang="en-IE" dirty="0" err="1" smtClean="0"/>
              <a:t>VendorName</a:t>
            </a:r>
            <a:r>
              <a:rPr lang="en-IE" dirty="0"/>
              <a:t>, </a:t>
            </a:r>
            <a:r>
              <a:rPr lang="en-IE" dirty="0" err="1" smtClean="0"/>
              <a:t>AccountNo</a:t>
            </a:r>
            <a:r>
              <a:rPr lang="en-IE" dirty="0"/>
              <a:t>, </a:t>
            </a:r>
            <a:r>
              <a:rPr lang="en-IE" dirty="0" err="1" smtClean="0"/>
              <a:t>BankSortCode</a:t>
            </a:r>
            <a:r>
              <a:rPr lang="en-IE" dirty="0" smtClean="0"/>
              <a:t>}</a:t>
            </a:r>
          </a:p>
          <a:p>
            <a:pPr lvl="1"/>
            <a:r>
              <a:rPr lang="en-IE" dirty="0" smtClean="0"/>
              <a:t>But </a:t>
            </a:r>
            <a:r>
              <a:rPr lang="en-IE" dirty="0" err="1" smtClean="0"/>
              <a:t>BankName</a:t>
            </a:r>
            <a:r>
              <a:rPr lang="en-IE" dirty="0" smtClean="0"/>
              <a:t> </a:t>
            </a:r>
            <a:r>
              <a:rPr lang="en-IE" dirty="0"/>
              <a:t>is functionally dependent on </a:t>
            </a:r>
            <a:r>
              <a:rPr lang="en-IE" dirty="0" err="1" smtClean="0"/>
              <a:t>BankSortCode</a:t>
            </a:r>
            <a:r>
              <a:rPr lang="en-IE" dirty="0" smtClean="0"/>
              <a:t> </a:t>
            </a:r>
          </a:p>
          <a:p>
            <a:pPr lvl="2"/>
            <a:r>
              <a:rPr lang="en-IE" dirty="0" smtClean="0"/>
              <a:t>{</a:t>
            </a:r>
            <a:r>
              <a:rPr lang="en-IE" dirty="0" err="1" smtClean="0"/>
              <a:t>BankSortcode</a:t>
            </a:r>
            <a:r>
              <a:rPr lang="en-IE" dirty="0" smtClean="0"/>
              <a:t>} </a:t>
            </a:r>
            <a:r>
              <a:rPr lang="en-IE" dirty="0"/>
              <a:t>--&gt; </a:t>
            </a:r>
            <a:r>
              <a:rPr lang="en-IE" dirty="0" smtClean="0"/>
              <a:t>{</a:t>
            </a:r>
            <a:r>
              <a:rPr lang="en-IE" dirty="0" err="1" smtClean="0"/>
              <a:t>BankName</a:t>
            </a:r>
            <a:r>
              <a:rPr lang="en-IE" dirty="0" smtClean="0"/>
              <a:t>}</a:t>
            </a:r>
          </a:p>
          <a:p>
            <a:pPr lvl="1"/>
            <a:r>
              <a:rPr lang="en-IE" altLang="en-US" dirty="0" smtClean="0"/>
              <a:t>So we need to create a second entity Bank</a:t>
            </a:r>
          </a:p>
          <a:p>
            <a:pPr lvl="2"/>
            <a:r>
              <a:rPr lang="en-IE" altLang="en-US" dirty="0" smtClean="0"/>
              <a:t>Bank </a:t>
            </a:r>
            <a:r>
              <a:rPr lang="en-IE" altLang="en-US" u="sng" dirty="0" smtClean="0"/>
              <a:t>(</a:t>
            </a:r>
            <a:r>
              <a:rPr lang="en-IE" altLang="en-US" u="sng" dirty="0" err="1" smtClean="0"/>
              <a:t>BankSortCode</a:t>
            </a:r>
            <a:r>
              <a:rPr lang="en-IE" altLang="en-US" dirty="0" smtClean="0"/>
              <a:t>, </a:t>
            </a:r>
            <a:r>
              <a:rPr lang="en-IE" altLang="en-US" dirty="0" err="1" smtClean="0"/>
              <a:t>BankName</a:t>
            </a:r>
            <a:r>
              <a:rPr lang="en-IE" altLang="en-US" dirty="0" smtClean="0"/>
              <a:t>)</a:t>
            </a:r>
            <a:endParaRPr lang="en-US" altLang="en-US" dirty="0"/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solidFill>
                <a:srgbClr val="CC0000"/>
              </a:solidFill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24223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Process of data normalization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2400" dirty="0"/>
              <a:t>ELIMINATE REPEATING GROUPS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	Make a separate table for each set of related attributes and give each table a primary key.</a:t>
            </a:r>
            <a:endParaRPr lang="en-US" altLang="en-US" dirty="0"/>
          </a:p>
          <a:p>
            <a:r>
              <a:rPr lang="en-US" altLang="en-US" sz="2400" dirty="0"/>
              <a:t>ELIMINATE REDUNDANT DATA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	If an attribute depends on only part of a multivalued key, remove it to a separate table.</a:t>
            </a:r>
            <a:endParaRPr lang="en-US" altLang="en-US" dirty="0"/>
          </a:p>
          <a:p>
            <a:r>
              <a:rPr lang="en-US" altLang="en-US" sz="2400" dirty="0"/>
              <a:t>ELIMINATE COLUMNS NOT DEPENDENT ON KEY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	If attributes do not contribute to a description of the key, remove them to a separate table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94533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Normal Forms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altLang="en-US" b="1" dirty="0"/>
              <a:t>1NF</a:t>
            </a:r>
            <a:r>
              <a:rPr lang="en-US" altLang="en-US" sz="2800" dirty="0"/>
              <a:t>		</a:t>
            </a:r>
            <a:r>
              <a:rPr lang="en-US" altLang="en-US" i="1" dirty="0"/>
              <a:t>Keys;  No repeating groups</a:t>
            </a:r>
            <a:endParaRPr lang="en-US" altLang="en-US" sz="2400" dirty="0"/>
          </a:p>
          <a:p>
            <a:pPr>
              <a:buFont typeface="Monotype Sorts" pitchFamily="2" charset="2"/>
              <a:buNone/>
            </a:pPr>
            <a:r>
              <a:rPr lang="en-US" altLang="en-US" b="1" dirty="0"/>
              <a:t>2NF</a:t>
            </a:r>
            <a:r>
              <a:rPr lang="en-US" altLang="en-US" sz="2800" b="1" dirty="0"/>
              <a:t>		</a:t>
            </a:r>
            <a:r>
              <a:rPr lang="en-US" altLang="en-US" i="1" dirty="0"/>
              <a:t>No partial dependencies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b="1" dirty="0"/>
              <a:t>3NF</a:t>
            </a:r>
            <a:r>
              <a:rPr lang="en-US" altLang="en-US" sz="2800" b="1" dirty="0"/>
              <a:t>		</a:t>
            </a:r>
            <a:r>
              <a:rPr lang="en-US" altLang="en-US" i="1" dirty="0"/>
              <a:t>No transitive </a:t>
            </a:r>
            <a:r>
              <a:rPr lang="en-US" altLang="en-US" i="1" dirty="0" smtClean="0"/>
              <a:t>dependencies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1491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Boyce Codd Normal Form (BCNF)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 attributes in a relation should be dependant upon the key, the whole key and nothing but the key</a:t>
            </a:r>
            <a:endParaRPr lang="en-IE" dirty="0" smtClean="0"/>
          </a:p>
          <a:p>
            <a:r>
              <a:rPr lang="en-GB" dirty="0" smtClean="0"/>
              <a:t>How to?</a:t>
            </a:r>
          </a:p>
          <a:p>
            <a:pPr lvl="1"/>
            <a:r>
              <a:rPr lang="en-GB" dirty="0" smtClean="0"/>
              <a:t>Within each of the candidate keys check for dependencies </a:t>
            </a:r>
            <a:endParaRPr lang="en-IE" dirty="0" smtClean="0"/>
          </a:p>
          <a:p>
            <a:pPr lvl="1"/>
            <a:r>
              <a:rPr lang="en-GB" dirty="0" smtClean="0"/>
              <a:t>Only need to check for BCNF when there is more than one candidate key for a relation and at least one of  is composite</a:t>
            </a:r>
          </a:p>
        </p:txBody>
      </p:sp>
    </p:spTree>
    <p:extLst>
      <p:ext uri="{BB962C8B-B14F-4D97-AF65-F5344CB8AC3E}">
        <p14:creationId xmlns:p14="http://schemas.microsoft.com/office/powerpoint/2010/main" val="351971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Exercises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1719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dirty="0" smtClean="0"/>
              <a:t>Creating Data Structures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dirty="0" smtClean="0"/>
              <a:t>Data Definition Language</a:t>
            </a:r>
          </a:p>
        </p:txBody>
      </p:sp>
    </p:spTree>
    <p:extLst>
      <p:ext uri="{BB962C8B-B14F-4D97-AF65-F5344CB8AC3E}">
        <p14:creationId xmlns:p14="http://schemas.microsoft.com/office/powerpoint/2010/main" val="12157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After design…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Need to build physical database based on the model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7694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1. Get access </a:t>
            </a:r>
            <a:r>
              <a:rPr lang="en-IE" dirty="0" smtClean="0"/>
              <a:t>to a</a:t>
            </a:r>
            <a:r>
              <a:rPr lang="en-IE" dirty="0" smtClean="0"/>
              <a:t> </a:t>
            </a:r>
            <a:r>
              <a:rPr lang="en-IE" dirty="0" smtClean="0"/>
              <a:t>database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How to get access to the database?</a:t>
            </a:r>
          </a:p>
          <a:p>
            <a:pPr lvl="1"/>
            <a:r>
              <a:rPr lang="en-US" altLang="zh-CN" dirty="0" smtClean="0"/>
              <a:t>You need to know the name of the database or schema</a:t>
            </a:r>
          </a:p>
          <a:p>
            <a:pPr lvl="1"/>
            <a:r>
              <a:rPr lang="en-US" altLang="zh-CN" dirty="0" smtClean="0"/>
              <a:t>You need to have privilege view or create data </a:t>
            </a:r>
            <a:r>
              <a:rPr lang="en-US" altLang="zh-CN" dirty="0" smtClean="0"/>
              <a:t>structures within </a:t>
            </a:r>
            <a:r>
              <a:rPr lang="en-US" altLang="zh-CN" dirty="0" smtClean="0"/>
              <a:t>it</a:t>
            </a:r>
          </a:p>
          <a:p>
            <a:pPr lvl="1"/>
            <a:r>
              <a:rPr lang="en-IE" dirty="0" smtClean="0"/>
              <a:t>You need to create a connection to the database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31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Normalization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altLang="en-US" dirty="0" smtClean="0"/>
              <a:t>A process that “improves” a database design by generating relations that are of higher normal forms.</a:t>
            </a:r>
          </a:p>
          <a:p>
            <a:r>
              <a:rPr lang="en-CA" altLang="en-US" dirty="0" smtClean="0"/>
              <a:t>The objective of normalization: </a:t>
            </a:r>
          </a:p>
          <a:p>
            <a:pPr lvl="1"/>
            <a:r>
              <a:rPr lang="en-CA" altLang="en-US" dirty="0" smtClean="0"/>
              <a:t>“</a:t>
            </a:r>
            <a:r>
              <a:rPr lang="en-CA" altLang="en-US" i="1" dirty="0" smtClean="0"/>
              <a:t>to create relations where every dependency is on the key, the whole key, and nothing but the key”.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5251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Oracle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Oracle database consists of:</a:t>
            </a:r>
          </a:p>
          <a:p>
            <a:pPr lvl="1"/>
            <a:r>
              <a:rPr lang="en-GB" dirty="0" smtClean="0"/>
              <a:t>A large amount of stored data on disk (in physical files)</a:t>
            </a:r>
          </a:p>
          <a:p>
            <a:pPr lvl="1"/>
            <a:r>
              <a:rPr lang="en-GB" dirty="0" smtClean="0"/>
              <a:t>An Oracle instance </a:t>
            </a:r>
            <a:endParaRPr lang="en-GB" dirty="0"/>
          </a:p>
          <a:p>
            <a:pPr lvl="2"/>
            <a:r>
              <a:rPr lang="en-GB" dirty="0" smtClean="0"/>
              <a:t>A </a:t>
            </a:r>
            <a:r>
              <a:rPr lang="en-IE" dirty="0" smtClean="0"/>
              <a:t>set </a:t>
            </a:r>
            <a:r>
              <a:rPr lang="en-IE" dirty="0"/>
              <a:t>of memory structures that manage database </a:t>
            </a:r>
            <a:r>
              <a:rPr lang="en-IE" dirty="0" smtClean="0"/>
              <a:t>files</a:t>
            </a:r>
          </a:p>
          <a:p>
            <a:pPr lvl="2"/>
            <a:r>
              <a:rPr lang="en-IE" dirty="0" smtClean="0"/>
              <a:t>That allows users to request services and manipulate the physical database</a:t>
            </a:r>
            <a:endParaRPr lang="en-GB" dirty="0" smtClean="0"/>
          </a:p>
          <a:p>
            <a:pPr lvl="1"/>
            <a:r>
              <a:rPr lang="en-GB" dirty="0" smtClean="0"/>
              <a:t>Without the instance, the Oracle database is not usable</a:t>
            </a:r>
          </a:p>
          <a:p>
            <a:pPr lvl="2"/>
            <a:r>
              <a:rPr lang="en-GB" dirty="0" smtClean="0"/>
              <a:t>It is like having a book and not being able to read.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09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/ server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database application and the database are separated into two parts: </a:t>
            </a:r>
          </a:p>
          <a:p>
            <a:pPr lvl="1"/>
            <a:r>
              <a:rPr lang="en-IE" dirty="0" smtClean="0"/>
              <a:t>a front-end or </a:t>
            </a:r>
            <a:r>
              <a:rPr lang="en-IE" b="1" dirty="0" smtClean="0"/>
              <a:t>client</a:t>
            </a:r>
            <a:r>
              <a:rPr lang="en-IE" dirty="0" smtClean="0"/>
              <a:t> portion, and </a:t>
            </a:r>
          </a:p>
          <a:p>
            <a:pPr lvl="1"/>
            <a:r>
              <a:rPr lang="en-IE" dirty="0" smtClean="0"/>
              <a:t>a back-end or </a:t>
            </a:r>
            <a:r>
              <a:rPr lang="en-IE" b="1" dirty="0" smtClean="0"/>
              <a:t>server</a:t>
            </a:r>
            <a:r>
              <a:rPr lang="en-IE" dirty="0" smtClean="0"/>
              <a:t> portion</a:t>
            </a:r>
          </a:p>
        </p:txBody>
      </p:sp>
    </p:spTree>
    <p:extLst>
      <p:ext uri="{BB962C8B-B14F-4D97-AF65-F5344CB8AC3E}">
        <p14:creationId xmlns:p14="http://schemas.microsoft.com/office/powerpoint/2010/main" val="20090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/ server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</a:t>
            </a:r>
            <a:r>
              <a:rPr lang="en-IE" b="1" dirty="0" smtClean="0"/>
              <a:t>client</a:t>
            </a:r>
            <a:r>
              <a:rPr lang="en-IE" dirty="0" smtClean="0"/>
              <a:t> interacts with a user through the keyboard, screen, and pointing device, such as a mouse. It relays information to and from the server.</a:t>
            </a:r>
          </a:p>
          <a:p>
            <a:r>
              <a:rPr lang="en-IE" dirty="0" smtClean="0"/>
              <a:t>The </a:t>
            </a:r>
            <a:r>
              <a:rPr lang="en-IE" b="1" dirty="0" smtClean="0"/>
              <a:t>server</a:t>
            </a:r>
            <a:r>
              <a:rPr lang="en-IE" dirty="0" smtClean="0"/>
              <a:t> runs the Oracle software that accesses and manipulates the data on an Oracle database, for  concurrent, shared data access.</a:t>
            </a:r>
          </a:p>
          <a:p>
            <a:r>
              <a:rPr lang="en-GB" dirty="0" smtClean="0"/>
              <a:t>The client and server may be on the same machine, but normally on a network, they are not.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101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DIT Architecture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784" b="45089"/>
          <a:stretch>
            <a:fillRect/>
          </a:stretch>
        </p:blipFill>
        <p:spPr>
          <a:xfrm>
            <a:off x="6477000" y="2133600"/>
            <a:ext cx="2292725" cy="2385004"/>
          </a:xfr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1371601"/>
            <a:ext cx="6172200" cy="4953000"/>
          </a:xfrm>
        </p:spPr>
        <p:txBody>
          <a:bodyPr>
            <a:normAutofit/>
          </a:bodyPr>
          <a:lstStyle/>
          <a:p>
            <a:r>
              <a:rPr lang="en-GB" dirty="0" smtClean="0"/>
              <a:t>The data is held in a database on</a:t>
            </a:r>
            <a:r>
              <a:rPr lang="en-GB" baseline="0" dirty="0" smtClean="0"/>
              <a:t> the server</a:t>
            </a:r>
          </a:p>
          <a:p>
            <a:pPr lvl="1"/>
            <a:r>
              <a:rPr lang="en-GB" dirty="0" smtClean="0"/>
              <a:t>Our </a:t>
            </a:r>
            <a:r>
              <a:rPr lang="en-GB" b="1" dirty="0" smtClean="0"/>
              <a:t>server</a:t>
            </a:r>
            <a:r>
              <a:rPr lang="en-GB" dirty="0" smtClean="0"/>
              <a:t> is called Redwood and is on the ICT domain - </a:t>
            </a:r>
            <a:r>
              <a:rPr lang="en-GB" b="1" dirty="0" smtClean="0"/>
              <a:t>redwood.ict.ad.dit.ie</a:t>
            </a:r>
          </a:p>
          <a:p>
            <a:pPr lvl="1"/>
            <a:r>
              <a:rPr lang="en-GB" dirty="0" smtClean="0"/>
              <a:t>It hosts an Oracle 12c database.</a:t>
            </a:r>
          </a:p>
          <a:p>
            <a:r>
              <a:rPr lang="en-GB" dirty="0" smtClean="0"/>
              <a:t>We access and manipulate the data using an application on the client.</a:t>
            </a:r>
          </a:p>
          <a:p>
            <a:pPr lvl="1"/>
            <a:r>
              <a:rPr lang="en-GB" dirty="0" smtClean="0"/>
              <a:t>Our </a:t>
            </a:r>
            <a:r>
              <a:rPr lang="en-GB" b="1" dirty="0" smtClean="0"/>
              <a:t>client</a:t>
            </a:r>
            <a:r>
              <a:rPr lang="en-GB" dirty="0" smtClean="0"/>
              <a:t> application is </a:t>
            </a:r>
            <a:r>
              <a:rPr lang="en-GB" b="1" dirty="0" smtClean="0"/>
              <a:t>SQL Developer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Either installed on the lab PC or your laptop.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638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DIT Architecture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-806" r="51576"/>
          <a:stretch>
            <a:fillRect/>
          </a:stretch>
        </p:blipFill>
        <p:spPr>
          <a:xfrm>
            <a:off x="6400800" y="1981200"/>
            <a:ext cx="2587312" cy="4191000"/>
          </a:xfr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228600" y="1295401"/>
            <a:ext cx="54102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The client can access the database server through an application that sits on the </a:t>
            </a:r>
            <a:r>
              <a:rPr lang="en-GB" dirty="0" smtClean="0"/>
              <a:t>server and can interact with that server.</a:t>
            </a:r>
          </a:p>
          <a:p>
            <a:r>
              <a:rPr lang="en-GB" dirty="0" smtClean="0"/>
              <a:t>We identify the application we want to use when we create a connection.</a:t>
            </a:r>
            <a:endParaRPr lang="en-GB" dirty="0" smtClean="0"/>
          </a:p>
          <a:p>
            <a:r>
              <a:rPr lang="en-GB" dirty="0" smtClean="0"/>
              <a:t>The client </a:t>
            </a:r>
            <a:r>
              <a:rPr lang="en-GB" dirty="0" smtClean="0"/>
              <a:t>sends </a:t>
            </a:r>
            <a:r>
              <a:rPr lang="en-GB" dirty="0" smtClean="0"/>
              <a:t>requests to the application server, which services them and returns a result.</a:t>
            </a:r>
          </a:p>
          <a:p>
            <a:pPr lvl="1"/>
            <a:r>
              <a:rPr lang="en-GB" b="1" dirty="0" smtClean="0"/>
              <a:t>The service we connect </a:t>
            </a:r>
            <a:r>
              <a:rPr lang="en-GB" b="1" dirty="0" smtClean="0"/>
              <a:t>to DIT Oracle with </a:t>
            </a:r>
            <a:r>
              <a:rPr lang="en-GB" b="1" dirty="0" smtClean="0"/>
              <a:t>is pdb12c.ict.ad.dit.ie</a:t>
            </a:r>
          </a:p>
        </p:txBody>
      </p:sp>
    </p:spTree>
    <p:extLst>
      <p:ext uri="{BB962C8B-B14F-4D97-AF65-F5344CB8AC3E}">
        <p14:creationId xmlns:p14="http://schemas.microsoft.com/office/powerpoint/2010/main" val="37750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DIT Oracle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Each of you has an Oracle account which allows you to </a:t>
            </a:r>
            <a:r>
              <a:rPr lang="en-IE" dirty="0"/>
              <a:t>create objects </a:t>
            </a:r>
            <a:r>
              <a:rPr lang="en-IE" dirty="0" smtClean="0"/>
              <a:t>(tables</a:t>
            </a:r>
            <a:r>
              <a:rPr lang="en-IE" dirty="0"/>
              <a:t>, queries, views, </a:t>
            </a:r>
            <a:r>
              <a:rPr lang="en-IE" dirty="0" smtClean="0"/>
              <a:t>reports) within the DIT Oracle database</a:t>
            </a:r>
            <a:endParaRPr lang="en-IE" b="1" dirty="0" smtClean="0"/>
          </a:p>
          <a:p>
            <a:r>
              <a:rPr lang="en-US" dirty="0" smtClean="0"/>
              <a:t>Each user is allocated an amount of space they can use</a:t>
            </a:r>
          </a:p>
          <a:p>
            <a:pPr lvl="1"/>
            <a:r>
              <a:rPr lang="en-US" dirty="0" smtClean="0"/>
              <a:t>Tablespace </a:t>
            </a:r>
            <a:r>
              <a:rPr lang="en-US" dirty="0"/>
              <a:t>– logical space used for storage</a:t>
            </a:r>
          </a:p>
          <a:p>
            <a:pPr lvl="2"/>
            <a:r>
              <a:rPr lang="en-US" dirty="0"/>
              <a:t>Users are allocated to particular </a:t>
            </a:r>
            <a:r>
              <a:rPr lang="en-US" dirty="0" err="1"/>
              <a:t>tablespaces</a:t>
            </a:r>
            <a:endParaRPr lang="en-US" dirty="0"/>
          </a:p>
          <a:p>
            <a:pPr lvl="2"/>
            <a:r>
              <a:rPr lang="en-US" dirty="0"/>
              <a:t>E.g.  In DIT there is a separate </a:t>
            </a:r>
            <a:r>
              <a:rPr lang="en-US" dirty="0" err="1"/>
              <a:t>tablespace</a:t>
            </a:r>
            <a:r>
              <a:rPr lang="en-US" dirty="0"/>
              <a:t> for DT2282,  DT2283, DT2284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5990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do I use my DIT account?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Within SQL developer </a:t>
            </a:r>
          </a:p>
          <a:p>
            <a:pPr lvl="1"/>
            <a:r>
              <a:rPr lang="en-IE" dirty="0" smtClean="0"/>
              <a:t>Create a connection</a:t>
            </a:r>
          </a:p>
          <a:p>
            <a:pPr lvl="1"/>
            <a:r>
              <a:rPr lang="en-IE" dirty="0" smtClean="0"/>
              <a:t>Provide details of the server (redwood.ict.ad.dit.ie)</a:t>
            </a:r>
          </a:p>
          <a:p>
            <a:pPr lvl="1"/>
            <a:r>
              <a:rPr lang="en-IE" dirty="0" smtClean="0"/>
              <a:t>Indicate the application service you want to use to facilitate the connection(</a:t>
            </a:r>
            <a:r>
              <a:rPr lang="en-GB" dirty="0" smtClean="0"/>
              <a:t>pdb12c.ict.ad.dit.ie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Provide your username and password</a:t>
            </a:r>
          </a:p>
          <a:p>
            <a:pPr lvl="2"/>
            <a:r>
              <a:rPr lang="en-IE" dirty="0" smtClean="0"/>
              <a:t>Note: these are case sensitive</a:t>
            </a:r>
          </a:p>
          <a:p>
            <a:r>
              <a:rPr lang="en-IE" dirty="0" smtClean="0"/>
              <a:t>We will set this up in the labs this week</a:t>
            </a:r>
          </a:p>
          <a:p>
            <a:r>
              <a:rPr lang="en-IE" dirty="0"/>
              <a:t>Can I connect to the DIT server from my laptop</a:t>
            </a:r>
            <a:r>
              <a:rPr lang="en-IE" dirty="0" smtClean="0"/>
              <a:t>?</a:t>
            </a:r>
          </a:p>
          <a:p>
            <a:pPr lvl="1"/>
            <a:r>
              <a:rPr lang="en-IE" dirty="0"/>
              <a:t>Yes.</a:t>
            </a:r>
          </a:p>
          <a:p>
            <a:pPr lvl="2"/>
            <a:r>
              <a:rPr lang="en-IE" dirty="0"/>
              <a:t>As long as you are connecting from with the DIT network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70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If you have installed Oracle 11g on your laptop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Then you will can also create a connection to the Oracle instance on your laptop</a:t>
            </a:r>
          </a:p>
          <a:p>
            <a:pPr lvl="1"/>
            <a:r>
              <a:rPr lang="en-IE" dirty="0" smtClean="0"/>
              <a:t>Within SQL Developer</a:t>
            </a:r>
          </a:p>
          <a:p>
            <a:pPr lvl="2"/>
            <a:r>
              <a:rPr lang="en-IE" dirty="0"/>
              <a:t>Create a connection</a:t>
            </a:r>
          </a:p>
          <a:p>
            <a:pPr lvl="2"/>
            <a:r>
              <a:rPr lang="en-IE" dirty="0"/>
              <a:t>Provide details of the server </a:t>
            </a:r>
            <a:r>
              <a:rPr lang="en-IE" dirty="0" smtClean="0"/>
              <a:t>(localhost)</a:t>
            </a:r>
            <a:endParaRPr lang="en-IE" dirty="0"/>
          </a:p>
          <a:p>
            <a:pPr lvl="2"/>
            <a:r>
              <a:rPr lang="en-IE" dirty="0" smtClean="0"/>
              <a:t>Indicate </a:t>
            </a:r>
            <a:r>
              <a:rPr lang="en-IE" dirty="0"/>
              <a:t>the application service you want to use to facilitate the </a:t>
            </a:r>
            <a:r>
              <a:rPr lang="en-IE" dirty="0" smtClean="0"/>
              <a:t>connection ((service identifier) </a:t>
            </a:r>
            <a:r>
              <a:rPr lang="en-GB" dirty="0" smtClean="0"/>
              <a:t>SID=</a:t>
            </a:r>
            <a:r>
              <a:rPr lang="en-GB" dirty="0" err="1" smtClean="0"/>
              <a:t>xe</a:t>
            </a:r>
            <a:r>
              <a:rPr lang="en-IE" dirty="0" smtClean="0"/>
              <a:t>)</a:t>
            </a:r>
            <a:endParaRPr lang="en-IE" dirty="0"/>
          </a:p>
          <a:p>
            <a:pPr lvl="2"/>
            <a:r>
              <a:rPr lang="en-IE" dirty="0"/>
              <a:t>Provide your username and password</a:t>
            </a:r>
          </a:p>
          <a:p>
            <a:pPr lvl="3"/>
            <a:r>
              <a:rPr lang="en-IE" dirty="0"/>
              <a:t>Note: </a:t>
            </a:r>
            <a:r>
              <a:rPr lang="en-IE" dirty="0" smtClean="0"/>
              <a:t>you need to create an account on your local Oracle instance </a:t>
            </a:r>
          </a:p>
        </p:txBody>
      </p:sp>
    </p:spTree>
    <p:extLst>
      <p:ext uri="{BB962C8B-B14F-4D97-AF65-F5344CB8AC3E}">
        <p14:creationId xmlns:p14="http://schemas.microsoft.com/office/powerpoint/2010/main" val="4273806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If you have installed Developer Day VM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Then you will launching a virtual machine with </a:t>
            </a:r>
            <a:r>
              <a:rPr lang="en-IE" dirty="0"/>
              <a:t>L</a:t>
            </a:r>
            <a:r>
              <a:rPr lang="en-IE" dirty="0" smtClean="0"/>
              <a:t>inux installed</a:t>
            </a:r>
          </a:p>
          <a:p>
            <a:r>
              <a:rPr lang="en-IE" dirty="0" smtClean="0"/>
              <a:t>On this VM Oracle is installed with SQL Developer</a:t>
            </a:r>
          </a:p>
          <a:p>
            <a:r>
              <a:rPr lang="en-IE" dirty="0" smtClean="0"/>
              <a:t>Within the VM </a:t>
            </a:r>
            <a:r>
              <a:rPr lang="en-IE" dirty="0" smtClean="0"/>
              <a:t>you will act as if you had installed everything on your own </a:t>
            </a:r>
            <a:r>
              <a:rPr lang="en-IE" dirty="0" err="1" smtClean="0"/>
              <a:t>lpatop</a:t>
            </a:r>
            <a:endParaRPr lang="en-IE" dirty="0" smtClean="0"/>
          </a:p>
          <a:p>
            <a:pPr lvl="1"/>
            <a:r>
              <a:rPr lang="en-IE" dirty="0" smtClean="0"/>
              <a:t>You will be connecting to an Oracle database </a:t>
            </a:r>
            <a:r>
              <a:rPr lang="en-IE" dirty="0" smtClean="0"/>
              <a:t>(</a:t>
            </a:r>
            <a:r>
              <a:rPr lang="en-IE" dirty="0" smtClean="0"/>
              <a:t>localhost)</a:t>
            </a:r>
          </a:p>
          <a:p>
            <a:pPr lvl="1"/>
            <a:r>
              <a:rPr lang="en-IE" dirty="0" smtClean="0"/>
              <a:t>You will be connecting to the local service using the SID (service identifier) </a:t>
            </a:r>
            <a:r>
              <a:rPr lang="en-IE" dirty="0" err="1"/>
              <a:t>x</a:t>
            </a:r>
            <a:r>
              <a:rPr lang="en-IE" dirty="0" err="1" smtClean="0"/>
              <a:t>e</a:t>
            </a:r>
            <a:endParaRPr lang="en-IE" dirty="0" smtClean="0"/>
          </a:p>
          <a:p>
            <a:pPr lvl="1"/>
            <a:r>
              <a:rPr lang="en-IE" dirty="0" smtClean="0"/>
              <a:t>Using the account for developer day </a:t>
            </a:r>
            <a:r>
              <a:rPr lang="en-IE" dirty="0" smtClean="0"/>
              <a:t>(username </a:t>
            </a:r>
            <a:r>
              <a:rPr lang="en-IE" dirty="0" smtClean="0"/>
              <a:t>and password are </a:t>
            </a:r>
            <a:r>
              <a:rPr lang="en-IE" dirty="0" smtClean="0"/>
              <a:t>oracle)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5649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Is there another way for me to work with Oracle at home?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Oracle offer an online resource which you can use</a:t>
            </a:r>
          </a:p>
          <a:p>
            <a:pPr lvl="1"/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livesql.oracle.com/apex/livesql/file/index.html</a:t>
            </a:r>
            <a:endParaRPr lang="en-IE" dirty="0" smtClean="0"/>
          </a:p>
          <a:p>
            <a:r>
              <a:rPr lang="en-IE" dirty="0" smtClean="0"/>
              <a:t>It is free but you need to create an account with Oracle </a:t>
            </a:r>
          </a:p>
          <a:p>
            <a:r>
              <a:rPr lang="en-IE" dirty="0" smtClean="0"/>
              <a:t>You won’t be creating a connection in the same way as you would for DIT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622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Normalization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altLang="en-US" dirty="0"/>
              <a:t>There is a sequence to normal forms: </a:t>
            </a:r>
          </a:p>
          <a:p>
            <a:pPr lvl="1"/>
            <a:r>
              <a:rPr lang="en-CA" altLang="en-US" dirty="0" smtClean="0"/>
              <a:t>1NF (1</a:t>
            </a:r>
            <a:r>
              <a:rPr lang="en-CA" altLang="en-US" baseline="30000" dirty="0" smtClean="0"/>
              <a:t>st</a:t>
            </a:r>
            <a:r>
              <a:rPr lang="en-CA" altLang="en-US" dirty="0" smtClean="0"/>
              <a:t>) </a:t>
            </a:r>
            <a:r>
              <a:rPr lang="en-CA" altLang="en-US" dirty="0"/>
              <a:t>is considered the weakest, </a:t>
            </a:r>
          </a:p>
          <a:p>
            <a:pPr lvl="1"/>
            <a:r>
              <a:rPr lang="en-CA" altLang="en-US" dirty="0" smtClean="0"/>
              <a:t>2NF  (2</a:t>
            </a:r>
            <a:r>
              <a:rPr lang="en-CA" altLang="en-US" baseline="30000" dirty="0" smtClean="0"/>
              <a:t>nd</a:t>
            </a:r>
            <a:r>
              <a:rPr lang="en-CA" altLang="en-US" dirty="0" smtClean="0"/>
              <a:t>)  </a:t>
            </a:r>
            <a:r>
              <a:rPr lang="en-CA" altLang="en-US" dirty="0"/>
              <a:t>is stronger than 1NF, </a:t>
            </a:r>
          </a:p>
          <a:p>
            <a:pPr lvl="1"/>
            <a:r>
              <a:rPr lang="en-CA" altLang="en-US" dirty="0" smtClean="0"/>
              <a:t>3NF (3</a:t>
            </a:r>
            <a:r>
              <a:rPr lang="en-CA" altLang="en-US" baseline="30000" dirty="0" smtClean="0"/>
              <a:t>rd</a:t>
            </a:r>
            <a:r>
              <a:rPr lang="en-CA" altLang="en-US" dirty="0" smtClean="0"/>
              <a:t>)  </a:t>
            </a:r>
            <a:r>
              <a:rPr lang="en-CA" altLang="en-US" dirty="0"/>
              <a:t>is stronger than </a:t>
            </a:r>
            <a:r>
              <a:rPr lang="en-CA" altLang="en-US" dirty="0" smtClean="0"/>
              <a:t>2NF</a:t>
            </a:r>
          </a:p>
          <a:p>
            <a:pPr lvl="1"/>
            <a:r>
              <a:rPr lang="en-CA" altLang="en-US" dirty="0" smtClean="0"/>
              <a:t>BCNF (Boyce </a:t>
            </a:r>
            <a:r>
              <a:rPr lang="en-CA" altLang="en-US" dirty="0" err="1" smtClean="0"/>
              <a:t>Codd</a:t>
            </a:r>
            <a:r>
              <a:rPr lang="en-CA" altLang="en-US" dirty="0" smtClean="0"/>
              <a:t> Normal Form) is stronger than 3NF</a:t>
            </a:r>
            <a:endParaRPr lang="en-CA" altLang="en-US" dirty="0"/>
          </a:p>
          <a:p>
            <a:pPr lvl="1"/>
            <a:endParaRPr lang="en-CA" altLang="en-US" dirty="0" smtClean="0"/>
          </a:p>
          <a:p>
            <a:r>
              <a:rPr lang="en-CA" altLang="en-US" dirty="0" smtClean="0"/>
              <a:t>There are other normal forms but we will finish at BCNF</a:t>
            </a:r>
          </a:p>
        </p:txBody>
      </p:sp>
    </p:spTree>
    <p:extLst>
      <p:ext uri="{BB962C8B-B14F-4D97-AF65-F5344CB8AC3E}">
        <p14:creationId xmlns:p14="http://schemas.microsoft.com/office/powerpoint/2010/main" val="12385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Creating Tables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3287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mtClean="0"/>
              <a:t>SQL: Data Definition Language (DDL) Commands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CREATE TABLE: used to create a table.</a:t>
            </a:r>
          </a:p>
          <a:p>
            <a:endParaRPr lang="en-IE" dirty="0" smtClean="0"/>
          </a:p>
          <a:p>
            <a:r>
              <a:rPr lang="en-IE" dirty="0" smtClean="0"/>
              <a:t> ALTER TABLE: modifies a table after it was created.</a:t>
            </a:r>
          </a:p>
          <a:p>
            <a:endParaRPr lang="en-IE" dirty="0" smtClean="0"/>
          </a:p>
          <a:p>
            <a:r>
              <a:rPr lang="en-IE" dirty="0" smtClean="0"/>
              <a:t> DROP TABLE: removes a table from a database.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24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Creating a Table</a:t>
            </a:r>
            <a:endParaRPr lang="en-US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A table is an object that can store data in an Oracle database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You will create a table for each entity in your physical data model.</a:t>
            </a:r>
          </a:p>
          <a:p>
            <a:pPr lvl="1"/>
            <a:r>
              <a:rPr lang="en-US" altLang="en-US" dirty="0" smtClean="0"/>
              <a:t>The attributes of the entity become the columns of the table.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When you create a table, you must specify:</a:t>
            </a:r>
          </a:p>
          <a:p>
            <a:pPr lvl="1"/>
            <a:r>
              <a:rPr lang="en-US" altLang="en-US" dirty="0" smtClean="0"/>
              <a:t>the table name, </a:t>
            </a:r>
          </a:p>
          <a:p>
            <a:pPr lvl="1"/>
            <a:r>
              <a:rPr lang="en-US" altLang="en-US" dirty="0" smtClean="0"/>
              <a:t>the name of each column, </a:t>
            </a:r>
          </a:p>
          <a:p>
            <a:pPr lvl="1"/>
            <a:r>
              <a:rPr lang="en-US" altLang="en-US" dirty="0" smtClean="0"/>
              <a:t>the data type of each column, </a:t>
            </a:r>
          </a:p>
          <a:p>
            <a:pPr lvl="1"/>
            <a:r>
              <a:rPr lang="en-US" altLang="en-US" dirty="0" smtClean="0"/>
              <a:t>and the size of each column</a:t>
            </a:r>
          </a:p>
          <a:p>
            <a:pPr lvl="1"/>
            <a:r>
              <a:rPr lang="en-US" altLang="en-US" dirty="0" smtClean="0"/>
              <a:t>any constraints on the data that each column can contain.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10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Suppose we are a small lending library</a:t>
            </a:r>
          </a:p>
          <a:p>
            <a:r>
              <a:rPr lang="en-IE" dirty="0" smtClean="0"/>
              <a:t>What things do we need to store information about?</a:t>
            </a:r>
          </a:p>
          <a:p>
            <a:r>
              <a:rPr lang="en-IE" dirty="0" smtClean="0"/>
              <a:t>What information do we need to store about them?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3505200"/>
            <a:ext cx="7315200" cy="1752600"/>
            <a:chOff x="609600" y="3505200"/>
            <a:chExt cx="7315200" cy="1752600"/>
          </a:xfrm>
        </p:grpSpPr>
        <p:sp>
          <p:nvSpPr>
            <p:cNvPr id="4" name="Rectangle 3"/>
            <p:cNvSpPr/>
            <p:nvPr/>
          </p:nvSpPr>
          <p:spPr>
            <a:xfrm>
              <a:off x="609600" y="3581400"/>
              <a:ext cx="1600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BOOK</a:t>
              </a:r>
              <a:endParaRPr lang="en-IE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3505200"/>
              <a:ext cx="1752600" cy="175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BORROWERS/</a:t>
              </a:r>
            </a:p>
            <a:p>
              <a:pPr algn="ctr"/>
              <a:r>
                <a:rPr lang="en-IE" dirty="0" smtClean="0"/>
                <a:t>PATRONS</a:t>
              </a:r>
              <a:endParaRPr lang="en-IE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10200" y="3505200"/>
              <a:ext cx="2514600" cy="175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 smtClean="0"/>
                <a:t>TRANSACTION</a:t>
              </a:r>
              <a:endParaRPr lang="en-IE" dirty="0" smtClean="0"/>
            </a:p>
            <a:p>
              <a:pPr algn="ctr"/>
              <a:r>
                <a:rPr lang="en-IE" dirty="0" smtClean="0"/>
                <a:t>(LOANS, FINES, REQUESTS </a:t>
              </a:r>
              <a:r>
                <a:rPr lang="en-IE" dirty="0" err="1" smtClean="0"/>
                <a:t>ETC</a:t>
              </a:r>
              <a:r>
                <a:rPr lang="en-IE" dirty="0" smtClean="0"/>
                <a:t>)</a:t>
              </a:r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23922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What information do we need to store about them?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911752"/>
            <a:ext cx="1600200" cy="60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BOOK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BORROWERS/</a:t>
            </a:r>
          </a:p>
          <a:p>
            <a:pPr algn="ctr"/>
            <a:r>
              <a:rPr lang="en-IE" dirty="0" smtClean="0"/>
              <a:t>PATRONS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35015" y="4356422"/>
            <a:ext cx="2514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TRANSACTION</a:t>
            </a:r>
            <a:endParaRPr lang="en-IE" dirty="0" smtClean="0"/>
          </a:p>
          <a:p>
            <a:pPr algn="ctr"/>
            <a:r>
              <a:rPr lang="en-IE" dirty="0" smtClean="0"/>
              <a:t>(LOANS, FINES, REQUESTS </a:t>
            </a:r>
            <a:r>
              <a:rPr lang="en-IE" dirty="0" err="1" smtClean="0"/>
              <a:t>ETC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1911752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ISBN, Title</a:t>
            </a:r>
            <a:r>
              <a:rPr lang="en-IE" dirty="0" smtClean="0"/>
              <a:t>, </a:t>
            </a:r>
            <a:r>
              <a:rPr lang="en-IE" dirty="0" err="1" smtClean="0"/>
              <a:t>Authorname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2819400"/>
            <a:ext cx="502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 smtClean="0"/>
              <a:t>BorrowerID</a:t>
            </a:r>
            <a:r>
              <a:rPr lang="en-IE" dirty="0" smtClean="0"/>
              <a:t>, Name</a:t>
            </a:r>
            <a:r>
              <a:rPr lang="en-IE" dirty="0" smtClean="0"/>
              <a:t>, </a:t>
            </a:r>
            <a:r>
              <a:rPr lang="en-IE" dirty="0" smtClean="0"/>
              <a:t>Address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4495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 smtClean="0"/>
              <a:t>TransactionID</a:t>
            </a:r>
            <a:r>
              <a:rPr lang="en-IE" dirty="0" smtClean="0"/>
              <a:t>, </a:t>
            </a:r>
            <a:r>
              <a:rPr lang="en-IE" dirty="0" err="1" smtClean="0"/>
              <a:t>TransactionType</a:t>
            </a:r>
            <a:r>
              <a:rPr lang="en-IE" dirty="0" smtClean="0"/>
              <a:t>, Date, Book, Patron,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33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Using what we learned from Normalization what other tables do we need?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2132856"/>
            <a:ext cx="1600200" cy="60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BOOK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457200" y="34290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BORROWERS/</a:t>
            </a:r>
          </a:p>
          <a:p>
            <a:pPr algn="ctr"/>
            <a:r>
              <a:rPr lang="en-IE" dirty="0" smtClean="0"/>
              <a:t>PATRONS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35015" y="4509120"/>
            <a:ext cx="2514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TRANSACTION</a:t>
            </a:r>
            <a:endParaRPr lang="en-IE" dirty="0" smtClean="0"/>
          </a:p>
          <a:p>
            <a:pPr algn="ctr"/>
            <a:r>
              <a:rPr lang="en-IE" dirty="0" smtClean="0"/>
              <a:t>(LOANS, FINES, REQUESTS </a:t>
            </a:r>
            <a:r>
              <a:rPr lang="en-IE" dirty="0" err="1" smtClean="0"/>
              <a:t>ETC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13285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ISBN, Title</a:t>
            </a:r>
            <a:r>
              <a:rPr lang="en-IE" dirty="0" smtClean="0"/>
              <a:t>, </a:t>
            </a:r>
            <a:r>
              <a:rPr lang="en-IE" dirty="0" err="1" smtClean="0"/>
              <a:t>AuthorID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3429000"/>
            <a:ext cx="502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 smtClean="0"/>
              <a:t>BorrowerID</a:t>
            </a:r>
            <a:r>
              <a:rPr lang="en-IE" dirty="0" smtClean="0"/>
              <a:t>, Name</a:t>
            </a:r>
            <a:r>
              <a:rPr lang="en-IE" dirty="0" smtClean="0"/>
              <a:t>, </a:t>
            </a:r>
            <a:r>
              <a:rPr lang="en-IE" dirty="0" smtClean="0"/>
              <a:t>Address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4648498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 smtClean="0"/>
              <a:t>TransactionID</a:t>
            </a:r>
            <a:r>
              <a:rPr lang="en-IE" dirty="0" smtClean="0"/>
              <a:t>, </a:t>
            </a:r>
            <a:r>
              <a:rPr lang="en-IE" dirty="0" err="1" smtClean="0"/>
              <a:t>TransactionType</a:t>
            </a:r>
            <a:r>
              <a:rPr lang="en-IE" dirty="0" smtClean="0"/>
              <a:t>, Date, Book, </a:t>
            </a:r>
            <a:r>
              <a:rPr lang="en-IE" dirty="0" err="1" smtClean="0"/>
              <a:t>BorrowerID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467544" y="2780928"/>
            <a:ext cx="1600200" cy="60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AUTHOR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2601144" y="278092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 smtClean="0"/>
              <a:t>AuthorID</a:t>
            </a:r>
            <a:r>
              <a:rPr lang="en-IE" dirty="0" smtClean="0"/>
              <a:t>, </a:t>
            </a:r>
            <a:r>
              <a:rPr lang="en-IE" dirty="0" err="1" smtClean="0"/>
              <a:t>AuthorNAme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401216" y="5505028"/>
            <a:ext cx="2514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TRANSACTTYPE</a:t>
            </a:r>
            <a:endParaRPr lang="en-IE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347864" y="550794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 smtClean="0"/>
              <a:t>TransactionType</a:t>
            </a:r>
            <a:r>
              <a:rPr lang="en-IE" dirty="0" smtClean="0"/>
              <a:t>, </a:t>
            </a:r>
            <a:r>
              <a:rPr lang="en-IE" dirty="0" err="1" smtClean="0"/>
              <a:t>TransactionDesc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647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Key Constraints – Primary Key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an attribute or a set of attributes that uniquely identify a specific instance of an entity. </a:t>
            </a:r>
          </a:p>
          <a:p>
            <a:r>
              <a:rPr lang="en-US" dirty="0" smtClean="0"/>
              <a:t>Every entity in the data model must have a primary key whose values uniquely identify instances of the entity.</a:t>
            </a:r>
          </a:p>
          <a:p>
            <a:r>
              <a:rPr lang="en-US" dirty="0"/>
              <a:t>Enforce </a:t>
            </a:r>
            <a:r>
              <a:rPr lang="en-US" b="1" i="1" dirty="0"/>
              <a:t>entity integrity </a:t>
            </a:r>
            <a:r>
              <a:rPr lang="en-US" dirty="0"/>
              <a:t>by uniquely identifying entity instances</a:t>
            </a:r>
            <a:r>
              <a:rPr lang="en-IE" dirty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812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Key Constraints – Primary Key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qualify as a primary key for an entity, an attribute must have the following properties: </a:t>
            </a:r>
          </a:p>
          <a:p>
            <a:pPr lvl="1"/>
            <a:r>
              <a:rPr lang="en-US" dirty="0" smtClean="0"/>
              <a:t>it must have a </a:t>
            </a:r>
            <a:r>
              <a:rPr lang="en-US" i="1" dirty="0" smtClean="0"/>
              <a:t>non-null</a:t>
            </a:r>
            <a:r>
              <a:rPr lang="en-US" dirty="0" smtClean="0"/>
              <a:t> value for each instance of the entity </a:t>
            </a:r>
          </a:p>
          <a:p>
            <a:pPr lvl="1"/>
            <a:r>
              <a:rPr lang="en-US" dirty="0" smtClean="0"/>
              <a:t>the value must be unique for each instance of an entity </a:t>
            </a:r>
          </a:p>
          <a:p>
            <a:pPr lvl="1"/>
            <a:r>
              <a:rPr lang="en-US" dirty="0" smtClean="0"/>
              <a:t>the values must not change or become null during the life of each entity instance.</a:t>
            </a:r>
          </a:p>
        </p:txBody>
      </p:sp>
    </p:spTree>
    <p:extLst>
      <p:ext uri="{BB962C8B-B14F-4D97-AF65-F5344CB8AC3E}">
        <p14:creationId xmlns:p14="http://schemas.microsoft.com/office/powerpoint/2010/main" val="126864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Key Constraints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 an entity will have more than one attribute that can serve as a primary key. </a:t>
            </a:r>
          </a:p>
          <a:p>
            <a:r>
              <a:rPr lang="en-US" dirty="0" smtClean="0"/>
              <a:t>Any key or minimum set of keys that could be a primary key is called a </a:t>
            </a:r>
            <a:r>
              <a:rPr lang="en-US" b="1" dirty="0" smtClean="0"/>
              <a:t>candidate key. </a:t>
            </a:r>
          </a:p>
          <a:p>
            <a:r>
              <a:rPr lang="en-US" dirty="0" smtClean="0"/>
              <a:t>Once candidate keys are identified, choose one, and only one, primary key for each entity. </a:t>
            </a:r>
          </a:p>
          <a:p>
            <a:pPr lvl="1"/>
            <a:r>
              <a:rPr lang="en-US" dirty="0" smtClean="0"/>
              <a:t>Choose the identifier most commonly used by the user as long as it conforms to the properties required of a primary key. </a:t>
            </a:r>
          </a:p>
          <a:p>
            <a:r>
              <a:rPr lang="en-US" dirty="0" smtClean="0"/>
              <a:t>Candidate keys which are not chosen as the primary key are known as alternate keys. </a:t>
            </a:r>
          </a:p>
          <a:p>
            <a:pPr lvl="1"/>
            <a:endParaRPr lang="en-US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64659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Constraints – Primary Key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Let's assume that for each employee in an organization there are three candidate keys: </a:t>
            </a:r>
          </a:p>
          <a:p>
            <a:pPr lvl="1"/>
            <a:r>
              <a:rPr lang="en-US" dirty="0" smtClean="0"/>
              <a:t>Employee ID, PRSI Number, and Name. </a:t>
            </a:r>
          </a:p>
          <a:p>
            <a:r>
              <a:rPr lang="en-US" dirty="0" smtClean="0"/>
              <a:t>Name is the least desirable candidate. </a:t>
            </a:r>
          </a:p>
          <a:p>
            <a:pPr lvl="1"/>
            <a:r>
              <a:rPr lang="en-US" dirty="0" smtClean="0"/>
              <a:t>Even for a small company it would not be unusual for two people to have exactly the same name, more unusual for a large company. </a:t>
            </a:r>
          </a:p>
          <a:p>
            <a:pPr lvl="1"/>
            <a:r>
              <a:rPr lang="en-US" dirty="0" smtClean="0"/>
              <a:t>There is the possibility that an employee's name could change because of marriage. </a:t>
            </a:r>
          </a:p>
          <a:p>
            <a:r>
              <a:rPr lang="en-US" dirty="0" smtClean="0"/>
              <a:t>Employee ID would be a good candidate as long as each employee were assigned a unique identifier at the time of hire. </a:t>
            </a:r>
          </a:p>
          <a:p>
            <a:r>
              <a:rPr lang="en-US" dirty="0" smtClean="0"/>
              <a:t>PRSI number could also work since every employee is required to have one before being hired.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7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Normalization</a:t>
            </a:r>
            <a:endParaRPr lang="en-US" altLang="en-US" smtClean="0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3313113" y="4271963"/>
            <a:ext cx="1606550" cy="963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000"/>
              <a:t>BCNF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2625725" y="3559175"/>
            <a:ext cx="2357438" cy="1714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000"/>
              <a:t>3NF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1814513" y="2794000"/>
            <a:ext cx="3214687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000"/>
              <a:t>2NF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1219200" y="1920875"/>
            <a:ext cx="3856038" cy="3535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000"/>
              <a:t>1NF</a:t>
            </a: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5334000" y="1981200"/>
            <a:ext cx="297180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 sz="2000" i="1" dirty="0" smtClean="0"/>
          </a:p>
          <a:p>
            <a:endParaRPr lang="en-US" altLang="en-US" sz="2000" i="1" dirty="0"/>
          </a:p>
          <a:p>
            <a:r>
              <a:rPr lang="en-US" altLang="en-US" sz="2000" i="1" dirty="0" smtClean="0"/>
              <a:t>a </a:t>
            </a:r>
            <a:r>
              <a:rPr lang="en-US" altLang="en-US" sz="2000" i="1" dirty="0"/>
              <a:t>relation in 2NF is also in 1NF</a:t>
            </a:r>
          </a:p>
          <a:p>
            <a:endParaRPr lang="en-US" altLang="en-US" sz="2000" i="1" dirty="0"/>
          </a:p>
          <a:p>
            <a:r>
              <a:rPr lang="en-US" altLang="en-US" sz="2000" i="1" dirty="0"/>
              <a:t>a relation in 3NF is also in </a:t>
            </a:r>
            <a:r>
              <a:rPr lang="en-US" altLang="en-US" sz="2000" i="1" dirty="0" smtClean="0"/>
              <a:t>2NF</a:t>
            </a:r>
          </a:p>
          <a:p>
            <a:endParaRPr lang="en-US" altLang="en-US" sz="2000" i="1" dirty="0"/>
          </a:p>
          <a:p>
            <a:r>
              <a:rPr lang="en-US" altLang="en-US" sz="2000" i="1" dirty="0"/>
              <a:t>a relation in BCNF is also in 3NF</a:t>
            </a:r>
          </a:p>
          <a:p>
            <a:endParaRPr lang="en-US" altLang="en-US" sz="2000" i="1" dirty="0"/>
          </a:p>
          <a:p>
            <a:endParaRPr lang="en-US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6553767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Using what we learned from Normalization what other tables do we need?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2132856"/>
            <a:ext cx="1600200" cy="60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BOOK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457200" y="34290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BORROWERS/</a:t>
            </a:r>
          </a:p>
          <a:p>
            <a:pPr algn="ctr"/>
            <a:r>
              <a:rPr lang="en-IE" dirty="0" smtClean="0"/>
              <a:t>PATRONS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35015" y="4509120"/>
            <a:ext cx="2514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TRANSACTION</a:t>
            </a:r>
            <a:endParaRPr lang="en-IE" dirty="0" smtClean="0"/>
          </a:p>
          <a:p>
            <a:pPr algn="ctr"/>
            <a:r>
              <a:rPr lang="en-IE" dirty="0" smtClean="0"/>
              <a:t>(LOANS, FINES, REQUESTS </a:t>
            </a:r>
            <a:r>
              <a:rPr lang="en-IE" dirty="0" err="1" smtClean="0"/>
              <a:t>ETC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13285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ISBN</a:t>
            </a:r>
            <a:r>
              <a:rPr lang="en-IE" dirty="0" smtClean="0"/>
              <a:t>, Title</a:t>
            </a:r>
            <a:r>
              <a:rPr lang="en-IE" dirty="0" smtClean="0"/>
              <a:t>, </a:t>
            </a:r>
            <a:r>
              <a:rPr lang="en-IE" dirty="0" err="1" smtClean="0"/>
              <a:t>AuthorID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3429000"/>
            <a:ext cx="502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err="1" smtClean="0"/>
              <a:t>BorrowerID</a:t>
            </a:r>
            <a:r>
              <a:rPr lang="en-IE" dirty="0" smtClean="0"/>
              <a:t>, Name</a:t>
            </a:r>
            <a:r>
              <a:rPr lang="en-IE" dirty="0" smtClean="0"/>
              <a:t>, </a:t>
            </a:r>
            <a:r>
              <a:rPr lang="en-IE" dirty="0" smtClean="0"/>
              <a:t>Address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4648498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err="1" smtClean="0"/>
              <a:t>TransactionID</a:t>
            </a:r>
            <a:r>
              <a:rPr lang="en-IE" dirty="0" smtClean="0"/>
              <a:t>, </a:t>
            </a:r>
            <a:r>
              <a:rPr lang="en-IE" dirty="0" err="1" smtClean="0"/>
              <a:t>TransactionType</a:t>
            </a:r>
            <a:r>
              <a:rPr lang="en-IE" dirty="0" smtClean="0"/>
              <a:t>, Date, Book, </a:t>
            </a:r>
            <a:r>
              <a:rPr lang="en-IE" dirty="0" err="1" smtClean="0"/>
              <a:t>BorrowerID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467544" y="2780928"/>
            <a:ext cx="1600200" cy="60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AUTHOR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2601144" y="278092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err="1" smtClean="0"/>
              <a:t>AuthorID</a:t>
            </a:r>
            <a:r>
              <a:rPr lang="en-IE" dirty="0" smtClean="0"/>
              <a:t>, </a:t>
            </a:r>
            <a:r>
              <a:rPr lang="en-IE" dirty="0" err="1" smtClean="0"/>
              <a:t>AuthorNAme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401216" y="5505028"/>
            <a:ext cx="2514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TRANSACTTYPE</a:t>
            </a:r>
            <a:endParaRPr lang="en-IE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347864" y="550794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err="1" smtClean="0"/>
              <a:t>TransactionType</a:t>
            </a:r>
            <a:r>
              <a:rPr lang="en-IE" dirty="0" smtClean="0"/>
              <a:t>, </a:t>
            </a:r>
            <a:r>
              <a:rPr lang="en-IE" dirty="0" err="1" smtClean="0"/>
              <a:t>TransactionDesc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529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CREATE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IE" sz="2800" dirty="0" smtClean="0"/>
              <a:t>The table name</a:t>
            </a:r>
          </a:p>
          <a:p>
            <a:pPr lvl="1" eaLnBrk="1" hangingPunct="1"/>
            <a:r>
              <a:rPr lang="en-IE" dirty="0" smtClean="0"/>
              <a:t>Call your table a name that is short and sensible.</a:t>
            </a:r>
          </a:p>
          <a:p>
            <a:pPr lvl="1" eaLnBrk="1" hangingPunct="1"/>
            <a:r>
              <a:rPr lang="en-IE" dirty="0" smtClean="0"/>
              <a:t>Reflect the names in your entity-relationship design.</a:t>
            </a:r>
          </a:p>
          <a:p>
            <a:pPr eaLnBrk="1" hangingPunct="1"/>
            <a:r>
              <a:rPr lang="en-IE" sz="2800" dirty="0" smtClean="0"/>
              <a:t>The columns</a:t>
            </a:r>
          </a:p>
          <a:p>
            <a:pPr lvl="1" eaLnBrk="1" hangingPunct="1"/>
            <a:r>
              <a:rPr lang="en-IE" dirty="0" smtClean="0"/>
              <a:t>The name, must be alpha-numeric, with no spaces or hyphens.  It can contain underscores.</a:t>
            </a:r>
          </a:p>
          <a:p>
            <a:pPr lvl="2" eaLnBrk="1" hangingPunct="1"/>
            <a:r>
              <a:rPr lang="en-IE" sz="2000" dirty="0" smtClean="0"/>
              <a:t>Date-published </a:t>
            </a:r>
            <a:r>
              <a:rPr lang="en-IE" dirty="0" smtClean="0">
                <a:sym typeface="Wingdings" pitchFamily="2" charset="2"/>
              </a:rPr>
              <a:t></a:t>
            </a:r>
          </a:p>
          <a:p>
            <a:pPr lvl="2" eaLnBrk="1" hangingPunct="1"/>
            <a:r>
              <a:rPr lang="en-IE" sz="2000" dirty="0" smtClean="0">
                <a:sym typeface="Wingdings" pitchFamily="2" charset="2"/>
              </a:rPr>
              <a:t>Date published </a:t>
            </a:r>
            <a:r>
              <a:rPr lang="en-IE" dirty="0" smtClean="0">
                <a:sym typeface="Wingdings" pitchFamily="2" charset="2"/>
              </a:rPr>
              <a:t></a:t>
            </a:r>
          </a:p>
          <a:p>
            <a:pPr lvl="2" eaLnBrk="1" hangingPunct="1"/>
            <a:r>
              <a:rPr lang="en-IE" sz="2000" dirty="0" err="1" smtClean="0"/>
              <a:t>Datepublished</a:t>
            </a:r>
            <a:r>
              <a:rPr lang="en-IE" sz="2000" dirty="0" smtClean="0"/>
              <a:t> </a:t>
            </a:r>
            <a:r>
              <a:rPr lang="en-IE" dirty="0" smtClean="0">
                <a:sym typeface="Wingdings 2" pitchFamily="18" charset="2"/>
              </a:rPr>
              <a:t></a:t>
            </a:r>
          </a:p>
          <a:p>
            <a:pPr lvl="2" eaLnBrk="1" hangingPunct="1"/>
            <a:r>
              <a:rPr lang="en-IE" sz="2000" dirty="0" err="1" smtClean="0">
                <a:sym typeface="Wingdings 2" pitchFamily="18" charset="2"/>
              </a:rPr>
              <a:t>Date_published</a:t>
            </a:r>
            <a:r>
              <a:rPr lang="en-IE" sz="2000" dirty="0" smtClean="0">
                <a:sym typeface="Wingdings 2" pitchFamily="18" charset="2"/>
              </a:rPr>
              <a:t> </a:t>
            </a:r>
            <a:r>
              <a:rPr lang="en-IE" dirty="0" smtClean="0">
                <a:sym typeface="Wingdings 2" pitchFamily="18" charset="2"/>
              </a:rPr>
              <a:t></a:t>
            </a:r>
          </a:p>
        </p:txBody>
      </p:sp>
    </p:spTree>
    <p:extLst>
      <p:ext uri="{BB962C8B-B14F-4D97-AF65-F5344CB8AC3E}">
        <p14:creationId xmlns:p14="http://schemas.microsoft.com/office/powerpoint/2010/main" val="29895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Naming Tables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Table names and column names:</a:t>
            </a:r>
          </a:p>
          <a:p>
            <a:pPr lvl="1"/>
            <a:r>
              <a:rPr lang="en-US" altLang="en-US" dirty="0"/>
              <a:t>Must begin with a letter</a:t>
            </a:r>
          </a:p>
          <a:p>
            <a:pPr lvl="1"/>
            <a:r>
              <a:rPr lang="en-US" altLang="en-US" dirty="0"/>
              <a:t>Must be 1–30 characters long</a:t>
            </a:r>
          </a:p>
          <a:p>
            <a:pPr lvl="1"/>
            <a:r>
              <a:rPr lang="en-US" altLang="en-US" dirty="0"/>
              <a:t>Must contain only A–Z, a–z, 0–9, _, $, and #</a:t>
            </a:r>
          </a:p>
          <a:p>
            <a:pPr lvl="1"/>
            <a:r>
              <a:rPr lang="en-US" altLang="en-US" dirty="0"/>
              <a:t>Must not duplicate the name of another object owned by the same user</a:t>
            </a:r>
          </a:p>
          <a:p>
            <a:pPr lvl="1"/>
            <a:r>
              <a:rPr lang="en-US" altLang="en-US" dirty="0"/>
              <a:t>Must not be an Oracle server reserved </a:t>
            </a:r>
            <a:r>
              <a:rPr lang="en-US" altLang="en-US" dirty="0" smtClean="0"/>
              <a:t>word</a:t>
            </a:r>
            <a:endParaRPr lang="en-US" altLang="en-US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418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Table Statement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en-US" dirty="0"/>
              <a:t>You must have:</a:t>
            </a:r>
          </a:p>
          <a:p>
            <a:pPr lvl="2"/>
            <a:r>
              <a:rPr lang="en-US" altLang="en-US" dirty="0" smtClean="0">
                <a:latin typeface="Courier New" pitchFamily="49" charset="0"/>
              </a:rPr>
              <a:t>CREATE </a:t>
            </a:r>
            <a:r>
              <a:rPr lang="en-US" altLang="en-US" dirty="0">
                <a:latin typeface="Courier New" pitchFamily="49" charset="0"/>
              </a:rPr>
              <a:t>TABLE</a:t>
            </a:r>
            <a:r>
              <a:rPr lang="en-US" altLang="en-US" dirty="0"/>
              <a:t> privilege</a:t>
            </a:r>
          </a:p>
          <a:p>
            <a:pPr lvl="2"/>
            <a:r>
              <a:rPr lang="en-US" altLang="en-US" dirty="0" smtClean="0"/>
              <a:t>Access to a </a:t>
            </a:r>
            <a:r>
              <a:rPr lang="en-US" altLang="en-US" dirty="0"/>
              <a:t>storage area</a:t>
            </a:r>
          </a:p>
          <a:p>
            <a:pPr lvl="2">
              <a:buFont typeface="Arial" charset="0"/>
              <a:buNone/>
            </a:pPr>
            <a:endParaRPr lang="en-US" altLang="en-US" dirty="0"/>
          </a:p>
          <a:p>
            <a:pPr lvl="1">
              <a:buFont typeface="Arial" charset="0"/>
              <a:buNone/>
            </a:pPr>
            <a:endParaRPr lang="en-US" altLang="en-US" dirty="0"/>
          </a:p>
          <a:p>
            <a:pPr lvl="1"/>
            <a:r>
              <a:rPr lang="en-US" altLang="en-US" dirty="0"/>
              <a:t>You specify:</a:t>
            </a:r>
          </a:p>
          <a:p>
            <a:pPr lvl="2"/>
            <a:r>
              <a:rPr lang="en-US" altLang="en-US" dirty="0"/>
              <a:t>Table name</a:t>
            </a:r>
          </a:p>
          <a:p>
            <a:pPr lvl="2"/>
            <a:r>
              <a:rPr lang="en-US" altLang="en-US" dirty="0"/>
              <a:t>Column name, column data type, and column </a:t>
            </a:r>
            <a:r>
              <a:rPr lang="en-US" altLang="en-US" dirty="0" smtClean="0"/>
              <a:t>size, any constraints</a:t>
            </a:r>
            <a:endParaRPr lang="en-US" altLang="en-US" dirty="0"/>
          </a:p>
          <a:p>
            <a:endParaRPr lang="en-IE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blackGray">
          <a:xfrm>
            <a:off x="845013" y="2492896"/>
            <a:ext cx="7270750" cy="641350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CREATE TABLE [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schema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.]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        (</a:t>
            </a:r>
            <a:r>
              <a:rPr lang="en-US" alt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 pitchFamily="49" charset="0"/>
              </a:rPr>
              <a:t>datatype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[DEFAULT 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][, ...]);</a:t>
            </a:r>
          </a:p>
        </p:txBody>
      </p:sp>
    </p:spTree>
    <p:extLst>
      <p:ext uri="{BB962C8B-B14F-4D97-AF65-F5344CB8AC3E}">
        <p14:creationId xmlns:p14="http://schemas.microsoft.com/office/powerpoint/2010/main" val="14113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Data Types</a:t>
            </a:r>
          </a:p>
        </p:txBody>
      </p:sp>
      <p:graphicFrame>
        <p:nvGraphicFramePr>
          <p:cNvPr id="495710" name="Group 94"/>
          <p:cNvGraphicFramePr>
            <a:graphicFrameLocks noGrp="1"/>
          </p:cNvGraphicFramePr>
          <p:nvPr/>
        </p:nvGraphicFramePr>
        <p:xfrm>
          <a:off x="923925" y="1524000"/>
          <a:ext cx="7239000" cy="4543111"/>
        </p:xfrm>
        <a:graphic>
          <a:graphicData uri="http://schemas.openxmlformats.org/drawingml/2006/table">
            <a:tbl>
              <a:tblPr/>
              <a:tblGrid>
                <a:gridCol w="1908175"/>
                <a:gridCol w="5330825"/>
              </a:tblGrid>
              <a:tr h="312738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VARCHAR2(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size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Variable-length character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CHAR(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size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Fixed-length character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NUMBER(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s)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Variable-length numeric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DATE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LONG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Variable-length character data (up to 2 GB)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Character data (up to 4 GB)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RAW and LONG RAW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Raw binary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BLOB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data (up to 4 GB)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data stored in an external file (up to 4 GB)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2588"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ROWID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 defTabSz="228600">
                        <a:buClr>
                          <a:srgbClr val="000000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114300" algn="l" defTabSz="228600"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85800" algn="l" defTabSz="228600"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143000" algn="l" defTabSz="228600">
                        <a:buClr>
                          <a:srgbClr val="000000"/>
                        </a:buClr>
                        <a:defRPr b="1">
                          <a:solidFill>
                            <a:srgbClr val="FF0000"/>
                          </a:solidFill>
                          <a:latin typeface="Arial" charset="0"/>
                        </a:defRPr>
                      </a:lvl4pPr>
                      <a:lvl5pPr marL="1257300" algn="l" defTabSz="228600">
                        <a:buClr>
                          <a:srgbClr val="000000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145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717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289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086100" defTabSz="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base-64 number system representing the unique address of a row in its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1748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Oracle Doesn’t do Booleans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You have to use a workaround.</a:t>
            </a:r>
          </a:p>
          <a:p>
            <a:r>
              <a:rPr lang="en-GB" dirty="0" smtClean="0"/>
              <a:t>You can mimic Booleans by denoting a single character or number and restrict the values that can be stored by using a constraint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01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Suppose we realise it by creating </a:t>
            </a:r>
            <a:r>
              <a:rPr lang="en-IE" dirty="0"/>
              <a:t> </a:t>
            </a:r>
            <a:r>
              <a:rPr lang="en-IE" dirty="0" smtClean="0"/>
              <a:t>the tables</a:t>
            </a:r>
          </a:p>
          <a:p>
            <a:r>
              <a:rPr lang="en-IE" dirty="0" smtClean="0"/>
              <a:t>Author</a:t>
            </a:r>
            <a:endParaRPr lang="en-IE" dirty="0" smtClean="0"/>
          </a:p>
          <a:p>
            <a:pPr lvl="1"/>
            <a:r>
              <a:rPr lang="en-IE" dirty="0" err="1" smtClean="0"/>
              <a:t>AuthorID</a:t>
            </a:r>
            <a:r>
              <a:rPr lang="en-IE" dirty="0" smtClean="0"/>
              <a:t> </a:t>
            </a:r>
            <a:r>
              <a:rPr lang="en-IE" dirty="0" smtClean="0"/>
              <a:t>Datatype?</a:t>
            </a:r>
          </a:p>
          <a:p>
            <a:pPr lvl="1"/>
            <a:r>
              <a:rPr lang="en-IE" dirty="0" err="1" smtClean="0"/>
              <a:t>AuthorName</a:t>
            </a:r>
            <a:r>
              <a:rPr lang="en-IE" dirty="0" smtClean="0"/>
              <a:t> Datatype?</a:t>
            </a:r>
            <a:endParaRPr lang="en-IE" dirty="0" smtClean="0"/>
          </a:p>
          <a:p>
            <a:pPr lvl="1"/>
            <a:r>
              <a:rPr lang="en-IE" dirty="0" smtClean="0"/>
              <a:t>Indicate that </a:t>
            </a:r>
            <a:r>
              <a:rPr lang="en-IE" dirty="0" err="1" smtClean="0"/>
              <a:t>AuthorID</a:t>
            </a:r>
            <a:r>
              <a:rPr lang="en-IE" dirty="0" smtClean="0"/>
              <a:t>  is the key?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9745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</a:t>
            </a:r>
            <a:r>
              <a:rPr lang="en-IE" dirty="0" err="1" smtClean="0"/>
              <a:t>TransactType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CREATE TABLE </a:t>
            </a:r>
            <a:r>
              <a:rPr lang="en-IE" dirty="0" err="1"/>
              <a:t>TransactType</a:t>
            </a:r>
            <a:r>
              <a:rPr lang="en-IE" dirty="0"/>
              <a:t>(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TransactType</a:t>
            </a:r>
            <a:r>
              <a:rPr lang="en-IE" dirty="0"/>
              <a:t> number PRIMARY KEY,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TransactDesc</a:t>
            </a:r>
            <a:r>
              <a:rPr lang="en-IE" dirty="0"/>
              <a:t> varchar2(50)</a:t>
            </a:r>
          </a:p>
          <a:p>
            <a:pPr marL="0" indent="0">
              <a:buNone/>
            </a:pPr>
            <a:r>
              <a:rPr lang="en-IE" dirty="0"/>
              <a:t>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573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</a:t>
            </a:r>
            <a:r>
              <a:rPr lang="en-IE" dirty="0" smtClean="0"/>
              <a:t>Author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CREATE </a:t>
            </a:r>
            <a:r>
              <a:rPr lang="en-IE" dirty="0" smtClean="0"/>
              <a:t>TABLE Author(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 smtClean="0"/>
              <a:t>AuthorID</a:t>
            </a:r>
            <a:r>
              <a:rPr lang="en-IE" dirty="0" smtClean="0"/>
              <a:t> NUMBER(4) </a:t>
            </a:r>
            <a:r>
              <a:rPr lang="en-IE" dirty="0" smtClean="0"/>
              <a:t>PRIMARY </a:t>
            </a:r>
            <a:r>
              <a:rPr lang="en-IE" dirty="0" smtClean="0"/>
              <a:t>KEY,</a:t>
            </a:r>
          </a:p>
          <a:p>
            <a:pPr marL="0" indent="0">
              <a:buNone/>
            </a:pPr>
            <a:r>
              <a:rPr lang="en-IE" dirty="0" smtClean="0"/>
              <a:t>   </a:t>
            </a:r>
            <a:r>
              <a:rPr lang="en-IE" dirty="0" err="1" smtClean="0"/>
              <a:t>AuthorLastName</a:t>
            </a:r>
            <a:r>
              <a:rPr lang="en-IE" dirty="0" smtClean="0"/>
              <a:t> VARCHAR2(50)</a:t>
            </a:r>
          </a:p>
          <a:p>
            <a:pPr marL="0" indent="0">
              <a:buNone/>
            </a:pPr>
            <a:r>
              <a:rPr lang="en-IE" dirty="0" smtClean="0"/>
              <a:t>   </a:t>
            </a:r>
            <a:r>
              <a:rPr lang="en-IE" dirty="0" err="1" smtClean="0"/>
              <a:t>AuthorFirstName</a:t>
            </a:r>
            <a:r>
              <a:rPr lang="en-IE" dirty="0" smtClean="0"/>
              <a:t> VARCHAR2(50)</a:t>
            </a:r>
          </a:p>
          <a:p>
            <a:pPr marL="0" indent="0">
              <a:buNone/>
            </a:pPr>
            <a:r>
              <a:rPr lang="en-IE" dirty="0" smtClean="0"/>
              <a:t>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45152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</a:t>
            </a:r>
            <a:r>
              <a:rPr lang="en-IE" dirty="0" smtClean="0"/>
              <a:t>Borrower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CREATE TABLE Borrower (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Borrowerid</a:t>
            </a:r>
            <a:r>
              <a:rPr lang="en-IE" dirty="0"/>
              <a:t> NUMBER(4)  PRIMARY KEY,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Last_name</a:t>
            </a:r>
            <a:r>
              <a:rPr lang="en-IE" dirty="0"/>
              <a:t> VARCHAR2(30),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First_name</a:t>
            </a:r>
            <a:r>
              <a:rPr lang="en-IE" dirty="0"/>
              <a:t> VARCHAR2(30),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Street_address</a:t>
            </a:r>
            <a:r>
              <a:rPr lang="en-IE" dirty="0"/>
              <a:t> VARCHAR2(50),</a:t>
            </a:r>
          </a:p>
          <a:p>
            <a:pPr marL="0" indent="0">
              <a:buNone/>
            </a:pPr>
            <a:r>
              <a:rPr lang="en-IE" dirty="0"/>
              <a:t>   Zip VARCHAR2(50)</a:t>
            </a:r>
          </a:p>
          <a:p>
            <a:pPr marL="0" indent="0">
              <a:buNone/>
            </a:pPr>
            <a:r>
              <a:rPr lang="en-IE" dirty="0"/>
              <a:t>   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16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Normalization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altLang="en-US" dirty="0" smtClean="0"/>
              <a:t>The </a:t>
            </a:r>
            <a:r>
              <a:rPr lang="en-CA" altLang="en-US" dirty="0"/>
              <a:t>benefit of higher normal forms is </a:t>
            </a:r>
            <a:r>
              <a:rPr lang="en-CA" altLang="en-US" dirty="0" smtClean="0"/>
              <a:t>applications </a:t>
            </a:r>
            <a:r>
              <a:rPr lang="en-CA" altLang="en-US" dirty="0"/>
              <a:t>required to maintain the database are simpler. </a:t>
            </a:r>
          </a:p>
          <a:p>
            <a:r>
              <a:rPr lang="en-CA" altLang="en-US" dirty="0"/>
              <a:t>A design that has a lower normal form than another design has more redundancy. </a:t>
            </a:r>
            <a:endParaRPr lang="en-CA" altLang="en-US" dirty="0" smtClean="0"/>
          </a:p>
          <a:p>
            <a:pPr lvl="1"/>
            <a:r>
              <a:rPr lang="en-CA" altLang="en-US" dirty="0" smtClean="0"/>
              <a:t>Uncontrolled </a:t>
            </a:r>
            <a:r>
              <a:rPr lang="en-CA" altLang="en-US" dirty="0"/>
              <a:t>redundancy can lead to data integrity problems</a:t>
            </a:r>
            <a:r>
              <a:rPr lang="en-CA" altLang="en-US" dirty="0" smtClean="0"/>
              <a:t>.</a:t>
            </a:r>
            <a:endParaRPr lang="en-CA" altLang="en-US" dirty="0"/>
          </a:p>
          <a:p>
            <a:r>
              <a:rPr lang="en-CA" altLang="en-US" dirty="0" smtClean="0"/>
              <a:t>In order to create a good design we need to understand </a:t>
            </a:r>
          </a:p>
          <a:p>
            <a:pPr lvl="1"/>
            <a:r>
              <a:rPr lang="en-CA" altLang="en-US" dirty="0" smtClean="0"/>
              <a:t>What pieces of data depend on what other pieces of data?</a:t>
            </a:r>
          </a:p>
          <a:p>
            <a:pPr lvl="1"/>
            <a:r>
              <a:rPr lang="en-CA" altLang="en-US" dirty="0" smtClean="0"/>
              <a:t>What form that dependency takes?</a:t>
            </a:r>
          </a:p>
          <a:p>
            <a:pPr lvl="1"/>
            <a:r>
              <a:rPr lang="en-CA" altLang="en-US" dirty="0" smtClean="0"/>
              <a:t>What implications this has for data storage?</a:t>
            </a:r>
            <a:endParaRPr lang="en-CA" alt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91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</a:t>
            </a:r>
            <a:r>
              <a:rPr lang="en-IE" dirty="0" smtClean="0"/>
              <a:t>Book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CREATE TABLE Book (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Bookid</a:t>
            </a:r>
            <a:r>
              <a:rPr lang="en-IE" dirty="0"/>
              <a:t> NUMBER(4) PRIMARY KEY,</a:t>
            </a:r>
          </a:p>
          <a:p>
            <a:pPr marL="0" indent="0">
              <a:buNone/>
            </a:pPr>
            <a:r>
              <a:rPr lang="en-IE" dirty="0"/>
              <a:t>   Title VARCHAR2(50),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AuthorID</a:t>
            </a:r>
            <a:r>
              <a:rPr lang="en-IE" dirty="0"/>
              <a:t> Number(4)</a:t>
            </a:r>
          </a:p>
          <a:p>
            <a:pPr marL="0" indent="0">
              <a:buNone/>
            </a:pPr>
            <a:r>
              <a:rPr lang="en-IE" dirty="0"/>
              <a:t>   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462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</a:t>
            </a:r>
            <a:r>
              <a:rPr lang="en-IE" dirty="0" smtClean="0"/>
              <a:t>Transaction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CREATE TABLE Transaction (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Transactionid</a:t>
            </a:r>
            <a:r>
              <a:rPr lang="en-IE" dirty="0"/>
              <a:t> NUMBER PRIMARY KEY,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Borrowerid</a:t>
            </a:r>
            <a:r>
              <a:rPr lang="en-IE" dirty="0"/>
              <a:t> NUMBER (4),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Bookid</a:t>
            </a:r>
            <a:r>
              <a:rPr lang="en-IE" dirty="0"/>
              <a:t> NUMBER (4),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Transaction_date</a:t>
            </a:r>
            <a:r>
              <a:rPr lang="en-IE" dirty="0"/>
              <a:t> DATE,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Transaction_type</a:t>
            </a:r>
            <a:r>
              <a:rPr lang="en-IE" dirty="0"/>
              <a:t> Number(1)</a:t>
            </a:r>
          </a:p>
          <a:p>
            <a:pPr marL="0" indent="0">
              <a:buNone/>
            </a:pPr>
            <a:r>
              <a:rPr lang="en-IE" dirty="0"/>
              <a:t>   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625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Defining Primary Key</a:t>
            </a:r>
            <a:endParaRPr lang="en-US" altLang="en-US" dirty="0"/>
          </a:p>
        </p:txBody>
      </p:sp>
      <p:sp>
        <p:nvSpPr>
          <p:cNvPr id="572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Defining primary key at Column-level: </a:t>
            </a:r>
            <a:br>
              <a:rPr lang="en-US" altLang="en-US" dirty="0" smtClean="0"/>
            </a:b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Defining primary key at Table-level:</a:t>
            </a:r>
            <a:endParaRPr lang="en-US" altLang="en-US" dirty="0"/>
          </a:p>
        </p:txBody>
      </p:sp>
      <p:sp>
        <p:nvSpPr>
          <p:cNvPr id="572422" name="Rectangle 1030"/>
          <p:cNvSpPr>
            <a:spLocks noChangeArrowheads="1"/>
          </p:cNvSpPr>
          <p:nvPr/>
        </p:nvSpPr>
        <p:spPr bwMode="blackGray">
          <a:xfrm>
            <a:off x="873125" y="1690832"/>
            <a:ext cx="7256463" cy="1439863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CREATE TABLE employees(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employee_id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</a:rPr>
              <a:t>NUMBER(6)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PRIMARY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KEY,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first_name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 VARCHAR2(20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</a:rPr>
              <a:t>),</a:t>
            </a:r>
          </a:p>
          <a:p>
            <a:pPr eaLnBrk="0" hangingPunct="0"/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job_id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VARCHAR2(10) NOT NULL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72423" name="Rectangle 1031"/>
          <p:cNvSpPr>
            <a:spLocks noChangeArrowheads="1"/>
          </p:cNvSpPr>
          <p:nvPr/>
        </p:nvSpPr>
        <p:spPr bwMode="blackGray">
          <a:xfrm>
            <a:off x="858838" y="3666902"/>
            <a:ext cx="7270750" cy="2138362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CREATE TABLE employees(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employee_id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NUMBER(6),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</a:rPr>
              <a:t>first_name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 VARCHAR2(20),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itchFamily="49" charset="0"/>
              </a:rPr>
              <a:t>job_id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</a:rPr>
              <a:t>VARCHAR2(10) NOT NULL,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PRIMARY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KEY (EMPLOYEE_ID));</a:t>
            </a:r>
          </a:p>
        </p:txBody>
      </p:sp>
      <p:sp>
        <p:nvSpPr>
          <p:cNvPr id="572424" name="Oval 1032"/>
          <p:cNvSpPr>
            <a:spLocks noChangeArrowheads="1"/>
          </p:cNvSpPr>
          <p:nvPr/>
        </p:nvSpPr>
        <p:spPr bwMode="blackWhite">
          <a:xfrm>
            <a:off x="7435850" y="2410763"/>
            <a:ext cx="493713" cy="493713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>
            <a:lvl1pPr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3238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8063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1300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7713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49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21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893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65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Arial" charset="0"/>
              </a:rPr>
              <a:t>1</a:t>
            </a:r>
          </a:p>
        </p:txBody>
      </p:sp>
      <p:sp>
        <p:nvSpPr>
          <p:cNvPr id="572425" name="Oval 1033"/>
          <p:cNvSpPr>
            <a:spLocks noChangeArrowheads="1"/>
          </p:cNvSpPr>
          <p:nvPr/>
        </p:nvSpPr>
        <p:spPr bwMode="blackWhite">
          <a:xfrm>
            <a:off x="7424737" y="4642197"/>
            <a:ext cx="504825" cy="503238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 anchor="ctr"/>
          <a:lstStyle>
            <a:lvl1pPr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3238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8063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1300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7713" algn="l" defTabSz="11112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49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21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893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6513" defTabSz="11112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82172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Our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We have now created </a:t>
            </a:r>
            <a:r>
              <a:rPr lang="en-IE" dirty="0" smtClean="0"/>
              <a:t>containers </a:t>
            </a:r>
            <a:r>
              <a:rPr lang="en-IE" dirty="0" smtClean="0"/>
              <a:t>for data - </a:t>
            </a:r>
            <a:r>
              <a:rPr lang="en-IE" dirty="0" smtClean="0"/>
              <a:t>tables</a:t>
            </a:r>
            <a:endParaRPr lang="en-IE" dirty="0" smtClean="0"/>
          </a:p>
          <a:p>
            <a:r>
              <a:rPr lang="en-IE" dirty="0" smtClean="0"/>
              <a:t>Each table represents on thing we want to store data about</a:t>
            </a:r>
          </a:p>
          <a:p>
            <a:r>
              <a:rPr lang="en-IE" dirty="0" smtClean="0"/>
              <a:t>Each </a:t>
            </a:r>
            <a:r>
              <a:rPr lang="en-IE" dirty="0" smtClean="0"/>
              <a:t>table has a set of columns which defines the type of data we want to store about the thing the table </a:t>
            </a:r>
            <a:r>
              <a:rPr lang="en-IE" dirty="0" smtClean="0"/>
              <a:t>represents</a:t>
            </a:r>
          </a:p>
          <a:p>
            <a:r>
              <a:rPr lang="en-IE" dirty="0" smtClean="0"/>
              <a:t>Each table has a primary key defined through which we can retrieve specific rows of data</a:t>
            </a:r>
            <a:endParaRPr lang="en-IE" dirty="0" smtClean="0"/>
          </a:p>
          <a:p>
            <a:r>
              <a:rPr lang="en-IE" dirty="0" smtClean="0"/>
              <a:t>Currently however we have no data – we simply have defined a structure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49819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Lets first look at the structure of the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We can ask the database to self-describe using the Describe Command</a:t>
            </a:r>
          </a:p>
          <a:p>
            <a:pPr marL="0" indent="0">
              <a:buNone/>
            </a:pPr>
            <a:r>
              <a:rPr lang="en-IE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BOOK;</a:t>
            </a:r>
            <a:endParaRPr lang="en-I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What can we deduce from this ?</a:t>
            </a:r>
            <a:endParaRPr lang="en-IE" sz="2400" dirty="0"/>
          </a:p>
        </p:txBody>
      </p:sp>
      <p:sp>
        <p:nvSpPr>
          <p:cNvPr id="6" name="Rectangle 5"/>
          <p:cNvSpPr/>
          <p:nvPr/>
        </p:nvSpPr>
        <p:spPr>
          <a:xfrm>
            <a:off x="809092" y="2852936"/>
            <a:ext cx="57961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E" dirty="0" smtClean="0"/>
          </a:p>
          <a:p>
            <a:r>
              <a:rPr lang="en-IE" dirty="0" smtClean="0"/>
              <a:t>Name    	 	Null     		Type         </a:t>
            </a:r>
          </a:p>
          <a:p>
            <a:r>
              <a:rPr lang="en-IE" dirty="0" smtClean="0"/>
              <a:t>-------- 		-------- 		------------ </a:t>
            </a:r>
          </a:p>
          <a:p>
            <a:r>
              <a:rPr lang="en-IE" dirty="0" smtClean="0"/>
              <a:t>BOOKID   	NOT NULL 	NUMBER(4)    </a:t>
            </a:r>
          </a:p>
          <a:p>
            <a:r>
              <a:rPr lang="en-IE" dirty="0" smtClean="0"/>
              <a:t>TITLE             			VARCHAR2(50) </a:t>
            </a:r>
          </a:p>
          <a:p>
            <a:r>
              <a:rPr lang="en-IE" dirty="0" smtClean="0"/>
              <a:t>AUTHORID          			NUMBER(4)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669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Lets first look at the structure of the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We can ask the database to self-describe</a:t>
            </a:r>
          </a:p>
          <a:p>
            <a:pPr marL="0" indent="0">
              <a:buNone/>
            </a:pPr>
            <a:r>
              <a:rPr lang="en-IE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BOOK;</a:t>
            </a:r>
            <a:endParaRPr lang="en-I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04864"/>
            <a:ext cx="3131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 smtClean="0"/>
              <a:t>BookID</a:t>
            </a:r>
            <a:r>
              <a:rPr lang="en-IE" dirty="0" smtClean="0"/>
              <a:t> – cannot have no value, allowed numbers only</a:t>
            </a:r>
          </a:p>
          <a:p>
            <a:r>
              <a:rPr lang="en-IE" dirty="0" smtClean="0"/>
              <a:t>Title –allowed characters to max length 50</a:t>
            </a:r>
          </a:p>
          <a:p>
            <a:r>
              <a:rPr lang="en-IE" dirty="0" err="1" smtClean="0"/>
              <a:t>AuthorID</a:t>
            </a:r>
            <a:r>
              <a:rPr lang="en-IE" dirty="0" smtClean="0"/>
              <a:t> is numeric – max 4 digits</a:t>
            </a:r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Title and </a:t>
            </a:r>
            <a:r>
              <a:rPr lang="en-IE" dirty="0" err="1" smtClean="0"/>
              <a:t>AuthorID</a:t>
            </a:r>
            <a:r>
              <a:rPr lang="en-IE" dirty="0" smtClean="0"/>
              <a:t> can have no value 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3491880" y="2708920"/>
            <a:ext cx="57961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E" dirty="0" smtClean="0"/>
          </a:p>
          <a:p>
            <a:r>
              <a:rPr lang="en-IE" dirty="0" smtClean="0"/>
              <a:t>Name    	 	Null     		Type         </a:t>
            </a:r>
          </a:p>
          <a:p>
            <a:r>
              <a:rPr lang="en-IE" dirty="0" smtClean="0"/>
              <a:t>-------- 		-------- 		------------ </a:t>
            </a:r>
          </a:p>
          <a:p>
            <a:r>
              <a:rPr lang="en-IE" dirty="0" smtClean="0"/>
              <a:t>BOOKID   	NOT NULL 	NUMBER(4)    </a:t>
            </a:r>
          </a:p>
          <a:p>
            <a:r>
              <a:rPr lang="en-IE" dirty="0" smtClean="0"/>
              <a:t>TITLE             			VARCHAR2(50) </a:t>
            </a:r>
          </a:p>
          <a:p>
            <a:r>
              <a:rPr lang="en-IE" dirty="0" smtClean="0"/>
              <a:t>AUTHORID          			NUMBER(4)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205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mtClean="0"/>
              <a:t>How do we define relationships between the tables?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So what is a foreign key again?</a:t>
            </a:r>
          </a:p>
          <a:p>
            <a:r>
              <a:rPr lang="en-US" dirty="0"/>
              <a:t>An attribute of one table that represents the relationship between this table and another </a:t>
            </a:r>
          </a:p>
          <a:p>
            <a:pPr lvl="1"/>
            <a:r>
              <a:rPr lang="en-US" dirty="0"/>
              <a:t>The attribute is the primary key of the other table</a:t>
            </a:r>
          </a:p>
          <a:p>
            <a:r>
              <a:rPr lang="en-IE" dirty="0" smtClean="0"/>
              <a:t>We know from our physical data model which attributes are foreign keys</a:t>
            </a:r>
          </a:p>
          <a:p>
            <a:r>
              <a:rPr lang="en-IE" dirty="0" smtClean="0"/>
              <a:t>So we need to include something in our Create statement to indicate which attribute is the foreign key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50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Key Constraints - Foreign Key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Foreign </a:t>
            </a:r>
            <a:r>
              <a:rPr lang="en-US" dirty="0"/>
              <a:t>keys provide a method for maintaining integrity in the data (called referential integrity) and for navigating between different instances of an entity.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relationship </a:t>
            </a:r>
            <a:r>
              <a:rPr lang="en-US" dirty="0" smtClean="0"/>
              <a:t>between tables must </a:t>
            </a:r>
            <a:r>
              <a:rPr lang="en-US" dirty="0"/>
              <a:t>be supported by a foreign key. </a:t>
            </a:r>
            <a:endParaRPr lang="en-US" dirty="0" smtClean="0"/>
          </a:p>
          <a:p>
            <a:r>
              <a:rPr lang="en-US" dirty="0"/>
              <a:t>Foreign keys attributes are indicated by the notation (FK) beside them </a:t>
            </a:r>
            <a:r>
              <a:rPr lang="en-US" dirty="0" smtClean="0"/>
              <a:t>on database models.</a:t>
            </a:r>
            <a:endParaRPr lang="en-US" dirty="0"/>
          </a:p>
          <a:p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86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Foreign Key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When one table needs to be related to another table, you must include a common field and tell Oracle that the tables are linked.</a:t>
            </a:r>
          </a:p>
          <a:p>
            <a:r>
              <a:rPr lang="en-US" altLang="en-US" dirty="0" smtClean="0"/>
              <a:t> The common field will be the primary key in one table.</a:t>
            </a:r>
          </a:p>
          <a:p>
            <a:r>
              <a:rPr lang="en-US" altLang="en-US" dirty="0" smtClean="0"/>
              <a:t>The field in the related table is referred to as the foreign key.</a:t>
            </a:r>
          </a:p>
          <a:p>
            <a:r>
              <a:rPr lang="en-US" altLang="en-US" dirty="0" smtClean="0"/>
              <a:t>The foreign key in a table can then be used as a primary key to access the record in the related table when needed.</a:t>
            </a:r>
          </a:p>
          <a:p>
            <a:r>
              <a:rPr lang="en-US" altLang="en-US" dirty="0" smtClean="0"/>
              <a:t>It also helps enforce data integrity.</a:t>
            </a:r>
          </a:p>
          <a:p>
            <a:pPr lvl="1"/>
            <a:r>
              <a:rPr lang="en-US" altLang="en-US" dirty="0" smtClean="0"/>
              <a:t>A foreign key value must match an existing value in the parent table or be NULL.</a:t>
            </a:r>
          </a:p>
          <a:p>
            <a:pPr lvl="1"/>
            <a:r>
              <a:rPr lang="en-US" altLang="en-US" dirty="0" smtClean="0"/>
              <a:t>Therefore it is not possible to insert invalid data into the foreign key field.</a:t>
            </a:r>
          </a:p>
          <a:p>
            <a:r>
              <a:rPr lang="en-US" altLang="en-US" dirty="0" smtClean="0"/>
              <a:t>Foreign keys are based on data values and are purely logical, rather than physical, pointers.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34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FOREIGN KEY Constraint</a:t>
            </a:r>
            <a:endParaRPr lang="en-US" altLang="en-US"/>
          </a:p>
        </p:txBody>
      </p:sp>
      <p:sp>
        <p:nvSpPr>
          <p:cNvPr id="582659" name="Rectangle 3"/>
          <p:cNvSpPr>
            <a:spLocks noChangeArrowheads="1"/>
          </p:cNvSpPr>
          <p:nvPr/>
        </p:nvSpPr>
        <p:spPr bwMode="auto">
          <a:xfrm>
            <a:off x="1928813" y="1057275"/>
            <a:ext cx="193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</a:rPr>
              <a:t>DEPARTMENTS</a:t>
            </a:r>
            <a:r>
              <a:rPr lang="en-US" altLang="en-US" sz="2000"/>
              <a:t> 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419100" y="3190875"/>
            <a:ext cx="155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</a:rPr>
              <a:t>EMPLOYEES</a:t>
            </a:r>
          </a:p>
        </p:txBody>
      </p:sp>
      <p:sp>
        <p:nvSpPr>
          <p:cNvPr id="582661" name="Line 5"/>
          <p:cNvSpPr>
            <a:spLocks noChangeShapeType="1"/>
          </p:cNvSpPr>
          <p:nvPr/>
        </p:nvSpPr>
        <p:spPr bwMode="auto">
          <a:xfrm flipH="1">
            <a:off x="7096125" y="3732213"/>
            <a:ext cx="455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7570788" y="3535363"/>
            <a:ext cx="13335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Courier New" pitchFamily="49" charset="0"/>
              </a:rPr>
              <a:t>FOREIGN</a:t>
            </a:r>
            <a:br>
              <a:rPr lang="en-US" altLang="en-US">
                <a:latin typeface="Courier New" pitchFamily="49" charset="0"/>
              </a:rPr>
            </a:br>
            <a:r>
              <a:rPr lang="en-US" altLang="en-US">
                <a:latin typeface="Courier New" pitchFamily="49" charset="0"/>
              </a:rPr>
              <a:t>KEY</a:t>
            </a:r>
          </a:p>
        </p:txBody>
      </p:sp>
      <p:sp>
        <p:nvSpPr>
          <p:cNvPr id="582663" name="Freeform 7"/>
          <p:cNvSpPr>
            <a:spLocks/>
          </p:cNvSpPr>
          <p:nvPr/>
        </p:nvSpPr>
        <p:spPr bwMode="auto">
          <a:xfrm>
            <a:off x="3119438" y="2803525"/>
            <a:ext cx="3614737" cy="646113"/>
          </a:xfrm>
          <a:custGeom>
            <a:avLst/>
            <a:gdLst>
              <a:gd name="T0" fmla="*/ 0 w 2741"/>
              <a:gd name="T1" fmla="*/ 0 h 309"/>
              <a:gd name="T2" fmla="*/ 0 w 2741"/>
              <a:gd name="T3" fmla="*/ 153 h 309"/>
              <a:gd name="T4" fmla="*/ 2740 w 2741"/>
              <a:gd name="T5" fmla="*/ 153 h 309"/>
              <a:gd name="T6" fmla="*/ 2740 w 2741"/>
              <a:gd name="T7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309">
                <a:moveTo>
                  <a:pt x="0" y="0"/>
                </a:moveTo>
                <a:lnTo>
                  <a:pt x="0" y="153"/>
                </a:lnTo>
                <a:lnTo>
                  <a:pt x="2740" y="153"/>
                </a:lnTo>
                <a:lnTo>
                  <a:pt x="2740" y="308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3987800" y="5256213"/>
            <a:ext cx="25939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Courier New" pitchFamily="49" charset="0"/>
              </a:rPr>
              <a:t>INSERT INTO</a:t>
            </a:r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7497762" y="5154613"/>
            <a:ext cx="168275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Not allowed</a:t>
            </a:r>
            <a:br>
              <a:rPr lang="en-US" altLang="en-US" dirty="0"/>
            </a:br>
            <a:r>
              <a:rPr lang="en-US" altLang="en-US" dirty="0"/>
              <a:t>(9 does not exist)</a:t>
            </a:r>
          </a:p>
        </p:txBody>
      </p:sp>
      <p:sp>
        <p:nvSpPr>
          <p:cNvPr id="582666" name="Line 10"/>
          <p:cNvSpPr>
            <a:spLocks noChangeShapeType="1"/>
          </p:cNvSpPr>
          <p:nvPr/>
        </p:nvSpPr>
        <p:spPr bwMode="auto">
          <a:xfrm flipV="1">
            <a:off x="7075488" y="5683250"/>
            <a:ext cx="4127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82667" name="Rectangle 11"/>
          <p:cNvSpPr>
            <a:spLocks noChangeArrowheads="1"/>
          </p:cNvSpPr>
          <p:nvPr/>
        </p:nvSpPr>
        <p:spPr bwMode="auto">
          <a:xfrm>
            <a:off x="7554913" y="5884863"/>
            <a:ext cx="1079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Allowed</a:t>
            </a:r>
          </a:p>
        </p:txBody>
      </p:sp>
      <p:sp>
        <p:nvSpPr>
          <p:cNvPr id="582668" name="Line 12"/>
          <p:cNvSpPr>
            <a:spLocks noChangeShapeType="1"/>
          </p:cNvSpPr>
          <p:nvPr/>
        </p:nvSpPr>
        <p:spPr bwMode="auto">
          <a:xfrm flipV="1">
            <a:off x="7097713" y="6000750"/>
            <a:ext cx="4127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82669" name="Rectangle 13"/>
          <p:cNvSpPr>
            <a:spLocks noChangeArrowheads="1"/>
          </p:cNvSpPr>
          <p:nvPr/>
        </p:nvSpPr>
        <p:spPr bwMode="auto">
          <a:xfrm>
            <a:off x="161925" y="2127250"/>
            <a:ext cx="13335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Courier New" pitchFamily="49" charset="0"/>
              </a:rPr>
              <a:t>PRIMARY</a:t>
            </a:r>
            <a:br>
              <a:rPr lang="en-US" altLang="en-US">
                <a:latin typeface="Courier New" pitchFamily="49" charset="0"/>
              </a:rPr>
            </a:br>
            <a:r>
              <a:rPr lang="en-US" altLang="en-US">
                <a:latin typeface="Courier New" pitchFamily="49" charset="0"/>
              </a:rPr>
              <a:t>KEY</a:t>
            </a:r>
          </a:p>
        </p:txBody>
      </p:sp>
      <p:sp>
        <p:nvSpPr>
          <p:cNvPr id="582670" name="Line 14"/>
          <p:cNvSpPr>
            <a:spLocks noChangeShapeType="1"/>
          </p:cNvSpPr>
          <p:nvPr/>
        </p:nvSpPr>
        <p:spPr bwMode="auto">
          <a:xfrm>
            <a:off x="1247775" y="2438400"/>
            <a:ext cx="620713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pic>
        <p:nvPicPr>
          <p:cNvPr id="58267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11350" y="1387475"/>
            <a:ext cx="66865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2672" name="Text Box 16"/>
          <p:cNvSpPr txBox="1">
            <a:spLocks noChangeArrowheads="1"/>
          </p:cNvSpPr>
          <p:nvPr/>
        </p:nvSpPr>
        <p:spPr bwMode="auto">
          <a:xfrm>
            <a:off x="1897063" y="2532063"/>
            <a:ext cx="3667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altLang="en-US">
                <a:latin typeface="Arial" charset="0"/>
              </a:rPr>
              <a:t>…</a:t>
            </a:r>
          </a:p>
        </p:txBody>
      </p:sp>
      <p:pic>
        <p:nvPicPr>
          <p:cNvPr id="582673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6713" y="3595688"/>
            <a:ext cx="6686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2674" name="Text Box 18"/>
          <p:cNvSpPr txBox="1">
            <a:spLocks noChangeArrowheads="1"/>
          </p:cNvSpPr>
          <p:nvPr/>
        </p:nvSpPr>
        <p:spPr bwMode="auto">
          <a:xfrm>
            <a:off x="366713" y="4951413"/>
            <a:ext cx="3667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1163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232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5075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46238" algn="l" defTabSz="8223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altLang="en-US">
                <a:latin typeface="Arial" charset="0"/>
              </a:rPr>
              <a:t>…</a:t>
            </a:r>
          </a:p>
        </p:txBody>
      </p:sp>
      <p:pic>
        <p:nvPicPr>
          <p:cNvPr id="582675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6713" y="5618163"/>
            <a:ext cx="6686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2676" name="AutoShape 20"/>
          <p:cNvSpPr>
            <a:spLocks noChangeArrowheads="1"/>
          </p:cNvSpPr>
          <p:nvPr/>
        </p:nvSpPr>
        <p:spPr bwMode="blackWhite">
          <a:xfrm>
            <a:off x="3695700" y="5197475"/>
            <a:ext cx="357188" cy="365125"/>
          </a:xfrm>
          <a:prstGeom prst="upArrow">
            <a:avLst>
              <a:gd name="adj1" fmla="val 50000"/>
              <a:gd name="adj2" fmla="val 51040"/>
            </a:avLst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58016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Functional Dependencies</a:t>
            </a:r>
            <a:endParaRPr lang="en-IE" dirty="0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one set of attributes in a table determines another set of attributes in the table, then the second set of attributes is said to be functionally dependent on the first set of attributes.</a:t>
            </a:r>
          </a:p>
          <a:p>
            <a:endParaRPr lang="en-US" altLang="en-US" smtClean="0"/>
          </a:p>
          <a:p>
            <a:r>
              <a:rPr lang="en-US" altLang="en-US" smtClean="0"/>
              <a:t>Example 1</a:t>
            </a:r>
            <a:endParaRPr lang="en-US" altLang="en-US" dirty="0"/>
          </a:p>
        </p:txBody>
      </p:sp>
      <p:grpSp>
        <p:nvGrpSpPr>
          <p:cNvPr id="218278" name="Group 166"/>
          <p:cNvGrpSpPr>
            <a:grpSpLocks/>
          </p:cNvGrpSpPr>
          <p:nvPr/>
        </p:nvGrpSpPr>
        <p:grpSpPr bwMode="auto">
          <a:xfrm>
            <a:off x="542925" y="4267200"/>
            <a:ext cx="1063625" cy="381000"/>
            <a:chOff x="0" y="0"/>
            <a:chExt cx="627" cy="480"/>
          </a:xfrm>
        </p:grpSpPr>
        <p:sp>
          <p:nvSpPr>
            <p:cNvPr id="218279" name="Rectangle 167"/>
            <p:cNvSpPr>
              <a:spLocks noChangeArrowheads="1"/>
            </p:cNvSpPr>
            <p:nvPr/>
          </p:nvSpPr>
          <p:spPr bwMode="auto">
            <a:xfrm>
              <a:off x="29" y="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0-321-32132-1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8280" name="Rectangle 168"/>
            <p:cNvSpPr>
              <a:spLocks noChangeArrowheads="1"/>
            </p:cNvSpPr>
            <p:nvPr/>
          </p:nvSpPr>
          <p:spPr bwMode="auto">
            <a:xfrm>
              <a:off x="0" y="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8281" name="Group 169"/>
          <p:cNvGrpSpPr>
            <a:grpSpLocks/>
          </p:cNvGrpSpPr>
          <p:nvPr/>
        </p:nvGrpSpPr>
        <p:grpSpPr bwMode="auto">
          <a:xfrm>
            <a:off x="1606550" y="4267200"/>
            <a:ext cx="881063" cy="381000"/>
            <a:chOff x="627" y="0"/>
            <a:chExt cx="598" cy="480"/>
          </a:xfrm>
        </p:grpSpPr>
        <p:sp>
          <p:nvSpPr>
            <p:cNvPr id="218282" name="Rectangle 170"/>
            <p:cNvSpPr>
              <a:spLocks noChangeArrowheads="1"/>
            </p:cNvSpPr>
            <p:nvPr/>
          </p:nvSpPr>
          <p:spPr bwMode="auto">
            <a:xfrm>
              <a:off x="656" y="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Balloon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8283" name="Rectangle 171"/>
            <p:cNvSpPr>
              <a:spLocks noChangeArrowheads="1"/>
            </p:cNvSpPr>
            <p:nvPr/>
          </p:nvSpPr>
          <p:spPr bwMode="auto">
            <a:xfrm>
              <a:off x="627" y="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8290" name="Group 178"/>
          <p:cNvGrpSpPr>
            <a:grpSpLocks/>
          </p:cNvGrpSpPr>
          <p:nvPr/>
        </p:nvGrpSpPr>
        <p:grpSpPr bwMode="auto">
          <a:xfrm>
            <a:off x="2484438" y="4267200"/>
            <a:ext cx="706437" cy="381000"/>
            <a:chOff x="4381" y="0"/>
            <a:chExt cx="382" cy="480"/>
          </a:xfrm>
        </p:grpSpPr>
        <p:sp>
          <p:nvSpPr>
            <p:cNvPr id="218291" name="Rectangle 179"/>
            <p:cNvSpPr>
              <a:spLocks noChangeArrowheads="1"/>
            </p:cNvSpPr>
            <p:nvPr/>
          </p:nvSpPr>
          <p:spPr bwMode="auto">
            <a:xfrm>
              <a:off x="4410" y="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$34.00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8292" name="Rectangle 180"/>
            <p:cNvSpPr>
              <a:spLocks noChangeArrowheads="1"/>
            </p:cNvSpPr>
            <p:nvPr/>
          </p:nvSpPr>
          <p:spPr bwMode="auto">
            <a:xfrm>
              <a:off x="4381" y="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8293" name="Group 181"/>
          <p:cNvGrpSpPr>
            <a:grpSpLocks/>
          </p:cNvGrpSpPr>
          <p:nvPr/>
        </p:nvGrpSpPr>
        <p:grpSpPr bwMode="auto">
          <a:xfrm>
            <a:off x="542925" y="4648200"/>
            <a:ext cx="1063625" cy="381000"/>
            <a:chOff x="0" y="1440"/>
            <a:chExt cx="627" cy="480"/>
          </a:xfrm>
        </p:grpSpPr>
        <p:sp>
          <p:nvSpPr>
            <p:cNvPr id="218294" name="Rectangle 182"/>
            <p:cNvSpPr>
              <a:spLocks noChangeArrowheads="1"/>
            </p:cNvSpPr>
            <p:nvPr/>
          </p:nvSpPr>
          <p:spPr bwMode="auto">
            <a:xfrm>
              <a:off x="29" y="144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0-55-123456-9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8295" name="Rectangle 183"/>
            <p:cNvSpPr>
              <a:spLocks noChangeArrowheads="1"/>
            </p:cNvSpPr>
            <p:nvPr/>
          </p:nvSpPr>
          <p:spPr bwMode="auto">
            <a:xfrm>
              <a:off x="0" y="144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8296" name="Group 184"/>
          <p:cNvGrpSpPr>
            <a:grpSpLocks/>
          </p:cNvGrpSpPr>
          <p:nvPr/>
        </p:nvGrpSpPr>
        <p:grpSpPr bwMode="auto">
          <a:xfrm>
            <a:off x="1606550" y="4648200"/>
            <a:ext cx="881063" cy="381000"/>
            <a:chOff x="627" y="1440"/>
            <a:chExt cx="598" cy="480"/>
          </a:xfrm>
        </p:grpSpPr>
        <p:sp>
          <p:nvSpPr>
            <p:cNvPr id="218297" name="Rectangle 185"/>
            <p:cNvSpPr>
              <a:spLocks noChangeArrowheads="1"/>
            </p:cNvSpPr>
            <p:nvPr/>
          </p:nvSpPr>
          <p:spPr bwMode="auto">
            <a:xfrm>
              <a:off x="656" y="144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Main Street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8298" name="Rectangle 186"/>
            <p:cNvSpPr>
              <a:spLocks noChangeArrowheads="1"/>
            </p:cNvSpPr>
            <p:nvPr/>
          </p:nvSpPr>
          <p:spPr bwMode="auto">
            <a:xfrm>
              <a:off x="627" y="144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8305" name="Group 193"/>
          <p:cNvGrpSpPr>
            <a:grpSpLocks/>
          </p:cNvGrpSpPr>
          <p:nvPr/>
        </p:nvGrpSpPr>
        <p:grpSpPr bwMode="auto">
          <a:xfrm>
            <a:off x="2484438" y="4648200"/>
            <a:ext cx="706437" cy="381000"/>
            <a:chOff x="4381" y="1440"/>
            <a:chExt cx="382" cy="480"/>
          </a:xfrm>
        </p:grpSpPr>
        <p:sp>
          <p:nvSpPr>
            <p:cNvPr id="218306" name="Rectangle 194"/>
            <p:cNvSpPr>
              <a:spLocks noChangeArrowheads="1"/>
            </p:cNvSpPr>
            <p:nvPr/>
          </p:nvSpPr>
          <p:spPr bwMode="auto">
            <a:xfrm>
              <a:off x="4410" y="144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$22.95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8307" name="Rectangle 195"/>
            <p:cNvSpPr>
              <a:spLocks noChangeArrowheads="1"/>
            </p:cNvSpPr>
            <p:nvPr/>
          </p:nvSpPr>
          <p:spPr bwMode="auto">
            <a:xfrm>
              <a:off x="4381" y="144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8308" name="Group 196"/>
          <p:cNvGrpSpPr>
            <a:grpSpLocks/>
          </p:cNvGrpSpPr>
          <p:nvPr/>
        </p:nvGrpSpPr>
        <p:grpSpPr bwMode="auto">
          <a:xfrm>
            <a:off x="542925" y="5029200"/>
            <a:ext cx="1063625" cy="381000"/>
            <a:chOff x="0" y="2400"/>
            <a:chExt cx="627" cy="480"/>
          </a:xfrm>
        </p:grpSpPr>
        <p:sp>
          <p:nvSpPr>
            <p:cNvPr id="218309" name="Rectangle 197"/>
            <p:cNvSpPr>
              <a:spLocks noChangeArrowheads="1"/>
            </p:cNvSpPr>
            <p:nvPr/>
          </p:nvSpPr>
          <p:spPr bwMode="auto">
            <a:xfrm>
              <a:off x="29" y="240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0-123-45678-0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8310" name="Rectangle 198"/>
            <p:cNvSpPr>
              <a:spLocks noChangeArrowheads="1"/>
            </p:cNvSpPr>
            <p:nvPr/>
          </p:nvSpPr>
          <p:spPr bwMode="auto">
            <a:xfrm>
              <a:off x="0" y="240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8311" name="Group 199"/>
          <p:cNvGrpSpPr>
            <a:grpSpLocks/>
          </p:cNvGrpSpPr>
          <p:nvPr/>
        </p:nvGrpSpPr>
        <p:grpSpPr bwMode="auto">
          <a:xfrm>
            <a:off x="1606550" y="5029200"/>
            <a:ext cx="881063" cy="381000"/>
            <a:chOff x="627" y="2400"/>
            <a:chExt cx="598" cy="480"/>
          </a:xfrm>
        </p:grpSpPr>
        <p:sp>
          <p:nvSpPr>
            <p:cNvPr id="218312" name="Rectangle 200"/>
            <p:cNvSpPr>
              <a:spLocks noChangeArrowheads="1"/>
            </p:cNvSpPr>
            <p:nvPr/>
          </p:nvSpPr>
          <p:spPr bwMode="auto">
            <a:xfrm>
              <a:off x="656" y="240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Ulysses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8313" name="Rectangle 201"/>
            <p:cNvSpPr>
              <a:spLocks noChangeArrowheads="1"/>
            </p:cNvSpPr>
            <p:nvPr/>
          </p:nvSpPr>
          <p:spPr bwMode="auto">
            <a:xfrm>
              <a:off x="627" y="240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8320" name="Group 208"/>
          <p:cNvGrpSpPr>
            <a:grpSpLocks/>
          </p:cNvGrpSpPr>
          <p:nvPr/>
        </p:nvGrpSpPr>
        <p:grpSpPr bwMode="auto">
          <a:xfrm>
            <a:off x="2484438" y="5029200"/>
            <a:ext cx="706437" cy="381000"/>
            <a:chOff x="4381" y="2400"/>
            <a:chExt cx="382" cy="480"/>
          </a:xfrm>
        </p:grpSpPr>
        <p:sp>
          <p:nvSpPr>
            <p:cNvPr id="218321" name="Rectangle 209"/>
            <p:cNvSpPr>
              <a:spLocks noChangeArrowheads="1"/>
            </p:cNvSpPr>
            <p:nvPr/>
          </p:nvSpPr>
          <p:spPr bwMode="auto">
            <a:xfrm>
              <a:off x="4410" y="240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$34.00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8322" name="Rectangle 210"/>
            <p:cNvSpPr>
              <a:spLocks noChangeArrowheads="1"/>
            </p:cNvSpPr>
            <p:nvPr/>
          </p:nvSpPr>
          <p:spPr bwMode="auto">
            <a:xfrm>
              <a:off x="4381" y="240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8323" name="Group 211"/>
          <p:cNvGrpSpPr>
            <a:grpSpLocks/>
          </p:cNvGrpSpPr>
          <p:nvPr/>
        </p:nvGrpSpPr>
        <p:grpSpPr bwMode="auto">
          <a:xfrm>
            <a:off x="542925" y="5410200"/>
            <a:ext cx="1063625" cy="381000"/>
            <a:chOff x="0" y="2880"/>
            <a:chExt cx="627" cy="480"/>
          </a:xfrm>
        </p:grpSpPr>
        <p:sp>
          <p:nvSpPr>
            <p:cNvPr id="218324" name="Rectangle 212"/>
            <p:cNvSpPr>
              <a:spLocks noChangeArrowheads="1"/>
            </p:cNvSpPr>
            <p:nvPr/>
          </p:nvSpPr>
          <p:spPr bwMode="auto">
            <a:xfrm>
              <a:off x="29" y="288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1-22-233700-0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8325" name="Rectangle 213"/>
            <p:cNvSpPr>
              <a:spLocks noChangeArrowheads="1"/>
            </p:cNvSpPr>
            <p:nvPr/>
          </p:nvSpPr>
          <p:spPr bwMode="auto">
            <a:xfrm>
              <a:off x="0" y="288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8326" name="Group 214"/>
          <p:cNvGrpSpPr>
            <a:grpSpLocks/>
          </p:cNvGrpSpPr>
          <p:nvPr/>
        </p:nvGrpSpPr>
        <p:grpSpPr bwMode="auto">
          <a:xfrm>
            <a:off x="1606550" y="5410200"/>
            <a:ext cx="881063" cy="381000"/>
            <a:chOff x="627" y="2880"/>
            <a:chExt cx="598" cy="480"/>
          </a:xfrm>
        </p:grpSpPr>
        <p:sp>
          <p:nvSpPr>
            <p:cNvPr id="218327" name="Rectangle 215"/>
            <p:cNvSpPr>
              <a:spLocks noChangeArrowheads="1"/>
            </p:cNvSpPr>
            <p:nvPr/>
          </p:nvSpPr>
          <p:spPr bwMode="auto">
            <a:xfrm>
              <a:off x="656" y="288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Visual Basic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8328" name="Rectangle 216"/>
            <p:cNvSpPr>
              <a:spLocks noChangeArrowheads="1"/>
            </p:cNvSpPr>
            <p:nvPr/>
          </p:nvSpPr>
          <p:spPr bwMode="auto">
            <a:xfrm>
              <a:off x="62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8335" name="Group 223"/>
          <p:cNvGrpSpPr>
            <a:grpSpLocks/>
          </p:cNvGrpSpPr>
          <p:nvPr/>
        </p:nvGrpSpPr>
        <p:grpSpPr bwMode="auto">
          <a:xfrm>
            <a:off x="2484438" y="5410200"/>
            <a:ext cx="706437" cy="381000"/>
            <a:chOff x="4381" y="2880"/>
            <a:chExt cx="382" cy="480"/>
          </a:xfrm>
        </p:grpSpPr>
        <p:sp>
          <p:nvSpPr>
            <p:cNvPr id="218336" name="Rectangle 224"/>
            <p:cNvSpPr>
              <a:spLocks noChangeArrowheads="1"/>
            </p:cNvSpPr>
            <p:nvPr/>
          </p:nvSpPr>
          <p:spPr bwMode="auto">
            <a:xfrm>
              <a:off x="4410" y="288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0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$25.00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8337" name="Rectangle 225"/>
            <p:cNvSpPr>
              <a:spLocks noChangeArrowheads="1"/>
            </p:cNvSpPr>
            <p:nvPr/>
          </p:nvSpPr>
          <p:spPr bwMode="auto">
            <a:xfrm>
              <a:off x="4381" y="288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8338" name="Group 226"/>
          <p:cNvGrpSpPr>
            <a:grpSpLocks/>
          </p:cNvGrpSpPr>
          <p:nvPr/>
        </p:nvGrpSpPr>
        <p:grpSpPr bwMode="auto">
          <a:xfrm>
            <a:off x="539750" y="3886200"/>
            <a:ext cx="1063625" cy="381000"/>
            <a:chOff x="0" y="2880"/>
            <a:chExt cx="627" cy="480"/>
          </a:xfrm>
        </p:grpSpPr>
        <p:sp>
          <p:nvSpPr>
            <p:cNvPr id="218339" name="Rectangle 227"/>
            <p:cNvSpPr>
              <a:spLocks noChangeArrowheads="1"/>
            </p:cNvSpPr>
            <p:nvPr/>
          </p:nvSpPr>
          <p:spPr bwMode="auto">
            <a:xfrm>
              <a:off x="29" y="288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ISBN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8340" name="Rectangle 228"/>
            <p:cNvSpPr>
              <a:spLocks noChangeArrowheads="1"/>
            </p:cNvSpPr>
            <p:nvPr/>
          </p:nvSpPr>
          <p:spPr bwMode="auto">
            <a:xfrm>
              <a:off x="0" y="288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8341" name="Group 229"/>
          <p:cNvGrpSpPr>
            <a:grpSpLocks/>
          </p:cNvGrpSpPr>
          <p:nvPr/>
        </p:nvGrpSpPr>
        <p:grpSpPr bwMode="auto">
          <a:xfrm>
            <a:off x="1603375" y="3886200"/>
            <a:ext cx="881063" cy="381000"/>
            <a:chOff x="627" y="2880"/>
            <a:chExt cx="598" cy="480"/>
          </a:xfrm>
        </p:grpSpPr>
        <p:sp>
          <p:nvSpPr>
            <p:cNvPr id="218342" name="Rectangle 230"/>
            <p:cNvSpPr>
              <a:spLocks noChangeArrowheads="1"/>
            </p:cNvSpPr>
            <p:nvPr/>
          </p:nvSpPr>
          <p:spPr bwMode="auto">
            <a:xfrm>
              <a:off x="656" y="288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Title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8343" name="Rectangle 231"/>
            <p:cNvSpPr>
              <a:spLocks noChangeArrowheads="1"/>
            </p:cNvSpPr>
            <p:nvPr/>
          </p:nvSpPr>
          <p:spPr bwMode="auto">
            <a:xfrm>
              <a:off x="62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18350" name="Group 238"/>
          <p:cNvGrpSpPr>
            <a:grpSpLocks/>
          </p:cNvGrpSpPr>
          <p:nvPr/>
        </p:nvGrpSpPr>
        <p:grpSpPr bwMode="auto">
          <a:xfrm>
            <a:off x="2482850" y="3886200"/>
            <a:ext cx="706438" cy="381000"/>
            <a:chOff x="4381" y="2880"/>
            <a:chExt cx="382" cy="480"/>
          </a:xfrm>
        </p:grpSpPr>
        <p:sp>
          <p:nvSpPr>
            <p:cNvPr id="218351" name="Rectangle 239"/>
            <p:cNvSpPr>
              <a:spLocks noChangeArrowheads="1"/>
            </p:cNvSpPr>
            <p:nvPr/>
          </p:nvSpPr>
          <p:spPr bwMode="auto">
            <a:xfrm>
              <a:off x="4410" y="288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Price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8352" name="Rectangle 240"/>
            <p:cNvSpPr>
              <a:spLocks noChangeArrowheads="1"/>
            </p:cNvSpPr>
            <p:nvPr/>
          </p:nvSpPr>
          <p:spPr bwMode="auto">
            <a:xfrm>
              <a:off x="4381" y="288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18353" name="Rectangle 241"/>
          <p:cNvSpPr>
            <a:spLocks noChangeArrowheads="1"/>
          </p:cNvSpPr>
          <p:nvPr/>
        </p:nvSpPr>
        <p:spPr bwMode="auto">
          <a:xfrm>
            <a:off x="3429000" y="3810000"/>
            <a:ext cx="5334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00138" indent="-533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66838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3538" indent="-381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19288" indent="-381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764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336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908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480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en-US" sz="2000" dirty="0">
                <a:latin typeface="Arial Unicode MS" pitchFamily="34" charset="-128"/>
                <a:cs typeface="Times New Roman" pitchFamily="18" charset="0"/>
              </a:rPr>
              <a:t>Table Scheme: {ISBN, Title, Price}</a:t>
            </a:r>
          </a:p>
          <a:p>
            <a:pPr algn="just">
              <a:spcBef>
                <a:spcPct val="20000"/>
              </a:spcBef>
            </a:pPr>
            <a:r>
              <a:rPr lang="en-US" altLang="en-US" sz="2000" dirty="0">
                <a:latin typeface="Arial Unicode MS" pitchFamily="34" charset="-128"/>
                <a:cs typeface="Times New Roman" pitchFamily="18" charset="0"/>
              </a:rPr>
              <a:t>Functional Dependencies: {ISBN} </a:t>
            </a:r>
            <a:r>
              <a:rPr lang="en-US" altLang="en-US" sz="2000" dirty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 {Title}</a:t>
            </a:r>
          </a:p>
          <a:p>
            <a:pPr algn="just">
              <a:spcBef>
                <a:spcPct val="20000"/>
              </a:spcBef>
            </a:pPr>
            <a:r>
              <a:rPr lang="en-US" altLang="en-US" sz="2000" dirty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				    {ISBN}  {Price</a:t>
            </a:r>
            <a:r>
              <a:rPr lang="en-US" altLang="en-US" sz="2000" dirty="0" smtClean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}</a:t>
            </a:r>
          </a:p>
          <a:p>
            <a:pPr algn="just">
              <a:spcBef>
                <a:spcPct val="20000"/>
              </a:spcBef>
            </a:pPr>
            <a:r>
              <a:rPr lang="en-US" altLang="en-US" sz="2000" dirty="0" smtClean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ISBN is called the </a:t>
            </a:r>
            <a:r>
              <a:rPr lang="en-US" altLang="en-US" sz="2000" b="1" dirty="0" smtClean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determinant</a:t>
            </a:r>
            <a:endParaRPr lang="en-US" altLang="en-US" sz="2000" dirty="0">
              <a:latin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3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Defining Foreign Key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E" dirty="0" smtClean="0"/>
              <a:t>To define a foreign key between Table A and Table B</a:t>
            </a:r>
          </a:p>
          <a:p>
            <a:pPr marL="0" indent="0">
              <a:buNone/>
            </a:pPr>
            <a:r>
              <a:rPr lang="en-IE" dirty="0" smtClean="0"/>
              <a:t>When creating Table A include the following constraint</a:t>
            </a:r>
            <a:r>
              <a:rPr lang="en-IE" dirty="0" smtClean="0"/>
              <a:t>: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&lt;name of constraint&gt;  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FOREIGN KEY (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of the column in Table A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of Table B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of column in Table B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I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b="1" dirty="0"/>
          </a:p>
          <a:p>
            <a:r>
              <a:rPr lang="en-US" altLang="en-US" dirty="0"/>
              <a:t>FOREIGN KEY: Defines the column in the child table at the table-constraint level</a:t>
            </a:r>
          </a:p>
          <a:p>
            <a:r>
              <a:rPr lang="en-US" altLang="en-US" dirty="0"/>
              <a:t>REFERENCES: Identifies the table and column in the parent table</a:t>
            </a:r>
          </a:p>
          <a:p>
            <a:r>
              <a:rPr lang="en-US" altLang="en-US" dirty="0"/>
              <a:t>ON DELETE CASCADE: Deletes the dependent rows in the child table when a row in the parent table is deleted</a:t>
            </a:r>
          </a:p>
          <a:p>
            <a:r>
              <a:rPr lang="en-US" altLang="en-US" dirty="0"/>
              <a:t>ON DELETE SET NULL: Converts dependent foreign key values to null</a:t>
            </a:r>
          </a:p>
          <a:p>
            <a:pPr marL="0" indent="0">
              <a:buNone/>
            </a:pP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6756597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FOREIGN KEY Constraint</a:t>
            </a:r>
            <a:endParaRPr lang="en-US" altLang="en-US"/>
          </a:p>
        </p:txBody>
      </p:sp>
      <p:sp>
        <p:nvSpPr>
          <p:cNvPr id="584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Defined at either the table level or the column level:</a:t>
            </a:r>
            <a:endParaRPr lang="en-US" altLang="en-US"/>
          </a:p>
        </p:txBody>
      </p:sp>
      <p:sp>
        <p:nvSpPr>
          <p:cNvPr id="584708" name="Rectangle 1028"/>
          <p:cNvSpPr>
            <a:spLocks noChangeArrowheads="1"/>
          </p:cNvSpPr>
          <p:nvPr/>
        </p:nvSpPr>
        <p:spPr bwMode="blackGray">
          <a:xfrm>
            <a:off x="873125" y="2405063"/>
            <a:ext cx="7283450" cy="3390900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 algn="l">
              <a:spcBef>
                <a:spcPct val="0"/>
              </a:spcBef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buClr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buClr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buClr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buClr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buClr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84709" name="Rectangle 1029"/>
          <p:cNvSpPr>
            <a:spLocks noChangeArrowheads="1"/>
          </p:cNvSpPr>
          <p:nvPr/>
        </p:nvSpPr>
        <p:spPr bwMode="auto">
          <a:xfrm>
            <a:off x="1571625" y="4806950"/>
            <a:ext cx="6210300" cy="508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584710" name="Rectangle 1030"/>
          <p:cNvSpPr>
            <a:spLocks noChangeArrowheads="1"/>
          </p:cNvSpPr>
          <p:nvPr/>
        </p:nvSpPr>
        <p:spPr bwMode="blackWhite">
          <a:xfrm>
            <a:off x="1031875" y="2646363"/>
            <a:ext cx="5102225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algn="l">
              <a:spcBef>
                <a:spcPct val="0"/>
              </a:spcBef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CREATE TABLE employees(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49" charset="0"/>
              </a:rPr>
              <a:t>employee_id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     NUMBER(6),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49" charset="0"/>
              </a:rPr>
              <a:t>last_name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       VARCHAR2(25) NOT NULL,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   email            VARCHAR2(25),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   salary           NUMBER(8,2),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49" charset="0"/>
              </a:rPr>
              <a:t>commission_pct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  NUMBER(2,2),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49" charset="0"/>
              </a:rPr>
              <a:t>hire_date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       DATE NOT NULL,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49" charset="0"/>
              </a:rPr>
              <a:t>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   NUMBER(4),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   CONSTRAINT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49" charset="0"/>
              </a:rPr>
              <a:t>emp_dept_fk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FOREIGN KEY (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49" charset="0"/>
              </a:rPr>
              <a:t>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     REFERENCES departments(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49" charset="0"/>
              </a:rPr>
              <a:t>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),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   CONSTRAINT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49" charset="0"/>
              </a:rPr>
              <a:t>emp_email_uk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</a:rPr>
              <a:t> UNIQUE(email));</a:t>
            </a:r>
          </a:p>
        </p:txBody>
      </p:sp>
    </p:spTree>
    <p:extLst>
      <p:ext uri="{BB962C8B-B14F-4D97-AF65-F5344CB8AC3E}">
        <p14:creationId xmlns:p14="http://schemas.microsoft.com/office/powerpoint/2010/main" val="16182058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</a:t>
            </a:r>
            <a:r>
              <a:rPr lang="en-IE" dirty="0" smtClean="0"/>
              <a:t>Book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CREATE TABLE Book (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Bookid</a:t>
            </a:r>
            <a:r>
              <a:rPr lang="en-IE" dirty="0"/>
              <a:t> NUMBER(4) PRIMARY KEY,</a:t>
            </a:r>
          </a:p>
          <a:p>
            <a:pPr marL="0" indent="0">
              <a:buNone/>
            </a:pPr>
            <a:r>
              <a:rPr lang="en-IE" dirty="0"/>
              <a:t>   Title VARCHAR2(50),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AuthorID</a:t>
            </a:r>
            <a:r>
              <a:rPr lang="en-IE" dirty="0"/>
              <a:t> Number(4</a:t>
            </a:r>
            <a:r>
              <a:rPr lang="en-IE" dirty="0" smtClean="0"/>
              <a:t>), 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itchFamily="49" charset="0"/>
              </a:rPr>
              <a:t>CONSTRAINT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itchFamily="49" charset="0"/>
              </a:rPr>
              <a:t>book_author_fk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itchFamily="49" charset="0"/>
              </a:rPr>
              <a:t>FOREIGN KEY 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itchFamily="49" charset="0"/>
              </a:rPr>
              <a:t>AuthorID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altLang="en-US" sz="2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itchFamily="49" charset="0"/>
              </a:rPr>
              <a:t>      REFERENCES 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itchFamily="49" charset="0"/>
              </a:rPr>
              <a:t>Author(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itchFamily="49" charset="0"/>
              </a:rPr>
              <a:t>Authorid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/>
              <a:t>   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39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</a:t>
            </a:r>
            <a:r>
              <a:rPr lang="en-IE" dirty="0" smtClean="0"/>
              <a:t>Transaction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/>
              <a:t>CREATE TABLE Transaction (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Transactionid</a:t>
            </a:r>
            <a:r>
              <a:rPr lang="en-IE" dirty="0"/>
              <a:t> NUMBER PRIMARY KEY,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Borrowerid</a:t>
            </a:r>
            <a:r>
              <a:rPr lang="en-IE" dirty="0"/>
              <a:t> NUMBER (4</a:t>
            </a:r>
            <a:r>
              <a:rPr lang="en-IE" dirty="0" smtClean="0"/>
              <a:t>) FOREIGN KEY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Bookid</a:t>
            </a:r>
            <a:r>
              <a:rPr lang="en-IE" dirty="0"/>
              <a:t> NUMBER (4),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Transaction_date</a:t>
            </a:r>
            <a:r>
              <a:rPr lang="en-IE" dirty="0"/>
              <a:t> DATE,</a:t>
            </a:r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/>
              <a:t>Transaction_type</a:t>
            </a:r>
            <a:r>
              <a:rPr lang="en-IE" dirty="0"/>
              <a:t> Number(1</a:t>
            </a:r>
            <a:r>
              <a:rPr lang="en-IE" dirty="0" smtClean="0"/>
              <a:t>),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230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CONSTRAINT </a:t>
            </a:r>
            <a:r>
              <a:rPr lang="en-US" altLang="en-US" sz="230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trans_book_fk</a:t>
            </a:r>
            <a:r>
              <a:rPr lang="en-US" altLang="en-US" sz="230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en-US" sz="230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30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BookID</a:t>
            </a:r>
            <a:r>
              <a:rPr lang="en-US" altLang="en-US" sz="230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)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230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     REFERENCES </a:t>
            </a:r>
            <a:r>
              <a:rPr lang="en-US" altLang="en-US" sz="230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Book(</a:t>
            </a:r>
            <a:r>
              <a:rPr lang="en-US" altLang="en-US" sz="230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BookId</a:t>
            </a:r>
            <a:r>
              <a:rPr lang="en-US" altLang="en-US" sz="230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),</a:t>
            </a:r>
            <a:endParaRPr lang="en-IE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buClrTx/>
              <a:buFontTx/>
              <a:buNone/>
            </a:pPr>
            <a:r>
              <a:rPr lang="en-US" altLang="en-US" sz="230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CONSTRAINT </a:t>
            </a:r>
            <a:r>
              <a:rPr lang="en-US" altLang="en-US" sz="230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trans_borrow_fk</a:t>
            </a:r>
            <a:r>
              <a:rPr lang="en-US" altLang="en-US" sz="230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en-US" sz="230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30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BorrowerID</a:t>
            </a:r>
            <a:r>
              <a:rPr lang="en-US" altLang="en-US" sz="230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)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230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     REFERENCES </a:t>
            </a:r>
            <a:r>
              <a:rPr lang="en-US" altLang="en-US" sz="230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Borrower(</a:t>
            </a:r>
            <a:r>
              <a:rPr lang="en-US" altLang="en-US" sz="230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BorrowerId</a:t>
            </a:r>
            <a:r>
              <a:rPr lang="en-US" altLang="en-US" sz="230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),</a:t>
            </a:r>
            <a:endParaRPr lang="en-I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buClrTx/>
              <a:buFontTx/>
              <a:buNone/>
            </a:pPr>
            <a:r>
              <a:rPr lang="en-US" altLang="en-US" sz="230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CONSTRAINT </a:t>
            </a:r>
            <a:r>
              <a:rPr lang="en-US" altLang="en-US" sz="230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trans_type_fk</a:t>
            </a:r>
            <a:r>
              <a:rPr lang="en-US" altLang="en-US" sz="230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en-US" sz="230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30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Transaction_type</a:t>
            </a:r>
            <a:r>
              <a:rPr lang="en-US" altLang="en-US" sz="230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)</a:t>
            </a:r>
            <a:endParaRPr lang="en-US" altLang="en-US" sz="2300" dirty="0">
              <a:solidFill>
                <a:srgbClr val="00000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 eaLnBrk="0" hangingPunct="0">
              <a:buClrTx/>
              <a:buFontTx/>
              <a:buNone/>
            </a:pPr>
            <a:r>
              <a:rPr lang="en-US" altLang="en-US" sz="230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     REFERENCES </a:t>
            </a:r>
            <a:r>
              <a:rPr lang="en-US" altLang="en-US" sz="230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TransactType</a:t>
            </a:r>
            <a:r>
              <a:rPr lang="en-US" altLang="en-US" sz="230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30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TransactType</a:t>
            </a:r>
            <a:r>
              <a:rPr lang="en-US" altLang="en-US" sz="230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)</a:t>
            </a:r>
            <a:endParaRPr lang="en-I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/>
              <a:t>   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43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Table create order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We created tables in the following order – Why?</a:t>
            </a:r>
          </a:p>
          <a:p>
            <a:pPr lvl="1"/>
            <a:r>
              <a:rPr lang="en-IE" dirty="0" err="1" smtClean="0"/>
              <a:t>TransactType</a:t>
            </a:r>
            <a:endParaRPr lang="en-IE" dirty="0" smtClean="0"/>
          </a:p>
          <a:p>
            <a:pPr lvl="1"/>
            <a:r>
              <a:rPr lang="en-IE" dirty="0" smtClean="0"/>
              <a:t>Author</a:t>
            </a:r>
          </a:p>
          <a:p>
            <a:pPr lvl="1"/>
            <a:r>
              <a:rPr lang="en-IE" dirty="0" smtClean="0"/>
              <a:t>Borrower</a:t>
            </a:r>
          </a:p>
          <a:p>
            <a:pPr lvl="1"/>
            <a:r>
              <a:rPr lang="en-IE" dirty="0" smtClean="0"/>
              <a:t>Book</a:t>
            </a:r>
          </a:p>
          <a:p>
            <a:pPr lvl="1"/>
            <a:r>
              <a:rPr lang="en-IE" dirty="0" smtClean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1982534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Table create order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First</a:t>
            </a:r>
          </a:p>
          <a:p>
            <a:pPr lvl="1"/>
            <a:r>
              <a:rPr lang="en-IE" dirty="0" smtClean="0"/>
              <a:t>Create tables that have no dependencies</a:t>
            </a:r>
          </a:p>
          <a:p>
            <a:r>
              <a:rPr lang="en-IE" dirty="0" smtClean="0"/>
              <a:t>Second</a:t>
            </a:r>
          </a:p>
          <a:p>
            <a:pPr lvl="1"/>
            <a:r>
              <a:rPr lang="en-IE" dirty="0" smtClean="0"/>
              <a:t>Create tables that depend on those tables but only have one dependency</a:t>
            </a:r>
          </a:p>
          <a:p>
            <a:r>
              <a:rPr lang="en-IE" dirty="0" smtClean="0"/>
              <a:t>Third</a:t>
            </a:r>
          </a:p>
          <a:p>
            <a:pPr lvl="1"/>
            <a:r>
              <a:rPr lang="en-IE" dirty="0" smtClean="0"/>
              <a:t>Create tables with multiple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2242224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Inserting Data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99302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What you need to know</a:t>
            </a:r>
            <a:endParaRPr lang="en-IE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The format of the table</a:t>
            </a:r>
          </a:p>
          <a:p>
            <a:pPr lvl="1"/>
            <a:r>
              <a:rPr lang="en-IE" dirty="0" smtClean="0"/>
              <a:t>i.e. the columns and their constraints.</a:t>
            </a:r>
          </a:p>
          <a:p>
            <a:r>
              <a:rPr lang="en-IE" dirty="0" smtClean="0"/>
              <a:t>You can do either:</a:t>
            </a:r>
          </a:p>
          <a:p>
            <a:pPr lvl="1"/>
            <a:r>
              <a:rPr lang="en-IE" dirty="0" smtClean="0"/>
              <a:t>A full INSERT</a:t>
            </a:r>
          </a:p>
          <a:p>
            <a:pPr lvl="2"/>
            <a:r>
              <a:rPr lang="en-IE" dirty="0" smtClean="0"/>
              <a:t>This inserts a value for every column in the table.</a:t>
            </a:r>
          </a:p>
          <a:p>
            <a:pPr lvl="1"/>
            <a:r>
              <a:rPr lang="en-IE" dirty="0" smtClean="0"/>
              <a:t>A partial INSERT</a:t>
            </a:r>
          </a:p>
          <a:p>
            <a:pPr lvl="2"/>
            <a:r>
              <a:rPr lang="en-IE" dirty="0" smtClean="0"/>
              <a:t>This inserts some values, but accepts the default values for other columns</a:t>
            </a:r>
            <a:r>
              <a:rPr lang="en-IE" dirty="0" smtClean="0"/>
              <a:t>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5871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What you need to know</a:t>
            </a:r>
            <a:endParaRPr lang="en-IE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NOTE</a:t>
            </a:r>
            <a:endParaRPr lang="en-IE" dirty="0" smtClean="0"/>
          </a:p>
          <a:p>
            <a:pPr lvl="1"/>
            <a:r>
              <a:rPr lang="en-IE" dirty="0"/>
              <a:t>All CHAR, VARCHAR2 and DATE fields must have their values surrounded by single quotes.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6962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To add a row we need to :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40080" lvl="1" indent="-246888">
              <a:buNone/>
              <a:defRPr/>
            </a:pPr>
            <a:endParaRPr lang="en-US" b="1" dirty="0">
              <a:latin typeface="CourierPS" pitchFamily="49" charset="0"/>
            </a:endParaRPr>
          </a:p>
          <a:p>
            <a:pPr marL="640080" lvl="1" indent="-246888">
              <a:buNone/>
              <a:defRPr/>
            </a:pPr>
            <a:endParaRPr lang="en-US" b="1" dirty="0" smtClean="0">
              <a:latin typeface="CourierPS" pitchFamily="49" charset="0"/>
            </a:endParaRPr>
          </a:p>
          <a:p>
            <a:pPr marL="640080" lvl="1" indent="-246888">
              <a:buNone/>
              <a:defRPr/>
            </a:pPr>
            <a:r>
              <a:rPr lang="en-IE" b="1" dirty="0">
                <a:latin typeface="CourierPS" pitchFamily="49" charset="0"/>
              </a:rPr>
              <a:t>INSERT INTO AUTHOR  VALUES (1,'Melville', 'Herman');</a:t>
            </a:r>
            <a:endParaRPr lang="en-US" b="1" dirty="0" smtClean="0">
              <a:latin typeface="CourierP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05678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INSERT INTO table (column1, column2, ... </a:t>
            </a:r>
            <a:r>
              <a:rPr lang="en-IE" dirty="0" err="1"/>
              <a:t>column_n</a:t>
            </a:r>
            <a:r>
              <a:rPr lang="en-IE" dirty="0"/>
              <a:t> ) VALUES (expression1, expression2, ... </a:t>
            </a:r>
            <a:r>
              <a:rPr lang="en-IE" dirty="0" err="1"/>
              <a:t>expression_n</a:t>
            </a:r>
            <a:r>
              <a:rPr lang="en-IE" dirty="0"/>
              <a:t> 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530120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NOTE: If we do not include a column list then ORACLE assumes you are inserting data in the column order it expects. 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5332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First Normal Form  (1NF) </a:t>
            </a:r>
            <a:endParaRPr lang="en-IE" dirty="0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table is considered to be in 1NF if all the fields contain only scalar values (as opposed to list of values). </a:t>
            </a:r>
          </a:p>
          <a:p>
            <a:pPr lvl="1"/>
            <a:r>
              <a:rPr lang="en-US" altLang="en-US" dirty="0" smtClean="0"/>
              <a:t>Removing repeating groups into a separate table</a:t>
            </a:r>
          </a:p>
          <a:p>
            <a:r>
              <a:rPr lang="en-US" altLang="en-US" dirty="0" smtClean="0"/>
              <a:t>Example  - This is Not 1NF</a:t>
            </a:r>
            <a:endParaRPr lang="en-US" altLang="en-US" dirty="0"/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609600" y="5638800"/>
            <a:ext cx="8001000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altLang="en-US"/>
              <a:t>Author and AuPhone columns are not scalar</a:t>
            </a:r>
          </a:p>
        </p:txBody>
      </p:sp>
      <p:grpSp>
        <p:nvGrpSpPr>
          <p:cNvPr id="214577" name="Group 561"/>
          <p:cNvGrpSpPr>
            <a:grpSpLocks/>
          </p:cNvGrpSpPr>
          <p:nvPr/>
        </p:nvGrpSpPr>
        <p:grpSpPr bwMode="auto">
          <a:xfrm>
            <a:off x="1172418" y="3623791"/>
            <a:ext cx="1063625" cy="606425"/>
            <a:chOff x="0" y="0"/>
            <a:chExt cx="627" cy="480"/>
          </a:xfrm>
        </p:grpSpPr>
        <p:sp>
          <p:nvSpPr>
            <p:cNvPr id="214513" name="Rectangle 497"/>
            <p:cNvSpPr>
              <a:spLocks noChangeArrowheads="1"/>
            </p:cNvSpPr>
            <p:nvPr/>
          </p:nvSpPr>
          <p:spPr bwMode="auto">
            <a:xfrm>
              <a:off x="29" y="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0-321-32132-1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576" name="Rectangle 560"/>
            <p:cNvSpPr>
              <a:spLocks noChangeArrowheads="1"/>
            </p:cNvSpPr>
            <p:nvPr/>
          </p:nvSpPr>
          <p:spPr bwMode="auto">
            <a:xfrm>
              <a:off x="0" y="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579" name="Group 563"/>
          <p:cNvGrpSpPr>
            <a:grpSpLocks/>
          </p:cNvGrpSpPr>
          <p:nvPr/>
        </p:nvGrpSpPr>
        <p:grpSpPr bwMode="auto">
          <a:xfrm>
            <a:off x="2236043" y="3623791"/>
            <a:ext cx="881063" cy="606425"/>
            <a:chOff x="627" y="0"/>
            <a:chExt cx="598" cy="480"/>
          </a:xfrm>
        </p:grpSpPr>
        <p:sp>
          <p:nvSpPr>
            <p:cNvPr id="214514" name="Rectangle 498"/>
            <p:cNvSpPr>
              <a:spLocks noChangeArrowheads="1"/>
            </p:cNvSpPr>
            <p:nvPr/>
          </p:nvSpPr>
          <p:spPr bwMode="auto">
            <a:xfrm>
              <a:off x="656" y="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Balloon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578" name="Rectangle 562"/>
            <p:cNvSpPr>
              <a:spLocks noChangeArrowheads="1"/>
            </p:cNvSpPr>
            <p:nvPr/>
          </p:nvSpPr>
          <p:spPr bwMode="auto">
            <a:xfrm>
              <a:off x="627" y="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583" name="Group 567"/>
          <p:cNvGrpSpPr>
            <a:grpSpLocks/>
          </p:cNvGrpSpPr>
          <p:nvPr/>
        </p:nvGrpSpPr>
        <p:grpSpPr bwMode="auto">
          <a:xfrm>
            <a:off x="3121868" y="3623791"/>
            <a:ext cx="911225" cy="606425"/>
            <a:chOff x="1549" y="0"/>
            <a:chExt cx="548" cy="480"/>
          </a:xfrm>
        </p:grpSpPr>
        <p:sp>
          <p:nvSpPr>
            <p:cNvPr id="214516" name="Rectangle 500"/>
            <p:cNvSpPr>
              <a:spLocks noChangeArrowheads="1"/>
            </p:cNvSpPr>
            <p:nvPr/>
          </p:nvSpPr>
          <p:spPr bwMode="auto">
            <a:xfrm>
              <a:off x="1578" y="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Sleepy, Snoopy, Grumpy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582" name="Rectangle 566"/>
            <p:cNvSpPr>
              <a:spLocks noChangeArrowheads="1"/>
            </p:cNvSpPr>
            <p:nvPr/>
          </p:nvSpPr>
          <p:spPr bwMode="auto">
            <a:xfrm>
              <a:off x="1549" y="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585" name="Group 569"/>
          <p:cNvGrpSpPr>
            <a:grpSpLocks/>
          </p:cNvGrpSpPr>
          <p:nvPr/>
        </p:nvGrpSpPr>
        <p:grpSpPr bwMode="auto">
          <a:xfrm>
            <a:off x="4033093" y="3623791"/>
            <a:ext cx="1087438" cy="606425"/>
            <a:chOff x="2097" y="0"/>
            <a:chExt cx="598" cy="480"/>
          </a:xfrm>
        </p:grpSpPr>
        <p:sp>
          <p:nvSpPr>
            <p:cNvPr id="214517" name="Rectangle 501"/>
            <p:cNvSpPr>
              <a:spLocks noChangeArrowheads="1"/>
            </p:cNvSpPr>
            <p:nvPr/>
          </p:nvSpPr>
          <p:spPr bwMode="auto">
            <a:xfrm>
              <a:off x="2126" y="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321-321-1111, 232-234-1234, 665-235-6532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584" name="Rectangle 568"/>
            <p:cNvSpPr>
              <a:spLocks noChangeArrowheads="1"/>
            </p:cNvSpPr>
            <p:nvPr/>
          </p:nvSpPr>
          <p:spPr bwMode="auto">
            <a:xfrm>
              <a:off x="2097" y="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589" name="Group 573"/>
          <p:cNvGrpSpPr>
            <a:grpSpLocks/>
          </p:cNvGrpSpPr>
          <p:nvPr/>
        </p:nvGrpSpPr>
        <p:grpSpPr bwMode="auto">
          <a:xfrm>
            <a:off x="5120531" y="3623791"/>
            <a:ext cx="998537" cy="606425"/>
            <a:chOff x="3077" y="0"/>
            <a:chExt cx="670" cy="480"/>
          </a:xfrm>
        </p:grpSpPr>
        <p:sp>
          <p:nvSpPr>
            <p:cNvPr id="214519" name="Rectangle 503"/>
            <p:cNvSpPr>
              <a:spLocks noChangeArrowheads="1"/>
            </p:cNvSpPr>
            <p:nvPr/>
          </p:nvSpPr>
          <p:spPr bwMode="auto">
            <a:xfrm>
              <a:off x="3106" y="0"/>
              <a:ext cx="6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Small House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588" name="Rectangle 572"/>
            <p:cNvSpPr>
              <a:spLocks noChangeArrowheads="1"/>
            </p:cNvSpPr>
            <p:nvPr/>
          </p:nvSpPr>
          <p:spPr bwMode="auto">
            <a:xfrm>
              <a:off x="3077" y="0"/>
              <a:ext cx="67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591" name="Group 575"/>
          <p:cNvGrpSpPr>
            <a:grpSpLocks/>
          </p:cNvGrpSpPr>
          <p:nvPr/>
        </p:nvGrpSpPr>
        <p:grpSpPr bwMode="auto">
          <a:xfrm>
            <a:off x="6119068" y="3623791"/>
            <a:ext cx="1058863" cy="606425"/>
            <a:chOff x="3747" y="0"/>
            <a:chExt cx="634" cy="480"/>
          </a:xfrm>
        </p:grpSpPr>
        <p:sp>
          <p:nvSpPr>
            <p:cNvPr id="214520" name="Rectangle 504"/>
            <p:cNvSpPr>
              <a:spLocks noChangeArrowheads="1"/>
            </p:cNvSpPr>
            <p:nvPr/>
          </p:nvSpPr>
          <p:spPr bwMode="auto">
            <a:xfrm>
              <a:off x="3776" y="0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714-000-0000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590" name="Rectangle 574"/>
            <p:cNvSpPr>
              <a:spLocks noChangeArrowheads="1"/>
            </p:cNvSpPr>
            <p:nvPr/>
          </p:nvSpPr>
          <p:spPr bwMode="auto">
            <a:xfrm>
              <a:off x="3747" y="0"/>
              <a:ext cx="634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593" name="Group 577"/>
          <p:cNvGrpSpPr>
            <a:grpSpLocks/>
          </p:cNvGrpSpPr>
          <p:nvPr/>
        </p:nvGrpSpPr>
        <p:grpSpPr bwMode="auto">
          <a:xfrm>
            <a:off x="7177931" y="3623791"/>
            <a:ext cx="706437" cy="606425"/>
            <a:chOff x="4381" y="0"/>
            <a:chExt cx="382" cy="480"/>
          </a:xfrm>
        </p:grpSpPr>
        <p:sp>
          <p:nvSpPr>
            <p:cNvPr id="214521" name="Rectangle 505"/>
            <p:cNvSpPr>
              <a:spLocks noChangeArrowheads="1"/>
            </p:cNvSpPr>
            <p:nvPr/>
          </p:nvSpPr>
          <p:spPr bwMode="auto">
            <a:xfrm>
              <a:off x="4410" y="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$34.00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592" name="Rectangle 576"/>
            <p:cNvSpPr>
              <a:spLocks noChangeArrowheads="1"/>
            </p:cNvSpPr>
            <p:nvPr/>
          </p:nvSpPr>
          <p:spPr bwMode="auto">
            <a:xfrm>
              <a:off x="4381" y="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31" name="Group 615"/>
          <p:cNvGrpSpPr>
            <a:grpSpLocks/>
          </p:cNvGrpSpPr>
          <p:nvPr/>
        </p:nvGrpSpPr>
        <p:grpSpPr bwMode="auto">
          <a:xfrm>
            <a:off x="1172418" y="4230216"/>
            <a:ext cx="1063625" cy="381000"/>
            <a:chOff x="0" y="1440"/>
            <a:chExt cx="627" cy="480"/>
          </a:xfrm>
        </p:grpSpPr>
        <p:sp>
          <p:nvSpPr>
            <p:cNvPr id="214540" name="Rectangle 524"/>
            <p:cNvSpPr>
              <a:spLocks noChangeArrowheads="1"/>
            </p:cNvSpPr>
            <p:nvPr/>
          </p:nvSpPr>
          <p:spPr bwMode="auto">
            <a:xfrm>
              <a:off x="29" y="144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0-55-123456-9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30" name="Rectangle 614"/>
            <p:cNvSpPr>
              <a:spLocks noChangeArrowheads="1"/>
            </p:cNvSpPr>
            <p:nvPr/>
          </p:nvSpPr>
          <p:spPr bwMode="auto">
            <a:xfrm>
              <a:off x="0" y="144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33" name="Group 617"/>
          <p:cNvGrpSpPr>
            <a:grpSpLocks/>
          </p:cNvGrpSpPr>
          <p:nvPr/>
        </p:nvGrpSpPr>
        <p:grpSpPr bwMode="auto">
          <a:xfrm>
            <a:off x="2236043" y="4230216"/>
            <a:ext cx="881063" cy="381000"/>
            <a:chOff x="627" y="1440"/>
            <a:chExt cx="598" cy="480"/>
          </a:xfrm>
        </p:grpSpPr>
        <p:sp>
          <p:nvSpPr>
            <p:cNvPr id="214541" name="Rectangle 525"/>
            <p:cNvSpPr>
              <a:spLocks noChangeArrowheads="1"/>
            </p:cNvSpPr>
            <p:nvPr/>
          </p:nvSpPr>
          <p:spPr bwMode="auto">
            <a:xfrm>
              <a:off x="656" y="144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Main Street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32" name="Rectangle 616"/>
            <p:cNvSpPr>
              <a:spLocks noChangeArrowheads="1"/>
            </p:cNvSpPr>
            <p:nvPr/>
          </p:nvSpPr>
          <p:spPr bwMode="auto">
            <a:xfrm>
              <a:off x="627" y="144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37" name="Group 621"/>
          <p:cNvGrpSpPr>
            <a:grpSpLocks/>
          </p:cNvGrpSpPr>
          <p:nvPr/>
        </p:nvGrpSpPr>
        <p:grpSpPr bwMode="auto">
          <a:xfrm>
            <a:off x="3121868" y="4230216"/>
            <a:ext cx="911225" cy="381000"/>
            <a:chOff x="1549" y="1440"/>
            <a:chExt cx="548" cy="480"/>
          </a:xfrm>
        </p:grpSpPr>
        <p:sp>
          <p:nvSpPr>
            <p:cNvPr id="214543" name="Rectangle 527"/>
            <p:cNvSpPr>
              <a:spLocks noChangeArrowheads="1"/>
            </p:cNvSpPr>
            <p:nvPr/>
          </p:nvSpPr>
          <p:spPr bwMode="auto">
            <a:xfrm>
              <a:off x="1578" y="144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Jones, Smith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36" name="Rectangle 620"/>
            <p:cNvSpPr>
              <a:spLocks noChangeArrowheads="1"/>
            </p:cNvSpPr>
            <p:nvPr/>
          </p:nvSpPr>
          <p:spPr bwMode="auto">
            <a:xfrm>
              <a:off x="1549" y="144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39" name="Group 623"/>
          <p:cNvGrpSpPr>
            <a:grpSpLocks/>
          </p:cNvGrpSpPr>
          <p:nvPr/>
        </p:nvGrpSpPr>
        <p:grpSpPr bwMode="auto">
          <a:xfrm>
            <a:off x="4033093" y="4230216"/>
            <a:ext cx="1087438" cy="381000"/>
            <a:chOff x="2097" y="1440"/>
            <a:chExt cx="598" cy="480"/>
          </a:xfrm>
        </p:grpSpPr>
        <p:sp>
          <p:nvSpPr>
            <p:cNvPr id="214544" name="Rectangle 528"/>
            <p:cNvSpPr>
              <a:spLocks noChangeArrowheads="1"/>
            </p:cNvSpPr>
            <p:nvPr/>
          </p:nvSpPr>
          <p:spPr bwMode="auto">
            <a:xfrm>
              <a:off x="2126" y="144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123-333-3333, 654-223-3455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38" name="Rectangle 622"/>
            <p:cNvSpPr>
              <a:spLocks noChangeArrowheads="1"/>
            </p:cNvSpPr>
            <p:nvPr/>
          </p:nvSpPr>
          <p:spPr bwMode="auto">
            <a:xfrm>
              <a:off x="2097" y="144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43" name="Group 627"/>
          <p:cNvGrpSpPr>
            <a:grpSpLocks/>
          </p:cNvGrpSpPr>
          <p:nvPr/>
        </p:nvGrpSpPr>
        <p:grpSpPr bwMode="auto">
          <a:xfrm>
            <a:off x="5120531" y="4230216"/>
            <a:ext cx="998537" cy="381000"/>
            <a:chOff x="3077" y="1440"/>
            <a:chExt cx="670" cy="480"/>
          </a:xfrm>
        </p:grpSpPr>
        <p:sp>
          <p:nvSpPr>
            <p:cNvPr id="214546" name="Rectangle 530"/>
            <p:cNvSpPr>
              <a:spLocks noChangeArrowheads="1"/>
            </p:cNvSpPr>
            <p:nvPr/>
          </p:nvSpPr>
          <p:spPr bwMode="auto">
            <a:xfrm>
              <a:off x="3106" y="1440"/>
              <a:ext cx="6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Small House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42" name="Rectangle 626"/>
            <p:cNvSpPr>
              <a:spLocks noChangeArrowheads="1"/>
            </p:cNvSpPr>
            <p:nvPr/>
          </p:nvSpPr>
          <p:spPr bwMode="auto">
            <a:xfrm>
              <a:off x="3077" y="1440"/>
              <a:ext cx="67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45" name="Group 629"/>
          <p:cNvGrpSpPr>
            <a:grpSpLocks/>
          </p:cNvGrpSpPr>
          <p:nvPr/>
        </p:nvGrpSpPr>
        <p:grpSpPr bwMode="auto">
          <a:xfrm>
            <a:off x="6119068" y="4230216"/>
            <a:ext cx="1058863" cy="381000"/>
            <a:chOff x="3747" y="1440"/>
            <a:chExt cx="634" cy="480"/>
          </a:xfrm>
        </p:grpSpPr>
        <p:sp>
          <p:nvSpPr>
            <p:cNvPr id="214547" name="Rectangle 531"/>
            <p:cNvSpPr>
              <a:spLocks noChangeArrowheads="1"/>
            </p:cNvSpPr>
            <p:nvPr/>
          </p:nvSpPr>
          <p:spPr bwMode="auto">
            <a:xfrm>
              <a:off x="3776" y="1440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714-000-0000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44" name="Rectangle 628"/>
            <p:cNvSpPr>
              <a:spLocks noChangeArrowheads="1"/>
            </p:cNvSpPr>
            <p:nvPr/>
          </p:nvSpPr>
          <p:spPr bwMode="auto">
            <a:xfrm>
              <a:off x="3747" y="1440"/>
              <a:ext cx="634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47" name="Group 631"/>
          <p:cNvGrpSpPr>
            <a:grpSpLocks/>
          </p:cNvGrpSpPr>
          <p:nvPr/>
        </p:nvGrpSpPr>
        <p:grpSpPr bwMode="auto">
          <a:xfrm>
            <a:off x="7177931" y="4230216"/>
            <a:ext cx="706437" cy="381000"/>
            <a:chOff x="4381" y="1440"/>
            <a:chExt cx="382" cy="480"/>
          </a:xfrm>
        </p:grpSpPr>
        <p:sp>
          <p:nvSpPr>
            <p:cNvPr id="214548" name="Rectangle 532"/>
            <p:cNvSpPr>
              <a:spLocks noChangeArrowheads="1"/>
            </p:cNvSpPr>
            <p:nvPr/>
          </p:nvSpPr>
          <p:spPr bwMode="auto">
            <a:xfrm>
              <a:off x="4410" y="144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$22.95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46" name="Rectangle 630"/>
            <p:cNvSpPr>
              <a:spLocks noChangeArrowheads="1"/>
            </p:cNvSpPr>
            <p:nvPr/>
          </p:nvSpPr>
          <p:spPr bwMode="auto">
            <a:xfrm>
              <a:off x="4381" y="144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67" name="Group 651"/>
          <p:cNvGrpSpPr>
            <a:grpSpLocks/>
          </p:cNvGrpSpPr>
          <p:nvPr/>
        </p:nvGrpSpPr>
        <p:grpSpPr bwMode="auto">
          <a:xfrm>
            <a:off x="1172418" y="4611216"/>
            <a:ext cx="1063625" cy="381000"/>
            <a:chOff x="0" y="2400"/>
            <a:chExt cx="627" cy="480"/>
          </a:xfrm>
        </p:grpSpPr>
        <p:sp>
          <p:nvSpPr>
            <p:cNvPr id="214558" name="Rectangle 542"/>
            <p:cNvSpPr>
              <a:spLocks noChangeArrowheads="1"/>
            </p:cNvSpPr>
            <p:nvPr/>
          </p:nvSpPr>
          <p:spPr bwMode="auto">
            <a:xfrm>
              <a:off x="29" y="240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0-123-45678-0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66" name="Rectangle 650"/>
            <p:cNvSpPr>
              <a:spLocks noChangeArrowheads="1"/>
            </p:cNvSpPr>
            <p:nvPr/>
          </p:nvSpPr>
          <p:spPr bwMode="auto">
            <a:xfrm>
              <a:off x="0" y="240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69" name="Group 653"/>
          <p:cNvGrpSpPr>
            <a:grpSpLocks/>
          </p:cNvGrpSpPr>
          <p:nvPr/>
        </p:nvGrpSpPr>
        <p:grpSpPr bwMode="auto">
          <a:xfrm>
            <a:off x="2236043" y="4611216"/>
            <a:ext cx="881063" cy="381000"/>
            <a:chOff x="627" y="2400"/>
            <a:chExt cx="598" cy="480"/>
          </a:xfrm>
        </p:grpSpPr>
        <p:sp>
          <p:nvSpPr>
            <p:cNvPr id="214559" name="Rectangle 543"/>
            <p:cNvSpPr>
              <a:spLocks noChangeArrowheads="1"/>
            </p:cNvSpPr>
            <p:nvPr/>
          </p:nvSpPr>
          <p:spPr bwMode="auto">
            <a:xfrm>
              <a:off x="656" y="240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Ulysses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68" name="Rectangle 652"/>
            <p:cNvSpPr>
              <a:spLocks noChangeArrowheads="1"/>
            </p:cNvSpPr>
            <p:nvPr/>
          </p:nvSpPr>
          <p:spPr bwMode="auto">
            <a:xfrm>
              <a:off x="627" y="240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73" name="Group 657"/>
          <p:cNvGrpSpPr>
            <a:grpSpLocks/>
          </p:cNvGrpSpPr>
          <p:nvPr/>
        </p:nvGrpSpPr>
        <p:grpSpPr bwMode="auto">
          <a:xfrm>
            <a:off x="3121868" y="4611216"/>
            <a:ext cx="911225" cy="381000"/>
            <a:chOff x="1549" y="2400"/>
            <a:chExt cx="548" cy="480"/>
          </a:xfrm>
        </p:grpSpPr>
        <p:sp>
          <p:nvSpPr>
            <p:cNvPr id="214561" name="Rectangle 545"/>
            <p:cNvSpPr>
              <a:spLocks noChangeArrowheads="1"/>
            </p:cNvSpPr>
            <p:nvPr/>
          </p:nvSpPr>
          <p:spPr bwMode="auto">
            <a:xfrm>
              <a:off x="1578" y="240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Joyce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72" name="Rectangle 656"/>
            <p:cNvSpPr>
              <a:spLocks noChangeArrowheads="1"/>
            </p:cNvSpPr>
            <p:nvPr/>
          </p:nvSpPr>
          <p:spPr bwMode="auto">
            <a:xfrm>
              <a:off x="1549" y="240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75" name="Group 659"/>
          <p:cNvGrpSpPr>
            <a:grpSpLocks/>
          </p:cNvGrpSpPr>
          <p:nvPr/>
        </p:nvGrpSpPr>
        <p:grpSpPr bwMode="auto">
          <a:xfrm>
            <a:off x="4033093" y="4611216"/>
            <a:ext cx="1087438" cy="381000"/>
            <a:chOff x="2097" y="2400"/>
            <a:chExt cx="598" cy="480"/>
          </a:xfrm>
        </p:grpSpPr>
        <p:sp>
          <p:nvSpPr>
            <p:cNvPr id="214562" name="Rectangle 546"/>
            <p:cNvSpPr>
              <a:spLocks noChangeArrowheads="1"/>
            </p:cNvSpPr>
            <p:nvPr/>
          </p:nvSpPr>
          <p:spPr bwMode="auto">
            <a:xfrm>
              <a:off x="2126" y="240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666-666-6666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74" name="Rectangle 658"/>
            <p:cNvSpPr>
              <a:spLocks noChangeArrowheads="1"/>
            </p:cNvSpPr>
            <p:nvPr/>
          </p:nvSpPr>
          <p:spPr bwMode="auto">
            <a:xfrm>
              <a:off x="2097" y="240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79" name="Group 663"/>
          <p:cNvGrpSpPr>
            <a:grpSpLocks/>
          </p:cNvGrpSpPr>
          <p:nvPr/>
        </p:nvGrpSpPr>
        <p:grpSpPr bwMode="auto">
          <a:xfrm>
            <a:off x="5120531" y="4611216"/>
            <a:ext cx="998537" cy="381000"/>
            <a:chOff x="3077" y="2400"/>
            <a:chExt cx="670" cy="480"/>
          </a:xfrm>
        </p:grpSpPr>
        <p:sp>
          <p:nvSpPr>
            <p:cNvPr id="214564" name="Rectangle 548"/>
            <p:cNvSpPr>
              <a:spLocks noChangeArrowheads="1"/>
            </p:cNvSpPr>
            <p:nvPr/>
          </p:nvSpPr>
          <p:spPr bwMode="auto">
            <a:xfrm>
              <a:off x="3106" y="2400"/>
              <a:ext cx="6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Alpha Press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78" name="Rectangle 662"/>
            <p:cNvSpPr>
              <a:spLocks noChangeArrowheads="1"/>
            </p:cNvSpPr>
            <p:nvPr/>
          </p:nvSpPr>
          <p:spPr bwMode="auto">
            <a:xfrm>
              <a:off x="3077" y="2400"/>
              <a:ext cx="67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81" name="Group 665"/>
          <p:cNvGrpSpPr>
            <a:grpSpLocks/>
          </p:cNvGrpSpPr>
          <p:nvPr/>
        </p:nvGrpSpPr>
        <p:grpSpPr bwMode="auto">
          <a:xfrm>
            <a:off x="6119068" y="4611216"/>
            <a:ext cx="1058863" cy="381000"/>
            <a:chOff x="3747" y="2400"/>
            <a:chExt cx="634" cy="480"/>
          </a:xfrm>
        </p:grpSpPr>
        <p:sp>
          <p:nvSpPr>
            <p:cNvPr id="214565" name="Rectangle 549"/>
            <p:cNvSpPr>
              <a:spLocks noChangeArrowheads="1"/>
            </p:cNvSpPr>
            <p:nvPr/>
          </p:nvSpPr>
          <p:spPr bwMode="auto">
            <a:xfrm>
              <a:off x="3776" y="2400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999-999-9999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80" name="Rectangle 664"/>
            <p:cNvSpPr>
              <a:spLocks noChangeArrowheads="1"/>
            </p:cNvSpPr>
            <p:nvPr/>
          </p:nvSpPr>
          <p:spPr bwMode="auto">
            <a:xfrm>
              <a:off x="3747" y="2400"/>
              <a:ext cx="634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83" name="Group 667"/>
          <p:cNvGrpSpPr>
            <a:grpSpLocks/>
          </p:cNvGrpSpPr>
          <p:nvPr/>
        </p:nvGrpSpPr>
        <p:grpSpPr bwMode="auto">
          <a:xfrm>
            <a:off x="7177931" y="4611216"/>
            <a:ext cx="706437" cy="381000"/>
            <a:chOff x="4381" y="2400"/>
            <a:chExt cx="382" cy="480"/>
          </a:xfrm>
        </p:grpSpPr>
        <p:sp>
          <p:nvSpPr>
            <p:cNvPr id="214566" name="Rectangle 550"/>
            <p:cNvSpPr>
              <a:spLocks noChangeArrowheads="1"/>
            </p:cNvSpPr>
            <p:nvPr/>
          </p:nvSpPr>
          <p:spPr bwMode="auto">
            <a:xfrm>
              <a:off x="4410" y="240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$34.00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82" name="Rectangle 666"/>
            <p:cNvSpPr>
              <a:spLocks noChangeArrowheads="1"/>
            </p:cNvSpPr>
            <p:nvPr/>
          </p:nvSpPr>
          <p:spPr bwMode="auto">
            <a:xfrm>
              <a:off x="4381" y="240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85" name="Group 669"/>
          <p:cNvGrpSpPr>
            <a:grpSpLocks/>
          </p:cNvGrpSpPr>
          <p:nvPr/>
        </p:nvGrpSpPr>
        <p:grpSpPr bwMode="auto">
          <a:xfrm>
            <a:off x="1172418" y="4992216"/>
            <a:ext cx="1063625" cy="381000"/>
            <a:chOff x="0" y="2880"/>
            <a:chExt cx="627" cy="480"/>
          </a:xfrm>
        </p:grpSpPr>
        <p:sp>
          <p:nvSpPr>
            <p:cNvPr id="214567" name="Rectangle 551"/>
            <p:cNvSpPr>
              <a:spLocks noChangeArrowheads="1"/>
            </p:cNvSpPr>
            <p:nvPr/>
          </p:nvSpPr>
          <p:spPr bwMode="auto">
            <a:xfrm>
              <a:off x="29" y="288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1-22-233700-0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84" name="Rectangle 668"/>
            <p:cNvSpPr>
              <a:spLocks noChangeArrowheads="1"/>
            </p:cNvSpPr>
            <p:nvPr/>
          </p:nvSpPr>
          <p:spPr bwMode="auto">
            <a:xfrm>
              <a:off x="0" y="288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87" name="Group 671"/>
          <p:cNvGrpSpPr>
            <a:grpSpLocks/>
          </p:cNvGrpSpPr>
          <p:nvPr/>
        </p:nvGrpSpPr>
        <p:grpSpPr bwMode="auto">
          <a:xfrm>
            <a:off x="2236043" y="4992216"/>
            <a:ext cx="881063" cy="381000"/>
            <a:chOff x="627" y="2880"/>
            <a:chExt cx="598" cy="480"/>
          </a:xfrm>
        </p:grpSpPr>
        <p:sp>
          <p:nvSpPr>
            <p:cNvPr id="214568" name="Rectangle 552"/>
            <p:cNvSpPr>
              <a:spLocks noChangeArrowheads="1"/>
            </p:cNvSpPr>
            <p:nvPr/>
          </p:nvSpPr>
          <p:spPr bwMode="auto">
            <a:xfrm>
              <a:off x="656" y="288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Visual Basic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86" name="Rectangle 670"/>
            <p:cNvSpPr>
              <a:spLocks noChangeArrowheads="1"/>
            </p:cNvSpPr>
            <p:nvPr/>
          </p:nvSpPr>
          <p:spPr bwMode="auto">
            <a:xfrm>
              <a:off x="62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91" name="Group 675"/>
          <p:cNvGrpSpPr>
            <a:grpSpLocks/>
          </p:cNvGrpSpPr>
          <p:nvPr/>
        </p:nvGrpSpPr>
        <p:grpSpPr bwMode="auto">
          <a:xfrm>
            <a:off x="3121868" y="4992216"/>
            <a:ext cx="911225" cy="381000"/>
            <a:chOff x="1549" y="2880"/>
            <a:chExt cx="548" cy="480"/>
          </a:xfrm>
        </p:grpSpPr>
        <p:sp>
          <p:nvSpPr>
            <p:cNvPr id="214570" name="Rectangle 554"/>
            <p:cNvSpPr>
              <a:spLocks noChangeArrowheads="1"/>
            </p:cNvSpPr>
            <p:nvPr/>
          </p:nvSpPr>
          <p:spPr bwMode="auto">
            <a:xfrm>
              <a:off x="1578" y="288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Roman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90" name="Rectangle 674"/>
            <p:cNvSpPr>
              <a:spLocks noChangeArrowheads="1"/>
            </p:cNvSpPr>
            <p:nvPr/>
          </p:nvSpPr>
          <p:spPr bwMode="auto">
            <a:xfrm>
              <a:off x="1549" y="288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93" name="Group 677"/>
          <p:cNvGrpSpPr>
            <a:grpSpLocks/>
          </p:cNvGrpSpPr>
          <p:nvPr/>
        </p:nvGrpSpPr>
        <p:grpSpPr bwMode="auto">
          <a:xfrm>
            <a:off x="4033093" y="4992216"/>
            <a:ext cx="1087438" cy="381000"/>
            <a:chOff x="2097" y="2880"/>
            <a:chExt cx="598" cy="480"/>
          </a:xfrm>
        </p:grpSpPr>
        <p:sp>
          <p:nvSpPr>
            <p:cNvPr id="214571" name="Rectangle 555"/>
            <p:cNvSpPr>
              <a:spLocks noChangeArrowheads="1"/>
            </p:cNvSpPr>
            <p:nvPr/>
          </p:nvSpPr>
          <p:spPr bwMode="auto">
            <a:xfrm>
              <a:off x="2126" y="288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444-444-4444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92" name="Rectangle 676"/>
            <p:cNvSpPr>
              <a:spLocks noChangeArrowheads="1"/>
            </p:cNvSpPr>
            <p:nvPr/>
          </p:nvSpPr>
          <p:spPr bwMode="auto">
            <a:xfrm>
              <a:off x="209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97" name="Group 681"/>
          <p:cNvGrpSpPr>
            <a:grpSpLocks/>
          </p:cNvGrpSpPr>
          <p:nvPr/>
        </p:nvGrpSpPr>
        <p:grpSpPr bwMode="auto">
          <a:xfrm>
            <a:off x="5120531" y="4992216"/>
            <a:ext cx="998537" cy="381000"/>
            <a:chOff x="3077" y="2880"/>
            <a:chExt cx="670" cy="480"/>
          </a:xfrm>
        </p:grpSpPr>
        <p:sp>
          <p:nvSpPr>
            <p:cNvPr id="214573" name="Rectangle 557"/>
            <p:cNvSpPr>
              <a:spLocks noChangeArrowheads="1"/>
            </p:cNvSpPr>
            <p:nvPr/>
          </p:nvSpPr>
          <p:spPr bwMode="auto">
            <a:xfrm>
              <a:off x="3106" y="2880"/>
              <a:ext cx="6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Big House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96" name="Rectangle 680"/>
            <p:cNvSpPr>
              <a:spLocks noChangeArrowheads="1"/>
            </p:cNvSpPr>
            <p:nvPr/>
          </p:nvSpPr>
          <p:spPr bwMode="auto">
            <a:xfrm>
              <a:off x="3077" y="2880"/>
              <a:ext cx="67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699" name="Group 683"/>
          <p:cNvGrpSpPr>
            <a:grpSpLocks/>
          </p:cNvGrpSpPr>
          <p:nvPr/>
        </p:nvGrpSpPr>
        <p:grpSpPr bwMode="auto">
          <a:xfrm>
            <a:off x="6119068" y="4992216"/>
            <a:ext cx="1058863" cy="381000"/>
            <a:chOff x="3747" y="2880"/>
            <a:chExt cx="634" cy="480"/>
          </a:xfrm>
        </p:grpSpPr>
        <p:sp>
          <p:nvSpPr>
            <p:cNvPr id="214574" name="Rectangle 558"/>
            <p:cNvSpPr>
              <a:spLocks noChangeArrowheads="1"/>
            </p:cNvSpPr>
            <p:nvPr/>
          </p:nvSpPr>
          <p:spPr bwMode="auto">
            <a:xfrm>
              <a:off x="3776" y="2880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123-456-7890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698" name="Rectangle 682"/>
            <p:cNvSpPr>
              <a:spLocks noChangeArrowheads="1"/>
            </p:cNvSpPr>
            <p:nvPr/>
          </p:nvSpPr>
          <p:spPr bwMode="auto">
            <a:xfrm>
              <a:off x="3747" y="2880"/>
              <a:ext cx="634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701" name="Group 685"/>
          <p:cNvGrpSpPr>
            <a:grpSpLocks/>
          </p:cNvGrpSpPr>
          <p:nvPr/>
        </p:nvGrpSpPr>
        <p:grpSpPr bwMode="auto">
          <a:xfrm>
            <a:off x="7177931" y="4992216"/>
            <a:ext cx="706437" cy="381000"/>
            <a:chOff x="4381" y="2880"/>
            <a:chExt cx="382" cy="480"/>
          </a:xfrm>
        </p:grpSpPr>
        <p:sp>
          <p:nvSpPr>
            <p:cNvPr id="214575" name="Rectangle 559"/>
            <p:cNvSpPr>
              <a:spLocks noChangeArrowheads="1"/>
            </p:cNvSpPr>
            <p:nvPr/>
          </p:nvSpPr>
          <p:spPr bwMode="auto">
            <a:xfrm>
              <a:off x="4410" y="288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050" b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$25.00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700" name="Rectangle 684"/>
            <p:cNvSpPr>
              <a:spLocks noChangeArrowheads="1"/>
            </p:cNvSpPr>
            <p:nvPr/>
          </p:nvSpPr>
          <p:spPr bwMode="auto">
            <a:xfrm>
              <a:off x="4381" y="288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705" name="Group 689"/>
          <p:cNvGrpSpPr>
            <a:grpSpLocks/>
          </p:cNvGrpSpPr>
          <p:nvPr/>
        </p:nvGrpSpPr>
        <p:grpSpPr bwMode="auto">
          <a:xfrm>
            <a:off x="1169243" y="3239616"/>
            <a:ext cx="1063625" cy="381000"/>
            <a:chOff x="0" y="2880"/>
            <a:chExt cx="627" cy="480"/>
          </a:xfrm>
        </p:grpSpPr>
        <p:sp>
          <p:nvSpPr>
            <p:cNvPr id="214706" name="Rectangle 690"/>
            <p:cNvSpPr>
              <a:spLocks noChangeArrowheads="1"/>
            </p:cNvSpPr>
            <p:nvPr/>
          </p:nvSpPr>
          <p:spPr bwMode="auto">
            <a:xfrm>
              <a:off x="29" y="2880"/>
              <a:ext cx="56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ISBN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707" name="Rectangle 691"/>
            <p:cNvSpPr>
              <a:spLocks noChangeArrowheads="1"/>
            </p:cNvSpPr>
            <p:nvPr/>
          </p:nvSpPr>
          <p:spPr bwMode="auto">
            <a:xfrm>
              <a:off x="0" y="288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708" name="Group 692"/>
          <p:cNvGrpSpPr>
            <a:grpSpLocks/>
          </p:cNvGrpSpPr>
          <p:nvPr/>
        </p:nvGrpSpPr>
        <p:grpSpPr bwMode="auto">
          <a:xfrm>
            <a:off x="2232868" y="3239616"/>
            <a:ext cx="881063" cy="381000"/>
            <a:chOff x="627" y="2880"/>
            <a:chExt cx="598" cy="480"/>
          </a:xfrm>
        </p:grpSpPr>
        <p:sp>
          <p:nvSpPr>
            <p:cNvPr id="214709" name="Rectangle 693"/>
            <p:cNvSpPr>
              <a:spLocks noChangeArrowheads="1"/>
            </p:cNvSpPr>
            <p:nvPr/>
          </p:nvSpPr>
          <p:spPr bwMode="auto">
            <a:xfrm>
              <a:off x="656" y="288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Title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710" name="Rectangle 694"/>
            <p:cNvSpPr>
              <a:spLocks noChangeArrowheads="1"/>
            </p:cNvSpPr>
            <p:nvPr/>
          </p:nvSpPr>
          <p:spPr bwMode="auto">
            <a:xfrm>
              <a:off x="62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714" name="Group 698"/>
          <p:cNvGrpSpPr>
            <a:grpSpLocks/>
          </p:cNvGrpSpPr>
          <p:nvPr/>
        </p:nvGrpSpPr>
        <p:grpSpPr bwMode="auto">
          <a:xfrm>
            <a:off x="3117106" y="3239616"/>
            <a:ext cx="911225" cy="381000"/>
            <a:chOff x="1549" y="2880"/>
            <a:chExt cx="548" cy="480"/>
          </a:xfrm>
        </p:grpSpPr>
        <p:sp>
          <p:nvSpPr>
            <p:cNvPr id="214715" name="Rectangle 699"/>
            <p:cNvSpPr>
              <a:spLocks noChangeArrowheads="1"/>
            </p:cNvSpPr>
            <p:nvPr/>
          </p:nvSpPr>
          <p:spPr bwMode="auto">
            <a:xfrm>
              <a:off x="1578" y="2880"/>
              <a:ext cx="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AuName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716" name="Rectangle 700"/>
            <p:cNvSpPr>
              <a:spLocks noChangeArrowheads="1"/>
            </p:cNvSpPr>
            <p:nvPr/>
          </p:nvSpPr>
          <p:spPr bwMode="auto">
            <a:xfrm>
              <a:off x="1549" y="288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717" name="Group 701"/>
          <p:cNvGrpSpPr>
            <a:grpSpLocks/>
          </p:cNvGrpSpPr>
          <p:nvPr/>
        </p:nvGrpSpPr>
        <p:grpSpPr bwMode="auto">
          <a:xfrm>
            <a:off x="4031506" y="3239616"/>
            <a:ext cx="1087437" cy="381000"/>
            <a:chOff x="2097" y="2880"/>
            <a:chExt cx="598" cy="480"/>
          </a:xfrm>
        </p:grpSpPr>
        <p:sp>
          <p:nvSpPr>
            <p:cNvPr id="214718" name="Rectangle 702"/>
            <p:cNvSpPr>
              <a:spLocks noChangeArrowheads="1"/>
            </p:cNvSpPr>
            <p:nvPr/>
          </p:nvSpPr>
          <p:spPr bwMode="auto">
            <a:xfrm>
              <a:off x="2126" y="2880"/>
              <a:ext cx="5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AuPhone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719" name="Rectangle 703"/>
            <p:cNvSpPr>
              <a:spLocks noChangeArrowheads="1"/>
            </p:cNvSpPr>
            <p:nvPr/>
          </p:nvSpPr>
          <p:spPr bwMode="auto">
            <a:xfrm>
              <a:off x="209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723" name="Group 707"/>
          <p:cNvGrpSpPr>
            <a:grpSpLocks/>
          </p:cNvGrpSpPr>
          <p:nvPr/>
        </p:nvGrpSpPr>
        <p:grpSpPr bwMode="auto">
          <a:xfrm>
            <a:off x="5118943" y="3239616"/>
            <a:ext cx="998538" cy="381000"/>
            <a:chOff x="3077" y="2880"/>
            <a:chExt cx="670" cy="480"/>
          </a:xfrm>
        </p:grpSpPr>
        <p:sp>
          <p:nvSpPr>
            <p:cNvPr id="214724" name="Rectangle 708"/>
            <p:cNvSpPr>
              <a:spLocks noChangeArrowheads="1"/>
            </p:cNvSpPr>
            <p:nvPr/>
          </p:nvSpPr>
          <p:spPr bwMode="auto">
            <a:xfrm>
              <a:off x="3106" y="2880"/>
              <a:ext cx="6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PubName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725" name="Rectangle 709"/>
            <p:cNvSpPr>
              <a:spLocks noChangeArrowheads="1"/>
            </p:cNvSpPr>
            <p:nvPr/>
          </p:nvSpPr>
          <p:spPr bwMode="auto">
            <a:xfrm>
              <a:off x="3077" y="2880"/>
              <a:ext cx="67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726" name="Group 710"/>
          <p:cNvGrpSpPr>
            <a:grpSpLocks/>
          </p:cNvGrpSpPr>
          <p:nvPr/>
        </p:nvGrpSpPr>
        <p:grpSpPr bwMode="auto">
          <a:xfrm>
            <a:off x="6117481" y="3239616"/>
            <a:ext cx="1058862" cy="381000"/>
            <a:chOff x="3747" y="2880"/>
            <a:chExt cx="634" cy="480"/>
          </a:xfrm>
        </p:grpSpPr>
        <p:sp>
          <p:nvSpPr>
            <p:cNvPr id="214727" name="Rectangle 711"/>
            <p:cNvSpPr>
              <a:spLocks noChangeArrowheads="1"/>
            </p:cNvSpPr>
            <p:nvPr/>
          </p:nvSpPr>
          <p:spPr bwMode="auto">
            <a:xfrm>
              <a:off x="3776" y="2880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PubPhone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728" name="Rectangle 712"/>
            <p:cNvSpPr>
              <a:spLocks noChangeArrowheads="1"/>
            </p:cNvSpPr>
            <p:nvPr/>
          </p:nvSpPr>
          <p:spPr bwMode="auto">
            <a:xfrm>
              <a:off x="3747" y="2880"/>
              <a:ext cx="634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  <p:grpSp>
        <p:nvGrpSpPr>
          <p:cNvPr id="214729" name="Group 713"/>
          <p:cNvGrpSpPr>
            <a:grpSpLocks/>
          </p:cNvGrpSpPr>
          <p:nvPr/>
        </p:nvGrpSpPr>
        <p:grpSpPr bwMode="auto">
          <a:xfrm>
            <a:off x="7176343" y="3239616"/>
            <a:ext cx="706438" cy="381000"/>
            <a:chOff x="4381" y="2880"/>
            <a:chExt cx="382" cy="480"/>
          </a:xfrm>
        </p:grpSpPr>
        <p:sp>
          <p:nvSpPr>
            <p:cNvPr id="214730" name="Rectangle 714"/>
            <p:cNvSpPr>
              <a:spLocks noChangeArrowheads="1"/>
            </p:cNvSpPr>
            <p:nvPr/>
          </p:nvSpPr>
          <p:spPr bwMode="auto">
            <a:xfrm>
              <a:off x="4410" y="2880"/>
              <a:ext cx="3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Price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 sz="1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4731" name="Rectangle 715"/>
            <p:cNvSpPr>
              <a:spLocks noChangeArrowheads="1"/>
            </p:cNvSpPr>
            <p:nvPr/>
          </p:nvSpPr>
          <p:spPr bwMode="auto">
            <a:xfrm>
              <a:off x="4381" y="288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2000"/>
            </a:p>
          </p:txBody>
        </p:sp>
      </p:grpSp>
    </p:spTree>
    <p:extLst>
      <p:ext uri="{BB962C8B-B14F-4D97-AF65-F5344CB8AC3E}">
        <p14:creationId xmlns:p14="http://schemas.microsoft.com/office/powerpoint/2010/main" val="305643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To add a row we need to :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40080" lvl="1" indent="-246888">
              <a:buNone/>
              <a:defRPr/>
            </a:pPr>
            <a:endParaRPr lang="en-US" b="1" dirty="0">
              <a:latin typeface="CourierPS" pitchFamily="49" charset="0"/>
            </a:endParaRPr>
          </a:p>
          <a:p>
            <a:pPr marL="640080" lvl="1" indent="-246888">
              <a:buNone/>
              <a:defRPr/>
            </a:pPr>
            <a:endParaRPr lang="en-US" b="1" dirty="0" smtClean="0">
              <a:latin typeface="CourierPS" pitchFamily="49" charset="0"/>
            </a:endParaRPr>
          </a:p>
          <a:p>
            <a:pPr marL="640080" lvl="1" indent="-246888">
              <a:buNone/>
              <a:defRPr/>
            </a:pPr>
            <a:endParaRPr lang="en-US" b="1" dirty="0">
              <a:latin typeface="CourierPS" pitchFamily="49" charset="0"/>
            </a:endParaRPr>
          </a:p>
          <a:p>
            <a:pPr marL="640080" lvl="1" indent="-246888">
              <a:buNone/>
              <a:defRPr/>
            </a:pPr>
            <a:r>
              <a:rPr lang="en-IE" b="1" dirty="0">
                <a:latin typeface="CourierPS" pitchFamily="49" charset="0"/>
              </a:rPr>
              <a:t>INSERT INTO AUTHOR (</a:t>
            </a:r>
            <a:r>
              <a:rPr lang="en-IE" b="1" dirty="0" err="1">
                <a:latin typeface="CourierPS" pitchFamily="49" charset="0"/>
              </a:rPr>
              <a:t>AuthorID</a:t>
            </a:r>
            <a:r>
              <a:rPr lang="en-IE" b="1" dirty="0">
                <a:latin typeface="CourierPS" pitchFamily="49" charset="0"/>
              </a:rPr>
              <a:t>, </a:t>
            </a:r>
            <a:r>
              <a:rPr lang="en-IE" b="1" dirty="0" err="1">
                <a:latin typeface="CourierPS" pitchFamily="49" charset="0"/>
              </a:rPr>
              <a:t>AuthorFirstName</a:t>
            </a:r>
            <a:r>
              <a:rPr lang="en-IE" b="1" dirty="0">
                <a:latin typeface="CourierPS" pitchFamily="49" charset="0"/>
              </a:rPr>
              <a:t>, </a:t>
            </a:r>
            <a:r>
              <a:rPr lang="en-IE" b="1" dirty="0" err="1">
                <a:latin typeface="CourierPS" pitchFamily="49" charset="0"/>
              </a:rPr>
              <a:t>AuthorLastName</a:t>
            </a:r>
            <a:r>
              <a:rPr lang="en-IE" b="1" dirty="0">
                <a:latin typeface="CourierPS" pitchFamily="49" charset="0"/>
              </a:rPr>
              <a:t>) </a:t>
            </a:r>
            <a:endParaRPr lang="en-IE" b="1" dirty="0" smtClean="0">
              <a:latin typeface="CourierPS" pitchFamily="49" charset="0"/>
            </a:endParaRPr>
          </a:p>
          <a:p>
            <a:pPr marL="640080" lvl="1" indent="-246888">
              <a:buNone/>
              <a:defRPr/>
            </a:pPr>
            <a:r>
              <a:rPr lang="en-IE" b="1" dirty="0" smtClean="0">
                <a:latin typeface="CourierPS" pitchFamily="49" charset="0"/>
              </a:rPr>
              <a:t>VALUES </a:t>
            </a:r>
            <a:r>
              <a:rPr lang="en-IE" b="1" dirty="0">
                <a:latin typeface="CourierPS" pitchFamily="49" charset="0"/>
              </a:rPr>
              <a:t>(1,'Melville', 'Herman');</a:t>
            </a:r>
            <a:endParaRPr lang="en-US" b="1" dirty="0" smtClean="0">
              <a:latin typeface="CourierP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05678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INSERT INTO table (column1, column2, ... </a:t>
            </a:r>
            <a:r>
              <a:rPr lang="en-IE" dirty="0" err="1"/>
              <a:t>column_n</a:t>
            </a:r>
            <a:r>
              <a:rPr lang="en-IE" dirty="0"/>
              <a:t> ) VALUES (expression1, expression2, ... </a:t>
            </a:r>
            <a:r>
              <a:rPr lang="en-IE" dirty="0" err="1"/>
              <a:t>expression_n</a:t>
            </a:r>
            <a:r>
              <a:rPr lang="en-IE" dirty="0"/>
              <a:t> 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213" y="580526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NOTE: If we use a column list we can insert the data in the order we want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6648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324600" y="304800"/>
            <a:ext cx="2819400" cy="838200"/>
          </a:xfrm>
        </p:spPr>
        <p:txBody>
          <a:bodyPr/>
          <a:lstStyle/>
          <a:p>
            <a:pPr eaLnBrk="1" hangingPunct="1"/>
            <a:r>
              <a:rPr lang="en-IE" sz="1800" dirty="0" smtClean="0"/>
              <a:t>Duplicate 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IE" sz="2000" b="1" dirty="0">
                <a:latin typeface="CourierPS" pitchFamily="49" charset="0"/>
              </a:rPr>
              <a:t>INSERT INTO AUTHOR (</a:t>
            </a:r>
            <a:r>
              <a:rPr lang="en-IE" sz="2000" b="1" dirty="0" err="1">
                <a:latin typeface="CourierPS" pitchFamily="49" charset="0"/>
              </a:rPr>
              <a:t>AuthorID</a:t>
            </a:r>
            <a:r>
              <a:rPr lang="en-IE" sz="2000" b="1" dirty="0">
                <a:latin typeface="CourierPS" pitchFamily="49" charset="0"/>
              </a:rPr>
              <a:t>, </a:t>
            </a:r>
            <a:r>
              <a:rPr lang="en-IE" sz="2000" b="1" dirty="0" err="1">
                <a:latin typeface="CourierPS" pitchFamily="49" charset="0"/>
              </a:rPr>
              <a:t>AuthorFirstName</a:t>
            </a:r>
            <a:r>
              <a:rPr lang="en-IE" sz="2000" b="1" dirty="0">
                <a:latin typeface="CourierPS" pitchFamily="49" charset="0"/>
              </a:rPr>
              <a:t>, </a:t>
            </a:r>
            <a:r>
              <a:rPr lang="en-IE" sz="2000" b="1" dirty="0" err="1">
                <a:latin typeface="CourierPS" pitchFamily="49" charset="0"/>
              </a:rPr>
              <a:t>AuthorLastName</a:t>
            </a:r>
            <a:r>
              <a:rPr lang="en-IE" sz="2000" b="1" dirty="0">
                <a:latin typeface="CourierPS" pitchFamily="49" charset="0"/>
              </a:rPr>
              <a:t>) VALUES (1,'Melville', 'Herman</a:t>
            </a:r>
            <a:r>
              <a:rPr lang="en-IE" sz="2000" b="1" dirty="0" smtClean="0">
                <a:latin typeface="CourierPS" pitchFamily="49" charset="0"/>
              </a:rPr>
              <a:t>');</a:t>
            </a:r>
          </a:p>
          <a:p>
            <a:r>
              <a:rPr lang="en-US" sz="2000" b="1" dirty="0" smtClean="0">
                <a:latin typeface="CourierPS" pitchFamily="49" charset="0"/>
              </a:rPr>
              <a:t>If an author with the ID of 1 already exists in the table you are trying to add a duplicate key</a:t>
            </a:r>
            <a:endParaRPr lang="en-I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IE" sz="2000" b="1" dirty="0">
                <a:latin typeface="CourierPS" pitchFamily="49" charset="0"/>
              </a:rPr>
              <a:t>INSERT INTO AUTHOR (</a:t>
            </a:r>
            <a:r>
              <a:rPr lang="en-IE" sz="2000" b="1" dirty="0" err="1">
                <a:latin typeface="CourierPS" pitchFamily="49" charset="0"/>
              </a:rPr>
              <a:t>AuthorID</a:t>
            </a:r>
            <a:r>
              <a:rPr lang="en-IE" sz="2000" b="1" dirty="0">
                <a:latin typeface="CourierPS" pitchFamily="49" charset="0"/>
              </a:rPr>
              <a:t>, </a:t>
            </a:r>
            <a:r>
              <a:rPr lang="en-IE" sz="2000" b="1" dirty="0" err="1">
                <a:latin typeface="CourierPS" pitchFamily="49" charset="0"/>
              </a:rPr>
              <a:t>AuthorFirstName</a:t>
            </a:r>
            <a:r>
              <a:rPr lang="en-IE" sz="2000" b="1" dirty="0">
                <a:latin typeface="CourierPS" pitchFamily="49" charset="0"/>
              </a:rPr>
              <a:t>, </a:t>
            </a:r>
            <a:r>
              <a:rPr lang="en-IE" sz="2000" b="1" dirty="0" err="1">
                <a:latin typeface="CourierPS" pitchFamily="49" charset="0"/>
              </a:rPr>
              <a:t>AuthorLastName</a:t>
            </a:r>
            <a:r>
              <a:rPr lang="en-IE" sz="2000" b="1" dirty="0">
                <a:latin typeface="CourierPS" pitchFamily="49" charset="0"/>
              </a:rPr>
              <a:t>) VALUES (1,'Melville', 'Herman')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E" sz="2000" b="1" dirty="0">
                <a:latin typeface="CourierPS" pitchFamily="49" charset="0"/>
              </a:rPr>
              <a:t>Error report -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E" sz="2000" b="1" dirty="0">
                <a:latin typeface="CourierPS" pitchFamily="49" charset="0"/>
              </a:rPr>
              <a:t>SQL Error: ORA-00001: unique constraint (SYSTEM.SYS_C0032346) violated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E" sz="2000" b="1" dirty="0">
                <a:latin typeface="CourierPS" pitchFamily="49" charset="0"/>
              </a:rPr>
              <a:t>00001. 00000 -  "unique constraint (%</a:t>
            </a:r>
            <a:r>
              <a:rPr lang="en-IE" sz="2000" b="1" dirty="0" err="1">
                <a:latin typeface="CourierPS" pitchFamily="49" charset="0"/>
              </a:rPr>
              <a:t>s.%s</a:t>
            </a:r>
            <a:r>
              <a:rPr lang="en-IE" sz="2000" b="1" dirty="0">
                <a:latin typeface="CourierPS" pitchFamily="49" charset="0"/>
              </a:rPr>
              <a:t>) violated"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E" sz="2000" b="1" dirty="0">
                <a:latin typeface="CourierPS" pitchFamily="49" charset="0"/>
              </a:rPr>
              <a:t>*Cause:    An UPDATE or INSERT statement attempted to insert a duplicate key.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E" sz="2000" b="1" dirty="0">
                <a:latin typeface="CourierPS" pitchFamily="49" charset="0"/>
              </a:rPr>
              <a:t>           For Trusted Oracle configured in DBMS MAC mode, you may see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E" sz="2000" b="1" dirty="0">
                <a:latin typeface="CourierPS" pitchFamily="49" charset="0"/>
              </a:rPr>
              <a:t>           this message if a duplicate entry exists at a different level.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E" sz="2000" b="1" dirty="0">
                <a:latin typeface="CourierPS" pitchFamily="49" charset="0"/>
              </a:rPr>
              <a:t>*Action:   Either remove the unique restriction or do not insert the key.</a:t>
            </a:r>
            <a:r>
              <a:rPr lang="en-US" sz="2000" b="1" dirty="0" smtClean="0">
                <a:latin typeface="CourierPS" pitchFamily="49" charset="0"/>
              </a:rPr>
              <a:t/>
            </a:r>
            <a:br>
              <a:rPr lang="en-US" sz="2000" b="1" dirty="0" smtClean="0">
                <a:latin typeface="CourierPS" pitchFamily="49" charset="0"/>
              </a:rPr>
            </a:br>
            <a:r>
              <a:rPr lang="en-US" sz="2000" b="1" dirty="0" smtClean="0">
                <a:latin typeface="CourierPS" pitchFamily="49" charset="0"/>
              </a:rPr>
              <a:t/>
            </a:r>
            <a:br>
              <a:rPr lang="en-US" sz="2000" b="1" dirty="0" smtClean="0">
                <a:latin typeface="CourierPS" pitchFamily="49" charset="0"/>
              </a:rPr>
            </a:br>
            <a:endParaRPr lang="en-US" sz="2000" b="1" dirty="0" smtClean="0">
              <a:latin typeface="CourierP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 </a:t>
            </a:r>
            <a:r>
              <a:rPr lang="en-US" altLang="zh-CN" dirty="0" smtClean="0"/>
              <a:t>and SQL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The SELECT statement reads data from the database </a:t>
            </a:r>
          </a:p>
          <a:p>
            <a:pPr lvl="1"/>
            <a:r>
              <a:rPr lang="en-US" altLang="zh-CN" dirty="0" smtClean="0"/>
              <a:t>BUT  doesn’t change anything.</a:t>
            </a:r>
          </a:p>
          <a:p>
            <a:r>
              <a:rPr lang="en-US" altLang="zh-CN" dirty="0" smtClean="0"/>
              <a:t>The other three  DML (data manipulation language) statements we will use DO change the data.</a:t>
            </a:r>
          </a:p>
          <a:p>
            <a:r>
              <a:rPr lang="en-US" altLang="zh-CN" dirty="0" smtClean="0"/>
              <a:t>Because they change the data, the DBMS (Database Management System) goes into defensive mode.</a:t>
            </a:r>
          </a:p>
          <a:p>
            <a:r>
              <a:rPr lang="en-US" altLang="zh-CN" dirty="0" smtClean="0"/>
              <a:t>It will not allow other users of the database make changes to this data until the statements are complete.</a:t>
            </a:r>
          </a:p>
          <a:p>
            <a:endParaRPr lang="en-US" altLang="zh-CN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287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 </a:t>
            </a:r>
            <a:r>
              <a:rPr lang="en-US" altLang="zh-CN" dirty="0" smtClean="0"/>
              <a:t>in SQL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As soon as Oracle sees an INSERT, UPDATE or DELETE, it starts a TRANSACTION</a:t>
            </a:r>
          </a:p>
          <a:p>
            <a:pPr lvl="1"/>
            <a:r>
              <a:rPr lang="en-US" altLang="zh-CN" dirty="0"/>
              <a:t>It LOCKS all rows that are subjected to</a:t>
            </a:r>
          </a:p>
          <a:p>
            <a:pPr lvl="2"/>
            <a:r>
              <a:rPr lang="en-US" altLang="zh-CN" dirty="0"/>
              <a:t>INSERT</a:t>
            </a:r>
          </a:p>
          <a:p>
            <a:pPr lvl="2"/>
            <a:r>
              <a:rPr lang="en-US" altLang="zh-CN" dirty="0"/>
              <a:t>UPDATE or DELETE</a:t>
            </a:r>
          </a:p>
          <a:p>
            <a:r>
              <a:rPr lang="en-IE" dirty="0" smtClean="0"/>
              <a:t>The transaction continues until the operations are either </a:t>
            </a:r>
            <a:r>
              <a:rPr lang="en-IE" dirty="0" err="1" smtClean="0">
                <a:solidFill>
                  <a:srgbClr val="FF0000"/>
                </a:solidFill>
              </a:rPr>
              <a:t>COMMITed</a:t>
            </a:r>
            <a:r>
              <a:rPr lang="en-IE" dirty="0" smtClean="0"/>
              <a:t> or </a:t>
            </a:r>
            <a:r>
              <a:rPr lang="en-IE" dirty="0" err="1" smtClean="0">
                <a:solidFill>
                  <a:srgbClr val="FF0000"/>
                </a:solidFill>
              </a:rPr>
              <a:t>ROLLed</a:t>
            </a:r>
            <a:r>
              <a:rPr lang="en-IE" dirty="0" smtClean="0">
                <a:solidFill>
                  <a:srgbClr val="FF0000"/>
                </a:solidFill>
              </a:rPr>
              <a:t> BACK</a:t>
            </a:r>
          </a:p>
          <a:p>
            <a:r>
              <a:rPr lang="en-IE" dirty="0" smtClean="0"/>
              <a:t>COMMIT</a:t>
            </a:r>
          </a:p>
          <a:p>
            <a:pPr lvl="1"/>
            <a:r>
              <a:rPr lang="en-IE" dirty="0" smtClean="0"/>
              <a:t>This makes all of the operations permanent</a:t>
            </a:r>
          </a:p>
          <a:p>
            <a:r>
              <a:rPr lang="en-IE" dirty="0" smtClean="0"/>
              <a:t>ROLLBACK</a:t>
            </a:r>
          </a:p>
          <a:p>
            <a:pPr lvl="1"/>
            <a:r>
              <a:rPr lang="en-IE" dirty="0" smtClean="0"/>
              <a:t>This is like ‘undo’.  It rolls back all operations carried out by the current session since the last COMMIT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662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COMMITs</a:t>
            </a:r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Uncommitted data cannot be seen by other sessions</a:t>
            </a:r>
          </a:p>
          <a:p>
            <a:r>
              <a:rPr lang="en-IE" dirty="0" smtClean="0"/>
              <a:t>If I open two tables in two separate SQL worksheet windows and add rows in one, I won’t be able to see them in the other, until they are </a:t>
            </a:r>
            <a:r>
              <a:rPr lang="en-IE" dirty="0" err="1" smtClean="0"/>
              <a:t>COMMITed</a:t>
            </a:r>
            <a:r>
              <a:rPr lang="en-IE" dirty="0" smtClean="0"/>
              <a:t>.</a:t>
            </a:r>
          </a:p>
          <a:p>
            <a:r>
              <a:rPr lang="en-IE" dirty="0" smtClean="0"/>
              <a:t> If I delete rows in the other one, the first one will still see them until the </a:t>
            </a:r>
            <a:r>
              <a:rPr lang="en-IE" dirty="0" err="1" smtClean="0"/>
              <a:t>DELETEs</a:t>
            </a:r>
            <a:r>
              <a:rPr lang="en-IE" dirty="0" smtClean="0"/>
              <a:t> are committed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81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82701"/>
            <a:ext cx="89768" cy="5847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88900" algn="l"/>
                <a:tab pos="482600" algn="l"/>
                <a:tab pos="723900" algn="l"/>
              </a:tabLst>
            </a:pPr>
            <a:r>
              <a:rPr lang="en-US" altLang="zh-CN" dirty="0" smtClean="0"/>
              <a:t>	</a:t>
            </a:r>
            <a:endParaRPr lang="en-US" altLang="zh-CN" sz="2400" dirty="0" smtClean="0">
              <a:solidFill>
                <a:srgbClr val="000000"/>
              </a:solidFill>
              <a:latin typeface="Constantia" pitchFamily="18" charset="0"/>
              <a:cs typeface="Constantia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460501" y="3733801"/>
            <a:ext cx="68930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100" dirty="0" smtClean="0">
                <a:solidFill>
                  <a:srgbClr val="000000"/>
                </a:solidFill>
                <a:latin typeface="Constantia" pitchFamily="18" charset="0"/>
                <a:cs typeface="Constantia" pitchFamily="18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 </a:t>
            </a:r>
            <a:r>
              <a:rPr lang="en-US" altLang="zh-CN" dirty="0" smtClean="0"/>
              <a:t>and locking</a:t>
            </a:r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When an INSERT, UPDATE or DELETE  takes place:</a:t>
            </a:r>
          </a:p>
          <a:p>
            <a:pPr lvl="1"/>
            <a:r>
              <a:rPr lang="en-US" altLang="zh-CN" dirty="0" smtClean="0"/>
              <a:t>It starts a TRANSACTION - (or logical </a:t>
            </a:r>
            <a:r>
              <a:rPr lang="en-US" altLang="zh-CN" dirty="0" err="1" smtClean="0"/>
              <a:t>unitof</a:t>
            </a:r>
            <a:r>
              <a:rPr lang="en-US" altLang="zh-CN" dirty="0" smtClean="0"/>
              <a:t> work)  a sequence of SQL statements that ORACLE treats as a single unit.</a:t>
            </a:r>
          </a:p>
          <a:p>
            <a:pPr lvl="1"/>
            <a:r>
              <a:rPr lang="en-US" altLang="zh-CN" dirty="0" smtClean="0"/>
              <a:t>It locks the row that is being </a:t>
            </a:r>
            <a:r>
              <a:rPr lang="en-US" altLang="zh-CN" dirty="0" err="1" smtClean="0"/>
              <a:t>INSERTed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UPDATEd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DELETEd</a:t>
            </a:r>
            <a:endParaRPr lang="en-US" altLang="zh-CN" dirty="0" smtClean="0"/>
          </a:p>
          <a:p>
            <a:r>
              <a:rPr lang="en-US" altLang="zh-CN" dirty="0" smtClean="0"/>
              <a:t>Other sessions cannot see the changes that are being made</a:t>
            </a:r>
          </a:p>
          <a:p>
            <a:r>
              <a:rPr lang="en-US" altLang="zh-CN" dirty="0" smtClean="0"/>
              <a:t>The lock holds until the transaction session issues</a:t>
            </a:r>
          </a:p>
          <a:p>
            <a:pPr lvl="1"/>
            <a:r>
              <a:rPr lang="en-US" altLang="zh-CN" dirty="0" smtClean="0"/>
              <a:t>COMMIT or</a:t>
            </a:r>
          </a:p>
          <a:p>
            <a:pPr lvl="1"/>
            <a:r>
              <a:rPr lang="en-US" altLang="zh-CN" dirty="0" smtClean="0"/>
              <a:t>ROLLBACK</a:t>
            </a:r>
          </a:p>
          <a:p>
            <a:r>
              <a:rPr lang="en-US" altLang="zh-CN" dirty="0" smtClean="0"/>
              <a:t>A transaction ends with a:</a:t>
            </a:r>
          </a:p>
          <a:p>
            <a:pPr lvl="1"/>
            <a:r>
              <a:rPr lang="en-US" altLang="zh-CN" dirty="0" smtClean="0"/>
              <a:t>commit,</a:t>
            </a:r>
          </a:p>
          <a:p>
            <a:pPr lvl="1"/>
            <a:r>
              <a:rPr lang="en-US" altLang="zh-CN" dirty="0" smtClean="0"/>
              <a:t>rollback ,</a:t>
            </a:r>
          </a:p>
          <a:p>
            <a:pPr lvl="1"/>
            <a:r>
              <a:rPr lang="en-US" altLang="zh-CN" dirty="0" smtClean="0"/>
              <a:t>exit, or any </a:t>
            </a:r>
            <a:r>
              <a:rPr lang="en-US" altLang="zh-CN" dirty="0" err="1" smtClean="0"/>
              <a:t>DDL</a:t>
            </a:r>
            <a:r>
              <a:rPr lang="en-US" altLang="zh-CN" dirty="0" smtClean="0"/>
              <a:t> statement which issues an implicit commit.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185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Transaction </a:t>
            </a:r>
            <a:r>
              <a:rPr lang="en-US" altLang="zh-CN" dirty="0"/>
              <a:t>C</a:t>
            </a:r>
            <a:r>
              <a:rPr lang="en-US" altLang="zh-CN" dirty="0" smtClean="0"/>
              <a:t>ontrol Commands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ommit makes all changes since the beginning of a transaction permanent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ollback rolls back (undoes) all changes since the beginning of a transaction</a:t>
            </a:r>
          </a:p>
          <a:p>
            <a:r>
              <a:rPr lang="en-US" altLang="zh-CN" dirty="0" smtClean="0"/>
              <a:t>Other users cannot see the results of the transaction</a:t>
            </a:r>
          </a:p>
          <a:p>
            <a:r>
              <a:rPr lang="en-US" altLang="zh-CN" dirty="0" smtClean="0"/>
              <a:t>until it has been committed.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84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Order to insert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Follow the order of create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101572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Dropping a Table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3847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Dropping a Table</a:t>
            </a:r>
            <a:endParaRPr lang="en-US" altLang="en-US"/>
          </a:p>
        </p:txBody>
      </p:sp>
      <p:sp>
        <p:nvSpPr>
          <p:cNvPr id="5324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All data and structure in the table are deleted.</a:t>
            </a:r>
          </a:p>
          <a:p>
            <a:pPr lvl="1"/>
            <a:r>
              <a:rPr lang="en-US" altLang="en-US" dirty="0" smtClean="0"/>
              <a:t>Any pending </a:t>
            </a:r>
            <a:r>
              <a:rPr lang="en-US" altLang="en-US" dirty="0" smtClean="0"/>
              <a:t>TRANSACTION </a:t>
            </a:r>
            <a:r>
              <a:rPr lang="en-US" altLang="en-US" dirty="0" smtClean="0"/>
              <a:t>are committed.</a:t>
            </a:r>
          </a:p>
          <a:p>
            <a:pPr lvl="1"/>
            <a:r>
              <a:rPr lang="en-US" altLang="en-US" dirty="0" smtClean="0"/>
              <a:t>All indexes are dropped.</a:t>
            </a:r>
          </a:p>
          <a:p>
            <a:pPr lvl="1"/>
            <a:r>
              <a:rPr lang="en-US" altLang="en-US" dirty="0" smtClean="0"/>
              <a:t>All constraints are dropped.</a:t>
            </a:r>
          </a:p>
          <a:p>
            <a:pPr lvl="1"/>
            <a:r>
              <a:rPr lang="en-US" altLang="en-US" dirty="0" smtClean="0"/>
              <a:t>You cannot roll back the DROP TABLE statement.</a:t>
            </a:r>
            <a:endParaRPr lang="en-US" altLang="en-US" dirty="0"/>
          </a:p>
        </p:txBody>
      </p:sp>
      <p:sp>
        <p:nvSpPr>
          <p:cNvPr id="532488" name="Rectangle 8"/>
          <p:cNvSpPr>
            <a:spLocks noChangeArrowheads="1"/>
          </p:cNvSpPr>
          <p:nvPr/>
        </p:nvSpPr>
        <p:spPr bwMode="blackGray">
          <a:xfrm>
            <a:off x="873125" y="3913188"/>
            <a:ext cx="7256463" cy="655637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DROP TABLE dept80;</a:t>
            </a:r>
          </a:p>
          <a:p>
            <a:pPr eaLnBrk="0" hangingPunct="0">
              <a:buClrTx/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Courier New" pitchFamily="49" charset="0"/>
              </a:rPr>
              <a:t>Table dropped.</a:t>
            </a:r>
          </a:p>
        </p:txBody>
      </p:sp>
    </p:spTree>
    <p:extLst>
      <p:ext uri="{BB962C8B-B14F-4D97-AF65-F5344CB8AC3E}">
        <p14:creationId xmlns:p14="http://schemas.microsoft.com/office/powerpoint/2010/main" val="17457390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1NF - Decomposition</a:t>
            </a:r>
            <a:endParaRPr lang="en-IE" dirty="0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Place all items that appear in the repeating group in a new table</a:t>
            </a:r>
          </a:p>
          <a:p>
            <a:r>
              <a:rPr lang="en-US" altLang="en-US" dirty="0" smtClean="0"/>
              <a:t>Identify a primary key for each new table produced.</a:t>
            </a:r>
          </a:p>
          <a:p>
            <a:pPr lvl="1"/>
            <a:r>
              <a:rPr lang="en-US" altLang="en-US" dirty="0" smtClean="0"/>
              <a:t>It will be the primary key of the original table concatenated with one or more attributes from the new table.</a:t>
            </a:r>
          </a:p>
        </p:txBody>
      </p:sp>
    </p:spTree>
    <p:extLst>
      <p:ext uri="{BB962C8B-B14F-4D97-AF65-F5344CB8AC3E}">
        <p14:creationId xmlns:p14="http://schemas.microsoft.com/office/powerpoint/2010/main" val="8668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Dropping Tables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When we create a set of SQL in a script to create and insert data we include statements to drop the tables at the start of that script</a:t>
            </a:r>
          </a:p>
          <a:p>
            <a:pPr lvl="1"/>
            <a:r>
              <a:rPr lang="en-IE" dirty="0" smtClean="0"/>
              <a:t>This will make sure out script clears out any old versions of our tables </a:t>
            </a:r>
          </a:p>
          <a:p>
            <a:pPr lvl="1"/>
            <a:r>
              <a:rPr lang="en-IE" dirty="0" smtClean="0"/>
              <a:t>If no tables exists then we will get the message</a:t>
            </a:r>
          </a:p>
          <a:p>
            <a:pPr marL="274320" lvl="1" indent="0">
              <a:buNone/>
            </a:pPr>
            <a:r>
              <a:rPr lang="en-IE" dirty="0"/>
              <a:t>SQL Error: ORA-00942: table or view does not exist</a:t>
            </a:r>
          </a:p>
          <a:p>
            <a:pPr marL="274320" lvl="1" indent="0">
              <a:buNone/>
            </a:pPr>
            <a:r>
              <a:rPr lang="en-IE" dirty="0"/>
              <a:t>00942. 00000 -  "table or view does not exist"</a:t>
            </a:r>
          </a:p>
          <a:p>
            <a:pPr marL="274320" lvl="1" indent="0">
              <a:buNone/>
            </a:pPr>
            <a:r>
              <a:rPr lang="en-IE" dirty="0"/>
              <a:t>*Cause:    </a:t>
            </a:r>
          </a:p>
          <a:p>
            <a:pPr marL="274320" lvl="1" indent="0">
              <a:buNone/>
            </a:pPr>
            <a:r>
              <a:rPr lang="en-IE" dirty="0"/>
              <a:t>*Action</a:t>
            </a:r>
            <a:r>
              <a:rPr lang="en-IE" dirty="0" smtClean="0"/>
              <a:t>:</a:t>
            </a:r>
          </a:p>
          <a:p>
            <a:pPr marL="274320" lvl="1" indent="0">
              <a:buNone/>
            </a:pPr>
            <a:endParaRPr lang="en-IE" dirty="0"/>
          </a:p>
          <a:p>
            <a:pPr marL="274320" lvl="1" indent="0">
              <a:buNone/>
            </a:pPr>
            <a:r>
              <a:rPr lang="en-IE" dirty="0" smtClean="0"/>
              <a:t>This is not a problem unless we are dropping something we expect to exist</a:t>
            </a:r>
          </a:p>
        </p:txBody>
      </p:sp>
    </p:spTree>
    <p:extLst>
      <p:ext uri="{BB962C8B-B14F-4D97-AF65-F5344CB8AC3E}">
        <p14:creationId xmlns:p14="http://schemas.microsoft.com/office/powerpoint/2010/main" val="24722985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Definition Language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Any DDL statement performs a COMMIT</a:t>
            </a:r>
          </a:p>
          <a:p>
            <a:pPr lvl="1"/>
            <a:r>
              <a:rPr lang="en-IE" dirty="0"/>
              <a:t>A DDL statement is a Data Definition Language statement, such as </a:t>
            </a:r>
            <a:r>
              <a:rPr lang="en-IE" dirty="0" smtClean="0"/>
              <a:t>CREATE, ALTER </a:t>
            </a:r>
            <a:r>
              <a:rPr lang="en-IE" dirty="0"/>
              <a:t>or DROP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22516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Accessing Data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15181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Accessing the data in a databases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Where the data is in the database?</a:t>
            </a:r>
          </a:p>
          <a:p>
            <a:pPr lvl="1"/>
            <a:r>
              <a:rPr lang="en-US" altLang="zh-CN" dirty="0" smtClean="0"/>
              <a:t>You need to know the table structure</a:t>
            </a:r>
          </a:p>
          <a:p>
            <a:pPr lvl="1"/>
            <a:r>
              <a:rPr lang="en-US" altLang="zh-CN" dirty="0" smtClean="0"/>
              <a:t>What the data means?</a:t>
            </a:r>
          </a:p>
          <a:p>
            <a:pPr lvl="1"/>
            <a:r>
              <a:rPr lang="en-US" dirty="0" smtClean="0"/>
              <a:t>How each row is identified uniquely?</a:t>
            </a:r>
            <a:endParaRPr lang="en-IE" dirty="0" smtClean="0"/>
          </a:p>
          <a:p>
            <a:r>
              <a:rPr lang="en-IE" dirty="0" smtClean="0"/>
              <a:t>What items of data you need?</a:t>
            </a:r>
          </a:p>
          <a:p>
            <a:pPr lvl="1"/>
            <a:r>
              <a:rPr lang="en-US" altLang="zh-CN" dirty="0" smtClean="0"/>
              <a:t>What parts of each row in the table is needed</a:t>
            </a:r>
          </a:p>
          <a:p>
            <a:pPr lvl="1"/>
            <a:r>
              <a:rPr lang="en-US" altLang="zh-CN" dirty="0" smtClean="0"/>
              <a:t>You need to know the constraints. </a:t>
            </a:r>
            <a:r>
              <a:rPr lang="en-US" altLang="zh-CN" dirty="0" err="1" smtClean="0"/>
              <a:t>E.g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“I only want the items purchased in the last month”</a:t>
            </a:r>
          </a:p>
          <a:p>
            <a:pPr lvl="2"/>
            <a:r>
              <a:rPr lang="en-US" altLang="zh-CN" dirty="0" smtClean="0"/>
              <a:t>“I only want to bill for items not paid for”</a:t>
            </a: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95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Accessing the data in a database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What format it is in?</a:t>
            </a:r>
          </a:p>
          <a:p>
            <a:pPr lvl="1"/>
            <a:r>
              <a:rPr lang="en-IE" dirty="0" smtClean="0"/>
              <a:t>What </a:t>
            </a:r>
            <a:r>
              <a:rPr lang="en-IE" dirty="0" err="1" smtClean="0"/>
              <a:t>datatypes</a:t>
            </a:r>
            <a:r>
              <a:rPr lang="en-IE" dirty="0" smtClean="0"/>
              <a:t> are used?</a:t>
            </a:r>
          </a:p>
          <a:p>
            <a:r>
              <a:rPr lang="en-IE" dirty="0" smtClean="0"/>
              <a:t>What you want to know or calculate from the data?</a:t>
            </a:r>
          </a:p>
          <a:p>
            <a:pPr lvl="1"/>
            <a:r>
              <a:rPr lang="en-IE" dirty="0" smtClean="0"/>
              <a:t>Are you looking at unit prices and an amount used ? Do you need to calculate a total?</a:t>
            </a:r>
          </a:p>
          <a:p>
            <a:r>
              <a:rPr lang="en-IE" dirty="0" smtClean="0"/>
              <a:t>How it should be presented?</a:t>
            </a:r>
          </a:p>
          <a:p>
            <a:pPr lvl="1"/>
            <a:r>
              <a:rPr lang="en-IE" dirty="0" smtClean="0"/>
              <a:t>Do you want to give the data a different name? </a:t>
            </a:r>
          </a:p>
          <a:p>
            <a:pPr lvl="1"/>
            <a:r>
              <a:rPr lang="en-IE" dirty="0" smtClean="0"/>
              <a:t>Do you want to present it in a different format? E.g. rounding up to the nearest euro?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603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Accessing the data in a databases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What can we find out from the </a:t>
            </a:r>
            <a:r>
              <a:rPr lang="en-IE" dirty="0" smtClean="0"/>
              <a:t>BOOK </a:t>
            </a:r>
            <a:r>
              <a:rPr lang="en-IE" dirty="0" smtClean="0"/>
              <a:t>table?</a:t>
            </a:r>
          </a:p>
          <a:p>
            <a:r>
              <a:rPr lang="en-IE" dirty="0" smtClean="0"/>
              <a:t>How can we instruct the DBMS?</a:t>
            </a:r>
          </a:p>
        </p:txBody>
      </p:sp>
    </p:spTree>
    <p:extLst>
      <p:ext uri="{BB962C8B-B14F-4D97-AF65-F5344CB8AC3E}">
        <p14:creationId xmlns:p14="http://schemas.microsoft.com/office/powerpoint/2010/main" val="5712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The SELECT Statement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This is the most powerful and complex of the SQL statements.</a:t>
            </a:r>
          </a:p>
          <a:p>
            <a:r>
              <a:rPr lang="en-US" altLang="zh-CN" dirty="0" smtClean="0"/>
              <a:t>Its structure is reasonably simple: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274320" lvl="1" indent="0">
              <a:buNone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 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 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 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There are other rules that can be added later.</a:t>
            </a:r>
          </a:p>
        </p:txBody>
      </p:sp>
    </p:spTree>
    <p:extLst>
      <p:ext uri="{BB962C8B-B14F-4D97-AF65-F5344CB8AC3E}">
        <p14:creationId xmlns:p14="http://schemas.microsoft.com/office/powerpoint/2010/main" val="6545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Find me everything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Select statement format:</a:t>
            </a:r>
          </a:p>
          <a:p>
            <a:pPr marL="274320" lvl="1" indent="0">
              <a:buNone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 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WHERE 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/>
              <a:t>To select all rows and columns from a table called  </a:t>
            </a:r>
            <a:r>
              <a:rPr lang="en-US" altLang="zh-CN" dirty="0" smtClean="0"/>
              <a:t>BOOK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 *  FROM 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BOOK;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* denotes all available columns</a:t>
            </a:r>
          </a:p>
          <a:p>
            <a:endParaRPr lang="en-I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653136"/>
            <a:ext cx="3484563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7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Find me only specific pieces of information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Select statement format:</a:t>
            </a:r>
          </a:p>
          <a:p>
            <a:pPr marL="274320" lvl="1" indent="0">
              <a:buNone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 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WHERE 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/>
              <a:t>To select </a:t>
            </a:r>
            <a:r>
              <a:rPr lang="en-US" altLang="zh-CN" dirty="0" smtClean="0"/>
              <a:t>only the column called title </a:t>
            </a:r>
            <a:r>
              <a:rPr lang="en-US" altLang="zh-CN" dirty="0" smtClean="0"/>
              <a:t>from </a:t>
            </a:r>
            <a:r>
              <a:rPr lang="en-US" altLang="zh-CN" dirty="0" smtClean="0"/>
              <a:t>BOOK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 title  FROM 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BOOK;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514600" y="4260125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dirty="0">
                <a:cs typeface="Courier New" panose="02070309020205020404" pitchFamily="49" charset="0"/>
              </a:rPr>
              <a:t>By picking one single column we have taken </a:t>
            </a:r>
            <a:r>
              <a:rPr lang="en-IE" sz="2000" b="1" dirty="0" smtClean="0">
                <a:cs typeface="Courier New" panose="02070309020205020404" pitchFamily="49" charset="0"/>
              </a:rPr>
              <a:t>a </a:t>
            </a:r>
            <a:r>
              <a:rPr lang="en-IE" sz="2000" b="1" dirty="0">
                <a:cs typeface="Courier New" panose="02070309020205020404" pitchFamily="49" charset="0"/>
              </a:rPr>
              <a:t>PROJECTION </a:t>
            </a:r>
            <a:r>
              <a:rPr lang="en-IE" sz="2000" dirty="0">
                <a:cs typeface="Courier New" panose="02070309020205020404" pitchFamily="49" charset="0"/>
              </a:rPr>
              <a:t>from the table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46030"/>
            <a:ext cx="1957387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6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Accessing the data in a databases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What can we find out from the </a:t>
            </a:r>
            <a:r>
              <a:rPr lang="en-IE" dirty="0" smtClean="0"/>
              <a:t>BOOK </a:t>
            </a:r>
            <a:r>
              <a:rPr lang="en-IE" dirty="0" smtClean="0"/>
              <a:t>table?</a:t>
            </a:r>
          </a:p>
          <a:p>
            <a:pPr lvl="1"/>
            <a:r>
              <a:rPr lang="en-IE" dirty="0" smtClean="0"/>
              <a:t>Suppose we want to find out </a:t>
            </a:r>
            <a:r>
              <a:rPr lang="en-IE" dirty="0" smtClean="0"/>
              <a:t>the titles of books written by authors with an ID between 1 and 3? </a:t>
            </a:r>
            <a:endParaRPr lang="en-IE" dirty="0"/>
          </a:p>
          <a:p>
            <a:pPr lvl="1"/>
            <a:r>
              <a:rPr lang="en-IE" dirty="0" smtClean="0"/>
              <a:t>We </a:t>
            </a:r>
            <a:r>
              <a:rPr lang="en-IE" dirty="0" smtClean="0"/>
              <a:t>are setting a criteria based on the values in the </a:t>
            </a:r>
            <a:r>
              <a:rPr lang="en-IE" dirty="0" err="1" smtClean="0"/>
              <a:t>AuthorI</a:t>
            </a:r>
            <a:r>
              <a:rPr lang="en-IE" dirty="0" err="1"/>
              <a:t>D</a:t>
            </a:r>
            <a:r>
              <a:rPr lang="en-IE" dirty="0" err="1" smtClean="0"/>
              <a:t>column</a:t>
            </a:r>
            <a:endParaRPr lang="en-IE" dirty="0" smtClean="0"/>
          </a:p>
          <a:p>
            <a:pPr lvl="2"/>
            <a:r>
              <a:rPr lang="en-IE" dirty="0" smtClean="0"/>
              <a:t>We want to ask the database only to report to use those rows that meet this criteria</a:t>
            </a:r>
          </a:p>
          <a:p>
            <a:pPr lvl="2"/>
            <a:r>
              <a:rPr lang="en-IE" dirty="0" smtClean="0"/>
              <a:t>So we need to instruct it </a:t>
            </a:r>
          </a:p>
        </p:txBody>
      </p:sp>
    </p:spTree>
    <p:extLst>
      <p:ext uri="{BB962C8B-B14F-4D97-AF65-F5344CB8AC3E}">
        <p14:creationId xmlns:p14="http://schemas.microsoft.com/office/powerpoint/2010/main" val="26406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1174</TotalTime>
  <Words>6589</Words>
  <Application>Microsoft Office PowerPoint</Application>
  <PresentationFormat>On-screen Show (4:3)</PresentationFormat>
  <Paragraphs>1023</Paragraphs>
  <Slides>106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8" baseType="lpstr">
      <vt:lpstr>Origin</vt:lpstr>
      <vt:lpstr>Document</vt:lpstr>
      <vt:lpstr>Data Modelling</vt:lpstr>
      <vt:lpstr>Data Redundancy</vt:lpstr>
      <vt:lpstr>Normalization</vt:lpstr>
      <vt:lpstr>Normalization</vt:lpstr>
      <vt:lpstr>Normalization</vt:lpstr>
      <vt:lpstr>Normalization</vt:lpstr>
      <vt:lpstr>Functional Dependencies</vt:lpstr>
      <vt:lpstr>First Normal Form  (1NF) </vt:lpstr>
      <vt:lpstr>1NF - Decomposition</vt:lpstr>
      <vt:lpstr>PowerPoint Presentation</vt:lpstr>
      <vt:lpstr>Second Normal Form  (2NF) </vt:lpstr>
      <vt:lpstr>2NF - Decomposition</vt:lpstr>
      <vt:lpstr>2NF - Decomposition</vt:lpstr>
      <vt:lpstr>2NF - Decomposition</vt:lpstr>
      <vt:lpstr>2NF - Decomposition</vt:lpstr>
      <vt:lpstr>Partial dependency</vt:lpstr>
      <vt:lpstr>Second Normal Form  (2NF) </vt:lpstr>
      <vt:lpstr>2NF - Decomposition</vt:lpstr>
      <vt:lpstr>Anomalies</vt:lpstr>
      <vt:lpstr>Third Normal Form  (3NF) </vt:lpstr>
      <vt:lpstr>3NF - Decomposition</vt:lpstr>
      <vt:lpstr>Third Normal Form  (3NF) </vt:lpstr>
      <vt:lpstr>Process of data normalization</vt:lpstr>
      <vt:lpstr>Normal Forms</vt:lpstr>
      <vt:lpstr>Boyce Codd Normal Form (BCNF)</vt:lpstr>
      <vt:lpstr>Some Exercises</vt:lpstr>
      <vt:lpstr>Creating Data Structures</vt:lpstr>
      <vt:lpstr>After design…</vt:lpstr>
      <vt:lpstr>1. Get access to a database</vt:lpstr>
      <vt:lpstr>Oracle Architecture</vt:lpstr>
      <vt:lpstr>Client / server architecture</vt:lpstr>
      <vt:lpstr>Client / server architecture</vt:lpstr>
      <vt:lpstr>DIT Architecture</vt:lpstr>
      <vt:lpstr>DIT Architecture</vt:lpstr>
      <vt:lpstr>DIT Oracle Architecture</vt:lpstr>
      <vt:lpstr>How do I use my DIT account?</vt:lpstr>
      <vt:lpstr>If you have installed Oracle 11g on your laptop</vt:lpstr>
      <vt:lpstr>If you have installed Developer Day VM</vt:lpstr>
      <vt:lpstr>Is there another way for me to work with Oracle at home?</vt:lpstr>
      <vt:lpstr>Creating Tables</vt:lpstr>
      <vt:lpstr>SQL: Data Definition Language (DDL) Commands</vt:lpstr>
      <vt:lpstr>Creating a Table</vt:lpstr>
      <vt:lpstr>Example</vt:lpstr>
      <vt:lpstr>Example</vt:lpstr>
      <vt:lpstr>Example</vt:lpstr>
      <vt:lpstr>Key Constraints – Primary Key</vt:lpstr>
      <vt:lpstr>Key Constraints – Primary Key</vt:lpstr>
      <vt:lpstr>Key Constraints</vt:lpstr>
      <vt:lpstr>Key Constraints – Primary Key</vt:lpstr>
      <vt:lpstr>Example</vt:lpstr>
      <vt:lpstr>CREATE</vt:lpstr>
      <vt:lpstr>Naming Tables</vt:lpstr>
      <vt:lpstr>Create Table Statement</vt:lpstr>
      <vt:lpstr>Data Types</vt:lpstr>
      <vt:lpstr>Oracle Doesn’t do Booleans</vt:lpstr>
      <vt:lpstr>Example</vt:lpstr>
      <vt:lpstr>Create TransactType</vt:lpstr>
      <vt:lpstr>Create Author</vt:lpstr>
      <vt:lpstr>Create Borrower</vt:lpstr>
      <vt:lpstr>Create Book</vt:lpstr>
      <vt:lpstr>Create Transaction</vt:lpstr>
      <vt:lpstr>Defining Primary Key</vt:lpstr>
      <vt:lpstr>Our Example</vt:lpstr>
      <vt:lpstr>Lets first look at the structure of the data</vt:lpstr>
      <vt:lpstr>Lets first look at the structure of the data</vt:lpstr>
      <vt:lpstr>How do we define relationships between the tables?</vt:lpstr>
      <vt:lpstr>Key Constraints - Foreign Key</vt:lpstr>
      <vt:lpstr>Foreign Key</vt:lpstr>
      <vt:lpstr>FOREIGN KEY Constraint</vt:lpstr>
      <vt:lpstr>Defining Foreign Key</vt:lpstr>
      <vt:lpstr>FOREIGN KEY Constraint</vt:lpstr>
      <vt:lpstr>Create Book</vt:lpstr>
      <vt:lpstr>Create Transaction</vt:lpstr>
      <vt:lpstr>Table create order</vt:lpstr>
      <vt:lpstr>Table create order</vt:lpstr>
      <vt:lpstr>Inserting Data</vt:lpstr>
      <vt:lpstr>What you need to know</vt:lpstr>
      <vt:lpstr>What you need to know</vt:lpstr>
      <vt:lpstr>To add a row we need to :</vt:lpstr>
      <vt:lpstr>To add a row we need to :</vt:lpstr>
      <vt:lpstr>Duplicate Primary Key</vt:lpstr>
      <vt:lpstr>TRANSACTION and SQL</vt:lpstr>
      <vt:lpstr>TRANSACTION in SQL</vt:lpstr>
      <vt:lpstr>COMMITs</vt:lpstr>
      <vt:lpstr>TRANSACTION and locking</vt:lpstr>
      <vt:lpstr>The Transaction Control Commands</vt:lpstr>
      <vt:lpstr>Order to insert data</vt:lpstr>
      <vt:lpstr>Dropping a Table</vt:lpstr>
      <vt:lpstr>Dropping a Table</vt:lpstr>
      <vt:lpstr>Dropping Tables</vt:lpstr>
      <vt:lpstr>Data Definition Language</vt:lpstr>
      <vt:lpstr>Accessing Data</vt:lpstr>
      <vt:lpstr>Accessing the data in a databases</vt:lpstr>
      <vt:lpstr>Accessing the data in a database</vt:lpstr>
      <vt:lpstr>Accessing the data in a databases</vt:lpstr>
      <vt:lpstr>The SELECT Statement</vt:lpstr>
      <vt:lpstr>Find me everything</vt:lpstr>
      <vt:lpstr>Find me only specific pieces of information </vt:lpstr>
      <vt:lpstr>Accessing the data in a databases</vt:lpstr>
      <vt:lpstr>How do we answer the question?</vt:lpstr>
      <vt:lpstr>Boolean Expressions</vt:lpstr>
      <vt:lpstr>Boolean Expressions</vt:lpstr>
      <vt:lpstr>Boolean Expressions</vt:lpstr>
      <vt:lpstr>Changing the output</vt:lpstr>
      <vt:lpstr>The Techniques We Have Used</vt:lpstr>
      <vt:lpstr>Additional Tutorials and Demos Practicing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SELECT statement</dc:title>
  <dc:creator>pobyrne</dc:creator>
  <cp:lastModifiedBy>DIT</cp:lastModifiedBy>
  <cp:revision>217</cp:revision>
  <dcterms:created xsi:type="dcterms:W3CDTF">2009-09-16T16:59:58Z</dcterms:created>
  <dcterms:modified xsi:type="dcterms:W3CDTF">2017-09-24T16:32:37Z</dcterms:modified>
</cp:coreProperties>
</file>