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2"/>
  </p:notesMasterIdLst>
  <p:sldIdLst>
    <p:sldId id="551" r:id="rId2"/>
    <p:sldId id="553" r:id="rId3"/>
    <p:sldId id="554" r:id="rId4"/>
    <p:sldId id="555" r:id="rId5"/>
    <p:sldId id="556" r:id="rId6"/>
    <p:sldId id="557" r:id="rId7"/>
    <p:sldId id="622" r:id="rId8"/>
    <p:sldId id="558" r:id="rId9"/>
    <p:sldId id="562" r:id="rId10"/>
    <p:sldId id="623" r:id="rId11"/>
    <p:sldId id="624" r:id="rId12"/>
    <p:sldId id="563" r:id="rId13"/>
    <p:sldId id="564" r:id="rId14"/>
    <p:sldId id="637" r:id="rId15"/>
    <p:sldId id="638" r:id="rId16"/>
    <p:sldId id="550" r:id="rId17"/>
    <p:sldId id="565" r:id="rId18"/>
    <p:sldId id="566" r:id="rId19"/>
    <p:sldId id="567" r:id="rId20"/>
    <p:sldId id="568" r:id="rId21"/>
    <p:sldId id="625" r:id="rId22"/>
    <p:sldId id="661" r:id="rId23"/>
    <p:sldId id="288" r:id="rId24"/>
    <p:sldId id="569" r:id="rId25"/>
    <p:sldId id="571" r:id="rId26"/>
    <p:sldId id="570" r:id="rId27"/>
    <p:sldId id="572" r:id="rId28"/>
    <p:sldId id="573" r:id="rId29"/>
    <p:sldId id="611" r:id="rId30"/>
    <p:sldId id="607" r:id="rId31"/>
    <p:sldId id="608" r:id="rId32"/>
    <p:sldId id="609" r:id="rId33"/>
    <p:sldId id="610" r:id="rId34"/>
    <p:sldId id="574" r:id="rId35"/>
    <p:sldId id="602" r:id="rId36"/>
    <p:sldId id="603" r:id="rId37"/>
    <p:sldId id="604" r:id="rId38"/>
    <p:sldId id="605" r:id="rId39"/>
    <p:sldId id="606" r:id="rId40"/>
    <p:sldId id="575" r:id="rId41"/>
    <p:sldId id="599" r:id="rId42"/>
    <p:sldId id="626" r:id="rId43"/>
    <p:sldId id="639" r:id="rId44"/>
    <p:sldId id="600" r:id="rId45"/>
    <p:sldId id="627" r:id="rId46"/>
    <p:sldId id="629" r:id="rId47"/>
    <p:sldId id="601" r:id="rId48"/>
    <p:sldId id="576" r:id="rId49"/>
    <p:sldId id="628" r:id="rId50"/>
    <p:sldId id="631" r:id="rId51"/>
    <p:sldId id="630" r:id="rId52"/>
    <p:sldId id="633" r:id="rId53"/>
    <p:sldId id="579" r:id="rId54"/>
    <p:sldId id="632" r:id="rId55"/>
    <p:sldId id="581" r:id="rId56"/>
    <p:sldId id="583" r:id="rId57"/>
    <p:sldId id="584" r:id="rId58"/>
    <p:sldId id="634" r:id="rId59"/>
    <p:sldId id="588" r:id="rId60"/>
    <p:sldId id="592" r:id="rId61"/>
    <p:sldId id="641" r:id="rId62"/>
    <p:sldId id="640" r:id="rId63"/>
    <p:sldId id="635" r:id="rId64"/>
    <p:sldId id="614" r:id="rId65"/>
    <p:sldId id="617" r:id="rId66"/>
    <p:sldId id="615" r:id="rId67"/>
    <p:sldId id="616" r:id="rId68"/>
    <p:sldId id="618" r:id="rId69"/>
    <p:sldId id="619" r:id="rId70"/>
    <p:sldId id="620" r:id="rId71"/>
    <p:sldId id="621" r:id="rId72"/>
    <p:sldId id="549" r:id="rId73"/>
    <p:sldId id="612" r:id="rId74"/>
    <p:sldId id="613" r:id="rId75"/>
    <p:sldId id="643" r:id="rId76"/>
    <p:sldId id="644" r:id="rId77"/>
    <p:sldId id="645" r:id="rId78"/>
    <p:sldId id="646" r:id="rId79"/>
    <p:sldId id="647" r:id="rId80"/>
    <p:sldId id="648" r:id="rId81"/>
    <p:sldId id="649" r:id="rId82"/>
    <p:sldId id="650" r:id="rId83"/>
    <p:sldId id="651" r:id="rId84"/>
    <p:sldId id="652" r:id="rId85"/>
    <p:sldId id="653" r:id="rId86"/>
    <p:sldId id="654" r:id="rId87"/>
    <p:sldId id="655" r:id="rId88"/>
    <p:sldId id="656" r:id="rId89"/>
    <p:sldId id="657" r:id="rId90"/>
    <p:sldId id="658" r:id="rId91"/>
    <p:sldId id="659" r:id="rId92"/>
    <p:sldId id="660" r:id="rId93"/>
    <p:sldId id="545" r:id="rId94"/>
    <p:sldId id="636" r:id="rId95"/>
    <p:sldId id="642" r:id="rId96"/>
    <p:sldId id="519" r:id="rId97"/>
    <p:sldId id="520" r:id="rId98"/>
    <p:sldId id="522" r:id="rId99"/>
    <p:sldId id="664" r:id="rId100"/>
    <p:sldId id="665" r:id="rId101"/>
    <p:sldId id="666" r:id="rId102"/>
    <p:sldId id="667" r:id="rId103"/>
    <p:sldId id="668" r:id="rId104"/>
    <p:sldId id="671" r:id="rId105"/>
    <p:sldId id="672" r:id="rId106"/>
    <p:sldId id="673" r:id="rId107"/>
    <p:sldId id="674" r:id="rId108"/>
    <p:sldId id="675" r:id="rId109"/>
    <p:sldId id="662" r:id="rId110"/>
    <p:sldId id="663" r:id="rId1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50" autoAdjust="0"/>
    <p:restoredTop sz="78770" autoAdjust="0"/>
  </p:normalViewPr>
  <p:slideViewPr>
    <p:cSldViewPr>
      <p:cViewPr varScale="1">
        <p:scale>
          <a:sx n="69" d="100"/>
          <a:sy n="69" d="100"/>
        </p:scale>
        <p:origin x="-1656" y="-72"/>
      </p:cViewPr>
      <p:guideLst>
        <p:guide orient="horz" pos="2160"/>
        <p:guide pos="2880"/>
      </p:guideLst>
    </p:cSldViewPr>
  </p:slideViewPr>
  <p:outlineViewPr>
    <p:cViewPr>
      <p:scale>
        <a:sx n="33" d="100"/>
        <a:sy n="33" d="100"/>
      </p:scale>
      <p:origin x="0" y="15606"/>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100" d="100"/>
        <a:sy n="100" d="100"/>
      </p:scale>
      <p:origin x="0" y="180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_rels/viewProps.xml.rels><?xml version="1.0" encoding="UTF-8" standalone="yes"?>
<Relationships xmlns="http://schemas.openxmlformats.org/package/2006/relationships"><Relationship Id="rId8" Type="http://schemas.openxmlformats.org/officeDocument/2006/relationships/slide" Target="slides/slide70.xml"/><Relationship Id="rId3" Type="http://schemas.openxmlformats.org/officeDocument/2006/relationships/slide" Target="slides/slide42.xml"/><Relationship Id="rId7" Type="http://schemas.openxmlformats.org/officeDocument/2006/relationships/slide" Target="slides/slide61.xml"/><Relationship Id="rId2" Type="http://schemas.openxmlformats.org/officeDocument/2006/relationships/slide" Target="slides/slide39.xml"/><Relationship Id="rId1" Type="http://schemas.openxmlformats.org/officeDocument/2006/relationships/slide" Target="slides/slide38.xml"/><Relationship Id="rId6" Type="http://schemas.openxmlformats.org/officeDocument/2006/relationships/slide" Target="slides/slide51.xml"/><Relationship Id="rId5" Type="http://schemas.openxmlformats.org/officeDocument/2006/relationships/slide" Target="slides/slide49.xml"/><Relationship Id="rId4" Type="http://schemas.openxmlformats.org/officeDocument/2006/relationships/slide" Target="slides/slide45.xml"/><Relationship Id="rId9" Type="http://schemas.openxmlformats.org/officeDocument/2006/relationships/slide" Target="slides/slide10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9956D5-167D-4847-8BF2-AF35CA575C38}" type="datetimeFigureOut">
              <a:rPr lang="en-US" smtClean="0"/>
              <a:pPr/>
              <a:t>10/1/2017</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73F82B-F0AA-4F91-8BEF-DA3F9972A341}" type="slidenum">
              <a:rPr lang="en-IE" smtClean="0"/>
              <a:pPr/>
              <a:t>‹#›</a:t>
            </a:fld>
            <a:endParaRPr lang="en-IE"/>
          </a:p>
        </p:txBody>
      </p:sp>
    </p:spTree>
    <p:extLst>
      <p:ext uri="{BB962C8B-B14F-4D97-AF65-F5344CB8AC3E}">
        <p14:creationId xmlns:p14="http://schemas.microsoft.com/office/powerpoint/2010/main" val="31361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109.xml"/><Relationship Id="rId1" Type="http://schemas.openxmlformats.org/officeDocument/2006/relationships/notesMaster" Target="../notesMasters/notesMaster1.xml"/><Relationship Id="rId4" Type="http://schemas.openxmlformats.org/officeDocument/2006/relationships/image" Target="../media/image13.png"/></Relationships>
</file>

<file path=ppt/notesSlides/_rels/note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110.xml"/><Relationship Id="rId1" Type="http://schemas.openxmlformats.org/officeDocument/2006/relationships/notesMaster" Target="../notesMasters/notesMaster1.xml"/><Relationship Id="rId4" Type="http://schemas.openxmlformats.org/officeDocument/2006/relationships/image" Target="../media/image13.png"/></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2" name="Rectangle 4"/>
          <p:cNvSpPr>
            <a:spLocks noGrp="1" noRot="1" noChangeAspect="1" noChangeArrowheads="1" noTextEdit="1"/>
          </p:cNvSpPr>
          <p:nvPr>
            <p:ph type="sldImg"/>
          </p:nvPr>
        </p:nvSpPr>
        <p:spPr>
          <a:ln/>
        </p:spPr>
      </p:sp>
      <p:sp>
        <p:nvSpPr>
          <p:cNvPr id="391173" name="Rectangle 5"/>
          <p:cNvSpPr>
            <a:spLocks noGrp="1" noChangeArrowheads="1"/>
          </p:cNvSpPr>
          <p:nvPr>
            <p:ph type="body" idx="1"/>
          </p:nvPr>
        </p:nvSpPr>
        <p:spPr/>
        <p:txBody>
          <a:bodyPr/>
          <a:lstStyle/>
          <a:p>
            <a:r>
              <a:rPr lang="en-US" altLang="en-US" dirty="0"/>
              <a:t>Definition of a Relational Database</a:t>
            </a:r>
          </a:p>
          <a:p>
            <a:pPr lvl="1"/>
            <a:r>
              <a:rPr lang="en-US" altLang="en-US" dirty="0">
                <a:solidFill>
                  <a:schemeClr val="tx1"/>
                </a:solidFill>
              </a:rPr>
              <a:t>A relational database uses relations or two-dimensional tables to store information.</a:t>
            </a:r>
          </a:p>
          <a:p>
            <a:pPr lvl="1"/>
            <a:r>
              <a:rPr lang="en-US" altLang="en-US" dirty="0">
                <a:solidFill>
                  <a:schemeClr val="tx1"/>
                </a:solidFill>
              </a:rPr>
              <a:t>For example, you might want to store information about all the employees in your company. In a relational database, you create several tables to store different pieces of information about your employees, such as an employee table, a department table, and a salary table.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5F1E4819-8E16-4B62-8882-A96BEF2701A5}" type="slidenum">
              <a:rPr lang="en-IE" smtClean="0"/>
              <a:pPr/>
              <a:t>23</a:t>
            </a:fld>
            <a:endParaRPr lang="en-IE"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r>
              <a:rPr lang="en-US" altLang="en-US" dirty="0">
                <a:latin typeface="Courier New" pitchFamily="49" charset="0"/>
              </a:rPr>
              <a:t>FOREIGN</a:t>
            </a:r>
            <a:r>
              <a:rPr lang="en-US" altLang="en-US" dirty="0">
                <a:latin typeface="Times New Roman" pitchFamily="18" charset="0"/>
              </a:rPr>
              <a:t> </a:t>
            </a:r>
            <a:r>
              <a:rPr lang="en-US" altLang="en-US" dirty="0">
                <a:latin typeface="Courier New" pitchFamily="49" charset="0"/>
              </a:rPr>
              <a:t>KEY</a:t>
            </a:r>
            <a:r>
              <a:rPr lang="en-US" altLang="en-US" dirty="0"/>
              <a:t> Constraint</a:t>
            </a:r>
          </a:p>
          <a:p>
            <a:pPr lvl="1"/>
            <a:r>
              <a:rPr lang="en-US" altLang="en-US" dirty="0">
                <a:solidFill>
                  <a:schemeClr val="tx1"/>
                </a:solidFill>
              </a:rPr>
              <a:t>The </a:t>
            </a:r>
            <a:r>
              <a:rPr lang="en-US" altLang="en-US" dirty="0">
                <a:solidFill>
                  <a:schemeClr val="tx1"/>
                </a:solidFill>
                <a:latin typeface="Courier New" pitchFamily="49" charset="0"/>
              </a:rPr>
              <a:t>FOREIGN</a:t>
            </a:r>
            <a:r>
              <a:rPr lang="en-US" altLang="en-US" dirty="0">
                <a:solidFill>
                  <a:schemeClr val="tx1"/>
                </a:solidFill>
              </a:rPr>
              <a:t> </a:t>
            </a:r>
            <a:r>
              <a:rPr lang="en-US" altLang="en-US" dirty="0">
                <a:solidFill>
                  <a:schemeClr val="tx1"/>
                </a:solidFill>
                <a:latin typeface="Courier New" pitchFamily="49" charset="0"/>
              </a:rPr>
              <a:t>KEY</a:t>
            </a:r>
            <a:r>
              <a:rPr lang="en-US" altLang="en-US" dirty="0">
                <a:solidFill>
                  <a:schemeClr val="tx1"/>
                </a:solidFill>
              </a:rPr>
              <a:t> (or referential integrity) constraint designates</a:t>
            </a:r>
            <a:r>
              <a:rPr lang="en-US" altLang="en-US" dirty="0"/>
              <a:t> a column or combination of columns as a foreign key and establishes a relationship between a primary key or a unique key in the same table or a different table. </a:t>
            </a:r>
          </a:p>
          <a:p>
            <a:pPr lvl="1"/>
            <a:r>
              <a:rPr lang="en-US" altLang="en-US" dirty="0"/>
              <a:t>In the example in the slide, </a:t>
            </a:r>
            <a:r>
              <a:rPr lang="en-US" altLang="en-US" dirty="0">
                <a:latin typeface="Courier New" pitchFamily="49" charset="0"/>
              </a:rPr>
              <a:t>DEPARTMENT_ID</a:t>
            </a:r>
            <a:r>
              <a:rPr lang="en-US" altLang="en-US" dirty="0"/>
              <a:t> has been defined as the foreign key in the </a:t>
            </a:r>
            <a:r>
              <a:rPr lang="en-US" altLang="en-US" dirty="0">
                <a:latin typeface="Courier New" pitchFamily="49" charset="0"/>
              </a:rPr>
              <a:t>EMPLOYEES</a:t>
            </a:r>
            <a:r>
              <a:rPr lang="en-US" altLang="en-US" dirty="0"/>
              <a:t> table (dependent or child table); it references the </a:t>
            </a:r>
            <a:r>
              <a:rPr lang="en-US" altLang="en-US" dirty="0">
                <a:latin typeface="Courier New" pitchFamily="49" charset="0"/>
              </a:rPr>
              <a:t>DEPARTMENT_ID</a:t>
            </a:r>
            <a:r>
              <a:rPr lang="en-US" altLang="en-US" dirty="0"/>
              <a:t> column of the </a:t>
            </a:r>
            <a:r>
              <a:rPr lang="en-US" altLang="en-US" dirty="0">
                <a:latin typeface="Courier New" pitchFamily="49" charset="0"/>
              </a:rPr>
              <a:t>DEPARTMENTS</a:t>
            </a:r>
            <a:r>
              <a:rPr lang="en-US" altLang="en-US" dirty="0"/>
              <a:t> table (the referenced or parent table).</a:t>
            </a:r>
          </a:p>
          <a:p>
            <a:pPr lvl="1"/>
            <a:r>
              <a:rPr lang="en-US" altLang="en-US" b="1" dirty="0" smtClean="0"/>
              <a:t>Guidelines</a:t>
            </a:r>
            <a:endParaRPr lang="en-US" altLang="en-US" dirty="0">
              <a:solidFill>
                <a:srgbClr val="0000FF"/>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r>
              <a:rPr lang="en-US" altLang="en-US" dirty="0">
                <a:latin typeface="Courier New" pitchFamily="49" charset="0"/>
              </a:rPr>
              <a:t>FOREIGN</a:t>
            </a:r>
            <a:r>
              <a:rPr lang="en-US" altLang="en-US" dirty="0">
                <a:latin typeface="Times New Roman" pitchFamily="18" charset="0"/>
              </a:rPr>
              <a:t> </a:t>
            </a:r>
            <a:r>
              <a:rPr lang="en-US" altLang="en-US" dirty="0">
                <a:latin typeface="Courier New" pitchFamily="49" charset="0"/>
              </a:rPr>
              <a:t>KEY</a:t>
            </a:r>
            <a:r>
              <a:rPr lang="en-US" altLang="en-US" dirty="0"/>
              <a:t> Constraint: Keywords</a:t>
            </a:r>
          </a:p>
          <a:p>
            <a:pPr lvl="1"/>
            <a:r>
              <a:rPr lang="en-US" altLang="en-US" dirty="0">
                <a:solidFill>
                  <a:schemeClr val="tx1"/>
                </a:solidFill>
              </a:rPr>
              <a:t>The foreign key is defined in the child table, and the table containing the referenced column is the parent table. The foreign key is defined using a combination of the following keywords: </a:t>
            </a:r>
          </a:p>
          <a:p>
            <a:pPr lvl="2"/>
            <a:r>
              <a:rPr lang="en-US" altLang="en-US" dirty="0">
                <a:solidFill>
                  <a:schemeClr val="tx1"/>
                </a:solidFill>
                <a:latin typeface="Courier New" pitchFamily="49" charset="0"/>
              </a:rPr>
              <a:t>FOREIGN KEY</a:t>
            </a:r>
            <a:r>
              <a:rPr lang="en-US" altLang="en-US" dirty="0">
                <a:solidFill>
                  <a:schemeClr val="tx1"/>
                </a:solidFill>
              </a:rPr>
              <a:t> is used to define the column in the child table at the table-constraint level.</a:t>
            </a:r>
          </a:p>
          <a:p>
            <a:pPr lvl="2">
              <a:buClr>
                <a:schemeClr val="tx1"/>
              </a:buClr>
            </a:pPr>
            <a:r>
              <a:rPr lang="en-US" altLang="en-US" dirty="0">
                <a:solidFill>
                  <a:schemeClr val="tx1"/>
                </a:solidFill>
                <a:latin typeface="Courier New" pitchFamily="49" charset="0"/>
              </a:rPr>
              <a:t>REFERENCES</a:t>
            </a:r>
            <a:r>
              <a:rPr lang="en-US" altLang="en-US" dirty="0">
                <a:solidFill>
                  <a:schemeClr val="tx1"/>
                </a:solidFill>
              </a:rPr>
              <a:t> identifies the table and column in the parent table.</a:t>
            </a:r>
          </a:p>
          <a:p>
            <a:pPr lvl="2">
              <a:buClr>
                <a:schemeClr val="tx1"/>
              </a:buClr>
            </a:pPr>
            <a:r>
              <a:rPr lang="en-US" altLang="en-US" dirty="0">
                <a:solidFill>
                  <a:schemeClr val="tx1"/>
                </a:solidFill>
                <a:latin typeface="Courier New" pitchFamily="49" charset="0"/>
              </a:rPr>
              <a:t>ON</a:t>
            </a:r>
            <a:r>
              <a:rPr lang="en-US" altLang="en-US" dirty="0">
                <a:solidFill>
                  <a:schemeClr val="tx1"/>
                </a:solidFill>
              </a:rPr>
              <a:t> </a:t>
            </a:r>
            <a:r>
              <a:rPr lang="en-US" altLang="en-US" dirty="0">
                <a:solidFill>
                  <a:schemeClr val="tx1"/>
                </a:solidFill>
                <a:latin typeface="Courier New" pitchFamily="49" charset="0"/>
              </a:rPr>
              <a:t>DELETE</a:t>
            </a:r>
            <a:r>
              <a:rPr lang="en-US" altLang="en-US" dirty="0">
                <a:solidFill>
                  <a:schemeClr val="tx1"/>
                </a:solidFill>
              </a:rPr>
              <a:t> </a:t>
            </a:r>
            <a:r>
              <a:rPr lang="en-US" altLang="en-US" dirty="0">
                <a:solidFill>
                  <a:schemeClr val="tx1"/>
                </a:solidFill>
                <a:latin typeface="Courier New" pitchFamily="49" charset="0"/>
              </a:rPr>
              <a:t>CASCADE</a:t>
            </a:r>
            <a:r>
              <a:rPr lang="en-US" altLang="en-US" dirty="0">
                <a:solidFill>
                  <a:schemeClr val="tx1"/>
                </a:solidFill>
              </a:rPr>
              <a:t> indicates that when the row in the parent table is deleted, the dependent rows in the child table are also deleted.</a:t>
            </a:r>
          </a:p>
          <a:p>
            <a:pPr lvl="2">
              <a:buClr>
                <a:schemeClr val="tx1"/>
              </a:buClr>
            </a:pPr>
            <a:r>
              <a:rPr lang="en-US" altLang="en-US" dirty="0">
                <a:solidFill>
                  <a:schemeClr val="tx1"/>
                </a:solidFill>
                <a:latin typeface="Courier New" pitchFamily="49" charset="0"/>
              </a:rPr>
              <a:t>ON</a:t>
            </a:r>
            <a:r>
              <a:rPr lang="en-US" altLang="en-US" dirty="0">
                <a:solidFill>
                  <a:schemeClr val="tx1"/>
                </a:solidFill>
              </a:rPr>
              <a:t> </a:t>
            </a:r>
            <a:r>
              <a:rPr lang="en-US" altLang="en-US" dirty="0">
                <a:solidFill>
                  <a:schemeClr val="tx1"/>
                </a:solidFill>
                <a:latin typeface="Courier New" pitchFamily="49" charset="0"/>
              </a:rPr>
              <a:t>DELETE</a:t>
            </a:r>
            <a:r>
              <a:rPr lang="en-US" altLang="en-US" dirty="0">
                <a:solidFill>
                  <a:schemeClr val="tx1"/>
                </a:solidFill>
              </a:rPr>
              <a:t> </a:t>
            </a:r>
            <a:r>
              <a:rPr lang="en-US" altLang="en-US" dirty="0">
                <a:solidFill>
                  <a:schemeClr val="tx1"/>
                </a:solidFill>
                <a:latin typeface="Courier New" pitchFamily="49" charset="0"/>
              </a:rPr>
              <a:t>SET</a:t>
            </a:r>
            <a:r>
              <a:rPr lang="en-US" altLang="en-US" dirty="0">
                <a:solidFill>
                  <a:schemeClr val="tx1"/>
                </a:solidFill>
              </a:rPr>
              <a:t> </a:t>
            </a:r>
            <a:r>
              <a:rPr lang="en-US" altLang="en-US" dirty="0">
                <a:solidFill>
                  <a:schemeClr val="tx1"/>
                </a:solidFill>
                <a:latin typeface="Courier New" pitchFamily="49" charset="0"/>
              </a:rPr>
              <a:t>NULL</a:t>
            </a:r>
            <a:r>
              <a:rPr lang="en-US" altLang="en-US" dirty="0">
                <a:solidFill>
                  <a:schemeClr val="tx1"/>
                </a:solidFill>
              </a:rPr>
              <a:t> converts foreign key values to null when the parent value is removed.</a:t>
            </a:r>
          </a:p>
          <a:p>
            <a:pPr lvl="1"/>
            <a:r>
              <a:rPr lang="en-US" altLang="en-US" dirty="0">
                <a:solidFill>
                  <a:schemeClr val="tx1"/>
                </a:solidFill>
              </a:rPr>
              <a:t>The default behavior is</a:t>
            </a:r>
            <a:r>
              <a:rPr lang="en-US" altLang="en-US" dirty="0"/>
              <a:t> called the </a:t>
            </a:r>
            <a:r>
              <a:rPr lang="en-US" altLang="en-US" i="1" dirty="0"/>
              <a:t>restrict rule</a:t>
            </a:r>
            <a:r>
              <a:rPr lang="en-US" altLang="en-US" dirty="0"/>
              <a:t>, which disallows the update or deletion of referenced data. </a:t>
            </a:r>
          </a:p>
          <a:p>
            <a:pPr lvl="1"/>
            <a:r>
              <a:rPr lang="en-US" altLang="en-US" dirty="0"/>
              <a:t>Without the </a:t>
            </a:r>
            <a:r>
              <a:rPr lang="en-US" altLang="en-US" dirty="0">
                <a:latin typeface="Courier New" pitchFamily="49" charset="0"/>
              </a:rPr>
              <a:t>ON DELETE CASCADE</a:t>
            </a:r>
            <a:r>
              <a:rPr lang="en-US" altLang="en-US" dirty="0"/>
              <a:t> or the </a:t>
            </a:r>
            <a:r>
              <a:rPr lang="en-US" altLang="en-US" dirty="0">
                <a:latin typeface="Courier New" pitchFamily="49" charset="0"/>
              </a:rPr>
              <a:t>ON DELETE SET NULL</a:t>
            </a:r>
            <a:r>
              <a:rPr lang="en-US" altLang="en-US" dirty="0"/>
              <a:t> options, the row in the parent table cannot be deleted if it is referenced in the child table.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1026"/>
          <p:cNvSpPr>
            <a:spLocks noGrp="1" noRot="1" noChangeAspect="1" noChangeArrowheads="1" noTextEdit="1"/>
          </p:cNvSpPr>
          <p:nvPr>
            <p:ph type="sldImg"/>
          </p:nvPr>
        </p:nvSpPr>
        <p:spPr>
          <a:ln/>
        </p:spPr>
      </p:sp>
      <p:sp>
        <p:nvSpPr>
          <p:cNvPr id="585731" name="Rectangle 1027"/>
          <p:cNvSpPr>
            <a:spLocks noGrp="1" noChangeArrowheads="1"/>
          </p:cNvSpPr>
          <p:nvPr>
            <p:ph type="body" idx="1"/>
          </p:nvPr>
        </p:nvSpPr>
        <p:spPr/>
        <p:txBody>
          <a:bodyPr/>
          <a:lstStyle/>
          <a:p>
            <a:r>
              <a:rPr lang="en-US" altLang="en-US" dirty="0">
                <a:latin typeface="Courier New" pitchFamily="49" charset="0"/>
              </a:rPr>
              <a:t>FOREIGN</a:t>
            </a:r>
            <a:r>
              <a:rPr lang="en-US" altLang="en-US" dirty="0">
                <a:latin typeface="Times New Roman" pitchFamily="18" charset="0"/>
              </a:rPr>
              <a:t> </a:t>
            </a:r>
            <a:r>
              <a:rPr lang="en-US" altLang="en-US" dirty="0">
                <a:latin typeface="Courier New" pitchFamily="49" charset="0"/>
              </a:rPr>
              <a:t>KEY</a:t>
            </a:r>
            <a:r>
              <a:rPr lang="en-US" altLang="en-US" dirty="0"/>
              <a:t> Constraint (continued)</a:t>
            </a:r>
          </a:p>
          <a:p>
            <a:pPr lvl="1"/>
            <a:r>
              <a:rPr lang="en-US" altLang="en-US" dirty="0">
                <a:solidFill>
                  <a:schemeClr val="tx1"/>
                </a:solidFill>
                <a:latin typeface="Courier New" pitchFamily="49" charset="0"/>
              </a:rPr>
              <a:t>FOREIGN</a:t>
            </a:r>
            <a:r>
              <a:rPr lang="en-US" altLang="en-US" dirty="0">
                <a:solidFill>
                  <a:schemeClr val="tx1"/>
                </a:solidFill>
              </a:rPr>
              <a:t> </a:t>
            </a:r>
            <a:r>
              <a:rPr lang="en-US" altLang="en-US" dirty="0">
                <a:solidFill>
                  <a:schemeClr val="tx1"/>
                </a:solidFill>
                <a:latin typeface="Courier New" pitchFamily="49" charset="0"/>
              </a:rPr>
              <a:t>KEY</a:t>
            </a:r>
            <a:r>
              <a:rPr lang="en-US" altLang="en-US" dirty="0">
                <a:solidFill>
                  <a:schemeClr val="tx1"/>
                </a:solidFill>
              </a:rPr>
              <a:t> constraints can be defined</a:t>
            </a:r>
            <a:r>
              <a:rPr lang="en-US" altLang="en-US" dirty="0"/>
              <a:t> at the column or table constraint level. A composite foreign key must be created by using the table-level definition.</a:t>
            </a:r>
          </a:p>
          <a:p>
            <a:pPr lvl="1"/>
            <a:r>
              <a:rPr lang="en-US" altLang="en-US" dirty="0"/>
              <a:t>The example in the slide defines a </a:t>
            </a:r>
            <a:r>
              <a:rPr lang="en-US" altLang="en-US" dirty="0">
                <a:latin typeface="Courier New" pitchFamily="49" charset="0"/>
              </a:rPr>
              <a:t>FOREIGN KEY</a:t>
            </a:r>
            <a:r>
              <a:rPr lang="en-US" altLang="en-US" dirty="0"/>
              <a:t> constraint on the </a:t>
            </a:r>
            <a:r>
              <a:rPr lang="en-US" altLang="en-US" dirty="0">
                <a:latin typeface="Courier New" pitchFamily="49" charset="0"/>
              </a:rPr>
              <a:t>DEPARTMENT_ID</a:t>
            </a:r>
            <a:r>
              <a:rPr lang="en-US" altLang="en-US" dirty="0"/>
              <a:t> column of the </a:t>
            </a:r>
            <a:r>
              <a:rPr lang="en-US" altLang="en-US" dirty="0">
                <a:latin typeface="Courier New" pitchFamily="49" charset="0"/>
              </a:rPr>
              <a:t>EMPLOYEES</a:t>
            </a:r>
            <a:r>
              <a:rPr lang="en-US" altLang="en-US" dirty="0"/>
              <a:t> table, using table-level syntax. The name of the constraint is </a:t>
            </a:r>
            <a:r>
              <a:rPr lang="en-US" altLang="en-US" dirty="0">
                <a:latin typeface="Courier New" pitchFamily="49" charset="0"/>
              </a:rPr>
              <a:t>EMP_DEPTID_FK</a:t>
            </a:r>
            <a:r>
              <a:rPr lang="en-US" altLang="en-US" dirty="0"/>
              <a:t>.</a:t>
            </a:r>
          </a:p>
          <a:p>
            <a:pPr lvl="1"/>
            <a:r>
              <a:rPr lang="en-US" altLang="en-US" dirty="0"/>
              <a:t>The foreign key can also be defined at the column level, provided the constraint is based on a single column. The syntax differs in that the keywords </a:t>
            </a:r>
            <a:r>
              <a:rPr lang="en-US" altLang="en-US" dirty="0">
                <a:latin typeface="Courier New" pitchFamily="49" charset="0"/>
              </a:rPr>
              <a:t>FOREIGN KEY</a:t>
            </a:r>
            <a:r>
              <a:rPr lang="en-US" altLang="en-US" dirty="0"/>
              <a:t> do not appear. For example:</a:t>
            </a:r>
          </a:p>
          <a:p>
            <a:pPr lvl="4"/>
            <a:r>
              <a:rPr lang="en-US" altLang="en-US" dirty="0"/>
              <a:t>CREATE TABLE employees</a:t>
            </a:r>
          </a:p>
          <a:p>
            <a:pPr lvl="4"/>
            <a:r>
              <a:rPr lang="en-US" altLang="en-US" dirty="0"/>
              <a:t>(...</a:t>
            </a:r>
          </a:p>
          <a:p>
            <a:pPr lvl="4"/>
            <a:r>
              <a:rPr lang="en-US" altLang="en-US" dirty="0" err="1"/>
              <a:t>department_id</a:t>
            </a:r>
            <a:r>
              <a:rPr lang="en-US" altLang="en-US" dirty="0"/>
              <a:t> NUMBER(4) CONSTRAINT </a:t>
            </a:r>
            <a:r>
              <a:rPr lang="en-US" altLang="en-US" dirty="0" err="1"/>
              <a:t>emp_deptid_fk</a:t>
            </a:r>
            <a:r>
              <a:rPr lang="en-US" altLang="en-US" dirty="0"/>
              <a:t> </a:t>
            </a:r>
          </a:p>
          <a:p>
            <a:pPr lvl="4"/>
            <a:r>
              <a:rPr lang="en-US" altLang="en-US" dirty="0"/>
              <a:t>REFERENCES departments(</a:t>
            </a:r>
            <a:r>
              <a:rPr lang="en-US" altLang="en-US" dirty="0" err="1"/>
              <a:t>department_id</a:t>
            </a:r>
            <a:r>
              <a:rPr lang="en-US" altLang="en-US" dirty="0"/>
              <a:t>),</a:t>
            </a:r>
          </a:p>
          <a:p>
            <a:pPr lvl="4"/>
            <a:r>
              <a:rPr lang="en-US" altLang="en-US" dirty="0"/>
              <a:t>...</a:t>
            </a:r>
          </a:p>
          <a:p>
            <a:pPr lvl="4"/>
            <a:r>
              <a:rPr lang="en-US" altLang="en-US" dirty="0"/>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xfrm>
            <a:off x="3884614" y="8685212"/>
            <a:ext cx="2971800" cy="457201"/>
          </a:xfrm>
          <a:prstGeom prst="rect">
            <a:avLst/>
          </a:prstGeom>
          <a:noFill/>
        </p:spPr>
        <p:txBody>
          <a:bodyPr lIns="92985" tIns="46493" rIns="92985" bIns="46493"/>
          <a:lstStyle/>
          <a:p>
            <a:fld id="{7755861C-D5A0-47FC-BCD8-6F7699C3D0D9}" type="slidenum">
              <a:rPr lang="en-IE" smtClean="0"/>
              <a:pPr/>
              <a:t>41</a:t>
            </a:fld>
            <a:endParaRPr lang="en-IE" dirty="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1026"/>
          <p:cNvSpPr>
            <a:spLocks noGrp="1" noRot="1" noChangeAspect="1" noChangeArrowheads="1" noTextEdit="1"/>
          </p:cNvSpPr>
          <p:nvPr>
            <p:ph type="sldImg"/>
          </p:nvPr>
        </p:nvSpPr>
        <p:spPr>
          <a:ln/>
        </p:spPr>
      </p:sp>
      <p:sp>
        <p:nvSpPr>
          <p:cNvPr id="585731"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dirty="0" smtClean="0"/>
          </a:p>
        </p:txBody>
      </p:sp>
      <p:sp>
        <p:nvSpPr>
          <p:cNvPr id="60420" name="Slide Number Placeholder 3"/>
          <p:cNvSpPr>
            <a:spLocks noGrp="1"/>
          </p:cNvSpPr>
          <p:nvPr>
            <p:ph type="sldNum" sz="quarter" idx="5"/>
          </p:nvPr>
        </p:nvSpPr>
        <p:spPr>
          <a:xfrm>
            <a:off x="3884614" y="8685212"/>
            <a:ext cx="2971800" cy="457201"/>
          </a:xfrm>
          <a:prstGeom prst="rect">
            <a:avLst/>
          </a:prstGeom>
          <a:noFill/>
        </p:spPr>
        <p:txBody>
          <a:bodyPr lIns="92985" tIns="46493" rIns="92985" bIns="46493"/>
          <a:lstStyle/>
          <a:p>
            <a:fld id="{DD5F64EF-74CE-4FE7-B55B-6BDEC339C4FF}" type="slidenum">
              <a:rPr lang="en-IE" smtClean="0"/>
              <a:pPr/>
              <a:t>44</a:t>
            </a:fld>
            <a:endParaRPr lang="en-IE"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1026"/>
          <p:cNvSpPr>
            <a:spLocks noGrp="1" noRot="1" noChangeAspect="1" noChangeArrowheads="1" noTextEdit="1"/>
          </p:cNvSpPr>
          <p:nvPr>
            <p:ph type="sldImg"/>
          </p:nvPr>
        </p:nvSpPr>
        <p:spPr>
          <a:ln/>
        </p:spPr>
      </p:sp>
      <p:sp>
        <p:nvSpPr>
          <p:cNvPr id="585731"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dirty="0" smtClean="0"/>
          </a:p>
        </p:txBody>
      </p:sp>
      <p:sp>
        <p:nvSpPr>
          <p:cNvPr id="58372" name="Slide Number Placeholder 3"/>
          <p:cNvSpPr>
            <a:spLocks noGrp="1"/>
          </p:cNvSpPr>
          <p:nvPr>
            <p:ph type="sldNum" sz="quarter" idx="5"/>
          </p:nvPr>
        </p:nvSpPr>
        <p:spPr>
          <a:xfrm>
            <a:off x="3884614" y="8685212"/>
            <a:ext cx="2971800" cy="457201"/>
          </a:xfrm>
          <a:prstGeom prst="rect">
            <a:avLst/>
          </a:prstGeom>
          <a:noFill/>
        </p:spPr>
        <p:txBody>
          <a:bodyPr lIns="92985" tIns="46493" rIns="92985" bIns="46493"/>
          <a:lstStyle/>
          <a:p>
            <a:fld id="{5811AC99-F074-48EE-92CC-109E8A2D297A}" type="slidenum">
              <a:rPr lang="en-IE" smtClean="0"/>
              <a:pPr/>
              <a:t>47</a:t>
            </a:fld>
            <a:endParaRPr lang="en-IE"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ChangeArrowheads="1"/>
          </p:cNvSpPr>
          <p:nvPr/>
        </p:nvSpPr>
        <p:spPr bwMode="auto">
          <a:xfrm>
            <a:off x="3883709" y="-1564"/>
            <a:ext cx="2974292" cy="45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6835" name="Rectangle 3"/>
          <p:cNvSpPr>
            <a:spLocks noChangeArrowheads="1"/>
          </p:cNvSpPr>
          <p:nvPr/>
        </p:nvSpPr>
        <p:spPr bwMode="auto">
          <a:xfrm>
            <a:off x="-1557" y="-1564"/>
            <a:ext cx="2969620" cy="45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376838" name="Rectangle 6"/>
          <p:cNvSpPr>
            <a:spLocks noGrp="1" noRot="1" noChangeAspect="1" noChangeArrowheads="1" noTextEdit="1"/>
          </p:cNvSpPr>
          <p:nvPr>
            <p:ph type="sldImg"/>
          </p:nvPr>
        </p:nvSpPr>
        <p:spPr>
          <a:ln/>
        </p:spPr>
      </p:sp>
      <p:sp>
        <p:nvSpPr>
          <p:cNvPr id="376839" name="Rectangle 7"/>
          <p:cNvSpPr>
            <a:spLocks noGrp="1" noChangeArrowheads="1"/>
          </p:cNvSpPr>
          <p:nvPr>
            <p:ph type="body" idx="1"/>
          </p:nvPr>
        </p:nvSpPr>
        <p:spPr/>
        <p:txBody>
          <a:bodyPr/>
          <a:lstStyle/>
          <a:p>
            <a:r>
              <a:rPr lang="en-US" altLang="en-US"/>
              <a:t>Comparison Conditions</a:t>
            </a:r>
          </a:p>
          <a:p>
            <a:pPr lvl="1"/>
            <a:r>
              <a:rPr lang="en-US" altLang="en-US"/>
              <a:t>Comparison conditions are used in conditions that compare one expression to another value or expression. They are used in the </a:t>
            </a:r>
            <a:r>
              <a:rPr lang="en-US" altLang="en-US">
                <a:latin typeface="Courier New" pitchFamily="49" charset="0"/>
              </a:rPr>
              <a:t>WHERE</a:t>
            </a:r>
            <a:r>
              <a:rPr lang="en-US" altLang="en-US"/>
              <a:t> clause in the following format:</a:t>
            </a:r>
          </a:p>
          <a:p>
            <a:pPr lvl="1"/>
            <a:r>
              <a:rPr lang="en-US" altLang="en-US" b="1"/>
              <a:t>Syntax</a:t>
            </a:r>
            <a:r>
              <a:rPr lang="en-US" altLang="en-US"/>
              <a:t> </a:t>
            </a:r>
          </a:p>
          <a:p>
            <a:pPr>
              <a:lnSpc>
                <a:spcPct val="95000"/>
              </a:lnSpc>
            </a:pPr>
            <a:endParaRPr lang="en-US" altLang="en-US" sz="400"/>
          </a:p>
          <a:p>
            <a:pPr lvl="1">
              <a:lnSpc>
                <a:spcPct val="95000"/>
              </a:lnSpc>
            </a:pPr>
            <a:r>
              <a:rPr lang="en-US" altLang="en-US" b="1">
                <a:latin typeface="Courier New" pitchFamily="49" charset="0"/>
              </a:rPr>
              <a:t> </a:t>
            </a:r>
            <a:r>
              <a:rPr lang="en-US" altLang="en-US" sz="1100" b="1">
                <a:latin typeface="Courier New" pitchFamily="49" charset="0"/>
              </a:rPr>
              <a:t>	</a:t>
            </a:r>
            <a:r>
              <a:rPr lang="en-US" altLang="en-US" sz="1100">
                <a:latin typeface="Courier New" pitchFamily="49" charset="0"/>
              </a:rPr>
              <a:t>... WHERE </a:t>
            </a:r>
            <a:r>
              <a:rPr lang="en-US" altLang="en-US" sz="1100" i="1">
                <a:latin typeface="Courier New" pitchFamily="49" charset="0"/>
              </a:rPr>
              <a:t>expr operator value</a:t>
            </a:r>
          </a:p>
          <a:p>
            <a:pPr lvl="1">
              <a:lnSpc>
                <a:spcPct val="95000"/>
              </a:lnSpc>
            </a:pPr>
            <a:endParaRPr lang="en-US" altLang="en-US" sz="500" i="1">
              <a:latin typeface="Courier New" pitchFamily="49" charset="0"/>
            </a:endParaRPr>
          </a:p>
          <a:p>
            <a:pPr lvl="1"/>
            <a:r>
              <a:rPr lang="en-US" altLang="en-US" b="1"/>
              <a:t>Example</a:t>
            </a:r>
            <a:endParaRPr lang="en-US" altLang="en-US"/>
          </a:p>
          <a:p>
            <a:pPr>
              <a:lnSpc>
                <a:spcPct val="80000"/>
              </a:lnSpc>
              <a:spcBef>
                <a:spcPct val="0"/>
              </a:spcBef>
            </a:pPr>
            <a:endParaRPr lang="en-US" altLang="en-US" sz="400" i="1"/>
          </a:p>
          <a:p>
            <a:pPr lvl="1">
              <a:spcBef>
                <a:spcPct val="0"/>
              </a:spcBef>
            </a:pPr>
            <a:r>
              <a:rPr lang="en-US" altLang="en-US" b="1">
                <a:latin typeface="Courier New" pitchFamily="49" charset="0"/>
              </a:rPr>
              <a:t>	</a:t>
            </a:r>
            <a:r>
              <a:rPr lang="en-US" altLang="en-US" sz="1100">
                <a:latin typeface="Courier New" pitchFamily="49" charset="0"/>
              </a:rPr>
              <a:t>... WHERE hire_date = '01-JAN-95'</a:t>
            </a:r>
          </a:p>
          <a:p>
            <a:pPr lvl="1">
              <a:spcBef>
                <a:spcPct val="0"/>
              </a:spcBef>
            </a:pPr>
            <a:r>
              <a:rPr lang="en-US" altLang="en-US" sz="1100">
                <a:latin typeface="Courier New" pitchFamily="49" charset="0"/>
              </a:rPr>
              <a:t>	... WHERE salary &gt;= 6000</a:t>
            </a:r>
          </a:p>
          <a:p>
            <a:pPr lvl="1">
              <a:spcBef>
                <a:spcPct val="0"/>
              </a:spcBef>
            </a:pPr>
            <a:r>
              <a:rPr lang="en-US" altLang="en-US" sz="1100">
                <a:latin typeface="Courier New" pitchFamily="49" charset="0"/>
              </a:rPr>
              <a:t>	... WHERE last_name = 'Smith'</a:t>
            </a:r>
          </a:p>
          <a:p>
            <a:pPr lvl="1"/>
            <a:r>
              <a:rPr lang="en-US" altLang="en-US"/>
              <a:t>An </a:t>
            </a:r>
            <a:r>
              <a:rPr lang="en-US" altLang="en-US">
                <a:solidFill>
                  <a:schemeClr val="tx1"/>
                </a:solidFill>
              </a:rPr>
              <a:t>alias cannot be used in the </a:t>
            </a:r>
            <a:r>
              <a:rPr lang="en-US" altLang="en-US">
                <a:solidFill>
                  <a:schemeClr val="tx1"/>
                </a:solidFill>
                <a:latin typeface="Courier New" pitchFamily="49" charset="0"/>
              </a:rPr>
              <a:t>WHERE</a:t>
            </a:r>
            <a:r>
              <a:rPr lang="en-US" altLang="en-US">
                <a:solidFill>
                  <a:schemeClr val="tx1"/>
                </a:solidFill>
              </a:rPr>
              <a:t> clause.</a:t>
            </a:r>
            <a:endParaRPr lang="en-US" altLang="en-US" b="1">
              <a:solidFill>
                <a:schemeClr val="tx1"/>
              </a:solidFill>
              <a:latin typeface="Courier New" pitchFamily="49" charset="0"/>
            </a:endParaRPr>
          </a:p>
          <a:p>
            <a:pPr lvl="1"/>
            <a:r>
              <a:rPr lang="en-US" altLang="en-US" b="1">
                <a:solidFill>
                  <a:schemeClr val="tx1"/>
                </a:solidFill>
              </a:rPr>
              <a:t>Note:</a:t>
            </a:r>
            <a:r>
              <a:rPr lang="en-US" altLang="en-US">
                <a:solidFill>
                  <a:schemeClr val="tx1"/>
                </a:solidFill>
              </a:rPr>
              <a:t> The symbols </a:t>
            </a:r>
            <a:r>
              <a:rPr lang="en-US" altLang="en-US">
                <a:solidFill>
                  <a:schemeClr val="tx1"/>
                </a:solidFill>
                <a:latin typeface="Courier New" pitchFamily="49" charset="0"/>
              </a:rPr>
              <a:t>!=</a:t>
            </a:r>
            <a:r>
              <a:rPr lang="en-US" altLang="en-US">
                <a:solidFill>
                  <a:schemeClr val="tx1"/>
                </a:solidFill>
              </a:rPr>
              <a:t>  and </a:t>
            </a:r>
            <a:r>
              <a:rPr lang="en-US" altLang="en-US">
                <a:solidFill>
                  <a:schemeClr val="tx1"/>
                </a:solidFill>
                <a:latin typeface="Courier New" pitchFamily="49" charset="0"/>
              </a:rPr>
              <a:t>^=</a:t>
            </a:r>
            <a:r>
              <a:rPr lang="en-US" altLang="en-US">
                <a:solidFill>
                  <a:schemeClr val="tx1"/>
                </a:solidFill>
              </a:rPr>
              <a:t> can also represent the</a:t>
            </a:r>
            <a:r>
              <a:rPr lang="en-US" altLang="en-US"/>
              <a:t> </a:t>
            </a:r>
            <a:r>
              <a:rPr lang="en-US" altLang="en-US" i="1"/>
              <a:t>not equal to</a:t>
            </a:r>
            <a:r>
              <a:rPr lang="en-US" altLang="en-US"/>
              <a:t> condition.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Rectangle 4"/>
          <p:cNvSpPr>
            <a:spLocks noGrp="1" noRot="1" noChangeAspect="1" noChangeArrowheads="1" noTextEdit="1"/>
          </p:cNvSpPr>
          <p:nvPr>
            <p:ph type="sldImg"/>
          </p:nvPr>
        </p:nvSpPr>
        <p:spPr>
          <a:ln/>
        </p:spPr>
      </p:sp>
      <p:sp>
        <p:nvSpPr>
          <p:cNvPr id="393221" name="Rectangle 5"/>
          <p:cNvSpPr>
            <a:spLocks noGrp="1" noChangeArrowheads="1"/>
          </p:cNvSpPr>
          <p:nvPr>
            <p:ph type="body" idx="1"/>
          </p:nvPr>
        </p:nvSpPr>
        <p:spPr/>
        <p:txBody>
          <a:bodyPr/>
          <a:lstStyle/>
          <a:p>
            <a:r>
              <a:rPr lang="en-US" altLang="en-US" dirty="0"/>
              <a:t>Data Models</a:t>
            </a:r>
          </a:p>
          <a:p>
            <a:pPr lvl="1"/>
            <a:r>
              <a:rPr lang="en-US" altLang="en-US" dirty="0"/>
              <a:t>Models are a cornerstone of design. Engineers build a model of a car to work out any details before putting it into production. In the same manner, system designers develop models to explore ideas and improve the understanding of database design</a:t>
            </a:r>
            <a:r>
              <a:rPr lang="en-US" altLang="en-US" dirty="0" smtClean="0"/>
              <a:t>.</a:t>
            </a:r>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1026"/>
          <p:cNvSpPr>
            <a:spLocks noGrp="1" noRot="1" noChangeAspect="1" noChangeArrowheads="1" noTextEdit="1"/>
          </p:cNvSpPr>
          <p:nvPr>
            <p:ph type="sldImg"/>
          </p:nvPr>
        </p:nvSpPr>
        <p:spPr>
          <a:ln/>
        </p:spPr>
      </p:sp>
      <p:sp>
        <p:nvSpPr>
          <p:cNvPr id="585731"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1026"/>
          <p:cNvSpPr>
            <a:spLocks noGrp="1" noRot="1" noChangeAspect="1" noChangeArrowheads="1" noTextEdit="1"/>
          </p:cNvSpPr>
          <p:nvPr>
            <p:ph type="sldImg"/>
          </p:nvPr>
        </p:nvSpPr>
        <p:spPr>
          <a:ln/>
        </p:spPr>
      </p:sp>
      <p:sp>
        <p:nvSpPr>
          <p:cNvPr id="585731" name="Rectangle 1027"/>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34" name="Rectangle 10"/>
          <p:cNvSpPr>
            <a:spLocks noGrp="1" noRot="1" noChangeAspect="1" noChangeArrowheads="1" noTextEdit="1"/>
          </p:cNvSpPr>
          <p:nvPr>
            <p:ph type="sldImg"/>
          </p:nvPr>
        </p:nvSpPr>
        <p:spPr>
          <a:ln/>
        </p:spPr>
      </p:sp>
      <p:sp>
        <p:nvSpPr>
          <p:cNvPr id="385035" name="Rectangle 11"/>
          <p:cNvSpPr>
            <a:spLocks noGrp="1" noChangeArrowheads="1"/>
          </p:cNvSpPr>
          <p:nvPr>
            <p:ph type="body" idx="1"/>
          </p:nvPr>
        </p:nvSpPr>
        <p:spPr/>
        <p:txBody>
          <a:bodyPr/>
          <a:lstStyle/>
          <a:p>
            <a:r>
              <a:rPr lang="en-US" altLang="en-US" dirty="0"/>
              <a:t>Using the </a:t>
            </a:r>
            <a:r>
              <a:rPr lang="en-US" altLang="en-US" dirty="0">
                <a:latin typeface="Courier New" pitchFamily="49" charset="0"/>
              </a:rPr>
              <a:t>IN</a:t>
            </a:r>
            <a:r>
              <a:rPr lang="en-US" altLang="en-US" dirty="0"/>
              <a:t> Condition</a:t>
            </a:r>
          </a:p>
          <a:p>
            <a:pPr lvl="1"/>
            <a:r>
              <a:rPr lang="en-US" altLang="en-US" dirty="0"/>
              <a:t>To test for values in a specified set of values, use the </a:t>
            </a:r>
            <a:r>
              <a:rPr lang="en-US" altLang="en-US" dirty="0">
                <a:latin typeface="Courier New" pitchFamily="49" charset="0"/>
              </a:rPr>
              <a:t>IN</a:t>
            </a:r>
            <a:r>
              <a:rPr lang="en-US" altLang="en-US" dirty="0"/>
              <a:t> condition. The </a:t>
            </a:r>
            <a:r>
              <a:rPr lang="en-US" altLang="en-US" dirty="0">
                <a:latin typeface="Courier New" pitchFamily="49" charset="0"/>
              </a:rPr>
              <a:t>IN</a:t>
            </a:r>
            <a:r>
              <a:rPr lang="en-US" altLang="en-US" dirty="0"/>
              <a:t> condition is also known as the </a:t>
            </a:r>
            <a:r>
              <a:rPr lang="en-US" altLang="en-US" i="1" dirty="0"/>
              <a:t>membership condition</a:t>
            </a:r>
            <a:r>
              <a:rPr lang="en-US" altLang="en-US" i="1" dirty="0" smtClean="0"/>
              <a:t>.</a:t>
            </a:r>
            <a:endParaRPr lang="en-US" altLang="en-US" i="1"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8" name="Rectangle 6"/>
          <p:cNvSpPr>
            <a:spLocks noGrp="1" noChangeArrowheads="1"/>
          </p:cNvSpPr>
          <p:nvPr>
            <p:ph type="body" idx="1"/>
          </p:nvPr>
        </p:nvSpPr>
        <p:spPr/>
        <p:txBody>
          <a:bodyPr/>
          <a:lstStyle/>
          <a:p>
            <a:r>
              <a:rPr lang="en-US" altLang="en-US" dirty="0"/>
              <a:t>Using the </a:t>
            </a:r>
            <a:r>
              <a:rPr lang="en-US" altLang="en-US" dirty="0">
                <a:latin typeface="Courier New" pitchFamily="49" charset="0"/>
              </a:rPr>
              <a:t>LIKE</a:t>
            </a:r>
            <a:r>
              <a:rPr lang="en-US" altLang="en-US" dirty="0"/>
              <a:t> Condition</a:t>
            </a:r>
          </a:p>
          <a:p>
            <a:pPr lvl="1"/>
            <a:r>
              <a:rPr lang="en-US" altLang="en-US" dirty="0"/>
              <a:t>You may not always know </a:t>
            </a:r>
            <a:r>
              <a:rPr lang="en-US" altLang="en-US" dirty="0">
                <a:solidFill>
                  <a:schemeClr val="tx1"/>
                </a:solidFill>
              </a:rPr>
              <a:t>the exact value to search for. You can select rows that match a character pattern by using the </a:t>
            </a:r>
            <a:r>
              <a:rPr lang="en-US" altLang="en-US" dirty="0">
                <a:solidFill>
                  <a:schemeClr val="tx1"/>
                </a:solidFill>
                <a:latin typeface="Courier New" pitchFamily="49" charset="0"/>
              </a:rPr>
              <a:t>LIKE</a:t>
            </a:r>
            <a:r>
              <a:rPr lang="en-US" altLang="en-US" dirty="0">
                <a:solidFill>
                  <a:schemeClr val="tx1"/>
                </a:solidFill>
              </a:rPr>
              <a:t> condition. The character pattern</a:t>
            </a:r>
            <a:r>
              <a:rPr lang="en-US" altLang="en-US" dirty="0">
                <a:solidFill>
                  <a:schemeClr val="tx1"/>
                </a:solidFill>
                <a:cs typeface="Times New Roman" pitchFamily="18" charset="0"/>
              </a:rPr>
              <a:t>–</a:t>
            </a:r>
            <a:r>
              <a:rPr lang="en-US" altLang="en-US" dirty="0">
                <a:solidFill>
                  <a:schemeClr val="tx1"/>
                </a:solidFill>
              </a:rPr>
              <a:t>matching operation is referred to as a </a:t>
            </a:r>
            <a:r>
              <a:rPr lang="en-US" altLang="en-US" i="1" dirty="0">
                <a:solidFill>
                  <a:schemeClr val="tx1"/>
                </a:solidFill>
              </a:rPr>
              <a:t>wildcard </a:t>
            </a:r>
            <a:r>
              <a:rPr lang="en-US" altLang="en-US" dirty="0">
                <a:solidFill>
                  <a:schemeClr val="tx1"/>
                </a:solidFill>
              </a:rPr>
              <a:t>search. Two symbols can be used to construct the search string</a:t>
            </a:r>
            <a:r>
              <a:rPr lang="en-US" altLang="en-US" dirty="0" smtClean="0">
                <a:solidFill>
                  <a:schemeClr val="tx1"/>
                </a:solidFill>
              </a:rPr>
              <a:t>.</a:t>
            </a:r>
            <a:endParaRPr lang="en-US" altLang="en-US" sz="500" dirty="0"/>
          </a:p>
          <a:p>
            <a:pPr lvl="1"/>
            <a:endParaRPr lang="en-US" altLang="en-US" dirty="0"/>
          </a:p>
          <a:p>
            <a:pPr lvl="1"/>
            <a:endParaRPr lang="en-US" altLang="en-US" dirty="0"/>
          </a:p>
          <a:p>
            <a:pPr lvl="1"/>
            <a:r>
              <a:rPr lang="en-US" altLang="en-US" dirty="0"/>
              <a:t>The </a:t>
            </a:r>
            <a:r>
              <a:rPr lang="en-US" altLang="en-US" dirty="0">
                <a:latin typeface="Courier New" pitchFamily="49" charset="0"/>
              </a:rPr>
              <a:t>SELECT</a:t>
            </a:r>
            <a:r>
              <a:rPr lang="en-US" altLang="en-US" dirty="0"/>
              <a:t> statement in the slide returns the employee first name from the </a:t>
            </a:r>
            <a:r>
              <a:rPr lang="en-US" altLang="en-US" dirty="0">
                <a:latin typeface="Courier New" pitchFamily="49" charset="0"/>
              </a:rPr>
              <a:t>EMPLOYEES</a:t>
            </a:r>
            <a:r>
              <a:rPr lang="en-US" altLang="en-US" dirty="0"/>
              <a:t> table for any employee whose first name begins with the letter </a:t>
            </a:r>
            <a:r>
              <a:rPr lang="en-US" altLang="en-US" i="1" dirty="0"/>
              <a:t>S</a:t>
            </a:r>
            <a:r>
              <a:rPr lang="en-US" altLang="en-US" dirty="0"/>
              <a:t>. Note the uppercase </a:t>
            </a:r>
            <a:r>
              <a:rPr lang="en-US" altLang="en-US" i="1" dirty="0"/>
              <a:t>S</a:t>
            </a:r>
            <a:r>
              <a:rPr lang="en-US" altLang="en-US" dirty="0"/>
              <a:t>. Names beginning with an </a:t>
            </a:r>
            <a:r>
              <a:rPr lang="en-US" altLang="en-US" i="1" dirty="0"/>
              <a:t>s</a:t>
            </a:r>
            <a:r>
              <a:rPr lang="en-US" altLang="en-US" dirty="0"/>
              <a:t> are not returned. </a:t>
            </a:r>
          </a:p>
          <a:p>
            <a:pPr lvl="1"/>
            <a:r>
              <a:rPr lang="en-US" altLang="en-US" dirty="0"/>
              <a:t>The </a:t>
            </a:r>
            <a:r>
              <a:rPr lang="en-US" altLang="en-US" dirty="0">
                <a:latin typeface="Courier New" pitchFamily="49" charset="0"/>
              </a:rPr>
              <a:t>LIKE</a:t>
            </a:r>
            <a:r>
              <a:rPr lang="en-US" altLang="en-US" dirty="0"/>
              <a:t> condition can be used as a shortcut for some </a:t>
            </a:r>
            <a:r>
              <a:rPr lang="en-US" altLang="en-US" dirty="0">
                <a:latin typeface="Courier New" pitchFamily="49" charset="0"/>
              </a:rPr>
              <a:t>BETWEEN</a:t>
            </a:r>
            <a:r>
              <a:rPr lang="en-US" altLang="en-US" dirty="0"/>
              <a:t> comparisons. The following example displays the last names and hire dates of all employees who joined between January 1995 and December 1995: </a:t>
            </a:r>
            <a:endParaRPr lang="en-US" altLang="en-US" dirty="0">
              <a:latin typeface="Courier New" pitchFamily="49" charset="0"/>
            </a:endParaRPr>
          </a:p>
          <a:p>
            <a:pPr lvl="4"/>
            <a:r>
              <a:rPr lang="en-US" altLang="en-US" dirty="0"/>
              <a:t>SELECT </a:t>
            </a:r>
            <a:r>
              <a:rPr lang="en-US" altLang="en-US" dirty="0" err="1"/>
              <a:t>last_name</a:t>
            </a:r>
            <a:r>
              <a:rPr lang="en-US" altLang="en-US" dirty="0"/>
              <a:t>, </a:t>
            </a:r>
            <a:r>
              <a:rPr lang="en-US" altLang="en-US" dirty="0" err="1"/>
              <a:t>hire_date</a:t>
            </a:r>
            <a:endParaRPr lang="en-US" altLang="en-US" dirty="0"/>
          </a:p>
          <a:p>
            <a:pPr lvl="4"/>
            <a:r>
              <a:rPr lang="en-US" altLang="en-US" dirty="0"/>
              <a:t>FROM   employees</a:t>
            </a:r>
          </a:p>
          <a:p>
            <a:pPr lvl="4"/>
            <a:r>
              <a:rPr lang="en-US" altLang="en-US" dirty="0"/>
              <a:t>WHERE  </a:t>
            </a:r>
            <a:r>
              <a:rPr lang="en-US" altLang="en-US" dirty="0" err="1"/>
              <a:t>hire_date</a:t>
            </a:r>
            <a:r>
              <a:rPr lang="en-US" altLang="en-US" dirty="0"/>
              <a:t> LIKE '%95';</a:t>
            </a:r>
          </a:p>
        </p:txBody>
      </p:sp>
      <p:graphicFrame>
        <p:nvGraphicFramePr>
          <p:cNvPr id="387076" name="Object 4"/>
          <p:cNvGraphicFramePr>
            <a:graphicFrameLocks/>
          </p:cNvGraphicFramePr>
          <p:nvPr/>
        </p:nvGraphicFramePr>
        <p:xfrm>
          <a:off x="569943" y="6024062"/>
          <a:ext cx="5596651" cy="1004010"/>
        </p:xfrm>
        <a:graphic>
          <a:graphicData uri="http://schemas.openxmlformats.org/presentationml/2006/ole">
            <mc:AlternateContent xmlns:mc="http://schemas.openxmlformats.org/markup-compatibility/2006">
              <mc:Choice xmlns:v="urn:schemas-microsoft-com:vml" Requires="v">
                <p:oleObj spid="_x0000_s39964" name="Document" r:id="rId4" imgW="5706000" imgH="1024200" progId="Word.Document.8">
                  <p:embed/>
                </p:oleObj>
              </mc:Choice>
              <mc:Fallback>
                <p:oleObj name="Document" r:id="rId4" imgW="5706000" imgH="10242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943" y="6024062"/>
                        <a:ext cx="5596651" cy="1004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7077" name="Rectangle 5"/>
          <p:cNvSpPr>
            <a:spLocks noGrp="1" noRot="1" noChangeAspect="1" noChangeArrowheads="1" noTextEdit="1"/>
          </p:cNvSpPr>
          <p:nvPr>
            <p:ph type="sldImg"/>
          </p:nvPr>
        </p:nvSpPr>
        <p:spPr>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5" name="Rectangle 5"/>
          <p:cNvSpPr>
            <a:spLocks noGrp="1" noRot="1" noChangeAspect="1" noChangeArrowheads="1" noTextEdit="1"/>
          </p:cNvSpPr>
          <p:nvPr>
            <p:ph type="sldImg"/>
          </p:nvPr>
        </p:nvSpPr>
        <p:spPr>
          <a:ln/>
        </p:spPr>
      </p:sp>
      <p:sp>
        <p:nvSpPr>
          <p:cNvPr id="389126" name="Rectangle 6"/>
          <p:cNvSpPr>
            <a:spLocks noGrp="1" noChangeArrowheads="1"/>
          </p:cNvSpPr>
          <p:nvPr>
            <p:ph type="body" idx="1"/>
          </p:nvPr>
        </p:nvSpPr>
        <p:spPr/>
        <p:txBody>
          <a:bodyPr/>
          <a:lstStyle/>
          <a:p>
            <a:pPr>
              <a:lnSpc>
                <a:spcPct val="90000"/>
              </a:lnSpc>
            </a:pPr>
            <a:r>
              <a:rPr lang="en-US" altLang="en-US" dirty="0"/>
              <a:t>Combining Wildcard Characters</a:t>
            </a:r>
          </a:p>
          <a:p>
            <a:pPr lvl="1"/>
            <a:r>
              <a:rPr lang="en-US" altLang="en-US" dirty="0"/>
              <a:t>The </a:t>
            </a:r>
            <a:r>
              <a:rPr lang="en-US" altLang="en-US" dirty="0">
                <a:latin typeface="Courier New" pitchFamily="49" charset="0"/>
              </a:rPr>
              <a:t>%</a:t>
            </a:r>
            <a:r>
              <a:rPr lang="en-US" altLang="en-US" dirty="0"/>
              <a:t> and </a:t>
            </a:r>
            <a:r>
              <a:rPr lang="en-US" altLang="en-US" dirty="0">
                <a:latin typeface="Courier New" pitchFamily="49" charset="0"/>
              </a:rPr>
              <a:t>_</a:t>
            </a:r>
            <a:r>
              <a:rPr lang="en-US" altLang="en-US" dirty="0"/>
              <a:t> symbols can be used in any combination with literal characters. The example in the slide displays the names of all employees whose last names have the letter </a:t>
            </a:r>
            <a:r>
              <a:rPr lang="en-US" altLang="en-US" i="1" dirty="0"/>
              <a:t>o</a:t>
            </a:r>
            <a:r>
              <a:rPr lang="en-US" altLang="en-US" dirty="0"/>
              <a:t> as the second character.</a:t>
            </a:r>
          </a:p>
          <a:p>
            <a:pPr lvl="1"/>
            <a:r>
              <a:rPr lang="en-US" altLang="en-US" b="1" dirty="0">
                <a:latin typeface="Courier New" pitchFamily="49" charset="0"/>
              </a:rPr>
              <a:t>ESCAPE</a:t>
            </a:r>
            <a:r>
              <a:rPr lang="en-US" altLang="en-US" b="1" dirty="0"/>
              <a:t> Option</a:t>
            </a:r>
          </a:p>
          <a:p>
            <a:pPr lvl="1"/>
            <a:r>
              <a:rPr lang="en-US" altLang="en-US" dirty="0">
                <a:solidFill>
                  <a:schemeClr val="tx1"/>
                </a:solidFill>
              </a:rPr>
              <a:t>When you need to have an exact match for the actual </a:t>
            </a:r>
            <a:r>
              <a:rPr lang="en-US" altLang="en-US" i="1" dirty="0">
                <a:solidFill>
                  <a:schemeClr val="tx1"/>
                </a:solidFill>
              </a:rPr>
              <a:t>%</a:t>
            </a:r>
            <a:r>
              <a:rPr lang="en-US" altLang="en-US" dirty="0">
                <a:solidFill>
                  <a:schemeClr val="tx1"/>
                </a:solidFill>
              </a:rPr>
              <a:t> and </a:t>
            </a:r>
            <a:r>
              <a:rPr lang="en-US" altLang="en-US" i="1" dirty="0">
                <a:solidFill>
                  <a:schemeClr val="tx1"/>
                </a:solidFill>
              </a:rPr>
              <a:t>_</a:t>
            </a:r>
            <a:r>
              <a:rPr lang="en-US" altLang="en-US" dirty="0">
                <a:solidFill>
                  <a:schemeClr val="tx1"/>
                </a:solidFill>
              </a:rPr>
              <a:t> characters, use the </a:t>
            </a:r>
            <a:r>
              <a:rPr lang="en-US" altLang="en-US" dirty="0">
                <a:solidFill>
                  <a:schemeClr val="tx1"/>
                </a:solidFill>
                <a:latin typeface="Courier New" pitchFamily="49" charset="0"/>
              </a:rPr>
              <a:t>ESCAPE</a:t>
            </a:r>
            <a:r>
              <a:rPr lang="en-US" altLang="en-US" dirty="0">
                <a:solidFill>
                  <a:schemeClr val="tx1"/>
                </a:solidFill>
              </a:rPr>
              <a:t> option. This option specifies what the escape character is. If you want to search for strings that contain ‘SA_’, you can use the following SQL statement:</a:t>
            </a:r>
          </a:p>
          <a:p>
            <a:pPr lvl="4"/>
            <a:r>
              <a:rPr lang="en-US" altLang="en-US" dirty="0"/>
              <a:t>SELECT </a:t>
            </a:r>
            <a:r>
              <a:rPr lang="en-US" altLang="en-US" dirty="0" err="1"/>
              <a:t>employee_id</a:t>
            </a:r>
            <a:r>
              <a:rPr lang="en-US" altLang="en-US" dirty="0"/>
              <a:t>, </a:t>
            </a:r>
            <a:r>
              <a:rPr lang="en-US" altLang="en-US" dirty="0" err="1"/>
              <a:t>last_name</a:t>
            </a:r>
            <a:r>
              <a:rPr lang="en-US" altLang="en-US" dirty="0"/>
              <a:t>, </a:t>
            </a:r>
            <a:r>
              <a:rPr lang="en-US" altLang="en-US" dirty="0" err="1"/>
              <a:t>job_id</a:t>
            </a:r>
            <a:endParaRPr lang="en-US" altLang="en-US" dirty="0"/>
          </a:p>
          <a:p>
            <a:pPr lvl="4"/>
            <a:r>
              <a:rPr lang="en-US" altLang="en-US" dirty="0"/>
              <a:t>FROM   employees WHERE  </a:t>
            </a:r>
            <a:r>
              <a:rPr lang="en-US" altLang="en-US" dirty="0" err="1"/>
              <a:t>job_id</a:t>
            </a:r>
            <a:r>
              <a:rPr lang="en-US" altLang="en-US" dirty="0"/>
              <a:t> LIKE '%SA\_%' ESCAPE '\';</a:t>
            </a:r>
          </a:p>
          <a:p>
            <a:pPr lvl="1">
              <a:lnSpc>
                <a:spcPct val="90000"/>
              </a:lnSpc>
              <a:spcBef>
                <a:spcPct val="0"/>
              </a:spcBef>
            </a:pPr>
            <a:endParaRPr lang="en-US" altLang="en-US" dirty="0">
              <a:latin typeface="Courier New" pitchFamily="49" charset="0"/>
            </a:endParaRPr>
          </a:p>
          <a:p>
            <a:pPr lvl="1">
              <a:lnSpc>
                <a:spcPct val="90000"/>
              </a:lnSpc>
              <a:spcBef>
                <a:spcPct val="0"/>
              </a:spcBef>
            </a:pPr>
            <a:r>
              <a:rPr lang="en-US" altLang="en-US" dirty="0">
                <a:latin typeface="Courier New" pitchFamily="49" charset="0"/>
              </a:rPr>
              <a:t>  </a:t>
            </a:r>
          </a:p>
          <a:p>
            <a:pPr lvl="1">
              <a:lnSpc>
                <a:spcPct val="90000"/>
              </a:lnSpc>
              <a:spcBef>
                <a:spcPct val="0"/>
              </a:spcBef>
            </a:pPr>
            <a:endParaRPr lang="en-US" altLang="en-US" dirty="0">
              <a:latin typeface="Courier New" pitchFamily="49" charset="0"/>
            </a:endParaRPr>
          </a:p>
          <a:p>
            <a:pPr lvl="1">
              <a:lnSpc>
                <a:spcPct val="90000"/>
              </a:lnSpc>
              <a:spcBef>
                <a:spcPct val="0"/>
              </a:spcBef>
            </a:pPr>
            <a:endParaRPr lang="en-US" altLang="en-US" dirty="0">
              <a:latin typeface="Courier New" pitchFamily="49" charset="0"/>
            </a:endParaRPr>
          </a:p>
          <a:p>
            <a:pPr lvl="1">
              <a:lnSpc>
                <a:spcPct val="90000"/>
              </a:lnSpc>
              <a:spcBef>
                <a:spcPct val="0"/>
              </a:spcBef>
            </a:pPr>
            <a:endParaRPr lang="en-US" altLang="en-US" dirty="0"/>
          </a:p>
          <a:p>
            <a:pPr lvl="1">
              <a:lnSpc>
                <a:spcPct val="90000"/>
              </a:lnSpc>
              <a:spcBef>
                <a:spcPct val="0"/>
              </a:spcBef>
            </a:pPr>
            <a:r>
              <a:rPr lang="en-US" altLang="en-US" dirty="0"/>
              <a:t/>
            </a:r>
            <a:br>
              <a:rPr lang="en-US" altLang="en-US" dirty="0"/>
            </a:br>
            <a:endParaRPr lang="en-US" altLang="en-US" dirty="0"/>
          </a:p>
          <a:p>
            <a:pPr lvl="1">
              <a:lnSpc>
                <a:spcPct val="90000"/>
              </a:lnSpc>
              <a:spcBef>
                <a:spcPct val="0"/>
              </a:spcBef>
            </a:pPr>
            <a:r>
              <a:rPr lang="en-US" altLang="en-US" dirty="0"/>
              <a:t>The </a:t>
            </a:r>
            <a:r>
              <a:rPr lang="en-US" altLang="en-US" dirty="0">
                <a:latin typeface="Courier New" pitchFamily="49" charset="0"/>
              </a:rPr>
              <a:t>ESCAPE</a:t>
            </a:r>
            <a:r>
              <a:rPr lang="en-US" altLang="en-US" dirty="0"/>
              <a:t> option identifies the backslash (\) as the escape character. In the pattern, the escape character precedes the underscore (_). This causes the Oracle Server to interpret the underscore literally.</a:t>
            </a:r>
          </a:p>
        </p:txBody>
      </p:sp>
      <p:pic>
        <p:nvPicPr>
          <p:cNvPr id="389124" name="Picture 4"/>
          <p:cNvPicPr>
            <a:picLocks noChangeAspect="1" noChangeArrowheads="1"/>
          </p:cNvPicPr>
          <p:nvPr/>
        </p:nvPicPr>
        <p:blipFill>
          <a:blip r:embed="rId3">
            <a:extLst>
              <a:ext uri="{28A0092B-C50C-407E-A947-70E740481C1C}">
                <a14:useLocalDpi xmlns:a14="http://schemas.microsoft.com/office/drawing/2010/main" val="0"/>
              </a:ext>
            </a:extLst>
          </a:blip>
          <a:srcRect t="2380" b="2380"/>
          <a:stretch>
            <a:fillRect/>
          </a:stretch>
        </p:blipFill>
        <p:spPr bwMode="gray">
          <a:xfrm>
            <a:off x="725665" y="7049966"/>
            <a:ext cx="5405114" cy="1055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5" name="Rectangle 5"/>
          <p:cNvSpPr>
            <a:spLocks noGrp="1" noRot="1" noChangeAspect="1" noChangeArrowheads="1" noTextEdit="1"/>
          </p:cNvSpPr>
          <p:nvPr>
            <p:ph type="sldImg"/>
          </p:nvPr>
        </p:nvSpPr>
        <p:spPr>
          <a:ln/>
        </p:spPr>
      </p:sp>
      <p:sp>
        <p:nvSpPr>
          <p:cNvPr id="389126" name="Rectangle 6"/>
          <p:cNvSpPr>
            <a:spLocks noGrp="1" noChangeArrowheads="1"/>
          </p:cNvSpPr>
          <p:nvPr>
            <p:ph type="body" idx="1"/>
          </p:nvPr>
        </p:nvSpPr>
        <p:spPr/>
        <p:txBody>
          <a:bodyPr/>
          <a:lstStyle/>
          <a:p>
            <a:pPr>
              <a:lnSpc>
                <a:spcPct val="90000"/>
              </a:lnSpc>
            </a:pPr>
            <a:r>
              <a:rPr lang="en-US" altLang="en-US" dirty="0"/>
              <a:t>Combining Wildcard Characters</a:t>
            </a:r>
          </a:p>
          <a:p>
            <a:pPr lvl="1"/>
            <a:r>
              <a:rPr lang="en-US" altLang="en-US" dirty="0"/>
              <a:t>The </a:t>
            </a:r>
            <a:r>
              <a:rPr lang="en-US" altLang="en-US" dirty="0">
                <a:latin typeface="Courier New" pitchFamily="49" charset="0"/>
              </a:rPr>
              <a:t>%</a:t>
            </a:r>
            <a:r>
              <a:rPr lang="en-US" altLang="en-US" dirty="0"/>
              <a:t> and </a:t>
            </a:r>
            <a:r>
              <a:rPr lang="en-US" altLang="en-US" dirty="0">
                <a:latin typeface="Courier New" pitchFamily="49" charset="0"/>
              </a:rPr>
              <a:t>_</a:t>
            </a:r>
            <a:r>
              <a:rPr lang="en-US" altLang="en-US" dirty="0"/>
              <a:t> symbols can be used in any combination with literal characters. The example in the slide displays the names of all employees whose last names have the letter </a:t>
            </a:r>
            <a:r>
              <a:rPr lang="en-US" altLang="en-US" i="1" dirty="0"/>
              <a:t>o</a:t>
            </a:r>
            <a:r>
              <a:rPr lang="en-US" altLang="en-US" dirty="0"/>
              <a:t> as the second character.</a:t>
            </a:r>
          </a:p>
          <a:p>
            <a:pPr lvl="1"/>
            <a:r>
              <a:rPr lang="en-US" altLang="en-US" b="1" dirty="0">
                <a:latin typeface="Courier New" pitchFamily="49" charset="0"/>
              </a:rPr>
              <a:t>ESCAPE</a:t>
            </a:r>
            <a:r>
              <a:rPr lang="en-US" altLang="en-US" b="1" dirty="0"/>
              <a:t> Option</a:t>
            </a:r>
          </a:p>
          <a:p>
            <a:pPr lvl="1"/>
            <a:r>
              <a:rPr lang="en-US" altLang="en-US" dirty="0">
                <a:solidFill>
                  <a:schemeClr val="tx1"/>
                </a:solidFill>
              </a:rPr>
              <a:t>When you need to have an exact match for the actual </a:t>
            </a:r>
            <a:r>
              <a:rPr lang="en-US" altLang="en-US" i="1" dirty="0">
                <a:solidFill>
                  <a:schemeClr val="tx1"/>
                </a:solidFill>
              </a:rPr>
              <a:t>%</a:t>
            </a:r>
            <a:r>
              <a:rPr lang="en-US" altLang="en-US" dirty="0">
                <a:solidFill>
                  <a:schemeClr val="tx1"/>
                </a:solidFill>
              </a:rPr>
              <a:t> and </a:t>
            </a:r>
            <a:r>
              <a:rPr lang="en-US" altLang="en-US" i="1" dirty="0">
                <a:solidFill>
                  <a:schemeClr val="tx1"/>
                </a:solidFill>
              </a:rPr>
              <a:t>_</a:t>
            </a:r>
            <a:r>
              <a:rPr lang="en-US" altLang="en-US" dirty="0">
                <a:solidFill>
                  <a:schemeClr val="tx1"/>
                </a:solidFill>
              </a:rPr>
              <a:t> characters, use the </a:t>
            </a:r>
            <a:r>
              <a:rPr lang="en-US" altLang="en-US" dirty="0">
                <a:solidFill>
                  <a:schemeClr val="tx1"/>
                </a:solidFill>
                <a:latin typeface="Courier New" pitchFamily="49" charset="0"/>
              </a:rPr>
              <a:t>ESCAPE</a:t>
            </a:r>
            <a:r>
              <a:rPr lang="en-US" altLang="en-US" dirty="0">
                <a:solidFill>
                  <a:schemeClr val="tx1"/>
                </a:solidFill>
              </a:rPr>
              <a:t> option. This option specifies what the escape character is. If you want to search for strings that contain ‘SA_’, you can use the following SQL statement:</a:t>
            </a:r>
          </a:p>
          <a:p>
            <a:pPr lvl="4"/>
            <a:r>
              <a:rPr lang="en-US" altLang="en-US" dirty="0"/>
              <a:t>SELECT </a:t>
            </a:r>
            <a:r>
              <a:rPr lang="en-US" altLang="en-US" dirty="0" err="1"/>
              <a:t>employee_id</a:t>
            </a:r>
            <a:r>
              <a:rPr lang="en-US" altLang="en-US" dirty="0"/>
              <a:t>, </a:t>
            </a:r>
            <a:r>
              <a:rPr lang="en-US" altLang="en-US" dirty="0" err="1"/>
              <a:t>last_name</a:t>
            </a:r>
            <a:r>
              <a:rPr lang="en-US" altLang="en-US" dirty="0"/>
              <a:t>, </a:t>
            </a:r>
            <a:r>
              <a:rPr lang="en-US" altLang="en-US" dirty="0" err="1"/>
              <a:t>job_id</a:t>
            </a:r>
            <a:endParaRPr lang="en-US" altLang="en-US" dirty="0"/>
          </a:p>
          <a:p>
            <a:pPr lvl="4"/>
            <a:r>
              <a:rPr lang="en-US" altLang="en-US" dirty="0"/>
              <a:t>FROM   employees WHERE  </a:t>
            </a:r>
            <a:r>
              <a:rPr lang="en-US" altLang="en-US" dirty="0" err="1"/>
              <a:t>job_id</a:t>
            </a:r>
            <a:r>
              <a:rPr lang="en-US" altLang="en-US" dirty="0"/>
              <a:t> LIKE '%SA\_%' ESCAPE '\';</a:t>
            </a:r>
          </a:p>
          <a:p>
            <a:pPr lvl="1">
              <a:lnSpc>
                <a:spcPct val="90000"/>
              </a:lnSpc>
              <a:spcBef>
                <a:spcPct val="0"/>
              </a:spcBef>
            </a:pPr>
            <a:endParaRPr lang="en-US" altLang="en-US" dirty="0">
              <a:latin typeface="Courier New" pitchFamily="49" charset="0"/>
            </a:endParaRPr>
          </a:p>
          <a:p>
            <a:pPr lvl="1">
              <a:lnSpc>
                <a:spcPct val="90000"/>
              </a:lnSpc>
              <a:spcBef>
                <a:spcPct val="0"/>
              </a:spcBef>
            </a:pPr>
            <a:r>
              <a:rPr lang="en-US" altLang="en-US" dirty="0">
                <a:latin typeface="Courier New" pitchFamily="49" charset="0"/>
              </a:rPr>
              <a:t>  </a:t>
            </a:r>
          </a:p>
          <a:p>
            <a:pPr lvl="1">
              <a:lnSpc>
                <a:spcPct val="90000"/>
              </a:lnSpc>
              <a:spcBef>
                <a:spcPct val="0"/>
              </a:spcBef>
            </a:pPr>
            <a:endParaRPr lang="en-US" altLang="en-US" dirty="0">
              <a:latin typeface="Courier New" pitchFamily="49" charset="0"/>
            </a:endParaRPr>
          </a:p>
          <a:p>
            <a:pPr lvl="1">
              <a:lnSpc>
                <a:spcPct val="90000"/>
              </a:lnSpc>
              <a:spcBef>
                <a:spcPct val="0"/>
              </a:spcBef>
            </a:pPr>
            <a:endParaRPr lang="en-US" altLang="en-US" dirty="0">
              <a:latin typeface="Courier New" pitchFamily="49" charset="0"/>
            </a:endParaRPr>
          </a:p>
          <a:p>
            <a:pPr lvl="1">
              <a:lnSpc>
                <a:spcPct val="90000"/>
              </a:lnSpc>
              <a:spcBef>
                <a:spcPct val="0"/>
              </a:spcBef>
            </a:pPr>
            <a:endParaRPr lang="en-US" altLang="en-US" dirty="0"/>
          </a:p>
          <a:p>
            <a:pPr lvl="1">
              <a:lnSpc>
                <a:spcPct val="90000"/>
              </a:lnSpc>
              <a:spcBef>
                <a:spcPct val="0"/>
              </a:spcBef>
            </a:pPr>
            <a:r>
              <a:rPr lang="en-US" altLang="en-US" dirty="0"/>
              <a:t/>
            </a:r>
            <a:br>
              <a:rPr lang="en-US" altLang="en-US" dirty="0"/>
            </a:br>
            <a:endParaRPr lang="en-US" altLang="en-US" dirty="0"/>
          </a:p>
          <a:p>
            <a:pPr lvl="1">
              <a:lnSpc>
                <a:spcPct val="90000"/>
              </a:lnSpc>
              <a:spcBef>
                <a:spcPct val="0"/>
              </a:spcBef>
            </a:pPr>
            <a:r>
              <a:rPr lang="en-US" altLang="en-US" dirty="0"/>
              <a:t>The </a:t>
            </a:r>
            <a:r>
              <a:rPr lang="en-US" altLang="en-US" dirty="0">
                <a:latin typeface="Courier New" pitchFamily="49" charset="0"/>
              </a:rPr>
              <a:t>ESCAPE</a:t>
            </a:r>
            <a:r>
              <a:rPr lang="en-US" altLang="en-US" dirty="0"/>
              <a:t> option identifies the backslash (\) as the escape character. In the pattern, the escape character precedes the underscore (_). This causes the Oracle Server to interpret the underscore literally.</a:t>
            </a:r>
          </a:p>
        </p:txBody>
      </p:sp>
      <p:pic>
        <p:nvPicPr>
          <p:cNvPr id="389124" name="Picture 4"/>
          <p:cNvPicPr>
            <a:picLocks noChangeAspect="1" noChangeArrowheads="1"/>
          </p:cNvPicPr>
          <p:nvPr/>
        </p:nvPicPr>
        <p:blipFill>
          <a:blip r:embed="rId3">
            <a:extLst>
              <a:ext uri="{28A0092B-C50C-407E-A947-70E740481C1C}">
                <a14:useLocalDpi xmlns:a14="http://schemas.microsoft.com/office/drawing/2010/main" val="0"/>
              </a:ext>
            </a:extLst>
          </a:blip>
          <a:srcRect t="2380" b="2380"/>
          <a:stretch>
            <a:fillRect/>
          </a:stretch>
        </p:blipFill>
        <p:spPr bwMode="gray">
          <a:xfrm>
            <a:off x="725665" y="7049966"/>
            <a:ext cx="5405114" cy="1055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Rectangle 4"/>
          <p:cNvSpPr>
            <a:spLocks noGrp="1" noRot="1" noChangeAspect="1" noChangeArrowheads="1" noTextEdit="1"/>
          </p:cNvSpPr>
          <p:nvPr>
            <p:ph type="sldImg"/>
          </p:nvPr>
        </p:nvSpPr>
        <p:spPr>
          <a:ln/>
        </p:spPr>
      </p:sp>
      <p:sp>
        <p:nvSpPr>
          <p:cNvPr id="393221" name="Rectangle 5"/>
          <p:cNvSpPr>
            <a:spLocks noGrp="1" noChangeArrowheads="1"/>
          </p:cNvSpPr>
          <p:nvPr>
            <p:ph type="body" idx="1"/>
          </p:nvPr>
        </p:nvSpPr>
        <p:spPr/>
        <p:txBody>
          <a:bodyPr/>
          <a:lstStyle/>
          <a:p>
            <a:r>
              <a:rPr lang="en-US" altLang="en-US"/>
              <a:t>Logical Conditions</a:t>
            </a:r>
          </a:p>
          <a:p>
            <a:pPr lvl="1"/>
            <a:r>
              <a:rPr lang="en-US" altLang="en-US">
                <a:solidFill>
                  <a:schemeClr val="tx1"/>
                </a:solidFill>
              </a:rPr>
              <a:t>A logical condition combines the result of two component conditions to produce a single result based on those conditions, or it inverts the result of a single condition. A row is returned only if the overall result of the condition</a:t>
            </a:r>
            <a:r>
              <a:rPr lang="en-US" altLang="en-US"/>
              <a:t> is true. </a:t>
            </a:r>
          </a:p>
          <a:p>
            <a:pPr lvl="1"/>
            <a:r>
              <a:rPr lang="en-US" altLang="en-US"/>
              <a:t>Three logical operators are available in SQL:</a:t>
            </a:r>
          </a:p>
          <a:p>
            <a:pPr lvl="2">
              <a:buSzPct val="70000"/>
            </a:pPr>
            <a:r>
              <a:rPr lang="en-US" altLang="en-US">
                <a:latin typeface="Courier New" pitchFamily="49" charset="0"/>
              </a:rPr>
              <a:t>AND</a:t>
            </a:r>
          </a:p>
          <a:p>
            <a:pPr lvl="2">
              <a:buSzPct val="70000"/>
            </a:pPr>
            <a:r>
              <a:rPr lang="en-US" altLang="en-US">
                <a:latin typeface="Courier New" pitchFamily="49" charset="0"/>
              </a:rPr>
              <a:t>OR</a:t>
            </a:r>
          </a:p>
          <a:p>
            <a:pPr lvl="2">
              <a:buSzPct val="70000"/>
            </a:pPr>
            <a:r>
              <a:rPr lang="en-US" altLang="en-US">
                <a:latin typeface="Courier New" pitchFamily="49" charset="0"/>
              </a:rPr>
              <a:t>NOT</a:t>
            </a:r>
          </a:p>
          <a:p>
            <a:pPr lvl="1"/>
            <a:r>
              <a:rPr lang="en-US" altLang="en-US"/>
              <a:t>All the examples so far have specified only one condition in the </a:t>
            </a:r>
            <a:r>
              <a:rPr lang="en-US" altLang="en-US">
                <a:latin typeface="Courier New" pitchFamily="49" charset="0"/>
              </a:rPr>
              <a:t>WHERE</a:t>
            </a:r>
            <a:r>
              <a:rPr lang="en-US" altLang="en-US"/>
              <a:t> clause. You can use several conditions in one </a:t>
            </a:r>
            <a:r>
              <a:rPr lang="en-US" altLang="en-US">
                <a:latin typeface="Courier New" pitchFamily="49" charset="0"/>
              </a:rPr>
              <a:t>WHERE</a:t>
            </a:r>
            <a:r>
              <a:rPr lang="en-US" altLang="en-US"/>
              <a:t> clause using the </a:t>
            </a:r>
            <a:r>
              <a:rPr lang="en-US" altLang="en-US">
                <a:latin typeface="Courier New" pitchFamily="49" charset="0"/>
              </a:rPr>
              <a:t>AND</a:t>
            </a:r>
            <a:r>
              <a:rPr lang="en-US" altLang="en-US"/>
              <a:t> and </a:t>
            </a:r>
            <a:r>
              <a:rPr lang="en-US" altLang="en-US">
                <a:latin typeface="Courier New" pitchFamily="49" charset="0"/>
              </a:rPr>
              <a:t>OR</a:t>
            </a:r>
            <a:r>
              <a:rPr lang="en-US" altLang="en-US"/>
              <a:t> operators.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p:cNvSpPr>
            <a:spLocks noGrp="1" noRot="1" noChangeAspect="1" noChangeArrowheads="1" noTextEdit="1"/>
          </p:cNvSpPr>
          <p:nvPr>
            <p:ph type="sldImg"/>
          </p:nvPr>
        </p:nvSpPr>
        <p:spPr>
          <a:ln/>
        </p:spPr>
      </p:sp>
      <p:sp>
        <p:nvSpPr>
          <p:cNvPr id="401413" name="Rectangle 5"/>
          <p:cNvSpPr>
            <a:spLocks noGrp="1" noChangeArrowheads="1"/>
          </p:cNvSpPr>
          <p:nvPr>
            <p:ph type="body" idx="1"/>
          </p:nvPr>
        </p:nvSpPr>
        <p:spPr/>
        <p:txBody>
          <a:bodyPr/>
          <a:lstStyle/>
          <a:p>
            <a:r>
              <a:rPr lang="en-US" altLang="en-US"/>
              <a:t>Rules of Precedence</a:t>
            </a:r>
          </a:p>
          <a:p>
            <a:pPr lvl="1"/>
            <a:r>
              <a:rPr lang="en-US" altLang="en-US">
                <a:solidFill>
                  <a:schemeClr val="tx1"/>
                </a:solidFill>
              </a:rPr>
              <a:t>The rules of precedence determine the order in which expressions are evaluated and calculated. The table lists the default order of precedence. You can override the default order by using parentheses around the expressions that you</a:t>
            </a:r>
            <a:r>
              <a:rPr lang="en-US" altLang="en-US"/>
              <a:t> want to calculate first.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2" name="Rectangle 4"/>
          <p:cNvSpPr>
            <a:spLocks noGrp="1" noRot="1" noChangeAspect="1" noChangeArrowheads="1" noTextEdit="1"/>
          </p:cNvSpPr>
          <p:nvPr>
            <p:ph type="sldImg"/>
          </p:nvPr>
        </p:nvSpPr>
        <p:spPr>
          <a:ln/>
        </p:spPr>
      </p:sp>
      <p:sp>
        <p:nvSpPr>
          <p:cNvPr id="488453" name="Rectangle 5"/>
          <p:cNvSpPr>
            <a:spLocks noGrp="1" noChangeArrowheads="1"/>
          </p:cNvSpPr>
          <p:nvPr>
            <p:ph type="body" idx="1"/>
          </p:nvPr>
        </p:nvSpPr>
        <p:spPr/>
        <p:txBody>
          <a:bodyPr/>
          <a:lstStyle/>
          <a:p>
            <a:r>
              <a:rPr lang="en-US" altLang="en-US">
                <a:latin typeface="Courier New" pitchFamily="49" charset="0"/>
              </a:rPr>
              <a:t>DEFAULT</a:t>
            </a:r>
            <a:r>
              <a:rPr lang="en-US" altLang="en-US"/>
              <a:t> Option</a:t>
            </a:r>
          </a:p>
          <a:p>
            <a:pPr lvl="1"/>
            <a:r>
              <a:rPr lang="en-US" altLang="en-US">
                <a:solidFill>
                  <a:schemeClr val="tx1"/>
                </a:solidFill>
              </a:rPr>
              <a:t>When you define a table, you can specify that a column be given a default value by using the </a:t>
            </a:r>
            <a:r>
              <a:rPr lang="en-US" altLang="en-US">
                <a:solidFill>
                  <a:schemeClr val="tx1"/>
                </a:solidFill>
                <a:latin typeface="Courier New" pitchFamily="49" charset="0"/>
              </a:rPr>
              <a:t>DEFAULT</a:t>
            </a:r>
            <a:r>
              <a:rPr lang="en-US" altLang="en-US">
                <a:solidFill>
                  <a:schemeClr val="tx1"/>
                </a:solidFill>
              </a:rPr>
              <a:t> option. This option prevents null values from entering the columns if a row is inserted without a value for the column. The default value can be a literal, an expression, or a SQL function (such as </a:t>
            </a:r>
            <a:r>
              <a:rPr lang="en-US" altLang="en-US">
                <a:solidFill>
                  <a:schemeClr val="tx1"/>
                </a:solidFill>
                <a:latin typeface="Courier New" pitchFamily="49" charset="0"/>
              </a:rPr>
              <a:t>SYSDATE</a:t>
            </a:r>
            <a:r>
              <a:rPr lang="en-US" altLang="en-US">
                <a:solidFill>
                  <a:schemeClr val="tx1"/>
                </a:solidFill>
              </a:rPr>
              <a:t> or </a:t>
            </a:r>
            <a:r>
              <a:rPr lang="en-US" altLang="en-US">
                <a:solidFill>
                  <a:schemeClr val="tx1"/>
                </a:solidFill>
                <a:latin typeface="Courier New" pitchFamily="49" charset="0"/>
              </a:rPr>
              <a:t>USER</a:t>
            </a:r>
            <a:r>
              <a:rPr lang="en-US" altLang="en-US">
                <a:solidFill>
                  <a:schemeClr val="tx1"/>
                </a:solidFill>
              </a:rPr>
              <a:t>), but the value cannot be the name of another column or a pseudocolumn (such as </a:t>
            </a:r>
            <a:r>
              <a:rPr lang="en-US" altLang="en-US">
                <a:solidFill>
                  <a:schemeClr val="tx1"/>
                </a:solidFill>
                <a:latin typeface="Courier New" pitchFamily="49" charset="0"/>
              </a:rPr>
              <a:t>NEXTVAL</a:t>
            </a:r>
            <a:r>
              <a:rPr lang="en-US" altLang="en-US">
                <a:solidFill>
                  <a:schemeClr val="tx1"/>
                </a:solidFill>
              </a:rPr>
              <a:t> or </a:t>
            </a:r>
            <a:r>
              <a:rPr lang="en-US" altLang="en-US">
                <a:solidFill>
                  <a:schemeClr val="tx1"/>
                </a:solidFill>
                <a:latin typeface="Courier New" pitchFamily="49" charset="0"/>
              </a:rPr>
              <a:t>CURRVAL</a:t>
            </a:r>
            <a:r>
              <a:rPr lang="en-US" altLang="en-US">
                <a:solidFill>
                  <a:schemeClr val="tx1"/>
                </a:solidFill>
              </a:rPr>
              <a:t>). The default expression must match the data type of the column.</a:t>
            </a:r>
          </a:p>
          <a:p>
            <a:pPr lvl="1"/>
            <a:r>
              <a:rPr lang="en-US" altLang="en-US" b="1">
                <a:solidFill>
                  <a:schemeClr val="tx1"/>
                </a:solidFill>
              </a:rPr>
              <a:t>Note:</a:t>
            </a:r>
            <a:r>
              <a:rPr lang="en-US" altLang="en-US">
                <a:solidFill>
                  <a:schemeClr val="tx1"/>
                </a:solidFill>
              </a:rPr>
              <a:t> </a:t>
            </a:r>
            <a:r>
              <a:rPr lang="en-US" altLang="en-US">
                <a:solidFill>
                  <a:schemeClr val="tx1"/>
                </a:solidFill>
                <a:latin typeface="Courier New" pitchFamily="49" charset="0"/>
              </a:rPr>
              <a:t>CURRVAL</a:t>
            </a:r>
            <a:r>
              <a:rPr lang="en-US" altLang="en-US">
                <a:solidFill>
                  <a:schemeClr val="tx1"/>
                </a:solidFill>
              </a:rPr>
              <a:t> and </a:t>
            </a:r>
            <a:r>
              <a:rPr lang="en-US" altLang="en-US">
                <a:solidFill>
                  <a:schemeClr val="tx1"/>
                </a:solidFill>
                <a:latin typeface="Courier New" pitchFamily="49" charset="0"/>
              </a:rPr>
              <a:t>NEXTVAL</a:t>
            </a:r>
            <a:r>
              <a:rPr lang="en-US" altLang="en-US">
                <a:solidFill>
                  <a:schemeClr val="tx1"/>
                </a:solidFill>
              </a:rPr>
              <a:t> are explained later in this lesson.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A07C1C38-55E0-4AE0-8121-34F02EBD9106}" type="slidenum">
              <a:rPr lang="en-IE" smtClean="0"/>
              <a:pPr/>
              <a:t>64</a:t>
            </a:fld>
            <a:endParaRPr lang="en-IE"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Rectangle 4"/>
          <p:cNvSpPr>
            <a:spLocks noGrp="1" noRot="1" noChangeAspect="1" noChangeArrowheads="1" noTextEdit="1"/>
          </p:cNvSpPr>
          <p:nvPr>
            <p:ph type="sldImg"/>
          </p:nvPr>
        </p:nvSpPr>
        <p:spPr>
          <a:ln/>
        </p:spPr>
      </p:sp>
      <p:sp>
        <p:nvSpPr>
          <p:cNvPr id="393221" name="Rectangle 5"/>
          <p:cNvSpPr>
            <a:spLocks noGrp="1" noChangeArrowheads="1"/>
          </p:cNvSpPr>
          <p:nvPr>
            <p:ph type="body" idx="1"/>
          </p:nvPr>
        </p:nvSpPr>
        <p:spPr/>
        <p:txBody>
          <a:bodyPr/>
          <a:lstStyle/>
          <a:p>
            <a:r>
              <a:rPr lang="en-US" altLang="en-US" dirty="0"/>
              <a:t>Data Models</a:t>
            </a:r>
          </a:p>
          <a:p>
            <a:pPr lvl="1"/>
            <a:r>
              <a:rPr lang="en-US" altLang="en-US" dirty="0"/>
              <a:t>Models are a cornerstone of design. Engineers build a model of a car to work out any details before putting it into production. In the same manner, system designers develop models to explore ideas and improve the understanding of database design</a:t>
            </a:r>
            <a:r>
              <a:rPr lang="en-US" altLang="en-US" dirty="0" smtClean="0"/>
              <a:t>.</a:t>
            </a:r>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8" name="Rectangle 4"/>
          <p:cNvSpPr>
            <a:spLocks noGrp="1" noRot="1" noChangeAspect="1" noChangeArrowheads="1" noTextEdit="1"/>
          </p:cNvSpPr>
          <p:nvPr>
            <p:ph type="sldImg"/>
          </p:nvPr>
        </p:nvSpPr>
        <p:spPr>
          <a:ln/>
        </p:spPr>
      </p:sp>
      <p:sp>
        <p:nvSpPr>
          <p:cNvPr id="533509" name="Rectangle 5"/>
          <p:cNvSpPr>
            <a:spLocks noGrp="1" noChangeArrowheads="1"/>
          </p:cNvSpPr>
          <p:nvPr>
            <p:ph type="body" idx="1"/>
          </p:nvPr>
        </p:nvSpPr>
        <p:spPr/>
        <p:txBody>
          <a:bodyPr/>
          <a:lstStyle/>
          <a:p>
            <a:r>
              <a:rPr lang="en-US" altLang="en-US" dirty="0"/>
              <a:t>Dropping a Table</a:t>
            </a:r>
          </a:p>
          <a:p>
            <a:pPr lvl="1"/>
            <a:r>
              <a:rPr lang="en-US" altLang="en-US" dirty="0">
                <a:solidFill>
                  <a:schemeClr val="tx1"/>
                </a:solidFill>
              </a:rPr>
              <a:t>The </a:t>
            </a:r>
            <a:r>
              <a:rPr lang="en-US" altLang="en-US" dirty="0">
                <a:solidFill>
                  <a:schemeClr val="tx1"/>
                </a:solidFill>
                <a:latin typeface="Courier New" pitchFamily="49" charset="0"/>
              </a:rPr>
              <a:t>DROP</a:t>
            </a:r>
            <a:r>
              <a:rPr lang="en-US" altLang="en-US" dirty="0">
                <a:solidFill>
                  <a:schemeClr val="tx1"/>
                </a:solidFill>
              </a:rPr>
              <a:t> </a:t>
            </a:r>
            <a:r>
              <a:rPr lang="en-US" altLang="en-US" dirty="0">
                <a:solidFill>
                  <a:schemeClr val="tx1"/>
                </a:solidFill>
                <a:latin typeface="Courier New" pitchFamily="49" charset="0"/>
              </a:rPr>
              <a:t>TABLE</a:t>
            </a:r>
            <a:r>
              <a:rPr lang="en-US" altLang="en-US" dirty="0">
                <a:solidFill>
                  <a:srgbClr val="FC0128"/>
                </a:solidFill>
              </a:rPr>
              <a:t> </a:t>
            </a:r>
            <a:r>
              <a:rPr lang="en-US" altLang="en-US" dirty="0"/>
              <a:t>statement removes the definition of an Oracle table. When you drop a table, the database loses all the data in the table and all the indexes associated with it. </a:t>
            </a:r>
          </a:p>
          <a:p>
            <a:pPr lvl="1"/>
            <a:r>
              <a:rPr lang="en-US" altLang="en-US" b="1" dirty="0"/>
              <a:t>Syntax</a:t>
            </a:r>
          </a:p>
          <a:p>
            <a:pPr lvl="1"/>
            <a:r>
              <a:rPr lang="en-US" altLang="en-US" dirty="0">
                <a:latin typeface="Courier New" pitchFamily="49" charset="0"/>
              </a:rPr>
              <a:t>DROP TABLE </a:t>
            </a:r>
            <a:r>
              <a:rPr lang="en-US" altLang="en-US" i="1" dirty="0" err="1">
                <a:latin typeface="Courier New" pitchFamily="49" charset="0"/>
              </a:rPr>
              <a:t>table</a:t>
            </a:r>
            <a:endParaRPr lang="en-US" altLang="en-US" dirty="0"/>
          </a:p>
          <a:p>
            <a:pPr lvl="1"/>
            <a:r>
              <a:rPr lang="en-US" altLang="en-US" dirty="0"/>
              <a:t>In the syntax, </a:t>
            </a:r>
            <a:r>
              <a:rPr lang="en-US" altLang="en-US" i="1" dirty="0">
                <a:latin typeface="Courier New" pitchFamily="49" charset="0"/>
              </a:rPr>
              <a:t>table</a:t>
            </a:r>
            <a:r>
              <a:rPr lang="en-US" altLang="en-US" i="1" dirty="0"/>
              <a:t> </a:t>
            </a:r>
            <a:r>
              <a:rPr lang="en-US" altLang="en-US" dirty="0"/>
              <a:t>is the name of the table.</a:t>
            </a:r>
          </a:p>
          <a:p>
            <a:pPr lvl="1"/>
            <a:r>
              <a:rPr lang="en-US" altLang="en-US" b="1" dirty="0"/>
              <a:t>Guidelines</a:t>
            </a:r>
            <a:endParaRPr lang="en-US" altLang="en-US" dirty="0"/>
          </a:p>
          <a:p>
            <a:pPr lvl="2"/>
            <a:r>
              <a:rPr lang="en-US" altLang="en-US" dirty="0"/>
              <a:t>All data is deleted from the table.</a:t>
            </a:r>
          </a:p>
          <a:p>
            <a:pPr lvl="2"/>
            <a:r>
              <a:rPr lang="en-US" altLang="en-US" dirty="0"/>
              <a:t>Any views and synonyms remain but are invalid.</a:t>
            </a:r>
          </a:p>
          <a:p>
            <a:pPr lvl="2"/>
            <a:r>
              <a:rPr lang="en-US" altLang="en-US" dirty="0"/>
              <a:t>Any pending </a:t>
            </a:r>
            <a:r>
              <a:rPr lang="en-US" altLang="en-US" dirty="0" smtClean="0"/>
              <a:t>TRANSACTION </a:t>
            </a:r>
            <a:r>
              <a:rPr lang="en-US" altLang="en-US" dirty="0"/>
              <a:t>are committed.</a:t>
            </a:r>
          </a:p>
          <a:p>
            <a:pPr lvl="2"/>
            <a:r>
              <a:rPr lang="en-US" altLang="en-US" dirty="0"/>
              <a:t>Only the creator of the table or a user with the </a:t>
            </a:r>
            <a:r>
              <a:rPr lang="en-US" altLang="en-US" dirty="0">
                <a:latin typeface="Courier New" pitchFamily="49" charset="0"/>
              </a:rPr>
              <a:t>DROP</a:t>
            </a:r>
            <a:r>
              <a:rPr lang="en-US" altLang="en-US" dirty="0"/>
              <a:t> </a:t>
            </a:r>
            <a:r>
              <a:rPr lang="en-US" altLang="en-US" dirty="0">
                <a:latin typeface="Courier New" pitchFamily="49" charset="0"/>
              </a:rPr>
              <a:t>ANY</a:t>
            </a:r>
            <a:r>
              <a:rPr lang="en-US" altLang="en-US" dirty="0"/>
              <a:t> </a:t>
            </a:r>
            <a:r>
              <a:rPr lang="en-US" altLang="en-US" dirty="0">
                <a:latin typeface="Courier New" pitchFamily="49" charset="0"/>
              </a:rPr>
              <a:t>TABLE</a:t>
            </a:r>
            <a:r>
              <a:rPr lang="en-US" altLang="en-US" dirty="0"/>
              <a:t> privilege can remove a table.</a:t>
            </a:r>
          </a:p>
          <a:p>
            <a:pPr lvl="1"/>
            <a:r>
              <a:rPr lang="en-US" altLang="en-US" b="1" dirty="0"/>
              <a:t>Note:</a:t>
            </a:r>
            <a:r>
              <a:rPr lang="en-US" altLang="en-US" dirty="0"/>
              <a:t> The </a:t>
            </a:r>
            <a:r>
              <a:rPr lang="en-US" altLang="en-US" dirty="0">
                <a:latin typeface="Courier New" pitchFamily="49" charset="0"/>
              </a:rPr>
              <a:t>DROP</a:t>
            </a:r>
            <a:r>
              <a:rPr lang="en-US" altLang="en-US" dirty="0"/>
              <a:t> </a:t>
            </a:r>
            <a:r>
              <a:rPr lang="en-US" altLang="en-US" dirty="0">
                <a:latin typeface="Courier New" pitchFamily="49" charset="0"/>
              </a:rPr>
              <a:t>TABLE</a:t>
            </a:r>
            <a:r>
              <a:rPr lang="en-US" altLang="en-US" dirty="0"/>
              <a:t> statement, once executed, is irreversible. The Oracle server does not question the action when you issue the </a:t>
            </a:r>
            <a:r>
              <a:rPr lang="en-US" altLang="en-US" dirty="0">
                <a:latin typeface="Courier New" pitchFamily="49" charset="0"/>
              </a:rPr>
              <a:t>DROP TABLE</a:t>
            </a:r>
            <a:r>
              <a:rPr lang="en-US" altLang="en-US" dirty="0"/>
              <a:t> statement. If you own that table or have a high-level privilege, then the table is immediately removed. As with all DDL statements, </a:t>
            </a:r>
            <a:r>
              <a:rPr lang="en-US" altLang="en-US" dirty="0">
                <a:latin typeface="Courier New" pitchFamily="49" charset="0"/>
              </a:rPr>
              <a:t>DROP</a:t>
            </a:r>
            <a:r>
              <a:rPr lang="en-US" altLang="en-US" dirty="0"/>
              <a:t> </a:t>
            </a:r>
            <a:r>
              <a:rPr lang="en-US" altLang="en-US" dirty="0">
                <a:latin typeface="Courier New" pitchFamily="49" charset="0"/>
              </a:rPr>
              <a:t>TABLE</a:t>
            </a:r>
            <a:r>
              <a:rPr lang="en-US" altLang="en-US" dirty="0"/>
              <a:t> is committed automatically.</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5F1E4819-8E16-4B62-8882-A96BEF2701A5}" type="slidenum">
              <a:rPr lang="en-IE" smtClean="0"/>
              <a:pPr/>
              <a:t>72</a:t>
            </a:fld>
            <a:endParaRPr lang="en-IE"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r>
              <a:rPr lang="en-US" altLang="en-US"/>
              <a:t>Integrity Constraint Error</a:t>
            </a:r>
          </a:p>
          <a:p>
            <a:pPr lvl="1"/>
            <a:r>
              <a:rPr lang="en-US" altLang="en-US"/>
              <a:t>When you have constraints in place on columns, an error is returned to you if you try to violate the constraint rule. </a:t>
            </a:r>
          </a:p>
          <a:p>
            <a:pPr lvl="1"/>
            <a:r>
              <a:rPr lang="en-US" altLang="en-US">
                <a:solidFill>
                  <a:schemeClr val="tx1"/>
                </a:solidFill>
              </a:rPr>
              <a:t>For example, if you attempt to update a record with a value that is tied to an integrity constraint, an error is returned. </a:t>
            </a:r>
          </a:p>
          <a:p>
            <a:pPr lvl="1"/>
            <a:r>
              <a:rPr lang="en-US" altLang="en-US">
                <a:solidFill>
                  <a:schemeClr val="tx1"/>
                </a:solidFill>
                <a:latin typeface="Times" pitchFamily="18" charset="0"/>
              </a:rPr>
              <a:t>In the example in the slide, department 55 does not exist in the parent table, </a:t>
            </a:r>
            <a:r>
              <a:rPr lang="en-US" altLang="en-US">
                <a:solidFill>
                  <a:schemeClr val="tx1"/>
                </a:solidFill>
                <a:latin typeface="Courier New" pitchFamily="49" charset="0"/>
              </a:rPr>
              <a:t>DEPARTMENTS</a:t>
            </a:r>
            <a:r>
              <a:rPr lang="en-US" altLang="en-US">
                <a:solidFill>
                  <a:schemeClr val="tx1"/>
                </a:solidFill>
                <a:latin typeface="Times" pitchFamily="18" charset="0"/>
              </a:rPr>
              <a:t>, and so you receive the </a:t>
            </a:r>
            <a:r>
              <a:rPr lang="en-US" altLang="en-US" i="1">
                <a:solidFill>
                  <a:schemeClr val="tx1"/>
                </a:solidFill>
                <a:latin typeface="Times" pitchFamily="18" charset="0"/>
              </a:rPr>
              <a:t>parent key</a:t>
            </a:r>
            <a:r>
              <a:rPr lang="en-US" altLang="en-US">
                <a:solidFill>
                  <a:schemeClr val="tx1"/>
                </a:solidFill>
                <a:latin typeface="Times" pitchFamily="18" charset="0"/>
              </a:rPr>
              <a:t> violation </a:t>
            </a:r>
            <a:r>
              <a:rPr lang="en-US" altLang="en-US">
                <a:solidFill>
                  <a:schemeClr val="tx1"/>
                </a:solidFill>
                <a:latin typeface="Courier New" pitchFamily="49" charset="0"/>
              </a:rPr>
              <a:t>ORA-02291</a:t>
            </a:r>
            <a:r>
              <a:rPr lang="en-US" altLang="en-US">
                <a:solidFill>
                  <a:schemeClr val="tx1"/>
                </a:solidFill>
                <a:latin typeface="Times" pitchFamily="18" charset="0"/>
              </a:rPr>
              <a: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ChangeArrowheads="1"/>
          </p:cNvSpPr>
          <p:nvPr/>
        </p:nvSpPr>
        <p:spPr bwMode="auto">
          <a:xfrm>
            <a:off x="3883709" y="-1564"/>
            <a:ext cx="2974292" cy="462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595971" name="Rectangle 3"/>
          <p:cNvSpPr>
            <a:spLocks noChangeArrowheads="1"/>
          </p:cNvSpPr>
          <p:nvPr/>
        </p:nvSpPr>
        <p:spPr bwMode="auto">
          <a:xfrm>
            <a:off x="-1557" y="-1564"/>
            <a:ext cx="2969620" cy="462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13" tIns="44956" rIns="89913" bIns="44956" anchor="ctr"/>
          <a:lstStyle/>
          <a:p>
            <a:endParaRPr lang="en-IE"/>
          </a:p>
        </p:txBody>
      </p:sp>
      <p:sp>
        <p:nvSpPr>
          <p:cNvPr id="595972" name="Rectangle 4"/>
          <p:cNvSpPr>
            <a:spLocks noGrp="1" noRot="1" noChangeAspect="1" noChangeArrowheads="1" noTextEdit="1"/>
          </p:cNvSpPr>
          <p:nvPr>
            <p:ph type="sldImg"/>
          </p:nvPr>
        </p:nvSpPr>
        <p:spPr>
          <a:ln/>
        </p:spPr>
      </p:sp>
      <p:sp>
        <p:nvSpPr>
          <p:cNvPr id="595973" name="Rectangle 5"/>
          <p:cNvSpPr>
            <a:spLocks noGrp="1" noChangeArrowheads="1"/>
          </p:cNvSpPr>
          <p:nvPr>
            <p:ph type="body" idx="1"/>
          </p:nvPr>
        </p:nvSpPr>
        <p:spPr/>
        <p:txBody>
          <a:bodyPr/>
          <a:lstStyle/>
          <a:p>
            <a:r>
              <a:rPr lang="en-US" altLang="en-US"/>
              <a:t>Integrity Constraint Error (continued)</a:t>
            </a:r>
          </a:p>
          <a:p>
            <a:pPr lvl="1"/>
            <a:r>
              <a:rPr lang="en-US" altLang="en-US">
                <a:solidFill>
                  <a:schemeClr val="tx1"/>
                </a:solidFill>
              </a:rPr>
              <a:t>If you attempt to delete a record with a value that is tied to an integrity constraint, an error is returned.</a:t>
            </a:r>
          </a:p>
          <a:p>
            <a:pPr lvl="1"/>
            <a:r>
              <a:rPr lang="en-US" altLang="en-US">
                <a:solidFill>
                  <a:schemeClr val="tx1"/>
                </a:solidFill>
              </a:rPr>
              <a:t>The example in the slide tries to delete department 60 from the </a:t>
            </a:r>
            <a:r>
              <a:rPr lang="en-US" altLang="en-US">
                <a:solidFill>
                  <a:schemeClr val="tx1"/>
                </a:solidFill>
                <a:latin typeface="Courier New" pitchFamily="49" charset="0"/>
              </a:rPr>
              <a:t>DEPARTMENTS</a:t>
            </a:r>
            <a:r>
              <a:rPr lang="en-US" altLang="en-US">
                <a:solidFill>
                  <a:schemeClr val="tx1"/>
                </a:solidFill>
              </a:rPr>
              <a:t> table, but it results in an error because that department number is used as a foreign key in the </a:t>
            </a:r>
            <a:r>
              <a:rPr lang="en-US" altLang="en-US">
                <a:solidFill>
                  <a:schemeClr val="tx1"/>
                </a:solidFill>
                <a:latin typeface="Courier New" pitchFamily="49" charset="0"/>
              </a:rPr>
              <a:t>EMPLOYEES</a:t>
            </a:r>
            <a:r>
              <a:rPr lang="en-US" altLang="en-US">
                <a:solidFill>
                  <a:schemeClr val="tx1"/>
                </a:solidFill>
              </a:rPr>
              <a:t> table. If the parent record that you attempt to delete has child records, then you receive the </a:t>
            </a:r>
            <a:r>
              <a:rPr lang="en-US" altLang="en-US" i="1">
                <a:solidFill>
                  <a:schemeClr val="tx1"/>
                </a:solidFill>
              </a:rPr>
              <a:t>child record found</a:t>
            </a:r>
            <a:r>
              <a:rPr lang="en-US" altLang="en-US">
                <a:solidFill>
                  <a:schemeClr val="tx1"/>
                </a:solidFill>
              </a:rPr>
              <a:t> violation </a:t>
            </a:r>
            <a:r>
              <a:rPr lang="en-US" altLang="en-US">
                <a:solidFill>
                  <a:schemeClr val="tx1"/>
                </a:solidFill>
                <a:latin typeface="Courier New" pitchFamily="49" charset="0"/>
              </a:rPr>
              <a:t>ORA-02292</a:t>
            </a:r>
            <a:r>
              <a:rPr lang="en-US" altLang="en-US"/>
              <a:t>.</a:t>
            </a:r>
          </a:p>
          <a:p>
            <a:pPr lvl="1"/>
            <a:r>
              <a:rPr lang="en-US" altLang="en-US"/>
              <a:t>The following statement works because there are no employees in department 70:</a:t>
            </a:r>
          </a:p>
          <a:p>
            <a:pPr lvl="4"/>
            <a:r>
              <a:rPr lang="en-US" altLang="en-US"/>
              <a:t>DELETE FROM  departments</a:t>
            </a:r>
          </a:p>
          <a:p>
            <a:pPr lvl="4"/>
            <a:r>
              <a:rPr lang="en-US" altLang="en-US"/>
              <a:t>WHERE        department_id = 70;</a:t>
            </a:r>
          </a:p>
          <a:p>
            <a:pPr>
              <a:spcBef>
                <a:spcPct val="0"/>
              </a:spcBef>
            </a:pPr>
            <a:endParaRPr lang="en-US" altLang="en-US" sz="1100">
              <a:latin typeface="Courier New" pitchFamily="49" charset="0"/>
            </a:endParaRPr>
          </a:p>
          <a:p>
            <a:pPr lvl="4"/>
            <a:r>
              <a:rPr lang="en-US" altLang="en-US"/>
              <a:t>1 row deleted.</a:t>
            </a:r>
            <a:endParaRPr lang="en-US" altLang="en-US">
              <a:solidFill>
                <a:srgbClr val="0000FF"/>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5" name="Rectangle 7"/>
          <p:cNvSpPr>
            <a:spLocks noGrp="1" noRot="1" noChangeAspect="1" noChangeArrowheads="1" noTextEdit="1"/>
          </p:cNvSpPr>
          <p:nvPr>
            <p:ph type="sldImg"/>
          </p:nvPr>
        </p:nvSpPr>
        <p:spPr>
          <a:ln/>
        </p:spPr>
      </p:sp>
      <p:sp>
        <p:nvSpPr>
          <p:cNvPr id="391176" name="Rectangle 8"/>
          <p:cNvSpPr>
            <a:spLocks noGrp="1" noChangeArrowheads="1"/>
          </p:cNvSpPr>
          <p:nvPr>
            <p:ph type="body" idx="1"/>
          </p:nvPr>
        </p:nvSpPr>
        <p:spPr/>
        <p:txBody>
          <a:bodyPr/>
          <a:lstStyle/>
          <a:p>
            <a:pPr>
              <a:lnSpc>
                <a:spcPct val="95000"/>
              </a:lnSpc>
            </a:pPr>
            <a:r>
              <a:rPr lang="en-US" altLang="en-US" dirty="0"/>
              <a:t>Using the </a:t>
            </a:r>
            <a:r>
              <a:rPr lang="en-US" altLang="en-US" dirty="0">
                <a:latin typeface="Courier New" pitchFamily="49" charset="0"/>
              </a:rPr>
              <a:t>NULL</a:t>
            </a:r>
            <a:r>
              <a:rPr lang="en-US" altLang="en-US" dirty="0"/>
              <a:t> Conditions</a:t>
            </a:r>
          </a:p>
          <a:p>
            <a:pPr lvl="1"/>
            <a:r>
              <a:rPr lang="en-US" altLang="en-US" dirty="0">
                <a:solidFill>
                  <a:schemeClr val="tx1"/>
                </a:solidFill>
              </a:rPr>
              <a:t>The </a:t>
            </a:r>
            <a:r>
              <a:rPr lang="en-US" altLang="en-US" dirty="0">
                <a:solidFill>
                  <a:schemeClr val="tx1"/>
                </a:solidFill>
                <a:latin typeface="Courier New" pitchFamily="49" charset="0"/>
              </a:rPr>
              <a:t>NULL</a:t>
            </a:r>
            <a:r>
              <a:rPr lang="en-US" altLang="en-US" dirty="0">
                <a:solidFill>
                  <a:schemeClr val="tx1"/>
                </a:solidFill>
              </a:rPr>
              <a:t> conditions include the </a:t>
            </a:r>
            <a:r>
              <a:rPr lang="en-US" altLang="en-US" dirty="0">
                <a:solidFill>
                  <a:schemeClr val="tx1"/>
                </a:solidFill>
                <a:latin typeface="Courier New" pitchFamily="49" charset="0"/>
              </a:rPr>
              <a:t>IS NULL</a:t>
            </a:r>
            <a:r>
              <a:rPr lang="en-US" altLang="en-US" dirty="0">
                <a:solidFill>
                  <a:schemeClr val="tx1"/>
                </a:solidFill>
              </a:rPr>
              <a:t> condition and the </a:t>
            </a:r>
            <a:r>
              <a:rPr lang="en-US" altLang="en-US" dirty="0">
                <a:solidFill>
                  <a:schemeClr val="tx1"/>
                </a:solidFill>
                <a:latin typeface="Courier New" pitchFamily="49" charset="0"/>
              </a:rPr>
              <a:t>IS NOT NULL</a:t>
            </a:r>
            <a:r>
              <a:rPr lang="en-US" altLang="en-US" dirty="0">
                <a:solidFill>
                  <a:schemeClr val="tx1"/>
                </a:solidFill>
              </a:rPr>
              <a:t> condition.</a:t>
            </a:r>
          </a:p>
          <a:p>
            <a:pPr lvl="1"/>
            <a:r>
              <a:rPr lang="en-US" altLang="en-US" dirty="0">
                <a:solidFill>
                  <a:schemeClr val="tx1"/>
                </a:solidFill>
              </a:rPr>
              <a:t>The </a:t>
            </a:r>
            <a:r>
              <a:rPr lang="en-US" altLang="en-US" dirty="0">
                <a:solidFill>
                  <a:schemeClr val="tx1"/>
                </a:solidFill>
                <a:latin typeface="Courier New" pitchFamily="49" charset="0"/>
              </a:rPr>
              <a:t>IS NULL</a:t>
            </a:r>
            <a:r>
              <a:rPr lang="en-US" altLang="en-US" dirty="0">
                <a:solidFill>
                  <a:schemeClr val="tx1"/>
                </a:solidFill>
              </a:rPr>
              <a:t> condition tests for nulls. A null value means the value is unavailable, unassigned, unknown, or inapplicable. Therefore, you cannot</a:t>
            </a:r>
            <a:r>
              <a:rPr lang="en-US" altLang="en-US" dirty="0"/>
              <a:t> test with = because a null cannot be equal or unequal to any value. </a:t>
            </a:r>
          </a:p>
        </p:txBody>
      </p:sp>
      <p:sp>
        <p:nvSpPr>
          <p:cNvPr id="391172" name="Text Box 4"/>
          <p:cNvSpPr txBox="1">
            <a:spLocks noChangeArrowheads="1"/>
          </p:cNvSpPr>
          <p:nvPr/>
        </p:nvSpPr>
        <p:spPr bwMode="auto">
          <a:xfrm>
            <a:off x="769267" y="7648932"/>
            <a:ext cx="350375"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54" tIns="12154" rIns="12154" bIns="12154">
            <a:spAutoFit/>
          </a:bodyPr>
          <a:lstStyle>
            <a:lvl1pPr algn="l" defTabSz="800100">
              <a:defRPr sz="2400">
                <a:solidFill>
                  <a:schemeClr val="tx1"/>
                </a:solidFill>
                <a:latin typeface="Times New Roman" pitchFamily="18" charset="0"/>
              </a:defRPr>
            </a:lvl1pPr>
            <a:lvl2pPr marL="400050" algn="l" defTabSz="800100">
              <a:defRPr sz="2400">
                <a:solidFill>
                  <a:schemeClr val="tx1"/>
                </a:solidFill>
                <a:latin typeface="Times New Roman" pitchFamily="18" charset="0"/>
              </a:defRPr>
            </a:lvl2pPr>
            <a:lvl3pPr marL="800100" algn="l" defTabSz="800100">
              <a:defRPr sz="2400">
                <a:solidFill>
                  <a:schemeClr val="tx1"/>
                </a:solidFill>
                <a:latin typeface="Times New Roman" pitchFamily="18" charset="0"/>
              </a:defRPr>
            </a:lvl3pPr>
            <a:lvl4pPr marL="1203325" algn="l" defTabSz="800100">
              <a:defRPr sz="2400">
                <a:solidFill>
                  <a:schemeClr val="tx1"/>
                </a:solidFill>
                <a:latin typeface="Times New Roman" pitchFamily="18" charset="0"/>
              </a:defRPr>
            </a:lvl4pPr>
            <a:lvl5pPr marL="1603375" algn="l" defTabSz="800100">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eaLnBrk="1" hangingPunct="1">
              <a:buClr>
                <a:srgbClr val="000000"/>
              </a:buClr>
              <a:buFont typeface="Arial" charset="0"/>
              <a:buNone/>
            </a:pPr>
            <a:r>
              <a:rPr lang="en-US" altLang="en-US" sz="2300">
                <a:latin typeface="Arial" charset="0"/>
              </a:rPr>
              <a:t>…</a:t>
            </a:r>
          </a:p>
        </p:txBody>
      </p:sp>
      <p:pic>
        <p:nvPicPr>
          <p:cNvPr id="391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939" y="7207918"/>
            <a:ext cx="5405113" cy="65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91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386" y="7969527"/>
            <a:ext cx="5585750" cy="71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5" name="Rectangle 7"/>
          <p:cNvSpPr>
            <a:spLocks noGrp="1" noRot="1" noChangeAspect="1" noChangeArrowheads="1" noTextEdit="1"/>
          </p:cNvSpPr>
          <p:nvPr>
            <p:ph type="sldImg"/>
          </p:nvPr>
        </p:nvSpPr>
        <p:spPr>
          <a:ln/>
        </p:spPr>
      </p:sp>
      <p:sp>
        <p:nvSpPr>
          <p:cNvPr id="391176" name="Rectangle 8"/>
          <p:cNvSpPr>
            <a:spLocks noGrp="1" noChangeArrowheads="1"/>
          </p:cNvSpPr>
          <p:nvPr>
            <p:ph type="body" idx="1"/>
          </p:nvPr>
        </p:nvSpPr>
        <p:spPr/>
        <p:txBody>
          <a:bodyPr/>
          <a:lstStyle/>
          <a:p>
            <a:pPr>
              <a:lnSpc>
                <a:spcPct val="95000"/>
              </a:lnSpc>
            </a:pPr>
            <a:r>
              <a:rPr lang="en-US" altLang="en-US" dirty="0"/>
              <a:t>Using the </a:t>
            </a:r>
            <a:r>
              <a:rPr lang="en-US" altLang="en-US" dirty="0">
                <a:latin typeface="Courier New" pitchFamily="49" charset="0"/>
              </a:rPr>
              <a:t>NULL</a:t>
            </a:r>
            <a:r>
              <a:rPr lang="en-US" altLang="en-US" dirty="0"/>
              <a:t> Conditions</a:t>
            </a:r>
          </a:p>
          <a:p>
            <a:pPr lvl="1"/>
            <a:r>
              <a:rPr lang="en-US" altLang="en-US" dirty="0">
                <a:solidFill>
                  <a:schemeClr val="tx1"/>
                </a:solidFill>
              </a:rPr>
              <a:t>The </a:t>
            </a:r>
            <a:r>
              <a:rPr lang="en-US" altLang="en-US" dirty="0">
                <a:solidFill>
                  <a:schemeClr val="tx1"/>
                </a:solidFill>
                <a:latin typeface="Courier New" pitchFamily="49" charset="0"/>
              </a:rPr>
              <a:t>NULL</a:t>
            </a:r>
            <a:r>
              <a:rPr lang="en-US" altLang="en-US" dirty="0">
                <a:solidFill>
                  <a:schemeClr val="tx1"/>
                </a:solidFill>
              </a:rPr>
              <a:t> conditions include the </a:t>
            </a:r>
            <a:r>
              <a:rPr lang="en-US" altLang="en-US" dirty="0">
                <a:solidFill>
                  <a:schemeClr val="tx1"/>
                </a:solidFill>
                <a:latin typeface="Courier New" pitchFamily="49" charset="0"/>
              </a:rPr>
              <a:t>IS NULL</a:t>
            </a:r>
            <a:r>
              <a:rPr lang="en-US" altLang="en-US" dirty="0">
                <a:solidFill>
                  <a:schemeClr val="tx1"/>
                </a:solidFill>
              </a:rPr>
              <a:t> condition and the </a:t>
            </a:r>
            <a:r>
              <a:rPr lang="en-US" altLang="en-US" dirty="0">
                <a:solidFill>
                  <a:schemeClr val="tx1"/>
                </a:solidFill>
                <a:latin typeface="Courier New" pitchFamily="49" charset="0"/>
              </a:rPr>
              <a:t>IS NOT NULL</a:t>
            </a:r>
            <a:r>
              <a:rPr lang="en-US" altLang="en-US" dirty="0">
                <a:solidFill>
                  <a:schemeClr val="tx1"/>
                </a:solidFill>
              </a:rPr>
              <a:t> condition.</a:t>
            </a:r>
          </a:p>
          <a:p>
            <a:pPr lvl="1"/>
            <a:r>
              <a:rPr lang="en-US" altLang="en-US" dirty="0">
                <a:solidFill>
                  <a:schemeClr val="tx1"/>
                </a:solidFill>
              </a:rPr>
              <a:t>The </a:t>
            </a:r>
            <a:r>
              <a:rPr lang="en-US" altLang="en-US" dirty="0">
                <a:solidFill>
                  <a:schemeClr val="tx1"/>
                </a:solidFill>
                <a:latin typeface="Courier New" pitchFamily="49" charset="0"/>
              </a:rPr>
              <a:t>IS NULL</a:t>
            </a:r>
            <a:r>
              <a:rPr lang="en-US" altLang="en-US" dirty="0">
                <a:solidFill>
                  <a:schemeClr val="tx1"/>
                </a:solidFill>
              </a:rPr>
              <a:t> condition tests for nulls. A null value means the value is unavailable, unassigned, unknown, or inapplicable. Therefore, you cannot</a:t>
            </a:r>
            <a:r>
              <a:rPr lang="en-US" altLang="en-US" dirty="0"/>
              <a:t> test with = because a null cannot be equal or unequal to any value. </a:t>
            </a:r>
          </a:p>
        </p:txBody>
      </p:sp>
      <p:sp>
        <p:nvSpPr>
          <p:cNvPr id="391172" name="Text Box 4"/>
          <p:cNvSpPr txBox="1">
            <a:spLocks noChangeArrowheads="1"/>
          </p:cNvSpPr>
          <p:nvPr/>
        </p:nvSpPr>
        <p:spPr bwMode="auto">
          <a:xfrm>
            <a:off x="769267" y="7648932"/>
            <a:ext cx="350375" cy="3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154" tIns="12154" rIns="12154" bIns="12154">
            <a:spAutoFit/>
          </a:bodyPr>
          <a:lstStyle>
            <a:lvl1pPr algn="l" defTabSz="800100">
              <a:defRPr sz="2400">
                <a:solidFill>
                  <a:schemeClr val="tx1"/>
                </a:solidFill>
                <a:latin typeface="Times New Roman" pitchFamily="18" charset="0"/>
              </a:defRPr>
            </a:lvl1pPr>
            <a:lvl2pPr marL="400050" algn="l" defTabSz="800100">
              <a:defRPr sz="2400">
                <a:solidFill>
                  <a:schemeClr val="tx1"/>
                </a:solidFill>
                <a:latin typeface="Times New Roman" pitchFamily="18" charset="0"/>
              </a:defRPr>
            </a:lvl2pPr>
            <a:lvl3pPr marL="800100" algn="l" defTabSz="800100">
              <a:defRPr sz="2400">
                <a:solidFill>
                  <a:schemeClr val="tx1"/>
                </a:solidFill>
                <a:latin typeface="Times New Roman" pitchFamily="18" charset="0"/>
              </a:defRPr>
            </a:lvl3pPr>
            <a:lvl4pPr marL="1203325" algn="l" defTabSz="800100">
              <a:defRPr sz="2400">
                <a:solidFill>
                  <a:schemeClr val="tx1"/>
                </a:solidFill>
                <a:latin typeface="Times New Roman" pitchFamily="18" charset="0"/>
              </a:defRPr>
            </a:lvl4pPr>
            <a:lvl5pPr marL="1603375" algn="l" defTabSz="800100">
              <a:defRPr sz="2400">
                <a:solidFill>
                  <a:schemeClr val="tx1"/>
                </a:solidFill>
                <a:latin typeface="Times New Roman" pitchFamily="18" charset="0"/>
              </a:defRPr>
            </a:lvl5pPr>
            <a:lvl6pPr marL="2060575" defTabSz="800100" fontAlgn="base">
              <a:spcBef>
                <a:spcPct val="0"/>
              </a:spcBef>
              <a:spcAft>
                <a:spcPct val="0"/>
              </a:spcAft>
              <a:defRPr sz="2400">
                <a:solidFill>
                  <a:schemeClr val="tx1"/>
                </a:solidFill>
                <a:latin typeface="Times New Roman" pitchFamily="18" charset="0"/>
              </a:defRPr>
            </a:lvl6pPr>
            <a:lvl7pPr marL="2517775" defTabSz="800100" fontAlgn="base">
              <a:spcBef>
                <a:spcPct val="0"/>
              </a:spcBef>
              <a:spcAft>
                <a:spcPct val="0"/>
              </a:spcAft>
              <a:defRPr sz="2400">
                <a:solidFill>
                  <a:schemeClr val="tx1"/>
                </a:solidFill>
                <a:latin typeface="Times New Roman" pitchFamily="18" charset="0"/>
              </a:defRPr>
            </a:lvl7pPr>
            <a:lvl8pPr marL="2974975" defTabSz="800100" fontAlgn="base">
              <a:spcBef>
                <a:spcPct val="0"/>
              </a:spcBef>
              <a:spcAft>
                <a:spcPct val="0"/>
              </a:spcAft>
              <a:defRPr sz="2400">
                <a:solidFill>
                  <a:schemeClr val="tx1"/>
                </a:solidFill>
                <a:latin typeface="Times New Roman" pitchFamily="18" charset="0"/>
              </a:defRPr>
            </a:lvl8pPr>
            <a:lvl9pPr marL="3432175" defTabSz="800100" fontAlgn="base">
              <a:spcBef>
                <a:spcPct val="0"/>
              </a:spcBef>
              <a:spcAft>
                <a:spcPct val="0"/>
              </a:spcAft>
              <a:defRPr sz="2400">
                <a:solidFill>
                  <a:schemeClr val="tx1"/>
                </a:solidFill>
                <a:latin typeface="Times New Roman" pitchFamily="18" charset="0"/>
              </a:defRPr>
            </a:lvl9pPr>
          </a:lstStyle>
          <a:p>
            <a:pPr algn="ctr" eaLnBrk="1" hangingPunct="1">
              <a:buClr>
                <a:srgbClr val="000000"/>
              </a:buClr>
              <a:buFont typeface="Arial" charset="0"/>
              <a:buNone/>
            </a:pPr>
            <a:r>
              <a:rPr lang="en-US" altLang="en-US" sz="2300">
                <a:latin typeface="Arial" charset="0"/>
              </a:rPr>
              <a:t>…</a:t>
            </a:r>
          </a:p>
        </p:txBody>
      </p:sp>
      <p:pic>
        <p:nvPicPr>
          <p:cNvPr id="391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939" y="7207918"/>
            <a:ext cx="5405113" cy="65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pic>
        <p:nvPicPr>
          <p:cNvPr id="391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386" y="7969527"/>
            <a:ext cx="5585750" cy="71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41987"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54491E26-887A-4DB5-B5EE-BFD85F365CD4}" type="datetime3">
              <a:rPr lang="en-GB" altLang="en-US" sz="1000">
                <a:latin typeface="Arial" pitchFamily="34" charset="0"/>
              </a:rPr>
              <a:pPr/>
              <a:t>1 October, 2017</a:t>
            </a:fld>
            <a:endParaRPr lang="en-GB" altLang="en-US" sz="1000" dirty="0">
              <a:latin typeface="Arial" pitchFamily="34" charset="0"/>
            </a:endParaRPr>
          </a:p>
        </p:txBody>
      </p:sp>
      <p:sp>
        <p:nvSpPr>
          <p:cNvPr id="41988"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E1F8856B-6AE0-48FB-BB6B-C2D65ADFDB45}" type="slidenum">
              <a:rPr lang="en-GB" altLang="en-US" sz="1000">
                <a:latin typeface="Arial" pitchFamily="34" charset="0"/>
              </a:rPr>
              <a:pPr/>
              <a:t>7</a:t>
            </a:fld>
            <a:endParaRPr lang="en-GB" altLang="en-US" sz="1000" dirty="0">
              <a:latin typeface="Arial" pitchFamily="34" charset="0"/>
            </a:endParaRPr>
          </a:p>
        </p:txBody>
      </p:sp>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noFill/>
        </p:spPr>
        <p:txBody>
          <a:bodyPr/>
          <a:lstStyle/>
          <a:p>
            <a:r>
              <a:rPr lang="en-GB" altLang="en-US" dirty="0" smtClean="0">
                <a:latin typeface="Arial" pitchFamily="34" charset="0"/>
              </a:rPr>
              <a:t>Entity is a thing we want to store data about – we need to identify the specific pieces of data we want to store about each instance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GB" altLang="en-US" sz="1000" dirty="0">
                <a:latin typeface="Arial" pitchFamily="34" charset="0"/>
              </a:rPr>
              <a:t>K268/1 BSc Information Technology - Information Systems</a:t>
            </a:r>
          </a:p>
        </p:txBody>
      </p:sp>
      <p:sp>
        <p:nvSpPr>
          <p:cNvPr id="40963" name="Rectangle 3"/>
          <p:cNvSpPr>
            <a:spLocks noGrp="1" noChangeArrowheads="1"/>
          </p:cNvSpPr>
          <p:nvPr>
            <p:ph type="dt" sz="quarter" idx="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3ACCCC2E-0B7A-4AFA-9259-EE4CED20359B}" type="datetime3">
              <a:rPr lang="en-GB" altLang="en-US" sz="1000">
                <a:latin typeface="Arial" pitchFamily="34" charset="0"/>
              </a:rPr>
              <a:pPr/>
              <a:t>1 October, 2017</a:t>
            </a:fld>
            <a:endParaRPr lang="en-GB" altLang="en-US" sz="1000" dirty="0">
              <a:latin typeface="Arial" pitchFamily="34" charset="0"/>
            </a:endParaRPr>
          </a:p>
        </p:txBody>
      </p:sp>
      <p:sp>
        <p:nvSpPr>
          <p:cNvPr id="40964" name="Rectangle 7"/>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9B16C2FB-C398-409B-8B01-226B6F4FD1FE}" type="slidenum">
              <a:rPr lang="en-GB" altLang="en-US" sz="1000">
                <a:latin typeface="Arial" pitchFamily="34" charset="0"/>
              </a:rPr>
              <a:pPr/>
              <a:t>8</a:t>
            </a:fld>
            <a:endParaRPr lang="en-GB" altLang="en-US" sz="1000" dirty="0">
              <a:latin typeface="Arial" pitchFamily="34" charset="0"/>
            </a:endParaRPr>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noFill/>
        </p:spPr>
        <p:txBody>
          <a:bodyPr/>
          <a:lstStyle/>
          <a:p>
            <a:r>
              <a:rPr lang="en-GB" altLang="en-US" dirty="0" smtClean="0">
                <a:latin typeface="Arial" pitchFamily="34" charset="0"/>
              </a:rPr>
              <a:t>Entity is a template or blueprint – defines structure</a:t>
            </a:r>
          </a:p>
          <a:p>
            <a:r>
              <a:rPr lang="en-GB" altLang="en-US" dirty="0" smtClean="0">
                <a:latin typeface="Arial" pitchFamily="34" charset="0"/>
              </a:rPr>
              <a:t>Instance is a filled in version of template</a:t>
            </a:r>
          </a:p>
          <a:p>
            <a:endParaRPr lang="en-GB" altLang="en-US" dirty="0" smtClean="0">
              <a:latin typeface="Arial" pitchFamily="34" charset="0"/>
            </a:endParaRPr>
          </a:p>
          <a:p>
            <a:r>
              <a:rPr lang="en-GB" altLang="en-US" dirty="0" smtClean="0">
                <a:latin typeface="Arial" pitchFamily="34" charset="0"/>
              </a:rPr>
              <a:t>E.g. students within college</a:t>
            </a:r>
          </a:p>
          <a:p>
            <a:endParaRPr lang="en-GB" altLang="en-US"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37EF47-C9C6-426E-96C3-F09707CD60C0}" type="slidenum">
              <a:rPr lang="en-US" altLang="en-US"/>
              <a:pPr/>
              <a:t>17</a:t>
            </a:fld>
            <a:endParaRPr lang="en-US" altLang="en-US"/>
          </a:p>
        </p:txBody>
      </p:sp>
      <p:sp>
        <p:nvSpPr>
          <p:cNvPr id="217090"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170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pPr algn="just"/>
            <a:r>
              <a:rPr lang="en-US" altLang="en-US">
                <a:latin typeface="Arial Unicode MS" pitchFamily="34" charset="-128"/>
                <a:ea typeface="Arial Unicode MS" pitchFamily="34" charset="-128"/>
                <a:cs typeface="Arial Unicode MS" pitchFamily="34" charset="-128"/>
              </a:rPr>
              <a:t>1.</a:t>
            </a:r>
            <a:r>
              <a:rPr lang="en-US" altLang="en-US">
                <a:cs typeface="Times New Roman" pitchFamily="18" charset="0"/>
              </a:rPr>
              <a:t> The designated key</a:t>
            </a:r>
            <a:r>
              <a:rPr lang="en-US" altLang="en-US">
                <a:latin typeface="Arial Unicode MS" pitchFamily="34" charset="-128"/>
                <a:ea typeface="Arial Unicode MS" pitchFamily="34" charset="-128"/>
                <a:cs typeface="Arial Unicode MS" pitchFamily="34" charset="-128"/>
              </a:rPr>
              <a:t> will be the primary key of the original table concatenated with one or more data items from the new table.</a:t>
            </a:r>
          </a:p>
          <a:p>
            <a:pPr algn="just">
              <a:buFontTx/>
              <a:buChar char="•"/>
            </a:pPr>
            <a:r>
              <a:rPr lang="en-US" altLang="en-US">
                <a:latin typeface="Arial Unicode MS" pitchFamily="34" charset="-128"/>
                <a:ea typeface="Arial Unicode MS" pitchFamily="34" charset="-128"/>
                <a:cs typeface="Arial Unicode MS" pitchFamily="34" charset="-128"/>
              </a:rPr>
              <a:t>For the first table the primary key is ISBN</a:t>
            </a:r>
          </a:p>
          <a:p>
            <a:pPr algn="just">
              <a:buFontTx/>
              <a:buChar char="•"/>
            </a:pPr>
            <a:r>
              <a:rPr lang="en-US" altLang="en-US">
                <a:latin typeface="Arial Unicode MS" pitchFamily="34" charset="-128"/>
                <a:ea typeface="Arial Unicode MS" pitchFamily="34" charset="-128"/>
                <a:cs typeface="Arial Unicode MS" pitchFamily="34" charset="-128"/>
              </a:rPr>
              <a:t>For the second table the primary key is ISBN + Author Name</a:t>
            </a:r>
          </a:p>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C40560-8F14-4983-A9AC-F4338A5E1D22}" type="slidenum">
              <a:rPr lang="en-US" altLang="en-US"/>
              <a:pPr/>
              <a:t>18</a:t>
            </a:fld>
            <a:endParaRPr lang="en-US" altLang="en-US"/>
          </a:p>
        </p:txBody>
      </p:sp>
      <p:sp>
        <p:nvSpPr>
          <p:cNvPr id="223234"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232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4739A0-2CE1-4E5A-8C4F-EFC497D25C92}" type="slidenum">
              <a:rPr lang="en-US" altLang="en-US"/>
              <a:pPr/>
              <a:t>19</a:t>
            </a:fld>
            <a:endParaRPr lang="en-US" altLang="en-US"/>
          </a:p>
        </p:txBody>
      </p:sp>
      <p:sp>
        <p:nvSpPr>
          <p:cNvPr id="231426"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2314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1150938" y="692150"/>
            <a:ext cx="4556125" cy="3416300"/>
          </a:xfrm>
          <a:ln cap="flat"/>
        </p:spPr>
      </p:sp>
      <p:sp>
        <p:nvSpPr>
          <p:cNvPr id="9219"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346F4486-E544-4B33-B856-D58D0B3ECD4B}" type="datetime1">
              <a:rPr lang="en-US" smtClean="0"/>
              <a:t>10/1/2017</a:t>
            </a:fld>
            <a:endParaRPr lang="en-IE"/>
          </a:p>
        </p:txBody>
      </p:sp>
      <p:sp>
        <p:nvSpPr>
          <p:cNvPr id="17" name="Footer Placeholder 16"/>
          <p:cNvSpPr>
            <a:spLocks noGrp="1"/>
          </p:cNvSpPr>
          <p:nvPr>
            <p:ph type="ftr" sz="quarter" idx="11"/>
          </p:nvPr>
        </p:nvSpPr>
        <p:spPr>
          <a:xfrm>
            <a:off x="2898648" y="6355080"/>
            <a:ext cx="3474720" cy="365760"/>
          </a:xfrm>
        </p:spPr>
        <p:txBody>
          <a:bodyPr/>
          <a:lstStyle/>
          <a:p>
            <a:endParaRPr lang="en-IE"/>
          </a:p>
        </p:txBody>
      </p:sp>
      <p:sp>
        <p:nvSpPr>
          <p:cNvPr id="29" name="Slide Number Placeholder 28"/>
          <p:cNvSpPr>
            <a:spLocks noGrp="1"/>
          </p:cNvSpPr>
          <p:nvPr>
            <p:ph type="sldNum" sz="quarter" idx="12"/>
          </p:nvPr>
        </p:nvSpPr>
        <p:spPr>
          <a:xfrm>
            <a:off x="1216152" y="6355080"/>
            <a:ext cx="1219200" cy="365760"/>
          </a:xfrm>
        </p:spPr>
        <p:txBody>
          <a:bodyPr/>
          <a:lstStyle/>
          <a:p>
            <a:fld id="{DEED2F5C-8CD6-4B1D-A1CA-8207A083A87F}" type="slidenum">
              <a:rPr lang="en-IE" smtClean="0"/>
              <a:pPr/>
              <a:t>‹#›</a:t>
            </a:fld>
            <a:endParaRPr lang="en-IE"/>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9F3752-9987-40AE-82C4-3C2EF27143D5}" type="datetime1">
              <a:rPr lang="en-US" smtClean="0"/>
              <a:t>10/1/2017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EED2F5C-8CD6-4B1D-A1CA-8207A083A87F}"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698F61-81DF-43B4-AEE2-BC44DD19D477}" type="datetime1">
              <a:rPr lang="en-US" smtClean="0"/>
              <a:t>10/1/2017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EED2F5C-8CD6-4B1D-A1CA-8207A083A87F}" type="slidenum">
              <a:rPr lang="en-IE" smtClean="0"/>
              <a:pPr/>
              <a:t>‹#›</a:t>
            </a:fld>
            <a:endParaRPr lang="en-IE"/>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2D16EC6-05D2-4945-827F-6AAC66920D2B}" type="datetime1">
              <a:rPr lang="en-US" smtClean="0"/>
              <a:t>10/1/2017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EED2F5C-8CD6-4B1D-A1CA-8207A083A87F}" type="slidenum">
              <a:rPr lang="en-IE" smtClean="0"/>
              <a:pPr/>
              <a:t>‹#›</a:t>
            </a:fld>
            <a:endParaRPr lang="en-IE"/>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B2FDF50D-3579-4F34-8328-E35FA84F6062}" type="datetime1">
              <a:rPr lang="en-US" smtClean="0"/>
              <a:t>10/1/2017</a:t>
            </a:fld>
            <a:endParaRPr lang="en-IE"/>
          </a:p>
        </p:txBody>
      </p:sp>
      <p:sp>
        <p:nvSpPr>
          <p:cNvPr id="5" name="Footer Placeholder 4"/>
          <p:cNvSpPr>
            <a:spLocks noGrp="1"/>
          </p:cNvSpPr>
          <p:nvPr>
            <p:ph type="ftr" sz="quarter" idx="11"/>
          </p:nvPr>
        </p:nvSpPr>
        <p:spPr>
          <a:xfrm>
            <a:off x="2898648" y="6355080"/>
            <a:ext cx="3474720" cy="365760"/>
          </a:xfrm>
        </p:spPr>
        <p:txBody>
          <a:bodyPr/>
          <a:lstStyle/>
          <a:p>
            <a:endParaRPr lang="en-IE"/>
          </a:p>
        </p:txBody>
      </p:sp>
      <p:sp>
        <p:nvSpPr>
          <p:cNvPr id="6" name="Slide Number Placeholder 5"/>
          <p:cNvSpPr>
            <a:spLocks noGrp="1"/>
          </p:cNvSpPr>
          <p:nvPr>
            <p:ph type="sldNum" sz="quarter" idx="12"/>
          </p:nvPr>
        </p:nvSpPr>
        <p:spPr>
          <a:xfrm>
            <a:off x="1069848" y="6355080"/>
            <a:ext cx="1520952" cy="365760"/>
          </a:xfrm>
        </p:spPr>
        <p:txBody>
          <a:bodyPr/>
          <a:lstStyle/>
          <a:p>
            <a:fld id="{DEED2F5C-8CD6-4B1D-A1CA-8207A083A87F}" type="slidenum">
              <a:rPr lang="en-IE" smtClean="0"/>
              <a:pPr/>
              <a:t>‹#›</a:t>
            </a:fld>
            <a:endParaRPr lang="en-IE"/>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E65892D-7951-4C3C-8E1E-BE04639E9253}" type="datetime1">
              <a:rPr lang="en-US" smtClean="0"/>
              <a:t>10/1/2017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EED2F5C-8CD6-4B1D-A1CA-8207A083A87F}" type="slidenum">
              <a:rPr lang="en-IE" smtClean="0"/>
              <a:pPr/>
              <a:t>‹#›</a:t>
            </a:fld>
            <a:endParaRPr lang="en-IE"/>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36AB76C-02EB-4093-A3F2-42FC890A57AA}" type="datetime1">
              <a:rPr lang="en-US" smtClean="0"/>
              <a:t>10/1/2017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DEED2F5C-8CD6-4B1D-A1CA-8207A083A87F}" type="slidenum">
              <a:rPr lang="en-IE" smtClean="0"/>
              <a:pPr/>
              <a:t>‹#›</a:t>
            </a:fld>
            <a:endParaRPr lang="en-IE"/>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94A5538-C48A-4682-860A-33B8636917DE}" type="datetime1">
              <a:rPr lang="en-US" smtClean="0"/>
              <a:t>10/1/2017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DEED2F5C-8CD6-4B1D-A1CA-8207A083A87F}" type="slidenum">
              <a:rPr lang="en-IE" smtClean="0"/>
              <a:pPr/>
              <a:t>‹#›</a:t>
            </a:fld>
            <a:endParaRPr lang="en-IE"/>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CEA4E-605E-41AC-8344-33E5A3B783C2}" type="datetime1">
              <a:rPr lang="en-US" smtClean="0"/>
              <a:t>10/1/2017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DEED2F5C-8CD6-4B1D-A1CA-8207A083A87F}" type="slidenum">
              <a:rPr lang="en-IE" smtClean="0"/>
              <a:pPr/>
              <a:t>‹#›</a:t>
            </a:fld>
            <a:endParaRPr lang="en-IE"/>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27695A6-7892-42EF-8940-AD4E01B6D55E}" type="datetime1">
              <a:rPr lang="en-US" smtClean="0"/>
              <a:t>10/1/2017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EED2F5C-8CD6-4B1D-A1CA-8207A083A87F}" type="slidenum">
              <a:rPr lang="en-IE" smtClean="0"/>
              <a:pPr/>
              <a:t>‹#›</a:t>
            </a:fld>
            <a:endParaRPr lang="en-IE"/>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990FD51-29ED-41E5-AF72-1434DE45F2B4}" type="datetime1">
              <a:rPr lang="en-US" smtClean="0"/>
              <a:t>10/1/2017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EED2F5C-8CD6-4B1D-A1CA-8207A083A87F}" type="slidenum">
              <a:rPr lang="en-IE" smtClean="0"/>
              <a:pPr/>
              <a:t>‹#›</a:t>
            </a:fld>
            <a:endParaRPr lang="en-IE"/>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7AE8835-B0A1-499C-A200-499E3578C751}" type="datetime1">
              <a:rPr lang="en-US" smtClean="0"/>
              <a:t>10/1/2017</a:t>
            </a:fld>
            <a:endParaRPr lang="en-IE"/>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E"/>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EED2F5C-8CD6-4B1D-A1CA-8207A083A87F}" type="slidenum">
              <a:rPr lang="en-IE" smtClean="0"/>
              <a:pPr/>
              <a:t>‹#›</a:t>
            </a:fld>
            <a:endParaRPr lang="en-IE"/>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Review </a:t>
            </a:r>
            <a:endParaRPr lang="en-IE" dirty="0"/>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2386578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IE" altLang="en-US" dirty="0" smtClean="0"/>
              <a:t>Entities and Entity Instances</a:t>
            </a:r>
            <a:endParaRPr lang="en-US" altLang="en-US" dirty="0" smtClean="0"/>
          </a:p>
        </p:txBody>
      </p:sp>
      <p:sp>
        <p:nvSpPr>
          <p:cNvPr id="4" name="Content Placeholder 3"/>
          <p:cNvSpPr>
            <a:spLocks noGrp="1"/>
          </p:cNvSpPr>
          <p:nvPr>
            <p:ph sz="quarter" idx="1"/>
          </p:nvPr>
        </p:nvSpPr>
        <p:spPr/>
        <p:txBody>
          <a:bodyPr/>
          <a:lstStyle/>
          <a:p>
            <a:r>
              <a:rPr lang="en-IE" dirty="0" smtClean="0"/>
              <a:t>So what are we doing when building an ERD?</a:t>
            </a:r>
          </a:p>
          <a:p>
            <a:r>
              <a:rPr lang="en-IE" dirty="0" smtClean="0"/>
              <a:t>We are defining the </a:t>
            </a:r>
            <a:r>
              <a:rPr lang="en-IE" b="1" dirty="0" smtClean="0"/>
              <a:t>structure</a:t>
            </a:r>
            <a:r>
              <a:rPr lang="en-IE" dirty="0" smtClean="0"/>
              <a:t> of entities and the pattern of </a:t>
            </a:r>
            <a:r>
              <a:rPr lang="en-IE" b="1" dirty="0" smtClean="0"/>
              <a:t>relationships</a:t>
            </a:r>
            <a:r>
              <a:rPr lang="en-IE" dirty="0" smtClean="0"/>
              <a:t> between them</a:t>
            </a:r>
          </a:p>
          <a:p>
            <a:r>
              <a:rPr lang="en-IE" dirty="0" smtClean="0"/>
              <a:t>When we </a:t>
            </a:r>
            <a:r>
              <a:rPr lang="en-IE" b="1" dirty="0" smtClean="0"/>
              <a:t>implement </a:t>
            </a:r>
            <a:r>
              <a:rPr lang="en-IE" dirty="0" smtClean="0"/>
              <a:t>that structure and pattern in a physical database then we can </a:t>
            </a:r>
            <a:r>
              <a:rPr lang="en-IE" b="1" dirty="0" smtClean="0"/>
              <a:t>populate </a:t>
            </a:r>
            <a:r>
              <a:rPr lang="en-IE" dirty="0" smtClean="0"/>
              <a:t>it with </a:t>
            </a:r>
            <a:r>
              <a:rPr lang="en-IE" b="1" dirty="0" smtClean="0"/>
              <a:t>instances of the entity</a:t>
            </a:r>
          </a:p>
        </p:txBody>
      </p:sp>
    </p:spTree>
    <p:extLst>
      <p:ext uri="{BB962C8B-B14F-4D97-AF65-F5344CB8AC3E}">
        <p14:creationId xmlns:p14="http://schemas.microsoft.com/office/powerpoint/2010/main" val="195083059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UPDATE</a:t>
            </a:r>
            <a:endParaRPr lang="en-GB"/>
          </a:p>
        </p:txBody>
      </p:sp>
      <p:sp>
        <p:nvSpPr>
          <p:cNvPr id="29699" name="Rectangle 3"/>
          <p:cNvSpPr>
            <a:spLocks noGrp="1" noChangeArrowheads="1"/>
          </p:cNvSpPr>
          <p:nvPr>
            <p:ph type="body" sz="half" idx="1"/>
          </p:nvPr>
        </p:nvSpPr>
        <p:spPr/>
        <p:txBody>
          <a:bodyPr/>
          <a:lstStyle/>
          <a:p>
            <a:endParaRPr lang="en-GB" dirty="0" smtClean="0"/>
          </a:p>
          <a:p>
            <a:pPr marL="0" indent="0">
              <a:buNone/>
            </a:pPr>
            <a:r>
              <a:rPr lang="en-GB" dirty="0" smtClean="0"/>
              <a:t>UPDATE &lt;table&gt;</a:t>
            </a:r>
          </a:p>
          <a:p>
            <a:pPr marL="0" indent="0">
              <a:buNone/>
            </a:pPr>
            <a:r>
              <a:rPr lang="en-GB" dirty="0" smtClean="0"/>
              <a:t>SET col1 = val1</a:t>
            </a:r>
          </a:p>
          <a:p>
            <a:pPr marL="0" indent="0">
              <a:buNone/>
            </a:pPr>
            <a:r>
              <a:rPr lang="en-GB" dirty="0" smtClean="0"/>
              <a:t>  [,col2 = val2…]</a:t>
            </a:r>
          </a:p>
          <a:p>
            <a:pPr marL="0" indent="0">
              <a:buNone/>
            </a:pPr>
            <a:r>
              <a:rPr lang="en-GB" dirty="0" smtClean="0"/>
              <a:t>[WHERE</a:t>
            </a:r>
          </a:p>
          <a:p>
            <a:pPr marL="0" indent="0">
              <a:buNone/>
            </a:pPr>
            <a:r>
              <a:rPr lang="en-GB" dirty="0" smtClean="0"/>
              <a:t>  &lt;condition&gt;]</a:t>
            </a:r>
            <a:endParaRPr lang="en-GB" dirty="0"/>
          </a:p>
        </p:txBody>
      </p:sp>
      <p:sp>
        <p:nvSpPr>
          <p:cNvPr id="29700" name="Rectangle 4"/>
          <p:cNvSpPr>
            <a:spLocks noGrp="1" noChangeArrowheads="1"/>
          </p:cNvSpPr>
          <p:nvPr>
            <p:ph type="body" sz="half" idx="2"/>
          </p:nvPr>
        </p:nvSpPr>
        <p:spPr/>
        <p:txBody>
          <a:bodyPr/>
          <a:lstStyle/>
          <a:p>
            <a:pPr lvl="1"/>
            <a:r>
              <a:rPr lang="en-GB" smtClean="0"/>
              <a:t>All rows where the condition is true have the columns set to the given values</a:t>
            </a:r>
          </a:p>
          <a:p>
            <a:pPr lvl="1"/>
            <a:r>
              <a:rPr lang="en-GB" smtClean="0"/>
              <a:t>If no condition is given all rows are changed so BE CAREFUL </a:t>
            </a:r>
          </a:p>
          <a:p>
            <a:pPr lvl="1"/>
            <a:r>
              <a:rPr lang="en-GB" smtClean="0"/>
              <a:t>Values are constants or can be computed from columns</a:t>
            </a:r>
            <a:endParaRPr lang="en-GB"/>
          </a:p>
        </p:txBody>
      </p:sp>
    </p:spTree>
    <p:extLst>
      <p:ext uri="{BB962C8B-B14F-4D97-AF65-F5344CB8AC3E}">
        <p14:creationId xmlns:p14="http://schemas.microsoft.com/office/powerpoint/2010/main" val="18484566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t>UPDATE</a:t>
            </a:r>
          </a:p>
        </p:txBody>
      </p:sp>
      <p:grpSp>
        <p:nvGrpSpPr>
          <p:cNvPr id="30723" name="Group 3"/>
          <p:cNvGrpSpPr>
            <a:grpSpLocks/>
          </p:cNvGrpSpPr>
          <p:nvPr/>
        </p:nvGrpSpPr>
        <p:grpSpPr bwMode="auto">
          <a:xfrm>
            <a:off x="457200" y="2819400"/>
            <a:ext cx="1885950" cy="1981200"/>
            <a:chOff x="1008" y="1776"/>
            <a:chExt cx="1188" cy="1248"/>
          </a:xfrm>
        </p:grpSpPr>
        <p:sp>
          <p:nvSpPr>
            <p:cNvPr id="30724" name="Text Box 4"/>
            <p:cNvSpPr txBox="1">
              <a:spLocks noChangeArrowheads="1"/>
            </p:cNvSpPr>
            <p:nvPr/>
          </p:nvSpPr>
          <p:spPr bwMode="auto">
            <a:xfrm>
              <a:off x="1008" y="1776"/>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Student</a:t>
              </a:r>
            </a:p>
          </p:txBody>
        </p:sp>
        <p:sp>
          <p:nvSpPr>
            <p:cNvPr id="30725" name="Text Box 5"/>
            <p:cNvSpPr txBox="1">
              <a:spLocks noChangeArrowheads="1"/>
            </p:cNvSpPr>
            <p:nvPr/>
          </p:nvSpPr>
          <p:spPr bwMode="auto">
            <a:xfrm>
              <a:off x="1008" y="2016"/>
              <a:ext cx="26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ID</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2</a:t>
              </a:r>
            </a:p>
            <a:p>
              <a:r>
                <a:rPr lang="en-GB" sz="1800">
                  <a:solidFill>
                    <a:schemeClr val="tx1"/>
                  </a:solidFill>
                  <a:latin typeface="Arial" charset="0"/>
                </a:rPr>
                <a:t>3</a:t>
              </a:r>
            </a:p>
            <a:p>
              <a:r>
                <a:rPr lang="en-GB" sz="1800">
                  <a:solidFill>
                    <a:schemeClr val="tx1"/>
                  </a:solidFill>
                  <a:latin typeface="Arial" charset="0"/>
                </a:rPr>
                <a:t>4</a:t>
              </a:r>
            </a:p>
          </p:txBody>
        </p:sp>
        <p:sp>
          <p:nvSpPr>
            <p:cNvPr id="30726" name="Text Box 6"/>
            <p:cNvSpPr txBox="1">
              <a:spLocks noChangeArrowheads="1"/>
            </p:cNvSpPr>
            <p:nvPr/>
          </p:nvSpPr>
          <p:spPr bwMode="auto">
            <a:xfrm>
              <a:off x="1296" y="2016"/>
              <a:ext cx="50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Name</a:t>
              </a:r>
            </a:p>
            <a:p>
              <a:endParaRPr lang="en-GB" sz="800">
                <a:solidFill>
                  <a:schemeClr val="tx1"/>
                </a:solidFill>
                <a:latin typeface="Arial" charset="0"/>
              </a:endParaRPr>
            </a:p>
            <a:p>
              <a:r>
                <a:rPr lang="en-GB" sz="1800">
                  <a:solidFill>
                    <a:schemeClr val="tx1"/>
                  </a:solidFill>
                  <a:latin typeface="Arial" charset="0"/>
                </a:rPr>
                <a:t>John</a:t>
              </a:r>
            </a:p>
            <a:p>
              <a:r>
                <a:rPr lang="en-GB" sz="1800">
                  <a:solidFill>
                    <a:schemeClr val="tx1"/>
                  </a:solidFill>
                  <a:latin typeface="Arial" charset="0"/>
                </a:rPr>
                <a:t>Mark</a:t>
              </a:r>
            </a:p>
            <a:p>
              <a:r>
                <a:rPr lang="en-GB" sz="1800">
                  <a:solidFill>
                    <a:schemeClr val="tx1"/>
                  </a:solidFill>
                  <a:latin typeface="Arial" charset="0"/>
                </a:rPr>
                <a:t>Anne</a:t>
              </a:r>
            </a:p>
            <a:p>
              <a:r>
                <a:rPr lang="en-GB" sz="1800">
                  <a:solidFill>
                    <a:schemeClr val="tx1"/>
                  </a:solidFill>
                  <a:latin typeface="Arial" charset="0"/>
                </a:rPr>
                <a:t>Mary</a:t>
              </a:r>
            </a:p>
          </p:txBody>
        </p:sp>
        <p:sp>
          <p:nvSpPr>
            <p:cNvPr id="30727" name="Text Box 7"/>
            <p:cNvSpPr txBox="1">
              <a:spLocks noChangeArrowheads="1"/>
            </p:cNvSpPr>
            <p:nvPr/>
          </p:nvSpPr>
          <p:spPr bwMode="auto">
            <a:xfrm>
              <a:off x="1776" y="2016"/>
              <a:ext cx="42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Year</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3</a:t>
              </a:r>
            </a:p>
            <a:p>
              <a:r>
                <a:rPr lang="en-GB" sz="1800">
                  <a:solidFill>
                    <a:schemeClr val="tx1"/>
                  </a:solidFill>
                  <a:latin typeface="Arial" charset="0"/>
                </a:rPr>
                <a:t>2</a:t>
              </a:r>
            </a:p>
            <a:p>
              <a:r>
                <a:rPr lang="en-GB" sz="1800">
                  <a:solidFill>
                    <a:schemeClr val="tx1"/>
                  </a:solidFill>
                  <a:latin typeface="Arial" charset="0"/>
                </a:rPr>
                <a:t>2</a:t>
              </a:r>
            </a:p>
          </p:txBody>
        </p:sp>
        <p:sp>
          <p:nvSpPr>
            <p:cNvPr id="30728" name="Rectangle 8"/>
            <p:cNvSpPr>
              <a:spLocks noChangeArrowheads="1"/>
            </p:cNvSpPr>
            <p:nvPr/>
          </p:nvSpPr>
          <p:spPr bwMode="auto">
            <a:xfrm>
              <a:off x="1008" y="2016"/>
              <a:ext cx="1152" cy="10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29" name="Line 9"/>
            <p:cNvSpPr>
              <a:spLocks noChangeShapeType="1"/>
            </p:cNvSpPr>
            <p:nvPr/>
          </p:nvSpPr>
          <p:spPr bwMode="auto">
            <a:xfrm>
              <a:off x="1008" y="225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30" name="Line 10"/>
            <p:cNvSpPr>
              <a:spLocks noChangeShapeType="1"/>
            </p:cNvSpPr>
            <p:nvPr/>
          </p:nvSpPr>
          <p:spPr bwMode="auto">
            <a:xfrm>
              <a:off x="1296" y="201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31" name="Line 11"/>
            <p:cNvSpPr>
              <a:spLocks noChangeShapeType="1"/>
            </p:cNvSpPr>
            <p:nvPr/>
          </p:nvSpPr>
          <p:spPr bwMode="auto">
            <a:xfrm>
              <a:off x="1776" y="201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pSp>
      <p:grpSp>
        <p:nvGrpSpPr>
          <p:cNvPr id="30732" name="Group 12"/>
          <p:cNvGrpSpPr>
            <a:grpSpLocks/>
          </p:cNvGrpSpPr>
          <p:nvPr/>
        </p:nvGrpSpPr>
        <p:grpSpPr bwMode="auto">
          <a:xfrm>
            <a:off x="6477000" y="4114800"/>
            <a:ext cx="1885950" cy="1981200"/>
            <a:chOff x="4080" y="2736"/>
            <a:chExt cx="1188" cy="1248"/>
          </a:xfrm>
        </p:grpSpPr>
        <p:sp>
          <p:nvSpPr>
            <p:cNvPr id="30733" name="Text Box 13"/>
            <p:cNvSpPr txBox="1">
              <a:spLocks noChangeArrowheads="1"/>
            </p:cNvSpPr>
            <p:nvPr/>
          </p:nvSpPr>
          <p:spPr bwMode="auto">
            <a:xfrm>
              <a:off x="4080" y="2736"/>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Student</a:t>
              </a:r>
            </a:p>
          </p:txBody>
        </p:sp>
        <p:sp>
          <p:nvSpPr>
            <p:cNvPr id="30734" name="Text Box 14"/>
            <p:cNvSpPr txBox="1">
              <a:spLocks noChangeArrowheads="1"/>
            </p:cNvSpPr>
            <p:nvPr/>
          </p:nvSpPr>
          <p:spPr bwMode="auto">
            <a:xfrm>
              <a:off x="4080" y="2976"/>
              <a:ext cx="26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ID</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2</a:t>
              </a:r>
            </a:p>
            <a:p>
              <a:r>
                <a:rPr lang="en-GB" sz="1800">
                  <a:solidFill>
                    <a:schemeClr val="tx1"/>
                  </a:solidFill>
                  <a:latin typeface="Arial" charset="0"/>
                </a:rPr>
                <a:t>3</a:t>
              </a:r>
            </a:p>
            <a:p>
              <a:r>
                <a:rPr lang="en-GB" sz="1800">
                  <a:solidFill>
                    <a:schemeClr val="tx1"/>
                  </a:solidFill>
                  <a:latin typeface="Arial" charset="0"/>
                </a:rPr>
                <a:t>4</a:t>
              </a:r>
            </a:p>
          </p:txBody>
        </p:sp>
        <p:sp>
          <p:nvSpPr>
            <p:cNvPr id="30735" name="Text Box 15"/>
            <p:cNvSpPr txBox="1">
              <a:spLocks noChangeArrowheads="1"/>
            </p:cNvSpPr>
            <p:nvPr/>
          </p:nvSpPr>
          <p:spPr bwMode="auto">
            <a:xfrm>
              <a:off x="4368" y="2976"/>
              <a:ext cx="50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Name</a:t>
              </a:r>
            </a:p>
            <a:p>
              <a:endParaRPr lang="en-GB" sz="800">
                <a:solidFill>
                  <a:schemeClr val="tx1"/>
                </a:solidFill>
                <a:latin typeface="Arial" charset="0"/>
              </a:endParaRPr>
            </a:p>
            <a:p>
              <a:r>
                <a:rPr lang="en-GB" sz="1800">
                  <a:solidFill>
                    <a:schemeClr val="tx1"/>
                  </a:solidFill>
                  <a:latin typeface="Arial" charset="0"/>
                </a:rPr>
                <a:t>John</a:t>
              </a:r>
            </a:p>
            <a:p>
              <a:r>
                <a:rPr lang="en-GB" sz="1800">
                  <a:solidFill>
                    <a:schemeClr val="tx1"/>
                  </a:solidFill>
                  <a:latin typeface="Arial" charset="0"/>
                </a:rPr>
                <a:t>Mark</a:t>
              </a:r>
            </a:p>
            <a:p>
              <a:r>
                <a:rPr lang="en-GB" sz="1800">
                  <a:solidFill>
                    <a:schemeClr val="tx1"/>
                  </a:solidFill>
                  <a:latin typeface="Arial" charset="0"/>
                </a:rPr>
                <a:t>Anne</a:t>
              </a:r>
            </a:p>
            <a:p>
              <a:r>
                <a:rPr lang="en-GB" sz="1800">
                  <a:solidFill>
                    <a:schemeClr val="tx1"/>
                  </a:solidFill>
                  <a:latin typeface="Arial" charset="0"/>
                </a:rPr>
                <a:t>Mary</a:t>
              </a:r>
            </a:p>
          </p:txBody>
        </p:sp>
        <p:sp>
          <p:nvSpPr>
            <p:cNvPr id="30736" name="Text Box 16"/>
            <p:cNvSpPr txBox="1">
              <a:spLocks noChangeArrowheads="1"/>
            </p:cNvSpPr>
            <p:nvPr/>
          </p:nvSpPr>
          <p:spPr bwMode="auto">
            <a:xfrm>
              <a:off x="4848" y="2976"/>
              <a:ext cx="42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Year</a:t>
              </a:r>
            </a:p>
            <a:p>
              <a:endParaRPr lang="en-GB" sz="800">
                <a:solidFill>
                  <a:schemeClr val="tx1"/>
                </a:solidFill>
                <a:latin typeface="Arial" charset="0"/>
              </a:endParaRPr>
            </a:p>
            <a:p>
              <a:r>
                <a:rPr lang="en-GB" sz="1800">
                  <a:solidFill>
                    <a:schemeClr val="tx1"/>
                  </a:solidFill>
                  <a:latin typeface="Arial" charset="0"/>
                </a:rPr>
                <a:t>2</a:t>
              </a:r>
            </a:p>
            <a:p>
              <a:r>
                <a:rPr lang="en-GB" sz="1800">
                  <a:solidFill>
                    <a:schemeClr val="tx1"/>
                  </a:solidFill>
                  <a:latin typeface="Arial" charset="0"/>
                </a:rPr>
                <a:t>4</a:t>
              </a:r>
            </a:p>
            <a:p>
              <a:r>
                <a:rPr lang="en-GB" sz="1800">
                  <a:solidFill>
                    <a:schemeClr val="tx1"/>
                  </a:solidFill>
                  <a:latin typeface="Arial" charset="0"/>
                </a:rPr>
                <a:t>3</a:t>
              </a:r>
            </a:p>
            <a:p>
              <a:r>
                <a:rPr lang="en-GB" sz="1800">
                  <a:solidFill>
                    <a:schemeClr val="tx1"/>
                  </a:solidFill>
                  <a:latin typeface="Arial" charset="0"/>
                </a:rPr>
                <a:t>3</a:t>
              </a:r>
            </a:p>
          </p:txBody>
        </p:sp>
        <p:sp>
          <p:nvSpPr>
            <p:cNvPr id="30737" name="Rectangle 17"/>
            <p:cNvSpPr>
              <a:spLocks noChangeArrowheads="1"/>
            </p:cNvSpPr>
            <p:nvPr/>
          </p:nvSpPr>
          <p:spPr bwMode="auto">
            <a:xfrm>
              <a:off x="4080" y="2976"/>
              <a:ext cx="1152" cy="10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38" name="Line 18"/>
            <p:cNvSpPr>
              <a:spLocks noChangeShapeType="1"/>
            </p:cNvSpPr>
            <p:nvPr/>
          </p:nvSpPr>
          <p:spPr bwMode="auto">
            <a:xfrm>
              <a:off x="4080" y="321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39" name="Line 19"/>
            <p:cNvSpPr>
              <a:spLocks noChangeShapeType="1"/>
            </p:cNvSpPr>
            <p:nvPr/>
          </p:nvSpPr>
          <p:spPr bwMode="auto">
            <a:xfrm>
              <a:off x="4368" y="297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40" name="Line 20"/>
            <p:cNvSpPr>
              <a:spLocks noChangeShapeType="1"/>
            </p:cNvSpPr>
            <p:nvPr/>
          </p:nvSpPr>
          <p:spPr bwMode="auto">
            <a:xfrm>
              <a:off x="4848" y="297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pSp>
      <p:sp>
        <p:nvSpPr>
          <p:cNvPr id="30741" name="Text Box 21"/>
          <p:cNvSpPr txBox="1">
            <a:spLocks noChangeArrowheads="1"/>
          </p:cNvSpPr>
          <p:nvPr/>
        </p:nvSpPr>
        <p:spPr bwMode="auto">
          <a:xfrm>
            <a:off x="3124200" y="4800600"/>
            <a:ext cx="2778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b="1">
                <a:solidFill>
                  <a:schemeClr val="tx1"/>
                </a:solidFill>
                <a:latin typeface="Courier New" pitchFamily="49" charset="0"/>
              </a:rPr>
              <a:t>UPDATE Student</a:t>
            </a:r>
          </a:p>
          <a:p>
            <a:r>
              <a:rPr lang="en-GB" sz="1800" b="1">
                <a:solidFill>
                  <a:schemeClr val="tx1"/>
                </a:solidFill>
                <a:latin typeface="Courier New" pitchFamily="49" charset="0"/>
              </a:rPr>
              <a:t>SET Year = Year + 1</a:t>
            </a:r>
          </a:p>
        </p:txBody>
      </p:sp>
      <p:sp>
        <p:nvSpPr>
          <p:cNvPr id="30742" name="Text Box 22"/>
          <p:cNvSpPr txBox="1">
            <a:spLocks noChangeArrowheads="1"/>
          </p:cNvSpPr>
          <p:nvPr/>
        </p:nvSpPr>
        <p:spPr bwMode="auto">
          <a:xfrm>
            <a:off x="3124200" y="2238375"/>
            <a:ext cx="25050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800" b="1">
                <a:solidFill>
                  <a:schemeClr val="tx1"/>
                </a:solidFill>
                <a:latin typeface="Courier New" pitchFamily="49" charset="0"/>
              </a:rPr>
              <a:t>UPDATE Student</a:t>
            </a:r>
          </a:p>
          <a:p>
            <a:r>
              <a:rPr lang="en-GB" sz="1800" b="1">
                <a:solidFill>
                  <a:schemeClr val="tx1"/>
                </a:solidFill>
                <a:latin typeface="Courier New" pitchFamily="49" charset="0"/>
              </a:rPr>
              <a:t>SET Year = 1,</a:t>
            </a:r>
          </a:p>
          <a:p>
            <a:r>
              <a:rPr lang="en-GB" sz="1800" b="1">
                <a:solidFill>
                  <a:schemeClr val="tx1"/>
                </a:solidFill>
                <a:latin typeface="Courier New" pitchFamily="49" charset="0"/>
              </a:rPr>
              <a:t>    Name = ‘Jane’</a:t>
            </a:r>
          </a:p>
          <a:p>
            <a:r>
              <a:rPr lang="en-GB" sz="1800" b="1">
                <a:solidFill>
                  <a:schemeClr val="tx1"/>
                </a:solidFill>
                <a:latin typeface="Courier New" pitchFamily="49" charset="0"/>
              </a:rPr>
              <a:t>WHERE ID = 4</a:t>
            </a:r>
          </a:p>
        </p:txBody>
      </p:sp>
      <p:grpSp>
        <p:nvGrpSpPr>
          <p:cNvPr id="30743" name="Group 23"/>
          <p:cNvGrpSpPr>
            <a:grpSpLocks/>
          </p:cNvGrpSpPr>
          <p:nvPr/>
        </p:nvGrpSpPr>
        <p:grpSpPr bwMode="auto">
          <a:xfrm>
            <a:off x="6477000" y="1447800"/>
            <a:ext cx="1885950" cy="1981200"/>
            <a:chOff x="4080" y="2736"/>
            <a:chExt cx="1188" cy="1248"/>
          </a:xfrm>
        </p:grpSpPr>
        <p:sp>
          <p:nvSpPr>
            <p:cNvPr id="30744" name="Text Box 24"/>
            <p:cNvSpPr txBox="1">
              <a:spLocks noChangeArrowheads="1"/>
            </p:cNvSpPr>
            <p:nvPr/>
          </p:nvSpPr>
          <p:spPr bwMode="auto">
            <a:xfrm>
              <a:off x="4080" y="2736"/>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Student</a:t>
              </a:r>
            </a:p>
          </p:txBody>
        </p:sp>
        <p:sp>
          <p:nvSpPr>
            <p:cNvPr id="30745" name="Text Box 25"/>
            <p:cNvSpPr txBox="1">
              <a:spLocks noChangeArrowheads="1"/>
            </p:cNvSpPr>
            <p:nvPr/>
          </p:nvSpPr>
          <p:spPr bwMode="auto">
            <a:xfrm>
              <a:off x="4080" y="2976"/>
              <a:ext cx="26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ID</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2</a:t>
              </a:r>
            </a:p>
            <a:p>
              <a:r>
                <a:rPr lang="en-GB" sz="1800">
                  <a:solidFill>
                    <a:schemeClr val="tx1"/>
                  </a:solidFill>
                  <a:latin typeface="Arial" charset="0"/>
                </a:rPr>
                <a:t>3</a:t>
              </a:r>
            </a:p>
            <a:p>
              <a:r>
                <a:rPr lang="en-GB" sz="1800">
                  <a:solidFill>
                    <a:schemeClr val="tx1"/>
                  </a:solidFill>
                  <a:latin typeface="Arial" charset="0"/>
                </a:rPr>
                <a:t>4</a:t>
              </a:r>
            </a:p>
          </p:txBody>
        </p:sp>
        <p:sp>
          <p:nvSpPr>
            <p:cNvPr id="30746" name="Text Box 26"/>
            <p:cNvSpPr txBox="1">
              <a:spLocks noChangeArrowheads="1"/>
            </p:cNvSpPr>
            <p:nvPr/>
          </p:nvSpPr>
          <p:spPr bwMode="auto">
            <a:xfrm>
              <a:off x="4368" y="2976"/>
              <a:ext cx="50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Name</a:t>
              </a:r>
            </a:p>
            <a:p>
              <a:endParaRPr lang="en-GB" sz="800">
                <a:solidFill>
                  <a:schemeClr val="tx1"/>
                </a:solidFill>
                <a:latin typeface="Arial" charset="0"/>
              </a:endParaRPr>
            </a:p>
            <a:p>
              <a:r>
                <a:rPr lang="en-GB" sz="1800">
                  <a:solidFill>
                    <a:schemeClr val="tx1"/>
                  </a:solidFill>
                  <a:latin typeface="Arial" charset="0"/>
                </a:rPr>
                <a:t>John</a:t>
              </a:r>
            </a:p>
            <a:p>
              <a:r>
                <a:rPr lang="en-GB" sz="1800">
                  <a:solidFill>
                    <a:schemeClr val="tx1"/>
                  </a:solidFill>
                  <a:latin typeface="Arial" charset="0"/>
                </a:rPr>
                <a:t>Mark</a:t>
              </a:r>
            </a:p>
            <a:p>
              <a:r>
                <a:rPr lang="en-GB" sz="1800">
                  <a:solidFill>
                    <a:schemeClr val="tx1"/>
                  </a:solidFill>
                  <a:latin typeface="Arial" charset="0"/>
                </a:rPr>
                <a:t>Anne</a:t>
              </a:r>
            </a:p>
            <a:p>
              <a:r>
                <a:rPr lang="en-GB" sz="1800">
                  <a:solidFill>
                    <a:schemeClr val="tx1"/>
                  </a:solidFill>
                  <a:latin typeface="Arial" charset="0"/>
                </a:rPr>
                <a:t>Jane</a:t>
              </a:r>
            </a:p>
          </p:txBody>
        </p:sp>
        <p:sp>
          <p:nvSpPr>
            <p:cNvPr id="30747" name="Text Box 27"/>
            <p:cNvSpPr txBox="1">
              <a:spLocks noChangeArrowheads="1"/>
            </p:cNvSpPr>
            <p:nvPr/>
          </p:nvSpPr>
          <p:spPr bwMode="auto">
            <a:xfrm>
              <a:off x="4848" y="2976"/>
              <a:ext cx="42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Year</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3</a:t>
              </a:r>
            </a:p>
            <a:p>
              <a:r>
                <a:rPr lang="en-GB" sz="1800">
                  <a:solidFill>
                    <a:schemeClr val="tx1"/>
                  </a:solidFill>
                  <a:latin typeface="Arial" charset="0"/>
                </a:rPr>
                <a:t>2</a:t>
              </a:r>
            </a:p>
            <a:p>
              <a:r>
                <a:rPr lang="en-GB" sz="1800">
                  <a:solidFill>
                    <a:schemeClr val="tx1"/>
                  </a:solidFill>
                  <a:latin typeface="Arial" charset="0"/>
                </a:rPr>
                <a:t>1</a:t>
              </a:r>
            </a:p>
          </p:txBody>
        </p:sp>
        <p:sp>
          <p:nvSpPr>
            <p:cNvPr id="30748" name="Rectangle 28"/>
            <p:cNvSpPr>
              <a:spLocks noChangeArrowheads="1"/>
            </p:cNvSpPr>
            <p:nvPr/>
          </p:nvSpPr>
          <p:spPr bwMode="auto">
            <a:xfrm>
              <a:off x="4080" y="2976"/>
              <a:ext cx="1152" cy="10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49" name="Line 29"/>
            <p:cNvSpPr>
              <a:spLocks noChangeShapeType="1"/>
            </p:cNvSpPr>
            <p:nvPr/>
          </p:nvSpPr>
          <p:spPr bwMode="auto">
            <a:xfrm>
              <a:off x="4080" y="321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50" name="Line 30"/>
            <p:cNvSpPr>
              <a:spLocks noChangeShapeType="1"/>
            </p:cNvSpPr>
            <p:nvPr/>
          </p:nvSpPr>
          <p:spPr bwMode="auto">
            <a:xfrm>
              <a:off x="4368" y="297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0751" name="Line 31"/>
            <p:cNvSpPr>
              <a:spLocks noChangeShapeType="1"/>
            </p:cNvSpPr>
            <p:nvPr/>
          </p:nvSpPr>
          <p:spPr bwMode="auto">
            <a:xfrm>
              <a:off x="4848" y="297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pSp>
      <p:cxnSp>
        <p:nvCxnSpPr>
          <p:cNvPr id="30752" name="AutoShape 32"/>
          <p:cNvCxnSpPr>
            <a:cxnSpLocks noChangeShapeType="1"/>
            <a:stCxn id="30727" idx="3"/>
            <a:endCxn id="30742" idx="1"/>
          </p:cNvCxnSpPr>
          <p:nvPr/>
        </p:nvCxnSpPr>
        <p:spPr bwMode="auto">
          <a:xfrm flipV="1">
            <a:off x="2343150" y="2833688"/>
            <a:ext cx="781050" cy="116046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53" name="AutoShape 33"/>
          <p:cNvCxnSpPr>
            <a:cxnSpLocks noChangeShapeType="1"/>
            <a:stCxn id="30727" idx="3"/>
            <a:endCxn id="30741" idx="1"/>
          </p:cNvCxnSpPr>
          <p:nvPr/>
        </p:nvCxnSpPr>
        <p:spPr bwMode="auto">
          <a:xfrm>
            <a:off x="2343150" y="3994150"/>
            <a:ext cx="781050" cy="1127125"/>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54" name="AutoShape 34"/>
          <p:cNvCxnSpPr>
            <a:cxnSpLocks noChangeShapeType="1"/>
            <a:stCxn id="30741" idx="3"/>
            <a:endCxn id="30737" idx="1"/>
          </p:cNvCxnSpPr>
          <p:nvPr/>
        </p:nvCxnSpPr>
        <p:spPr bwMode="auto">
          <a:xfrm>
            <a:off x="5902325" y="5121275"/>
            <a:ext cx="565150" cy="174625"/>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55" name="AutoShape 35"/>
          <p:cNvCxnSpPr>
            <a:cxnSpLocks noChangeShapeType="1"/>
            <a:stCxn id="30742" idx="3"/>
            <a:endCxn id="30748" idx="1"/>
          </p:cNvCxnSpPr>
          <p:nvPr/>
        </p:nvCxnSpPr>
        <p:spPr bwMode="auto">
          <a:xfrm flipV="1">
            <a:off x="5629275" y="2628900"/>
            <a:ext cx="838200" cy="204788"/>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8052145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Updating </a:t>
            </a:r>
            <a:r>
              <a:rPr lang="en-IE" dirty="0" smtClean="0"/>
              <a:t>Game</a:t>
            </a:r>
            <a:endParaRPr lang="en-IE" dirty="0"/>
          </a:p>
        </p:txBody>
      </p:sp>
      <p:sp>
        <p:nvSpPr>
          <p:cNvPr id="3" name="Content Placeholder 2"/>
          <p:cNvSpPr>
            <a:spLocks noGrp="1"/>
          </p:cNvSpPr>
          <p:nvPr>
            <p:ph sz="quarter" idx="1"/>
          </p:nvPr>
        </p:nvSpPr>
        <p:spPr/>
        <p:txBody>
          <a:bodyPr>
            <a:normAutofit/>
          </a:bodyPr>
          <a:lstStyle/>
          <a:p>
            <a:r>
              <a:rPr lang="en-IE" dirty="0" smtClean="0"/>
              <a:t>Reviewing the </a:t>
            </a:r>
            <a:r>
              <a:rPr lang="en-IE" dirty="0" smtClean="0"/>
              <a:t>Games </a:t>
            </a:r>
            <a:r>
              <a:rPr lang="en-IE" dirty="0" smtClean="0"/>
              <a:t>we can identify which ones we want to set and then use a case statement to determine the value to give the new column</a:t>
            </a:r>
          </a:p>
          <a:p>
            <a:endParaRPr lang="en-IE" dirty="0"/>
          </a:p>
          <a:p>
            <a:pPr marL="0" indent="0">
              <a:buNone/>
            </a:pPr>
            <a:r>
              <a:rPr lang="en-IE" dirty="0" smtClean="0">
                <a:latin typeface="Courier New" panose="02070309020205020404" pitchFamily="49" charset="0"/>
                <a:cs typeface="Courier New" panose="02070309020205020404" pitchFamily="49" charset="0"/>
              </a:rPr>
              <a:t>UPDATE </a:t>
            </a:r>
            <a:r>
              <a:rPr lang="en-IE" dirty="0" err="1" smtClean="0">
                <a:latin typeface="Courier New" panose="02070309020205020404" pitchFamily="49" charset="0"/>
                <a:cs typeface="Courier New" panose="02070309020205020404" pitchFamily="49" charset="0"/>
              </a:rPr>
              <a:t>mm_Game</a:t>
            </a:r>
            <a:r>
              <a:rPr lang="en-IE" dirty="0" smtClean="0">
                <a:latin typeface="Courier New" panose="02070309020205020404" pitchFamily="49" charset="0"/>
                <a:cs typeface="Courier New" panose="02070309020205020404" pitchFamily="49" charset="0"/>
              </a:rPr>
              <a:t> </a:t>
            </a:r>
            <a:endParaRPr lang="en-IE" dirty="0">
              <a:latin typeface="Courier New" panose="02070309020205020404" pitchFamily="49" charset="0"/>
              <a:cs typeface="Courier New" panose="02070309020205020404" pitchFamily="49" charset="0"/>
            </a:endParaRPr>
          </a:p>
          <a:p>
            <a:pPr marL="0" indent="0">
              <a:buNone/>
            </a:pPr>
            <a:r>
              <a:rPr lang="en-IE" dirty="0" smtClean="0">
                <a:latin typeface="Courier New" panose="02070309020205020404" pitchFamily="49" charset="0"/>
                <a:cs typeface="Courier New" panose="02070309020205020404" pitchFamily="49" charset="0"/>
              </a:rPr>
              <a:t>SET </a:t>
            </a:r>
            <a:r>
              <a:rPr lang="en-IE" dirty="0" err="1" smtClean="0">
                <a:latin typeface="Courier New" panose="02070309020205020404" pitchFamily="49" charset="0"/>
                <a:cs typeface="Courier New" panose="02070309020205020404" pitchFamily="49" charset="0"/>
              </a:rPr>
              <a:t>game_type_id</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 </a:t>
            </a:r>
            <a:r>
              <a:rPr lang="en-IE" dirty="0" smtClean="0">
                <a:latin typeface="Courier New" panose="02070309020205020404" pitchFamily="49" charset="0"/>
                <a:cs typeface="Courier New" panose="02070309020205020404" pitchFamily="49" charset="0"/>
              </a:rPr>
              <a:t>2</a:t>
            </a:r>
            <a:endParaRPr lang="en-IE" dirty="0">
              <a:latin typeface="Courier New" panose="02070309020205020404" pitchFamily="49" charset="0"/>
              <a:cs typeface="Courier New" panose="02070309020205020404" pitchFamily="49" charset="0"/>
            </a:endParaRPr>
          </a:p>
          <a:p>
            <a:pPr marL="0" indent="0">
              <a:buNone/>
            </a:pPr>
            <a:r>
              <a:rPr lang="en-IE" dirty="0" smtClean="0">
                <a:latin typeface="Courier New" panose="02070309020205020404" pitchFamily="49" charset="0"/>
                <a:cs typeface="Courier New" panose="02070309020205020404" pitchFamily="49" charset="0"/>
              </a:rPr>
              <a:t>Where </a:t>
            </a:r>
            <a:r>
              <a:rPr lang="en-IE" dirty="0" err="1" smtClean="0">
                <a:latin typeface="Courier New" panose="02070309020205020404" pitchFamily="49" charset="0"/>
                <a:cs typeface="Courier New" panose="02070309020205020404" pitchFamily="49" charset="0"/>
              </a:rPr>
              <a:t>game_type_id</a:t>
            </a:r>
            <a:r>
              <a:rPr lang="en-IE" dirty="0" smtClean="0">
                <a:latin typeface="Courier New" panose="02070309020205020404" pitchFamily="49" charset="0"/>
                <a:cs typeface="Courier New" panose="02070309020205020404" pitchFamily="49" charset="0"/>
              </a:rPr>
              <a:t>=1;</a:t>
            </a:r>
            <a:endParaRPr lang="en-IE"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1294313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ChangeArrowheads="1"/>
          </p:cNvSpPr>
          <p:nvPr/>
        </p:nvSpPr>
        <p:spPr bwMode="blackGray">
          <a:xfrm>
            <a:off x="611560" y="2348880"/>
            <a:ext cx="8424936" cy="3693961"/>
          </a:xfrm>
          <a:prstGeom prst="rect">
            <a:avLst/>
          </a:prstGeom>
          <a:solidFill>
            <a:schemeClr val="accent4">
              <a:lumMod val="20000"/>
              <a:lumOff val="80000"/>
            </a:schemeClr>
          </a:solidFill>
          <a:ln w="28575">
            <a:solidFill>
              <a:srgbClr val="000000"/>
            </a:solidFill>
            <a:miter lim="800000"/>
            <a:headEnd/>
            <a:tailEnd/>
          </a:ln>
          <a:effectLst/>
          <a:extLst/>
        </p:spPr>
        <p:txBody>
          <a:bodyPr wrap="square" lIns="92075" tIns="46038" rIns="92075" bIns="46038">
            <a:spAutoFit/>
          </a:bodyP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Error starting at line : 1 in command -</a:t>
            </a:r>
          </a:p>
          <a:p>
            <a:pPr eaLnBrk="0" hangingPunct="0">
              <a:buClrTx/>
              <a:buFontTx/>
              <a:buNone/>
            </a:pPr>
            <a:r>
              <a:rPr lang="en-IE" altLang="en-US" sz="1800" dirty="0">
                <a:solidFill>
                  <a:srgbClr val="000000"/>
                </a:solidFill>
                <a:latin typeface="Courier New" pitchFamily="49" charset="0"/>
              </a:rPr>
              <a:t>UPDATE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SET    </a:t>
            </a:r>
            <a:r>
              <a:rPr lang="en-IE" altLang="en-US" sz="1800" dirty="0" err="1" smtClean="0">
                <a:solidFill>
                  <a:srgbClr val="000000"/>
                </a:solidFill>
                <a:latin typeface="Courier New" pitchFamily="49" charset="0"/>
              </a:rPr>
              <a:t>Game_TYPE_ID</a:t>
            </a:r>
            <a:r>
              <a:rPr lang="en-IE" altLang="en-US" sz="1800" dirty="0">
                <a:solidFill>
                  <a:srgbClr val="000000"/>
                </a:solidFill>
                <a:latin typeface="Courier New" pitchFamily="49" charset="0"/>
              </a:rPr>
              <a:t>= 55</a:t>
            </a:r>
          </a:p>
          <a:p>
            <a:pPr eaLnBrk="0" hangingPunct="0">
              <a:buClrTx/>
              <a:buFontTx/>
              <a:buNone/>
            </a:pPr>
            <a:r>
              <a:rPr lang="en-IE" altLang="en-US" sz="1800" dirty="0">
                <a:solidFill>
                  <a:srgbClr val="000000"/>
                </a:solidFill>
                <a:latin typeface="Courier New" pitchFamily="49" charset="0"/>
              </a:rPr>
              <a:t>WHERE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 1</a:t>
            </a:r>
          </a:p>
          <a:p>
            <a:pPr eaLnBrk="0" hangingPunct="0">
              <a:buClrTx/>
              <a:buFontTx/>
              <a:buNone/>
            </a:pPr>
            <a:r>
              <a:rPr lang="en-IE" altLang="en-US" sz="1800" dirty="0">
                <a:solidFill>
                  <a:srgbClr val="000000"/>
                </a:solidFill>
                <a:latin typeface="Courier New" pitchFamily="49" charset="0"/>
              </a:rPr>
              <a:t>Error report -</a:t>
            </a:r>
          </a:p>
          <a:p>
            <a:pPr eaLnBrk="0" hangingPunct="0">
              <a:buClrTx/>
              <a:buFontTx/>
              <a:buNone/>
            </a:pPr>
            <a:r>
              <a:rPr lang="en-IE" altLang="en-US" sz="1800" dirty="0">
                <a:solidFill>
                  <a:srgbClr val="000000"/>
                </a:solidFill>
                <a:latin typeface="Courier New" pitchFamily="49" charset="0"/>
              </a:rPr>
              <a:t>SQL Error: ORA-02291: integrity constraint (</a:t>
            </a:r>
            <a:r>
              <a:rPr lang="en-IE" altLang="en-US" sz="1800" dirty="0" err="1" smtClean="0">
                <a:solidFill>
                  <a:srgbClr val="000000"/>
                </a:solidFill>
                <a:latin typeface="Courier New" pitchFamily="49" charset="0"/>
              </a:rPr>
              <a:t>DLAWLESS.Game_Type_FK</a:t>
            </a:r>
            <a:r>
              <a:rPr lang="en-IE" altLang="en-US" sz="1800" dirty="0">
                <a:solidFill>
                  <a:srgbClr val="000000"/>
                </a:solidFill>
                <a:latin typeface="Courier New" pitchFamily="49" charset="0"/>
              </a:rPr>
              <a:t>) violated - parent key not found</a:t>
            </a:r>
          </a:p>
          <a:p>
            <a:pPr eaLnBrk="0" hangingPunct="0">
              <a:buClrTx/>
              <a:buFontTx/>
              <a:buNone/>
            </a:pPr>
            <a:r>
              <a:rPr lang="en-IE" altLang="en-US" sz="1800" dirty="0">
                <a:solidFill>
                  <a:srgbClr val="000000"/>
                </a:solidFill>
                <a:latin typeface="Courier New" pitchFamily="49" charset="0"/>
              </a:rPr>
              <a:t>02291. 00000 - "integrity constraint (%</a:t>
            </a:r>
            <a:r>
              <a:rPr lang="en-IE" altLang="en-US" sz="1800" dirty="0" err="1">
                <a:solidFill>
                  <a:srgbClr val="000000"/>
                </a:solidFill>
                <a:latin typeface="Courier New" pitchFamily="49" charset="0"/>
              </a:rPr>
              <a:t>s.%s</a:t>
            </a:r>
            <a:r>
              <a:rPr lang="en-IE" altLang="en-US" sz="1800" dirty="0">
                <a:solidFill>
                  <a:srgbClr val="000000"/>
                </a:solidFill>
                <a:latin typeface="Courier New" pitchFamily="49" charset="0"/>
              </a:rPr>
              <a:t>) violated - parent key not found"</a:t>
            </a:r>
          </a:p>
          <a:p>
            <a:pPr eaLnBrk="0" hangingPunct="0">
              <a:buClrTx/>
              <a:buFontTx/>
              <a:buNone/>
            </a:pPr>
            <a:r>
              <a:rPr lang="en-IE" altLang="en-US" sz="1800" dirty="0">
                <a:solidFill>
                  <a:srgbClr val="000000"/>
                </a:solidFill>
                <a:latin typeface="Courier New" pitchFamily="49" charset="0"/>
              </a:rPr>
              <a:t>*Cause:    A foreign key value has no matching primary key value.</a:t>
            </a:r>
          </a:p>
          <a:p>
            <a:pPr eaLnBrk="0" hangingPunct="0">
              <a:buClrTx/>
              <a:buFontTx/>
              <a:buNone/>
            </a:pPr>
            <a:r>
              <a:rPr lang="en-IE" altLang="en-US" sz="1800" dirty="0">
                <a:solidFill>
                  <a:srgbClr val="000000"/>
                </a:solidFill>
                <a:latin typeface="Courier New" pitchFamily="49" charset="0"/>
              </a:rPr>
              <a:t>*Action:   Delete the foreign key or add a matching primary key.</a:t>
            </a:r>
            <a:endParaRPr lang="en-US" altLang="en-US" sz="1800" dirty="0">
              <a:solidFill>
                <a:srgbClr val="000000"/>
              </a:solidFill>
              <a:latin typeface="Courier New" pitchFamily="49" charset="0"/>
            </a:endParaRPr>
          </a:p>
        </p:txBody>
      </p:sp>
      <p:sp>
        <p:nvSpPr>
          <p:cNvPr id="592899" name="Rectangle 3"/>
          <p:cNvSpPr>
            <a:spLocks noChangeArrowheads="1"/>
          </p:cNvSpPr>
          <p:nvPr/>
        </p:nvSpPr>
        <p:spPr bwMode="blackGray">
          <a:xfrm>
            <a:off x="611560" y="1196752"/>
            <a:ext cx="7280275" cy="996950"/>
          </a:xfrm>
          <a:prstGeom prst="rect">
            <a:avLst/>
          </a:prstGeom>
          <a:solidFill>
            <a:schemeClr val="accent4">
              <a:lumMod val="20000"/>
              <a:lumOff val="80000"/>
            </a:schemeClr>
          </a:solidFill>
          <a:ln w="28575">
            <a:solidFill>
              <a:srgbClr val="000000"/>
            </a:solidFill>
            <a:miter lim="800000"/>
            <a:headEnd/>
            <a:tailEnd/>
          </a:ln>
          <a:effectLst/>
          <a:extLst/>
        </p:spPr>
        <p:txBody>
          <a:bodyPr wrap="none" lIns="92075" tIns="46038" rIns="92075" bIns="46038" anchor="ctr"/>
          <a:lstStyle>
            <a:lvl1pPr algn="l">
              <a:spcBef>
                <a:spcPct val="0"/>
              </a:spcBef>
              <a:tabLst>
                <a:tab pos="688975" algn="l"/>
                <a:tab pos="1824038" algn="l"/>
                <a:tab pos="3324225" algn="l"/>
                <a:tab pos="4579938" algn="l"/>
              </a:tabLst>
              <a:defRPr sz="2400">
                <a:solidFill>
                  <a:schemeClr val="tx1"/>
                </a:solidFill>
                <a:latin typeface="Times New Roman" pitchFamily="18" charset="0"/>
              </a:defRPr>
            </a:lvl1pPr>
            <a:lvl2pPr algn="l">
              <a:spcBef>
                <a:spcPct val="0"/>
              </a:spcBef>
              <a:tabLst>
                <a:tab pos="688975" algn="l"/>
                <a:tab pos="1824038" algn="l"/>
                <a:tab pos="3324225" algn="l"/>
                <a:tab pos="4579938" algn="l"/>
              </a:tabLst>
              <a:defRPr sz="2400">
                <a:solidFill>
                  <a:schemeClr val="tx1"/>
                </a:solidFill>
                <a:latin typeface="Times New Roman" pitchFamily="18" charset="0"/>
              </a:defRPr>
            </a:lvl2pPr>
            <a:lvl3pPr algn="l">
              <a:spcBef>
                <a:spcPct val="0"/>
              </a:spcBef>
              <a:tabLst>
                <a:tab pos="688975" algn="l"/>
                <a:tab pos="1824038" algn="l"/>
                <a:tab pos="3324225" algn="l"/>
                <a:tab pos="4579938" algn="l"/>
              </a:tabLst>
              <a:defRPr sz="2400">
                <a:solidFill>
                  <a:schemeClr val="tx1"/>
                </a:solidFill>
                <a:latin typeface="Times New Roman" pitchFamily="18" charset="0"/>
              </a:defRPr>
            </a:lvl3pPr>
            <a:lvl4pPr algn="l">
              <a:spcBef>
                <a:spcPct val="0"/>
              </a:spcBef>
              <a:tabLst>
                <a:tab pos="688975" algn="l"/>
                <a:tab pos="1824038" algn="l"/>
                <a:tab pos="3324225" algn="l"/>
                <a:tab pos="4579938" algn="l"/>
              </a:tabLst>
              <a:defRPr sz="2400">
                <a:solidFill>
                  <a:schemeClr val="tx1"/>
                </a:solidFill>
                <a:latin typeface="Times New Roman" pitchFamily="18" charset="0"/>
              </a:defRPr>
            </a:lvl4pPr>
            <a:lvl5pPr algn="l">
              <a:spcBef>
                <a:spcPct val="0"/>
              </a:spcBef>
              <a:tabLst>
                <a:tab pos="688975" algn="l"/>
                <a:tab pos="1824038" algn="l"/>
                <a:tab pos="3324225" algn="l"/>
                <a:tab pos="4579938" algn="l"/>
              </a:tabLst>
              <a:defRPr sz="2400">
                <a:solidFill>
                  <a:schemeClr val="tx1"/>
                </a:solidFill>
                <a:latin typeface="Times New Roman" pitchFamily="18" charset="0"/>
              </a:defRPr>
            </a:lvl5pPr>
            <a:lvl6pPr fontAlgn="base">
              <a:spcBef>
                <a:spcPct val="0"/>
              </a:spcBef>
              <a:spcAft>
                <a:spcPct val="0"/>
              </a:spcAft>
              <a:tabLst>
                <a:tab pos="688975" algn="l"/>
                <a:tab pos="1824038" algn="l"/>
                <a:tab pos="3324225" algn="l"/>
                <a:tab pos="4579938" algn="l"/>
              </a:tabLst>
              <a:defRPr sz="2400">
                <a:solidFill>
                  <a:schemeClr val="tx1"/>
                </a:solidFill>
                <a:latin typeface="Times New Roman" pitchFamily="18" charset="0"/>
              </a:defRPr>
            </a:lvl6pPr>
            <a:lvl7pPr fontAlgn="base">
              <a:spcBef>
                <a:spcPct val="0"/>
              </a:spcBef>
              <a:spcAft>
                <a:spcPct val="0"/>
              </a:spcAft>
              <a:tabLst>
                <a:tab pos="688975" algn="l"/>
                <a:tab pos="1824038" algn="l"/>
                <a:tab pos="3324225" algn="l"/>
                <a:tab pos="4579938" algn="l"/>
              </a:tabLst>
              <a:defRPr sz="2400">
                <a:solidFill>
                  <a:schemeClr val="tx1"/>
                </a:solidFill>
                <a:latin typeface="Times New Roman" pitchFamily="18" charset="0"/>
              </a:defRPr>
            </a:lvl7pPr>
            <a:lvl8pPr fontAlgn="base">
              <a:spcBef>
                <a:spcPct val="0"/>
              </a:spcBef>
              <a:spcAft>
                <a:spcPct val="0"/>
              </a:spcAft>
              <a:tabLst>
                <a:tab pos="688975" algn="l"/>
                <a:tab pos="1824038" algn="l"/>
                <a:tab pos="3324225" algn="l"/>
                <a:tab pos="4579938" algn="l"/>
              </a:tabLst>
              <a:defRPr sz="2400">
                <a:solidFill>
                  <a:schemeClr val="tx1"/>
                </a:solidFill>
                <a:latin typeface="Times New Roman" pitchFamily="18" charset="0"/>
              </a:defRPr>
            </a:lvl8pPr>
            <a:lvl9pPr fontAlgn="base">
              <a:spcBef>
                <a:spcPct val="0"/>
              </a:spcBef>
              <a:spcAft>
                <a:spcPct val="0"/>
              </a:spcAft>
              <a:tabLst>
                <a:tab pos="688975" algn="l"/>
                <a:tab pos="1824038" algn="l"/>
                <a:tab pos="3324225" algn="l"/>
                <a:tab pos="4579938"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UPDATE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SET    </a:t>
            </a:r>
            <a:r>
              <a:rPr lang="en-IE" altLang="en-US" sz="1800" dirty="0" err="1" smtClean="0">
                <a:solidFill>
                  <a:srgbClr val="000000"/>
                </a:solidFill>
                <a:latin typeface="Courier New" pitchFamily="49" charset="0"/>
              </a:rPr>
              <a:t>Game_TYPE_ID</a:t>
            </a:r>
            <a:r>
              <a:rPr lang="en-IE" altLang="en-US" sz="1800" dirty="0">
                <a:solidFill>
                  <a:srgbClr val="000000"/>
                </a:solidFill>
                <a:latin typeface="Courier New" pitchFamily="49" charset="0"/>
              </a:rPr>
              <a:t>= </a:t>
            </a:r>
            <a:r>
              <a:rPr lang="en-IE" altLang="en-US" sz="1800" dirty="0" smtClean="0">
                <a:solidFill>
                  <a:srgbClr val="000000"/>
                </a:solidFill>
                <a:latin typeface="Courier New" pitchFamily="49" charset="0"/>
              </a:rPr>
              <a:t>55</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WHERE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 1;</a:t>
            </a:r>
            <a:endParaRPr lang="en-US" altLang="en-US" sz="1800" dirty="0">
              <a:solidFill>
                <a:srgbClr val="000000"/>
              </a:solidFill>
              <a:latin typeface="Courier New" pitchFamily="49" charset="0"/>
            </a:endParaRPr>
          </a:p>
        </p:txBody>
      </p:sp>
      <p:sp>
        <p:nvSpPr>
          <p:cNvPr id="592900" name="Rectangle 4"/>
          <p:cNvSpPr>
            <a:spLocks noGrp="1" noChangeArrowheads="1"/>
          </p:cNvSpPr>
          <p:nvPr>
            <p:ph type="title"/>
          </p:nvPr>
        </p:nvSpPr>
        <p:spPr>
          <a:noFill/>
          <a:ln/>
        </p:spPr>
        <p:txBody>
          <a:bodyPr lIns="92075" tIns="46038" rIns="92075" bIns="46038"/>
          <a:lstStyle/>
          <a:p>
            <a:r>
              <a:rPr lang="en-US" altLang="en-US"/>
              <a:t>Violating Constraints </a:t>
            </a:r>
          </a:p>
        </p:txBody>
      </p:sp>
      <p:sp>
        <p:nvSpPr>
          <p:cNvPr id="592901" name="Rectangle 5"/>
          <p:cNvSpPr>
            <a:spLocks noGrp="1" noChangeArrowheads="1"/>
          </p:cNvSpPr>
          <p:nvPr>
            <p:ph type="body" idx="1"/>
          </p:nvPr>
        </p:nvSpPr>
        <p:spPr>
          <a:xfrm rot="21599209">
            <a:off x="899637" y="6043533"/>
            <a:ext cx="6008687" cy="396875"/>
          </a:xfrm>
          <a:noFill/>
          <a:ln/>
        </p:spPr>
        <p:txBody>
          <a:bodyPr lIns="92075" tIns="46038" rIns="92075" bIns="46038">
            <a:normAutofit lnSpcReduction="10000"/>
          </a:bodyPr>
          <a:lstStyle/>
          <a:p>
            <a:pPr defTabSz="914400">
              <a:spcBef>
                <a:spcPct val="0"/>
              </a:spcBef>
            </a:pPr>
            <a:r>
              <a:rPr lang="en-US" altLang="en-US" sz="2000" dirty="0" err="1" smtClean="0"/>
              <a:t>Game_TYPE_ID</a:t>
            </a:r>
            <a:r>
              <a:rPr lang="en-US" altLang="en-US" sz="2000" dirty="0" smtClean="0"/>
              <a:t> </a:t>
            </a:r>
            <a:r>
              <a:rPr lang="en-US" altLang="en-US" sz="2000" dirty="0" smtClean="0"/>
              <a:t>55 does </a:t>
            </a:r>
            <a:r>
              <a:rPr lang="en-US" altLang="en-US" sz="2000" dirty="0"/>
              <a:t>not exist.</a:t>
            </a:r>
          </a:p>
        </p:txBody>
      </p:sp>
    </p:spTree>
    <p:extLst>
      <p:ext uri="{BB962C8B-B14F-4D97-AF65-F5344CB8AC3E}">
        <p14:creationId xmlns:p14="http://schemas.microsoft.com/office/powerpoint/2010/main" val="527344858"/>
      </p:ext>
    </p:extLst>
  </p:cSld>
  <p:clrMapOvr>
    <a:masterClrMapping/>
  </p:clrMapOvr>
  <p:transition spd="slow"/>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smtClean="0"/>
              <a:t>DELETE</a:t>
            </a:r>
            <a:endParaRPr lang="en-GB"/>
          </a:p>
        </p:txBody>
      </p:sp>
      <p:sp>
        <p:nvSpPr>
          <p:cNvPr id="31747" name="Rectangle 3"/>
          <p:cNvSpPr>
            <a:spLocks noGrp="1" noChangeArrowheads="1"/>
          </p:cNvSpPr>
          <p:nvPr>
            <p:ph type="body" sz="half" idx="1"/>
          </p:nvPr>
        </p:nvSpPr>
        <p:spPr/>
        <p:txBody>
          <a:bodyPr/>
          <a:lstStyle/>
          <a:p>
            <a:r>
              <a:rPr lang="en-GB" dirty="0" smtClean="0"/>
              <a:t>Removes all rows which satisfy the condition</a:t>
            </a:r>
          </a:p>
          <a:p>
            <a:endParaRPr lang="en-GB" dirty="0" smtClean="0"/>
          </a:p>
          <a:p>
            <a:pPr marL="0" indent="0">
              <a:buNone/>
            </a:pPr>
            <a:r>
              <a:rPr lang="en-GB" dirty="0" smtClean="0"/>
              <a:t>DELETE FROM</a:t>
            </a:r>
          </a:p>
          <a:p>
            <a:pPr marL="0" indent="0">
              <a:buNone/>
            </a:pPr>
            <a:r>
              <a:rPr lang="en-GB" dirty="0" smtClean="0"/>
              <a:t>  &lt;table&gt;</a:t>
            </a:r>
          </a:p>
          <a:p>
            <a:pPr marL="0" indent="0">
              <a:buNone/>
            </a:pPr>
            <a:r>
              <a:rPr lang="en-GB" dirty="0" smtClean="0"/>
              <a:t>  [WHERE</a:t>
            </a:r>
          </a:p>
          <a:p>
            <a:pPr marL="0" indent="0">
              <a:buNone/>
            </a:pPr>
            <a:r>
              <a:rPr lang="en-GB" dirty="0" smtClean="0"/>
              <a:t>   &lt;condition&gt;]</a:t>
            </a:r>
            <a:endParaRPr lang="en-GB" dirty="0"/>
          </a:p>
        </p:txBody>
      </p:sp>
      <p:sp>
        <p:nvSpPr>
          <p:cNvPr id="31748" name="Rectangle 4"/>
          <p:cNvSpPr>
            <a:spLocks noGrp="1" noChangeArrowheads="1"/>
          </p:cNvSpPr>
          <p:nvPr>
            <p:ph type="body" sz="half" idx="2"/>
          </p:nvPr>
        </p:nvSpPr>
        <p:spPr/>
        <p:txBody>
          <a:bodyPr/>
          <a:lstStyle/>
          <a:p>
            <a:pPr lvl="1"/>
            <a:r>
              <a:rPr lang="en-GB" smtClean="0"/>
              <a:t>If no condition is given then ALL rows are deleted - BE CAREFUL</a:t>
            </a:r>
          </a:p>
          <a:p>
            <a:pPr lvl="1"/>
            <a:r>
              <a:rPr lang="en-GB" smtClean="0"/>
              <a:t>Some versions of SQL also have TRUNCATE TABLE &lt;T&gt; which is like DELETE FROM &lt;T&gt;   but it is quicker as it doesn’t record its actions</a:t>
            </a:r>
            <a:endParaRPr lang="en-GB"/>
          </a:p>
        </p:txBody>
      </p:sp>
    </p:spTree>
    <p:extLst>
      <p:ext uri="{BB962C8B-B14F-4D97-AF65-F5344CB8AC3E}">
        <p14:creationId xmlns:p14="http://schemas.microsoft.com/office/powerpoint/2010/main" val="25357907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t>DELETE</a:t>
            </a:r>
          </a:p>
        </p:txBody>
      </p:sp>
      <p:grpSp>
        <p:nvGrpSpPr>
          <p:cNvPr id="32771" name="Group 3"/>
          <p:cNvGrpSpPr>
            <a:grpSpLocks/>
          </p:cNvGrpSpPr>
          <p:nvPr/>
        </p:nvGrpSpPr>
        <p:grpSpPr bwMode="auto">
          <a:xfrm>
            <a:off x="457200" y="2819400"/>
            <a:ext cx="1885950" cy="1981200"/>
            <a:chOff x="1008" y="1776"/>
            <a:chExt cx="1188" cy="1248"/>
          </a:xfrm>
        </p:grpSpPr>
        <p:sp>
          <p:nvSpPr>
            <p:cNvPr id="32772" name="Text Box 4"/>
            <p:cNvSpPr txBox="1">
              <a:spLocks noChangeArrowheads="1"/>
            </p:cNvSpPr>
            <p:nvPr/>
          </p:nvSpPr>
          <p:spPr bwMode="auto">
            <a:xfrm>
              <a:off x="1008" y="1776"/>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Student</a:t>
              </a:r>
            </a:p>
          </p:txBody>
        </p:sp>
        <p:sp>
          <p:nvSpPr>
            <p:cNvPr id="32773" name="Text Box 5"/>
            <p:cNvSpPr txBox="1">
              <a:spLocks noChangeArrowheads="1"/>
            </p:cNvSpPr>
            <p:nvPr/>
          </p:nvSpPr>
          <p:spPr bwMode="auto">
            <a:xfrm>
              <a:off x="1008" y="2016"/>
              <a:ext cx="26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ID</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2</a:t>
              </a:r>
            </a:p>
            <a:p>
              <a:r>
                <a:rPr lang="en-GB" sz="1800">
                  <a:solidFill>
                    <a:schemeClr val="tx1"/>
                  </a:solidFill>
                  <a:latin typeface="Arial" charset="0"/>
                </a:rPr>
                <a:t>3</a:t>
              </a:r>
            </a:p>
            <a:p>
              <a:r>
                <a:rPr lang="en-GB" sz="1800">
                  <a:solidFill>
                    <a:schemeClr val="tx1"/>
                  </a:solidFill>
                  <a:latin typeface="Arial" charset="0"/>
                </a:rPr>
                <a:t>4</a:t>
              </a:r>
            </a:p>
          </p:txBody>
        </p:sp>
        <p:sp>
          <p:nvSpPr>
            <p:cNvPr id="32774" name="Text Box 6"/>
            <p:cNvSpPr txBox="1">
              <a:spLocks noChangeArrowheads="1"/>
            </p:cNvSpPr>
            <p:nvPr/>
          </p:nvSpPr>
          <p:spPr bwMode="auto">
            <a:xfrm>
              <a:off x="1296" y="2016"/>
              <a:ext cx="50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Name</a:t>
              </a:r>
            </a:p>
            <a:p>
              <a:endParaRPr lang="en-GB" sz="800">
                <a:solidFill>
                  <a:schemeClr val="tx1"/>
                </a:solidFill>
                <a:latin typeface="Arial" charset="0"/>
              </a:endParaRPr>
            </a:p>
            <a:p>
              <a:r>
                <a:rPr lang="en-GB" sz="1800">
                  <a:solidFill>
                    <a:schemeClr val="tx1"/>
                  </a:solidFill>
                  <a:latin typeface="Arial" charset="0"/>
                </a:rPr>
                <a:t>John</a:t>
              </a:r>
            </a:p>
            <a:p>
              <a:r>
                <a:rPr lang="en-GB" sz="1800">
                  <a:solidFill>
                    <a:schemeClr val="tx1"/>
                  </a:solidFill>
                  <a:latin typeface="Arial" charset="0"/>
                </a:rPr>
                <a:t>Mark</a:t>
              </a:r>
            </a:p>
            <a:p>
              <a:r>
                <a:rPr lang="en-GB" sz="1800">
                  <a:solidFill>
                    <a:schemeClr val="tx1"/>
                  </a:solidFill>
                  <a:latin typeface="Arial" charset="0"/>
                </a:rPr>
                <a:t>Anne</a:t>
              </a:r>
            </a:p>
            <a:p>
              <a:r>
                <a:rPr lang="en-GB" sz="1800">
                  <a:solidFill>
                    <a:schemeClr val="tx1"/>
                  </a:solidFill>
                  <a:latin typeface="Arial" charset="0"/>
                </a:rPr>
                <a:t>Mary</a:t>
              </a:r>
            </a:p>
          </p:txBody>
        </p:sp>
        <p:sp>
          <p:nvSpPr>
            <p:cNvPr id="32775" name="Text Box 7"/>
            <p:cNvSpPr txBox="1">
              <a:spLocks noChangeArrowheads="1"/>
            </p:cNvSpPr>
            <p:nvPr/>
          </p:nvSpPr>
          <p:spPr bwMode="auto">
            <a:xfrm>
              <a:off x="1776" y="2016"/>
              <a:ext cx="420"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Year</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3</a:t>
              </a:r>
            </a:p>
            <a:p>
              <a:r>
                <a:rPr lang="en-GB" sz="1800">
                  <a:solidFill>
                    <a:schemeClr val="tx1"/>
                  </a:solidFill>
                  <a:latin typeface="Arial" charset="0"/>
                </a:rPr>
                <a:t>2</a:t>
              </a:r>
            </a:p>
            <a:p>
              <a:r>
                <a:rPr lang="en-GB" sz="1800">
                  <a:solidFill>
                    <a:schemeClr val="tx1"/>
                  </a:solidFill>
                  <a:latin typeface="Arial" charset="0"/>
                </a:rPr>
                <a:t>2</a:t>
              </a:r>
            </a:p>
          </p:txBody>
        </p:sp>
        <p:sp>
          <p:nvSpPr>
            <p:cNvPr id="32776" name="Rectangle 8"/>
            <p:cNvSpPr>
              <a:spLocks noChangeArrowheads="1"/>
            </p:cNvSpPr>
            <p:nvPr/>
          </p:nvSpPr>
          <p:spPr bwMode="auto">
            <a:xfrm>
              <a:off x="1008" y="2016"/>
              <a:ext cx="1152" cy="10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77" name="Line 9"/>
            <p:cNvSpPr>
              <a:spLocks noChangeShapeType="1"/>
            </p:cNvSpPr>
            <p:nvPr/>
          </p:nvSpPr>
          <p:spPr bwMode="auto">
            <a:xfrm>
              <a:off x="1008" y="225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78" name="Line 10"/>
            <p:cNvSpPr>
              <a:spLocks noChangeShapeType="1"/>
            </p:cNvSpPr>
            <p:nvPr/>
          </p:nvSpPr>
          <p:spPr bwMode="auto">
            <a:xfrm>
              <a:off x="1296" y="201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79" name="Line 11"/>
            <p:cNvSpPr>
              <a:spLocks noChangeShapeType="1"/>
            </p:cNvSpPr>
            <p:nvPr/>
          </p:nvSpPr>
          <p:spPr bwMode="auto">
            <a:xfrm>
              <a:off x="1776" y="2016"/>
              <a:ext cx="0" cy="10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pSp>
      <p:sp>
        <p:nvSpPr>
          <p:cNvPr id="32780" name="Text Box 12"/>
          <p:cNvSpPr txBox="1">
            <a:spLocks noChangeArrowheads="1"/>
          </p:cNvSpPr>
          <p:nvPr/>
        </p:nvSpPr>
        <p:spPr bwMode="auto">
          <a:xfrm>
            <a:off x="6477000" y="4724400"/>
            <a:ext cx="971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Student</a:t>
            </a:r>
          </a:p>
        </p:txBody>
      </p:sp>
      <p:sp>
        <p:nvSpPr>
          <p:cNvPr id="32781" name="Text Box 13"/>
          <p:cNvSpPr txBox="1">
            <a:spLocks noChangeArrowheads="1"/>
          </p:cNvSpPr>
          <p:nvPr/>
        </p:nvSpPr>
        <p:spPr bwMode="auto">
          <a:xfrm>
            <a:off x="6477000" y="5105400"/>
            <a:ext cx="412750"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ID</a:t>
            </a:r>
          </a:p>
          <a:p>
            <a:endParaRPr lang="en-GB" sz="800">
              <a:solidFill>
                <a:schemeClr val="tx1"/>
              </a:solidFill>
              <a:latin typeface="Arial" charset="0"/>
            </a:endParaRPr>
          </a:p>
          <a:p>
            <a:endParaRPr lang="en-GB" sz="1800">
              <a:solidFill>
                <a:schemeClr val="tx1"/>
              </a:solidFill>
              <a:latin typeface="Arial" charset="0"/>
            </a:endParaRPr>
          </a:p>
        </p:txBody>
      </p:sp>
      <p:sp>
        <p:nvSpPr>
          <p:cNvPr id="32782" name="Text Box 14"/>
          <p:cNvSpPr txBox="1">
            <a:spLocks noChangeArrowheads="1"/>
          </p:cNvSpPr>
          <p:nvPr/>
        </p:nvSpPr>
        <p:spPr bwMode="auto">
          <a:xfrm>
            <a:off x="6934200" y="5105400"/>
            <a:ext cx="793750"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Name</a:t>
            </a:r>
          </a:p>
          <a:p>
            <a:endParaRPr lang="en-GB" sz="800">
              <a:solidFill>
                <a:schemeClr val="tx1"/>
              </a:solidFill>
              <a:latin typeface="Arial" charset="0"/>
            </a:endParaRPr>
          </a:p>
          <a:p>
            <a:endParaRPr lang="en-GB" sz="1800">
              <a:solidFill>
                <a:schemeClr val="tx1"/>
              </a:solidFill>
              <a:latin typeface="Arial" charset="0"/>
            </a:endParaRPr>
          </a:p>
        </p:txBody>
      </p:sp>
      <p:sp>
        <p:nvSpPr>
          <p:cNvPr id="32783" name="Text Box 15"/>
          <p:cNvSpPr txBox="1">
            <a:spLocks noChangeArrowheads="1"/>
          </p:cNvSpPr>
          <p:nvPr/>
        </p:nvSpPr>
        <p:spPr bwMode="auto">
          <a:xfrm>
            <a:off x="7696200" y="5105400"/>
            <a:ext cx="666750"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Year</a:t>
            </a:r>
          </a:p>
          <a:p>
            <a:endParaRPr lang="en-GB" sz="800">
              <a:solidFill>
                <a:schemeClr val="tx1"/>
              </a:solidFill>
              <a:latin typeface="Arial" charset="0"/>
            </a:endParaRPr>
          </a:p>
          <a:p>
            <a:endParaRPr lang="en-GB" sz="1800">
              <a:solidFill>
                <a:schemeClr val="tx1"/>
              </a:solidFill>
              <a:latin typeface="Arial" charset="0"/>
            </a:endParaRPr>
          </a:p>
        </p:txBody>
      </p:sp>
      <p:sp>
        <p:nvSpPr>
          <p:cNvPr id="32784" name="Rectangle 16"/>
          <p:cNvSpPr>
            <a:spLocks noChangeArrowheads="1"/>
          </p:cNvSpPr>
          <p:nvPr/>
        </p:nvSpPr>
        <p:spPr bwMode="auto">
          <a:xfrm>
            <a:off x="6477000" y="5105400"/>
            <a:ext cx="1828800" cy="3810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85" name="Line 17"/>
          <p:cNvSpPr>
            <a:spLocks noChangeShapeType="1"/>
          </p:cNvSpPr>
          <p:nvPr/>
        </p:nvSpPr>
        <p:spPr bwMode="auto">
          <a:xfrm>
            <a:off x="6934200" y="5105400"/>
            <a:ext cx="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86" name="Line 18"/>
          <p:cNvSpPr>
            <a:spLocks noChangeShapeType="1"/>
          </p:cNvSpPr>
          <p:nvPr/>
        </p:nvSpPr>
        <p:spPr bwMode="auto">
          <a:xfrm>
            <a:off x="7696200" y="5105400"/>
            <a:ext cx="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87" name="Text Box 19"/>
          <p:cNvSpPr txBox="1">
            <a:spLocks noChangeArrowheads="1"/>
          </p:cNvSpPr>
          <p:nvPr/>
        </p:nvSpPr>
        <p:spPr bwMode="auto">
          <a:xfrm>
            <a:off x="2819400" y="4876800"/>
            <a:ext cx="32004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800" b="1">
                <a:solidFill>
                  <a:schemeClr val="tx1"/>
                </a:solidFill>
                <a:latin typeface="Courier New" pitchFamily="49" charset="0"/>
              </a:rPr>
              <a:t>DELETE FROM Student</a:t>
            </a:r>
          </a:p>
          <a:p>
            <a:pPr algn="ctr"/>
            <a:r>
              <a:rPr lang="en-GB" sz="1800">
                <a:solidFill>
                  <a:schemeClr val="tx1"/>
                </a:solidFill>
                <a:latin typeface="Arial" charset="0"/>
              </a:rPr>
              <a:t>or</a:t>
            </a:r>
            <a:r>
              <a:rPr lang="en-GB" sz="1800" b="1">
                <a:solidFill>
                  <a:schemeClr val="tx1"/>
                </a:solidFill>
                <a:latin typeface="Courier New" pitchFamily="49" charset="0"/>
              </a:rPr>
              <a:t> </a:t>
            </a:r>
          </a:p>
          <a:p>
            <a:r>
              <a:rPr lang="en-GB" sz="1800" b="1">
                <a:solidFill>
                  <a:schemeClr val="tx1"/>
                </a:solidFill>
                <a:latin typeface="Courier New" pitchFamily="49" charset="0"/>
              </a:rPr>
              <a:t>TRUNCATE TABLE Student</a:t>
            </a:r>
          </a:p>
        </p:txBody>
      </p:sp>
      <p:sp>
        <p:nvSpPr>
          <p:cNvPr id="32788" name="Text Box 20"/>
          <p:cNvSpPr txBox="1">
            <a:spLocks noChangeArrowheads="1"/>
          </p:cNvSpPr>
          <p:nvPr/>
        </p:nvSpPr>
        <p:spPr bwMode="auto">
          <a:xfrm>
            <a:off x="3124200" y="2209800"/>
            <a:ext cx="25050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1800" b="1">
                <a:solidFill>
                  <a:schemeClr val="tx1"/>
                </a:solidFill>
                <a:latin typeface="Courier New" pitchFamily="49" charset="0"/>
              </a:rPr>
              <a:t>DELETE FROM   </a:t>
            </a:r>
          </a:p>
          <a:p>
            <a:r>
              <a:rPr lang="en-GB" sz="1800" b="1">
                <a:solidFill>
                  <a:schemeClr val="tx1"/>
                </a:solidFill>
                <a:latin typeface="Courier New" pitchFamily="49" charset="0"/>
              </a:rPr>
              <a:t>  Student</a:t>
            </a:r>
          </a:p>
          <a:p>
            <a:r>
              <a:rPr lang="en-GB" sz="1800" b="1">
                <a:solidFill>
                  <a:schemeClr val="tx1"/>
                </a:solidFill>
                <a:latin typeface="Courier New" pitchFamily="49" charset="0"/>
              </a:rPr>
              <a:t>  WHERE Year = 2</a:t>
            </a:r>
          </a:p>
        </p:txBody>
      </p:sp>
      <p:sp>
        <p:nvSpPr>
          <p:cNvPr id="32789" name="Text Box 21"/>
          <p:cNvSpPr txBox="1">
            <a:spLocks noChangeArrowheads="1"/>
          </p:cNvSpPr>
          <p:nvPr/>
        </p:nvSpPr>
        <p:spPr bwMode="auto">
          <a:xfrm>
            <a:off x="6477000" y="1752600"/>
            <a:ext cx="971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Student</a:t>
            </a:r>
          </a:p>
        </p:txBody>
      </p:sp>
      <p:sp>
        <p:nvSpPr>
          <p:cNvPr id="32790" name="Text Box 22"/>
          <p:cNvSpPr txBox="1">
            <a:spLocks noChangeArrowheads="1"/>
          </p:cNvSpPr>
          <p:nvPr/>
        </p:nvSpPr>
        <p:spPr bwMode="auto">
          <a:xfrm>
            <a:off x="6477000" y="2133600"/>
            <a:ext cx="41275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ID</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2</a:t>
            </a:r>
          </a:p>
        </p:txBody>
      </p:sp>
      <p:sp>
        <p:nvSpPr>
          <p:cNvPr id="32791" name="Text Box 23"/>
          <p:cNvSpPr txBox="1">
            <a:spLocks noChangeArrowheads="1"/>
          </p:cNvSpPr>
          <p:nvPr/>
        </p:nvSpPr>
        <p:spPr bwMode="auto">
          <a:xfrm>
            <a:off x="6934200" y="2133600"/>
            <a:ext cx="79375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Name</a:t>
            </a:r>
          </a:p>
          <a:p>
            <a:endParaRPr lang="en-GB" sz="800">
              <a:solidFill>
                <a:schemeClr val="tx1"/>
              </a:solidFill>
              <a:latin typeface="Arial" charset="0"/>
            </a:endParaRPr>
          </a:p>
          <a:p>
            <a:r>
              <a:rPr lang="en-GB" sz="1800">
                <a:solidFill>
                  <a:schemeClr val="tx1"/>
                </a:solidFill>
                <a:latin typeface="Arial" charset="0"/>
              </a:rPr>
              <a:t>John</a:t>
            </a:r>
          </a:p>
          <a:p>
            <a:r>
              <a:rPr lang="en-GB" sz="1800">
                <a:solidFill>
                  <a:schemeClr val="tx1"/>
                </a:solidFill>
                <a:latin typeface="Arial" charset="0"/>
              </a:rPr>
              <a:t>Mark</a:t>
            </a:r>
          </a:p>
        </p:txBody>
      </p:sp>
      <p:sp>
        <p:nvSpPr>
          <p:cNvPr id="32792" name="Text Box 24"/>
          <p:cNvSpPr txBox="1">
            <a:spLocks noChangeArrowheads="1"/>
          </p:cNvSpPr>
          <p:nvPr/>
        </p:nvSpPr>
        <p:spPr bwMode="auto">
          <a:xfrm>
            <a:off x="7696200" y="2133600"/>
            <a:ext cx="66675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solidFill>
                  <a:schemeClr val="tx1"/>
                </a:solidFill>
                <a:latin typeface="Arial" charset="0"/>
              </a:rPr>
              <a:t>Year</a:t>
            </a:r>
          </a:p>
          <a:p>
            <a:endParaRPr lang="en-GB" sz="800">
              <a:solidFill>
                <a:schemeClr val="tx1"/>
              </a:solidFill>
              <a:latin typeface="Arial" charset="0"/>
            </a:endParaRPr>
          </a:p>
          <a:p>
            <a:r>
              <a:rPr lang="en-GB" sz="1800">
                <a:solidFill>
                  <a:schemeClr val="tx1"/>
                </a:solidFill>
                <a:latin typeface="Arial" charset="0"/>
              </a:rPr>
              <a:t>1</a:t>
            </a:r>
          </a:p>
          <a:p>
            <a:r>
              <a:rPr lang="en-GB" sz="1800">
                <a:solidFill>
                  <a:schemeClr val="tx1"/>
                </a:solidFill>
                <a:latin typeface="Arial" charset="0"/>
              </a:rPr>
              <a:t>3</a:t>
            </a:r>
          </a:p>
        </p:txBody>
      </p:sp>
      <p:sp>
        <p:nvSpPr>
          <p:cNvPr id="32793" name="Rectangle 25"/>
          <p:cNvSpPr>
            <a:spLocks noChangeArrowheads="1"/>
          </p:cNvSpPr>
          <p:nvPr/>
        </p:nvSpPr>
        <p:spPr bwMode="auto">
          <a:xfrm>
            <a:off x="6477000" y="2133600"/>
            <a:ext cx="1828800" cy="1066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94" name="Line 26"/>
          <p:cNvSpPr>
            <a:spLocks noChangeShapeType="1"/>
          </p:cNvSpPr>
          <p:nvPr/>
        </p:nvSpPr>
        <p:spPr bwMode="auto">
          <a:xfrm>
            <a:off x="6477000" y="2514600"/>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95" name="Line 27"/>
          <p:cNvSpPr>
            <a:spLocks noChangeShapeType="1"/>
          </p:cNvSpPr>
          <p:nvPr/>
        </p:nvSpPr>
        <p:spPr bwMode="auto">
          <a:xfrm>
            <a:off x="6934200" y="2133600"/>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32796" name="Line 28"/>
          <p:cNvSpPr>
            <a:spLocks noChangeShapeType="1"/>
          </p:cNvSpPr>
          <p:nvPr/>
        </p:nvSpPr>
        <p:spPr bwMode="auto">
          <a:xfrm>
            <a:off x="7696200" y="2133600"/>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cxnSp>
        <p:nvCxnSpPr>
          <p:cNvPr id="32797" name="AutoShape 29"/>
          <p:cNvCxnSpPr>
            <a:cxnSpLocks noChangeShapeType="1"/>
            <a:stCxn id="32775" idx="3"/>
            <a:endCxn id="32788" idx="1"/>
          </p:cNvCxnSpPr>
          <p:nvPr/>
        </p:nvCxnSpPr>
        <p:spPr bwMode="auto">
          <a:xfrm flipV="1">
            <a:off x="2343150" y="2668588"/>
            <a:ext cx="781050" cy="132556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8" name="AutoShape 30"/>
          <p:cNvCxnSpPr>
            <a:cxnSpLocks noChangeShapeType="1"/>
            <a:stCxn id="32775" idx="3"/>
            <a:endCxn id="32787" idx="1"/>
          </p:cNvCxnSpPr>
          <p:nvPr/>
        </p:nvCxnSpPr>
        <p:spPr bwMode="auto">
          <a:xfrm>
            <a:off x="2343150" y="3994150"/>
            <a:ext cx="476250" cy="1341438"/>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9" name="AutoShape 31"/>
          <p:cNvCxnSpPr>
            <a:cxnSpLocks noChangeShapeType="1"/>
            <a:stCxn id="32787" idx="3"/>
          </p:cNvCxnSpPr>
          <p:nvPr/>
        </p:nvCxnSpPr>
        <p:spPr bwMode="auto">
          <a:xfrm flipV="1">
            <a:off x="6019800" y="5334000"/>
            <a:ext cx="381000" cy="1588"/>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00" name="AutoShape 32"/>
          <p:cNvCxnSpPr>
            <a:cxnSpLocks noChangeShapeType="1"/>
            <a:stCxn id="32788" idx="3"/>
            <a:endCxn id="32793" idx="1"/>
          </p:cNvCxnSpPr>
          <p:nvPr/>
        </p:nvCxnSpPr>
        <p:spPr bwMode="auto">
          <a:xfrm flipV="1">
            <a:off x="5629275" y="2667000"/>
            <a:ext cx="838200" cy="1588"/>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938716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Deleting </a:t>
            </a:r>
            <a:r>
              <a:rPr lang="en-IE" dirty="0" smtClean="0"/>
              <a:t>Game</a:t>
            </a:r>
            <a:endParaRPr lang="en-IE" dirty="0"/>
          </a:p>
        </p:txBody>
      </p:sp>
      <p:sp>
        <p:nvSpPr>
          <p:cNvPr id="3" name="Content Placeholder 2"/>
          <p:cNvSpPr>
            <a:spLocks noGrp="1"/>
          </p:cNvSpPr>
          <p:nvPr>
            <p:ph sz="quarter" idx="1"/>
          </p:nvPr>
        </p:nvSpPr>
        <p:spPr/>
        <p:txBody>
          <a:bodyPr>
            <a:normAutofit/>
          </a:bodyPr>
          <a:lstStyle/>
          <a:p>
            <a:r>
              <a:rPr lang="en-IE" dirty="0" smtClean="0"/>
              <a:t>DELETE ALL RENTALS OF </a:t>
            </a:r>
            <a:r>
              <a:rPr lang="en-IE" dirty="0" err="1" smtClean="0"/>
              <a:t>Game_ID</a:t>
            </a:r>
            <a:r>
              <a:rPr lang="en-IE" dirty="0" smtClean="0"/>
              <a:t> </a:t>
            </a:r>
            <a:r>
              <a:rPr lang="en-IE" dirty="0" smtClean="0"/>
              <a:t>11;</a:t>
            </a:r>
          </a:p>
          <a:p>
            <a:endParaRPr lang="en-IE" dirty="0"/>
          </a:p>
          <a:p>
            <a:pPr marL="0" indent="0">
              <a:buNone/>
            </a:pPr>
            <a:r>
              <a:rPr lang="en-IE" dirty="0" smtClean="0"/>
              <a:t>	</a:t>
            </a:r>
          </a:p>
          <a:p>
            <a:pPr marL="0" indent="0">
              <a:buNone/>
            </a:pPr>
            <a:r>
              <a:rPr lang="en-IE" dirty="0">
                <a:latin typeface="Courier New" panose="02070309020205020404" pitchFamily="49" charset="0"/>
                <a:cs typeface="Courier New" panose="02070309020205020404" pitchFamily="49" charset="0"/>
              </a:rPr>
              <a:t>DELETE FROM MM_RENTAL</a:t>
            </a:r>
          </a:p>
          <a:p>
            <a:pPr marL="0" indent="0">
              <a:buNone/>
            </a:pPr>
            <a:r>
              <a:rPr lang="en-IE" dirty="0">
                <a:latin typeface="Courier New" panose="02070309020205020404" pitchFamily="49" charset="0"/>
                <a:cs typeface="Courier New" panose="02070309020205020404" pitchFamily="49" charset="0"/>
              </a:rPr>
              <a:t>WHERE </a:t>
            </a:r>
            <a:r>
              <a:rPr lang="en-IE" dirty="0" err="1" smtClean="0">
                <a:latin typeface="Courier New" panose="02070309020205020404" pitchFamily="49" charset="0"/>
                <a:cs typeface="Courier New" panose="02070309020205020404" pitchFamily="49" charset="0"/>
              </a:rPr>
              <a:t>Game_ID</a:t>
            </a:r>
            <a:r>
              <a:rPr lang="en-IE" dirty="0" smtClean="0">
                <a:latin typeface="Courier New" panose="02070309020205020404" pitchFamily="49" charset="0"/>
                <a:cs typeface="Courier New" panose="02070309020205020404" pitchFamily="49" charset="0"/>
              </a:rPr>
              <a:t>=11</a:t>
            </a:r>
            <a:r>
              <a:rPr lang="en-IE"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794941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50" name="Rectangle 6"/>
          <p:cNvSpPr>
            <a:spLocks noGrp="1" noChangeArrowheads="1"/>
          </p:cNvSpPr>
          <p:nvPr>
            <p:ph type="title"/>
          </p:nvPr>
        </p:nvSpPr>
        <p:spPr/>
        <p:txBody>
          <a:bodyPr/>
          <a:lstStyle/>
          <a:p>
            <a:r>
              <a:rPr lang="en-US" altLang="en-US"/>
              <a:t>Violating Constraints</a:t>
            </a:r>
          </a:p>
        </p:txBody>
      </p:sp>
      <p:sp>
        <p:nvSpPr>
          <p:cNvPr id="594951" name="Rectangle 7"/>
          <p:cNvSpPr>
            <a:spLocks noGrp="1" noChangeArrowheads="1"/>
          </p:cNvSpPr>
          <p:nvPr>
            <p:ph type="body" idx="1"/>
          </p:nvPr>
        </p:nvSpPr>
        <p:spPr/>
        <p:txBody>
          <a:bodyPr/>
          <a:lstStyle/>
          <a:p>
            <a:r>
              <a:rPr lang="en-US" altLang="en-US"/>
              <a:t>You cannot delete a row that contains a primary key that is used as a foreign key in another table.</a:t>
            </a:r>
          </a:p>
        </p:txBody>
      </p:sp>
      <p:sp>
        <p:nvSpPr>
          <p:cNvPr id="594947" name="Rectangle 3"/>
          <p:cNvSpPr>
            <a:spLocks noChangeArrowheads="1"/>
          </p:cNvSpPr>
          <p:nvPr/>
        </p:nvSpPr>
        <p:spPr bwMode="blackGray">
          <a:xfrm>
            <a:off x="871537" y="2237582"/>
            <a:ext cx="7281863" cy="842962"/>
          </a:xfrm>
          <a:prstGeom prst="rect">
            <a:avLst/>
          </a:prstGeom>
          <a:solidFill>
            <a:schemeClr val="accent4">
              <a:lumMod val="20000"/>
              <a:lumOff val="80000"/>
            </a:schemeClr>
          </a:solidFill>
          <a:ln w="28575">
            <a:solidFill>
              <a:srgbClr val="000000"/>
            </a:solidFill>
            <a:miter lim="800000"/>
            <a:headEnd/>
            <a:tailEnd/>
          </a:ln>
          <a:effectLst/>
          <a:extLst/>
        </p:spPr>
        <p:txBody>
          <a:bodyPr wrap="none" lIns="92075" tIns="46038" rIns="92075" bIns="46038" anchor="ctr"/>
          <a:lstStyle>
            <a:lvl1pPr algn="l">
              <a:spcBef>
                <a:spcPct val="0"/>
              </a:spcBef>
              <a:tabLst>
                <a:tab pos="688975" algn="l"/>
                <a:tab pos="1824038" algn="l"/>
                <a:tab pos="2735263" algn="l"/>
                <a:tab pos="3648075" algn="l"/>
                <a:tab pos="5026025" algn="l"/>
              </a:tabLst>
              <a:defRPr sz="2400">
                <a:solidFill>
                  <a:schemeClr val="tx1"/>
                </a:solidFill>
                <a:latin typeface="Times New Roman" pitchFamily="18" charset="0"/>
              </a:defRPr>
            </a:lvl1pPr>
            <a:lvl2pPr algn="l">
              <a:spcBef>
                <a:spcPct val="0"/>
              </a:spcBef>
              <a:tabLst>
                <a:tab pos="688975" algn="l"/>
                <a:tab pos="1824038" algn="l"/>
                <a:tab pos="2735263" algn="l"/>
                <a:tab pos="3648075" algn="l"/>
                <a:tab pos="5026025" algn="l"/>
              </a:tabLst>
              <a:defRPr sz="2400">
                <a:solidFill>
                  <a:schemeClr val="tx1"/>
                </a:solidFill>
                <a:latin typeface="Times New Roman" pitchFamily="18" charset="0"/>
              </a:defRPr>
            </a:lvl2pPr>
            <a:lvl3pPr algn="l">
              <a:spcBef>
                <a:spcPct val="0"/>
              </a:spcBef>
              <a:tabLst>
                <a:tab pos="688975" algn="l"/>
                <a:tab pos="1824038" algn="l"/>
                <a:tab pos="2735263" algn="l"/>
                <a:tab pos="3648075" algn="l"/>
                <a:tab pos="5026025" algn="l"/>
              </a:tabLst>
              <a:defRPr sz="2400">
                <a:solidFill>
                  <a:schemeClr val="tx1"/>
                </a:solidFill>
                <a:latin typeface="Times New Roman" pitchFamily="18" charset="0"/>
              </a:defRPr>
            </a:lvl3pPr>
            <a:lvl4pPr algn="l">
              <a:spcBef>
                <a:spcPct val="0"/>
              </a:spcBef>
              <a:tabLst>
                <a:tab pos="688975" algn="l"/>
                <a:tab pos="1824038" algn="l"/>
                <a:tab pos="2735263" algn="l"/>
                <a:tab pos="3648075" algn="l"/>
                <a:tab pos="5026025" algn="l"/>
              </a:tabLst>
              <a:defRPr sz="2400">
                <a:solidFill>
                  <a:schemeClr val="tx1"/>
                </a:solidFill>
                <a:latin typeface="Times New Roman" pitchFamily="18" charset="0"/>
              </a:defRPr>
            </a:lvl4pPr>
            <a:lvl5pPr algn="l">
              <a:spcBef>
                <a:spcPct val="0"/>
              </a:spcBef>
              <a:tabLst>
                <a:tab pos="688975" algn="l"/>
                <a:tab pos="1824038" algn="l"/>
                <a:tab pos="2735263" algn="l"/>
                <a:tab pos="3648075" algn="l"/>
                <a:tab pos="5026025" algn="l"/>
              </a:tabLst>
              <a:defRPr sz="2400">
                <a:solidFill>
                  <a:schemeClr val="tx1"/>
                </a:solidFill>
                <a:latin typeface="Times New Roman" pitchFamily="18" charset="0"/>
              </a:defRPr>
            </a:lvl5pPr>
            <a:lvl6pPr fontAlgn="base">
              <a:spcBef>
                <a:spcPct val="0"/>
              </a:spcBef>
              <a:spcAft>
                <a:spcPct val="0"/>
              </a:spcAft>
              <a:tabLst>
                <a:tab pos="688975" algn="l"/>
                <a:tab pos="1824038" algn="l"/>
                <a:tab pos="2735263" algn="l"/>
                <a:tab pos="3648075" algn="l"/>
                <a:tab pos="5026025" algn="l"/>
              </a:tabLst>
              <a:defRPr sz="2400">
                <a:solidFill>
                  <a:schemeClr val="tx1"/>
                </a:solidFill>
                <a:latin typeface="Times New Roman" pitchFamily="18" charset="0"/>
              </a:defRPr>
            </a:lvl6pPr>
            <a:lvl7pPr fontAlgn="base">
              <a:spcBef>
                <a:spcPct val="0"/>
              </a:spcBef>
              <a:spcAft>
                <a:spcPct val="0"/>
              </a:spcAft>
              <a:tabLst>
                <a:tab pos="688975" algn="l"/>
                <a:tab pos="1824038" algn="l"/>
                <a:tab pos="2735263" algn="l"/>
                <a:tab pos="3648075" algn="l"/>
                <a:tab pos="5026025" algn="l"/>
              </a:tabLst>
              <a:defRPr sz="2400">
                <a:solidFill>
                  <a:schemeClr val="tx1"/>
                </a:solidFill>
                <a:latin typeface="Times New Roman" pitchFamily="18" charset="0"/>
              </a:defRPr>
            </a:lvl7pPr>
            <a:lvl8pPr fontAlgn="base">
              <a:spcBef>
                <a:spcPct val="0"/>
              </a:spcBef>
              <a:spcAft>
                <a:spcPct val="0"/>
              </a:spcAft>
              <a:tabLst>
                <a:tab pos="688975" algn="l"/>
                <a:tab pos="1824038" algn="l"/>
                <a:tab pos="2735263" algn="l"/>
                <a:tab pos="3648075" algn="l"/>
                <a:tab pos="5026025" algn="l"/>
              </a:tabLst>
              <a:defRPr sz="2400">
                <a:solidFill>
                  <a:schemeClr val="tx1"/>
                </a:solidFill>
                <a:latin typeface="Times New Roman" pitchFamily="18" charset="0"/>
              </a:defRPr>
            </a:lvl8pPr>
            <a:lvl9pPr fontAlgn="base">
              <a:spcBef>
                <a:spcPct val="0"/>
              </a:spcBef>
              <a:spcAft>
                <a:spcPct val="0"/>
              </a:spcAft>
              <a:tabLst>
                <a:tab pos="688975" algn="l"/>
                <a:tab pos="1824038" algn="l"/>
                <a:tab pos="2735263" algn="l"/>
                <a:tab pos="3648075" algn="l"/>
                <a:tab pos="5026025"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DELETE FROM </a:t>
            </a:r>
            <a:r>
              <a:rPr lang="en-IE" altLang="en-US" sz="1800" dirty="0" err="1" smtClean="0">
                <a:solidFill>
                  <a:srgbClr val="000000"/>
                </a:solidFill>
                <a:latin typeface="Courier New" pitchFamily="49" charset="0"/>
              </a:rPr>
              <a:t>MM_Game</a:t>
            </a:r>
            <a:endParaRPr lang="en-IE" altLang="en-US" sz="1800" dirty="0">
              <a:solidFill>
                <a:srgbClr val="000000"/>
              </a:solidFill>
              <a:latin typeface="Courier New" pitchFamily="49" charset="0"/>
            </a:endParaRPr>
          </a:p>
          <a:p>
            <a:pPr eaLnBrk="0" hangingPunct="0">
              <a:buClrTx/>
              <a:buFontTx/>
              <a:buNone/>
            </a:pPr>
            <a:r>
              <a:rPr lang="en-IE" altLang="en-US" sz="1800" dirty="0">
                <a:solidFill>
                  <a:srgbClr val="000000"/>
                </a:solidFill>
                <a:latin typeface="Courier New" pitchFamily="49" charset="0"/>
              </a:rPr>
              <a:t>WHERE </a:t>
            </a:r>
            <a:r>
              <a:rPr lang="en-IE" altLang="en-US" sz="1800" dirty="0" err="1" smtClean="0">
                <a:solidFill>
                  <a:srgbClr val="000000"/>
                </a:solidFill>
                <a:latin typeface="Courier New" pitchFamily="49" charset="0"/>
              </a:rPr>
              <a:t>Game_type_id</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='18';</a:t>
            </a:r>
            <a:endParaRPr lang="en-US" altLang="en-US" sz="1800" dirty="0">
              <a:solidFill>
                <a:srgbClr val="000000"/>
              </a:solidFill>
              <a:latin typeface="Courier New" pitchFamily="49" charset="0"/>
            </a:endParaRPr>
          </a:p>
        </p:txBody>
      </p:sp>
      <p:sp>
        <p:nvSpPr>
          <p:cNvPr id="594948" name="Rectangle 4"/>
          <p:cNvSpPr>
            <a:spLocks noChangeArrowheads="1"/>
          </p:cNvSpPr>
          <p:nvPr/>
        </p:nvSpPr>
        <p:spPr bwMode="blackGray">
          <a:xfrm>
            <a:off x="871537" y="3356992"/>
            <a:ext cx="7280275" cy="3139963"/>
          </a:xfrm>
          <a:prstGeom prst="rect">
            <a:avLst/>
          </a:prstGeom>
          <a:solidFill>
            <a:schemeClr val="accent4">
              <a:lumMod val="20000"/>
              <a:lumOff val="80000"/>
            </a:schemeClr>
          </a:solidFill>
          <a:ln w="28575">
            <a:solidFill>
              <a:srgbClr val="000000"/>
            </a:solidFill>
            <a:miter lim="800000"/>
            <a:headEnd/>
            <a:tailEnd/>
          </a:ln>
          <a:effectLst/>
          <a:extLst/>
        </p:spPr>
        <p:txBody>
          <a:bodyPr lIns="92075" tIns="46038" rIns="92075" bIns="46038">
            <a:spAutoFit/>
          </a:bodyP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IE" altLang="en-US" sz="1800" dirty="0">
                <a:solidFill>
                  <a:srgbClr val="000000"/>
                </a:solidFill>
                <a:latin typeface="Courier New" pitchFamily="49" charset="0"/>
              </a:rPr>
              <a:t>Error report -</a:t>
            </a:r>
          </a:p>
          <a:p>
            <a:pPr eaLnBrk="0" hangingPunct="0">
              <a:buClrTx/>
              <a:buFontTx/>
              <a:buNone/>
            </a:pPr>
            <a:r>
              <a:rPr lang="en-IE" altLang="en-US" sz="1800" dirty="0">
                <a:solidFill>
                  <a:srgbClr val="000000"/>
                </a:solidFill>
                <a:latin typeface="Courier New" pitchFamily="49" charset="0"/>
              </a:rPr>
              <a:t>SQL Error: ORA-02292: integrity constraint (</a:t>
            </a:r>
            <a:r>
              <a:rPr lang="en-IE" altLang="en-US" sz="1800" dirty="0" err="1" smtClean="0">
                <a:solidFill>
                  <a:srgbClr val="000000"/>
                </a:solidFill>
                <a:latin typeface="Courier New" pitchFamily="49" charset="0"/>
              </a:rPr>
              <a:t>DLAWLESS.Game_type_FK</a:t>
            </a:r>
            <a:r>
              <a:rPr lang="en-IE" altLang="en-US" sz="1800" dirty="0">
                <a:solidFill>
                  <a:srgbClr val="000000"/>
                </a:solidFill>
                <a:latin typeface="Courier New" pitchFamily="49" charset="0"/>
              </a:rPr>
              <a:t>) violated - child record found</a:t>
            </a:r>
          </a:p>
          <a:p>
            <a:pPr eaLnBrk="0" hangingPunct="0">
              <a:buClrTx/>
              <a:buFontTx/>
              <a:buNone/>
            </a:pPr>
            <a:r>
              <a:rPr lang="en-IE" altLang="en-US" sz="1800" dirty="0">
                <a:solidFill>
                  <a:srgbClr val="000000"/>
                </a:solidFill>
                <a:latin typeface="Courier New" pitchFamily="49" charset="0"/>
              </a:rPr>
              <a:t>02292. 00000 - "integrity constraint (%</a:t>
            </a:r>
            <a:r>
              <a:rPr lang="en-IE" altLang="en-US" sz="1800" dirty="0" err="1">
                <a:solidFill>
                  <a:srgbClr val="000000"/>
                </a:solidFill>
                <a:latin typeface="Courier New" pitchFamily="49" charset="0"/>
              </a:rPr>
              <a:t>s.%s</a:t>
            </a:r>
            <a:r>
              <a:rPr lang="en-IE" altLang="en-US" sz="1800" dirty="0">
                <a:solidFill>
                  <a:srgbClr val="000000"/>
                </a:solidFill>
                <a:latin typeface="Courier New" pitchFamily="49" charset="0"/>
              </a:rPr>
              <a:t>) violated - child record found"</a:t>
            </a:r>
          </a:p>
          <a:p>
            <a:pPr eaLnBrk="0" hangingPunct="0">
              <a:buClrTx/>
              <a:buFontTx/>
              <a:buNone/>
            </a:pPr>
            <a:r>
              <a:rPr lang="en-IE" altLang="en-US" sz="1800" dirty="0">
                <a:solidFill>
                  <a:srgbClr val="000000"/>
                </a:solidFill>
                <a:latin typeface="Courier New" pitchFamily="49" charset="0"/>
              </a:rPr>
              <a:t>*Cause:    attempted to delete a parent key value that had a foreign</a:t>
            </a:r>
          </a:p>
          <a:p>
            <a:pPr eaLnBrk="0" hangingPunct="0">
              <a:buClrTx/>
              <a:buFontTx/>
              <a:buNone/>
            </a:pPr>
            <a:r>
              <a:rPr lang="en-IE" altLang="en-US" sz="1800" dirty="0">
                <a:solidFill>
                  <a:srgbClr val="000000"/>
                </a:solidFill>
                <a:latin typeface="Courier New" pitchFamily="49" charset="0"/>
              </a:rPr>
              <a:t>           dependency.</a:t>
            </a:r>
          </a:p>
          <a:p>
            <a:pPr eaLnBrk="0" hangingPunct="0">
              <a:buClrTx/>
              <a:buFontTx/>
              <a:buNone/>
            </a:pPr>
            <a:r>
              <a:rPr lang="en-IE" altLang="en-US" sz="1800" dirty="0">
                <a:solidFill>
                  <a:srgbClr val="000000"/>
                </a:solidFill>
                <a:latin typeface="Courier New" pitchFamily="49" charset="0"/>
              </a:rPr>
              <a:t>*Action:   delete dependencies first then parent or disable constraint.</a:t>
            </a:r>
            <a:endParaRPr lang="en-US" altLang="en-US" sz="1800" dirty="0">
              <a:solidFill>
                <a:srgbClr val="000000"/>
              </a:solidFill>
              <a:latin typeface="Courier New" pitchFamily="49" charset="0"/>
            </a:endParaRPr>
          </a:p>
        </p:txBody>
      </p:sp>
    </p:spTree>
    <p:extLst>
      <p:ext uri="{BB962C8B-B14F-4D97-AF65-F5344CB8AC3E}">
        <p14:creationId xmlns:p14="http://schemas.microsoft.com/office/powerpoint/2010/main" val="4189814517"/>
      </p:ext>
    </p:extLst>
  </p:cSld>
  <p:clrMapOvr>
    <a:masterClrMapping/>
  </p:clrMapOvr>
  <p:transition spd="slow"/>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DELETE using a sub-query</a:t>
            </a:r>
            <a:endParaRPr lang="en-IE" dirty="0"/>
          </a:p>
        </p:txBody>
      </p:sp>
      <p:sp>
        <p:nvSpPr>
          <p:cNvPr id="3" name="Content Placeholder 2"/>
          <p:cNvSpPr>
            <a:spLocks noGrp="1"/>
          </p:cNvSpPr>
          <p:nvPr>
            <p:ph sz="quarter" idx="1"/>
          </p:nvPr>
        </p:nvSpPr>
        <p:spPr/>
        <p:txBody>
          <a:bodyPr/>
          <a:lstStyle/>
          <a:p>
            <a:pPr marL="0" indent="0">
              <a:buNone/>
            </a:pPr>
            <a:r>
              <a:rPr lang="en-IE" dirty="0">
                <a:latin typeface="Courier New" panose="02070309020205020404" pitchFamily="49" charset="0"/>
                <a:cs typeface="Courier New" panose="02070309020205020404" pitchFamily="49" charset="0"/>
              </a:rPr>
              <a:t>DELETE FROM MM_RENTAL </a:t>
            </a:r>
          </a:p>
          <a:p>
            <a:pPr marL="0" indent="0">
              <a:buNone/>
            </a:pPr>
            <a:r>
              <a:rPr lang="en-IE" dirty="0">
                <a:latin typeface="Courier New" panose="02070309020205020404" pitchFamily="49" charset="0"/>
                <a:cs typeface="Courier New" panose="02070309020205020404" pitchFamily="49" charset="0"/>
              </a:rPr>
              <a:t>WHERE </a:t>
            </a:r>
            <a:r>
              <a:rPr lang="en-IE" dirty="0" err="1" smtClean="0">
                <a:latin typeface="Courier New" panose="02070309020205020404" pitchFamily="49" charset="0"/>
                <a:cs typeface="Courier New" panose="02070309020205020404" pitchFamily="49" charset="0"/>
              </a:rPr>
              <a:t>Game_ID</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IN </a:t>
            </a:r>
          </a:p>
          <a:p>
            <a:pPr marL="0" indent="0">
              <a:buNone/>
            </a:pPr>
            <a:r>
              <a:rPr lang="en-IE" dirty="0">
                <a:latin typeface="Courier New" panose="02070309020205020404" pitchFamily="49" charset="0"/>
                <a:cs typeface="Courier New" panose="02070309020205020404" pitchFamily="49" charset="0"/>
              </a:rPr>
              <a:t>(SELECT </a:t>
            </a:r>
            <a:r>
              <a:rPr lang="en-IE" dirty="0" err="1" smtClean="0">
                <a:latin typeface="Courier New" panose="02070309020205020404" pitchFamily="49" charset="0"/>
                <a:cs typeface="Courier New" panose="02070309020205020404" pitchFamily="49" charset="0"/>
              </a:rPr>
              <a:t>Game_ID</a:t>
            </a:r>
            <a:r>
              <a:rPr lang="en-IE" dirty="0" smtClean="0">
                <a:latin typeface="Courier New" panose="02070309020205020404" pitchFamily="49" charset="0"/>
                <a:cs typeface="Courier New" panose="02070309020205020404" pitchFamily="49" charset="0"/>
              </a:rPr>
              <a:t> </a:t>
            </a:r>
            <a:endParaRPr lang="en-IE" dirty="0">
              <a:latin typeface="Courier New" panose="02070309020205020404" pitchFamily="49" charset="0"/>
              <a:cs typeface="Courier New" panose="02070309020205020404" pitchFamily="49" charset="0"/>
            </a:endParaRPr>
          </a:p>
          <a:p>
            <a:pPr marL="0" indent="0">
              <a:buNone/>
            </a:pPr>
            <a:r>
              <a:rPr lang="en-IE" dirty="0">
                <a:latin typeface="Courier New" panose="02070309020205020404" pitchFamily="49" charset="0"/>
                <a:cs typeface="Courier New" panose="02070309020205020404" pitchFamily="49" charset="0"/>
              </a:rPr>
              <a:t>FROM </a:t>
            </a:r>
            <a:r>
              <a:rPr lang="en-IE" dirty="0" err="1" smtClean="0">
                <a:latin typeface="Courier New" panose="02070309020205020404" pitchFamily="49" charset="0"/>
                <a:cs typeface="Courier New" panose="02070309020205020404" pitchFamily="49" charset="0"/>
              </a:rPr>
              <a:t>MM_Game</a:t>
            </a:r>
            <a:r>
              <a:rPr lang="en-IE" dirty="0" smtClean="0">
                <a:latin typeface="Courier New" panose="02070309020205020404" pitchFamily="49" charset="0"/>
                <a:cs typeface="Courier New" panose="02070309020205020404" pitchFamily="49" charset="0"/>
              </a:rPr>
              <a:t>  </a:t>
            </a:r>
            <a:endParaRPr lang="en-IE" dirty="0">
              <a:latin typeface="Courier New" panose="02070309020205020404" pitchFamily="49" charset="0"/>
              <a:cs typeface="Courier New" panose="02070309020205020404" pitchFamily="49" charset="0"/>
            </a:endParaRPr>
          </a:p>
          <a:p>
            <a:pPr marL="0" indent="0">
              <a:buNone/>
            </a:pPr>
            <a:r>
              <a:rPr lang="en-IE" dirty="0">
                <a:latin typeface="Courier New" panose="02070309020205020404" pitchFamily="49" charset="0"/>
                <a:cs typeface="Courier New" panose="02070309020205020404" pitchFamily="49" charset="0"/>
              </a:rPr>
              <a:t>WHERE </a:t>
            </a:r>
            <a:r>
              <a:rPr lang="en-IE" dirty="0" err="1" smtClean="0">
                <a:latin typeface="Courier New" panose="02070309020205020404" pitchFamily="49" charset="0"/>
                <a:cs typeface="Courier New" panose="02070309020205020404" pitchFamily="49" charset="0"/>
              </a:rPr>
              <a:t>Game_TYPE_ID</a:t>
            </a:r>
            <a:r>
              <a:rPr lang="en-IE" dirty="0" smtClean="0">
                <a:latin typeface="Courier New" panose="02070309020205020404" pitchFamily="49" charset="0"/>
                <a:cs typeface="Courier New" panose="02070309020205020404" pitchFamily="49" charset="0"/>
              </a:rPr>
              <a:t> </a:t>
            </a:r>
            <a:r>
              <a:rPr lang="en-IE" dirty="0">
                <a:latin typeface="Courier New" panose="02070309020205020404" pitchFamily="49" charset="0"/>
                <a:cs typeface="Courier New" panose="02070309020205020404" pitchFamily="49" charset="0"/>
              </a:rPr>
              <a:t>IN </a:t>
            </a:r>
          </a:p>
          <a:p>
            <a:pPr marL="0" indent="0">
              <a:buNone/>
            </a:pPr>
            <a:r>
              <a:rPr lang="en-IE" dirty="0">
                <a:latin typeface="Courier New" panose="02070309020205020404" pitchFamily="49" charset="0"/>
                <a:cs typeface="Courier New" panose="02070309020205020404" pitchFamily="49" charset="0"/>
              </a:rPr>
              <a:t>(SELECT </a:t>
            </a:r>
            <a:r>
              <a:rPr lang="en-IE" dirty="0" err="1" smtClean="0">
                <a:latin typeface="Courier New" panose="02070309020205020404" pitchFamily="49" charset="0"/>
                <a:cs typeface="Courier New" panose="02070309020205020404" pitchFamily="49" charset="0"/>
              </a:rPr>
              <a:t>Game_TYPE_ID</a:t>
            </a:r>
            <a:r>
              <a:rPr lang="en-IE" dirty="0" smtClean="0">
                <a:latin typeface="Courier New" panose="02070309020205020404" pitchFamily="49" charset="0"/>
                <a:cs typeface="Courier New" panose="02070309020205020404" pitchFamily="49" charset="0"/>
              </a:rPr>
              <a:t> </a:t>
            </a:r>
            <a:endParaRPr lang="en-IE" dirty="0">
              <a:latin typeface="Courier New" panose="02070309020205020404" pitchFamily="49" charset="0"/>
              <a:cs typeface="Courier New" panose="02070309020205020404" pitchFamily="49" charset="0"/>
            </a:endParaRPr>
          </a:p>
          <a:p>
            <a:pPr marL="0" indent="0">
              <a:buNone/>
            </a:pPr>
            <a:r>
              <a:rPr lang="en-IE" dirty="0">
                <a:latin typeface="Courier New" panose="02070309020205020404" pitchFamily="49" charset="0"/>
                <a:cs typeface="Courier New" panose="02070309020205020404" pitchFamily="49" charset="0"/>
              </a:rPr>
              <a:t>FROM </a:t>
            </a:r>
            <a:r>
              <a:rPr lang="en-IE" dirty="0" err="1" smtClean="0">
                <a:latin typeface="Courier New" panose="02070309020205020404" pitchFamily="49" charset="0"/>
                <a:cs typeface="Courier New" panose="02070309020205020404" pitchFamily="49" charset="0"/>
              </a:rPr>
              <a:t>MM_Game_TYPE</a:t>
            </a:r>
            <a:r>
              <a:rPr lang="en-IE" dirty="0" smtClean="0">
                <a:latin typeface="Courier New" panose="02070309020205020404" pitchFamily="49" charset="0"/>
                <a:cs typeface="Courier New" panose="02070309020205020404" pitchFamily="49" charset="0"/>
              </a:rPr>
              <a:t> </a:t>
            </a:r>
            <a:endParaRPr lang="en-IE" dirty="0">
              <a:latin typeface="Courier New" panose="02070309020205020404" pitchFamily="49" charset="0"/>
              <a:cs typeface="Courier New" panose="02070309020205020404" pitchFamily="49" charset="0"/>
            </a:endParaRPr>
          </a:p>
          <a:p>
            <a:pPr marL="0" indent="0">
              <a:buNone/>
            </a:pPr>
            <a:r>
              <a:rPr lang="en-IE" dirty="0">
                <a:latin typeface="Courier New" panose="02070309020205020404" pitchFamily="49" charset="0"/>
                <a:cs typeface="Courier New" panose="02070309020205020404" pitchFamily="49" charset="0"/>
              </a:rPr>
              <a:t>WHERE </a:t>
            </a:r>
            <a:r>
              <a:rPr lang="en-IE" dirty="0" smtClean="0">
                <a:latin typeface="Courier New" panose="02070309020205020404" pitchFamily="49" charset="0"/>
                <a:cs typeface="Courier New" panose="02070309020205020404" pitchFamily="49" charset="0"/>
              </a:rPr>
              <a:t>UPPER(</a:t>
            </a:r>
            <a:r>
              <a:rPr lang="en-IE" dirty="0" err="1" smtClean="0">
                <a:latin typeface="Courier New" panose="02070309020205020404" pitchFamily="49" charset="0"/>
                <a:cs typeface="Courier New" panose="02070309020205020404" pitchFamily="49" charset="0"/>
              </a:rPr>
              <a:t>Game_TYPE_DESCRIPTION</a:t>
            </a:r>
            <a:r>
              <a:rPr lang="en-IE" dirty="0">
                <a:latin typeface="Courier New" panose="02070309020205020404" pitchFamily="49" charset="0"/>
                <a:cs typeface="Courier New" panose="02070309020205020404" pitchFamily="49" charset="0"/>
              </a:rPr>
              <a:t>)='HORROR')</a:t>
            </a:r>
          </a:p>
          <a:p>
            <a:pPr marL="0" indent="0">
              <a:buNone/>
            </a:pPr>
            <a:r>
              <a:rPr lang="en-IE"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201830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56" name="Rectangle 12"/>
          <p:cNvSpPr>
            <a:spLocks noChangeArrowheads="1"/>
          </p:cNvSpPr>
          <p:nvPr/>
        </p:nvSpPr>
        <p:spPr bwMode="blackGray">
          <a:xfrm>
            <a:off x="882650" y="2336800"/>
            <a:ext cx="7272338" cy="923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IE" altLang="en-US" sz="1800" dirty="0">
                <a:solidFill>
                  <a:srgbClr val="000000"/>
                </a:solidFill>
                <a:latin typeface="Courier New" pitchFamily="49" charset="0"/>
              </a:rPr>
              <a:t>SELECT </a:t>
            </a:r>
            <a:r>
              <a:rPr lang="en-IE" altLang="en-US" sz="1800" dirty="0" smtClean="0">
                <a:solidFill>
                  <a:srgbClr val="000000"/>
                </a:solidFill>
                <a:latin typeface="Courier New" pitchFamily="49" charset="0"/>
              </a:rPr>
              <a:t>* from rental</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FROM   </a:t>
            </a:r>
            <a:r>
              <a:rPr lang="en-IE" altLang="en-US" sz="1800" dirty="0" err="1" smtClean="0">
                <a:solidFill>
                  <a:srgbClr val="000000"/>
                </a:solidFill>
                <a:latin typeface="Courier New" pitchFamily="49" charset="0"/>
              </a:rPr>
              <a:t>mm_rental</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WHERE  </a:t>
            </a:r>
            <a:r>
              <a:rPr lang="en-IE" altLang="en-US" sz="1800" dirty="0" err="1" smtClean="0">
                <a:solidFill>
                  <a:srgbClr val="000000"/>
                </a:solidFill>
                <a:latin typeface="Courier New" pitchFamily="49" charset="0"/>
              </a:rPr>
              <a:t>return_date</a:t>
            </a:r>
            <a:r>
              <a:rPr lang="en-IE" altLang="en-US" sz="1800" dirty="0" smtClean="0">
                <a:solidFill>
                  <a:srgbClr val="000000"/>
                </a:solidFill>
                <a:latin typeface="Courier New" pitchFamily="49" charset="0"/>
              </a:rPr>
              <a:t> </a:t>
            </a:r>
            <a:r>
              <a:rPr lang="en-IE" altLang="en-US" sz="1800" dirty="0">
                <a:solidFill>
                  <a:srgbClr val="000000"/>
                </a:solidFill>
                <a:latin typeface="Courier New" pitchFamily="49" charset="0"/>
              </a:rPr>
              <a:t>IS NULL ;</a:t>
            </a:r>
            <a:endParaRPr lang="en-US" altLang="en-US" sz="1800" dirty="0">
              <a:solidFill>
                <a:srgbClr val="000000"/>
              </a:solidFill>
              <a:latin typeface="Courier New" pitchFamily="49" charset="0"/>
            </a:endParaRPr>
          </a:p>
        </p:txBody>
      </p:sp>
      <p:sp>
        <p:nvSpPr>
          <p:cNvPr id="390154" name="Rectangle 10"/>
          <p:cNvSpPr>
            <a:spLocks noGrp="1" noChangeArrowheads="1"/>
          </p:cNvSpPr>
          <p:nvPr>
            <p:ph type="title"/>
          </p:nvPr>
        </p:nvSpPr>
        <p:spPr/>
        <p:txBody>
          <a:bodyPr/>
          <a:lstStyle/>
          <a:p>
            <a:r>
              <a:rPr lang="en-US" altLang="en-US"/>
              <a:t>Using the </a:t>
            </a:r>
            <a:r>
              <a:rPr lang="en-US" altLang="en-US">
                <a:latin typeface="Courier New" pitchFamily="49" charset="0"/>
              </a:rPr>
              <a:t>NULL</a:t>
            </a:r>
            <a:r>
              <a:rPr lang="en-US" altLang="en-US"/>
              <a:t> Conditions</a:t>
            </a:r>
          </a:p>
        </p:txBody>
      </p:sp>
      <p:sp>
        <p:nvSpPr>
          <p:cNvPr id="390155" name="Rectangle 11"/>
          <p:cNvSpPr>
            <a:spLocks noGrp="1" noChangeArrowheads="1"/>
          </p:cNvSpPr>
          <p:nvPr>
            <p:ph type="body" idx="1"/>
          </p:nvPr>
        </p:nvSpPr>
        <p:spPr>
          <a:xfrm>
            <a:off x="863600" y="1816100"/>
            <a:ext cx="7366000" cy="360363"/>
          </a:xfrm>
        </p:spPr>
        <p:txBody>
          <a:bodyPr>
            <a:normAutofit fontScale="85000" lnSpcReduction="20000"/>
          </a:bodyPr>
          <a:lstStyle/>
          <a:p>
            <a:r>
              <a:rPr lang="en-US" altLang="en-US" dirty="0"/>
              <a:t>Test for nulls with the </a:t>
            </a:r>
            <a:r>
              <a:rPr lang="en-US" altLang="en-US" dirty="0">
                <a:latin typeface="Courier New" pitchFamily="49" charset="0"/>
              </a:rPr>
              <a:t>IS NULL</a:t>
            </a:r>
            <a:r>
              <a:rPr lang="en-US" altLang="en-US" dirty="0"/>
              <a:t> operator.</a:t>
            </a:r>
          </a:p>
        </p:txBody>
      </p:sp>
      <p:sp>
        <p:nvSpPr>
          <p:cNvPr id="390150" name="Rectangle 6"/>
          <p:cNvSpPr>
            <a:spLocks noChangeArrowheads="1"/>
          </p:cNvSpPr>
          <p:nvPr/>
        </p:nvSpPr>
        <p:spPr bwMode="auto">
          <a:xfrm>
            <a:off x="1825625" y="2909888"/>
            <a:ext cx="3394447" cy="298450"/>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569803586"/>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IE" altLang="en-US" dirty="0" smtClean="0"/>
              <a:t>So why build an ERD?</a:t>
            </a:r>
            <a:endParaRPr lang="en-US" altLang="en-US" dirty="0" smtClean="0"/>
          </a:p>
        </p:txBody>
      </p:sp>
      <p:sp>
        <p:nvSpPr>
          <p:cNvPr id="4" name="Content Placeholder 3"/>
          <p:cNvSpPr>
            <a:spLocks noGrp="1"/>
          </p:cNvSpPr>
          <p:nvPr>
            <p:ph sz="quarter" idx="1"/>
          </p:nvPr>
        </p:nvSpPr>
        <p:spPr/>
        <p:txBody>
          <a:bodyPr/>
          <a:lstStyle/>
          <a:p>
            <a:r>
              <a:rPr lang="en-IE" dirty="0" smtClean="0"/>
              <a:t>It is implementation independent</a:t>
            </a:r>
          </a:p>
          <a:p>
            <a:pPr lvl="1"/>
            <a:r>
              <a:rPr lang="en-IE" dirty="0" smtClean="0"/>
              <a:t>You can implement the same conceptual model in any relational database (SQL Server, Oracle etc.)</a:t>
            </a:r>
          </a:p>
          <a:p>
            <a:pPr lvl="1"/>
            <a:r>
              <a:rPr lang="en-IE" dirty="0" smtClean="0"/>
              <a:t>There may be small implementation differences (e.g. types) but the structure and relationships will be the same</a:t>
            </a:r>
            <a:endParaRPr lang="en-IE" dirty="0"/>
          </a:p>
        </p:txBody>
      </p:sp>
    </p:spTree>
    <p:extLst>
      <p:ext uri="{BB962C8B-B14F-4D97-AF65-F5344CB8AC3E}">
        <p14:creationId xmlns:p14="http://schemas.microsoft.com/office/powerpoint/2010/main" val="218470679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56" name="Rectangle 12"/>
          <p:cNvSpPr>
            <a:spLocks noChangeArrowheads="1"/>
          </p:cNvSpPr>
          <p:nvPr/>
        </p:nvSpPr>
        <p:spPr bwMode="blackGray">
          <a:xfrm>
            <a:off x="882650" y="2336800"/>
            <a:ext cx="7272338" cy="923925"/>
          </a:xfrm>
          <a:prstGeom prst="rect">
            <a:avLst/>
          </a:prstGeom>
          <a:solidFill>
            <a:schemeClr val="accent4">
              <a:lumMod val="20000"/>
              <a:lumOff val="80000"/>
            </a:schemeClr>
          </a:solidFill>
          <a:ln w="28575">
            <a:solidFill>
              <a:srgbClr val="000000"/>
            </a:solidFill>
            <a:miter lim="800000"/>
            <a:headEnd/>
            <a:tailEnd/>
          </a:ln>
          <a:effectLst/>
        </p:spPr>
        <p:txBody>
          <a:bodyPr wrap="none" lIns="92075" tIns="46038" rIns="92075" bIns="46038" anchor="ctr"/>
          <a:lstStyle>
            <a:lvl1pPr algn="l">
              <a:tabLst>
                <a:tab pos="1200150" algn="l"/>
              </a:tabLst>
              <a:defRPr sz="2400">
                <a:solidFill>
                  <a:schemeClr val="tx1"/>
                </a:solidFill>
                <a:latin typeface="Times New Roman" pitchFamily="18" charset="0"/>
              </a:defRPr>
            </a:lvl1pPr>
            <a:lvl2pPr algn="l">
              <a:tabLst>
                <a:tab pos="1200150" algn="l"/>
              </a:tabLst>
              <a:defRPr sz="2400">
                <a:solidFill>
                  <a:schemeClr val="tx1"/>
                </a:solidFill>
                <a:latin typeface="Times New Roman" pitchFamily="18" charset="0"/>
              </a:defRPr>
            </a:lvl2pPr>
            <a:lvl3pPr algn="l">
              <a:tabLst>
                <a:tab pos="1200150" algn="l"/>
              </a:tabLst>
              <a:defRPr sz="2400">
                <a:solidFill>
                  <a:schemeClr val="tx1"/>
                </a:solidFill>
                <a:latin typeface="Times New Roman" pitchFamily="18" charset="0"/>
              </a:defRPr>
            </a:lvl3pPr>
            <a:lvl4pPr algn="l">
              <a:tabLst>
                <a:tab pos="1200150" algn="l"/>
              </a:tabLst>
              <a:defRPr sz="2400">
                <a:solidFill>
                  <a:schemeClr val="tx1"/>
                </a:solidFill>
                <a:latin typeface="Times New Roman" pitchFamily="18" charset="0"/>
              </a:defRPr>
            </a:lvl4pPr>
            <a:lvl5pPr algn="l">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r>
              <a:rPr lang="en-IE" altLang="en-US" sz="1800" dirty="0">
                <a:solidFill>
                  <a:srgbClr val="000000"/>
                </a:solidFill>
                <a:latin typeface="Courier New" pitchFamily="49" charset="0"/>
              </a:rPr>
              <a:t>SELECT * from rental</a:t>
            </a:r>
          </a:p>
          <a:p>
            <a:r>
              <a:rPr lang="en-IE" altLang="en-US" sz="1800" dirty="0">
                <a:solidFill>
                  <a:srgbClr val="000000"/>
                </a:solidFill>
                <a:latin typeface="Courier New" pitchFamily="49" charset="0"/>
              </a:rPr>
              <a:t>FROM   </a:t>
            </a:r>
            <a:r>
              <a:rPr lang="en-IE" altLang="en-US" sz="1800" dirty="0" err="1">
                <a:solidFill>
                  <a:srgbClr val="000000"/>
                </a:solidFill>
                <a:latin typeface="Courier New" pitchFamily="49" charset="0"/>
              </a:rPr>
              <a:t>mm_rental</a:t>
            </a:r>
            <a:endParaRPr lang="en-IE" altLang="en-US" sz="1800" dirty="0">
              <a:solidFill>
                <a:srgbClr val="000000"/>
              </a:solidFill>
              <a:latin typeface="Courier New" pitchFamily="49" charset="0"/>
            </a:endParaRPr>
          </a:p>
          <a:p>
            <a:r>
              <a:rPr lang="en-IE" altLang="en-US" sz="1800" dirty="0">
                <a:solidFill>
                  <a:srgbClr val="000000"/>
                </a:solidFill>
                <a:latin typeface="Courier New" pitchFamily="49" charset="0"/>
              </a:rPr>
              <a:t>WHERE  </a:t>
            </a:r>
            <a:r>
              <a:rPr lang="en-IE" altLang="en-US" sz="1800" dirty="0" err="1">
                <a:solidFill>
                  <a:srgbClr val="000000"/>
                </a:solidFill>
                <a:latin typeface="Courier New" pitchFamily="49" charset="0"/>
              </a:rPr>
              <a:t>return_date</a:t>
            </a:r>
            <a:r>
              <a:rPr lang="en-IE" altLang="en-US" sz="1800" dirty="0">
                <a:solidFill>
                  <a:srgbClr val="000000"/>
                </a:solidFill>
                <a:latin typeface="Courier New" pitchFamily="49" charset="0"/>
              </a:rPr>
              <a:t> IS </a:t>
            </a:r>
            <a:r>
              <a:rPr lang="en-IE" altLang="en-US" sz="1800" dirty="0" smtClean="0">
                <a:solidFill>
                  <a:srgbClr val="000000"/>
                </a:solidFill>
                <a:latin typeface="Courier New" pitchFamily="49" charset="0"/>
              </a:rPr>
              <a:t>NOT NULL </a:t>
            </a:r>
            <a:r>
              <a:rPr lang="en-IE" altLang="en-US" sz="1800" dirty="0">
                <a:solidFill>
                  <a:srgbClr val="000000"/>
                </a:solidFill>
                <a:latin typeface="Courier New" pitchFamily="49" charset="0"/>
              </a:rPr>
              <a:t>;</a:t>
            </a:r>
            <a:endParaRPr lang="en-US" altLang="en-US" sz="1800" dirty="0">
              <a:solidFill>
                <a:srgbClr val="000000"/>
              </a:solidFill>
              <a:latin typeface="Courier New" pitchFamily="49" charset="0"/>
            </a:endParaRPr>
          </a:p>
        </p:txBody>
      </p:sp>
      <p:sp>
        <p:nvSpPr>
          <p:cNvPr id="390154" name="Rectangle 10"/>
          <p:cNvSpPr>
            <a:spLocks noGrp="1" noChangeArrowheads="1"/>
          </p:cNvSpPr>
          <p:nvPr>
            <p:ph type="title"/>
          </p:nvPr>
        </p:nvSpPr>
        <p:spPr/>
        <p:txBody>
          <a:bodyPr/>
          <a:lstStyle/>
          <a:p>
            <a:r>
              <a:rPr lang="en-US" altLang="en-US"/>
              <a:t>Using the </a:t>
            </a:r>
            <a:r>
              <a:rPr lang="en-US" altLang="en-US">
                <a:latin typeface="Courier New" pitchFamily="49" charset="0"/>
              </a:rPr>
              <a:t>NULL</a:t>
            </a:r>
            <a:r>
              <a:rPr lang="en-US" altLang="en-US"/>
              <a:t> Conditions</a:t>
            </a:r>
          </a:p>
        </p:txBody>
      </p:sp>
      <p:sp>
        <p:nvSpPr>
          <p:cNvPr id="390155" name="Rectangle 11"/>
          <p:cNvSpPr>
            <a:spLocks noGrp="1" noChangeArrowheads="1"/>
          </p:cNvSpPr>
          <p:nvPr>
            <p:ph type="body" idx="1"/>
          </p:nvPr>
        </p:nvSpPr>
        <p:spPr>
          <a:xfrm>
            <a:off x="863600" y="1816100"/>
            <a:ext cx="7366000" cy="360363"/>
          </a:xfrm>
        </p:spPr>
        <p:txBody>
          <a:bodyPr>
            <a:normAutofit fontScale="85000" lnSpcReduction="20000"/>
          </a:bodyPr>
          <a:lstStyle/>
          <a:p>
            <a:r>
              <a:rPr lang="en-US" altLang="en-US" dirty="0"/>
              <a:t>Test for </a:t>
            </a:r>
            <a:r>
              <a:rPr lang="en-US" altLang="en-US" dirty="0" smtClean="0"/>
              <a:t>non null values </a:t>
            </a:r>
            <a:r>
              <a:rPr lang="en-US" altLang="en-US" dirty="0"/>
              <a:t>with the </a:t>
            </a:r>
            <a:r>
              <a:rPr lang="en-US" altLang="en-US" dirty="0" smtClean="0">
                <a:latin typeface="Courier New" pitchFamily="49" charset="0"/>
              </a:rPr>
              <a:t>IS NOT </a:t>
            </a:r>
            <a:r>
              <a:rPr lang="en-US" altLang="en-US" dirty="0">
                <a:latin typeface="Courier New" pitchFamily="49" charset="0"/>
              </a:rPr>
              <a:t>NULL</a:t>
            </a:r>
            <a:r>
              <a:rPr lang="en-US" altLang="en-US" dirty="0"/>
              <a:t> operator.</a:t>
            </a:r>
          </a:p>
        </p:txBody>
      </p:sp>
      <p:sp>
        <p:nvSpPr>
          <p:cNvPr id="390150" name="Rectangle 6"/>
          <p:cNvSpPr>
            <a:spLocks noChangeArrowheads="1"/>
          </p:cNvSpPr>
          <p:nvPr/>
        </p:nvSpPr>
        <p:spPr bwMode="auto">
          <a:xfrm>
            <a:off x="1825625" y="2909888"/>
            <a:ext cx="3898503" cy="298450"/>
          </a:xfrm>
          <a:prstGeom prst="rect">
            <a:avLst/>
          </a:prstGeom>
          <a:noFill/>
          <a:ln w="254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1592181529"/>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Logical Data Model</a:t>
            </a:r>
            <a:endParaRPr lang="en-IE" dirty="0"/>
          </a:p>
        </p:txBody>
      </p:sp>
      <p:sp>
        <p:nvSpPr>
          <p:cNvPr id="3" name="Content Placeholder 2"/>
          <p:cNvSpPr>
            <a:spLocks noGrp="1"/>
          </p:cNvSpPr>
          <p:nvPr>
            <p:ph sz="quarter" idx="1"/>
          </p:nvPr>
        </p:nvSpPr>
        <p:spPr/>
        <p:txBody>
          <a:bodyPr/>
          <a:lstStyle/>
          <a:p>
            <a:r>
              <a:rPr lang="en-IE" dirty="0" smtClean="0"/>
              <a:t>Building a the right model</a:t>
            </a:r>
            <a:endParaRPr lang="en-IE" dirty="0"/>
          </a:p>
        </p:txBody>
      </p:sp>
    </p:spTree>
    <p:extLst>
      <p:ext uri="{BB962C8B-B14F-4D97-AF65-F5344CB8AC3E}">
        <p14:creationId xmlns:p14="http://schemas.microsoft.com/office/powerpoint/2010/main" val="2250335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Physical Data Model</a:t>
            </a:r>
            <a:endParaRPr lang="en-IE" dirty="0"/>
          </a:p>
        </p:txBody>
      </p:sp>
      <p:sp>
        <p:nvSpPr>
          <p:cNvPr id="3" name="Content Placeholder 2"/>
          <p:cNvSpPr>
            <a:spLocks noGrp="1"/>
          </p:cNvSpPr>
          <p:nvPr>
            <p:ph sz="quarter" idx="1"/>
          </p:nvPr>
        </p:nvSpPr>
        <p:spPr/>
        <p:txBody>
          <a:bodyPr/>
          <a:lstStyle/>
          <a:p>
            <a:r>
              <a:rPr lang="en-IE" dirty="0" smtClean="0"/>
              <a:t>Building the model right</a:t>
            </a:r>
          </a:p>
          <a:p>
            <a:pPr lvl="1"/>
            <a:r>
              <a:rPr lang="en-IE" dirty="0" smtClean="0"/>
              <a:t>Translating your logical model into the relational model</a:t>
            </a:r>
          </a:p>
          <a:p>
            <a:pPr lvl="1"/>
            <a:r>
              <a:rPr lang="en-IE" dirty="0" smtClean="0"/>
              <a:t>Understanding the rules</a:t>
            </a:r>
          </a:p>
          <a:p>
            <a:pPr lvl="1"/>
            <a:r>
              <a:rPr lang="en-IE" dirty="0" smtClean="0"/>
              <a:t>Eliminating redundancy</a:t>
            </a:r>
          </a:p>
          <a:p>
            <a:r>
              <a:rPr lang="en-IE" dirty="0" smtClean="0"/>
              <a:t>From which the physical database can be built</a:t>
            </a:r>
          </a:p>
        </p:txBody>
      </p:sp>
    </p:spTree>
    <p:extLst>
      <p:ext uri="{BB962C8B-B14F-4D97-AF65-F5344CB8AC3E}">
        <p14:creationId xmlns:p14="http://schemas.microsoft.com/office/powerpoint/2010/main" val="3216487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5"/>
          <p:cNvSpPr>
            <a:spLocks noGrp="1" noChangeArrowheads="1"/>
          </p:cNvSpPr>
          <p:nvPr>
            <p:ph type="title"/>
          </p:nvPr>
        </p:nvSpPr>
        <p:spPr/>
        <p:txBody>
          <a:bodyPr>
            <a:normAutofit/>
          </a:bodyPr>
          <a:lstStyle/>
          <a:p>
            <a:r>
              <a:rPr lang="en-US" altLang="en-US" dirty="0"/>
              <a:t>Data </a:t>
            </a:r>
            <a:r>
              <a:rPr lang="en-US" altLang="en-US" dirty="0" smtClean="0"/>
              <a:t>redundancy</a:t>
            </a:r>
            <a:endParaRPr lang="en-US" altLang="en-US" dirty="0"/>
          </a:p>
        </p:txBody>
      </p:sp>
      <p:sp>
        <p:nvSpPr>
          <p:cNvPr id="2" name="Text Placeholder 1"/>
          <p:cNvSpPr>
            <a:spLocks noGrp="1"/>
          </p:cNvSpPr>
          <p:nvPr>
            <p:ph type="body" idx="2"/>
          </p:nvPr>
        </p:nvSpPr>
        <p:spPr/>
        <p:txBody>
          <a:bodyPr/>
          <a:lstStyle/>
          <a:p>
            <a:pPr marL="342900" indent="-342900">
              <a:buFont typeface="Arial" panose="020B0604020202020204" pitchFamily="34" charset="0"/>
              <a:buChar char="•"/>
            </a:pPr>
            <a:r>
              <a:rPr lang="en-IE" sz="2000" dirty="0" smtClean="0"/>
              <a:t>Duplication of data in separate tables</a:t>
            </a:r>
          </a:p>
          <a:p>
            <a:pPr marL="342900" indent="-342900">
              <a:buFont typeface="Arial" panose="020B0604020202020204" pitchFamily="34" charset="0"/>
              <a:buChar char="•"/>
            </a:pPr>
            <a:r>
              <a:rPr lang="en-IE" sz="2000" dirty="0" smtClean="0"/>
              <a:t>Leads to waste and potential inconsistency</a:t>
            </a:r>
            <a:endParaRPr lang="en-IE" dirty="0" smtClean="0"/>
          </a:p>
          <a:p>
            <a:pPr marL="342900" indent="-342900">
              <a:buFont typeface="Arial" panose="020B0604020202020204" pitchFamily="34" charset="0"/>
              <a:buChar char="•"/>
            </a:pPr>
            <a:r>
              <a:rPr lang="en-IE" sz="2000" dirty="0" smtClean="0"/>
              <a:t>How to overcome this</a:t>
            </a:r>
            <a:r>
              <a:rPr lang="en-IE" dirty="0" smtClean="0"/>
              <a:t>?</a:t>
            </a:r>
          </a:p>
          <a:p>
            <a:endParaRPr lang="en-IE" dirty="0"/>
          </a:p>
        </p:txBody>
      </p:sp>
      <p:pic>
        <p:nvPicPr>
          <p:cNvPr id="16406" name="Picture 22" descr="Fig02-03"/>
          <p:cNvPicPr>
            <a:picLocks noGrp="1" noChangeAspect="1" noChangeArrowheads="1"/>
          </p:cNvPicPr>
          <p:nvPr>
            <p:ph sz="quarter" idx="1"/>
          </p:nvPr>
        </p:nvPicPr>
        <p:blipFill rotWithShape="1">
          <a:blip r:embed="rId2" cstate="print">
            <a:extLst>
              <a:ext uri="{28A0092B-C50C-407E-A947-70E740481C1C}">
                <a14:useLocalDpi xmlns:a14="http://schemas.microsoft.com/office/drawing/2010/main" val="0"/>
              </a:ext>
            </a:extLst>
          </a:blip>
          <a:srcRect r="17334"/>
          <a:stretch/>
        </p:blipFill>
        <p:spPr>
          <a:xfrm>
            <a:off x="304800" y="1265998"/>
            <a:ext cx="5564810" cy="446725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928683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Key Constraints - Foreign Key</a:t>
            </a:r>
            <a:endParaRPr lang="en-IE" dirty="0"/>
          </a:p>
        </p:txBody>
      </p:sp>
      <p:sp>
        <p:nvSpPr>
          <p:cNvPr id="3" name="Content Placeholder 2"/>
          <p:cNvSpPr>
            <a:spLocks noGrp="1"/>
          </p:cNvSpPr>
          <p:nvPr>
            <p:ph sz="quarter" idx="1"/>
          </p:nvPr>
        </p:nvSpPr>
        <p:spPr/>
        <p:txBody>
          <a:bodyPr/>
          <a:lstStyle/>
          <a:p>
            <a:r>
              <a:rPr lang="en-US" dirty="0" smtClean="0"/>
              <a:t>An </a:t>
            </a:r>
            <a:r>
              <a:rPr lang="en-US" dirty="0"/>
              <a:t>attribute of one table that </a:t>
            </a:r>
            <a:r>
              <a:rPr lang="en-US" dirty="0" smtClean="0"/>
              <a:t>represents the relationship between this table and another </a:t>
            </a:r>
          </a:p>
          <a:p>
            <a:pPr lvl="1"/>
            <a:r>
              <a:rPr lang="en-US" dirty="0" smtClean="0"/>
              <a:t>The attribute is the primary key of the other table</a:t>
            </a:r>
            <a:endParaRPr lang="en-US" dirty="0"/>
          </a:p>
          <a:p>
            <a:r>
              <a:rPr lang="en-US" dirty="0" smtClean="0"/>
              <a:t>Foreign </a:t>
            </a:r>
            <a:r>
              <a:rPr lang="en-US" dirty="0"/>
              <a:t>keys provide a method for maintaining integrity in the data (called referential integrity) and for navigating between different instances of an entity. </a:t>
            </a:r>
            <a:endParaRPr lang="en-US" dirty="0" smtClean="0"/>
          </a:p>
          <a:p>
            <a:r>
              <a:rPr lang="en-US" dirty="0" smtClean="0"/>
              <a:t>Every </a:t>
            </a:r>
            <a:r>
              <a:rPr lang="en-US" dirty="0"/>
              <a:t>relationship </a:t>
            </a:r>
            <a:r>
              <a:rPr lang="en-US" dirty="0" smtClean="0"/>
              <a:t>between tables must </a:t>
            </a:r>
            <a:r>
              <a:rPr lang="en-US" dirty="0"/>
              <a:t>be supported by a foreign key. </a:t>
            </a:r>
            <a:endParaRPr lang="en-US" dirty="0" smtClean="0"/>
          </a:p>
          <a:p>
            <a:r>
              <a:rPr lang="en-US" dirty="0"/>
              <a:t>Foreign keys attributes are indicated by the notation (FK) beside them </a:t>
            </a:r>
            <a:r>
              <a:rPr lang="en-US" dirty="0" smtClean="0"/>
              <a:t>on database models.</a:t>
            </a:r>
            <a:endParaRPr lang="en-US" dirty="0"/>
          </a:p>
          <a:p>
            <a:endParaRPr lang="en-US" dirty="0"/>
          </a:p>
          <a:p>
            <a:endParaRPr lang="en-IE" dirty="0"/>
          </a:p>
        </p:txBody>
      </p:sp>
    </p:spTree>
    <p:extLst>
      <p:ext uri="{BB962C8B-B14F-4D97-AF65-F5344CB8AC3E}">
        <p14:creationId xmlns:p14="http://schemas.microsoft.com/office/powerpoint/2010/main" val="3015460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Normalization</a:t>
            </a:r>
            <a:endParaRPr lang="en-IE" dirty="0"/>
          </a:p>
        </p:txBody>
      </p:sp>
      <p:sp>
        <p:nvSpPr>
          <p:cNvPr id="3" name="Content Placeholder 2"/>
          <p:cNvSpPr>
            <a:spLocks noGrp="1"/>
          </p:cNvSpPr>
          <p:nvPr>
            <p:ph sz="quarter" idx="1"/>
          </p:nvPr>
        </p:nvSpPr>
        <p:spPr/>
        <p:txBody>
          <a:bodyPr/>
          <a:lstStyle/>
          <a:p>
            <a:r>
              <a:rPr lang="en-CA" altLang="en-US" dirty="0" smtClean="0"/>
              <a:t>A process that “improves” a database design by generating relations that are of higher normal forms.</a:t>
            </a:r>
          </a:p>
          <a:p>
            <a:r>
              <a:rPr lang="en-CA" altLang="en-US" dirty="0" smtClean="0"/>
              <a:t>The objective of normalization: </a:t>
            </a:r>
          </a:p>
          <a:p>
            <a:pPr lvl="1"/>
            <a:r>
              <a:rPr lang="en-CA" altLang="en-US" dirty="0" smtClean="0"/>
              <a:t>“</a:t>
            </a:r>
            <a:r>
              <a:rPr lang="en-CA" altLang="en-US" i="1" dirty="0" smtClean="0"/>
              <a:t>to create relations where every dependency is on the key, the whole key, and nothing but the key”.</a:t>
            </a:r>
          </a:p>
          <a:p>
            <a:pPr lvl="1"/>
            <a:endParaRPr lang="en-IE" dirty="0"/>
          </a:p>
        </p:txBody>
      </p:sp>
    </p:spTree>
    <p:extLst>
      <p:ext uri="{BB962C8B-B14F-4D97-AF65-F5344CB8AC3E}">
        <p14:creationId xmlns:p14="http://schemas.microsoft.com/office/powerpoint/2010/main" val="39774612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smtClean="0"/>
              <a:t>1NF - Decomposition</a:t>
            </a:r>
            <a:endParaRPr lang="en-IE" dirty="0"/>
          </a:p>
        </p:txBody>
      </p:sp>
      <p:sp>
        <p:nvSpPr>
          <p:cNvPr id="216066" name="Rectangle 2"/>
          <p:cNvSpPr>
            <a:spLocks noGrp="1" noChangeArrowheads="1"/>
          </p:cNvSpPr>
          <p:nvPr>
            <p:ph type="body" idx="1"/>
          </p:nvPr>
        </p:nvSpPr>
        <p:spPr/>
        <p:txBody>
          <a:bodyPr/>
          <a:lstStyle/>
          <a:p>
            <a:r>
              <a:rPr lang="en-US" altLang="en-US" dirty="0" smtClean="0"/>
              <a:t>Place all items that appear in the repeating group in a new table</a:t>
            </a:r>
          </a:p>
          <a:p>
            <a:r>
              <a:rPr lang="en-US" altLang="en-US" dirty="0" smtClean="0"/>
              <a:t>Identify a primary key for each new table produced.</a:t>
            </a:r>
          </a:p>
          <a:p>
            <a:pPr lvl="1"/>
            <a:r>
              <a:rPr lang="en-US" altLang="en-US" dirty="0" smtClean="0"/>
              <a:t>It will be the primary key of the original table concatenated with one or more attributes from the new table.</a:t>
            </a:r>
          </a:p>
        </p:txBody>
      </p:sp>
    </p:spTree>
    <p:extLst>
      <p:ext uri="{BB962C8B-B14F-4D97-AF65-F5344CB8AC3E}">
        <p14:creationId xmlns:p14="http://schemas.microsoft.com/office/powerpoint/2010/main" val="3772792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smtClean="0"/>
              <a:t>Second Normal Form  (2NF) </a:t>
            </a:r>
            <a:endParaRPr lang="en-IE" dirty="0"/>
          </a:p>
        </p:txBody>
      </p:sp>
      <p:sp>
        <p:nvSpPr>
          <p:cNvPr id="222210" name="Rectangle 2"/>
          <p:cNvSpPr>
            <a:spLocks noGrp="1" noChangeArrowheads="1"/>
          </p:cNvSpPr>
          <p:nvPr>
            <p:ph type="body" idx="1"/>
          </p:nvPr>
        </p:nvSpPr>
        <p:spPr/>
        <p:txBody>
          <a:bodyPr>
            <a:normAutofit/>
          </a:bodyPr>
          <a:lstStyle/>
          <a:p>
            <a:r>
              <a:rPr lang="en-US" altLang="en-US" dirty="0" smtClean="0"/>
              <a:t>For a table to be in 2NF, there are two requirements</a:t>
            </a:r>
          </a:p>
          <a:p>
            <a:pPr lvl="1"/>
            <a:r>
              <a:rPr lang="en-US" altLang="en-US" dirty="0" smtClean="0"/>
              <a:t>The database is in first normal form </a:t>
            </a:r>
          </a:p>
          <a:p>
            <a:pPr lvl="1"/>
            <a:r>
              <a:rPr lang="en-US" altLang="en-US" dirty="0" smtClean="0"/>
              <a:t>All </a:t>
            </a:r>
            <a:r>
              <a:rPr lang="en-US" altLang="en-US" b="1" dirty="0" smtClean="0"/>
              <a:t>non-key</a:t>
            </a:r>
            <a:r>
              <a:rPr lang="en-US" altLang="en-US" dirty="0" smtClean="0"/>
              <a:t> attributes in the table must be functionally dependent on the entire primary key</a:t>
            </a:r>
          </a:p>
          <a:p>
            <a:r>
              <a:rPr lang="en-US" altLang="en-US" dirty="0" smtClean="0"/>
              <a:t>If an attribute is </a:t>
            </a:r>
            <a:r>
              <a:rPr lang="en-US" altLang="en-US" dirty="0"/>
              <a:t>fully functionally dependent on only a part of the primary key</a:t>
            </a:r>
          </a:p>
          <a:p>
            <a:pPr lvl="1"/>
            <a:r>
              <a:rPr lang="en-US" altLang="en-US" dirty="0"/>
              <a:t>Move that </a:t>
            </a:r>
            <a:r>
              <a:rPr lang="en-US" altLang="en-US" dirty="0" smtClean="0"/>
              <a:t>attribute and </a:t>
            </a:r>
            <a:r>
              <a:rPr lang="en-US" altLang="en-US" dirty="0"/>
              <a:t>that part of the primary key to a new table.</a:t>
            </a:r>
          </a:p>
          <a:p>
            <a:pPr lvl="1"/>
            <a:r>
              <a:rPr lang="en-US" altLang="en-US" dirty="0"/>
              <a:t>If other </a:t>
            </a:r>
            <a:r>
              <a:rPr lang="en-US" altLang="en-US" dirty="0" smtClean="0"/>
              <a:t>attributes are </a:t>
            </a:r>
            <a:r>
              <a:rPr lang="en-US" altLang="en-US" dirty="0"/>
              <a:t>functionally dependent on the same part of the key, place them in the new table also</a:t>
            </a:r>
          </a:p>
          <a:p>
            <a:pPr lvl="1"/>
            <a:r>
              <a:rPr lang="en-US" altLang="en-US" dirty="0"/>
              <a:t>Make the partial primary key copied from the original table the primary key for the new table. </a:t>
            </a:r>
          </a:p>
          <a:p>
            <a:pPr marL="274320" lvl="1" indent="0">
              <a:buNone/>
            </a:pPr>
            <a:endParaRPr lang="en-US" altLang="en-US" dirty="0" smtClean="0"/>
          </a:p>
          <a:p>
            <a:endParaRPr lang="en-US" altLang="en-US" dirty="0" smtClean="0"/>
          </a:p>
        </p:txBody>
      </p:sp>
      <p:sp>
        <p:nvSpPr>
          <p:cNvPr id="222211" name="Rectangle 3"/>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itchFamily="18" charset="0"/>
              </a:defRPr>
            </a:lvl1pPr>
            <a:lvl2pPr algn="ctr">
              <a:spcBef>
                <a:spcPct val="0"/>
              </a:spcBef>
              <a:defRPr sz="4400">
                <a:solidFill>
                  <a:schemeClr val="tx2"/>
                </a:solidFill>
                <a:latin typeface="Times New Roman" pitchFamily="18" charset="0"/>
              </a:defRPr>
            </a:lvl2pPr>
            <a:lvl3pPr algn="ctr">
              <a:spcBef>
                <a:spcPct val="0"/>
              </a:spcBef>
              <a:defRPr sz="4400">
                <a:solidFill>
                  <a:schemeClr val="tx2"/>
                </a:solidFill>
                <a:latin typeface="Times New Roman" pitchFamily="18" charset="0"/>
              </a:defRPr>
            </a:lvl3pPr>
            <a:lvl4pPr algn="ctr">
              <a:spcBef>
                <a:spcPct val="0"/>
              </a:spcBef>
              <a:defRPr sz="4400">
                <a:solidFill>
                  <a:schemeClr val="tx2"/>
                </a:solidFill>
                <a:latin typeface="Times New Roman" pitchFamily="18" charset="0"/>
              </a:defRPr>
            </a:lvl4pPr>
            <a:lvl5pPr algn="ctr">
              <a:spcBef>
                <a:spcPct val="0"/>
              </a:spcBef>
              <a:defRPr sz="4400">
                <a:solidFill>
                  <a:schemeClr val="tx2"/>
                </a:solidFill>
                <a:latin typeface="Times New Roman" pitchFamily="18" charset="0"/>
              </a:defRPr>
            </a:lvl5pPr>
            <a:lvl6pPr marL="457200" algn="ctr" fontAlgn="base">
              <a:spcBef>
                <a:spcPct val="0"/>
              </a:spcBef>
              <a:spcAft>
                <a:spcPct val="0"/>
              </a:spcAft>
              <a:defRPr sz="4400">
                <a:solidFill>
                  <a:schemeClr val="tx2"/>
                </a:solidFill>
                <a:latin typeface="Times New Roman" pitchFamily="18" charset="0"/>
              </a:defRPr>
            </a:lvl6pPr>
            <a:lvl7pPr marL="914400" algn="ctr" fontAlgn="base">
              <a:spcBef>
                <a:spcPct val="0"/>
              </a:spcBef>
              <a:spcAft>
                <a:spcPct val="0"/>
              </a:spcAft>
              <a:defRPr sz="4400">
                <a:solidFill>
                  <a:schemeClr val="tx2"/>
                </a:solidFill>
                <a:latin typeface="Times New Roman" pitchFamily="18" charset="0"/>
              </a:defRPr>
            </a:lvl7pPr>
            <a:lvl8pPr marL="1371600" algn="ctr" fontAlgn="base">
              <a:spcBef>
                <a:spcPct val="0"/>
              </a:spcBef>
              <a:spcAft>
                <a:spcPct val="0"/>
              </a:spcAft>
              <a:defRPr sz="4400">
                <a:solidFill>
                  <a:schemeClr val="tx2"/>
                </a:solidFill>
                <a:latin typeface="Times New Roman" pitchFamily="18" charset="0"/>
              </a:defRPr>
            </a:lvl8pPr>
            <a:lvl9pPr marL="1828800" algn="ctr" fontAlgn="base">
              <a:spcBef>
                <a:spcPct val="0"/>
              </a:spcBef>
              <a:spcAft>
                <a:spcPct val="0"/>
              </a:spcAft>
              <a:defRPr sz="4400">
                <a:solidFill>
                  <a:schemeClr val="tx2"/>
                </a:solidFill>
                <a:latin typeface="Times New Roman" pitchFamily="18" charset="0"/>
              </a:defRPr>
            </a:lvl9pPr>
          </a:lstStyle>
          <a:p>
            <a:endParaRPr lang="en-US" altLang="en-US" dirty="0">
              <a:solidFill>
                <a:srgbClr val="CC0000"/>
              </a:solidFill>
              <a:latin typeface="Arial-BoldMT"/>
            </a:endParaRPr>
          </a:p>
        </p:txBody>
      </p:sp>
    </p:spTree>
    <p:extLst>
      <p:ext uri="{BB962C8B-B14F-4D97-AF65-F5344CB8AC3E}">
        <p14:creationId xmlns:p14="http://schemas.microsoft.com/office/powerpoint/2010/main" val="3085733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smtClean="0"/>
              <a:t>Third Normal Form  (3NF) </a:t>
            </a:r>
            <a:endParaRPr lang="en-IE" dirty="0"/>
          </a:p>
        </p:txBody>
      </p:sp>
      <p:sp>
        <p:nvSpPr>
          <p:cNvPr id="230402" name="Rectangle 2"/>
          <p:cNvSpPr>
            <a:spLocks noGrp="1" noChangeArrowheads="1"/>
          </p:cNvSpPr>
          <p:nvPr>
            <p:ph type="body" idx="1"/>
          </p:nvPr>
        </p:nvSpPr>
        <p:spPr/>
        <p:txBody>
          <a:bodyPr>
            <a:normAutofit lnSpcReduction="10000"/>
          </a:bodyPr>
          <a:lstStyle/>
          <a:p>
            <a:r>
              <a:rPr lang="en-US" altLang="en-US" dirty="0" smtClean="0"/>
              <a:t>For a table to be in 3NF, there are two requirements</a:t>
            </a:r>
          </a:p>
          <a:p>
            <a:pPr lvl="1"/>
            <a:r>
              <a:rPr lang="en-US" altLang="en-US" dirty="0" smtClean="0"/>
              <a:t>The table should be second normal form</a:t>
            </a:r>
          </a:p>
          <a:p>
            <a:pPr lvl="1"/>
            <a:r>
              <a:rPr lang="en-US" altLang="en-US" dirty="0" smtClean="0"/>
              <a:t>No attribute is </a:t>
            </a:r>
            <a:r>
              <a:rPr lang="en-US" altLang="en-US" b="1" dirty="0" smtClean="0"/>
              <a:t>transitively</a:t>
            </a:r>
            <a:r>
              <a:rPr lang="en-US" altLang="en-US" dirty="0" smtClean="0"/>
              <a:t> dependent on the primary key</a:t>
            </a:r>
          </a:p>
          <a:p>
            <a:r>
              <a:rPr lang="en-US" altLang="en-US" dirty="0" smtClean="0"/>
              <a:t>To be in 3NF all </a:t>
            </a:r>
            <a:r>
              <a:rPr lang="en-US" altLang="en-US" dirty="0"/>
              <a:t>non-key attributes of a table must be functionally dependent on a candidate key </a:t>
            </a:r>
          </a:p>
          <a:p>
            <a:pPr lvl="1"/>
            <a:r>
              <a:rPr lang="en-US" altLang="en-US" dirty="0"/>
              <a:t>i.e. there can be no interdependencies among non-key attributes.</a:t>
            </a:r>
          </a:p>
          <a:p>
            <a:r>
              <a:rPr lang="en-US" altLang="en-US" dirty="0" smtClean="0"/>
              <a:t>Move </a:t>
            </a:r>
            <a:r>
              <a:rPr lang="en-US" altLang="en-US" dirty="0"/>
              <a:t>all items involved in transitive dependencies to a new entity.</a:t>
            </a:r>
          </a:p>
          <a:p>
            <a:r>
              <a:rPr lang="en-US" altLang="en-US" dirty="0"/>
              <a:t>Identify a primary key for the new entity.</a:t>
            </a:r>
          </a:p>
          <a:p>
            <a:r>
              <a:rPr lang="en-US" altLang="en-US" dirty="0"/>
              <a:t>Place the primary key for the new entity as a foreign key on the original entity. </a:t>
            </a:r>
          </a:p>
          <a:p>
            <a:endParaRPr lang="en-US" altLang="en-US" dirty="0" smtClean="0"/>
          </a:p>
        </p:txBody>
      </p:sp>
    </p:spTree>
    <p:extLst>
      <p:ext uri="{BB962C8B-B14F-4D97-AF65-F5344CB8AC3E}">
        <p14:creationId xmlns:p14="http://schemas.microsoft.com/office/powerpoint/2010/main" val="812413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70" name="Rectangle 26"/>
          <p:cNvSpPr>
            <a:spLocks noGrp="1" noChangeArrowheads="1"/>
          </p:cNvSpPr>
          <p:nvPr>
            <p:ph type="title"/>
          </p:nvPr>
        </p:nvSpPr>
        <p:spPr/>
        <p:txBody>
          <a:bodyPr/>
          <a:lstStyle/>
          <a:p>
            <a:r>
              <a:rPr lang="en-US" altLang="en-US" dirty="0" smtClean="0"/>
              <a:t>Definition of a Relational Database</a:t>
            </a:r>
            <a:endParaRPr lang="en-US" altLang="en-US" dirty="0"/>
          </a:p>
        </p:txBody>
      </p:sp>
      <p:sp>
        <p:nvSpPr>
          <p:cNvPr id="390171" name="Rectangle 27"/>
          <p:cNvSpPr>
            <a:spLocks noGrp="1" noChangeArrowheads="1"/>
          </p:cNvSpPr>
          <p:nvPr>
            <p:ph type="body" idx="2"/>
          </p:nvPr>
        </p:nvSpPr>
        <p:spPr/>
        <p:txBody>
          <a:bodyPr>
            <a:normAutofit/>
          </a:bodyPr>
          <a:lstStyle/>
          <a:p>
            <a:r>
              <a:rPr lang="en-US" altLang="en-US" sz="2000" dirty="0" smtClean="0"/>
              <a:t>A relational database is a collection of </a:t>
            </a:r>
            <a:r>
              <a:rPr lang="en-US" altLang="en-US" sz="2000" i="1" dirty="0" smtClean="0"/>
              <a:t>relations</a:t>
            </a:r>
            <a:r>
              <a:rPr lang="en-US" altLang="en-US" sz="2000" dirty="0" smtClean="0"/>
              <a:t> or </a:t>
            </a:r>
            <a:r>
              <a:rPr lang="en-US" altLang="en-US" sz="2000" i="1" dirty="0" smtClean="0"/>
              <a:t>two-dimensional tables</a:t>
            </a:r>
            <a:r>
              <a:rPr lang="en-US" altLang="en-US" sz="2000" dirty="0" smtClean="0"/>
              <a:t>.</a:t>
            </a:r>
          </a:p>
          <a:p>
            <a:r>
              <a:rPr lang="en-US" altLang="en-US" sz="2000" dirty="0" smtClean="0"/>
              <a:t>When designing a database to store information about employees, you create several tables to store different pieces of information about your employee. </a:t>
            </a:r>
            <a:endParaRPr lang="en-US" altLang="en-US" sz="2000" dirty="0"/>
          </a:p>
        </p:txBody>
      </p:sp>
      <p:grpSp>
        <p:nvGrpSpPr>
          <p:cNvPr id="390175" name="Group 31"/>
          <p:cNvGrpSpPr>
            <a:grpSpLocks/>
          </p:cNvGrpSpPr>
          <p:nvPr/>
        </p:nvGrpSpPr>
        <p:grpSpPr bwMode="auto">
          <a:xfrm>
            <a:off x="-36512" y="2832695"/>
            <a:ext cx="7459663" cy="3476625"/>
            <a:chOff x="496" y="1663"/>
            <a:chExt cx="4699" cy="2190"/>
          </a:xfrm>
        </p:grpSpPr>
        <p:grpSp>
          <p:nvGrpSpPr>
            <p:cNvPr id="390172" name="Group 28"/>
            <p:cNvGrpSpPr>
              <a:grpSpLocks/>
            </p:cNvGrpSpPr>
            <p:nvPr/>
          </p:nvGrpSpPr>
          <p:grpSpPr bwMode="auto">
            <a:xfrm>
              <a:off x="2292" y="1688"/>
              <a:ext cx="936" cy="994"/>
              <a:chOff x="2289" y="2948"/>
              <a:chExt cx="936" cy="994"/>
            </a:xfrm>
          </p:grpSpPr>
          <p:sp>
            <p:nvSpPr>
              <p:cNvPr id="390173" name="Freeform 29"/>
              <p:cNvSpPr>
                <a:spLocks/>
              </p:cNvSpPr>
              <p:nvPr/>
            </p:nvSpPr>
            <p:spPr bwMode="gray">
              <a:xfrm>
                <a:off x="2291" y="3125"/>
                <a:ext cx="932" cy="817"/>
              </a:xfrm>
              <a:custGeom>
                <a:avLst/>
                <a:gdLst>
                  <a:gd name="T0" fmla="*/ 932 w 932"/>
                  <a:gd name="T1" fmla="*/ 0 h 817"/>
                  <a:gd name="T2" fmla="*/ 0 w 932"/>
                  <a:gd name="T3" fmla="*/ 0 h 817"/>
                  <a:gd name="T4" fmla="*/ 0 w 932"/>
                  <a:gd name="T5" fmla="*/ 580 h 817"/>
                  <a:gd name="T6" fmla="*/ 6 w 932"/>
                  <a:gd name="T7" fmla="*/ 580 h 817"/>
                  <a:gd name="T8" fmla="*/ 4 w 932"/>
                  <a:gd name="T9" fmla="*/ 596 h 817"/>
                  <a:gd name="T10" fmla="*/ 4 w 932"/>
                  <a:gd name="T11" fmla="*/ 607 h 817"/>
                  <a:gd name="T12" fmla="*/ 6 w 932"/>
                  <a:gd name="T13" fmla="*/ 619 h 817"/>
                  <a:gd name="T14" fmla="*/ 9 w 932"/>
                  <a:gd name="T15" fmla="*/ 630 h 817"/>
                  <a:gd name="T16" fmla="*/ 13 w 932"/>
                  <a:gd name="T17" fmla="*/ 640 h 817"/>
                  <a:gd name="T18" fmla="*/ 17 w 932"/>
                  <a:gd name="T19" fmla="*/ 651 h 817"/>
                  <a:gd name="T20" fmla="*/ 25 w 932"/>
                  <a:gd name="T21" fmla="*/ 661 h 817"/>
                  <a:gd name="T22" fmla="*/ 32 w 932"/>
                  <a:gd name="T23" fmla="*/ 672 h 817"/>
                  <a:gd name="T24" fmla="*/ 40 w 932"/>
                  <a:gd name="T25" fmla="*/ 682 h 817"/>
                  <a:gd name="T26" fmla="*/ 50 w 932"/>
                  <a:gd name="T27" fmla="*/ 691 h 817"/>
                  <a:gd name="T28" fmla="*/ 59 w 932"/>
                  <a:gd name="T29" fmla="*/ 701 h 817"/>
                  <a:gd name="T30" fmla="*/ 71 w 932"/>
                  <a:gd name="T31" fmla="*/ 710 h 817"/>
                  <a:gd name="T32" fmla="*/ 82 w 932"/>
                  <a:gd name="T33" fmla="*/ 720 h 817"/>
                  <a:gd name="T34" fmla="*/ 109 w 932"/>
                  <a:gd name="T35" fmla="*/ 737 h 817"/>
                  <a:gd name="T36" fmla="*/ 124 w 932"/>
                  <a:gd name="T37" fmla="*/ 745 h 817"/>
                  <a:gd name="T38" fmla="*/ 139 w 932"/>
                  <a:gd name="T39" fmla="*/ 752 h 817"/>
                  <a:gd name="T40" fmla="*/ 172 w 932"/>
                  <a:gd name="T41" fmla="*/ 767 h 817"/>
                  <a:gd name="T42" fmla="*/ 208 w 932"/>
                  <a:gd name="T43" fmla="*/ 779 h 817"/>
                  <a:gd name="T44" fmla="*/ 244 w 932"/>
                  <a:gd name="T45" fmla="*/ 790 h 817"/>
                  <a:gd name="T46" fmla="*/ 286 w 932"/>
                  <a:gd name="T47" fmla="*/ 800 h 817"/>
                  <a:gd name="T48" fmla="*/ 328 w 932"/>
                  <a:gd name="T49" fmla="*/ 807 h 817"/>
                  <a:gd name="T50" fmla="*/ 372 w 932"/>
                  <a:gd name="T51" fmla="*/ 813 h 817"/>
                  <a:gd name="T52" fmla="*/ 418 w 932"/>
                  <a:gd name="T53" fmla="*/ 815 h 817"/>
                  <a:gd name="T54" fmla="*/ 466 w 932"/>
                  <a:gd name="T55" fmla="*/ 817 h 817"/>
                  <a:gd name="T56" fmla="*/ 514 w 932"/>
                  <a:gd name="T57" fmla="*/ 815 h 817"/>
                  <a:gd name="T58" fmla="*/ 560 w 932"/>
                  <a:gd name="T59" fmla="*/ 813 h 817"/>
                  <a:gd name="T60" fmla="*/ 604 w 932"/>
                  <a:gd name="T61" fmla="*/ 807 h 817"/>
                  <a:gd name="T62" fmla="*/ 646 w 932"/>
                  <a:gd name="T63" fmla="*/ 800 h 817"/>
                  <a:gd name="T64" fmla="*/ 688 w 932"/>
                  <a:gd name="T65" fmla="*/ 790 h 817"/>
                  <a:gd name="T66" fmla="*/ 724 w 932"/>
                  <a:gd name="T67" fmla="*/ 779 h 817"/>
                  <a:gd name="T68" fmla="*/ 760 w 932"/>
                  <a:gd name="T69" fmla="*/ 767 h 817"/>
                  <a:gd name="T70" fmla="*/ 793 w 932"/>
                  <a:gd name="T71" fmla="*/ 752 h 817"/>
                  <a:gd name="T72" fmla="*/ 823 w 932"/>
                  <a:gd name="T73" fmla="*/ 737 h 817"/>
                  <a:gd name="T74" fmla="*/ 850 w 932"/>
                  <a:gd name="T75" fmla="*/ 720 h 817"/>
                  <a:gd name="T76" fmla="*/ 861 w 932"/>
                  <a:gd name="T77" fmla="*/ 710 h 817"/>
                  <a:gd name="T78" fmla="*/ 873 w 932"/>
                  <a:gd name="T79" fmla="*/ 701 h 817"/>
                  <a:gd name="T80" fmla="*/ 882 w 932"/>
                  <a:gd name="T81" fmla="*/ 691 h 817"/>
                  <a:gd name="T82" fmla="*/ 892 w 932"/>
                  <a:gd name="T83" fmla="*/ 682 h 817"/>
                  <a:gd name="T84" fmla="*/ 900 w 932"/>
                  <a:gd name="T85" fmla="*/ 672 h 817"/>
                  <a:gd name="T86" fmla="*/ 907 w 932"/>
                  <a:gd name="T87" fmla="*/ 661 h 817"/>
                  <a:gd name="T88" fmla="*/ 915 w 932"/>
                  <a:gd name="T89" fmla="*/ 651 h 817"/>
                  <a:gd name="T90" fmla="*/ 919 w 932"/>
                  <a:gd name="T91" fmla="*/ 640 h 817"/>
                  <a:gd name="T92" fmla="*/ 923 w 932"/>
                  <a:gd name="T93" fmla="*/ 630 h 817"/>
                  <a:gd name="T94" fmla="*/ 926 w 932"/>
                  <a:gd name="T95" fmla="*/ 619 h 817"/>
                  <a:gd name="T96" fmla="*/ 928 w 932"/>
                  <a:gd name="T97" fmla="*/ 607 h 817"/>
                  <a:gd name="T98" fmla="*/ 928 w 932"/>
                  <a:gd name="T99" fmla="*/ 596 h 817"/>
                  <a:gd name="T100" fmla="*/ 926 w 932"/>
                  <a:gd name="T101" fmla="*/ 580 h 817"/>
                  <a:gd name="T102" fmla="*/ 932 w 932"/>
                  <a:gd name="T103" fmla="*/ 580 h 817"/>
                  <a:gd name="T104" fmla="*/ 932 w 932"/>
                  <a:gd name="T105" fmla="*/ 0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32" h="817">
                    <a:moveTo>
                      <a:pt x="932" y="0"/>
                    </a:moveTo>
                    <a:lnTo>
                      <a:pt x="0" y="0"/>
                    </a:lnTo>
                    <a:lnTo>
                      <a:pt x="0" y="580"/>
                    </a:lnTo>
                    <a:lnTo>
                      <a:pt x="6" y="580"/>
                    </a:lnTo>
                    <a:lnTo>
                      <a:pt x="4" y="596"/>
                    </a:lnTo>
                    <a:lnTo>
                      <a:pt x="4" y="607"/>
                    </a:lnTo>
                    <a:lnTo>
                      <a:pt x="6" y="619"/>
                    </a:lnTo>
                    <a:lnTo>
                      <a:pt x="9" y="630"/>
                    </a:lnTo>
                    <a:lnTo>
                      <a:pt x="13" y="640"/>
                    </a:lnTo>
                    <a:lnTo>
                      <a:pt x="17" y="651"/>
                    </a:lnTo>
                    <a:lnTo>
                      <a:pt x="25" y="661"/>
                    </a:lnTo>
                    <a:lnTo>
                      <a:pt x="32" y="672"/>
                    </a:lnTo>
                    <a:lnTo>
                      <a:pt x="40" y="682"/>
                    </a:lnTo>
                    <a:lnTo>
                      <a:pt x="50" y="691"/>
                    </a:lnTo>
                    <a:lnTo>
                      <a:pt x="59" y="701"/>
                    </a:lnTo>
                    <a:lnTo>
                      <a:pt x="71" y="710"/>
                    </a:lnTo>
                    <a:lnTo>
                      <a:pt x="82" y="720"/>
                    </a:lnTo>
                    <a:lnTo>
                      <a:pt x="109" y="737"/>
                    </a:lnTo>
                    <a:lnTo>
                      <a:pt x="124" y="745"/>
                    </a:lnTo>
                    <a:lnTo>
                      <a:pt x="139" y="752"/>
                    </a:lnTo>
                    <a:lnTo>
                      <a:pt x="172" y="767"/>
                    </a:lnTo>
                    <a:lnTo>
                      <a:pt x="208" y="779"/>
                    </a:lnTo>
                    <a:lnTo>
                      <a:pt x="244" y="790"/>
                    </a:lnTo>
                    <a:lnTo>
                      <a:pt x="286" y="800"/>
                    </a:lnTo>
                    <a:lnTo>
                      <a:pt x="328" y="807"/>
                    </a:lnTo>
                    <a:lnTo>
                      <a:pt x="372" y="813"/>
                    </a:lnTo>
                    <a:lnTo>
                      <a:pt x="418" y="815"/>
                    </a:lnTo>
                    <a:lnTo>
                      <a:pt x="466" y="817"/>
                    </a:lnTo>
                    <a:lnTo>
                      <a:pt x="514" y="815"/>
                    </a:lnTo>
                    <a:lnTo>
                      <a:pt x="560" y="813"/>
                    </a:lnTo>
                    <a:lnTo>
                      <a:pt x="604" y="807"/>
                    </a:lnTo>
                    <a:lnTo>
                      <a:pt x="646" y="800"/>
                    </a:lnTo>
                    <a:lnTo>
                      <a:pt x="688" y="790"/>
                    </a:lnTo>
                    <a:lnTo>
                      <a:pt x="724" y="779"/>
                    </a:lnTo>
                    <a:lnTo>
                      <a:pt x="760" y="767"/>
                    </a:lnTo>
                    <a:lnTo>
                      <a:pt x="793" y="752"/>
                    </a:lnTo>
                    <a:lnTo>
                      <a:pt x="823" y="737"/>
                    </a:lnTo>
                    <a:lnTo>
                      <a:pt x="850" y="720"/>
                    </a:lnTo>
                    <a:lnTo>
                      <a:pt x="861" y="710"/>
                    </a:lnTo>
                    <a:lnTo>
                      <a:pt x="873" y="701"/>
                    </a:lnTo>
                    <a:lnTo>
                      <a:pt x="882" y="691"/>
                    </a:lnTo>
                    <a:lnTo>
                      <a:pt x="892" y="682"/>
                    </a:lnTo>
                    <a:lnTo>
                      <a:pt x="900" y="672"/>
                    </a:lnTo>
                    <a:lnTo>
                      <a:pt x="907" y="661"/>
                    </a:lnTo>
                    <a:lnTo>
                      <a:pt x="915" y="651"/>
                    </a:lnTo>
                    <a:lnTo>
                      <a:pt x="919" y="640"/>
                    </a:lnTo>
                    <a:lnTo>
                      <a:pt x="923" y="630"/>
                    </a:lnTo>
                    <a:lnTo>
                      <a:pt x="926" y="619"/>
                    </a:lnTo>
                    <a:lnTo>
                      <a:pt x="928" y="607"/>
                    </a:lnTo>
                    <a:lnTo>
                      <a:pt x="928" y="596"/>
                    </a:lnTo>
                    <a:lnTo>
                      <a:pt x="926" y="580"/>
                    </a:lnTo>
                    <a:lnTo>
                      <a:pt x="932" y="580"/>
                    </a:lnTo>
                    <a:lnTo>
                      <a:pt x="932"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dirty="0"/>
              </a:p>
            </p:txBody>
          </p:sp>
          <p:sp>
            <p:nvSpPr>
              <p:cNvPr id="390174" name="Freeform 30"/>
              <p:cNvSpPr>
                <a:spLocks/>
              </p:cNvSpPr>
              <p:nvPr/>
            </p:nvSpPr>
            <p:spPr bwMode="gray">
              <a:xfrm>
                <a:off x="2289" y="2948"/>
                <a:ext cx="936" cy="357"/>
              </a:xfrm>
              <a:custGeom>
                <a:avLst/>
                <a:gdLst>
                  <a:gd name="T0" fmla="*/ 516 w 936"/>
                  <a:gd name="T1" fmla="*/ 355 h 357"/>
                  <a:gd name="T2" fmla="*/ 607 w 936"/>
                  <a:gd name="T3" fmla="*/ 349 h 357"/>
                  <a:gd name="T4" fmla="*/ 691 w 936"/>
                  <a:gd name="T5" fmla="*/ 334 h 357"/>
                  <a:gd name="T6" fmla="*/ 766 w 936"/>
                  <a:gd name="T7" fmla="*/ 317 h 357"/>
                  <a:gd name="T8" fmla="*/ 829 w 936"/>
                  <a:gd name="T9" fmla="*/ 292 h 357"/>
                  <a:gd name="T10" fmla="*/ 879 w 936"/>
                  <a:gd name="T11" fmla="*/ 263 h 357"/>
                  <a:gd name="T12" fmla="*/ 900 w 936"/>
                  <a:gd name="T13" fmla="*/ 248 h 357"/>
                  <a:gd name="T14" fmla="*/ 915 w 936"/>
                  <a:gd name="T15" fmla="*/ 231 h 357"/>
                  <a:gd name="T16" fmla="*/ 926 w 936"/>
                  <a:gd name="T17" fmla="*/ 214 h 357"/>
                  <a:gd name="T18" fmla="*/ 934 w 936"/>
                  <a:gd name="T19" fmla="*/ 197 h 357"/>
                  <a:gd name="T20" fmla="*/ 936 w 936"/>
                  <a:gd name="T21" fmla="*/ 177 h 357"/>
                  <a:gd name="T22" fmla="*/ 934 w 936"/>
                  <a:gd name="T23" fmla="*/ 160 h 357"/>
                  <a:gd name="T24" fmla="*/ 926 w 936"/>
                  <a:gd name="T25" fmla="*/ 141 h 357"/>
                  <a:gd name="T26" fmla="*/ 915 w 936"/>
                  <a:gd name="T27" fmla="*/ 126 h 357"/>
                  <a:gd name="T28" fmla="*/ 900 w 936"/>
                  <a:gd name="T29" fmla="*/ 109 h 357"/>
                  <a:gd name="T30" fmla="*/ 879 w 936"/>
                  <a:gd name="T31" fmla="*/ 93 h 357"/>
                  <a:gd name="T32" fmla="*/ 829 w 936"/>
                  <a:gd name="T33" fmla="*/ 65 h 357"/>
                  <a:gd name="T34" fmla="*/ 766 w 936"/>
                  <a:gd name="T35" fmla="*/ 40 h 357"/>
                  <a:gd name="T36" fmla="*/ 691 w 936"/>
                  <a:gd name="T37" fmla="*/ 21 h 357"/>
                  <a:gd name="T38" fmla="*/ 607 w 936"/>
                  <a:gd name="T39" fmla="*/ 8 h 357"/>
                  <a:gd name="T40" fmla="*/ 516 w 936"/>
                  <a:gd name="T41" fmla="*/ 0 h 357"/>
                  <a:gd name="T42" fmla="*/ 420 w 936"/>
                  <a:gd name="T43" fmla="*/ 0 h 357"/>
                  <a:gd name="T44" fmla="*/ 329 w 936"/>
                  <a:gd name="T45" fmla="*/ 8 h 357"/>
                  <a:gd name="T46" fmla="*/ 245 w 936"/>
                  <a:gd name="T47" fmla="*/ 21 h 357"/>
                  <a:gd name="T48" fmla="*/ 170 w 936"/>
                  <a:gd name="T49" fmla="*/ 40 h 357"/>
                  <a:gd name="T50" fmla="*/ 107 w 936"/>
                  <a:gd name="T51" fmla="*/ 65 h 357"/>
                  <a:gd name="T52" fmla="*/ 57 w 936"/>
                  <a:gd name="T53" fmla="*/ 93 h 357"/>
                  <a:gd name="T54" fmla="*/ 36 w 936"/>
                  <a:gd name="T55" fmla="*/ 109 h 357"/>
                  <a:gd name="T56" fmla="*/ 21 w 936"/>
                  <a:gd name="T57" fmla="*/ 126 h 357"/>
                  <a:gd name="T58" fmla="*/ 10 w 936"/>
                  <a:gd name="T59" fmla="*/ 141 h 357"/>
                  <a:gd name="T60" fmla="*/ 2 w 936"/>
                  <a:gd name="T61" fmla="*/ 160 h 357"/>
                  <a:gd name="T62" fmla="*/ 0 w 936"/>
                  <a:gd name="T63" fmla="*/ 177 h 357"/>
                  <a:gd name="T64" fmla="*/ 2 w 936"/>
                  <a:gd name="T65" fmla="*/ 197 h 357"/>
                  <a:gd name="T66" fmla="*/ 10 w 936"/>
                  <a:gd name="T67" fmla="*/ 214 h 357"/>
                  <a:gd name="T68" fmla="*/ 21 w 936"/>
                  <a:gd name="T69" fmla="*/ 231 h 357"/>
                  <a:gd name="T70" fmla="*/ 36 w 936"/>
                  <a:gd name="T71" fmla="*/ 248 h 357"/>
                  <a:gd name="T72" fmla="*/ 57 w 936"/>
                  <a:gd name="T73" fmla="*/ 263 h 357"/>
                  <a:gd name="T74" fmla="*/ 107 w 936"/>
                  <a:gd name="T75" fmla="*/ 292 h 357"/>
                  <a:gd name="T76" fmla="*/ 170 w 936"/>
                  <a:gd name="T77" fmla="*/ 317 h 357"/>
                  <a:gd name="T78" fmla="*/ 245 w 936"/>
                  <a:gd name="T79" fmla="*/ 334 h 357"/>
                  <a:gd name="T80" fmla="*/ 329 w 936"/>
                  <a:gd name="T81" fmla="*/ 349 h 357"/>
                  <a:gd name="T82" fmla="*/ 420 w 936"/>
                  <a:gd name="T83" fmla="*/ 355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36" h="357">
                    <a:moveTo>
                      <a:pt x="468" y="357"/>
                    </a:moveTo>
                    <a:lnTo>
                      <a:pt x="516" y="355"/>
                    </a:lnTo>
                    <a:lnTo>
                      <a:pt x="562" y="353"/>
                    </a:lnTo>
                    <a:lnTo>
                      <a:pt x="607" y="349"/>
                    </a:lnTo>
                    <a:lnTo>
                      <a:pt x="649" y="342"/>
                    </a:lnTo>
                    <a:lnTo>
                      <a:pt x="691" y="334"/>
                    </a:lnTo>
                    <a:lnTo>
                      <a:pt x="730" y="326"/>
                    </a:lnTo>
                    <a:lnTo>
                      <a:pt x="766" y="317"/>
                    </a:lnTo>
                    <a:lnTo>
                      <a:pt x="798" y="303"/>
                    </a:lnTo>
                    <a:lnTo>
                      <a:pt x="829" y="292"/>
                    </a:lnTo>
                    <a:lnTo>
                      <a:pt x="856" y="277"/>
                    </a:lnTo>
                    <a:lnTo>
                      <a:pt x="879" y="263"/>
                    </a:lnTo>
                    <a:lnTo>
                      <a:pt x="890" y="256"/>
                    </a:lnTo>
                    <a:lnTo>
                      <a:pt x="900" y="248"/>
                    </a:lnTo>
                    <a:lnTo>
                      <a:pt x="907" y="238"/>
                    </a:lnTo>
                    <a:lnTo>
                      <a:pt x="915" y="231"/>
                    </a:lnTo>
                    <a:lnTo>
                      <a:pt x="921" y="223"/>
                    </a:lnTo>
                    <a:lnTo>
                      <a:pt x="926" y="214"/>
                    </a:lnTo>
                    <a:lnTo>
                      <a:pt x="930" y="206"/>
                    </a:lnTo>
                    <a:lnTo>
                      <a:pt x="934" y="197"/>
                    </a:lnTo>
                    <a:lnTo>
                      <a:pt x="936" y="187"/>
                    </a:lnTo>
                    <a:lnTo>
                      <a:pt x="936" y="177"/>
                    </a:lnTo>
                    <a:lnTo>
                      <a:pt x="936" y="168"/>
                    </a:lnTo>
                    <a:lnTo>
                      <a:pt x="934" y="160"/>
                    </a:lnTo>
                    <a:lnTo>
                      <a:pt x="930" y="151"/>
                    </a:lnTo>
                    <a:lnTo>
                      <a:pt x="926" y="141"/>
                    </a:lnTo>
                    <a:lnTo>
                      <a:pt x="921" y="134"/>
                    </a:lnTo>
                    <a:lnTo>
                      <a:pt x="915" y="126"/>
                    </a:lnTo>
                    <a:lnTo>
                      <a:pt x="907" y="116"/>
                    </a:lnTo>
                    <a:lnTo>
                      <a:pt x="900" y="109"/>
                    </a:lnTo>
                    <a:lnTo>
                      <a:pt x="890" y="101"/>
                    </a:lnTo>
                    <a:lnTo>
                      <a:pt x="879" y="93"/>
                    </a:lnTo>
                    <a:lnTo>
                      <a:pt x="856" y="78"/>
                    </a:lnTo>
                    <a:lnTo>
                      <a:pt x="829" y="65"/>
                    </a:lnTo>
                    <a:lnTo>
                      <a:pt x="798" y="52"/>
                    </a:lnTo>
                    <a:lnTo>
                      <a:pt x="766" y="40"/>
                    </a:lnTo>
                    <a:lnTo>
                      <a:pt x="730" y="31"/>
                    </a:lnTo>
                    <a:lnTo>
                      <a:pt x="691" y="21"/>
                    </a:lnTo>
                    <a:lnTo>
                      <a:pt x="649" y="13"/>
                    </a:lnTo>
                    <a:lnTo>
                      <a:pt x="607" y="8"/>
                    </a:lnTo>
                    <a:lnTo>
                      <a:pt x="562" y="4"/>
                    </a:lnTo>
                    <a:lnTo>
                      <a:pt x="516" y="0"/>
                    </a:lnTo>
                    <a:lnTo>
                      <a:pt x="468" y="0"/>
                    </a:lnTo>
                    <a:lnTo>
                      <a:pt x="420" y="0"/>
                    </a:lnTo>
                    <a:lnTo>
                      <a:pt x="374" y="4"/>
                    </a:lnTo>
                    <a:lnTo>
                      <a:pt x="329" y="8"/>
                    </a:lnTo>
                    <a:lnTo>
                      <a:pt x="287" y="13"/>
                    </a:lnTo>
                    <a:lnTo>
                      <a:pt x="245" y="21"/>
                    </a:lnTo>
                    <a:lnTo>
                      <a:pt x="206" y="31"/>
                    </a:lnTo>
                    <a:lnTo>
                      <a:pt x="170" y="40"/>
                    </a:lnTo>
                    <a:lnTo>
                      <a:pt x="138" y="52"/>
                    </a:lnTo>
                    <a:lnTo>
                      <a:pt x="107" y="65"/>
                    </a:lnTo>
                    <a:lnTo>
                      <a:pt x="80" y="78"/>
                    </a:lnTo>
                    <a:lnTo>
                      <a:pt x="57" y="93"/>
                    </a:lnTo>
                    <a:lnTo>
                      <a:pt x="46" y="101"/>
                    </a:lnTo>
                    <a:lnTo>
                      <a:pt x="36" y="109"/>
                    </a:lnTo>
                    <a:lnTo>
                      <a:pt x="29" y="116"/>
                    </a:lnTo>
                    <a:lnTo>
                      <a:pt x="21" y="126"/>
                    </a:lnTo>
                    <a:lnTo>
                      <a:pt x="15" y="134"/>
                    </a:lnTo>
                    <a:lnTo>
                      <a:pt x="10" y="141"/>
                    </a:lnTo>
                    <a:lnTo>
                      <a:pt x="6" y="151"/>
                    </a:lnTo>
                    <a:lnTo>
                      <a:pt x="2" y="160"/>
                    </a:lnTo>
                    <a:lnTo>
                      <a:pt x="0" y="168"/>
                    </a:lnTo>
                    <a:lnTo>
                      <a:pt x="0" y="177"/>
                    </a:lnTo>
                    <a:lnTo>
                      <a:pt x="0" y="187"/>
                    </a:lnTo>
                    <a:lnTo>
                      <a:pt x="2" y="197"/>
                    </a:lnTo>
                    <a:lnTo>
                      <a:pt x="6" y="206"/>
                    </a:lnTo>
                    <a:lnTo>
                      <a:pt x="10" y="214"/>
                    </a:lnTo>
                    <a:lnTo>
                      <a:pt x="15" y="223"/>
                    </a:lnTo>
                    <a:lnTo>
                      <a:pt x="21" y="231"/>
                    </a:lnTo>
                    <a:lnTo>
                      <a:pt x="29" y="238"/>
                    </a:lnTo>
                    <a:lnTo>
                      <a:pt x="36" y="248"/>
                    </a:lnTo>
                    <a:lnTo>
                      <a:pt x="46" y="256"/>
                    </a:lnTo>
                    <a:lnTo>
                      <a:pt x="57" y="263"/>
                    </a:lnTo>
                    <a:lnTo>
                      <a:pt x="80" y="277"/>
                    </a:lnTo>
                    <a:lnTo>
                      <a:pt x="107" y="292"/>
                    </a:lnTo>
                    <a:lnTo>
                      <a:pt x="138" y="303"/>
                    </a:lnTo>
                    <a:lnTo>
                      <a:pt x="170" y="317"/>
                    </a:lnTo>
                    <a:lnTo>
                      <a:pt x="206" y="326"/>
                    </a:lnTo>
                    <a:lnTo>
                      <a:pt x="245" y="334"/>
                    </a:lnTo>
                    <a:lnTo>
                      <a:pt x="287" y="342"/>
                    </a:lnTo>
                    <a:lnTo>
                      <a:pt x="329" y="349"/>
                    </a:lnTo>
                    <a:lnTo>
                      <a:pt x="374" y="353"/>
                    </a:lnTo>
                    <a:lnTo>
                      <a:pt x="420" y="355"/>
                    </a:lnTo>
                    <a:lnTo>
                      <a:pt x="468" y="35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dirty="0"/>
              </a:p>
            </p:txBody>
          </p:sp>
        </p:grpSp>
        <p:sp>
          <p:nvSpPr>
            <p:cNvPr id="390151" name="Rectangle 7"/>
            <p:cNvSpPr>
              <a:spLocks noChangeArrowheads="1"/>
            </p:cNvSpPr>
            <p:nvPr/>
          </p:nvSpPr>
          <p:spPr bwMode="auto">
            <a:xfrm>
              <a:off x="2478" y="1663"/>
              <a:ext cx="569"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dirty="0"/>
                <a:t>Oracle</a:t>
              </a:r>
            </a:p>
            <a:p>
              <a:pPr algn="l" eaLnBrk="0" hangingPunct="0">
                <a:spcBef>
                  <a:spcPct val="0"/>
                </a:spcBef>
                <a:buClrTx/>
                <a:buFontTx/>
                <a:buNone/>
              </a:pPr>
              <a:r>
                <a:rPr lang="en-US" altLang="en-US" sz="2000" dirty="0"/>
                <a:t>server</a:t>
              </a:r>
            </a:p>
          </p:txBody>
        </p:sp>
        <p:grpSp>
          <p:nvGrpSpPr>
            <p:cNvPr id="390152" name="Group 8"/>
            <p:cNvGrpSpPr>
              <a:grpSpLocks/>
            </p:cNvGrpSpPr>
            <p:nvPr/>
          </p:nvGrpSpPr>
          <p:grpSpPr bwMode="auto">
            <a:xfrm>
              <a:off x="2382" y="2088"/>
              <a:ext cx="755" cy="457"/>
              <a:chOff x="2293" y="2088"/>
              <a:chExt cx="755" cy="457"/>
            </a:xfrm>
          </p:grpSpPr>
          <p:sp>
            <p:nvSpPr>
              <p:cNvPr id="390153" name="Rectangle 9"/>
              <p:cNvSpPr>
                <a:spLocks noChangeArrowheads="1"/>
              </p:cNvSpPr>
              <p:nvPr/>
            </p:nvSpPr>
            <p:spPr bwMode="blackWhite">
              <a:xfrm>
                <a:off x="2293" y="2088"/>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4" name="Rectangle 10"/>
              <p:cNvSpPr>
                <a:spLocks noChangeArrowheads="1"/>
              </p:cNvSpPr>
              <p:nvPr/>
            </p:nvSpPr>
            <p:spPr bwMode="blackWhite">
              <a:xfrm>
                <a:off x="2564" y="2088"/>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5" name="Rectangle 11"/>
              <p:cNvSpPr>
                <a:spLocks noChangeArrowheads="1"/>
              </p:cNvSpPr>
              <p:nvPr/>
            </p:nvSpPr>
            <p:spPr bwMode="blackWhite">
              <a:xfrm>
                <a:off x="2833" y="2088"/>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6" name="Rectangle 12"/>
              <p:cNvSpPr>
                <a:spLocks noChangeArrowheads="1"/>
              </p:cNvSpPr>
              <p:nvPr/>
            </p:nvSpPr>
            <p:spPr bwMode="blackWhite">
              <a:xfrm>
                <a:off x="2294" y="2259"/>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7" name="Rectangle 13"/>
              <p:cNvSpPr>
                <a:spLocks noChangeArrowheads="1"/>
              </p:cNvSpPr>
              <p:nvPr/>
            </p:nvSpPr>
            <p:spPr bwMode="blackWhite">
              <a:xfrm>
                <a:off x="2565" y="2259"/>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8" name="Rectangle 14"/>
              <p:cNvSpPr>
                <a:spLocks noChangeArrowheads="1"/>
              </p:cNvSpPr>
              <p:nvPr/>
            </p:nvSpPr>
            <p:spPr bwMode="blackWhite">
              <a:xfrm>
                <a:off x="2834" y="2259"/>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59" name="Rectangle 15"/>
              <p:cNvSpPr>
                <a:spLocks noChangeArrowheads="1"/>
              </p:cNvSpPr>
              <p:nvPr/>
            </p:nvSpPr>
            <p:spPr bwMode="blackWhite">
              <a:xfrm>
                <a:off x="2294" y="2427"/>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60" name="Rectangle 16"/>
              <p:cNvSpPr>
                <a:spLocks noChangeArrowheads="1"/>
              </p:cNvSpPr>
              <p:nvPr/>
            </p:nvSpPr>
            <p:spPr bwMode="blackWhite">
              <a:xfrm>
                <a:off x="2565" y="2427"/>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0161" name="Rectangle 17"/>
              <p:cNvSpPr>
                <a:spLocks noChangeArrowheads="1"/>
              </p:cNvSpPr>
              <p:nvPr/>
            </p:nvSpPr>
            <p:spPr bwMode="blackWhite">
              <a:xfrm>
                <a:off x="2834" y="2427"/>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grpSp>
        <p:sp>
          <p:nvSpPr>
            <p:cNvPr id="390162" name="Freeform 18"/>
            <p:cNvSpPr>
              <a:spLocks/>
            </p:cNvSpPr>
            <p:nvPr/>
          </p:nvSpPr>
          <p:spPr bwMode="ltGray">
            <a:xfrm>
              <a:off x="504" y="2424"/>
              <a:ext cx="2255" cy="717"/>
            </a:xfrm>
            <a:custGeom>
              <a:avLst/>
              <a:gdLst>
                <a:gd name="T0" fmla="*/ 1928 w 2277"/>
                <a:gd name="T1" fmla="*/ 0 h 717"/>
                <a:gd name="T2" fmla="*/ 0 w 2277"/>
                <a:gd name="T3" fmla="*/ 707 h 717"/>
                <a:gd name="T4" fmla="*/ 2276 w 2277"/>
                <a:gd name="T5" fmla="*/ 716 h 717"/>
                <a:gd name="T6" fmla="*/ 2093 w 2277"/>
                <a:gd name="T7" fmla="*/ 0 h 717"/>
                <a:gd name="T8" fmla="*/ 1928 w 2277"/>
                <a:gd name="T9" fmla="*/ 0 h 717"/>
              </a:gdLst>
              <a:ahLst/>
              <a:cxnLst>
                <a:cxn ang="0">
                  <a:pos x="T0" y="T1"/>
                </a:cxn>
                <a:cxn ang="0">
                  <a:pos x="T2" y="T3"/>
                </a:cxn>
                <a:cxn ang="0">
                  <a:pos x="T4" y="T5"/>
                </a:cxn>
                <a:cxn ang="0">
                  <a:pos x="T6" y="T7"/>
                </a:cxn>
                <a:cxn ang="0">
                  <a:pos x="T8" y="T9"/>
                </a:cxn>
              </a:cxnLst>
              <a:rect l="0" t="0" r="r" b="b"/>
              <a:pathLst>
                <a:path w="2277" h="717">
                  <a:moveTo>
                    <a:pt x="1928" y="0"/>
                  </a:moveTo>
                  <a:lnTo>
                    <a:pt x="0" y="707"/>
                  </a:lnTo>
                  <a:lnTo>
                    <a:pt x="2276" y="716"/>
                  </a:lnTo>
                  <a:lnTo>
                    <a:pt x="2093" y="0"/>
                  </a:lnTo>
                  <a:lnTo>
                    <a:pt x="1928" y="0"/>
                  </a:lnTo>
                </a:path>
              </a:pathLst>
            </a:custGeom>
            <a:solidFill>
              <a:srgbClr val="FF3300">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0163" name="Rectangle 19"/>
            <p:cNvSpPr>
              <a:spLocks noChangeArrowheads="1"/>
            </p:cNvSpPr>
            <p:nvPr/>
          </p:nvSpPr>
          <p:spPr bwMode="auto">
            <a:xfrm>
              <a:off x="910" y="2937"/>
              <a:ext cx="191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dirty="0"/>
                <a:t>Table name: </a:t>
              </a:r>
              <a:r>
                <a:rPr lang="en-US" altLang="en-US" sz="2000" dirty="0">
                  <a:latin typeface="Courier New" pitchFamily="49" charset="0"/>
                </a:rPr>
                <a:t>EMPLOYEES</a:t>
              </a:r>
            </a:p>
          </p:txBody>
        </p:sp>
        <p:sp>
          <p:nvSpPr>
            <p:cNvPr id="390164" name="Freeform 20"/>
            <p:cNvSpPr>
              <a:spLocks/>
            </p:cNvSpPr>
            <p:nvPr/>
          </p:nvSpPr>
          <p:spPr bwMode="ltGray">
            <a:xfrm>
              <a:off x="2831" y="2424"/>
              <a:ext cx="2330" cy="708"/>
            </a:xfrm>
            <a:custGeom>
              <a:avLst/>
              <a:gdLst>
                <a:gd name="T0" fmla="*/ 239 w 2330"/>
                <a:gd name="T1" fmla="*/ 0 h 708"/>
                <a:gd name="T2" fmla="*/ 2329 w 2330"/>
                <a:gd name="T3" fmla="*/ 707 h 708"/>
                <a:gd name="T4" fmla="*/ 0 w 2330"/>
                <a:gd name="T5" fmla="*/ 707 h 708"/>
                <a:gd name="T6" fmla="*/ 71 w 2330"/>
                <a:gd name="T7" fmla="*/ 0 h 708"/>
                <a:gd name="T8" fmla="*/ 239 w 2330"/>
                <a:gd name="T9" fmla="*/ 0 h 708"/>
              </a:gdLst>
              <a:ahLst/>
              <a:cxnLst>
                <a:cxn ang="0">
                  <a:pos x="T0" y="T1"/>
                </a:cxn>
                <a:cxn ang="0">
                  <a:pos x="T2" y="T3"/>
                </a:cxn>
                <a:cxn ang="0">
                  <a:pos x="T4" y="T5"/>
                </a:cxn>
                <a:cxn ang="0">
                  <a:pos x="T6" y="T7"/>
                </a:cxn>
                <a:cxn ang="0">
                  <a:pos x="T8" y="T9"/>
                </a:cxn>
              </a:cxnLst>
              <a:rect l="0" t="0" r="r" b="b"/>
              <a:pathLst>
                <a:path w="2330" h="708">
                  <a:moveTo>
                    <a:pt x="239" y="0"/>
                  </a:moveTo>
                  <a:lnTo>
                    <a:pt x="2329" y="707"/>
                  </a:lnTo>
                  <a:lnTo>
                    <a:pt x="0" y="707"/>
                  </a:lnTo>
                  <a:lnTo>
                    <a:pt x="71" y="0"/>
                  </a:lnTo>
                  <a:lnTo>
                    <a:pt x="239" y="0"/>
                  </a:lnTo>
                </a:path>
              </a:pathLst>
            </a:custGeom>
            <a:solidFill>
              <a:srgbClr val="FF3300">
                <a:alpha val="50000"/>
              </a:srgb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0165" name="Rectangle 21"/>
            <p:cNvSpPr>
              <a:spLocks noChangeArrowheads="1"/>
            </p:cNvSpPr>
            <p:nvPr/>
          </p:nvSpPr>
          <p:spPr bwMode="auto">
            <a:xfrm>
              <a:off x="2825" y="2929"/>
              <a:ext cx="20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pPr algn="l" eaLnBrk="0" hangingPunct="0">
                <a:spcBef>
                  <a:spcPct val="0"/>
                </a:spcBef>
                <a:buClrTx/>
                <a:buFontTx/>
                <a:buNone/>
              </a:pPr>
              <a:r>
                <a:rPr lang="en-US" altLang="en-US" sz="2000" dirty="0"/>
                <a:t>Table name: </a:t>
              </a:r>
              <a:r>
                <a:rPr lang="en-US" altLang="en-US" sz="2000" dirty="0">
                  <a:latin typeface="Courier New" pitchFamily="49" charset="0"/>
                </a:rPr>
                <a:t>DEPARTMENTS</a:t>
              </a:r>
            </a:p>
          </p:txBody>
        </p:sp>
        <p:sp>
          <p:nvSpPr>
            <p:cNvPr id="390166" name="Text Box 22"/>
            <p:cNvSpPr txBox="1">
              <a:spLocks noChangeArrowheads="1"/>
            </p:cNvSpPr>
            <p:nvPr/>
          </p:nvSpPr>
          <p:spPr bwMode="auto">
            <a:xfrm>
              <a:off x="496" y="3607"/>
              <a:ext cx="231"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charset="0"/>
                </a:defRPr>
              </a:lvl1pPr>
              <a:lvl2pPr marL="411163" algn="l" defTabSz="822325">
                <a:spcBef>
                  <a:spcPct val="0"/>
                </a:spcBef>
                <a:defRPr sz="2400">
                  <a:solidFill>
                    <a:schemeClr val="tx1"/>
                  </a:solidFill>
                  <a:latin typeface="Times New Roman" charset="0"/>
                </a:defRPr>
              </a:lvl2pPr>
              <a:lvl3pPr marL="822325" algn="l" defTabSz="822325">
                <a:spcBef>
                  <a:spcPct val="0"/>
                </a:spcBef>
                <a:defRPr sz="2400">
                  <a:solidFill>
                    <a:schemeClr val="tx1"/>
                  </a:solidFill>
                  <a:latin typeface="Times New Roman" charset="0"/>
                </a:defRPr>
              </a:lvl3pPr>
              <a:lvl4pPr marL="1235075" algn="l" defTabSz="822325">
                <a:spcBef>
                  <a:spcPct val="0"/>
                </a:spcBef>
                <a:defRPr sz="2400">
                  <a:solidFill>
                    <a:schemeClr val="tx1"/>
                  </a:solidFill>
                  <a:latin typeface="Times New Roman" charset="0"/>
                </a:defRPr>
              </a:lvl4pPr>
              <a:lvl5pPr marL="1646238" algn="l" defTabSz="822325">
                <a:spcBef>
                  <a:spcPct val="0"/>
                </a:spcBef>
                <a:defRPr sz="2400">
                  <a:solidFill>
                    <a:schemeClr val="tx1"/>
                  </a:solidFill>
                  <a:latin typeface="Times New Roman" charset="0"/>
                </a:defRPr>
              </a:lvl5pPr>
              <a:lvl6pPr marL="2103438" defTabSz="822325" fontAlgn="base">
                <a:spcBef>
                  <a:spcPct val="0"/>
                </a:spcBef>
                <a:spcAft>
                  <a:spcPct val="0"/>
                </a:spcAft>
                <a:defRPr sz="2400">
                  <a:solidFill>
                    <a:schemeClr val="tx1"/>
                  </a:solidFill>
                  <a:latin typeface="Times New Roman" charset="0"/>
                </a:defRPr>
              </a:lvl6pPr>
              <a:lvl7pPr marL="2560638" defTabSz="822325" fontAlgn="base">
                <a:spcBef>
                  <a:spcPct val="0"/>
                </a:spcBef>
                <a:spcAft>
                  <a:spcPct val="0"/>
                </a:spcAft>
                <a:defRPr sz="2400">
                  <a:solidFill>
                    <a:schemeClr val="tx1"/>
                  </a:solidFill>
                  <a:latin typeface="Times New Roman" charset="0"/>
                </a:defRPr>
              </a:lvl7pPr>
              <a:lvl8pPr marL="3017838" defTabSz="822325" fontAlgn="base">
                <a:spcBef>
                  <a:spcPct val="0"/>
                </a:spcBef>
                <a:spcAft>
                  <a:spcPct val="0"/>
                </a:spcAft>
                <a:defRPr sz="2400">
                  <a:solidFill>
                    <a:schemeClr val="tx1"/>
                  </a:solidFill>
                  <a:latin typeface="Times New Roman" charset="0"/>
                </a:defRPr>
              </a:lvl8pPr>
              <a:lvl9pPr marL="3475038" defTabSz="822325" fontAlgn="base">
                <a:spcBef>
                  <a:spcPct val="0"/>
                </a:spcBef>
                <a:spcAft>
                  <a:spcPct val="0"/>
                </a:spcAft>
                <a:defRPr sz="2400">
                  <a:solidFill>
                    <a:schemeClr val="tx1"/>
                  </a:solidFill>
                  <a:latin typeface="Times New Roman" charset="0"/>
                </a:defRPr>
              </a:lvl9pPr>
            </a:lstStyle>
            <a:p>
              <a:pPr algn="ctr">
                <a:buClr>
                  <a:srgbClr val="000000"/>
                </a:buClr>
              </a:pPr>
              <a:r>
                <a:rPr lang="en-US" altLang="en-US" dirty="0">
                  <a:latin typeface="Arial" charset="0"/>
                </a:rPr>
                <a:t>…</a:t>
              </a:r>
            </a:p>
          </p:txBody>
        </p:sp>
        <p:sp>
          <p:nvSpPr>
            <p:cNvPr id="390167" name="Text Box 23"/>
            <p:cNvSpPr txBox="1">
              <a:spLocks noChangeArrowheads="1"/>
            </p:cNvSpPr>
            <p:nvPr/>
          </p:nvSpPr>
          <p:spPr bwMode="auto">
            <a:xfrm>
              <a:off x="2827" y="3607"/>
              <a:ext cx="231"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charset="0"/>
                </a:defRPr>
              </a:lvl1pPr>
              <a:lvl2pPr marL="411163" algn="l" defTabSz="822325">
                <a:spcBef>
                  <a:spcPct val="0"/>
                </a:spcBef>
                <a:defRPr sz="2400">
                  <a:solidFill>
                    <a:schemeClr val="tx1"/>
                  </a:solidFill>
                  <a:latin typeface="Times New Roman" charset="0"/>
                </a:defRPr>
              </a:lvl2pPr>
              <a:lvl3pPr marL="822325" algn="l" defTabSz="822325">
                <a:spcBef>
                  <a:spcPct val="0"/>
                </a:spcBef>
                <a:defRPr sz="2400">
                  <a:solidFill>
                    <a:schemeClr val="tx1"/>
                  </a:solidFill>
                  <a:latin typeface="Times New Roman" charset="0"/>
                </a:defRPr>
              </a:lvl3pPr>
              <a:lvl4pPr marL="1235075" algn="l" defTabSz="822325">
                <a:spcBef>
                  <a:spcPct val="0"/>
                </a:spcBef>
                <a:defRPr sz="2400">
                  <a:solidFill>
                    <a:schemeClr val="tx1"/>
                  </a:solidFill>
                  <a:latin typeface="Times New Roman" charset="0"/>
                </a:defRPr>
              </a:lvl4pPr>
              <a:lvl5pPr marL="1646238" algn="l" defTabSz="822325">
                <a:spcBef>
                  <a:spcPct val="0"/>
                </a:spcBef>
                <a:defRPr sz="2400">
                  <a:solidFill>
                    <a:schemeClr val="tx1"/>
                  </a:solidFill>
                  <a:latin typeface="Times New Roman" charset="0"/>
                </a:defRPr>
              </a:lvl5pPr>
              <a:lvl6pPr marL="2103438" defTabSz="822325" fontAlgn="base">
                <a:spcBef>
                  <a:spcPct val="0"/>
                </a:spcBef>
                <a:spcAft>
                  <a:spcPct val="0"/>
                </a:spcAft>
                <a:defRPr sz="2400">
                  <a:solidFill>
                    <a:schemeClr val="tx1"/>
                  </a:solidFill>
                  <a:latin typeface="Times New Roman" charset="0"/>
                </a:defRPr>
              </a:lvl6pPr>
              <a:lvl7pPr marL="2560638" defTabSz="822325" fontAlgn="base">
                <a:spcBef>
                  <a:spcPct val="0"/>
                </a:spcBef>
                <a:spcAft>
                  <a:spcPct val="0"/>
                </a:spcAft>
                <a:defRPr sz="2400">
                  <a:solidFill>
                    <a:schemeClr val="tx1"/>
                  </a:solidFill>
                  <a:latin typeface="Times New Roman" charset="0"/>
                </a:defRPr>
              </a:lvl7pPr>
              <a:lvl8pPr marL="3017838" defTabSz="822325" fontAlgn="base">
                <a:spcBef>
                  <a:spcPct val="0"/>
                </a:spcBef>
                <a:spcAft>
                  <a:spcPct val="0"/>
                </a:spcAft>
                <a:defRPr sz="2400">
                  <a:solidFill>
                    <a:schemeClr val="tx1"/>
                  </a:solidFill>
                  <a:latin typeface="Times New Roman" charset="0"/>
                </a:defRPr>
              </a:lvl8pPr>
              <a:lvl9pPr marL="3475038" defTabSz="822325" fontAlgn="base">
                <a:spcBef>
                  <a:spcPct val="0"/>
                </a:spcBef>
                <a:spcAft>
                  <a:spcPct val="0"/>
                </a:spcAft>
                <a:defRPr sz="2400">
                  <a:solidFill>
                    <a:schemeClr val="tx1"/>
                  </a:solidFill>
                  <a:latin typeface="Times New Roman" charset="0"/>
                </a:defRPr>
              </a:lvl9pPr>
            </a:lstStyle>
            <a:p>
              <a:pPr algn="ctr">
                <a:buClr>
                  <a:srgbClr val="000000"/>
                </a:buClr>
              </a:pPr>
              <a:r>
                <a:rPr lang="en-US" altLang="en-US" dirty="0">
                  <a:latin typeface="Arial" charset="0"/>
                </a:rPr>
                <a:t>…</a:t>
              </a:r>
            </a:p>
          </p:txBody>
        </p:sp>
        <p:pic>
          <p:nvPicPr>
            <p:cNvPr id="390168"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 y="3142"/>
              <a:ext cx="2232" cy="564"/>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254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016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 y="3133"/>
              <a:ext cx="2352" cy="582"/>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254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100975395"/>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dirty="0" smtClean="0"/>
              <a:t>Process of data normalization</a:t>
            </a:r>
            <a:endParaRPr lang="en-US" altLang="en-US" dirty="0"/>
          </a:p>
        </p:txBody>
      </p:sp>
      <p:sp>
        <p:nvSpPr>
          <p:cNvPr id="8195" name="Rectangle 3"/>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sz="2400" dirty="0"/>
              <a:t>ELIMINATE REPEATING GROUPS</a:t>
            </a:r>
          </a:p>
          <a:p>
            <a:pPr>
              <a:buFont typeface="Monotype Sorts" pitchFamily="2" charset="2"/>
              <a:buNone/>
            </a:pPr>
            <a:r>
              <a:rPr lang="en-US" altLang="en-US" sz="2400" dirty="0"/>
              <a:t>	Make a separate table for each set of related attributes and give each table a primary key.</a:t>
            </a:r>
            <a:endParaRPr lang="en-US" altLang="en-US" dirty="0"/>
          </a:p>
          <a:p>
            <a:r>
              <a:rPr lang="en-US" altLang="en-US" sz="2400" dirty="0"/>
              <a:t>ELIMINATE REDUNDANT DATA</a:t>
            </a:r>
          </a:p>
          <a:p>
            <a:pPr>
              <a:buFont typeface="Monotype Sorts" pitchFamily="2" charset="2"/>
              <a:buNone/>
            </a:pPr>
            <a:r>
              <a:rPr lang="en-US" altLang="en-US" sz="2400" dirty="0"/>
              <a:t>	If an attribute depends on only part of a multivalued key, remove it to a separate table.</a:t>
            </a:r>
            <a:endParaRPr lang="en-US" altLang="en-US" dirty="0"/>
          </a:p>
          <a:p>
            <a:r>
              <a:rPr lang="en-US" altLang="en-US" sz="2400" dirty="0"/>
              <a:t>ELIMINATE COLUMNS NOT DEPENDENT ON KEY</a:t>
            </a:r>
          </a:p>
          <a:p>
            <a:pPr>
              <a:buFont typeface="Monotype Sorts" pitchFamily="2" charset="2"/>
              <a:buNone/>
            </a:pPr>
            <a:r>
              <a:rPr lang="en-US" altLang="en-US" sz="2400" dirty="0"/>
              <a:t>	If attributes do not contribute to a description of the key, remove them to a separate table</a:t>
            </a:r>
            <a:r>
              <a:rPr lang="en-US" altLang="en-US" sz="2400" dirty="0" smtClean="0"/>
              <a:t>.</a:t>
            </a:r>
            <a:endParaRPr lang="en-US" altLang="en-US" sz="2400" dirty="0"/>
          </a:p>
        </p:txBody>
      </p:sp>
    </p:spTree>
    <p:extLst>
      <p:ext uri="{BB962C8B-B14F-4D97-AF65-F5344CB8AC3E}">
        <p14:creationId xmlns:p14="http://schemas.microsoft.com/office/powerpoint/2010/main" val="312736253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a:t>
            </a:r>
            <a:endParaRPr lang="en-IE" dirty="0"/>
          </a:p>
        </p:txBody>
      </p:sp>
      <p:sp>
        <p:nvSpPr>
          <p:cNvPr id="3" name="Content Placeholder 2"/>
          <p:cNvSpPr>
            <a:spLocks noGrp="1"/>
          </p:cNvSpPr>
          <p:nvPr>
            <p:ph sz="quarter" idx="1"/>
          </p:nvPr>
        </p:nvSpPr>
        <p:spPr/>
        <p:txBody>
          <a:bodyPr>
            <a:normAutofit fontScale="85000" lnSpcReduction="20000"/>
          </a:bodyPr>
          <a:lstStyle/>
          <a:p>
            <a:r>
              <a:rPr lang="en-IE" dirty="0" smtClean="0"/>
              <a:t>The </a:t>
            </a:r>
            <a:r>
              <a:rPr lang="en-IE" dirty="0"/>
              <a:t>shop MM stocks a ranges of computer games and rents them to customers. </a:t>
            </a:r>
            <a:endParaRPr lang="en-IE" dirty="0" smtClean="0"/>
          </a:p>
          <a:p>
            <a:r>
              <a:rPr lang="en-IE" dirty="0" smtClean="0"/>
              <a:t>In </a:t>
            </a:r>
            <a:r>
              <a:rPr lang="en-IE" dirty="0"/>
              <a:t>their database they need to store details about the games (such </a:t>
            </a:r>
            <a:r>
              <a:rPr lang="en-IE" dirty="0" smtClean="0"/>
              <a:t>as  </a:t>
            </a:r>
            <a:r>
              <a:rPr lang="en-IE" dirty="0"/>
              <a:t>title, type, price and the quantity in stock), the customers that rent games from them (such as name,  email address, credit card number) and the details of any rentals of games that occur. </a:t>
            </a:r>
            <a:r>
              <a:rPr lang="en-IE" dirty="0" smtClean="0"/>
              <a:t> </a:t>
            </a:r>
          </a:p>
          <a:p>
            <a:r>
              <a:rPr lang="en-IE" dirty="0" smtClean="0"/>
              <a:t>Each game has a unique ID.</a:t>
            </a:r>
          </a:p>
          <a:p>
            <a:r>
              <a:rPr lang="en-IE" dirty="0" smtClean="0"/>
              <a:t>Each customer has a unique ID. </a:t>
            </a:r>
          </a:p>
          <a:p>
            <a:r>
              <a:rPr lang="en-IE" dirty="0" smtClean="0"/>
              <a:t>The shop categorises games based on the following categorisation: 1 Adventure,  2 Combat, 3 Simulation, 4 Action, 5 Sports</a:t>
            </a:r>
          </a:p>
          <a:p>
            <a:r>
              <a:rPr lang="en-IE" dirty="0" smtClean="0"/>
              <a:t>Customers </a:t>
            </a:r>
            <a:r>
              <a:rPr lang="en-IE" dirty="0"/>
              <a:t>can rent many games and a game can be rented by many customers</a:t>
            </a:r>
            <a:r>
              <a:rPr lang="en-IE" dirty="0" smtClean="0"/>
              <a:t>.</a:t>
            </a:r>
          </a:p>
          <a:p>
            <a:r>
              <a:rPr lang="en-IE" dirty="0" smtClean="0"/>
              <a:t>Each game is of one type but each there can be many games for each game type.</a:t>
            </a:r>
            <a:endParaRPr lang="en-IE" dirty="0" smtClean="0"/>
          </a:p>
          <a:p>
            <a:r>
              <a:rPr lang="en-IE" dirty="0" smtClean="0"/>
              <a:t>Lets put together a logical </a:t>
            </a:r>
            <a:r>
              <a:rPr lang="en-IE" dirty="0" smtClean="0"/>
              <a:t>ERD based on </a:t>
            </a:r>
            <a:r>
              <a:rPr lang="en-IE" smtClean="0"/>
              <a:t>this information.</a:t>
            </a:r>
            <a:endParaRPr lang="en-IE" dirty="0"/>
          </a:p>
          <a:p>
            <a:endParaRPr lang="en-IE" dirty="0"/>
          </a:p>
        </p:txBody>
      </p:sp>
    </p:spTree>
    <p:extLst>
      <p:ext uri="{BB962C8B-B14F-4D97-AF65-F5344CB8AC3E}">
        <p14:creationId xmlns:p14="http://schemas.microsoft.com/office/powerpoint/2010/main" val="1093265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More detail</a:t>
            </a:r>
            <a:endParaRPr lang="en-IE" dirty="0"/>
          </a:p>
        </p:txBody>
      </p:sp>
      <p:sp>
        <p:nvSpPr>
          <p:cNvPr id="3" name="Content Placeholder 2"/>
          <p:cNvSpPr>
            <a:spLocks noGrp="1"/>
          </p:cNvSpPr>
          <p:nvPr>
            <p:ph sz="quarter" idx="1"/>
          </p:nvPr>
        </p:nvSpPr>
        <p:spPr/>
        <p:txBody>
          <a:bodyPr/>
          <a:lstStyle/>
          <a:p>
            <a:r>
              <a:rPr lang="en-IE" dirty="0" smtClean="0"/>
              <a:t>The following is a report that the shop produces to see current status of what is in stock and what has been rented.</a:t>
            </a:r>
            <a:endParaRPr lang="en-IE" dirty="0"/>
          </a:p>
        </p:txBody>
      </p:sp>
    </p:spTree>
    <p:extLst>
      <p:ext uri="{BB962C8B-B14F-4D97-AF65-F5344CB8AC3E}">
        <p14:creationId xmlns:p14="http://schemas.microsoft.com/office/powerpoint/2010/main" val="2607866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p:txBody>
          <a:bodyPr>
            <a:normAutofit fontScale="90000"/>
          </a:bodyPr>
          <a:lstStyle/>
          <a:p>
            <a:pPr eaLnBrk="1" fontAlgn="auto" hangingPunct="1">
              <a:spcAft>
                <a:spcPts val="0"/>
              </a:spcAft>
              <a:defRPr/>
            </a:pPr>
            <a:r>
              <a:rPr lang="en-IE" dirty="0" smtClean="0"/>
              <a:t>Creating Physical Data Structures</a:t>
            </a:r>
          </a:p>
        </p:txBody>
      </p:sp>
      <p:sp>
        <p:nvSpPr>
          <p:cNvPr id="5123" name="Rectangle 3"/>
          <p:cNvSpPr>
            <a:spLocks noGrp="1" noChangeArrowheads="1"/>
          </p:cNvSpPr>
          <p:nvPr>
            <p:ph type="subTitle" idx="1"/>
          </p:nvPr>
        </p:nvSpPr>
        <p:spPr/>
        <p:txBody>
          <a:bodyPr>
            <a:normAutofit/>
          </a:bodyPr>
          <a:lstStyle/>
          <a:p>
            <a:pPr marR="0" eaLnBrk="1" hangingPunct="1"/>
            <a:r>
              <a:rPr lang="en-US" dirty="0" smtClean="0"/>
              <a:t>Data Definition Language</a:t>
            </a:r>
          </a:p>
        </p:txBody>
      </p:sp>
    </p:spTree>
    <p:extLst>
      <p:ext uri="{BB962C8B-B14F-4D97-AF65-F5344CB8AC3E}">
        <p14:creationId xmlns:p14="http://schemas.microsoft.com/office/powerpoint/2010/main" val="36705147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dirty="0" smtClean="0"/>
              <a:t>Creating a Table</a:t>
            </a:r>
            <a:endParaRPr lang="en-US" altLang="en-US" dirty="0"/>
          </a:p>
        </p:txBody>
      </p:sp>
      <p:sp>
        <p:nvSpPr>
          <p:cNvPr id="41987" name="Rectangle 3"/>
          <p:cNvSpPr>
            <a:spLocks noGrp="1" noChangeArrowheads="1"/>
          </p:cNvSpPr>
          <p:nvPr>
            <p:ph type="body" idx="1"/>
          </p:nvPr>
        </p:nvSpPr>
        <p:spPr/>
        <p:txBody>
          <a:bodyPr>
            <a:normAutofit lnSpcReduction="10000"/>
          </a:bodyPr>
          <a:lstStyle/>
          <a:p>
            <a:r>
              <a:rPr lang="en-US" altLang="en-US" dirty="0" smtClean="0"/>
              <a:t>A table is an object that can store data in an Oracle database.</a:t>
            </a:r>
          </a:p>
          <a:p>
            <a:r>
              <a:rPr lang="en-US" altLang="en-US" dirty="0" smtClean="0"/>
              <a:t>You will create a table for each entity in your physical data model.</a:t>
            </a:r>
          </a:p>
          <a:p>
            <a:pPr lvl="1"/>
            <a:r>
              <a:rPr lang="en-US" altLang="en-US" dirty="0" smtClean="0"/>
              <a:t>The attributes of the entity become the columns of the table.</a:t>
            </a:r>
          </a:p>
          <a:p>
            <a:pPr lvl="1"/>
            <a:endParaRPr lang="en-US" altLang="en-US" dirty="0" smtClean="0"/>
          </a:p>
          <a:p>
            <a:r>
              <a:rPr lang="en-US" altLang="en-US" dirty="0" smtClean="0"/>
              <a:t>When you create a table, you must specify:</a:t>
            </a:r>
          </a:p>
          <a:p>
            <a:pPr lvl="1"/>
            <a:r>
              <a:rPr lang="en-US" altLang="en-US" dirty="0" smtClean="0"/>
              <a:t>the table name, </a:t>
            </a:r>
          </a:p>
          <a:p>
            <a:pPr lvl="1"/>
            <a:r>
              <a:rPr lang="en-US" altLang="en-US" dirty="0" smtClean="0"/>
              <a:t>the name of each column, </a:t>
            </a:r>
          </a:p>
          <a:p>
            <a:pPr lvl="1"/>
            <a:r>
              <a:rPr lang="en-US" altLang="en-US" dirty="0" smtClean="0"/>
              <a:t>the data type of each column, </a:t>
            </a:r>
          </a:p>
          <a:p>
            <a:pPr lvl="1"/>
            <a:r>
              <a:rPr lang="en-US" altLang="en-US" dirty="0" smtClean="0"/>
              <a:t>and the size of each column</a:t>
            </a:r>
          </a:p>
          <a:p>
            <a:pPr lvl="1"/>
            <a:r>
              <a:rPr lang="en-US" altLang="en-US" dirty="0" smtClean="0"/>
              <a:t>any constraints on the data that each column can contain.</a:t>
            </a:r>
            <a:endParaRPr lang="en-US" altLang="en-US" dirty="0"/>
          </a:p>
        </p:txBody>
      </p:sp>
    </p:spTree>
    <p:extLst>
      <p:ext uri="{BB962C8B-B14F-4D97-AF65-F5344CB8AC3E}">
        <p14:creationId xmlns:p14="http://schemas.microsoft.com/office/powerpoint/2010/main" val="41249811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Create Table Statement</a:t>
            </a:r>
            <a:endParaRPr lang="en-IE" dirty="0"/>
          </a:p>
        </p:txBody>
      </p:sp>
      <p:sp>
        <p:nvSpPr>
          <p:cNvPr id="3" name="Content Placeholder 2"/>
          <p:cNvSpPr>
            <a:spLocks noGrp="1"/>
          </p:cNvSpPr>
          <p:nvPr>
            <p:ph sz="quarter" idx="1"/>
          </p:nvPr>
        </p:nvSpPr>
        <p:spPr/>
        <p:txBody>
          <a:bodyPr/>
          <a:lstStyle/>
          <a:p>
            <a:pPr lvl="1"/>
            <a:r>
              <a:rPr lang="en-US" altLang="en-US" dirty="0"/>
              <a:t>You must have:</a:t>
            </a:r>
          </a:p>
          <a:p>
            <a:pPr lvl="2"/>
            <a:r>
              <a:rPr lang="en-US" altLang="en-US" dirty="0" smtClean="0">
                <a:latin typeface="Courier New" pitchFamily="49" charset="0"/>
              </a:rPr>
              <a:t>CREATE </a:t>
            </a:r>
            <a:r>
              <a:rPr lang="en-US" altLang="en-US" dirty="0">
                <a:latin typeface="Courier New" pitchFamily="49" charset="0"/>
              </a:rPr>
              <a:t>TABLE</a:t>
            </a:r>
            <a:r>
              <a:rPr lang="en-US" altLang="en-US" dirty="0"/>
              <a:t> privilege</a:t>
            </a:r>
          </a:p>
          <a:p>
            <a:pPr lvl="2"/>
            <a:r>
              <a:rPr lang="en-US" altLang="en-US" dirty="0" smtClean="0"/>
              <a:t>Access to a </a:t>
            </a:r>
            <a:r>
              <a:rPr lang="en-US" altLang="en-US" dirty="0"/>
              <a:t>storage area</a:t>
            </a:r>
          </a:p>
          <a:p>
            <a:pPr lvl="2">
              <a:buFont typeface="Arial" charset="0"/>
              <a:buNone/>
            </a:pPr>
            <a:endParaRPr lang="en-US" altLang="en-US" dirty="0"/>
          </a:p>
          <a:p>
            <a:pPr lvl="1">
              <a:buFont typeface="Arial" charset="0"/>
              <a:buNone/>
            </a:pPr>
            <a:endParaRPr lang="en-US" altLang="en-US" dirty="0"/>
          </a:p>
          <a:p>
            <a:pPr lvl="1"/>
            <a:r>
              <a:rPr lang="en-US" altLang="en-US" dirty="0"/>
              <a:t>You specify:</a:t>
            </a:r>
          </a:p>
          <a:p>
            <a:pPr lvl="2"/>
            <a:r>
              <a:rPr lang="en-US" altLang="en-US" dirty="0"/>
              <a:t>Table name</a:t>
            </a:r>
          </a:p>
          <a:p>
            <a:pPr lvl="2"/>
            <a:r>
              <a:rPr lang="en-US" altLang="en-US" dirty="0"/>
              <a:t>Column name, column data type, and column </a:t>
            </a:r>
            <a:r>
              <a:rPr lang="en-US" altLang="en-US" dirty="0" smtClean="0"/>
              <a:t>size, any constraints</a:t>
            </a:r>
            <a:endParaRPr lang="en-US" altLang="en-US" dirty="0"/>
          </a:p>
          <a:p>
            <a:endParaRPr lang="en-IE" dirty="0"/>
          </a:p>
        </p:txBody>
      </p:sp>
      <p:sp>
        <p:nvSpPr>
          <p:cNvPr id="4" name="Rectangle 8"/>
          <p:cNvSpPr>
            <a:spLocks noChangeArrowheads="1"/>
          </p:cNvSpPr>
          <p:nvPr/>
        </p:nvSpPr>
        <p:spPr bwMode="blackGray">
          <a:xfrm>
            <a:off x="845013" y="2492896"/>
            <a:ext cx="7270750" cy="641350"/>
          </a:xfrm>
          <a:prstGeom prst="rect">
            <a:avLst/>
          </a:prstGeom>
          <a:solidFill>
            <a:srgbClr val="FFFF00"/>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CREATE TABLE [</a:t>
            </a:r>
            <a:r>
              <a:rPr lang="en-US" altLang="en-US" sz="1800" i="1" dirty="0">
                <a:solidFill>
                  <a:srgbClr val="000000"/>
                </a:solidFill>
                <a:latin typeface="Courier New" pitchFamily="49" charset="0"/>
              </a:rPr>
              <a:t>schema</a:t>
            </a:r>
            <a:r>
              <a:rPr lang="en-US" altLang="en-US" sz="1800" dirty="0">
                <a:solidFill>
                  <a:srgbClr val="000000"/>
                </a:solidFill>
                <a:latin typeface="Courier New" pitchFamily="49" charset="0"/>
              </a:rPr>
              <a:t>.]</a:t>
            </a:r>
            <a:r>
              <a:rPr lang="en-US" altLang="en-US" sz="1800" i="1" dirty="0">
                <a:solidFill>
                  <a:srgbClr val="000000"/>
                </a:solidFill>
                <a:latin typeface="Courier New" pitchFamily="49" charset="0"/>
              </a:rPr>
              <a:t>table</a:t>
            </a:r>
          </a:p>
          <a:p>
            <a:pPr eaLnBrk="0" hangingPunct="0">
              <a:buClrTx/>
              <a:buFontTx/>
              <a:buNone/>
            </a:pPr>
            <a:r>
              <a:rPr lang="en-US" altLang="en-US" sz="1800" dirty="0">
                <a:solidFill>
                  <a:srgbClr val="000000"/>
                </a:solidFill>
                <a:latin typeface="Courier New" pitchFamily="49" charset="0"/>
              </a:rPr>
              <a:t>          (</a:t>
            </a:r>
            <a:r>
              <a:rPr lang="en-US" altLang="en-US" sz="1800" i="1" dirty="0">
                <a:solidFill>
                  <a:srgbClr val="000000"/>
                </a:solidFill>
                <a:latin typeface="Courier New" pitchFamily="49" charset="0"/>
              </a:rPr>
              <a:t>column</a:t>
            </a:r>
            <a:r>
              <a:rPr lang="en-US" altLang="en-US" sz="1800" dirty="0">
                <a:solidFill>
                  <a:srgbClr val="000000"/>
                </a:solidFill>
                <a:latin typeface="Courier New" pitchFamily="49" charset="0"/>
              </a:rPr>
              <a:t> </a:t>
            </a:r>
            <a:r>
              <a:rPr lang="en-US" altLang="en-US" sz="1800" i="1" dirty="0" err="1">
                <a:solidFill>
                  <a:srgbClr val="000000"/>
                </a:solidFill>
                <a:latin typeface="Courier New" pitchFamily="49" charset="0"/>
              </a:rPr>
              <a:t>datatype</a:t>
            </a:r>
            <a:r>
              <a:rPr lang="en-US" altLang="en-US" sz="1800" dirty="0">
                <a:solidFill>
                  <a:srgbClr val="000000"/>
                </a:solidFill>
                <a:latin typeface="Courier New" pitchFamily="49" charset="0"/>
              </a:rPr>
              <a:t> [DEFAULT </a:t>
            </a:r>
            <a:r>
              <a:rPr lang="en-US" altLang="en-US" sz="1800" i="1" dirty="0" err="1">
                <a:solidFill>
                  <a:srgbClr val="000000"/>
                </a:solidFill>
                <a:latin typeface="Courier New" pitchFamily="49" charset="0"/>
              </a:rPr>
              <a:t>expr</a:t>
            </a:r>
            <a:r>
              <a:rPr lang="en-US" altLang="en-US" sz="1800" dirty="0">
                <a:solidFill>
                  <a:srgbClr val="000000"/>
                </a:solidFill>
                <a:latin typeface="Courier New" pitchFamily="49" charset="0"/>
              </a:rPr>
              <a:t>][, ...]);</a:t>
            </a:r>
          </a:p>
        </p:txBody>
      </p:sp>
    </p:spTree>
    <p:extLst>
      <p:ext uri="{BB962C8B-B14F-4D97-AF65-F5344CB8AC3E}">
        <p14:creationId xmlns:p14="http://schemas.microsoft.com/office/powerpoint/2010/main" val="37288963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Naming Tables</a:t>
            </a:r>
            <a:endParaRPr lang="en-IE" dirty="0"/>
          </a:p>
        </p:txBody>
      </p:sp>
      <p:sp>
        <p:nvSpPr>
          <p:cNvPr id="3" name="Content Placeholder 2"/>
          <p:cNvSpPr>
            <a:spLocks noGrp="1"/>
          </p:cNvSpPr>
          <p:nvPr>
            <p:ph sz="quarter" idx="1"/>
          </p:nvPr>
        </p:nvSpPr>
        <p:spPr/>
        <p:txBody>
          <a:bodyPr/>
          <a:lstStyle/>
          <a:p>
            <a:r>
              <a:rPr lang="en-US" altLang="en-US" dirty="0"/>
              <a:t>Table names and column names:</a:t>
            </a:r>
          </a:p>
          <a:p>
            <a:pPr lvl="1"/>
            <a:r>
              <a:rPr lang="en-US" altLang="en-US" dirty="0"/>
              <a:t>Must begin with a letter</a:t>
            </a:r>
          </a:p>
          <a:p>
            <a:pPr lvl="1"/>
            <a:r>
              <a:rPr lang="en-US" altLang="en-US" dirty="0"/>
              <a:t>Must be 1–30 characters long</a:t>
            </a:r>
          </a:p>
          <a:p>
            <a:pPr lvl="1"/>
            <a:r>
              <a:rPr lang="en-US" altLang="en-US" dirty="0"/>
              <a:t>Must contain only A–Z, a–z, 0–9, _, $, and #</a:t>
            </a:r>
          </a:p>
          <a:p>
            <a:pPr lvl="1"/>
            <a:r>
              <a:rPr lang="en-US" altLang="en-US" dirty="0"/>
              <a:t>Must not duplicate the name of another object owned by the same user</a:t>
            </a:r>
          </a:p>
          <a:p>
            <a:pPr lvl="1"/>
            <a:r>
              <a:rPr lang="en-US" altLang="en-US" dirty="0"/>
              <a:t>Must not be an Oracle server reserved </a:t>
            </a:r>
            <a:r>
              <a:rPr lang="en-US" altLang="en-US" dirty="0" smtClean="0"/>
              <a:t>word</a:t>
            </a:r>
          </a:p>
          <a:p>
            <a:pPr lvl="1"/>
            <a:r>
              <a:rPr lang="en-IE" dirty="0" smtClean="0"/>
              <a:t>Cannot contain spaces </a:t>
            </a:r>
            <a:r>
              <a:rPr lang="en-IE" dirty="0"/>
              <a:t>or hyphens</a:t>
            </a:r>
            <a:endParaRPr lang="en-US" altLang="en-US" dirty="0"/>
          </a:p>
          <a:p>
            <a:pPr marL="0" indent="0">
              <a:buNone/>
            </a:pPr>
            <a:endParaRPr lang="en-IE" dirty="0"/>
          </a:p>
        </p:txBody>
      </p:sp>
    </p:spTree>
    <p:extLst>
      <p:ext uri="{BB962C8B-B14F-4D97-AF65-F5344CB8AC3E}">
        <p14:creationId xmlns:p14="http://schemas.microsoft.com/office/powerpoint/2010/main" val="34762695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Creating a table – Step 1</a:t>
            </a:r>
            <a:endParaRPr lang="en-IE" dirty="0"/>
          </a:p>
        </p:txBody>
      </p:sp>
      <p:sp>
        <p:nvSpPr>
          <p:cNvPr id="3" name="Content Placeholder 2"/>
          <p:cNvSpPr>
            <a:spLocks noGrp="1"/>
          </p:cNvSpPr>
          <p:nvPr>
            <p:ph sz="quarter" idx="1"/>
          </p:nvPr>
        </p:nvSpPr>
        <p:spPr/>
        <p:txBody>
          <a:bodyPr/>
          <a:lstStyle/>
          <a:p>
            <a:r>
              <a:rPr lang="en-IE" dirty="0" smtClean="0"/>
              <a:t>Decide on the name</a:t>
            </a:r>
          </a:p>
          <a:p>
            <a:pPr lvl="1"/>
            <a:r>
              <a:rPr lang="en-IE" dirty="0" smtClean="0"/>
              <a:t>Matching your ERD is good</a:t>
            </a:r>
          </a:p>
          <a:p>
            <a:pPr lvl="1"/>
            <a:r>
              <a:rPr lang="en-US" altLang="en-US" dirty="0"/>
              <a:t>Table names and column names:</a:t>
            </a:r>
          </a:p>
          <a:p>
            <a:pPr lvl="2"/>
            <a:r>
              <a:rPr lang="en-US" altLang="en-US" dirty="0"/>
              <a:t>Must begin with a letter</a:t>
            </a:r>
          </a:p>
          <a:p>
            <a:pPr lvl="2"/>
            <a:r>
              <a:rPr lang="en-US" altLang="en-US" dirty="0"/>
              <a:t>Must be 1–30 characters long</a:t>
            </a:r>
          </a:p>
          <a:p>
            <a:pPr lvl="2"/>
            <a:r>
              <a:rPr lang="en-US" altLang="en-US" dirty="0"/>
              <a:t>Must contain only A–Z, a–z, 0–9, _, $, and #</a:t>
            </a:r>
          </a:p>
          <a:p>
            <a:pPr lvl="2"/>
            <a:r>
              <a:rPr lang="en-US" altLang="en-US" dirty="0"/>
              <a:t>Must not duplicate the name of another object owned by the same user</a:t>
            </a:r>
          </a:p>
          <a:p>
            <a:pPr lvl="2"/>
            <a:r>
              <a:rPr lang="en-US" altLang="en-US" dirty="0"/>
              <a:t>Must not be an Oracle server reserved word</a:t>
            </a:r>
          </a:p>
          <a:p>
            <a:pPr lvl="2"/>
            <a:r>
              <a:rPr lang="en-IE" dirty="0"/>
              <a:t>Cannot contain spaces or hyphens</a:t>
            </a:r>
            <a:endParaRPr lang="en-US" altLang="en-US" dirty="0"/>
          </a:p>
          <a:p>
            <a:r>
              <a:rPr lang="en-IE" dirty="0" smtClean="0"/>
              <a:t>Define the attributes and their types</a:t>
            </a:r>
          </a:p>
        </p:txBody>
      </p:sp>
    </p:spTree>
    <p:extLst>
      <p:ext uri="{BB962C8B-B14F-4D97-AF65-F5344CB8AC3E}">
        <p14:creationId xmlns:p14="http://schemas.microsoft.com/office/powerpoint/2010/main" val="1214280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Exercise</a:t>
            </a:r>
            <a:endParaRPr lang="en-IE" dirty="0"/>
          </a:p>
        </p:txBody>
      </p:sp>
      <p:sp>
        <p:nvSpPr>
          <p:cNvPr id="3" name="Content Placeholder 2"/>
          <p:cNvSpPr>
            <a:spLocks noGrp="1"/>
          </p:cNvSpPr>
          <p:nvPr>
            <p:ph sz="quarter" idx="1"/>
          </p:nvPr>
        </p:nvSpPr>
        <p:spPr/>
        <p:txBody>
          <a:bodyPr/>
          <a:lstStyle/>
          <a:p>
            <a:endParaRPr lang="en-IE"/>
          </a:p>
        </p:txBody>
      </p:sp>
    </p:spTree>
    <p:extLst>
      <p:ext uri="{BB962C8B-B14F-4D97-AF65-F5344CB8AC3E}">
        <p14:creationId xmlns:p14="http://schemas.microsoft.com/office/powerpoint/2010/main" val="699539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Creating a table – Step 2</a:t>
            </a:r>
            <a:endParaRPr lang="en-IE" dirty="0"/>
          </a:p>
        </p:txBody>
      </p:sp>
      <p:sp>
        <p:nvSpPr>
          <p:cNvPr id="3" name="Content Placeholder 2"/>
          <p:cNvSpPr>
            <a:spLocks noGrp="1"/>
          </p:cNvSpPr>
          <p:nvPr>
            <p:ph sz="quarter" idx="1"/>
          </p:nvPr>
        </p:nvSpPr>
        <p:spPr/>
        <p:txBody>
          <a:bodyPr/>
          <a:lstStyle/>
          <a:p>
            <a:r>
              <a:rPr lang="en-IE" dirty="0" smtClean="0"/>
              <a:t>Identify a primary key</a:t>
            </a:r>
            <a:endParaRPr lang="en-IE" dirty="0"/>
          </a:p>
        </p:txBody>
      </p:sp>
    </p:spTree>
    <p:extLst>
      <p:ext uri="{BB962C8B-B14F-4D97-AF65-F5344CB8AC3E}">
        <p14:creationId xmlns:p14="http://schemas.microsoft.com/office/powerpoint/2010/main" val="1639060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70" name="Rectangle 78"/>
          <p:cNvSpPr>
            <a:spLocks noGrp="1" noChangeArrowheads="1"/>
          </p:cNvSpPr>
          <p:nvPr>
            <p:ph type="title"/>
          </p:nvPr>
        </p:nvSpPr>
        <p:spPr/>
        <p:txBody>
          <a:bodyPr>
            <a:normAutofit fontScale="90000"/>
          </a:bodyPr>
          <a:lstStyle/>
          <a:p>
            <a:r>
              <a:rPr lang="en-US" altLang="en-US" dirty="0"/>
              <a:t>Data </a:t>
            </a:r>
            <a:r>
              <a:rPr lang="en-US" altLang="en-US" dirty="0" smtClean="0"/>
              <a:t>Models (The Cornerstone of Design)</a:t>
            </a:r>
            <a:endParaRPr lang="en-US" altLang="en-US" dirty="0"/>
          </a:p>
        </p:txBody>
      </p:sp>
      <p:grpSp>
        <p:nvGrpSpPr>
          <p:cNvPr id="392282" name="Group 90"/>
          <p:cNvGrpSpPr>
            <a:grpSpLocks/>
          </p:cNvGrpSpPr>
          <p:nvPr/>
        </p:nvGrpSpPr>
        <p:grpSpPr bwMode="auto">
          <a:xfrm>
            <a:off x="595312" y="1119981"/>
            <a:ext cx="7953375" cy="4589463"/>
            <a:chOff x="348" y="956"/>
            <a:chExt cx="5010" cy="2891"/>
          </a:xfrm>
        </p:grpSpPr>
        <p:sp>
          <p:nvSpPr>
            <p:cNvPr id="392277" name="Freeform 85"/>
            <p:cNvSpPr>
              <a:spLocks/>
            </p:cNvSpPr>
            <p:nvPr/>
          </p:nvSpPr>
          <p:spPr bwMode="auto">
            <a:xfrm>
              <a:off x="912" y="1200"/>
              <a:ext cx="768" cy="336"/>
            </a:xfrm>
            <a:custGeom>
              <a:avLst/>
              <a:gdLst>
                <a:gd name="T0" fmla="*/ 0 w 768"/>
                <a:gd name="T1" fmla="*/ 0 h 336"/>
                <a:gd name="T2" fmla="*/ 768 w 768"/>
                <a:gd name="T3" fmla="*/ 0 h 336"/>
                <a:gd name="T4" fmla="*/ 768 w 768"/>
                <a:gd name="T5" fmla="*/ 336 h 336"/>
              </a:gdLst>
              <a:ahLst/>
              <a:cxnLst>
                <a:cxn ang="0">
                  <a:pos x="T0" y="T1"/>
                </a:cxn>
                <a:cxn ang="0">
                  <a:pos x="T2" y="T3"/>
                </a:cxn>
                <a:cxn ang="0">
                  <a:pos x="T4" y="T5"/>
                </a:cxn>
              </a:cxnLst>
              <a:rect l="0" t="0" r="r" b="b"/>
              <a:pathLst>
                <a:path w="768" h="336">
                  <a:moveTo>
                    <a:pt x="0" y="0"/>
                  </a:moveTo>
                  <a:lnTo>
                    <a:pt x="768" y="0"/>
                  </a:lnTo>
                  <a:lnTo>
                    <a:pt x="768" y="336"/>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78" name="Freeform 86"/>
            <p:cNvSpPr>
              <a:spLocks/>
            </p:cNvSpPr>
            <p:nvPr/>
          </p:nvSpPr>
          <p:spPr bwMode="auto">
            <a:xfrm>
              <a:off x="2496" y="1737"/>
              <a:ext cx="768" cy="288"/>
            </a:xfrm>
            <a:custGeom>
              <a:avLst/>
              <a:gdLst>
                <a:gd name="T0" fmla="*/ 0 w 768"/>
                <a:gd name="T1" fmla="*/ 0 h 336"/>
                <a:gd name="T2" fmla="*/ 768 w 768"/>
                <a:gd name="T3" fmla="*/ 0 h 336"/>
                <a:gd name="T4" fmla="*/ 768 w 768"/>
                <a:gd name="T5" fmla="*/ 336 h 336"/>
              </a:gdLst>
              <a:ahLst/>
              <a:cxnLst>
                <a:cxn ang="0">
                  <a:pos x="T0" y="T1"/>
                </a:cxn>
                <a:cxn ang="0">
                  <a:pos x="T2" y="T3"/>
                </a:cxn>
                <a:cxn ang="0">
                  <a:pos x="T4" y="T5"/>
                </a:cxn>
              </a:cxnLst>
              <a:rect l="0" t="0" r="r" b="b"/>
              <a:pathLst>
                <a:path w="768" h="336">
                  <a:moveTo>
                    <a:pt x="0" y="0"/>
                  </a:moveTo>
                  <a:lnTo>
                    <a:pt x="768" y="0"/>
                  </a:lnTo>
                  <a:lnTo>
                    <a:pt x="768" y="336"/>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198" name="Rectangle 6"/>
            <p:cNvSpPr>
              <a:spLocks noChangeArrowheads="1"/>
            </p:cNvSpPr>
            <p:nvPr/>
          </p:nvSpPr>
          <p:spPr bwMode="auto">
            <a:xfrm>
              <a:off x="348" y="1806"/>
              <a:ext cx="1073"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altLang="en-US" dirty="0"/>
                <a:t>Model of</a:t>
              </a:r>
              <a:br>
                <a:rPr lang="en-US" altLang="en-US" dirty="0"/>
              </a:br>
              <a:r>
                <a:rPr lang="en-US" altLang="en-US" dirty="0"/>
                <a:t>system</a:t>
              </a:r>
              <a:br>
                <a:rPr lang="en-US" altLang="en-US" dirty="0"/>
              </a:br>
              <a:r>
                <a:rPr lang="en-US" altLang="en-US" dirty="0"/>
                <a:t>in client’s</a:t>
              </a:r>
              <a:br>
                <a:rPr lang="en-US" altLang="en-US" dirty="0"/>
              </a:br>
              <a:r>
                <a:rPr lang="en-US" altLang="en-US" dirty="0"/>
                <a:t>mind</a:t>
              </a:r>
            </a:p>
          </p:txBody>
        </p:sp>
        <p:sp>
          <p:nvSpPr>
            <p:cNvPr id="392200" name="Line 8"/>
            <p:cNvSpPr>
              <a:spLocks noChangeShapeType="1"/>
            </p:cNvSpPr>
            <p:nvPr/>
          </p:nvSpPr>
          <p:spPr bwMode="auto">
            <a:xfrm>
              <a:off x="1991" y="1724"/>
              <a:ext cx="424"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01" name="Freeform 9"/>
            <p:cNvSpPr>
              <a:spLocks/>
            </p:cNvSpPr>
            <p:nvPr/>
          </p:nvSpPr>
          <p:spPr bwMode="auto">
            <a:xfrm>
              <a:off x="2011" y="1607"/>
              <a:ext cx="146" cy="260"/>
            </a:xfrm>
            <a:custGeom>
              <a:avLst/>
              <a:gdLst>
                <a:gd name="T0" fmla="*/ 32 w 146"/>
                <a:gd name="T1" fmla="*/ 0 h 260"/>
                <a:gd name="T2" fmla="*/ 145 w 146"/>
                <a:gd name="T3" fmla="*/ 113 h 260"/>
                <a:gd name="T4" fmla="*/ 0 w 146"/>
                <a:gd name="T5" fmla="*/ 259 h 260"/>
              </a:gdLst>
              <a:ahLst/>
              <a:cxnLst>
                <a:cxn ang="0">
                  <a:pos x="T0" y="T1"/>
                </a:cxn>
                <a:cxn ang="0">
                  <a:pos x="T2" y="T3"/>
                </a:cxn>
                <a:cxn ang="0">
                  <a:pos x="T4" y="T5"/>
                </a:cxn>
              </a:cxnLst>
              <a:rect l="0" t="0" r="r" b="b"/>
              <a:pathLst>
                <a:path w="146" h="260">
                  <a:moveTo>
                    <a:pt x="32" y="0"/>
                  </a:moveTo>
                  <a:lnTo>
                    <a:pt x="145" y="113"/>
                  </a:lnTo>
                  <a:lnTo>
                    <a:pt x="0" y="259"/>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02" name="AutoShape 10"/>
            <p:cNvSpPr>
              <a:spLocks noChangeArrowheads="1"/>
            </p:cNvSpPr>
            <p:nvPr/>
          </p:nvSpPr>
          <p:spPr bwMode="blackWhite">
            <a:xfrm>
              <a:off x="1469" y="1549"/>
              <a:ext cx="571" cy="343"/>
            </a:xfrm>
            <a:prstGeom prst="roundRect">
              <a:avLst>
                <a:gd name="adj" fmla="val 12449"/>
              </a:avLst>
            </a:prstGeom>
            <a:solidFill>
              <a:srgbClr val="3399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03" name="AutoShape 11"/>
            <p:cNvSpPr>
              <a:spLocks noChangeArrowheads="1"/>
            </p:cNvSpPr>
            <p:nvPr/>
          </p:nvSpPr>
          <p:spPr bwMode="blackWhite">
            <a:xfrm>
              <a:off x="2250" y="1549"/>
              <a:ext cx="342" cy="343"/>
            </a:xfrm>
            <a:prstGeom prst="roundRect">
              <a:avLst>
                <a:gd name="adj" fmla="val 12449"/>
              </a:avLst>
            </a:prstGeom>
            <a:solidFill>
              <a:srgbClr val="3399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04" name="Rectangle 12"/>
            <p:cNvSpPr>
              <a:spLocks noChangeArrowheads="1"/>
            </p:cNvSpPr>
            <p:nvPr/>
          </p:nvSpPr>
          <p:spPr bwMode="auto">
            <a:xfrm>
              <a:off x="1261" y="2056"/>
              <a:ext cx="152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altLang="en-US" dirty="0"/>
                <a:t>Entity model of</a:t>
              </a:r>
              <a:br>
                <a:rPr lang="en-US" altLang="en-US" dirty="0"/>
              </a:br>
              <a:r>
                <a:rPr lang="en-US" altLang="en-US" dirty="0"/>
                <a:t>client’s model</a:t>
              </a:r>
            </a:p>
          </p:txBody>
        </p:sp>
        <p:sp>
          <p:nvSpPr>
            <p:cNvPr id="392206" name="Rectangle 14"/>
            <p:cNvSpPr>
              <a:spLocks noChangeArrowheads="1"/>
            </p:cNvSpPr>
            <p:nvPr/>
          </p:nvSpPr>
          <p:spPr bwMode="auto">
            <a:xfrm>
              <a:off x="4103" y="3616"/>
              <a:ext cx="1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altLang="en-US" dirty="0"/>
                <a:t>Tables on disk</a:t>
              </a:r>
            </a:p>
          </p:txBody>
        </p:sp>
        <p:sp>
          <p:nvSpPr>
            <p:cNvPr id="392208" name="Line 16"/>
            <p:cNvSpPr>
              <a:spLocks noChangeShapeType="1"/>
            </p:cNvSpPr>
            <p:nvPr/>
          </p:nvSpPr>
          <p:spPr bwMode="auto">
            <a:xfrm>
              <a:off x="3497" y="2214"/>
              <a:ext cx="419"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09" name="Freeform 17"/>
            <p:cNvSpPr>
              <a:spLocks/>
            </p:cNvSpPr>
            <p:nvPr/>
          </p:nvSpPr>
          <p:spPr bwMode="auto">
            <a:xfrm>
              <a:off x="3517" y="2098"/>
              <a:ext cx="145" cy="257"/>
            </a:xfrm>
            <a:custGeom>
              <a:avLst/>
              <a:gdLst>
                <a:gd name="T0" fmla="*/ 32 w 145"/>
                <a:gd name="T1" fmla="*/ 0 h 257"/>
                <a:gd name="T2" fmla="*/ 144 w 145"/>
                <a:gd name="T3" fmla="*/ 112 h 257"/>
                <a:gd name="T4" fmla="*/ 0 w 145"/>
                <a:gd name="T5" fmla="*/ 256 h 257"/>
              </a:gdLst>
              <a:ahLst/>
              <a:cxnLst>
                <a:cxn ang="0">
                  <a:pos x="T0" y="T1"/>
                </a:cxn>
                <a:cxn ang="0">
                  <a:pos x="T2" y="T3"/>
                </a:cxn>
                <a:cxn ang="0">
                  <a:pos x="T4" y="T5"/>
                </a:cxn>
              </a:cxnLst>
              <a:rect l="0" t="0" r="r" b="b"/>
              <a:pathLst>
                <a:path w="145" h="257">
                  <a:moveTo>
                    <a:pt x="32" y="0"/>
                  </a:moveTo>
                  <a:lnTo>
                    <a:pt x="144" y="112"/>
                  </a:lnTo>
                  <a:lnTo>
                    <a:pt x="0" y="256"/>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10" name="AutoShape 18"/>
            <p:cNvSpPr>
              <a:spLocks noChangeArrowheads="1"/>
            </p:cNvSpPr>
            <p:nvPr/>
          </p:nvSpPr>
          <p:spPr bwMode="blackWhite">
            <a:xfrm>
              <a:off x="2981" y="2041"/>
              <a:ext cx="565" cy="339"/>
            </a:xfrm>
            <a:prstGeom prst="roundRect">
              <a:avLst>
                <a:gd name="adj" fmla="val 0"/>
              </a:avLst>
            </a:prstGeom>
            <a:solidFill>
              <a:srgbClr val="99CC99"/>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11" name="AutoShape 19"/>
            <p:cNvSpPr>
              <a:spLocks noChangeArrowheads="1"/>
            </p:cNvSpPr>
            <p:nvPr/>
          </p:nvSpPr>
          <p:spPr bwMode="blackWhite">
            <a:xfrm>
              <a:off x="3753" y="2041"/>
              <a:ext cx="338" cy="339"/>
            </a:xfrm>
            <a:prstGeom prst="roundRect">
              <a:avLst>
                <a:gd name="adj" fmla="val 0"/>
              </a:avLst>
            </a:prstGeom>
            <a:solidFill>
              <a:srgbClr val="99CC99"/>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13" name="Rectangle 21"/>
            <p:cNvSpPr>
              <a:spLocks noChangeArrowheads="1"/>
            </p:cNvSpPr>
            <p:nvPr/>
          </p:nvSpPr>
          <p:spPr bwMode="ltGray">
            <a:xfrm>
              <a:off x="4324" y="2845"/>
              <a:ext cx="800" cy="49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4" name="Oval 22"/>
            <p:cNvSpPr>
              <a:spLocks noChangeArrowheads="1"/>
            </p:cNvSpPr>
            <p:nvPr/>
          </p:nvSpPr>
          <p:spPr bwMode="ltGray">
            <a:xfrm>
              <a:off x="4324" y="2677"/>
              <a:ext cx="800" cy="31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5" name="Oval 23"/>
            <p:cNvSpPr>
              <a:spLocks noChangeArrowheads="1"/>
            </p:cNvSpPr>
            <p:nvPr/>
          </p:nvSpPr>
          <p:spPr bwMode="ltGray">
            <a:xfrm>
              <a:off x="4324" y="3186"/>
              <a:ext cx="800" cy="31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6" name="Rectangle 24"/>
            <p:cNvSpPr>
              <a:spLocks noChangeArrowheads="1"/>
            </p:cNvSpPr>
            <p:nvPr/>
          </p:nvSpPr>
          <p:spPr bwMode="auto">
            <a:xfrm>
              <a:off x="4444" y="2651"/>
              <a:ext cx="564"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lnSpc>
                  <a:spcPct val="90000"/>
                </a:lnSpc>
                <a:spcBef>
                  <a:spcPct val="0"/>
                </a:spcBef>
                <a:buClrTx/>
                <a:buFontTx/>
                <a:buNone/>
              </a:pPr>
              <a:r>
                <a:rPr lang="en-US" altLang="en-US" dirty="0"/>
                <a:t>Oracle</a:t>
              </a:r>
            </a:p>
            <a:p>
              <a:pPr algn="l" eaLnBrk="0" hangingPunct="0">
                <a:lnSpc>
                  <a:spcPct val="90000"/>
                </a:lnSpc>
                <a:spcBef>
                  <a:spcPct val="0"/>
                </a:spcBef>
                <a:buClrTx/>
                <a:buFontTx/>
                <a:buNone/>
              </a:pPr>
              <a:r>
                <a:rPr lang="en-US" altLang="en-US" dirty="0"/>
                <a:t>server</a:t>
              </a:r>
            </a:p>
          </p:txBody>
        </p:sp>
        <p:grpSp>
          <p:nvGrpSpPr>
            <p:cNvPr id="392217" name="Group 25"/>
            <p:cNvGrpSpPr>
              <a:grpSpLocks/>
            </p:cNvGrpSpPr>
            <p:nvPr/>
          </p:nvGrpSpPr>
          <p:grpSpPr bwMode="auto">
            <a:xfrm>
              <a:off x="4414" y="3062"/>
              <a:ext cx="575" cy="347"/>
              <a:chOff x="4720" y="3062"/>
              <a:chExt cx="575" cy="347"/>
            </a:xfrm>
          </p:grpSpPr>
          <p:sp>
            <p:nvSpPr>
              <p:cNvPr id="392218" name="Rectangle 26"/>
              <p:cNvSpPr>
                <a:spLocks noChangeArrowheads="1"/>
              </p:cNvSpPr>
              <p:nvPr/>
            </p:nvSpPr>
            <p:spPr bwMode="blackWhite">
              <a:xfrm>
                <a:off x="4720" y="3062"/>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9" name="Rectangle 27"/>
              <p:cNvSpPr>
                <a:spLocks noChangeArrowheads="1"/>
              </p:cNvSpPr>
              <p:nvPr/>
            </p:nvSpPr>
            <p:spPr bwMode="blackWhite">
              <a:xfrm>
                <a:off x="4927" y="3062"/>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0" name="Rectangle 28"/>
              <p:cNvSpPr>
                <a:spLocks noChangeArrowheads="1"/>
              </p:cNvSpPr>
              <p:nvPr/>
            </p:nvSpPr>
            <p:spPr bwMode="blackWhite">
              <a:xfrm>
                <a:off x="5133" y="3062"/>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1" name="Rectangle 29"/>
              <p:cNvSpPr>
                <a:spLocks noChangeArrowheads="1"/>
              </p:cNvSpPr>
              <p:nvPr/>
            </p:nvSpPr>
            <p:spPr bwMode="blackWhite">
              <a:xfrm>
                <a:off x="4721" y="3193"/>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2" name="Rectangle 30"/>
              <p:cNvSpPr>
                <a:spLocks noChangeArrowheads="1"/>
              </p:cNvSpPr>
              <p:nvPr/>
            </p:nvSpPr>
            <p:spPr bwMode="blackWhite">
              <a:xfrm>
                <a:off x="4928" y="3193"/>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3" name="Rectangle 31"/>
              <p:cNvSpPr>
                <a:spLocks noChangeArrowheads="1"/>
              </p:cNvSpPr>
              <p:nvPr/>
            </p:nvSpPr>
            <p:spPr bwMode="blackWhite">
              <a:xfrm>
                <a:off x="5134" y="3193"/>
                <a:ext cx="161"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4" name="Rectangle 32"/>
              <p:cNvSpPr>
                <a:spLocks noChangeArrowheads="1"/>
              </p:cNvSpPr>
              <p:nvPr/>
            </p:nvSpPr>
            <p:spPr bwMode="blackWhite">
              <a:xfrm>
                <a:off x="4721" y="3321"/>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5" name="Rectangle 33"/>
              <p:cNvSpPr>
                <a:spLocks noChangeArrowheads="1"/>
              </p:cNvSpPr>
              <p:nvPr/>
            </p:nvSpPr>
            <p:spPr bwMode="blackWhite">
              <a:xfrm>
                <a:off x="4928" y="3321"/>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6" name="Rectangle 34"/>
              <p:cNvSpPr>
                <a:spLocks noChangeArrowheads="1"/>
              </p:cNvSpPr>
              <p:nvPr/>
            </p:nvSpPr>
            <p:spPr bwMode="blackWhite">
              <a:xfrm>
                <a:off x="5134" y="3321"/>
                <a:ext cx="161"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grpSp>
        <p:grpSp>
          <p:nvGrpSpPr>
            <p:cNvPr id="392227" name="Group 35"/>
            <p:cNvGrpSpPr>
              <a:grpSpLocks/>
            </p:cNvGrpSpPr>
            <p:nvPr/>
          </p:nvGrpSpPr>
          <p:grpSpPr bwMode="auto">
            <a:xfrm>
              <a:off x="2979" y="2127"/>
              <a:ext cx="570" cy="171"/>
              <a:chOff x="3075" y="2127"/>
              <a:chExt cx="570" cy="171"/>
            </a:xfrm>
          </p:grpSpPr>
          <p:sp>
            <p:nvSpPr>
              <p:cNvPr id="392228" name="Line 36"/>
              <p:cNvSpPr>
                <a:spLocks noChangeShapeType="1"/>
              </p:cNvSpPr>
              <p:nvPr/>
            </p:nvSpPr>
            <p:spPr bwMode="auto">
              <a:xfrm>
                <a:off x="3075" y="2127"/>
                <a:ext cx="5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29" name="Line 37"/>
              <p:cNvSpPr>
                <a:spLocks noChangeShapeType="1"/>
              </p:cNvSpPr>
              <p:nvPr/>
            </p:nvSpPr>
            <p:spPr bwMode="auto">
              <a:xfrm>
                <a:off x="3075" y="2217"/>
                <a:ext cx="5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0" name="Line 38"/>
              <p:cNvSpPr>
                <a:spLocks noChangeShapeType="1"/>
              </p:cNvSpPr>
              <p:nvPr/>
            </p:nvSpPr>
            <p:spPr bwMode="auto">
              <a:xfrm>
                <a:off x="3075" y="2298"/>
                <a:ext cx="5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31" name="Group 39"/>
            <p:cNvGrpSpPr>
              <a:grpSpLocks/>
            </p:cNvGrpSpPr>
            <p:nvPr/>
          </p:nvGrpSpPr>
          <p:grpSpPr bwMode="auto">
            <a:xfrm>
              <a:off x="3759" y="2127"/>
              <a:ext cx="336" cy="171"/>
              <a:chOff x="3855" y="2127"/>
              <a:chExt cx="336" cy="171"/>
            </a:xfrm>
          </p:grpSpPr>
          <p:sp>
            <p:nvSpPr>
              <p:cNvPr id="392232" name="Line 40"/>
              <p:cNvSpPr>
                <a:spLocks noChangeShapeType="1"/>
              </p:cNvSpPr>
              <p:nvPr/>
            </p:nvSpPr>
            <p:spPr bwMode="auto">
              <a:xfrm>
                <a:off x="3855" y="2127"/>
                <a:ext cx="3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3" name="Line 41"/>
              <p:cNvSpPr>
                <a:spLocks noChangeShapeType="1"/>
              </p:cNvSpPr>
              <p:nvPr/>
            </p:nvSpPr>
            <p:spPr bwMode="auto">
              <a:xfrm>
                <a:off x="3855" y="2217"/>
                <a:ext cx="3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4" name="Line 42"/>
              <p:cNvSpPr>
                <a:spLocks noChangeShapeType="1"/>
              </p:cNvSpPr>
              <p:nvPr/>
            </p:nvSpPr>
            <p:spPr bwMode="auto">
              <a:xfrm>
                <a:off x="3855" y="2298"/>
                <a:ext cx="3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35" name="Group 43"/>
            <p:cNvGrpSpPr>
              <a:grpSpLocks/>
            </p:cNvGrpSpPr>
            <p:nvPr/>
          </p:nvGrpSpPr>
          <p:grpSpPr bwMode="auto">
            <a:xfrm>
              <a:off x="3841" y="2039"/>
              <a:ext cx="171" cy="336"/>
              <a:chOff x="3937" y="2039"/>
              <a:chExt cx="171" cy="336"/>
            </a:xfrm>
          </p:grpSpPr>
          <p:sp>
            <p:nvSpPr>
              <p:cNvPr id="392236" name="Line 44"/>
              <p:cNvSpPr>
                <a:spLocks noChangeShapeType="1"/>
              </p:cNvSpPr>
              <p:nvPr/>
            </p:nvSpPr>
            <p:spPr bwMode="auto">
              <a:xfrm>
                <a:off x="410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7" name="Line 45"/>
              <p:cNvSpPr>
                <a:spLocks noChangeShapeType="1"/>
              </p:cNvSpPr>
              <p:nvPr/>
            </p:nvSpPr>
            <p:spPr bwMode="auto">
              <a:xfrm>
                <a:off x="401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8" name="Line 46"/>
              <p:cNvSpPr>
                <a:spLocks noChangeShapeType="1"/>
              </p:cNvSpPr>
              <p:nvPr/>
            </p:nvSpPr>
            <p:spPr bwMode="auto">
              <a:xfrm>
                <a:off x="3937"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39" name="Group 47"/>
            <p:cNvGrpSpPr>
              <a:grpSpLocks/>
            </p:cNvGrpSpPr>
            <p:nvPr/>
          </p:nvGrpSpPr>
          <p:grpSpPr bwMode="auto">
            <a:xfrm>
              <a:off x="3061" y="2039"/>
              <a:ext cx="171" cy="336"/>
              <a:chOff x="3157" y="2039"/>
              <a:chExt cx="171" cy="336"/>
            </a:xfrm>
          </p:grpSpPr>
          <p:sp>
            <p:nvSpPr>
              <p:cNvPr id="392240" name="Line 48"/>
              <p:cNvSpPr>
                <a:spLocks noChangeShapeType="1"/>
              </p:cNvSpPr>
              <p:nvPr/>
            </p:nvSpPr>
            <p:spPr bwMode="auto">
              <a:xfrm>
                <a:off x="332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1" name="Line 49"/>
              <p:cNvSpPr>
                <a:spLocks noChangeShapeType="1"/>
              </p:cNvSpPr>
              <p:nvPr/>
            </p:nvSpPr>
            <p:spPr bwMode="auto">
              <a:xfrm>
                <a:off x="323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2" name="Line 50"/>
              <p:cNvSpPr>
                <a:spLocks noChangeShapeType="1"/>
              </p:cNvSpPr>
              <p:nvPr/>
            </p:nvSpPr>
            <p:spPr bwMode="auto">
              <a:xfrm>
                <a:off x="3157"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43" name="Group 51"/>
            <p:cNvGrpSpPr>
              <a:grpSpLocks/>
            </p:cNvGrpSpPr>
            <p:nvPr/>
          </p:nvGrpSpPr>
          <p:grpSpPr bwMode="auto">
            <a:xfrm>
              <a:off x="3307" y="2039"/>
              <a:ext cx="171" cy="336"/>
              <a:chOff x="3403" y="2039"/>
              <a:chExt cx="171" cy="336"/>
            </a:xfrm>
          </p:grpSpPr>
          <p:sp>
            <p:nvSpPr>
              <p:cNvPr id="392244" name="Line 52"/>
              <p:cNvSpPr>
                <a:spLocks noChangeShapeType="1"/>
              </p:cNvSpPr>
              <p:nvPr/>
            </p:nvSpPr>
            <p:spPr bwMode="auto">
              <a:xfrm>
                <a:off x="3574"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5" name="Line 53"/>
              <p:cNvSpPr>
                <a:spLocks noChangeShapeType="1"/>
              </p:cNvSpPr>
              <p:nvPr/>
            </p:nvSpPr>
            <p:spPr bwMode="auto">
              <a:xfrm>
                <a:off x="3484"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6" name="Line 54"/>
              <p:cNvSpPr>
                <a:spLocks noChangeShapeType="1"/>
              </p:cNvSpPr>
              <p:nvPr/>
            </p:nvSpPr>
            <p:spPr bwMode="auto">
              <a:xfrm>
                <a:off x="3403"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sp>
          <p:nvSpPr>
            <p:cNvPr id="392279" name="Freeform 87"/>
            <p:cNvSpPr>
              <a:spLocks/>
            </p:cNvSpPr>
            <p:nvPr/>
          </p:nvSpPr>
          <p:spPr bwMode="auto">
            <a:xfrm>
              <a:off x="3264" y="2400"/>
              <a:ext cx="1056" cy="576"/>
            </a:xfrm>
            <a:custGeom>
              <a:avLst/>
              <a:gdLst>
                <a:gd name="T0" fmla="*/ 0 w 1248"/>
                <a:gd name="T1" fmla="*/ 0 h 576"/>
                <a:gd name="T2" fmla="*/ 0 w 1248"/>
                <a:gd name="T3" fmla="*/ 576 h 576"/>
                <a:gd name="T4" fmla="*/ 1248 w 1248"/>
                <a:gd name="T5" fmla="*/ 576 h 576"/>
              </a:gdLst>
              <a:ahLst/>
              <a:cxnLst>
                <a:cxn ang="0">
                  <a:pos x="T0" y="T1"/>
                </a:cxn>
                <a:cxn ang="0">
                  <a:pos x="T2" y="T3"/>
                </a:cxn>
                <a:cxn ang="0">
                  <a:pos x="T4" y="T5"/>
                </a:cxn>
              </a:cxnLst>
              <a:rect l="0" t="0" r="r" b="b"/>
              <a:pathLst>
                <a:path w="1248" h="576">
                  <a:moveTo>
                    <a:pt x="0" y="0"/>
                  </a:moveTo>
                  <a:lnTo>
                    <a:pt x="0" y="576"/>
                  </a:lnTo>
                  <a:lnTo>
                    <a:pt x="1248" y="576"/>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80" name="Rectangle 88"/>
            <p:cNvSpPr>
              <a:spLocks noChangeArrowheads="1"/>
            </p:cNvSpPr>
            <p:nvPr/>
          </p:nvSpPr>
          <p:spPr bwMode="white">
            <a:xfrm>
              <a:off x="3216" y="2540"/>
              <a:ext cx="96" cy="336"/>
            </a:xfrm>
            <a:prstGeom prst="rect">
              <a:avLst/>
            </a:prstGeom>
            <a:solidFill>
              <a:schemeClr val="bg1"/>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05" name="Rectangle 13"/>
            <p:cNvSpPr>
              <a:spLocks noChangeArrowheads="1"/>
            </p:cNvSpPr>
            <p:nvPr/>
          </p:nvSpPr>
          <p:spPr bwMode="auto">
            <a:xfrm>
              <a:off x="2496" y="2510"/>
              <a:ext cx="152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90000"/>
                </a:lnSpc>
                <a:spcBef>
                  <a:spcPct val="0"/>
                </a:spcBef>
                <a:buClrTx/>
                <a:buFontTx/>
                <a:buNone/>
              </a:pPr>
              <a:r>
                <a:rPr lang="en-US" altLang="en-US" dirty="0"/>
                <a:t>Table model</a:t>
              </a:r>
              <a:br>
                <a:rPr lang="en-US" altLang="en-US" dirty="0"/>
              </a:br>
              <a:r>
                <a:rPr lang="en-US" altLang="en-US" dirty="0"/>
                <a:t>of entity model</a:t>
              </a:r>
            </a:p>
          </p:txBody>
        </p:sp>
        <p:pic>
          <p:nvPicPr>
            <p:cNvPr id="392281" name="Picture 89" descr="C:\temp\house04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 y="956"/>
              <a:ext cx="475" cy="8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1423115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dirty="0" smtClean="0"/>
              <a:t>Constraints</a:t>
            </a:r>
            <a:endParaRPr lang="en-US" altLang="en-US" dirty="0"/>
          </a:p>
        </p:txBody>
      </p:sp>
      <p:sp>
        <p:nvSpPr>
          <p:cNvPr id="52227" name="Rectangle 3"/>
          <p:cNvSpPr>
            <a:spLocks noGrp="1" noChangeArrowheads="1"/>
          </p:cNvSpPr>
          <p:nvPr>
            <p:ph type="body" idx="1"/>
          </p:nvPr>
        </p:nvSpPr>
        <p:spPr/>
        <p:txBody>
          <a:bodyPr>
            <a:normAutofit/>
          </a:bodyPr>
          <a:lstStyle/>
          <a:p>
            <a:r>
              <a:rPr lang="en-IE" dirty="0" smtClean="0"/>
              <a:t>Constraints are rules that the data must follow to belong to a given entity.</a:t>
            </a:r>
          </a:p>
          <a:p>
            <a:r>
              <a:rPr lang="en-IE" dirty="0" smtClean="0"/>
              <a:t>Constraints are rules that the data must follow to be removed from a given entity.</a:t>
            </a:r>
          </a:p>
          <a:p>
            <a:r>
              <a:rPr lang="en-US" altLang="en-US" dirty="0"/>
              <a:t>Constraints enforce rules at </a:t>
            </a:r>
            <a:r>
              <a:rPr lang="en-US" altLang="en-US" dirty="0" smtClean="0"/>
              <a:t>entity level</a:t>
            </a:r>
            <a:r>
              <a:rPr lang="en-US" altLang="en-US" dirty="0"/>
              <a:t>.</a:t>
            </a:r>
          </a:p>
          <a:p>
            <a:pPr marL="0" indent="0">
              <a:buNone/>
            </a:pPr>
            <a:endParaRPr lang="en-IE" dirty="0" smtClean="0"/>
          </a:p>
        </p:txBody>
      </p:sp>
      <p:sp>
        <p:nvSpPr>
          <p:cNvPr id="522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2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Tree>
    <p:extLst>
      <p:ext uri="{BB962C8B-B14F-4D97-AF65-F5344CB8AC3E}">
        <p14:creationId xmlns:p14="http://schemas.microsoft.com/office/powerpoint/2010/main" val="6270542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520" y="1072220"/>
            <a:ext cx="4592320" cy="4571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63576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dirty="0" smtClean="0"/>
              <a:t>Constraints</a:t>
            </a:r>
            <a:endParaRPr lang="en-US" altLang="en-US" dirty="0"/>
          </a:p>
        </p:txBody>
      </p:sp>
      <p:sp>
        <p:nvSpPr>
          <p:cNvPr id="52227" name="Rectangle 3"/>
          <p:cNvSpPr>
            <a:spLocks noGrp="1" noChangeArrowheads="1"/>
          </p:cNvSpPr>
          <p:nvPr>
            <p:ph type="body" idx="1"/>
          </p:nvPr>
        </p:nvSpPr>
        <p:spPr/>
        <p:txBody>
          <a:bodyPr>
            <a:normAutofit/>
          </a:bodyPr>
          <a:lstStyle/>
          <a:p>
            <a:r>
              <a:rPr lang="en-US" dirty="0" smtClean="0"/>
              <a:t>Ensures that whoever uses your data can be confident that the data will be consistent.</a:t>
            </a:r>
          </a:p>
          <a:p>
            <a:pPr marL="0" indent="0">
              <a:buNone/>
            </a:pPr>
            <a:endParaRPr lang="en-IE" dirty="0" smtClean="0"/>
          </a:p>
        </p:txBody>
      </p:sp>
      <p:sp>
        <p:nvSpPr>
          <p:cNvPr id="522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2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
        <p:nvSpPr>
          <p:cNvPr id="5223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1257300" algn="l"/>
              </a:tabLst>
              <a:defRPr sz="4400">
                <a:solidFill>
                  <a:schemeClr val="tx2"/>
                </a:solidFill>
                <a:latin typeface="Tahoma" pitchFamily="34" charset="0"/>
                <a:cs typeface="Arial" pitchFamily="34" charset="0"/>
              </a:defRPr>
            </a:lvl1pPr>
            <a:lvl2pPr>
              <a:tabLst>
                <a:tab pos="1257300" algn="l"/>
              </a:tabLst>
              <a:defRPr sz="4400">
                <a:solidFill>
                  <a:schemeClr val="tx2"/>
                </a:solidFill>
                <a:latin typeface="Tahoma" pitchFamily="34" charset="0"/>
                <a:cs typeface="Arial" pitchFamily="34" charset="0"/>
              </a:defRPr>
            </a:lvl2pPr>
            <a:lvl3pPr>
              <a:tabLst>
                <a:tab pos="1257300" algn="l"/>
              </a:tabLst>
              <a:defRPr sz="4400">
                <a:solidFill>
                  <a:schemeClr val="tx2"/>
                </a:solidFill>
                <a:latin typeface="Tahoma" pitchFamily="34" charset="0"/>
                <a:cs typeface="Arial" pitchFamily="34" charset="0"/>
              </a:defRPr>
            </a:lvl3pPr>
            <a:lvl4pPr>
              <a:tabLst>
                <a:tab pos="1257300" algn="l"/>
              </a:tabLst>
              <a:defRPr sz="4400">
                <a:solidFill>
                  <a:schemeClr val="tx2"/>
                </a:solidFill>
                <a:latin typeface="Tahoma" pitchFamily="34" charset="0"/>
                <a:cs typeface="Arial" pitchFamily="34" charset="0"/>
              </a:defRPr>
            </a:lvl4pPr>
            <a:lvl5pPr>
              <a:tabLst>
                <a:tab pos="1257300" algn="l"/>
              </a:tabLst>
              <a:defRPr sz="4400">
                <a:solidFill>
                  <a:schemeClr val="tx2"/>
                </a:solidFill>
                <a:latin typeface="Tahoma" pitchFamily="34" charset="0"/>
                <a:cs typeface="Arial" pitchFamily="34" charset="0"/>
              </a:defRPr>
            </a:lvl5pPr>
            <a:lvl6pPr marL="457200" fontAlgn="base">
              <a:spcBef>
                <a:spcPct val="0"/>
              </a:spcBef>
              <a:spcAft>
                <a:spcPct val="0"/>
              </a:spcAft>
              <a:tabLst>
                <a:tab pos="1257300" algn="l"/>
              </a:tabLst>
              <a:defRPr sz="4400">
                <a:solidFill>
                  <a:schemeClr val="tx2"/>
                </a:solidFill>
                <a:latin typeface="Tahoma" pitchFamily="34" charset="0"/>
                <a:cs typeface="Arial" pitchFamily="34" charset="0"/>
              </a:defRPr>
            </a:lvl6pPr>
            <a:lvl7pPr marL="914400" fontAlgn="base">
              <a:spcBef>
                <a:spcPct val="0"/>
              </a:spcBef>
              <a:spcAft>
                <a:spcPct val="0"/>
              </a:spcAft>
              <a:tabLst>
                <a:tab pos="1257300" algn="l"/>
              </a:tabLst>
              <a:defRPr sz="4400">
                <a:solidFill>
                  <a:schemeClr val="tx2"/>
                </a:solidFill>
                <a:latin typeface="Tahoma" pitchFamily="34" charset="0"/>
                <a:cs typeface="Arial" pitchFamily="34" charset="0"/>
              </a:defRPr>
            </a:lvl7pPr>
            <a:lvl8pPr marL="1371600" fontAlgn="base">
              <a:spcBef>
                <a:spcPct val="0"/>
              </a:spcBef>
              <a:spcAft>
                <a:spcPct val="0"/>
              </a:spcAft>
              <a:tabLst>
                <a:tab pos="1257300" algn="l"/>
              </a:tabLst>
              <a:defRPr sz="4400">
                <a:solidFill>
                  <a:schemeClr val="tx2"/>
                </a:solidFill>
                <a:latin typeface="Tahoma" pitchFamily="34" charset="0"/>
                <a:cs typeface="Arial" pitchFamily="34" charset="0"/>
              </a:defRPr>
            </a:lvl8pPr>
            <a:lvl9pPr marL="1828800" fontAlgn="base">
              <a:spcBef>
                <a:spcPct val="0"/>
              </a:spcBef>
              <a:spcAft>
                <a:spcPct val="0"/>
              </a:spcAft>
              <a:tabLst>
                <a:tab pos="1257300" algn="l"/>
              </a:tabLst>
              <a:defRPr sz="4400">
                <a:solidFill>
                  <a:schemeClr val="tx2"/>
                </a:solidFill>
                <a:latin typeface="Tahoma" pitchFamily="34" charset="0"/>
                <a:cs typeface="Arial" pitchFamily="34" charset="0"/>
              </a:defRPr>
            </a:lvl9pPr>
          </a:lstStyle>
          <a:p>
            <a:endParaRPr lang="en-US" altLang="en-US" dirty="0"/>
          </a:p>
        </p:txBody>
      </p:sp>
    </p:spTree>
    <p:extLst>
      <p:ext uri="{BB962C8B-B14F-4D97-AF65-F5344CB8AC3E}">
        <p14:creationId xmlns:p14="http://schemas.microsoft.com/office/powerpoint/2010/main" val="24103630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Constraints</a:t>
            </a:r>
            <a:endParaRPr lang="en-IE" dirty="0"/>
          </a:p>
        </p:txBody>
      </p:sp>
      <p:sp>
        <p:nvSpPr>
          <p:cNvPr id="3" name="Content Placeholder 2"/>
          <p:cNvSpPr>
            <a:spLocks noGrp="1"/>
          </p:cNvSpPr>
          <p:nvPr>
            <p:ph sz="quarter" idx="1"/>
          </p:nvPr>
        </p:nvSpPr>
        <p:spPr/>
        <p:txBody>
          <a:bodyPr/>
          <a:lstStyle/>
          <a:p>
            <a:r>
              <a:rPr lang="en-IE" dirty="0" smtClean="0"/>
              <a:t>Primary Key Constraints</a:t>
            </a:r>
          </a:p>
          <a:p>
            <a:pPr lvl="1"/>
            <a:r>
              <a:rPr lang="en-IE" dirty="0" smtClean="0"/>
              <a:t>ENTITY Integrity</a:t>
            </a:r>
          </a:p>
          <a:p>
            <a:r>
              <a:rPr lang="en-IE" dirty="0" smtClean="0"/>
              <a:t>Foreign Key Constraints</a:t>
            </a:r>
          </a:p>
          <a:p>
            <a:pPr lvl="1"/>
            <a:r>
              <a:rPr lang="en-IE" dirty="0" smtClean="0"/>
              <a:t>REFERENTIAL Integrity</a:t>
            </a:r>
          </a:p>
          <a:p>
            <a:r>
              <a:rPr lang="en-IE" dirty="0" smtClean="0"/>
              <a:t>Value Constraints</a:t>
            </a:r>
          </a:p>
          <a:p>
            <a:pPr lvl="1"/>
            <a:r>
              <a:rPr lang="en-US" altLang="en-US" dirty="0"/>
              <a:t>Define </a:t>
            </a:r>
          </a:p>
          <a:p>
            <a:pPr lvl="2"/>
            <a:r>
              <a:rPr lang="en-US" altLang="en-US" dirty="0"/>
              <a:t>if NULL values are disallowed</a:t>
            </a:r>
          </a:p>
          <a:p>
            <a:pPr lvl="2"/>
            <a:r>
              <a:rPr lang="en-US" altLang="en-US" dirty="0"/>
              <a:t>if UNIQUE values are required</a:t>
            </a:r>
          </a:p>
          <a:p>
            <a:pPr lvl="2"/>
            <a:r>
              <a:rPr lang="en-US" altLang="en-US" dirty="0"/>
              <a:t>and if only certain set of values are allowed in a column.</a:t>
            </a:r>
          </a:p>
          <a:p>
            <a:pPr lvl="1"/>
            <a:r>
              <a:rPr lang="en-US" altLang="en-US" dirty="0"/>
              <a:t>Enforce DOMAIN INTEGRITY</a:t>
            </a:r>
          </a:p>
          <a:p>
            <a:pPr lvl="2"/>
            <a:r>
              <a:rPr lang="en-US" altLang="en-US" dirty="0"/>
              <a:t>In addition to the datatype</a:t>
            </a:r>
          </a:p>
          <a:p>
            <a:endParaRPr lang="en-IE" dirty="0" smtClean="0"/>
          </a:p>
          <a:p>
            <a:pPr marL="0" indent="0">
              <a:buNone/>
            </a:pPr>
            <a:endParaRPr lang="en-IE" dirty="0"/>
          </a:p>
        </p:txBody>
      </p:sp>
    </p:spTree>
    <p:extLst>
      <p:ext uri="{BB962C8B-B14F-4D97-AF65-F5344CB8AC3E}">
        <p14:creationId xmlns:p14="http://schemas.microsoft.com/office/powerpoint/2010/main" val="29790248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Creating a Table – Step 3</a:t>
            </a:r>
            <a:endParaRPr lang="en-IE" dirty="0"/>
          </a:p>
        </p:txBody>
      </p:sp>
      <p:sp>
        <p:nvSpPr>
          <p:cNvPr id="3" name="Content Placeholder 2"/>
          <p:cNvSpPr>
            <a:spLocks noGrp="1"/>
          </p:cNvSpPr>
          <p:nvPr>
            <p:ph sz="quarter" idx="1"/>
          </p:nvPr>
        </p:nvSpPr>
        <p:spPr/>
        <p:txBody>
          <a:bodyPr/>
          <a:lstStyle/>
          <a:p>
            <a:r>
              <a:rPr lang="en-IE" dirty="0" smtClean="0"/>
              <a:t>Add our foreign keys to facilitate the links</a:t>
            </a:r>
            <a:endParaRPr lang="en-IE" dirty="0"/>
          </a:p>
        </p:txBody>
      </p:sp>
    </p:spTree>
    <p:extLst>
      <p:ext uri="{BB962C8B-B14F-4D97-AF65-F5344CB8AC3E}">
        <p14:creationId xmlns:p14="http://schemas.microsoft.com/office/powerpoint/2010/main" val="1469788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mtClean="0"/>
              <a:t>Foreign Key</a:t>
            </a:r>
            <a:endParaRPr lang="en-US" altLang="en-US" dirty="0"/>
          </a:p>
        </p:txBody>
      </p:sp>
      <p:sp>
        <p:nvSpPr>
          <p:cNvPr id="15363" name="Rectangle 3"/>
          <p:cNvSpPr>
            <a:spLocks noGrp="1" noChangeArrowheads="1"/>
          </p:cNvSpPr>
          <p:nvPr>
            <p:ph type="body" idx="1"/>
          </p:nvPr>
        </p:nvSpPr>
        <p:spPr/>
        <p:txBody>
          <a:bodyPr>
            <a:normAutofit fontScale="92500" lnSpcReduction="20000"/>
          </a:bodyPr>
          <a:lstStyle/>
          <a:p>
            <a:r>
              <a:rPr lang="en-US" altLang="en-US" dirty="0" smtClean="0"/>
              <a:t>When one table needs to be related to another table, you must include a common field and tell Oracle that the tables are linked.</a:t>
            </a:r>
          </a:p>
          <a:p>
            <a:r>
              <a:rPr lang="en-US" altLang="en-US" dirty="0" smtClean="0"/>
              <a:t> The common field will be the primary key in one table.</a:t>
            </a:r>
          </a:p>
          <a:p>
            <a:r>
              <a:rPr lang="en-US" altLang="en-US" dirty="0" smtClean="0"/>
              <a:t>The field in the related table is referred to as the foreign key.</a:t>
            </a:r>
          </a:p>
          <a:p>
            <a:r>
              <a:rPr lang="en-US" altLang="en-US" dirty="0" smtClean="0"/>
              <a:t>The foreign key in a table can then be used as a primary key to access the record in the related table when needed.</a:t>
            </a:r>
          </a:p>
          <a:p>
            <a:r>
              <a:rPr lang="en-US" altLang="en-US" dirty="0" smtClean="0"/>
              <a:t>It also helps enforce data integrity.</a:t>
            </a:r>
          </a:p>
          <a:p>
            <a:pPr lvl="1"/>
            <a:r>
              <a:rPr lang="en-US" altLang="en-US" dirty="0" smtClean="0"/>
              <a:t>A foreign key value must match an existing value in the parent table or be NULL.</a:t>
            </a:r>
          </a:p>
          <a:p>
            <a:pPr lvl="1"/>
            <a:r>
              <a:rPr lang="en-US" altLang="en-US" dirty="0" smtClean="0"/>
              <a:t>Therefore it is not possible to insert invalid data into the foreign key field.</a:t>
            </a:r>
          </a:p>
          <a:p>
            <a:r>
              <a:rPr lang="en-US" altLang="en-US" dirty="0" smtClean="0"/>
              <a:t>Foreign keys are based on data values and are purely logical, rather than physical, pointers.</a:t>
            </a:r>
          </a:p>
          <a:p>
            <a:endParaRPr lang="en-US" altLang="en-US" dirty="0"/>
          </a:p>
        </p:txBody>
      </p:sp>
    </p:spTree>
    <p:extLst>
      <p:ext uri="{BB962C8B-B14F-4D97-AF65-F5344CB8AC3E}">
        <p14:creationId xmlns:p14="http://schemas.microsoft.com/office/powerpoint/2010/main" val="13840798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r>
              <a:rPr lang="en-US" altLang="en-US" smtClean="0"/>
              <a:t>FOREIGN KEY Constraint</a:t>
            </a:r>
            <a:endParaRPr lang="en-US" altLang="en-US"/>
          </a:p>
        </p:txBody>
      </p:sp>
      <p:sp>
        <p:nvSpPr>
          <p:cNvPr id="582659" name="Rectangle 3"/>
          <p:cNvSpPr>
            <a:spLocks noChangeArrowheads="1"/>
          </p:cNvSpPr>
          <p:nvPr/>
        </p:nvSpPr>
        <p:spPr bwMode="auto">
          <a:xfrm>
            <a:off x="1928813" y="1057275"/>
            <a:ext cx="193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a:latin typeface="Courier New" pitchFamily="49" charset="0"/>
              </a:rPr>
              <a:t>DEPARTMENTS</a:t>
            </a:r>
            <a:r>
              <a:rPr lang="en-US" altLang="en-US" sz="2000"/>
              <a:t> </a:t>
            </a:r>
          </a:p>
        </p:txBody>
      </p:sp>
      <p:sp>
        <p:nvSpPr>
          <p:cNvPr id="582660" name="Rectangle 4"/>
          <p:cNvSpPr>
            <a:spLocks noChangeArrowheads="1"/>
          </p:cNvSpPr>
          <p:nvPr/>
        </p:nvSpPr>
        <p:spPr bwMode="auto">
          <a:xfrm>
            <a:off x="419100" y="3190875"/>
            <a:ext cx="1555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sz="2000">
                <a:latin typeface="Courier New" pitchFamily="49" charset="0"/>
              </a:rPr>
              <a:t>EMPLOYEES</a:t>
            </a:r>
          </a:p>
        </p:txBody>
      </p:sp>
      <p:sp>
        <p:nvSpPr>
          <p:cNvPr id="582661" name="Line 5"/>
          <p:cNvSpPr>
            <a:spLocks noChangeShapeType="1"/>
          </p:cNvSpPr>
          <p:nvPr/>
        </p:nvSpPr>
        <p:spPr bwMode="auto">
          <a:xfrm flipH="1">
            <a:off x="7096125" y="3732213"/>
            <a:ext cx="455613"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82662" name="Rectangle 6"/>
          <p:cNvSpPr>
            <a:spLocks noChangeArrowheads="1"/>
          </p:cNvSpPr>
          <p:nvPr/>
        </p:nvSpPr>
        <p:spPr bwMode="auto">
          <a:xfrm>
            <a:off x="7570788" y="3535363"/>
            <a:ext cx="13335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90000"/>
              </a:lnSpc>
              <a:spcBef>
                <a:spcPct val="0"/>
              </a:spcBef>
              <a:buClrTx/>
              <a:buFontTx/>
              <a:buNone/>
            </a:pPr>
            <a:r>
              <a:rPr lang="en-US" altLang="en-US">
                <a:latin typeface="Courier New" pitchFamily="49" charset="0"/>
              </a:rPr>
              <a:t>FOREIGN</a:t>
            </a:r>
            <a:br>
              <a:rPr lang="en-US" altLang="en-US">
                <a:latin typeface="Courier New" pitchFamily="49" charset="0"/>
              </a:rPr>
            </a:br>
            <a:r>
              <a:rPr lang="en-US" altLang="en-US">
                <a:latin typeface="Courier New" pitchFamily="49" charset="0"/>
              </a:rPr>
              <a:t>KEY</a:t>
            </a:r>
          </a:p>
        </p:txBody>
      </p:sp>
      <p:sp>
        <p:nvSpPr>
          <p:cNvPr id="582663" name="Freeform 7"/>
          <p:cNvSpPr>
            <a:spLocks/>
          </p:cNvSpPr>
          <p:nvPr/>
        </p:nvSpPr>
        <p:spPr bwMode="auto">
          <a:xfrm>
            <a:off x="3119438" y="2803525"/>
            <a:ext cx="3614737" cy="646113"/>
          </a:xfrm>
          <a:custGeom>
            <a:avLst/>
            <a:gdLst>
              <a:gd name="T0" fmla="*/ 0 w 2741"/>
              <a:gd name="T1" fmla="*/ 0 h 309"/>
              <a:gd name="T2" fmla="*/ 0 w 2741"/>
              <a:gd name="T3" fmla="*/ 153 h 309"/>
              <a:gd name="T4" fmla="*/ 2740 w 2741"/>
              <a:gd name="T5" fmla="*/ 153 h 309"/>
              <a:gd name="T6" fmla="*/ 2740 w 2741"/>
              <a:gd name="T7" fmla="*/ 308 h 309"/>
            </a:gdLst>
            <a:ahLst/>
            <a:cxnLst>
              <a:cxn ang="0">
                <a:pos x="T0" y="T1"/>
              </a:cxn>
              <a:cxn ang="0">
                <a:pos x="T2" y="T3"/>
              </a:cxn>
              <a:cxn ang="0">
                <a:pos x="T4" y="T5"/>
              </a:cxn>
              <a:cxn ang="0">
                <a:pos x="T6" y="T7"/>
              </a:cxn>
            </a:cxnLst>
            <a:rect l="0" t="0" r="r" b="b"/>
            <a:pathLst>
              <a:path w="2741" h="309">
                <a:moveTo>
                  <a:pt x="0" y="0"/>
                </a:moveTo>
                <a:lnTo>
                  <a:pt x="0" y="153"/>
                </a:lnTo>
                <a:lnTo>
                  <a:pt x="2740" y="153"/>
                </a:lnTo>
                <a:lnTo>
                  <a:pt x="2740" y="308"/>
                </a:lnTo>
              </a:path>
            </a:pathLst>
          </a:custGeom>
          <a:noFill/>
          <a:ln w="28575" cap="rnd" cmpd="sng">
            <a:solidFill>
              <a:schemeClr val="tx1"/>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82664" name="Rectangle 8"/>
          <p:cNvSpPr>
            <a:spLocks noChangeArrowheads="1"/>
          </p:cNvSpPr>
          <p:nvPr/>
        </p:nvSpPr>
        <p:spPr bwMode="auto">
          <a:xfrm>
            <a:off x="3987800" y="5256213"/>
            <a:ext cx="25939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90000"/>
              </a:lnSpc>
              <a:spcBef>
                <a:spcPct val="0"/>
              </a:spcBef>
              <a:buClrTx/>
              <a:buFontTx/>
              <a:buNone/>
            </a:pPr>
            <a:r>
              <a:rPr lang="en-US" altLang="en-US">
                <a:latin typeface="Courier New" pitchFamily="49" charset="0"/>
              </a:rPr>
              <a:t>INSERT INTO</a:t>
            </a:r>
          </a:p>
        </p:txBody>
      </p:sp>
      <p:sp>
        <p:nvSpPr>
          <p:cNvPr id="582665" name="Rectangle 9"/>
          <p:cNvSpPr>
            <a:spLocks noChangeArrowheads="1"/>
          </p:cNvSpPr>
          <p:nvPr/>
        </p:nvSpPr>
        <p:spPr bwMode="auto">
          <a:xfrm>
            <a:off x="7497762" y="5154613"/>
            <a:ext cx="1682750" cy="66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70000"/>
              </a:lnSpc>
              <a:spcBef>
                <a:spcPct val="0"/>
              </a:spcBef>
              <a:buClrTx/>
              <a:buFontTx/>
              <a:buNone/>
            </a:pPr>
            <a:r>
              <a:rPr lang="en-US" altLang="en-US" dirty="0"/>
              <a:t>Not allowed</a:t>
            </a:r>
            <a:br>
              <a:rPr lang="en-US" altLang="en-US" dirty="0"/>
            </a:br>
            <a:r>
              <a:rPr lang="en-US" altLang="en-US" dirty="0"/>
              <a:t>(9 does not exist)</a:t>
            </a:r>
          </a:p>
        </p:txBody>
      </p:sp>
      <p:sp>
        <p:nvSpPr>
          <p:cNvPr id="582666" name="Line 10"/>
          <p:cNvSpPr>
            <a:spLocks noChangeShapeType="1"/>
          </p:cNvSpPr>
          <p:nvPr/>
        </p:nvSpPr>
        <p:spPr bwMode="auto">
          <a:xfrm flipV="1">
            <a:off x="7075488" y="5683250"/>
            <a:ext cx="412750" cy="1588"/>
          </a:xfrm>
          <a:prstGeom prst="line">
            <a:avLst/>
          </a:prstGeom>
          <a:noFill/>
          <a:ln w="2857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82667" name="Rectangle 11"/>
          <p:cNvSpPr>
            <a:spLocks noChangeArrowheads="1"/>
          </p:cNvSpPr>
          <p:nvPr/>
        </p:nvSpPr>
        <p:spPr bwMode="auto">
          <a:xfrm>
            <a:off x="7554913" y="5884863"/>
            <a:ext cx="10795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hangingPunct="0">
              <a:lnSpc>
                <a:spcPct val="90000"/>
              </a:lnSpc>
              <a:spcBef>
                <a:spcPct val="0"/>
              </a:spcBef>
              <a:buClrTx/>
              <a:buFontTx/>
              <a:buNone/>
            </a:pPr>
            <a:r>
              <a:rPr lang="en-US" altLang="en-US"/>
              <a:t>Allowed</a:t>
            </a:r>
          </a:p>
        </p:txBody>
      </p:sp>
      <p:sp>
        <p:nvSpPr>
          <p:cNvPr id="582668" name="Line 12"/>
          <p:cNvSpPr>
            <a:spLocks noChangeShapeType="1"/>
          </p:cNvSpPr>
          <p:nvPr/>
        </p:nvSpPr>
        <p:spPr bwMode="auto">
          <a:xfrm flipV="1">
            <a:off x="7097713" y="6000750"/>
            <a:ext cx="412750" cy="1588"/>
          </a:xfrm>
          <a:prstGeom prst="line">
            <a:avLst/>
          </a:prstGeom>
          <a:noFill/>
          <a:ln w="2857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82669" name="Rectangle 13"/>
          <p:cNvSpPr>
            <a:spLocks noChangeArrowheads="1"/>
          </p:cNvSpPr>
          <p:nvPr/>
        </p:nvSpPr>
        <p:spPr bwMode="auto">
          <a:xfrm>
            <a:off x="161925" y="2127250"/>
            <a:ext cx="13335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90000"/>
              </a:lnSpc>
              <a:spcBef>
                <a:spcPct val="0"/>
              </a:spcBef>
              <a:buClrTx/>
              <a:buFontTx/>
              <a:buNone/>
            </a:pPr>
            <a:r>
              <a:rPr lang="en-US" altLang="en-US">
                <a:latin typeface="Courier New" pitchFamily="49" charset="0"/>
              </a:rPr>
              <a:t>PRIMARY</a:t>
            </a:r>
            <a:br>
              <a:rPr lang="en-US" altLang="en-US">
                <a:latin typeface="Courier New" pitchFamily="49" charset="0"/>
              </a:rPr>
            </a:br>
            <a:r>
              <a:rPr lang="en-US" altLang="en-US">
                <a:latin typeface="Courier New" pitchFamily="49" charset="0"/>
              </a:rPr>
              <a:t>KEY</a:t>
            </a:r>
          </a:p>
        </p:txBody>
      </p:sp>
      <p:sp>
        <p:nvSpPr>
          <p:cNvPr id="582670" name="Line 14"/>
          <p:cNvSpPr>
            <a:spLocks noChangeShapeType="1"/>
          </p:cNvSpPr>
          <p:nvPr/>
        </p:nvSpPr>
        <p:spPr bwMode="auto">
          <a:xfrm>
            <a:off x="1247775" y="2438400"/>
            <a:ext cx="620713" cy="4763"/>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pic>
        <p:nvPicPr>
          <p:cNvPr id="582671"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911350" y="1387475"/>
            <a:ext cx="668655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582672" name="Text Box 16"/>
          <p:cNvSpPr txBox="1">
            <a:spLocks noChangeArrowheads="1"/>
          </p:cNvSpPr>
          <p:nvPr/>
        </p:nvSpPr>
        <p:spPr bwMode="auto">
          <a:xfrm>
            <a:off x="1897063" y="2532063"/>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a:latin typeface="Arial" charset="0"/>
              </a:rPr>
              <a:t>…</a:t>
            </a:r>
          </a:p>
        </p:txBody>
      </p:sp>
      <p:pic>
        <p:nvPicPr>
          <p:cNvPr id="582673"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66713" y="3595688"/>
            <a:ext cx="66865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582674" name="Text Box 18"/>
          <p:cNvSpPr txBox="1">
            <a:spLocks noChangeArrowheads="1"/>
          </p:cNvSpPr>
          <p:nvPr/>
        </p:nvSpPr>
        <p:spPr bwMode="auto">
          <a:xfrm>
            <a:off x="366713" y="4951413"/>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algn="l" defTabSz="822325">
              <a:spcBef>
                <a:spcPct val="0"/>
              </a:spcBef>
              <a:defRPr sz="2400">
                <a:solidFill>
                  <a:schemeClr val="tx1"/>
                </a:solidFill>
                <a:latin typeface="Times New Roman" pitchFamily="18" charset="0"/>
              </a:defRPr>
            </a:lvl1pPr>
            <a:lvl2pPr marL="411163" algn="l" defTabSz="822325">
              <a:spcBef>
                <a:spcPct val="0"/>
              </a:spcBef>
              <a:defRPr sz="2400">
                <a:solidFill>
                  <a:schemeClr val="tx1"/>
                </a:solidFill>
                <a:latin typeface="Times New Roman" pitchFamily="18" charset="0"/>
              </a:defRPr>
            </a:lvl2pPr>
            <a:lvl3pPr marL="822325" algn="l" defTabSz="822325">
              <a:spcBef>
                <a:spcPct val="0"/>
              </a:spcBef>
              <a:defRPr sz="2400">
                <a:solidFill>
                  <a:schemeClr val="tx1"/>
                </a:solidFill>
                <a:latin typeface="Times New Roman" pitchFamily="18" charset="0"/>
              </a:defRPr>
            </a:lvl3pPr>
            <a:lvl4pPr marL="1235075" algn="l" defTabSz="822325">
              <a:spcBef>
                <a:spcPct val="0"/>
              </a:spcBef>
              <a:defRPr sz="2400">
                <a:solidFill>
                  <a:schemeClr val="tx1"/>
                </a:solidFill>
                <a:latin typeface="Times New Roman" pitchFamily="18" charset="0"/>
              </a:defRPr>
            </a:lvl4pPr>
            <a:lvl5pPr marL="1646238" algn="l" defTabSz="822325">
              <a:spcBef>
                <a:spcPct val="0"/>
              </a:spcBef>
              <a:defRPr sz="2400">
                <a:solidFill>
                  <a:schemeClr val="tx1"/>
                </a:solidFill>
                <a:latin typeface="Times New Roman" pitchFamily="18" charset="0"/>
              </a:defRPr>
            </a:lvl5pPr>
            <a:lvl6pPr marL="2103438" defTabSz="822325" fontAlgn="base">
              <a:spcBef>
                <a:spcPct val="0"/>
              </a:spcBef>
              <a:spcAft>
                <a:spcPct val="0"/>
              </a:spcAft>
              <a:defRPr sz="2400">
                <a:solidFill>
                  <a:schemeClr val="tx1"/>
                </a:solidFill>
                <a:latin typeface="Times New Roman" pitchFamily="18" charset="0"/>
              </a:defRPr>
            </a:lvl6pPr>
            <a:lvl7pPr marL="2560638" defTabSz="822325" fontAlgn="base">
              <a:spcBef>
                <a:spcPct val="0"/>
              </a:spcBef>
              <a:spcAft>
                <a:spcPct val="0"/>
              </a:spcAft>
              <a:defRPr sz="2400">
                <a:solidFill>
                  <a:schemeClr val="tx1"/>
                </a:solidFill>
                <a:latin typeface="Times New Roman" pitchFamily="18" charset="0"/>
              </a:defRPr>
            </a:lvl7pPr>
            <a:lvl8pPr marL="3017838" defTabSz="822325" fontAlgn="base">
              <a:spcBef>
                <a:spcPct val="0"/>
              </a:spcBef>
              <a:spcAft>
                <a:spcPct val="0"/>
              </a:spcAft>
              <a:defRPr sz="2400">
                <a:solidFill>
                  <a:schemeClr val="tx1"/>
                </a:solidFill>
                <a:latin typeface="Times New Roman" pitchFamily="18" charset="0"/>
              </a:defRPr>
            </a:lvl8pPr>
            <a:lvl9pPr marL="3475038" defTabSz="822325" fontAlgn="base">
              <a:spcBef>
                <a:spcPct val="0"/>
              </a:spcBef>
              <a:spcAft>
                <a:spcPct val="0"/>
              </a:spcAft>
              <a:defRPr sz="2400">
                <a:solidFill>
                  <a:schemeClr val="tx1"/>
                </a:solidFill>
                <a:latin typeface="Times New Roman" pitchFamily="18" charset="0"/>
              </a:defRPr>
            </a:lvl9pPr>
          </a:lstStyle>
          <a:p>
            <a:pPr algn="ctr">
              <a:buClr>
                <a:srgbClr val="000000"/>
              </a:buClr>
            </a:pPr>
            <a:r>
              <a:rPr lang="en-US" altLang="en-US">
                <a:latin typeface="Arial" charset="0"/>
              </a:rPr>
              <a:t>…</a:t>
            </a:r>
          </a:p>
        </p:txBody>
      </p:sp>
      <p:pic>
        <p:nvPicPr>
          <p:cNvPr id="582675"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366713" y="5618163"/>
            <a:ext cx="66865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582676" name="AutoShape 20"/>
          <p:cNvSpPr>
            <a:spLocks noChangeArrowheads="1"/>
          </p:cNvSpPr>
          <p:nvPr/>
        </p:nvSpPr>
        <p:spPr bwMode="blackWhite">
          <a:xfrm>
            <a:off x="3695700" y="5197475"/>
            <a:ext cx="357188" cy="365125"/>
          </a:xfrm>
          <a:prstGeom prst="upArrow">
            <a:avLst>
              <a:gd name="adj1" fmla="val 50000"/>
              <a:gd name="adj2" fmla="val 51040"/>
            </a:avLst>
          </a:prstGeom>
          <a:solidFill>
            <a:srgbClr val="FFCC99"/>
          </a:solidFill>
          <a:ln w="28575">
            <a:solidFill>
              <a:schemeClr val="tx1"/>
            </a:solidFill>
            <a:miter lim="800000"/>
            <a:headEnd/>
            <a:tailEnd/>
          </a:ln>
          <a:effectLst/>
          <a:extLst>
            <a:ext uri="{AF507438-7753-43E0-B8FC-AC1667EBCBE1}">
              <a14:hiddenEffects xmlns:a14="http://schemas.microsoft.com/office/drawing/2010/main">
                <a:effectLst>
                  <a:outerShdw dist="53882" dir="2700000" algn="ctr" rotWithShape="0">
                    <a:srgbClr val="000000"/>
                  </a:outerShdw>
                </a:effectLst>
              </a14:hiddenEffects>
            </a:ext>
          </a:extLst>
        </p:spPr>
        <p:txBody>
          <a:bodyPr wrap="none" anchor="ctr"/>
          <a:lstStyle/>
          <a:p>
            <a:endParaRPr lang="en-IE"/>
          </a:p>
        </p:txBody>
      </p:sp>
    </p:spTree>
    <p:extLst>
      <p:ext uri="{BB962C8B-B14F-4D97-AF65-F5344CB8AC3E}">
        <p14:creationId xmlns:p14="http://schemas.microsoft.com/office/powerpoint/2010/main" val="3392296246"/>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Defining Foreign Key</a:t>
            </a:r>
            <a:endParaRPr lang="en-IE" dirty="0"/>
          </a:p>
        </p:txBody>
      </p:sp>
      <p:sp>
        <p:nvSpPr>
          <p:cNvPr id="3" name="Content Placeholder 2"/>
          <p:cNvSpPr>
            <a:spLocks noGrp="1"/>
          </p:cNvSpPr>
          <p:nvPr>
            <p:ph sz="quarter" idx="1"/>
          </p:nvPr>
        </p:nvSpPr>
        <p:spPr/>
        <p:txBody>
          <a:bodyPr/>
          <a:lstStyle/>
          <a:p>
            <a:pPr marL="0" indent="0">
              <a:buNone/>
            </a:pPr>
            <a:r>
              <a:rPr lang="en-IE" dirty="0" smtClean="0"/>
              <a:t>To define a foreign key between Table A and Table B</a:t>
            </a:r>
          </a:p>
          <a:p>
            <a:pPr marL="0" indent="0">
              <a:buNone/>
            </a:pPr>
            <a:r>
              <a:rPr lang="en-IE" dirty="0" smtClean="0"/>
              <a:t>When creating Table A include the following constraint:</a:t>
            </a:r>
          </a:p>
          <a:p>
            <a:pPr marL="0" indent="0">
              <a:buNone/>
            </a:pPr>
            <a:endParaRPr lang="en-IE" dirty="0" smtClean="0"/>
          </a:p>
          <a:p>
            <a:pPr marL="0" indent="0">
              <a:buNone/>
            </a:pPr>
            <a:r>
              <a:rPr lang="en-IE" b="1" dirty="0" smtClean="0"/>
              <a:t>CONSTRAINT</a:t>
            </a:r>
            <a:r>
              <a:rPr lang="en-IE" dirty="0" smtClean="0"/>
              <a:t> &lt;name of constraint&gt;  </a:t>
            </a:r>
            <a:r>
              <a:rPr lang="en-IE" b="1" dirty="0" smtClean="0"/>
              <a:t>FOREIGN KEY (</a:t>
            </a:r>
            <a:r>
              <a:rPr lang="en-IE" dirty="0" smtClean="0"/>
              <a:t>name of the column in Table A</a:t>
            </a:r>
            <a:r>
              <a:rPr lang="en-IE" b="1" dirty="0" smtClean="0"/>
              <a:t>)</a:t>
            </a:r>
            <a:r>
              <a:rPr lang="en-IE" dirty="0" smtClean="0"/>
              <a:t> </a:t>
            </a:r>
            <a:r>
              <a:rPr lang="en-IE" b="1" dirty="0" smtClean="0"/>
              <a:t>REFERENCES</a:t>
            </a:r>
            <a:r>
              <a:rPr lang="en-IE" dirty="0" smtClean="0"/>
              <a:t> </a:t>
            </a:r>
            <a:r>
              <a:rPr lang="en-IE" b="1" dirty="0" smtClean="0"/>
              <a:t>(</a:t>
            </a:r>
            <a:r>
              <a:rPr lang="en-IE" dirty="0" smtClean="0"/>
              <a:t>name of Table B</a:t>
            </a:r>
            <a:r>
              <a:rPr lang="en-IE" b="1" dirty="0" smtClean="0"/>
              <a:t>)</a:t>
            </a:r>
            <a:r>
              <a:rPr lang="en-IE" dirty="0" smtClean="0"/>
              <a:t> </a:t>
            </a:r>
            <a:r>
              <a:rPr lang="en-IE" b="1" dirty="0" smtClean="0"/>
              <a:t>(</a:t>
            </a:r>
            <a:r>
              <a:rPr lang="en-IE" dirty="0" smtClean="0"/>
              <a:t>name of column in Table B</a:t>
            </a:r>
            <a:r>
              <a:rPr lang="en-IE" b="1" dirty="0" smtClean="0"/>
              <a:t>)  </a:t>
            </a:r>
            <a:endParaRPr lang="en-IE" b="1" dirty="0"/>
          </a:p>
        </p:txBody>
      </p:sp>
    </p:spTree>
    <p:extLst>
      <p:ext uri="{BB962C8B-B14F-4D97-AF65-F5344CB8AC3E}">
        <p14:creationId xmlns:p14="http://schemas.microsoft.com/office/powerpoint/2010/main" val="9102682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1026"/>
          <p:cNvSpPr>
            <a:spLocks noGrp="1" noChangeArrowheads="1"/>
          </p:cNvSpPr>
          <p:nvPr>
            <p:ph type="title"/>
          </p:nvPr>
        </p:nvSpPr>
        <p:spPr/>
        <p:txBody>
          <a:bodyPr>
            <a:normAutofit fontScale="90000"/>
          </a:bodyPr>
          <a:lstStyle/>
          <a:p>
            <a:r>
              <a:rPr lang="en-US" altLang="en-US" smtClean="0"/>
              <a:t>FOREIGN KEY Constraint:</a:t>
            </a:r>
            <a:br>
              <a:rPr lang="en-US" altLang="en-US" smtClean="0"/>
            </a:br>
            <a:r>
              <a:rPr lang="en-US" altLang="en-US" smtClean="0"/>
              <a:t>Keywords</a:t>
            </a:r>
            <a:endParaRPr lang="en-US" altLang="en-US"/>
          </a:p>
        </p:txBody>
      </p:sp>
      <p:sp>
        <p:nvSpPr>
          <p:cNvPr id="586755" name="Rectangle 1027"/>
          <p:cNvSpPr>
            <a:spLocks noGrp="1" noChangeArrowheads="1"/>
          </p:cNvSpPr>
          <p:nvPr>
            <p:ph type="body" idx="1"/>
          </p:nvPr>
        </p:nvSpPr>
        <p:spPr/>
        <p:txBody>
          <a:bodyPr/>
          <a:lstStyle/>
          <a:p>
            <a:r>
              <a:rPr lang="en-US" altLang="en-US" smtClean="0"/>
              <a:t>FOREIGN KEY: Defines the column in the child table at the table-constraint level</a:t>
            </a:r>
          </a:p>
          <a:p>
            <a:r>
              <a:rPr lang="en-US" altLang="en-US" smtClean="0"/>
              <a:t>REFERENCES: Identifies the table and column in the parent table</a:t>
            </a:r>
          </a:p>
          <a:p>
            <a:r>
              <a:rPr lang="en-US" altLang="en-US" smtClean="0"/>
              <a:t>ON DELETE CASCADE: Deletes the dependent rows in the child table when a row in the parent table is deleted</a:t>
            </a:r>
          </a:p>
          <a:p>
            <a:r>
              <a:rPr lang="en-US" altLang="en-US" smtClean="0"/>
              <a:t>ON DELETE SET NULL: Converts dependent foreign key values to null</a:t>
            </a:r>
            <a:endParaRPr lang="en-US" altLang="en-US" dirty="0"/>
          </a:p>
        </p:txBody>
      </p:sp>
    </p:spTree>
    <p:extLst>
      <p:ext uri="{BB962C8B-B14F-4D97-AF65-F5344CB8AC3E}">
        <p14:creationId xmlns:p14="http://schemas.microsoft.com/office/powerpoint/2010/main" val="2207184177"/>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1026"/>
          <p:cNvSpPr>
            <a:spLocks noGrp="1" noChangeArrowheads="1"/>
          </p:cNvSpPr>
          <p:nvPr>
            <p:ph type="title"/>
          </p:nvPr>
        </p:nvSpPr>
        <p:spPr/>
        <p:txBody>
          <a:bodyPr/>
          <a:lstStyle/>
          <a:p>
            <a:r>
              <a:rPr lang="en-US" altLang="en-US" smtClean="0"/>
              <a:t>FOREIGN KEY Constraint</a:t>
            </a:r>
            <a:endParaRPr lang="en-US" altLang="en-US"/>
          </a:p>
        </p:txBody>
      </p:sp>
      <p:sp>
        <p:nvSpPr>
          <p:cNvPr id="584707" name="Rectangle 1027"/>
          <p:cNvSpPr>
            <a:spLocks noGrp="1" noChangeArrowheads="1"/>
          </p:cNvSpPr>
          <p:nvPr>
            <p:ph type="body" idx="1"/>
          </p:nvPr>
        </p:nvSpPr>
        <p:spPr/>
        <p:txBody>
          <a:bodyPr/>
          <a:lstStyle/>
          <a:p>
            <a:r>
              <a:rPr lang="en-US" altLang="en-US" smtClean="0"/>
              <a:t>Defined at either the table level or the column level:</a:t>
            </a:r>
            <a:endParaRPr lang="en-US" altLang="en-US"/>
          </a:p>
        </p:txBody>
      </p:sp>
      <p:sp>
        <p:nvSpPr>
          <p:cNvPr id="584708" name="Rectangle 1028"/>
          <p:cNvSpPr>
            <a:spLocks noChangeArrowheads="1"/>
          </p:cNvSpPr>
          <p:nvPr/>
        </p:nvSpPr>
        <p:spPr bwMode="blackGray">
          <a:xfrm>
            <a:off x="873125" y="2405063"/>
            <a:ext cx="7283450" cy="3390900"/>
          </a:xfrm>
          <a:prstGeom prst="rect">
            <a:avLst/>
          </a:prstGeom>
          <a:solidFill>
            <a:srgbClr val="FFFF00"/>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 pos="2457450" algn="l"/>
              </a:tabLst>
              <a:defRPr sz="2400">
                <a:solidFill>
                  <a:schemeClr val="tx1"/>
                </a:solidFill>
                <a:latin typeface="Times New Roman" pitchFamily="18" charset="0"/>
              </a:defRPr>
            </a:lvl1pPr>
            <a:lvl2pPr algn="l">
              <a:spcBef>
                <a:spcPct val="0"/>
              </a:spcBef>
              <a:tabLst>
                <a:tab pos="1200150" algn="l"/>
                <a:tab pos="2457450" algn="l"/>
              </a:tabLst>
              <a:defRPr sz="2400">
                <a:solidFill>
                  <a:schemeClr val="tx1"/>
                </a:solidFill>
                <a:latin typeface="Times New Roman" pitchFamily="18" charset="0"/>
              </a:defRPr>
            </a:lvl2pPr>
            <a:lvl3pPr algn="l">
              <a:spcBef>
                <a:spcPct val="0"/>
              </a:spcBef>
              <a:tabLst>
                <a:tab pos="1200150" algn="l"/>
                <a:tab pos="2457450" algn="l"/>
              </a:tabLst>
              <a:defRPr sz="2400">
                <a:solidFill>
                  <a:schemeClr val="tx1"/>
                </a:solidFill>
                <a:latin typeface="Times New Roman" pitchFamily="18" charset="0"/>
              </a:defRPr>
            </a:lvl3pPr>
            <a:lvl4pPr algn="l">
              <a:spcBef>
                <a:spcPct val="0"/>
              </a:spcBef>
              <a:tabLst>
                <a:tab pos="1200150" algn="l"/>
                <a:tab pos="2457450" algn="l"/>
              </a:tabLst>
              <a:defRPr sz="2400">
                <a:solidFill>
                  <a:schemeClr val="tx1"/>
                </a:solidFill>
                <a:latin typeface="Times New Roman" pitchFamily="18" charset="0"/>
              </a:defRPr>
            </a:lvl4pPr>
            <a:lvl5pPr algn="l">
              <a:spcBef>
                <a:spcPct val="0"/>
              </a:spcBef>
              <a:tabLst>
                <a:tab pos="1200150" algn="l"/>
                <a:tab pos="2457450" algn="l"/>
              </a:tabLst>
              <a:defRPr sz="2400">
                <a:solidFill>
                  <a:schemeClr val="tx1"/>
                </a:solidFill>
                <a:latin typeface="Times New Roman" pitchFamily="18" charset="0"/>
              </a:defRPr>
            </a:lvl5pPr>
            <a:lvl6pPr fontAlgn="base">
              <a:spcBef>
                <a:spcPct val="0"/>
              </a:spcBef>
              <a:spcAft>
                <a:spcPct val="0"/>
              </a:spcAft>
              <a:tabLst>
                <a:tab pos="1200150" algn="l"/>
                <a:tab pos="2457450" algn="l"/>
              </a:tabLst>
              <a:defRPr sz="2400">
                <a:solidFill>
                  <a:schemeClr val="tx1"/>
                </a:solidFill>
                <a:latin typeface="Times New Roman" pitchFamily="18" charset="0"/>
              </a:defRPr>
            </a:lvl6pPr>
            <a:lvl7pPr fontAlgn="base">
              <a:spcBef>
                <a:spcPct val="0"/>
              </a:spcBef>
              <a:spcAft>
                <a:spcPct val="0"/>
              </a:spcAft>
              <a:tabLst>
                <a:tab pos="1200150" algn="l"/>
                <a:tab pos="2457450" algn="l"/>
              </a:tabLst>
              <a:defRPr sz="2400">
                <a:solidFill>
                  <a:schemeClr val="tx1"/>
                </a:solidFill>
                <a:latin typeface="Times New Roman" pitchFamily="18" charset="0"/>
              </a:defRPr>
            </a:lvl7pPr>
            <a:lvl8pPr fontAlgn="base">
              <a:spcBef>
                <a:spcPct val="0"/>
              </a:spcBef>
              <a:spcAft>
                <a:spcPct val="0"/>
              </a:spcAft>
              <a:tabLst>
                <a:tab pos="1200150" algn="l"/>
                <a:tab pos="2457450" algn="l"/>
              </a:tabLst>
              <a:defRPr sz="2400">
                <a:solidFill>
                  <a:schemeClr val="tx1"/>
                </a:solidFill>
                <a:latin typeface="Times New Roman" pitchFamily="18" charset="0"/>
              </a:defRPr>
            </a:lvl8pPr>
            <a:lvl9pPr fontAlgn="base">
              <a:spcBef>
                <a:spcPct val="0"/>
              </a:spcBef>
              <a:spcAft>
                <a:spcPct val="0"/>
              </a:spcAft>
              <a:tabLst>
                <a:tab pos="1200150" algn="l"/>
                <a:tab pos="2457450" algn="l"/>
              </a:tabLst>
              <a:defRPr sz="2400">
                <a:solidFill>
                  <a:schemeClr val="tx1"/>
                </a:solidFill>
                <a:latin typeface="Times New Roman" pitchFamily="18" charset="0"/>
              </a:defRPr>
            </a:lvl9pPr>
          </a:lstStyle>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p:txBody>
      </p:sp>
      <p:sp>
        <p:nvSpPr>
          <p:cNvPr id="584709" name="Rectangle 1029"/>
          <p:cNvSpPr>
            <a:spLocks noChangeArrowheads="1"/>
          </p:cNvSpPr>
          <p:nvPr/>
        </p:nvSpPr>
        <p:spPr bwMode="auto">
          <a:xfrm>
            <a:off x="1571625" y="4806950"/>
            <a:ext cx="6210300" cy="5080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505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84710" name="Rectangle 1030"/>
          <p:cNvSpPr>
            <a:spLocks noChangeArrowheads="1"/>
          </p:cNvSpPr>
          <p:nvPr/>
        </p:nvSpPr>
        <p:spPr bwMode="blackWhite">
          <a:xfrm>
            <a:off x="1031875" y="2646363"/>
            <a:ext cx="5102225" cy="285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 pos="2457450" algn="l"/>
              </a:tabLst>
              <a:defRPr sz="2400">
                <a:solidFill>
                  <a:schemeClr val="tx1"/>
                </a:solidFill>
                <a:latin typeface="Times New Roman" pitchFamily="18" charset="0"/>
              </a:defRPr>
            </a:lvl1pPr>
            <a:lvl2pPr algn="l">
              <a:spcBef>
                <a:spcPct val="0"/>
              </a:spcBef>
              <a:tabLst>
                <a:tab pos="1200150" algn="l"/>
                <a:tab pos="2457450" algn="l"/>
              </a:tabLst>
              <a:defRPr sz="2400">
                <a:solidFill>
                  <a:schemeClr val="tx1"/>
                </a:solidFill>
                <a:latin typeface="Times New Roman" pitchFamily="18" charset="0"/>
              </a:defRPr>
            </a:lvl2pPr>
            <a:lvl3pPr algn="l">
              <a:spcBef>
                <a:spcPct val="0"/>
              </a:spcBef>
              <a:tabLst>
                <a:tab pos="1200150" algn="l"/>
                <a:tab pos="2457450" algn="l"/>
              </a:tabLst>
              <a:defRPr sz="2400">
                <a:solidFill>
                  <a:schemeClr val="tx1"/>
                </a:solidFill>
                <a:latin typeface="Times New Roman" pitchFamily="18" charset="0"/>
              </a:defRPr>
            </a:lvl3pPr>
            <a:lvl4pPr algn="l">
              <a:spcBef>
                <a:spcPct val="0"/>
              </a:spcBef>
              <a:tabLst>
                <a:tab pos="1200150" algn="l"/>
                <a:tab pos="2457450" algn="l"/>
              </a:tabLst>
              <a:defRPr sz="2400">
                <a:solidFill>
                  <a:schemeClr val="tx1"/>
                </a:solidFill>
                <a:latin typeface="Times New Roman" pitchFamily="18" charset="0"/>
              </a:defRPr>
            </a:lvl4pPr>
            <a:lvl5pPr algn="l">
              <a:spcBef>
                <a:spcPct val="0"/>
              </a:spcBef>
              <a:tabLst>
                <a:tab pos="1200150" algn="l"/>
                <a:tab pos="2457450" algn="l"/>
              </a:tabLst>
              <a:defRPr sz="2400">
                <a:solidFill>
                  <a:schemeClr val="tx1"/>
                </a:solidFill>
                <a:latin typeface="Times New Roman" pitchFamily="18" charset="0"/>
              </a:defRPr>
            </a:lvl5pPr>
            <a:lvl6pPr fontAlgn="base">
              <a:spcBef>
                <a:spcPct val="0"/>
              </a:spcBef>
              <a:spcAft>
                <a:spcPct val="0"/>
              </a:spcAft>
              <a:tabLst>
                <a:tab pos="1200150" algn="l"/>
                <a:tab pos="2457450" algn="l"/>
              </a:tabLst>
              <a:defRPr sz="2400">
                <a:solidFill>
                  <a:schemeClr val="tx1"/>
                </a:solidFill>
                <a:latin typeface="Times New Roman" pitchFamily="18" charset="0"/>
              </a:defRPr>
            </a:lvl6pPr>
            <a:lvl7pPr fontAlgn="base">
              <a:spcBef>
                <a:spcPct val="0"/>
              </a:spcBef>
              <a:spcAft>
                <a:spcPct val="0"/>
              </a:spcAft>
              <a:tabLst>
                <a:tab pos="1200150" algn="l"/>
                <a:tab pos="2457450" algn="l"/>
              </a:tabLst>
              <a:defRPr sz="2400">
                <a:solidFill>
                  <a:schemeClr val="tx1"/>
                </a:solidFill>
                <a:latin typeface="Times New Roman" pitchFamily="18" charset="0"/>
              </a:defRPr>
            </a:lvl7pPr>
            <a:lvl8pPr fontAlgn="base">
              <a:spcBef>
                <a:spcPct val="0"/>
              </a:spcBef>
              <a:spcAft>
                <a:spcPct val="0"/>
              </a:spcAft>
              <a:tabLst>
                <a:tab pos="1200150" algn="l"/>
                <a:tab pos="2457450" algn="l"/>
              </a:tabLst>
              <a:defRPr sz="2400">
                <a:solidFill>
                  <a:schemeClr val="tx1"/>
                </a:solidFill>
                <a:latin typeface="Times New Roman" pitchFamily="18" charset="0"/>
              </a:defRPr>
            </a:lvl8pPr>
            <a:lvl9pPr fontAlgn="base">
              <a:spcBef>
                <a:spcPct val="0"/>
              </a:spcBef>
              <a:spcAft>
                <a:spcPct val="0"/>
              </a:spcAft>
              <a:tabLst>
                <a:tab pos="1200150" algn="l"/>
                <a:tab pos="2457450" algn="l"/>
              </a:tabLst>
              <a:defRPr sz="2400">
                <a:solidFill>
                  <a:schemeClr val="tx1"/>
                </a:solidFill>
                <a:latin typeface="Times New Roman" pitchFamily="18" charset="0"/>
              </a:defRPr>
            </a:lvl9pPr>
          </a:lstStyle>
          <a:p>
            <a:pPr eaLnBrk="0" hangingPunct="0">
              <a:buClrTx/>
              <a:buFontTx/>
              <a:buNone/>
            </a:pPr>
            <a:r>
              <a:rPr lang="en-US" altLang="en-US" sz="1600" dirty="0">
                <a:solidFill>
                  <a:srgbClr val="000000"/>
                </a:solidFill>
                <a:latin typeface="Courier New" pitchFamily="49" charset="0"/>
              </a:rPr>
              <a:t>CREATE TABLE employees(</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employee_id</a:t>
            </a:r>
            <a:r>
              <a:rPr lang="en-US" altLang="en-US" sz="1600" dirty="0">
                <a:solidFill>
                  <a:srgbClr val="000000"/>
                </a:solidFill>
                <a:latin typeface="Courier New" pitchFamily="49" charset="0"/>
              </a:rPr>
              <a:t>      NUMBER(6),</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last_name</a:t>
            </a:r>
            <a:r>
              <a:rPr lang="en-US" altLang="en-US" sz="1600" dirty="0">
                <a:solidFill>
                  <a:srgbClr val="000000"/>
                </a:solidFill>
                <a:latin typeface="Courier New" pitchFamily="49" charset="0"/>
              </a:rPr>
              <a:t>        VARCHAR2(25) NOT NULL,</a:t>
            </a:r>
          </a:p>
          <a:p>
            <a:pPr eaLnBrk="0" hangingPunct="0">
              <a:buClrTx/>
              <a:buFontTx/>
              <a:buNone/>
            </a:pPr>
            <a:r>
              <a:rPr lang="en-US" altLang="en-US" sz="1600" dirty="0">
                <a:solidFill>
                  <a:srgbClr val="000000"/>
                </a:solidFill>
                <a:latin typeface="Courier New" pitchFamily="49" charset="0"/>
              </a:rPr>
              <a:t>    email            VARCHAR2(25),</a:t>
            </a:r>
          </a:p>
          <a:p>
            <a:pPr eaLnBrk="0" hangingPunct="0">
              <a:buClrTx/>
              <a:buFontTx/>
              <a:buNone/>
            </a:pPr>
            <a:r>
              <a:rPr lang="en-US" altLang="en-US" sz="1600" dirty="0">
                <a:solidFill>
                  <a:srgbClr val="000000"/>
                </a:solidFill>
                <a:latin typeface="Courier New" pitchFamily="49" charset="0"/>
              </a:rPr>
              <a:t>    salary           NUMBER(8,2),</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commission_pct</a:t>
            </a:r>
            <a:r>
              <a:rPr lang="en-US" altLang="en-US" sz="1600" dirty="0">
                <a:solidFill>
                  <a:srgbClr val="000000"/>
                </a:solidFill>
                <a:latin typeface="Courier New" pitchFamily="49" charset="0"/>
              </a:rPr>
              <a:t>   NUMBER(2,2),</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hire_date</a:t>
            </a:r>
            <a:r>
              <a:rPr lang="en-US" altLang="en-US" sz="1600" dirty="0">
                <a:solidFill>
                  <a:srgbClr val="000000"/>
                </a:solidFill>
                <a:latin typeface="Courier New" pitchFamily="49" charset="0"/>
              </a:rPr>
              <a:t>        DATE NOT NULL,</a:t>
            </a:r>
          </a:p>
          <a:p>
            <a:pPr eaLnBrk="0" hangingPunct="0">
              <a:buClrTx/>
              <a:buFontTx/>
              <a:buNone/>
            </a:pPr>
            <a:r>
              <a:rPr lang="en-US" altLang="en-US" sz="1600" dirty="0">
                <a:solidFill>
                  <a:srgbClr val="000000"/>
                </a:solidFill>
                <a:latin typeface="Courier New" pitchFamily="49" charset="0"/>
              </a:rPr>
              <a:t>...</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    NUMBER(4),</a:t>
            </a:r>
          </a:p>
          <a:p>
            <a:pPr eaLnBrk="0" hangingPunct="0">
              <a:buClrTx/>
              <a:buFontTx/>
              <a:buNone/>
            </a:pPr>
            <a:r>
              <a:rPr lang="en-US" altLang="en-US" sz="1600" dirty="0">
                <a:solidFill>
                  <a:srgbClr val="000000"/>
                </a:solidFill>
                <a:latin typeface="Courier New" pitchFamily="49" charset="0"/>
              </a:rPr>
              <a:t>    CONSTRAINT </a:t>
            </a:r>
            <a:r>
              <a:rPr lang="en-US" altLang="en-US" sz="1600" dirty="0" err="1">
                <a:solidFill>
                  <a:srgbClr val="000000"/>
                </a:solidFill>
                <a:latin typeface="Courier New" pitchFamily="49" charset="0"/>
              </a:rPr>
              <a:t>emp_dept_fk</a:t>
            </a:r>
            <a:r>
              <a:rPr lang="en-US" altLang="en-US" sz="1600" dirty="0">
                <a:solidFill>
                  <a:srgbClr val="000000"/>
                </a:solidFill>
                <a:latin typeface="Courier New" pitchFamily="49" charset="0"/>
              </a:rPr>
              <a:t> FOREIGN KEY (</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a:t>
            </a:r>
          </a:p>
          <a:p>
            <a:pPr eaLnBrk="0" hangingPunct="0">
              <a:buClrTx/>
              <a:buFontTx/>
              <a:buNone/>
            </a:pPr>
            <a:r>
              <a:rPr lang="en-US" altLang="en-US" sz="1600" dirty="0">
                <a:solidFill>
                  <a:srgbClr val="000000"/>
                </a:solidFill>
                <a:latin typeface="Courier New" pitchFamily="49" charset="0"/>
              </a:rPr>
              <a:t>      REFERENCES departments(</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a:t>
            </a:r>
          </a:p>
          <a:p>
            <a:pPr eaLnBrk="0" hangingPunct="0">
              <a:buClrTx/>
              <a:buFontTx/>
              <a:buNone/>
            </a:pPr>
            <a:r>
              <a:rPr lang="en-US" altLang="en-US" sz="1600" dirty="0">
                <a:solidFill>
                  <a:srgbClr val="000000"/>
                </a:solidFill>
                <a:latin typeface="Courier New" pitchFamily="49" charset="0"/>
              </a:rPr>
              <a:t>    CONSTRAINT </a:t>
            </a:r>
            <a:r>
              <a:rPr lang="en-US" altLang="en-US" sz="1600" dirty="0" err="1">
                <a:solidFill>
                  <a:srgbClr val="000000"/>
                </a:solidFill>
                <a:latin typeface="Courier New" pitchFamily="49" charset="0"/>
              </a:rPr>
              <a:t>emp_email_uk</a:t>
            </a:r>
            <a:r>
              <a:rPr lang="en-US" altLang="en-US" sz="1600" dirty="0">
                <a:solidFill>
                  <a:srgbClr val="000000"/>
                </a:solidFill>
                <a:latin typeface="Courier New" pitchFamily="49" charset="0"/>
              </a:rPr>
              <a:t> UNIQUE(email));</a:t>
            </a:r>
          </a:p>
        </p:txBody>
      </p:sp>
    </p:spTree>
    <p:extLst>
      <p:ext uri="{BB962C8B-B14F-4D97-AF65-F5344CB8AC3E}">
        <p14:creationId xmlns:p14="http://schemas.microsoft.com/office/powerpoint/2010/main" val="368788489"/>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70" name="Rectangle 78"/>
          <p:cNvSpPr>
            <a:spLocks noGrp="1" noChangeArrowheads="1"/>
          </p:cNvSpPr>
          <p:nvPr>
            <p:ph type="title"/>
          </p:nvPr>
        </p:nvSpPr>
        <p:spPr/>
        <p:txBody>
          <a:bodyPr>
            <a:normAutofit fontScale="90000"/>
          </a:bodyPr>
          <a:lstStyle/>
          <a:p>
            <a:r>
              <a:rPr lang="en-US" altLang="en-US" dirty="0"/>
              <a:t>Data </a:t>
            </a:r>
            <a:r>
              <a:rPr lang="en-US" altLang="en-US" dirty="0" smtClean="0"/>
              <a:t>Models (The Cornerstone of Design)</a:t>
            </a:r>
            <a:endParaRPr lang="en-US" altLang="en-US" dirty="0"/>
          </a:p>
        </p:txBody>
      </p:sp>
      <p:grpSp>
        <p:nvGrpSpPr>
          <p:cNvPr id="392282" name="Group 90"/>
          <p:cNvGrpSpPr>
            <a:grpSpLocks/>
          </p:cNvGrpSpPr>
          <p:nvPr/>
        </p:nvGrpSpPr>
        <p:grpSpPr bwMode="auto">
          <a:xfrm>
            <a:off x="595312" y="1119981"/>
            <a:ext cx="7953375" cy="4589463"/>
            <a:chOff x="348" y="956"/>
            <a:chExt cx="5010" cy="2891"/>
          </a:xfrm>
        </p:grpSpPr>
        <p:sp>
          <p:nvSpPr>
            <p:cNvPr id="392277" name="Freeform 85"/>
            <p:cNvSpPr>
              <a:spLocks/>
            </p:cNvSpPr>
            <p:nvPr/>
          </p:nvSpPr>
          <p:spPr bwMode="auto">
            <a:xfrm>
              <a:off x="912" y="1200"/>
              <a:ext cx="768" cy="336"/>
            </a:xfrm>
            <a:custGeom>
              <a:avLst/>
              <a:gdLst>
                <a:gd name="T0" fmla="*/ 0 w 768"/>
                <a:gd name="T1" fmla="*/ 0 h 336"/>
                <a:gd name="T2" fmla="*/ 768 w 768"/>
                <a:gd name="T3" fmla="*/ 0 h 336"/>
                <a:gd name="T4" fmla="*/ 768 w 768"/>
                <a:gd name="T5" fmla="*/ 336 h 336"/>
              </a:gdLst>
              <a:ahLst/>
              <a:cxnLst>
                <a:cxn ang="0">
                  <a:pos x="T0" y="T1"/>
                </a:cxn>
                <a:cxn ang="0">
                  <a:pos x="T2" y="T3"/>
                </a:cxn>
                <a:cxn ang="0">
                  <a:pos x="T4" y="T5"/>
                </a:cxn>
              </a:cxnLst>
              <a:rect l="0" t="0" r="r" b="b"/>
              <a:pathLst>
                <a:path w="768" h="336">
                  <a:moveTo>
                    <a:pt x="0" y="0"/>
                  </a:moveTo>
                  <a:lnTo>
                    <a:pt x="768" y="0"/>
                  </a:lnTo>
                  <a:lnTo>
                    <a:pt x="768" y="336"/>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78" name="Freeform 86"/>
            <p:cNvSpPr>
              <a:spLocks/>
            </p:cNvSpPr>
            <p:nvPr/>
          </p:nvSpPr>
          <p:spPr bwMode="auto">
            <a:xfrm>
              <a:off x="2496" y="1737"/>
              <a:ext cx="768" cy="288"/>
            </a:xfrm>
            <a:custGeom>
              <a:avLst/>
              <a:gdLst>
                <a:gd name="T0" fmla="*/ 0 w 768"/>
                <a:gd name="T1" fmla="*/ 0 h 336"/>
                <a:gd name="T2" fmla="*/ 768 w 768"/>
                <a:gd name="T3" fmla="*/ 0 h 336"/>
                <a:gd name="T4" fmla="*/ 768 w 768"/>
                <a:gd name="T5" fmla="*/ 336 h 336"/>
              </a:gdLst>
              <a:ahLst/>
              <a:cxnLst>
                <a:cxn ang="0">
                  <a:pos x="T0" y="T1"/>
                </a:cxn>
                <a:cxn ang="0">
                  <a:pos x="T2" y="T3"/>
                </a:cxn>
                <a:cxn ang="0">
                  <a:pos x="T4" y="T5"/>
                </a:cxn>
              </a:cxnLst>
              <a:rect l="0" t="0" r="r" b="b"/>
              <a:pathLst>
                <a:path w="768" h="336">
                  <a:moveTo>
                    <a:pt x="0" y="0"/>
                  </a:moveTo>
                  <a:lnTo>
                    <a:pt x="768" y="0"/>
                  </a:lnTo>
                  <a:lnTo>
                    <a:pt x="768" y="336"/>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198" name="Rectangle 6"/>
            <p:cNvSpPr>
              <a:spLocks noChangeArrowheads="1"/>
            </p:cNvSpPr>
            <p:nvPr/>
          </p:nvSpPr>
          <p:spPr bwMode="auto">
            <a:xfrm>
              <a:off x="348" y="1806"/>
              <a:ext cx="1073"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altLang="en-US" dirty="0"/>
                <a:t>Model of</a:t>
              </a:r>
              <a:br>
                <a:rPr lang="en-US" altLang="en-US" dirty="0"/>
              </a:br>
              <a:r>
                <a:rPr lang="en-US" altLang="en-US" dirty="0"/>
                <a:t>system</a:t>
              </a:r>
              <a:br>
                <a:rPr lang="en-US" altLang="en-US" dirty="0"/>
              </a:br>
              <a:r>
                <a:rPr lang="en-US" altLang="en-US" dirty="0"/>
                <a:t>in client’s</a:t>
              </a:r>
              <a:br>
                <a:rPr lang="en-US" altLang="en-US" dirty="0"/>
              </a:br>
              <a:r>
                <a:rPr lang="en-US" altLang="en-US" dirty="0"/>
                <a:t>mind</a:t>
              </a:r>
            </a:p>
          </p:txBody>
        </p:sp>
        <p:sp>
          <p:nvSpPr>
            <p:cNvPr id="392200" name="Line 8"/>
            <p:cNvSpPr>
              <a:spLocks noChangeShapeType="1"/>
            </p:cNvSpPr>
            <p:nvPr/>
          </p:nvSpPr>
          <p:spPr bwMode="auto">
            <a:xfrm>
              <a:off x="1991" y="1724"/>
              <a:ext cx="424"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01" name="Freeform 9"/>
            <p:cNvSpPr>
              <a:spLocks/>
            </p:cNvSpPr>
            <p:nvPr/>
          </p:nvSpPr>
          <p:spPr bwMode="auto">
            <a:xfrm>
              <a:off x="2011" y="1607"/>
              <a:ext cx="146" cy="260"/>
            </a:xfrm>
            <a:custGeom>
              <a:avLst/>
              <a:gdLst>
                <a:gd name="T0" fmla="*/ 32 w 146"/>
                <a:gd name="T1" fmla="*/ 0 h 260"/>
                <a:gd name="T2" fmla="*/ 145 w 146"/>
                <a:gd name="T3" fmla="*/ 113 h 260"/>
                <a:gd name="T4" fmla="*/ 0 w 146"/>
                <a:gd name="T5" fmla="*/ 259 h 260"/>
              </a:gdLst>
              <a:ahLst/>
              <a:cxnLst>
                <a:cxn ang="0">
                  <a:pos x="T0" y="T1"/>
                </a:cxn>
                <a:cxn ang="0">
                  <a:pos x="T2" y="T3"/>
                </a:cxn>
                <a:cxn ang="0">
                  <a:pos x="T4" y="T5"/>
                </a:cxn>
              </a:cxnLst>
              <a:rect l="0" t="0" r="r" b="b"/>
              <a:pathLst>
                <a:path w="146" h="260">
                  <a:moveTo>
                    <a:pt x="32" y="0"/>
                  </a:moveTo>
                  <a:lnTo>
                    <a:pt x="145" y="113"/>
                  </a:lnTo>
                  <a:lnTo>
                    <a:pt x="0" y="259"/>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02" name="AutoShape 10"/>
            <p:cNvSpPr>
              <a:spLocks noChangeArrowheads="1"/>
            </p:cNvSpPr>
            <p:nvPr/>
          </p:nvSpPr>
          <p:spPr bwMode="blackWhite">
            <a:xfrm>
              <a:off x="1469" y="1549"/>
              <a:ext cx="571" cy="343"/>
            </a:xfrm>
            <a:prstGeom prst="roundRect">
              <a:avLst>
                <a:gd name="adj" fmla="val 12449"/>
              </a:avLst>
            </a:prstGeom>
            <a:solidFill>
              <a:srgbClr val="3399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03" name="AutoShape 11"/>
            <p:cNvSpPr>
              <a:spLocks noChangeArrowheads="1"/>
            </p:cNvSpPr>
            <p:nvPr/>
          </p:nvSpPr>
          <p:spPr bwMode="blackWhite">
            <a:xfrm>
              <a:off x="2250" y="1549"/>
              <a:ext cx="342" cy="343"/>
            </a:xfrm>
            <a:prstGeom prst="roundRect">
              <a:avLst>
                <a:gd name="adj" fmla="val 12449"/>
              </a:avLst>
            </a:prstGeom>
            <a:solidFill>
              <a:srgbClr val="3399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04" name="Rectangle 12"/>
            <p:cNvSpPr>
              <a:spLocks noChangeArrowheads="1"/>
            </p:cNvSpPr>
            <p:nvPr/>
          </p:nvSpPr>
          <p:spPr bwMode="auto">
            <a:xfrm>
              <a:off x="1261" y="2056"/>
              <a:ext cx="152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altLang="en-US" dirty="0" smtClean="0"/>
                <a:t>Logical Model</a:t>
              </a:r>
              <a:endParaRPr lang="en-US" altLang="en-US" dirty="0"/>
            </a:p>
          </p:txBody>
        </p:sp>
        <p:sp>
          <p:nvSpPr>
            <p:cNvPr id="392206" name="Rectangle 14"/>
            <p:cNvSpPr>
              <a:spLocks noChangeArrowheads="1"/>
            </p:cNvSpPr>
            <p:nvPr/>
          </p:nvSpPr>
          <p:spPr bwMode="auto">
            <a:xfrm>
              <a:off x="4103" y="3616"/>
              <a:ext cx="12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buClrTx/>
                <a:buFontTx/>
                <a:buNone/>
              </a:pPr>
              <a:r>
                <a:rPr lang="en-US" altLang="en-US" dirty="0"/>
                <a:t>Tables on disk</a:t>
              </a:r>
            </a:p>
          </p:txBody>
        </p:sp>
        <p:sp>
          <p:nvSpPr>
            <p:cNvPr id="392208" name="Line 16"/>
            <p:cNvSpPr>
              <a:spLocks noChangeShapeType="1"/>
            </p:cNvSpPr>
            <p:nvPr/>
          </p:nvSpPr>
          <p:spPr bwMode="auto">
            <a:xfrm>
              <a:off x="3497" y="2214"/>
              <a:ext cx="419"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09" name="Freeform 17"/>
            <p:cNvSpPr>
              <a:spLocks/>
            </p:cNvSpPr>
            <p:nvPr/>
          </p:nvSpPr>
          <p:spPr bwMode="auto">
            <a:xfrm>
              <a:off x="3517" y="2098"/>
              <a:ext cx="145" cy="257"/>
            </a:xfrm>
            <a:custGeom>
              <a:avLst/>
              <a:gdLst>
                <a:gd name="T0" fmla="*/ 32 w 145"/>
                <a:gd name="T1" fmla="*/ 0 h 257"/>
                <a:gd name="T2" fmla="*/ 144 w 145"/>
                <a:gd name="T3" fmla="*/ 112 h 257"/>
                <a:gd name="T4" fmla="*/ 0 w 145"/>
                <a:gd name="T5" fmla="*/ 256 h 257"/>
              </a:gdLst>
              <a:ahLst/>
              <a:cxnLst>
                <a:cxn ang="0">
                  <a:pos x="T0" y="T1"/>
                </a:cxn>
                <a:cxn ang="0">
                  <a:pos x="T2" y="T3"/>
                </a:cxn>
                <a:cxn ang="0">
                  <a:pos x="T4" y="T5"/>
                </a:cxn>
              </a:cxnLst>
              <a:rect l="0" t="0" r="r" b="b"/>
              <a:pathLst>
                <a:path w="145" h="257">
                  <a:moveTo>
                    <a:pt x="32" y="0"/>
                  </a:moveTo>
                  <a:lnTo>
                    <a:pt x="144" y="112"/>
                  </a:lnTo>
                  <a:lnTo>
                    <a:pt x="0" y="256"/>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10" name="AutoShape 18"/>
            <p:cNvSpPr>
              <a:spLocks noChangeArrowheads="1"/>
            </p:cNvSpPr>
            <p:nvPr/>
          </p:nvSpPr>
          <p:spPr bwMode="blackWhite">
            <a:xfrm>
              <a:off x="2981" y="2041"/>
              <a:ext cx="565" cy="339"/>
            </a:xfrm>
            <a:prstGeom prst="roundRect">
              <a:avLst>
                <a:gd name="adj" fmla="val 0"/>
              </a:avLst>
            </a:prstGeom>
            <a:solidFill>
              <a:srgbClr val="99CC99"/>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11" name="AutoShape 19"/>
            <p:cNvSpPr>
              <a:spLocks noChangeArrowheads="1"/>
            </p:cNvSpPr>
            <p:nvPr/>
          </p:nvSpPr>
          <p:spPr bwMode="blackWhite">
            <a:xfrm>
              <a:off x="3753" y="2041"/>
              <a:ext cx="338" cy="339"/>
            </a:xfrm>
            <a:prstGeom prst="roundRect">
              <a:avLst>
                <a:gd name="adj" fmla="val 0"/>
              </a:avLst>
            </a:prstGeom>
            <a:solidFill>
              <a:srgbClr val="99CC99"/>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a:p>
              <a:pPr algn="l" eaLnBrk="0" hangingPunct="0">
                <a:spcBef>
                  <a:spcPct val="0"/>
                </a:spcBef>
                <a:buClrTx/>
                <a:buFontTx/>
                <a:buNone/>
              </a:pPr>
              <a:endParaRPr lang="en-US" altLang="en-US" dirty="0">
                <a:solidFill>
                  <a:srgbClr val="FFFFCC"/>
                </a:solidFill>
                <a:effectLst>
                  <a:outerShdw blurRad="38100" dist="38100" dir="2700000" algn="tl">
                    <a:srgbClr val="000000"/>
                  </a:outerShdw>
                </a:effectLst>
              </a:endParaRPr>
            </a:p>
          </p:txBody>
        </p:sp>
        <p:sp>
          <p:nvSpPr>
            <p:cNvPr id="392213" name="Rectangle 21"/>
            <p:cNvSpPr>
              <a:spLocks noChangeArrowheads="1"/>
            </p:cNvSpPr>
            <p:nvPr/>
          </p:nvSpPr>
          <p:spPr bwMode="ltGray">
            <a:xfrm>
              <a:off x="4324" y="2845"/>
              <a:ext cx="800" cy="496"/>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4" name="Oval 22"/>
            <p:cNvSpPr>
              <a:spLocks noChangeArrowheads="1"/>
            </p:cNvSpPr>
            <p:nvPr/>
          </p:nvSpPr>
          <p:spPr bwMode="ltGray">
            <a:xfrm>
              <a:off x="4324" y="2677"/>
              <a:ext cx="800" cy="31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5" name="Oval 23"/>
            <p:cNvSpPr>
              <a:spLocks noChangeArrowheads="1"/>
            </p:cNvSpPr>
            <p:nvPr/>
          </p:nvSpPr>
          <p:spPr bwMode="ltGray">
            <a:xfrm>
              <a:off x="4324" y="3186"/>
              <a:ext cx="800" cy="318"/>
            </a:xfrm>
            <a:prstGeom prst="ellipse">
              <a:avLst/>
            </a:pr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6" name="Rectangle 24"/>
            <p:cNvSpPr>
              <a:spLocks noChangeArrowheads="1"/>
            </p:cNvSpPr>
            <p:nvPr/>
          </p:nvSpPr>
          <p:spPr bwMode="auto">
            <a:xfrm>
              <a:off x="4444" y="2651"/>
              <a:ext cx="564"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lnSpc>
                  <a:spcPct val="90000"/>
                </a:lnSpc>
                <a:spcBef>
                  <a:spcPct val="0"/>
                </a:spcBef>
                <a:buClrTx/>
                <a:buFontTx/>
                <a:buNone/>
              </a:pPr>
              <a:r>
                <a:rPr lang="en-US" altLang="en-US" dirty="0"/>
                <a:t>Oracle</a:t>
              </a:r>
            </a:p>
            <a:p>
              <a:pPr algn="l" eaLnBrk="0" hangingPunct="0">
                <a:lnSpc>
                  <a:spcPct val="90000"/>
                </a:lnSpc>
                <a:spcBef>
                  <a:spcPct val="0"/>
                </a:spcBef>
                <a:buClrTx/>
                <a:buFontTx/>
                <a:buNone/>
              </a:pPr>
              <a:r>
                <a:rPr lang="en-US" altLang="en-US" dirty="0"/>
                <a:t>server</a:t>
              </a:r>
            </a:p>
          </p:txBody>
        </p:sp>
        <p:grpSp>
          <p:nvGrpSpPr>
            <p:cNvPr id="392217" name="Group 25"/>
            <p:cNvGrpSpPr>
              <a:grpSpLocks/>
            </p:cNvGrpSpPr>
            <p:nvPr/>
          </p:nvGrpSpPr>
          <p:grpSpPr bwMode="auto">
            <a:xfrm>
              <a:off x="4414" y="3062"/>
              <a:ext cx="575" cy="347"/>
              <a:chOff x="4720" y="3062"/>
              <a:chExt cx="575" cy="347"/>
            </a:xfrm>
          </p:grpSpPr>
          <p:sp>
            <p:nvSpPr>
              <p:cNvPr id="392218" name="Rectangle 26"/>
              <p:cNvSpPr>
                <a:spLocks noChangeArrowheads="1"/>
              </p:cNvSpPr>
              <p:nvPr/>
            </p:nvSpPr>
            <p:spPr bwMode="blackWhite">
              <a:xfrm>
                <a:off x="4720" y="3062"/>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19" name="Rectangle 27"/>
              <p:cNvSpPr>
                <a:spLocks noChangeArrowheads="1"/>
              </p:cNvSpPr>
              <p:nvPr/>
            </p:nvSpPr>
            <p:spPr bwMode="blackWhite">
              <a:xfrm>
                <a:off x="4927" y="3062"/>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0" name="Rectangle 28"/>
              <p:cNvSpPr>
                <a:spLocks noChangeArrowheads="1"/>
              </p:cNvSpPr>
              <p:nvPr/>
            </p:nvSpPr>
            <p:spPr bwMode="blackWhite">
              <a:xfrm>
                <a:off x="5133" y="3062"/>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1" name="Rectangle 29"/>
              <p:cNvSpPr>
                <a:spLocks noChangeArrowheads="1"/>
              </p:cNvSpPr>
              <p:nvPr/>
            </p:nvSpPr>
            <p:spPr bwMode="blackWhite">
              <a:xfrm>
                <a:off x="4721" y="3193"/>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2" name="Rectangle 30"/>
              <p:cNvSpPr>
                <a:spLocks noChangeArrowheads="1"/>
              </p:cNvSpPr>
              <p:nvPr/>
            </p:nvSpPr>
            <p:spPr bwMode="blackWhite">
              <a:xfrm>
                <a:off x="4928" y="3193"/>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3" name="Rectangle 31"/>
              <p:cNvSpPr>
                <a:spLocks noChangeArrowheads="1"/>
              </p:cNvSpPr>
              <p:nvPr/>
            </p:nvSpPr>
            <p:spPr bwMode="blackWhite">
              <a:xfrm>
                <a:off x="5134" y="3193"/>
                <a:ext cx="161"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4" name="Rectangle 32"/>
              <p:cNvSpPr>
                <a:spLocks noChangeArrowheads="1"/>
              </p:cNvSpPr>
              <p:nvPr/>
            </p:nvSpPr>
            <p:spPr bwMode="blackWhite">
              <a:xfrm>
                <a:off x="4721" y="3321"/>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5" name="Rectangle 33"/>
              <p:cNvSpPr>
                <a:spLocks noChangeArrowheads="1"/>
              </p:cNvSpPr>
              <p:nvPr/>
            </p:nvSpPr>
            <p:spPr bwMode="blackWhite">
              <a:xfrm>
                <a:off x="4928" y="3321"/>
                <a:ext cx="162"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26" name="Rectangle 34"/>
              <p:cNvSpPr>
                <a:spLocks noChangeArrowheads="1"/>
              </p:cNvSpPr>
              <p:nvPr/>
            </p:nvSpPr>
            <p:spPr bwMode="blackWhite">
              <a:xfrm>
                <a:off x="5134" y="3321"/>
                <a:ext cx="161" cy="8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grpSp>
        <p:grpSp>
          <p:nvGrpSpPr>
            <p:cNvPr id="392227" name="Group 35"/>
            <p:cNvGrpSpPr>
              <a:grpSpLocks/>
            </p:cNvGrpSpPr>
            <p:nvPr/>
          </p:nvGrpSpPr>
          <p:grpSpPr bwMode="auto">
            <a:xfrm>
              <a:off x="2979" y="2127"/>
              <a:ext cx="570" cy="171"/>
              <a:chOff x="3075" y="2127"/>
              <a:chExt cx="570" cy="171"/>
            </a:xfrm>
          </p:grpSpPr>
          <p:sp>
            <p:nvSpPr>
              <p:cNvPr id="392228" name="Line 36"/>
              <p:cNvSpPr>
                <a:spLocks noChangeShapeType="1"/>
              </p:cNvSpPr>
              <p:nvPr/>
            </p:nvSpPr>
            <p:spPr bwMode="auto">
              <a:xfrm>
                <a:off x="3075" y="2127"/>
                <a:ext cx="5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29" name="Line 37"/>
              <p:cNvSpPr>
                <a:spLocks noChangeShapeType="1"/>
              </p:cNvSpPr>
              <p:nvPr/>
            </p:nvSpPr>
            <p:spPr bwMode="auto">
              <a:xfrm>
                <a:off x="3075" y="2217"/>
                <a:ext cx="5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0" name="Line 38"/>
              <p:cNvSpPr>
                <a:spLocks noChangeShapeType="1"/>
              </p:cNvSpPr>
              <p:nvPr/>
            </p:nvSpPr>
            <p:spPr bwMode="auto">
              <a:xfrm>
                <a:off x="3075" y="2298"/>
                <a:ext cx="57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31" name="Group 39"/>
            <p:cNvGrpSpPr>
              <a:grpSpLocks/>
            </p:cNvGrpSpPr>
            <p:nvPr/>
          </p:nvGrpSpPr>
          <p:grpSpPr bwMode="auto">
            <a:xfrm>
              <a:off x="3759" y="2127"/>
              <a:ext cx="336" cy="171"/>
              <a:chOff x="3855" y="2127"/>
              <a:chExt cx="336" cy="171"/>
            </a:xfrm>
          </p:grpSpPr>
          <p:sp>
            <p:nvSpPr>
              <p:cNvPr id="392232" name="Line 40"/>
              <p:cNvSpPr>
                <a:spLocks noChangeShapeType="1"/>
              </p:cNvSpPr>
              <p:nvPr/>
            </p:nvSpPr>
            <p:spPr bwMode="auto">
              <a:xfrm>
                <a:off x="3855" y="2127"/>
                <a:ext cx="3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3" name="Line 41"/>
              <p:cNvSpPr>
                <a:spLocks noChangeShapeType="1"/>
              </p:cNvSpPr>
              <p:nvPr/>
            </p:nvSpPr>
            <p:spPr bwMode="auto">
              <a:xfrm>
                <a:off x="3855" y="2217"/>
                <a:ext cx="3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4" name="Line 42"/>
              <p:cNvSpPr>
                <a:spLocks noChangeShapeType="1"/>
              </p:cNvSpPr>
              <p:nvPr/>
            </p:nvSpPr>
            <p:spPr bwMode="auto">
              <a:xfrm>
                <a:off x="3855" y="2298"/>
                <a:ext cx="33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35" name="Group 43"/>
            <p:cNvGrpSpPr>
              <a:grpSpLocks/>
            </p:cNvGrpSpPr>
            <p:nvPr/>
          </p:nvGrpSpPr>
          <p:grpSpPr bwMode="auto">
            <a:xfrm>
              <a:off x="3841" y="2039"/>
              <a:ext cx="171" cy="336"/>
              <a:chOff x="3937" y="2039"/>
              <a:chExt cx="171" cy="336"/>
            </a:xfrm>
          </p:grpSpPr>
          <p:sp>
            <p:nvSpPr>
              <p:cNvPr id="392236" name="Line 44"/>
              <p:cNvSpPr>
                <a:spLocks noChangeShapeType="1"/>
              </p:cNvSpPr>
              <p:nvPr/>
            </p:nvSpPr>
            <p:spPr bwMode="auto">
              <a:xfrm>
                <a:off x="410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7" name="Line 45"/>
              <p:cNvSpPr>
                <a:spLocks noChangeShapeType="1"/>
              </p:cNvSpPr>
              <p:nvPr/>
            </p:nvSpPr>
            <p:spPr bwMode="auto">
              <a:xfrm>
                <a:off x="401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38" name="Line 46"/>
              <p:cNvSpPr>
                <a:spLocks noChangeShapeType="1"/>
              </p:cNvSpPr>
              <p:nvPr/>
            </p:nvSpPr>
            <p:spPr bwMode="auto">
              <a:xfrm>
                <a:off x="3937"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39" name="Group 47"/>
            <p:cNvGrpSpPr>
              <a:grpSpLocks/>
            </p:cNvGrpSpPr>
            <p:nvPr/>
          </p:nvGrpSpPr>
          <p:grpSpPr bwMode="auto">
            <a:xfrm>
              <a:off x="3061" y="2039"/>
              <a:ext cx="171" cy="336"/>
              <a:chOff x="3157" y="2039"/>
              <a:chExt cx="171" cy="336"/>
            </a:xfrm>
          </p:grpSpPr>
          <p:sp>
            <p:nvSpPr>
              <p:cNvPr id="392240" name="Line 48"/>
              <p:cNvSpPr>
                <a:spLocks noChangeShapeType="1"/>
              </p:cNvSpPr>
              <p:nvPr/>
            </p:nvSpPr>
            <p:spPr bwMode="auto">
              <a:xfrm>
                <a:off x="332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1" name="Line 49"/>
              <p:cNvSpPr>
                <a:spLocks noChangeShapeType="1"/>
              </p:cNvSpPr>
              <p:nvPr/>
            </p:nvSpPr>
            <p:spPr bwMode="auto">
              <a:xfrm>
                <a:off x="3238"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2" name="Line 50"/>
              <p:cNvSpPr>
                <a:spLocks noChangeShapeType="1"/>
              </p:cNvSpPr>
              <p:nvPr/>
            </p:nvSpPr>
            <p:spPr bwMode="auto">
              <a:xfrm>
                <a:off x="3157"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grpSp>
          <p:nvGrpSpPr>
            <p:cNvPr id="392243" name="Group 51"/>
            <p:cNvGrpSpPr>
              <a:grpSpLocks/>
            </p:cNvGrpSpPr>
            <p:nvPr/>
          </p:nvGrpSpPr>
          <p:grpSpPr bwMode="auto">
            <a:xfrm>
              <a:off x="3307" y="2039"/>
              <a:ext cx="171" cy="336"/>
              <a:chOff x="3403" y="2039"/>
              <a:chExt cx="171" cy="336"/>
            </a:xfrm>
          </p:grpSpPr>
          <p:sp>
            <p:nvSpPr>
              <p:cNvPr id="392244" name="Line 52"/>
              <p:cNvSpPr>
                <a:spLocks noChangeShapeType="1"/>
              </p:cNvSpPr>
              <p:nvPr/>
            </p:nvSpPr>
            <p:spPr bwMode="auto">
              <a:xfrm>
                <a:off x="3574"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5" name="Line 53"/>
              <p:cNvSpPr>
                <a:spLocks noChangeShapeType="1"/>
              </p:cNvSpPr>
              <p:nvPr/>
            </p:nvSpPr>
            <p:spPr bwMode="auto">
              <a:xfrm>
                <a:off x="3484"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46" name="Line 54"/>
              <p:cNvSpPr>
                <a:spLocks noChangeShapeType="1"/>
              </p:cNvSpPr>
              <p:nvPr/>
            </p:nvSpPr>
            <p:spPr bwMode="auto">
              <a:xfrm>
                <a:off x="3403" y="2039"/>
                <a:ext cx="0" cy="33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grpSp>
        <p:sp>
          <p:nvSpPr>
            <p:cNvPr id="392279" name="Freeform 87"/>
            <p:cNvSpPr>
              <a:spLocks/>
            </p:cNvSpPr>
            <p:nvPr/>
          </p:nvSpPr>
          <p:spPr bwMode="auto">
            <a:xfrm>
              <a:off x="3264" y="2400"/>
              <a:ext cx="1056" cy="576"/>
            </a:xfrm>
            <a:custGeom>
              <a:avLst/>
              <a:gdLst>
                <a:gd name="T0" fmla="*/ 0 w 1248"/>
                <a:gd name="T1" fmla="*/ 0 h 576"/>
                <a:gd name="T2" fmla="*/ 0 w 1248"/>
                <a:gd name="T3" fmla="*/ 576 h 576"/>
                <a:gd name="T4" fmla="*/ 1248 w 1248"/>
                <a:gd name="T5" fmla="*/ 576 h 576"/>
              </a:gdLst>
              <a:ahLst/>
              <a:cxnLst>
                <a:cxn ang="0">
                  <a:pos x="T0" y="T1"/>
                </a:cxn>
                <a:cxn ang="0">
                  <a:pos x="T2" y="T3"/>
                </a:cxn>
                <a:cxn ang="0">
                  <a:pos x="T4" y="T5"/>
                </a:cxn>
              </a:cxnLst>
              <a:rect l="0" t="0" r="r" b="b"/>
              <a:pathLst>
                <a:path w="1248" h="576">
                  <a:moveTo>
                    <a:pt x="0" y="0"/>
                  </a:moveTo>
                  <a:lnTo>
                    <a:pt x="0" y="576"/>
                  </a:lnTo>
                  <a:lnTo>
                    <a:pt x="1248" y="576"/>
                  </a:lnTo>
                </a:path>
              </a:pathLst>
            </a:custGeom>
            <a:noFill/>
            <a:ln w="28575" cap="flat" cmpd="sng">
              <a:solidFill>
                <a:schemeClr val="tx1"/>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392280" name="Rectangle 88"/>
            <p:cNvSpPr>
              <a:spLocks noChangeArrowheads="1"/>
            </p:cNvSpPr>
            <p:nvPr/>
          </p:nvSpPr>
          <p:spPr bwMode="white">
            <a:xfrm>
              <a:off x="3216" y="2540"/>
              <a:ext cx="96" cy="336"/>
            </a:xfrm>
            <a:prstGeom prst="rect">
              <a:avLst/>
            </a:prstGeom>
            <a:solidFill>
              <a:schemeClr val="bg1"/>
            </a:solidFill>
            <a:ln>
              <a:noFill/>
            </a:ln>
            <a:effectLst/>
            <a:extLs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dirty="0"/>
            </a:p>
          </p:txBody>
        </p:sp>
        <p:sp>
          <p:nvSpPr>
            <p:cNvPr id="392205" name="Rectangle 13"/>
            <p:cNvSpPr>
              <a:spLocks noChangeArrowheads="1"/>
            </p:cNvSpPr>
            <p:nvPr/>
          </p:nvSpPr>
          <p:spPr bwMode="auto">
            <a:xfrm>
              <a:off x="2496" y="2510"/>
              <a:ext cx="1529"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90000"/>
                </a:lnSpc>
                <a:spcBef>
                  <a:spcPct val="0"/>
                </a:spcBef>
                <a:buClrTx/>
                <a:buFontTx/>
                <a:buNone/>
              </a:pPr>
              <a:r>
                <a:rPr lang="en-US" altLang="en-US" dirty="0" smtClean="0"/>
                <a:t>Physical Model</a:t>
              </a:r>
              <a:endParaRPr lang="en-US" altLang="en-US" dirty="0"/>
            </a:p>
          </p:txBody>
        </p:sp>
        <p:pic>
          <p:nvPicPr>
            <p:cNvPr id="392281" name="Picture 89" descr="C:\temp\house04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 y="956"/>
              <a:ext cx="475" cy="8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3274040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Creating a Table – Step 4</a:t>
            </a:r>
            <a:endParaRPr lang="en-IE" dirty="0"/>
          </a:p>
        </p:txBody>
      </p:sp>
      <p:sp>
        <p:nvSpPr>
          <p:cNvPr id="3" name="Content Placeholder 2"/>
          <p:cNvSpPr>
            <a:spLocks noGrp="1"/>
          </p:cNvSpPr>
          <p:nvPr>
            <p:ph sz="quarter" idx="1"/>
          </p:nvPr>
        </p:nvSpPr>
        <p:spPr/>
        <p:txBody>
          <a:bodyPr/>
          <a:lstStyle/>
          <a:p>
            <a:r>
              <a:rPr lang="en-IE" dirty="0" smtClean="0"/>
              <a:t>Add any additional value constraints</a:t>
            </a:r>
            <a:endParaRPr lang="en-IE" dirty="0"/>
          </a:p>
        </p:txBody>
      </p:sp>
    </p:spTree>
    <p:extLst>
      <p:ext uri="{BB962C8B-B14F-4D97-AF65-F5344CB8AC3E}">
        <p14:creationId xmlns:p14="http://schemas.microsoft.com/office/powerpoint/2010/main" val="26576271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IE" dirty="0" smtClean="0"/>
              <a:t>NULL and NOT NULL</a:t>
            </a:r>
          </a:p>
        </p:txBody>
      </p:sp>
      <p:sp>
        <p:nvSpPr>
          <p:cNvPr id="14340" name="Rectangle 3"/>
          <p:cNvSpPr>
            <a:spLocks noGrp="1" noChangeArrowheads="1"/>
          </p:cNvSpPr>
          <p:nvPr>
            <p:ph sz="quarter" idx="1"/>
          </p:nvPr>
        </p:nvSpPr>
        <p:spPr/>
        <p:txBody>
          <a:bodyPr>
            <a:normAutofit fontScale="92500" lnSpcReduction="10000"/>
          </a:bodyPr>
          <a:lstStyle/>
          <a:p>
            <a:r>
              <a:rPr lang="en-IE" dirty="0" smtClean="0"/>
              <a:t>What is NULL?</a:t>
            </a:r>
          </a:p>
          <a:p>
            <a:pPr lvl="1"/>
            <a:r>
              <a:rPr lang="en-IE" dirty="0" smtClean="0"/>
              <a:t>Null is a non-value</a:t>
            </a:r>
          </a:p>
          <a:p>
            <a:pPr lvl="1"/>
            <a:r>
              <a:rPr lang="en-IE" dirty="0" smtClean="0"/>
              <a:t>It is not zero</a:t>
            </a:r>
          </a:p>
          <a:p>
            <a:pPr lvl="1"/>
            <a:r>
              <a:rPr lang="en-IE" dirty="0" smtClean="0"/>
              <a:t>It is not blank</a:t>
            </a:r>
          </a:p>
          <a:p>
            <a:r>
              <a:rPr lang="en-IE" dirty="0" smtClean="0"/>
              <a:t>NULL is a special name to denote a valueless column in a row.</a:t>
            </a:r>
          </a:p>
          <a:p>
            <a:r>
              <a:rPr lang="en-IE" dirty="0" smtClean="0"/>
              <a:t>If the column must contain a non-null value, the constraint ‘NOT NULL’ should be put on it.</a:t>
            </a:r>
          </a:p>
          <a:p>
            <a:pPr lvl="1"/>
            <a:r>
              <a:rPr lang="en-IE" dirty="0" smtClean="0"/>
              <a:t>This will prevent a user from adding a row that has no value for this column</a:t>
            </a:r>
          </a:p>
          <a:p>
            <a:pPr lvl="2"/>
            <a:r>
              <a:rPr lang="en-IE" dirty="0" smtClean="0"/>
              <a:t>E.g. there is no sense in adding a student without a name</a:t>
            </a:r>
          </a:p>
          <a:p>
            <a:pPr lvl="2"/>
            <a:r>
              <a:rPr lang="en-IE" dirty="0" smtClean="0"/>
              <a:t>There is no sense in adding a stock item without a description.</a:t>
            </a:r>
          </a:p>
          <a:p>
            <a:r>
              <a:rPr lang="en-IE" dirty="0" smtClean="0"/>
              <a:t>The default is NULL</a:t>
            </a:r>
          </a:p>
          <a:p>
            <a:pPr lvl="1"/>
            <a:r>
              <a:rPr lang="en-IE" dirty="0" smtClean="0"/>
              <a:t>i.e. unless you specify NOT NULL, nulls will be allowed.</a:t>
            </a:r>
            <a:endParaRPr lang="en-IE" dirty="0"/>
          </a:p>
        </p:txBody>
      </p:sp>
    </p:spTree>
    <p:extLst>
      <p:ext uri="{BB962C8B-B14F-4D97-AF65-F5344CB8AC3E}">
        <p14:creationId xmlns:p14="http://schemas.microsoft.com/office/powerpoint/2010/main" val="11341609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1026"/>
          <p:cNvSpPr>
            <a:spLocks noGrp="1" noChangeArrowheads="1"/>
          </p:cNvSpPr>
          <p:nvPr>
            <p:ph type="title"/>
          </p:nvPr>
        </p:nvSpPr>
        <p:spPr/>
        <p:txBody>
          <a:bodyPr/>
          <a:lstStyle/>
          <a:p>
            <a:r>
              <a:rPr lang="en-US" altLang="en-US" dirty="0" smtClean="0"/>
              <a:t>Not Null Constraint</a:t>
            </a:r>
            <a:endParaRPr lang="en-US" altLang="en-US" dirty="0"/>
          </a:p>
        </p:txBody>
      </p:sp>
      <p:sp>
        <p:nvSpPr>
          <p:cNvPr id="584707" name="Rectangle 1027"/>
          <p:cNvSpPr>
            <a:spLocks noGrp="1" noChangeArrowheads="1"/>
          </p:cNvSpPr>
          <p:nvPr>
            <p:ph type="body" idx="1"/>
          </p:nvPr>
        </p:nvSpPr>
        <p:spPr/>
        <p:txBody>
          <a:bodyPr/>
          <a:lstStyle/>
          <a:p>
            <a:pPr marL="0" indent="0">
              <a:buNone/>
            </a:pPr>
            <a:endParaRPr lang="en-US" altLang="en-US" dirty="0"/>
          </a:p>
        </p:txBody>
      </p:sp>
      <p:sp>
        <p:nvSpPr>
          <p:cNvPr id="584708" name="Rectangle 1028"/>
          <p:cNvSpPr>
            <a:spLocks noChangeArrowheads="1"/>
          </p:cNvSpPr>
          <p:nvPr/>
        </p:nvSpPr>
        <p:spPr bwMode="blackGray">
          <a:xfrm>
            <a:off x="873125" y="2405063"/>
            <a:ext cx="7283450" cy="3390900"/>
          </a:xfrm>
          <a:prstGeom prst="rect">
            <a:avLst/>
          </a:prstGeom>
          <a:solidFill>
            <a:srgbClr val="FFFF00"/>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 pos="2457450" algn="l"/>
              </a:tabLst>
              <a:defRPr sz="2400">
                <a:solidFill>
                  <a:schemeClr val="tx1"/>
                </a:solidFill>
                <a:latin typeface="Times New Roman" pitchFamily="18" charset="0"/>
              </a:defRPr>
            </a:lvl1pPr>
            <a:lvl2pPr algn="l">
              <a:spcBef>
                <a:spcPct val="0"/>
              </a:spcBef>
              <a:tabLst>
                <a:tab pos="1200150" algn="l"/>
                <a:tab pos="2457450" algn="l"/>
              </a:tabLst>
              <a:defRPr sz="2400">
                <a:solidFill>
                  <a:schemeClr val="tx1"/>
                </a:solidFill>
                <a:latin typeface="Times New Roman" pitchFamily="18" charset="0"/>
              </a:defRPr>
            </a:lvl2pPr>
            <a:lvl3pPr algn="l">
              <a:spcBef>
                <a:spcPct val="0"/>
              </a:spcBef>
              <a:tabLst>
                <a:tab pos="1200150" algn="l"/>
                <a:tab pos="2457450" algn="l"/>
              </a:tabLst>
              <a:defRPr sz="2400">
                <a:solidFill>
                  <a:schemeClr val="tx1"/>
                </a:solidFill>
                <a:latin typeface="Times New Roman" pitchFamily="18" charset="0"/>
              </a:defRPr>
            </a:lvl3pPr>
            <a:lvl4pPr algn="l">
              <a:spcBef>
                <a:spcPct val="0"/>
              </a:spcBef>
              <a:tabLst>
                <a:tab pos="1200150" algn="l"/>
                <a:tab pos="2457450" algn="l"/>
              </a:tabLst>
              <a:defRPr sz="2400">
                <a:solidFill>
                  <a:schemeClr val="tx1"/>
                </a:solidFill>
                <a:latin typeface="Times New Roman" pitchFamily="18" charset="0"/>
              </a:defRPr>
            </a:lvl4pPr>
            <a:lvl5pPr algn="l">
              <a:spcBef>
                <a:spcPct val="0"/>
              </a:spcBef>
              <a:tabLst>
                <a:tab pos="1200150" algn="l"/>
                <a:tab pos="2457450" algn="l"/>
              </a:tabLst>
              <a:defRPr sz="2400">
                <a:solidFill>
                  <a:schemeClr val="tx1"/>
                </a:solidFill>
                <a:latin typeface="Times New Roman" pitchFamily="18" charset="0"/>
              </a:defRPr>
            </a:lvl5pPr>
            <a:lvl6pPr fontAlgn="base">
              <a:spcBef>
                <a:spcPct val="0"/>
              </a:spcBef>
              <a:spcAft>
                <a:spcPct val="0"/>
              </a:spcAft>
              <a:tabLst>
                <a:tab pos="1200150" algn="l"/>
                <a:tab pos="2457450" algn="l"/>
              </a:tabLst>
              <a:defRPr sz="2400">
                <a:solidFill>
                  <a:schemeClr val="tx1"/>
                </a:solidFill>
                <a:latin typeface="Times New Roman" pitchFamily="18" charset="0"/>
              </a:defRPr>
            </a:lvl6pPr>
            <a:lvl7pPr fontAlgn="base">
              <a:spcBef>
                <a:spcPct val="0"/>
              </a:spcBef>
              <a:spcAft>
                <a:spcPct val="0"/>
              </a:spcAft>
              <a:tabLst>
                <a:tab pos="1200150" algn="l"/>
                <a:tab pos="2457450" algn="l"/>
              </a:tabLst>
              <a:defRPr sz="2400">
                <a:solidFill>
                  <a:schemeClr val="tx1"/>
                </a:solidFill>
                <a:latin typeface="Times New Roman" pitchFamily="18" charset="0"/>
              </a:defRPr>
            </a:lvl7pPr>
            <a:lvl8pPr fontAlgn="base">
              <a:spcBef>
                <a:spcPct val="0"/>
              </a:spcBef>
              <a:spcAft>
                <a:spcPct val="0"/>
              </a:spcAft>
              <a:tabLst>
                <a:tab pos="1200150" algn="l"/>
                <a:tab pos="2457450" algn="l"/>
              </a:tabLst>
              <a:defRPr sz="2400">
                <a:solidFill>
                  <a:schemeClr val="tx1"/>
                </a:solidFill>
                <a:latin typeface="Times New Roman" pitchFamily="18" charset="0"/>
              </a:defRPr>
            </a:lvl8pPr>
            <a:lvl9pPr fontAlgn="base">
              <a:spcBef>
                <a:spcPct val="0"/>
              </a:spcBef>
              <a:spcAft>
                <a:spcPct val="0"/>
              </a:spcAft>
              <a:tabLst>
                <a:tab pos="1200150" algn="l"/>
                <a:tab pos="2457450" algn="l"/>
              </a:tabLst>
              <a:defRPr sz="2400">
                <a:solidFill>
                  <a:schemeClr val="tx1"/>
                </a:solidFill>
                <a:latin typeface="Times New Roman" pitchFamily="18" charset="0"/>
              </a:defRPr>
            </a:lvl9pPr>
          </a:lstStyle>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p:txBody>
      </p:sp>
      <p:sp>
        <p:nvSpPr>
          <p:cNvPr id="584709" name="Rectangle 1029"/>
          <p:cNvSpPr>
            <a:spLocks noChangeArrowheads="1"/>
          </p:cNvSpPr>
          <p:nvPr/>
        </p:nvSpPr>
        <p:spPr bwMode="auto">
          <a:xfrm>
            <a:off x="1571625" y="3068960"/>
            <a:ext cx="6210300" cy="288032"/>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505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84710" name="Rectangle 1030"/>
          <p:cNvSpPr>
            <a:spLocks noChangeArrowheads="1"/>
          </p:cNvSpPr>
          <p:nvPr/>
        </p:nvSpPr>
        <p:spPr bwMode="blackWhite">
          <a:xfrm>
            <a:off x="1031875" y="2646363"/>
            <a:ext cx="5102225" cy="285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 pos="2457450" algn="l"/>
              </a:tabLst>
              <a:defRPr sz="2400">
                <a:solidFill>
                  <a:schemeClr val="tx1"/>
                </a:solidFill>
                <a:latin typeface="Times New Roman" pitchFamily="18" charset="0"/>
              </a:defRPr>
            </a:lvl1pPr>
            <a:lvl2pPr algn="l">
              <a:spcBef>
                <a:spcPct val="0"/>
              </a:spcBef>
              <a:tabLst>
                <a:tab pos="1200150" algn="l"/>
                <a:tab pos="2457450" algn="l"/>
              </a:tabLst>
              <a:defRPr sz="2400">
                <a:solidFill>
                  <a:schemeClr val="tx1"/>
                </a:solidFill>
                <a:latin typeface="Times New Roman" pitchFamily="18" charset="0"/>
              </a:defRPr>
            </a:lvl2pPr>
            <a:lvl3pPr algn="l">
              <a:spcBef>
                <a:spcPct val="0"/>
              </a:spcBef>
              <a:tabLst>
                <a:tab pos="1200150" algn="l"/>
                <a:tab pos="2457450" algn="l"/>
              </a:tabLst>
              <a:defRPr sz="2400">
                <a:solidFill>
                  <a:schemeClr val="tx1"/>
                </a:solidFill>
                <a:latin typeface="Times New Roman" pitchFamily="18" charset="0"/>
              </a:defRPr>
            </a:lvl3pPr>
            <a:lvl4pPr algn="l">
              <a:spcBef>
                <a:spcPct val="0"/>
              </a:spcBef>
              <a:tabLst>
                <a:tab pos="1200150" algn="l"/>
                <a:tab pos="2457450" algn="l"/>
              </a:tabLst>
              <a:defRPr sz="2400">
                <a:solidFill>
                  <a:schemeClr val="tx1"/>
                </a:solidFill>
                <a:latin typeface="Times New Roman" pitchFamily="18" charset="0"/>
              </a:defRPr>
            </a:lvl4pPr>
            <a:lvl5pPr algn="l">
              <a:spcBef>
                <a:spcPct val="0"/>
              </a:spcBef>
              <a:tabLst>
                <a:tab pos="1200150" algn="l"/>
                <a:tab pos="2457450" algn="l"/>
              </a:tabLst>
              <a:defRPr sz="2400">
                <a:solidFill>
                  <a:schemeClr val="tx1"/>
                </a:solidFill>
                <a:latin typeface="Times New Roman" pitchFamily="18" charset="0"/>
              </a:defRPr>
            </a:lvl5pPr>
            <a:lvl6pPr fontAlgn="base">
              <a:spcBef>
                <a:spcPct val="0"/>
              </a:spcBef>
              <a:spcAft>
                <a:spcPct val="0"/>
              </a:spcAft>
              <a:tabLst>
                <a:tab pos="1200150" algn="l"/>
                <a:tab pos="2457450" algn="l"/>
              </a:tabLst>
              <a:defRPr sz="2400">
                <a:solidFill>
                  <a:schemeClr val="tx1"/>
                </a:solidFill>
                <a:latin typeface="Times New Roman" pitchFamily="18" charset="0"/>
              </a:defRPr>
            </a:lvl6pPr>
            <a:lvl7pPr fontAlgn="base">
              <a:spcBef>
                <a:spcPct val="0"/>
              </a:spcBef>
              <a:spcAft>
                <a:spcPct val="0"/>
              </a:spcAft>
              <a:tabLst>
                <a:tab pos="1200150" algn="l"/>
                <a:tab pos="2457450" algn="l"/>
              </a:tabLst>
              <a:defRPr sz="2400">
                <a:solidFill>
                  <a:schemeClr val="tx1"/>
                </a:solidFill>
                <a:latin typeface="Times New Roman" pitchFamily="18" charset="0"/>
              </a:defRPr>
            </a:lvl7pPr>
            <a:lvl8pPr fontAlgn="base">
              <a:spcBef>
                <a:spcPct val="0"/>
              </a:spcBef>
              <a:spcAft>
                <a:spcPct val="0"/>
              </a:spcAft>
              <a:tabLst>
                <a:tab pos="1200150" algn="l"/>
                <a:tab pos="2457450" algn="l"/>
              </a:tabLst>
              <a:defRPr sz="2400">
                <a:solidFill>
                  <a:schemeClr val="tx1"/>
                </a:solidFill>
                <a:latin typeface="Times New Roman" pitchFamily="18" charset="0"/>
              </a:defRPr>
            </a:lvl8pPr>
            <a:lvl9pPr fontAlgn="base">
              <a:spcBef>
                <a:spcPct val="0"/>
              </a:spcBef>
              <a:spcAft>
                <a:spcPct val="0"/>
              </a:spcAft>
              <a:tabLst>
                <a:tab pos="1200150" algn="l"/>
                <a:tab pos="2457450" algn="l"/>
              </a:tabLst>
              <a:defRPr sz="2400">
                <a:solidFill>
                  <a:schemeClr val="tx1"/>
                </a:solidFill>
                <a:latin typeface="Times New Roman" pitchFamily="18" charset="0"/>
              </a:defRPr>
            </a:lvl9pPr>
          </a:lstStyle>
          <a:p>
            <a:pPr eaLnBrk="0" hangingPunct="0">
              <a:buClrTx/>
              <a:buFontTx/>
              <a:buNone/>
            </a:pPr>
            <a:r>
              <a:rPr lang="en-US" altLang="en-US" sz="1600" dirty="0">
                <a:solidFill>
                  <a:srgbClr val="000000"/>
                </a:solidFill>
                <a:latin typeface="Courier New" pitchFamily="49" charset="0"/>
              </a:rPr>
              <a:t>CREATE TABLE employees(</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employee_id</a:t>
            </a:r>
            <a:r>
              <a:rPr lang="en-US" altLang="en-US" sz="1600" dirty="0">
                <a:solidFill>
                  <a:srgbClr val="000000"/>
                </a:solidFill>
                <a:latin typeface="Courier New" pitchFamily="49" charset="0"/>
              </a:rPr>
              <a:t>      NUMBER(6),</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last_name</a:t>
            </a:r>
            <a:r>
              <a:rPr lang="en-US" altLang="en-US" sz="1600" dirty="0">
                <a:solidFill>
                  <a:srgbClr val="000000"/>
                </a:solidFill>
                <a:latin typeface="Courier New" pitchFamily="49" charset="0"/>
              </a:rPr>
              <a:t>        VARCHAR2(25) NOT NULL,</a:t>
            </a:r>
          </a:p>
          <a:p>
            <a:pPr eaLnBrk="0" hangingPunct="0">
              <a:buClrTx/>
              <a:buFontTx/>
              <a:buNone/>
            </a:pPr>
            <a:r>
              <a:rPr lang="en-US" altLang="en-US" sz="1600" dirty="0">
                <a:solidFill>
                  <a:srgbClr val="000000"/>
                </a:solidFill>
                <a:latin typeface="Courier New" pitchFamily="49" charset="0"/>
              </a:rPr>
              <a:t>    email            VARCHAR2(25),</a:t>
            </a:r>
          </a:p>
          <a:p>
            <a:pPr eaLnBrk="0" hangingPunct="0">
              <a:buClrTx/>
              <a:buFontTx/>
              <a:buNone/>
            </a:pPr>
            <a:r>
              <a:rPr lang="en-US" altLang="en-US" sz="1600" dirty="0">
                <a:solidFill>
                  <a:srgbClr val="000000"/>
                </a:solidFill>
                <a:latin typeface="Courier New" pitchFamily="49" charset="0"/>
              </a:rPr>
              <a:t>    salary           NUMBER(8,2),</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commission_pct</a:t>
            </a:r>
            <a:r>
              <a:rPr lang="en-US" altLang="en-US" sz="1600" dirty="0">
                <a:solidFill>
                  <a:srgbClr val="000000"/>
                </a:solidFill>
                <a:latin typeface="Courier New" pitchFamily="49" charset="0"/>
              </a:rPr>
              <a:t>   NUMBER(2,2),</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hire_date</a:t>
            </a:r>
            <a:r>
              <a:rPr lang="en-US" altLang="en-US" sz="1600" dirty="0">
                <a:solidFill>
                  <a:srgbClr val="000000"/>
                </a:solidFill>
                <a:latin typeface="Courier New" pitchFamily="49" charset="0"/>
              </a:rPr>
              <a:t>        DATE NOT NULL,</a:t>
            </a:r>
          </a:p>
          <a:p>
            <a:pPr eaLnBrk="0" hangingPunct="0">
              <a:buClrTx/>
              <a:buFontTx/>
              <a:buNone/>
            </a:pPr>
            <a:r>
              <a:rPr lang="en-US" altLang="en-US" sz="1600" dirty="0">
                <a:solidFill>
                  <a:srgbClr val="000000"/>
                </a:solidFill>
                <a:latin typeface="Courier New" pitchFamily="49" charset="0"/>
              </a:rPr>
              <a:t>...</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    NUMBER(4),</a:t>
            </a:r>
          </a:p>
          <a:p>
            <a:pPr eaLnBrk="0" hangingPunct="0">
              <a:buClrTx/>
              <a:buFontTx/>
              <a:buNone/>
            </a:pPr>
            <a:r>
              <a:rPr lang="en-US" altLang="en-US" sz="1600" dirty="0">
                <a:solidFill>
                  <a:srgbClr val="000000"/>
                </a:solidFill>
                <a:latin typeface="Courier New" pitchFamily="49" charset="0"/>
              </a:rPr>
              <a:t>    CONSTRAINT </a:t>
            </a:r>
            <a:r>
              <a:rPr lang="en-US" altLang="en-US" sz="1600" dirty="0" err="1">
                <a:solidFill>
                  <a:srgbClr val="000000"/>
                </a:solidFill>
                <a:latin typeface="Courier New" pitchFamily="49" charset="0"/>
              </a:rPr>
              <a:t>emp_dept_fk</a:t>
            </a:r>
            <a:r>
              <a:rPr lang="en-US" altLang="en-US" sz="1600" dirty="0">
                <a:solidFill>
                  <a:srgbClr val="000000"/>
                </a:solidFill>
                <a:latin typeface="Courier New" pitchFamily="49" charset="0"/>
              </a:rPr>
              <a:t> FOREIGN KEY (</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a:t>
            </a:r>
          </a:p>
          <a:p>
            <a:pPr eaLnBrk="0" hangingPunct="0">
              <a:buClrTx/>
              <a:buFontTx/>
              <a:buNone/>
            </a:pPr>
            <a:r>
              <a:rPr lang="en-US" altLang="en-US" sz="1600" dirty="0">
                <a:solidFill>
                  <a:srgbClr val="000000"/>
                </a:solidFill>
                <a:latin typeface="Courier New" pitchFamily="49" charset="0"/>
              </a:rPr>
              <a:t>      REFERENCES departments(</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a:t>
            </a:r>
          </a:p>
          <a:p>
            <a:pPr eaLnBrk="0" hangingPunct="0">
              <a:buClrTx/>
              <a:buFontTx/>
              <a:buNone/>
            </a:pPr>
            <a:r>
              <a:rPr lang="en-US" altLang="en-US" sz="1600" dirty="0">
                <a:solidFill>
                  <a:srgbClr val="000000"/>
                </a:solidFill>
                <a:latin typeface="Courier New" pitchFamily="49" charset="0"/>
              </a:rPr>
              <a:t>    CONSTRAINT </a:t>
            </a:r>
            <a:r>
              <a:rPr lang="en-US" altLang="en-US" sz="1600" dirty="0" err="1">
                <a:solidFill>
                  <a:srgbClr val="000000"/>
                </a:solidFill>
                <a:latin typeface="Courier New" pitchFamily="49" charset="0"/>
              </a:rPr>
              <a:t>emp_email_uk</a:t>
            </a:r>
            <a:r>
              <a:rPr lang="en-US" altLang="en-US" sz="1600" dirty="0">
                <a:solidFill>
                  <a:srgbClr val="000000"/>
                </a:solidFill>
                <a:latin typeface="Courier New" pitchFamily="49" charset="0"/>
              </a:rPr>
              <a:t> UNIQUE(email));</a:t>
            </a:r>
          </a:p>
        </p:txBody>
      </p:sp>
      <p:sp>
        <p:nvSpPr>
          <p:cNvPr id="7" name="Rectangle 1029"/>
          <p:cNvSpPr>
            <a:spLocks noChangeArrowheads="1"/>
          </p:cNvSpPr>
          <p:nvPr/>
        </p:nvSpPr>
        <p:spPr bwMode="auto">
          <a:xfrm>
            <a:off x="1547664" y="4077072"/>
            <a:ext cx="6210300" cy="288032"/>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505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878114371"/>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NOT NULL</a:t>
            </a:r>
            <a:endParaRPr lang="en-IE" dirty="0"/>
          </a:p>
        </p:txBody>
      </p:sp>
      <p:sp>
        <p:nvSpPr>
          <p:cNvPr id="3" name="Content Placeholder 2"/>
          <p:cNvSpPr>
            <a:spLocks noGrp="1"/>
          </p:cNvSpPr>
          <p:nvPr>
            <p:ph sz="quarter" idx="1"/>
          </p:nvPr>
        </p:nvSpPr>
        <p:spPr/>
        <p:txBody>
          <a:bodyPr/>
          <a:lstStyle/>
          <a:p>
            <a:r>
              <a:rPr lang="en-IE" dirty="0" smtClean="0"/>
              <a:t>Which columns would it make sense to be NOT NULL?</a:t>
            </a:r>
            <a:endParaRPr lang="en-IE" dirty="0"/>
          </a:p>
        </p:txBody>
      </p:sp>
    </p:spTree>
    <p:extLst>
      <p:ext uri="{BB962C8B-B14F-4D97-AF65-F5344CB8AC3E}">
        <p14:creationId xmlns:p14="http://schemas.microsoft.com/office/powerpoint/2010/main" val="31294849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IE" dirty="0" smtClean="0"/>
              <a:t>UNIQUE constraint</a:t>
            </a:r>
          </a:p>
        </p:txBody>
      </p:sp>
      <p:sp>
        <p:nvSpPr>
          <p:cNvPr id="22531" name="Content Placeholder 2"/>
          <p:cNvSpPr>
            <a:spLocks noGrp="1"/>
          </p:cNvSpPr>
          <p:nvPr>
            <p:ph sz="quarter" idx="1"/>
          </p:nvPr>
        </p:nvSpPr>
        <p:spPr/>
        <p:txBody>
          <a:bodyPr/>
          <a:lstStyle/>
          <a:p>
            <a:r>
              <a:rPr lang="en-IE" dirty="0" smtClean="0"/>
              <a:t>UNIQUE</a:t>
            </a:r>
          </a:p>
          <a:p>
            <a:pPr lvl="1"/>
            <a:r>
              <a:rPr lang="en-IE" dirty="0" smtClean="0"/>
              <a:t>This allows the column value to be checked against all other values in that column in the table.</a:t>
            </a:r>
          </a:p>
          <a:p>
            <a:r>
              <a:rPr lang="en-IE" dirty="0" smtClean="0"/>
              <a:t>This constraint can be used even if the column allows nulls.</a:t>
            </a:r>
          </a:p>
          <a:p>
            <a:pPr lvl="1"/>
            <a:r>
              <a:rPr lang="en-IE" dirty="0" smtClean="0"/>
              <a:t>E.g. an e-mail address is not necessary, but if it is present, it must be unique: no other member can have the same e-mail address.</a:t>
            </a:r>
          </a:p>
        </p:txBody>
      </p:sp>
    </p:spTree>
    <p:extLst>
      <p:ext uri="{BB962C8B-B14F-4D97-AF65-F5344CB8AC3E}">
        <p14:creationId xmlns:p14="http://schemas.microsoft.com/office/powerpoint/2010/main" val="28600999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8" name="Rectangle 1028"/>
          <p:cNvSpPr>
            <a:spLocks noChangeArrowheads="1"/>
          </p:cNvSpPr>
          <p:nvPr/>
        </p:nvSpPr>
        <p:spPr bwMode="blackGray">
          <a:xfrm>
            <a:off x="873125" y="2405063"/>
            <a:ext cx="7283450" cy="3390900"/>
          </a:xfrm>
          <a:prstGeom prst="rect">
            <a:avLst/>
          </a:prstGeom>
          <a:solidFill>
            <a:srgbClr val="FFFF00"/>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 pos="2457450" algn="l"/>
              </a:tabLst>
              <a:defRPr sz="2400">
                <a:solidFill>
                  <a:schemeClr val="tx1"/>
                </a:solidFill>
                <a:latin typeface="Times New Roman" pitchFamily="18" charset="0"/>
              </a:defRPr>
            </a:lvl1pPr>
            <a:lvl2pPr algn="l">
              <a:spcBef>
                <a:spcPct val="0"/>
              </a:spcBef>
              <a:tabLst>
                <a:tab pos="1200150" algn="l"/>
                <a:tab pos="2457450" algn="l"/>
              </a:tabLst>
              <a:defRPr sz="2400">
                <a:solidFill>
                  <a:schemeClr val="tx1"/>
                </a:solidFill>
                <a:latin typeface="Times New Roman" pitchFamily="18" charset="0"/>
              </a:defRPr>
            </a:lvl2pPr>
            <a:lvl3pPr algn="l">
              <a:spcBef>
                <a:spcPct val="0"/>
              </a:spcBef>
              <a:tabLst>
                <a:tab pos="1200150" algn="l"/>
                <a:tab pos="2457450" algn="l"/>
              </a:tabLst>
              <a:defRPr sz="2400">
                <a:solidFill>
                  <a:schemeClr val="tx1"/>
                </a:solidFill>
                <a:latin typeface="Times New Roman" pitchFamily="18" charset="0"/>
              </a:defRPr>
            </a:lvl3pPr>
            <a:lvl4pPr algn="l">
              <a:spcBef>
                <a:spcPct val="0"/>
              </a:spcBef>
              <a:tabLst>
                <a:tab pos="1200150" algn="l"/>
                <a:tab pos="2457450" algn="l"/>
              </a:tabLst>
              <a:defRPr sz="2400">
                <a:solidFill>
                  <a:schemeClr val="tx1"/>
                </a:solidFill>
                <a:latin typeface="Times New Roman" pitchFamily="18" charset="0"/>
              </a:defRPr>
            </a:lvl4pPr>
            <a:lvl5pPr algn="l">
              <a:spcBef>
                <a:spcPct val="0"/>
              </a:spcBef>
              <a:tabLst>
                <a:tab pos="1200150" algn="l"/>
                <a:tab pos="2457450" algn="l"/>
              </a:tabLst>
              <a:defRPr sz="2400">
                <a:solidFill>
                  <a:schemeClr val="tx1"/>
                </a:solidFill>
                <a:latin typeface="Times New Roman" pitchFamily="18" charset="0"/>
              </a:defRPr>
            </a:lvl5pPr>
            <a:lvl6pPr fontAlgn="base">
              <a:spcBef>
                <a:spcPct val="0"/>
              </a:spcBef>
              <a:spcAft>
                <a:spcPct val="0"/>
              </a:spcAft>
              <a:tabLst>
                <a:tab pos="1200150" algn="l"/>
                <a:tab pos="2457450" algn="l"/>
              </a:tabLst>
              <a:defRPr sz="2400">
                <a:solidFill>
                  <a:schemeClr val="tx1"/>
                </a:solidFill>
                <a:latin typeface="Times New Roman" pitchFamily="18" charset="0"/>
              </a:defRPr>
            </a:lvl6pPr>
            <a:lvl7pPr fontAlgn="base">
              <a:spcBef>
                <a:spcPct val="0"/>
              </a:spcBef>
              <a:spcAft>
                <a:spcPct val="0"/>
              </a:spcAft>
              <a:tabLst>
                <a:tab pos="1200150" algn="l"/>
                <a:tab pos="2457450" algn="l"/>
              </a:tabLst>
              <a:defRPr sz="2400">
                <a:solidFill>
                  <a:schemeClr val="tx1"/>
                </a:solidFill>
                <a:latin typeface="Times New Roman" pitchFamily="18" charset="0"/>
              </a:defRPr>
            </a:lvl7pPr>
            <a:lvl8pPr fontAlgn="base">
              <a:spcBef>
                <a:spcPct val="0"/>
              </a:spcBef>
              <a:spcAft>
                <a:spcPct val="0"/>
              </a:spcAft>
              <a:tabLst>
                <a:tab pos="1200150" algn="l"/>
                <a:tab pos="2457450" algn="l"/>
              </a:tabLst>
              <a:defRPr sz="2400">
                <a:solidFill>
                  <a:schemeClr val="tx1"/>
                </a:solidFill>
                <a:latin typeface="Times New Roman" pitchFamily="18" charset="0"/>
              </a:defRPr>
            </a:lvl8pPr>
            <a:lvl9pPr fontAlgn="base">
              <a:spcBef>
                <a:spcPct val="0"/>
              </a:spcBef>
              <a:spcAft>
                <a:spcPct val="0"/>
              </a:spcAft>
              <a:tabLst>
                <a:tab pos="1200150" algn="l"/>
                <a:tab pos="2457450" algn="l"/>
              </a:tabLst>
              <a:defRPr sz="2400">
                <a:solidFill>
                  <a:schemeClr val="tx1"/>
                </a:solidFill>
                <a:latin typeface="Times New Roman" pitchFamily="18" charset="0"/>
              </a:defRPr>
            </a:lvl9pPr>
          </a:lstStyle>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p:txBody>
      </p:sp>
      <p:sp>
        <p:nvSpPr>
          <p:cNvPr id="584706" name="Rectangle 1026"/>
          <p:cNvSpPr>
            <a:spLocks noGrp="1" noChangeArrowheads="1"/>
          </p:cNvSpPr>
          <p:nvPr>
            <p:ph type="title"/>
          </p:nvPr>
        </p:nvSpPr>
        <p:spPr/>
        <p:txBody>
          <a:bodyPr/>
          <a:lstStyle/>
          <a:p>
            <a:r>
              <a:rPr lang="en-US" altLang="en-US" dirty="0" smtClean="0"/>
              <a:t>Unique Constraint</a:t>
            </a:r>
            <a:endParaRPr lang="en-US" altLang="en-US" dirty="0"/>
          </a:p>
        </p:txBody>
      </p:sp>
      <p:sp>
        <p:nvSpPr>
          <p:cNvPr id="584707" name="Rectangle 1027"/>
          <p:cNvSpPr>
            <a:spLocks noGrp="1" noChangeArrowheads="1"/>
          </p:cNvSpPr>
          <p:nvPr>
            <p:ph type="body" idx="1"/>
          </p:nvPr>
        </p:nvSpPr>
        <p:spPr/>
        <p:txBody>
          <a:bodyPr/>
          <a:lstStyle/>
          <a:p>
            <a:endParaRPr lang="en-US" altLang="en-US" dirty="0"/>
          </a:p>
        </p:txBody>
      </p:sp>
      <p:sp>
        <p:nvSpPr>
          <p:cNvPr id="584710" name="Rectangle 1030"/>
          <p:cNvSpPr>
            <a:spLocks noChangeArrowheads="1"/>
          </p:cNvSpPr>
          <p:nvPr/>
        </p:nvSpPr>
        <p:spPr bwMode="blackWhite">
          <a:xfrm>
            <a:off x="1031875" y="2646363"/>
            <a:ext cx="5102225" cy="285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 pos="2457450" algn="l"/>
              </a:tabLst>
              <a:defRPr sz="2400">
                <a:solidFill>
                  <a:schemeClr val="tx1"/>
                </a:solidFill>
                <a:latin typeface="Times New Roman" pitchFamily="18" charset="0"/>
              </a:defRPr>
            </a:lvl1pPr>
            <a:lvl2pPr algn="l">
              <a:spcBef>
                <a:spcPct val="0"/>
              </a:spcBef>
              <a:tabLst>
                <a:tab pos="1200150" algn="l"/>
                <a:tab pos="2457450" algn="l"/>
              </a:tabLst>
              <a:defRPr sz="2400">
                <a:solidFill>
                  <a:schemeClr val="tx1"/>
                </a:solidFill>
                <a:latin typeface="Times New Roman" pitchFamily="18" charset="0"/>
              </a:defRPr>
            </a:lvl2pPr>
            <a:lvl3pPr algn="l">
              <a:spcBef>
                <a:spcPct val="0"/>
              </a:spcBef>
              <a:tabLst>
                <a:tab pos="1200150" algn="l"/>
                <a:tab pos="2457450" algn="l"/>
              </a:tabLst>
              <a:defRPr sz="2400">
                <a:solidFill>
                  <a:schemeClr val="tx1"/>
                </a:solidFill>
                <a:latin typeface="Times New Roman" pitchFamily="18" charset="0"/>
              </a:defRPr>
            </a:lvl3pPr>
            <a:lvl4pPr algn="l">
              <a:spcBef>
                <a:spcPct val="0"/>
              </a:spcBef>
              <a:tabLst>
                <a:tab pos="1200150" algn="l"/>
                <a:tab pos="2457450" algn="l"/>
              </a:tabLst>
              <a:defRPr sz="2400">
                <a:solidFill>
                  <a:schemeClr val="tx1"/>
                </a:solidFill>
                <a:latin typeface="Times New Roman" pitchFamily="18" charset="0"/>
              </a:defRPr>
            </a:lvl4pPr>
            <a:lvl5pPr algn="l">
              <a:spcBef>
                <a:spcPct val="0"/>
              </a:spcBef>
              <a:tabLst>
                <a:tab pos="1200150" algn="l"/>
                <a:tab pos="2457450" algn="l"/>
              </a:tabLst>
              <a:defRPr sz="2400">
                <a:solidFill>
                  <a:schemeClr val="tx1"/>
                </a:solidFill>
                <a:latin typeface="Times New Roman" pitchFamily="18" charset="0"/>
              </a:defRPr>
            </a:lvl5pPr>
            <a:lvl6pPr fontAlgn="base">
              <a:spcBef>
                <a:spcPct val="0"/>
              </a:spcBef>
              <a:spcAft>
                <a:spcPct val="0"/>
              </a:spcAft>
              <a:tabLst>
                <a:tab pos="1200150" algn="l"/>
                <a:tab pos="2457450" algn="l"/>
              </a:tabLst>
              <a:defRPr sz="2400">
                <a:solidFill>
                  <a:schemeClr val="tx1"/>
                </a:solidFill>
                <a:latin typeface="Times New Roman" pitchFamily="18" charset="0"/>
              </a:defRPr>
            </a:lvl6pPr>
            <a:lvl7pPr fontAlgn="base">
              <a:spcBef>
                <a:spcPct val="0"/>
              </a:spcBef>
              <a:spcAft>
                <a:spcPct val="0"/>
              </a:spcAft>
              <a:tabLst>
                <a:tab pos="1200150" algn="l"/>
                <a:tab pos="2457450" algn="l"/>
              </a:tabLst>
              <a:defRPr sz="2400">
                <a:solidFill>
                  <a:schemeClr val="tx1"/>
                </a:solidFill>
                <a:latin typeface="Times New Roman" pitchFamily="18" charset="0"/>
              </a:defRPr>
            </a:lvl7pPr>
            <a:lvl8pPr fontAlgn="base">
              <a:spcBef>
                <a:spcPct val="0"/>
              </a:spcBef>
              <a:spcAft>
                <a:spcPct val="0"/>
              </a:spcAft>
              <a:tabLst>
                <a:tab pos="1200150" algn="l"/>
                <a:tab pos="2457450" algn="l"/>
              </a:tabLst>
              <a:defRPr sz="2400">
                <a:solidFill>
                  <a:schemeClr val="tx1"/>
                </a:solidFill>
                <a:latin typeface="Times New Roman" pitchFamily="18" charset="0"/>
              </a:defRPr>
            </a:lvl8pPr>
            <a:lvl9pPr fontAlgn="base">
              <a:spcBef>
                <a:spcPct val="0"/>
              </a:spcBef>
              <a:spcAft>
                <a:spcPct val="0"/>
              </a:spcAft>
              <a:tabLst>
                <a:tab pos="1200150" algn="l"/>
                <a:tab pos="2457450" algn="l"/>
              </a:tabLst>
              <a:defRPr sz="2400">
                <a:solidFill>
                  <a:schemeClr val="tx1"/>
                </a:solidFill>
                <a:latin typeface="Times New Roman" pitchFamily="18" charset="0"/>
              </a:defRPr>
            </a:lvl9pPr>
          </a:lstStyle>
          <a:p>
            <a:pPr eaLnBrk="0" hangingPunct="0">
              <a:buClrTx/>
              <a:buFontTx/>
              <a:buNone/>
            </a:pPr>
            <a:r>
              <a:rPr lang="en-US" altLang="en-US" sz="1600" dirty="0">
                <a:solidFill>
                  <a:srgbClr val="000000"/>
                </a:solidFill>
                <a:latin typeface="Courier New" pitchFamily="49" charset="0"/>
              </a:rPr>
              <a:t>CREATE TABLE employees(</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employee_id</a:t>
            </a:r>
            <a:r>
              <a:rPr lang="en-US" altLang="en-US" sz="1600" dirty="0">
                <a:solidFill>
                  <a:srgbClr val="000000"/>
                </a:solidFill>
                <a:latin typeface="Courier New" pitchFamily="49" charset="0"/>
              </a:rPr>
              <a:t>      NUMBER(6),</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last_name</a:t>
            </a:r>
            <a:r>
              <a:rPr lang="en-US" altLang="en-US" sz="1600" dirty="0">
                <a:solidFill>
                  <a:srgbClr val="000000"/>
                </a:solidFill>
                <a:latin typeface="Courier New" pitchFamily="49" charset="0"/>
              </a:rPr>
              <a:t>        VARCHAR2(25) NOT NULL,</a:t>
            </a:r>
          </a:p>
          <a:p>
            <a:pPr eaLnBrk="0" hangingPunct="0">
              <a:buClrTx/>
              <a:buFontTx/>
              <a:buNone/>
            </a:pPr>
            <a:r>
              <a:rPr lang="en-US" altLang="en-US" sz="1600" dirty="0">
                <a:solidFill>
                  <a:srgbClr val="000000"/>
                </a:solidFill>
                <a:latin typeface="Courier New" pitchFamily="49" charset="0"/>
              </a:rPr>
              <a:t>    email            VARCHAR2(25),</a:t>
            </a:r>
          </a:p>
          <a:p>
            <a:pPr eaLnBrk="0" hangingPunct="0">
              <a:buClrTx/>
              <a:buFontTx/>
              <a:buNone/>
            </a:pPr>
            <a:r>
              <a:rPr lang="en-US" altLang="en-US" sz="1600" dirty="0">
                <a:solidFill>
                  <a:srgbClr val="000000"/>
                </a:solidFill>
                <a:latin typeface="Courier New" pitchFamily="49" charset="0"/>
              </a:rPr>
              <a:t>    salary           NUMBER(8,2),</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commission_pct</a:t>
            </a:r>
            <a:r>
              <a:rPr lang="en-US" altLang="en-US" sz="1600" dirty="0">
                <a:solidFill>
                  <a:srgbClr val="000000"/>
                </a:solidFill>
                <a:latin typeface="Courier New" pitchFamily="49" charset="0"/>
              </a:rPr>
              <a:t>   NUMBER(2,2),</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hire_date</a:t>
            </a:r>
            <a:r>
              <a:rPr lang="en-US" altLang="en-US" sz="1600" dirty="0">
                <a:solidFill>
                  <a:srgbClr val="000000"/>
                </a:solidFill>
                <a:latin typeface="Courier New" pitchFamily="49" charset="0"/>
              </a:rPr>
              <a:t>        DATE NOT NULL,</a:t>
            </a:r>
          </a:p>
          <a:p>
            <a:pPr eaLnBrk="0" hangingPunct="0">
              <a:buClrTx/>
              <a:buFontTx/>
              <a:buNone/>
            </a:pPr>
            <a:r>
              <a:rPr lang="en-US" altLang="en-US" sz="1600" dirty="0">
                <a:solidFill>
                  <a:srgbClr val="000000"/>
                </a:solidFill>
                <a:latin typeface="Courier New" pitchFamily="49" charset="0"/>
              </a:rPr>
              <a:t>...</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    NUMBER(4),</a:t>
            </a:r>
          </a:p>
          <a:p>
            <a:pPr eaLnBrk="0" hangingPunct="0">
              <a:buClrTx/>
              <a:buFontTx/>
              <a:buNone/>
            </a:pPr>
            <a:r>
              <a:rPr lang="en-US" altLang="en-US" sz="1600" dirty="0">
                <a:solidFill>
                  <a:srgbClr val="000000"/>
                </a:solidFill>
                <a:latin typeface="Courier New" pitchFamily="49" charset="0"/>
              </a:rPr>
              <a:t>    CONSTRAINT </a:t>
            </a:r>
            <a:r>
              <a:rPr lang="en-US" altLang="en-US" sz="1600" dirty="0" err="1">
                <a:solidFill>
                  <a:srgbClr val="000000"/>
                </a:solidFill>
                <a:latin typeface="Courier New" pitchFamily="49" charset="0"/>
              </a:rPr>
              <a:t>emp_dept_fk</a:t>
            </a:r>
            <a:r>
              <a:rPr lang="en-US" altLang="en-US" sz="1600" dirty="0">
                <a:solidFill>
                  <a:srgbClr val="000000"/>
                </a:solidFill>
                <a:latin typeface="Courier New" pitchFamily="49" charset="0"/>
              </a:rPr>
              <a:t> FOREIGN KEY (</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a:t>
            </a:r>
          </a:p>
          <a:p>
            <a:pPr eaLnBrk="0" hangingPunct="0">
              <a:buClrTx/>
              <a:buFontTx/>
              <a:buNone/>
            </a:pPr>
            <a:r>
              <a:rPr lang="en-US" altLang="en-US" sz="1600" dirty="0">
                <a:solidFill>
                  <a:srgbClr val="000000"/>
                </a:solidFill>
                <a:latin typeface="Courier New" pitchFamily="49" charset="0"/>
              </a:rPr>
              <a:t>      REFERENCES departments(</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a:t>
            </a:r>
          </a:p>
          <a:p>
            <a:pPr eaLnBrk="0" hangingPunct="0">
              <a:buClrTx/>
              <a:buFontTx/>
              <a:buNone/>
            </a:pPr>
            <a:r>
              <a:rPr lang="en-US" altLang="en-US" sz="1600" dirty="0">
                <a:solidFill>
                  <a:srgbClr val="000000"/>
                </a:solidFill>
                <a:latin typeface="Courier New" pitchFamily="49" charset="0"/>
              </a:rPr>
              <a:t>    CONSTRAINT </a:t>
            </a:r>
            <a:r>
              <a:rPr lang="en-US" altLang="en-US" sz="1600" dirty="0" err="1">
                <a:solidFill>
                  <a:srgbClr val="000000"/>
                </a:solidFill>
                <a:latin typeface="Courier New" pitchFamily="49" charset="0"/>
              </a:rPr>
              <a:t>emp_email_uk</a:t>
            </a:r>
            <a:r>
              <a:rPr lang="en-US" altLang="en-US" sz="1600" dirty="0">
                <a:solidFill>
                  <a:srgbClr val="000000"/>
                </a:solidFill>
                <a:latin typeface="Courier New" pitchFamily="49" charset="0"/>
              </a:rPr>
              <a:t> UNIQUE(email));</a:t>
            </a:r>
          </a:p>
        </p:txBody>
      </p:sp>
      <p:sp>
        <p:nvSpPr>
          <p:cNvPr id="7" name="Rectangle 1029"/>
          <p:cNvSpPr>
            <a:spLocks noChangeArrowheads="1"/>
          </p:cNvSpPr>
          <p:nvPr/>
        </p:nvSpPr>
        <p:spPr bwMode="auto">
          <a:xfrm>
            <a:off x="1409700" y="5229200"/>
            <a:ext cx="6210300" cy="288032"/>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505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1912626606"/>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Exercise</a:t>
            </a:r>
            <a:endParaRPr lang="en-IE" dirty="0"/>
          </a:p>
        </p:txBody>
      </p:sp>
      <p:sp>
        <p:nvSpPr>
          <p:cNvPr id="3" name="Content Placeholder 2"/>
          <p:cNvSpPr>
            <a:spLocks noGrp="1"/>
          </p:cNvSpPr>
          <p:nvPr>
            <p:ph sz="quarter" idx="1"/>
          </p:nvPr>
        </p:nvSpPr>
        <p:spPr/>
        <p:txBody>
          <a:bodyPr/>
          <a:lstStyle/>
          <a:p>
            <a:r>
              <a:rPr lang="en-IE" dirty="0" smtClean="0"/>
              <a:t>Customer email should be unique</a:t>
            </a:r>
            <a:endParaRPr lang="en-IE" dirty="0"/>
          </a:p>
        </p:txBody>
      </p:sp>
    </p:spTree>
    <p:extLst>
      <p:ext uri="{BB962C8B-B14F-4D97-AF65-F5344CB8AC3E}">
        <p14:creationId xmlns:p14="http://schemas.microsoft.com/office/powerpoint/2010/main" val="3581448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IE" dirty="0" smtClean="0"/>
              <a:t>CHECK</a:t>
            </a:r>
          </a:p>
        </p:txBody>
      </p:sp>
      <p:sp>
        <p:nvSpPr>
          <p:cNvPr id="20483" name="Content Placeholder 2"/>
          <p:cNvSpPr>
            <a:spLocks noGrp="1"/>
          </p:cNvSpPr>
          <p:nvPr>
            <p:ph sz="quarter" idx="1"/>
          </p:nvPr>
        </p:nvSpPr>
        <p:spPr/>
        <p:txBody>
          <a:bodyPr/>
          <a:lstStyle/>
          <a:p>
            <a:r>
              <a:rPr lang="en-US" altLang="en-US" dirty="0"/>
              <a:t>Defines a condition that each row must satisfy</a:t>
            </a:r>
          </a:p>
          <a:p>
            <a:pPr eaLnBrk="1" hangingPunct="1"/>
            <a:r>
              <a:rPr lang="en-IE" dirty="0" smtClean="0"/>
              <a:t>This allows the column value to be checked</a:t>
            </a:r>
          </a:p>
          <a:p>
            <a:pPr lvl="1" eaLnBrk="1" hangingPunct="1"/>
            <a:r>
              <a:rPr lang="en-IE" dirty="0" smtClean="0"/>
              <a:t> against a range of values</a:t>
            </a:r>
          </a:p>
          <a:p>
            <a:pPr lvl="2" eaLnBrk="1" hangingPunct="1"/>
            <a:r>
              <a:rPr lang="en-IE" dirty="0" smtClean="0"/>
              <a:t>E.g. &lt;  value, &gt; value, between n and m, etc.</a:t>
            </a:r>
          </a:p>
          <a:p>
            <a:pPr lvl="1" eaLnBrk="1" hangingPunct="1"/>
            <a:r>
              <a:rPr lang="en-IE" dirty="0" smtClean="0"/>
              <a:t>or selection of values.</a:t>
            </a:r>
          </a:p>
          <a:p>
            <a:pPr lvl="2" eaLnBrk="1" hangingPunct="1"/>
            <a:r>
              <a:rPr lang="en-IE" dirty="0" smtClean="0"/>
              <a:t>E.g. IN (‘Monday’,’Tuesday’,’Wednesday’)</a:t>
            </a:r>
          </a:p>
          <a:p>
            <a:pPr lvl="1" eaLnBrk="1" hangingPunct="1"/>
            <a:r>
              <a:rPr lang="en-IE" dirty="0" smtClean="0"/>
              <a:t>There is a way of doing more extensive checking, but CHECK protects our table from having a lot of bad data.</a:t>
            </a:r>
          </a:p>
          <a:p>
            <a:r>
              <a:rPr lang="en-US" altLang="en-US" dirty="0"/>
              <a:t>A single column can have multiple </a:t>
            </a:r>
            <a:r>
              <a:rPr lang="en-US" altLang="en-US" dirty="0">
                <a:latin typeface="Courier New" pitchFamily="49" charset="0"/>
              </a:rPr>
              <a:t>CHECK</a:t>
            </a:r>
            <a:r>
              <a:rPr lang="en-US" altLang="en-US" dirty="0"/>
              <a:t> constraints that refer to the column in its definition. </a:t>
            </a:r>
            <a:endParaRPr lang="en-IE" dirty="0" smtClean="0"/>
          </a:p>
        </p:txBody>
      </p:sp>
    </p:spTree>
    <p:extLst>
      <p:ext uri="{BB962C8B-B14F-4D97-AF65-F5344CB8AC3E}">
        <p14:creationId xmlns:p14="http://schemas.microsoft.com/office/powerpoint/2010/main" val="15817500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22" name="Rectangle 14"/>
          <p:cNvSpPr>
            <a:spLocks noGrp="1" noChangeArrowheads="1"/>
          </p:cNvSpPr>
          <p:nvPr>
            <p:ph type="title"/>
          </p:nvPr>
        </p:nvSpPr>
        <p:spPr/>
        <p:txBody>
          <a:bodyPr/>
          <a:lstStyle/>
          <a:p>
            <a:r>
              <a:rPr lang="en-US" altLang="en-US"/>
              <a:t>Comparison Conditions</a:t>
            </a:r>
          </a:p>
        </p:txBody>
      </p:sp>
      <p:graphicFrame>
        <p:nvGraphicFramePr>
          <p:cNvPr id="375940" name="Group 132"/>
          <p:cNvGraphicFramePr>
            <a:graphicFrameLocks noGrp="1"/>
          </p:cNvGraphicFramePr>
          <p:nvPr/>
        </p:nvGraphicFramePr>
        <p:xfrm>
          <a:off x="2057400" y="1828800"/>
          <a:ext cx="4978400" cy="4487990"/>
        </p:xfrm>
        <a:graphic>
          <a:graphicData uri="http://schemas.openxmlformats.org/drawingml/2006/table">
            <a:tbl>
              <a:tblPr/>
              <a:tblGrid>
                <a:gridCol w="1562100"/>
                <a:gridCol w="3416300"/>
              </a:tblGrid>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Meaning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74650">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&gt;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Greater than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&gt;=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Greater than or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&lt;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Less than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&lt;=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Less than or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&lt;&gt;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Not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rgbClr val="000000"/>
                          </a:solidFill>
                          <a:effectLst/>
                          <a:latin typeface="Courier New" pitchFamily="49" charset="0"/>
                        </a:rPr>
                        <a:t>BETWEEN</a:t>
                      </a:r>
                      <a:br>
                        <a:rPr kumimoji="0" lang="en-US" altLang="en-US" sz="1800" b="1" i="0" u="none" strike="noStrike" cap="none" normalizeH="0" baseline="0" smtClean="0">
                          <a:ln>
                            <a:noFill/>
                          </a:ln>
                          <a:solidFill>
                            <a:srgbClr val="000000"/>
                          </a:solidFill>
                          <a:effectLst/>
                          <a:latin typeface="Courier New" pitchFamily="49" charset="0"/>
                        </a:rPr>
                      </a:br>
                      <a:r>
                        <a:rPr kumimoji="0" lang="en-US" altLang="en-US" sz="1800" b="1" i="0" u="none" strike="noStrike" cap="none" normalizeH="0" baseline="0" smtClean="0">
                          <a:ln>
                            <a:noFill/>
                          </a:ln>
                          <a:solidFill>
                            <a:srgbClr val="000000"/>
                          </a:solidFill>
                          <a:effectLst/>
                          <a:latin typeface="Courier New" pitchFamily="49" charset="0"/>
                        </a:rPr>
                        <a:t>...AND...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rgbClr val="000000"/>
                          </a:solidFill>
                          <a:effectLst/>
                          <a:latin typeface="Arial" charset="0"/>
                        </a:rPr>
                        <a:t>Between two values (inclusive)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IN(set)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Match any of a list of values </a:t>
                      </a:r>
                      <a:endParaRPr kumimoji="0" lang="en-US" altLang="en-US" sz="18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Courier New" pitchFamily="49" charset="0"/>
                        </a:rPr>
                        <a:t>LIKE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Match a character pattern </a:t>
                      </a:r>
                      <a:endParaRPr kumimoji="0" lang="en-US" altLang="en-US" sz="18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rgbClr val="000000"/>
                          </a:solidFill>
                          <a:effectLst/>
                          <a:latin typeface="Courier New" pitchFamily="49" charset="0"/>
                        </a:rPr>
                        <a:t>IS NULL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Is a null value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1011376736"/>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8" name="Rectangle 1028"/>
          <p:cNvSpPr>
            <a:spLocks noChangeArrowheads="1"/>
          </p:cNvSpPr>
          <p:nvPr/>
        </p:nvSpPr>
        <p:spPr bwMode="blackGray">
          <a:xfrm>
            <a:off x="873125" y="2405063"/>
            <a:ext cx="7283450" cy="3390900"/>
          </a:xfrm>
          <a:prstGeom prst="rect">
            <a:avLst/>
          </a:prstGeom>
          <a:solidFill>
            <a:srgbClr val="FFFF00"/>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 pos="2457450" algn="l"/>
              </a:tabLst>
              <a:defRPr sz="2400">
                <a:solidFill>
                  <a:schemeClr val="tx1"/>
                </a:solidFill>
                <a:latin typeface="Times New Roman" pitchFamily="18" charset="0"/>
              </a:defRPr>
            </a:lvl1pPr>
            <a:lvl2pPr algn="l">
              <a:spcBef>
                <a:spcPct val="0"/>
              </a:spcBef>
              <a:tabLst>
                <a:tab pos="1200150" algn="l"/>
                <a:tab pos="2457450" algn="l"/>
              </a:tabLst>
              <a:defRPr sz="2400">
                <a:solidFill>
                  <a:schemeClr val="tx1"/>
                </a:solidFill>
                <a:latin typeface="Times New Roman" pitchFamily="18" charset="0"/>
              </a:defRPr>
            </a:lvl2pPr>
            <a:lvl3pPr algn="l">
              <a:spcBef>
                <a:spcPct val="0"/>
              </a:spcBef>
              <a:tabLst>
                <a:tab pos="1200150" algn="l"/>
                <a:tab pos="2457450" algn="l"/>
              </a:tabLst>
              <a:defRPr sz="2400">
                <a:solidFill>
                  <a:schemeClr val="tx1"/>
                </a:solidFill>
                <a:latin typeface="Times New Roman" pitchFamily="18" charset="0"/>
              </a:defRPr>
            </a:lvl3pPr>
            <a:lvl4pPr algn="l">
              <a:spcBef>
                <a:spcPct val="0"/>
              </a:spcBef>
              <a:tabLst>
                <a:tab pos="1200150" algn="l"/>
                <a:tab pos="2457450" algn="l"/>
              </a:tabLst>
              <a:defRPr sz="2400">
                <a:solidFill>
                  <a:schemeClr val="tx1"/>
                </a:solidFill>
                <a:latin typeface="Times New Roman" pitchFamily="18" charset="0"/>
              </a:defRPr>
            </a:lvl4pPr>
            <a:lvl5pPr algn="l">
              <a:spcBef>
                <a:spcPct val="0"/>
              </a:spcBef>
              <a:tabLst>
                <a:tab pos="1200150" algn="l"/>
                <a:tab pos="2457450" algn="l"/>
              </a:tabLst>
              <a:defRPr sz="2400">
                <a:solidFill>
                  <a:schemeClr val="tx1"/>
                </a:solidFill>
                <a:latin typeface="Times New Roman" pitchFamily="18" charset="0"/>
              </a:defRPr>
            </a:lvl5pPr>
            <a:lvl6pPr fontAlgn="base">
              <a:spcBef>
                <a:spcPct val="0"/>
              </a:spcBef>
              <a:spcAft>
                <a:spcPct val="0"/>
              </a:spcAft>
              <a:tabLst>
                <a:tab pos="1200150" algn="l"/>
                <a:tab pos="2457450" algn="l"/>
              </a:tabLst>
              <a:defRPr sz="2400">
                <a:solidFill>
                  <a:schemeClr val="tx1"/>
                </a:solidFill>
                <a:latin typeface="Times New Roman" pitchFamily="18" charset="0"/>
              </a:defRPr>
            </a:lvl6pPr>
            <a:lvl7pPr fontAlgn="base">
              <a:spcBef>
                <a:spcPct val="0"/>
              </a:spcBef>
              <a:spcAft>
                <a:spcPct val="0"/>
              </a:spcAft>
              <a:tabLst>
                <a:tab pos="1200150" algn="l"/>
                <a:tab pos="2457450" algn="l"/>
              </a:tabLst>
              <a:defRPr sz="2400">
                <a:solidFill>
                  <a:schemeClr val="tx1"/>
                </a:solidFill>
                <a:latin typeface="Times New Roman" pitchFamily="18" charset="0"/>
              </a:defRPr>
            </a:lvl7pPr>
            <a:lvl8pPr fontAlgn="base">
              <a:spcBef>
                <a:spcPct val="0"/>
              </a:spcBef>
              <a:spcAft>
                <a:spcPct val="0"/>
              </a:spcAft>
              <a:tabLst>
                <a:tab pos="1200150" algn="l"/>
                <a:tab pos="2457450" algn="l"/>
              </a:tabLst>
              <a:defRPr sz="2400">
                <a:solidFill>
                  <a:schemeClr val="tx1"/>
                </a:solidFill>
                <a:latin typeface="Times New Roman" pitchFamily="18" charset="0"/>
              </a:defRPr>
            </a:lvl8pPr>
            <a:lvl9pPr fontAlgn="base">
              <a:spcBef>
                <a:spcPct val="0"/>
              </a:spcBef>
              <a:spcAft>
                <a:spcPct val="0"/>
              </a:spcAft>
              <a:tabLst>
                <a:tab pos="1200150" algn="l"/>
                <a:tab pos="2457450" algn="l"/>
              </a:tabLst>
              <a:defRPr sz="2400">
                <a:solidFill>
                  <a:schemeClr val="tx1"/>
                </a:solidFill>
                <a:latin typeface="Times New Roman" pitchFamily="18" charset="0"/>
              </a:defRPr>
            </a:lvl9pPr>
          </a:lstStyle>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p:txBody>
      </p:sp>
      <p:sp>
        <p:nvSpPr>
          <p:cNvPr id="584706" name="Rectangle 1026"/>
          <p:cNvSpPr>
            <a:spLocks noGrp="1" noChangeArrowheads="1"/>
          </p:cNvSpPr>
          <p:nvPr>
            <p:ph type="title"/>
          </p:nvPr>
        </p:nvSpPr>
        <p:spPr/>
        <p:txBody>
          <a:bodyPr/>
          <a:lstStyle/>
          <a:p>
            <a:r>
              <a:rPr lang="en-US" altLang="en-US" dirty="0" smtClean="0"/>
              <a:t>Comparison Condition</a:t>
            </a:r>
            <a:endParaRPr lang="en-US" altLang="en-US" dirty="0"/>
          </a:p>
        </p:txBody>
      </p:sp>
      <p:sp>
        <p:nvSpPr>
          <p:cNvPr id="584707" name="Rectangle 1027"/>
          <p:cNvSpPr>
            <a:spLocks noGrp="1" noChangeArrowheads="1"/>
          </p:cNvSpPr>
          <p:nvPr>
            <p:ph type="body" idx="1"/>
          </p:nvPr>
        </p:nvSpPr>
        <p:spPr/>
        <p:txBody>
          <a:bodyPr/>
          <a:lstStyle/>
          <a:p>
            <a:endParaRPr lang="en-US" altLang="en-US" dirty="0"/>
          </a:p>
        </p:txBody>
      </p:sp>
      <p:sp>
        <p:nvSpPr>
          <p:cNvPr id="584710" name="Rectangle 1030"/>
          <p:cNvSpPr>
            <a:spLocks noChangeArrowheads="1"/>
          </p:cNvSpPr>
          <p:nvPr/>
        </p:nvSpPr>
        <p:spPr bwMode="blackWhite">
          <a:xfrm>
            <a:off x="1031875" y="2646363"/>
            <a:ext cx="5102225" cy="285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 pos="2457450" algn="l"/>
              </a:tabLst>
              <a:defRPr sz="2400">
                <a:solidFill>
                  <a:schemeClr val="tx1"/>
                </a:solidFill>
                <a:latin typeface="Times New Roman" pitchFamily="18" charset="0"/>
              </a:defRPr>
            </a:lvl1pPr>
            <a:lvl2pPr algn="l">
              <a:spcBef>
                <a:spcPct val="0"/>
              </a:spcBef>
              <a:tabLst>
                <a:tab pos="1200150" algn="l"/>
                <a:tab pos="2457450" algn="l"/>
              </a:tabLst>
              <a:defRPr sz="2400">
                <a:solidFill>
                  <a:schemeClr val="tx1"/>
                </a:solidFill>
                <a:latin typeface="Times New Roman" pitchFamily="18" charset="0"/>
              </a:defRPr>
            </a:lvl2pPr>
            <a:lvl3pPr algn="l">
              <a:spcBef>
                <a:spcPct val="0"/>
              </a:spcBef>
              <a:tabLst>
                <a:tab pos="1200150" algn="l"/>
                <a:tab pos="2457450" algn="l"/>
              </a:tabLst>
              <a:defRPr sz="2400">
                <a:solidFill>
                  <a:schemeClr val="tx1"/>
                </a:solidFill>
                <a:latin typeface="Times New Roman" pitchFamily="18" charset="0"/>
              </a:defRPr>
            </a:lvl3pPr>
            <a:lvl4pPr algn="l">
              <a:spcBef>
                <a:spcPct val="0"/>
              </a:spcBef>
              <a:tabLst>
                <a:tab pos="1200150" algn="l"/>
                <a:tab pos="2457450" algn="l"/>
              </a:tabLst>
              <a:defRPr sz="2400">
                <a:solidFill>
                  <a:schemeClr val="tx1"/>
                </a:solidFill>
                <a:latin typeface="Times New Roman" pitchFamily="18" charset="0"/>
              </a:defRPr>
            </a:lvl4pPr>
            <a:lvl5pPr algn="l">
              <a:spcBef>
                <a:spcPct val="0"/>
              </a:spcBef>
              <a:tabLst>
                <a:tab pos="1200150" algn="l"/>
                <a:tab pos="2457450" algn="l"/>
              </a:tabLst>
              <a:defRPr sz="2400">
                <a:solidFill>
                  <a:schemeClr val="tx1"/>
                </a:solidFill>
                <a:latin typeface="Times New Roman" pitchFamily="18" charset="0"/>
              </a:defRPr>
            </a:lvl5pPr>
            <a:lvl6pPr fontAlgn="base">
              <a:spcBef>
                <a:spcPct val="0"/>
              </a:spcBef>
              <a:spcAft>
                <a:spcPct val="0"/>
              </a:spcAft>
              <a:tabLst>
                <a:tab pos="1200150" algn="l"/>
                <a:tab pos="2457450" algn="l"/>
              </a:tabLst>
              <a:defRPr sz="2400">
                <a:solidFill>
                  <a:schemeClr val="tx1"/>
                </a:solidFill>
                <a:latin typeface="Times New Roman" pitchFamily="18" charset="0"/>
              </a:defRPr>
            </a:lvl6pPr>
            <a:lvl7pPr fontAlgn="base">
              <a:spcBef>
                <a:spcPct val="0"/>
              </a:spcBef>
              <a:spcAft>
                <a:spcPct val="0"/>
              </a:spcAft>
              <a:tabLst>
                <a:tab pos="1200150" algn="l"/>
                <a:tab pos="2457450" algn="l"/>
              </a:tabLst>
              <a:defRPr sz="2400">
                <a:solidFill>
                  <a:schemeClr val="tx1"/>
                </a:solidFill>
                <a:latin typeface="Times New Roman" pitchFamily="18" charset="0"/>
              </a:defRPr>
            </a:lvl7pPr>
            <a:lvl8pPr fontAlgn="base">
              <a:spcBef>
                <a:spcPct val="0"/>
              </a:spcBef>
              <a:spcAft>
                <a:spcPct val="0"/>
              </a:spcAft>
              <a:tabLst>
                <a:tab pos="1200150" algn="l"/>
                <a:tab pos="2457450" algn="l"/>
              </a:tabLst>
              <a:defRPr sz="2400">
                <a:solidFill>
                  <a:schemeClr val="tx1"/>
                </a:solidFill>
                <a:latin typeface="Times New Roman" pitchFamily="18" charset="0"/>
              </a:defRPr>
            </a:lvl8pPr>
            <a:lvl9pPr fontAlgn="base">
              <a:spcBef>
                <a:spcPct val="0"/>
              </a:spcBef>
              <a:spcAft>
                <a:spcPct val="0"/>
              </a:spcAft>
              <a:tabLst>
                <a:tab pos="1200150" algn="l"/>
                <a:tab pos="2457450" algn="l"/>
              </a:tabLst>
              <a:defRPr sz="2400">
                <a:solidFill>
                  <a:schemeClr val="tx1"/>
                </a:solidFill>
                <a:latin typeface="Times New Roman" pitchFamily="18" charset="0"/>
              </a:defRPr>
            </a:lvl9pPr>
          </a:lstStyle>
          <a:p>
            <a:pPr eaLnBrk="0" hangingPunct="0">
              <a:buClrTx/>
              <a:buFontTx/>
              <a:buNone/>
            </a:pPr>
            <a:r>
              <a:rPr lang="en-US" altLang="en-US" sz="1600" dirty="0">
                <a:solidFill>
                  <a:srgbClr val="000000"/>
                </a:solidFill>
                <a:latin typeface="Courier New" pitchFamily="49" charset="0"/>
              </a:rPr>
              <a:t>CREATE TABLE employees(</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employee_id</a:t>
            </a:r>
            <a:r>
              <a:rPr lang="en-US" altLang="en-US" sz="1600" dirty="0">
                <a:solidFill>
                  <a:srgbClr val="000000"/>
                </a:solidFill>
                <a:latin typeface="Courier New" pitchFamily="49" charset="0"/>
              </a:rPr>
              <a:t>      NUMBER(6),</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last_name</a:t>
            </a:r>
            <a:r>
              <a:rPr lang="en-US" altLang="en-US" sz="1600" dirty="0">
                <a:solidFill>
                  <a:srgbClr val="000000"/>
                </a:solidFill>
                <a:latin typeface="Courier New" pitchFamily="49" charset="0"/>
              </a:rPr>
              <a:t>        VARCHAR2(25) NOT NULL,</a:t>
            </a:r>
          </a:p>
          <a:p>
            <a:pPr eaLnBrk="0" hangingPunct="0">
              <a:buClrTx/>
              <a:buFontTx/>
              <a:buNone/>
            </a:pPr>
            <a:r>
              <a:rPr lang="en-US" altLang="en-US" sz="1600" dirty="0">
                <a:solidFill>
                  <a:srgbClr val="000000"/>
                </a:solidFill>
                <a:latin typeface="Courier New" pitchFamily="49" charset="0"/>
              </a:rPr>
              <a:t>    email            VARCHAR2(25),</a:t>
            </a:r>
          </a:p>
          <a:p>
            <a:pPr eaLnBrk="0" hangingPunct="0">
              <a:buClrTx/>
              <a:buFontTx/>
              <a:buNone/>
            </a:pPr>
            <a:r>
              <a:rPr lang="en-US" altLang="en-US" sz="1600" dirty="0">
                <a:solidFill>
                  <a:srgbClr val="000000"/>
                </a:solidFill>
                <a:latin typeface="Courier New" pitchFamily="49" charset="0"/>
              </a:rPr>
              <a:t>    salary           NUMBER(8,2),</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commission_pct</a:t>
            </a:r>
            <a:r>
              <a:rPr lang="en-US" altLang="en-US" sz="1600" dirty="0">
                <a:solidFill>
                  <a:srgbClr val="000000"/>
                </a:solidFill>
                <a:latin typeface="Courier New" pitchFamily="49" charset="0"/>
              </a:rPr>
              <a:t>   NUMBER(2,2),</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hire_date</a:t>
            </a:r>
            <a:r>
              <a:rPr lang="en-US" altLang="en-US" sz="1600" dirty="0">
                <a:solidFill>
                  <a:srgbClr val="000000"/>
                </a:solidFill>
                <a:latin typeface="Courier New" pitchFamily="49" charset="0"/>
              </a:rPr>
              <a:t>        DATE NOT NULL,</a:t>
            </a:r>
          </a:p>
          <a:p>
            <a:pPr eaLnBrk="0" hangingPunct="0">
              <a:buClrTx/>
              <a:buFontTx/>
              <a:buNone/>
            </a:pPr>
            <a:r>
              <a:rPr lang="en-US" altLang="en-US" sz="1600" dirty="0">
                <a:solidFill>
                  <a:srgbClr val="000000"/>
                </a:solidFill>
                <a:latin typeface="Courier New" pitchFamily="49" charset="0"/>
              </a:rPr>
              <a:t>...</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    NUMBER(4),</a:t>
            </a:r>
          </a:p>
          <a:p>
            <a:pPr eaLnBrk="0" hangingPunct="0">
              <a:buClrTx/>
              <a:buFontTx/>
              <a:buNone/>
            </a:pPr>
            <a:r>
              <a:rPr lang="en-US" altLang="en-US" sz="1600" dirty="0">
                <a:solidFill>
                  <a:srgbClr val="000000"/>
                </a:solidFill>
                <a:latin typeface="Courier New" pitchFamily="49" charset="0"/>
              </a:rPr>
              <a:t>    CONSTRAINT </a:t>
            </a:r>
            <a:r>
              <a:rPr lang="en-US" altLang="en-US" sz="1600" dirty="0" err="1">
                <a:solidFill>
                  <a:srgbClr val="000000"/>
                </a:solidFill>
                <a:latin typeface="Courier New" pitchFamily="49" charset="0"/>
              </a:rPr>
              <a:t>emp_dept_fk</a:t>
            </a:r>
            <a:r>
              <a:rPr lang="en-US" altLang="en-US" sz="1600" dirty="0">
                <a:solidFill>
                  <a:srgbClr val="000000"/>
                </a:solidFill>
                <a:latin typeface="Courier New" pitchFamily="49" charset="0"/>
              </a:rPr>
              <a:t> FOREIGN KEY (</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a:t>
            </a:r>
          </a:p>
          <a:p>
            <a:pPr eaLnBrk="0" hangingPunct="0">
              <a:buClrTx/>
              <a:buFontTx/>
              <a:buNone/>
            </a:pPr>
            <a:r>
              <a:rPr lang="en-US" altLang="en-US" sz="1600" dirty="0">
                <a:solidFill>
                  <a:srgbClr val="000000"/>
                </a:solidFill>
                <a:latin typeface="Courier New" pitchFamily="49" charset="0"/>
              </a:rPr>
              <a:t>      REFERENCES departments(</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a:t>
            </a:r>
          </a:p>
          <a:p>
            <a:pPr eaLnBrk="0" hangingPunct="0">
              <a:buClrTx/>
              <a:buFontTx/>
              <a:buNone/>
            </a:pPr>
            <a:r>
              <a:rPr lang="en-US" altLang="en-US" sz="1600" dirty="0">
                <a:solidFill>
                  <a:srgbClr val="000000"/>
                </a:solidFill>
                <a:latin typeface="Courier New" pitchFamily="49" charset="0"/>
              </a:rPr>
              <a:t>    CONSTRAINT </a:t>
            </a:r>
            <a:r>
              <a:rPr lang="en-US" altLang="en-US" sz="1600" dirty="0" err="1" smtClean="0">
                <a:solidFill>
                  <a:srgbClr val="000000"/>
                </a:solidFill>
                <a:latin typeface="Courier New" pitchFamily="49" charset="0"/>
              </a:rPr>
              <a:t>emp_salary</a:t>
            </a:r>
            <a:r>
              <a:rPr lang="en-US" altLang="en-US" sz="1600" dirty="0" smtClean="0">
                <a:solidFill>
                  <a:srgbClr val="000000"/>
                </a:solidFill>
                <a:latin typeface="Courier New" pitchFamily="49" charset="0"/>
              </a:rPr>
              <a:t> (salary &lt; 80000)</a:t>
            </a:r>
          </a:p>
          <a:p>
            <a:pPr eaLnBrk="0" hangingPunct="0">
              <a:buClrTx/>
              <a:buFontTx/>
              <a:buNone/>
            </a:pPr>
            <a:r>
              <a:rPr lang="en-US" altLang="en-US" sz="1600" dirty="0">
                <a:solidFill>
                  <a:srgbClr val="000000"/>
                </a:solidFill>
                <a:latin typeface="Courier New" pitchFamily="49" charset="0"/>
              </a:rPr>
              <a:t>)</a:t>
            </a:r>
            <a:r>
              <a:rPr lang="en-US" altLang="en-US" sz="1600" dirty="0" smtClean="0">
                <a:solidFill>
                  <a:srgbClr val="000000"/>
                </a:solidFill>
                <a:latin typeface="Courier New" pitchFamily="49" charset="0"/>
              </a:rPr>
              <a:t>;</a:t>
            </a:r>
            <a:endParaRPr lang="en-US" altLang="en-US" sz="1600" dirty="0">
              <a:solidFill>
                <a:srgbClr val="000000"/>
              </a:solidFill>
              <a:latin typeface="Courier New" pitchFamily="49" charset="0"/>
            </a:endParaRPr>
          </a:p>
        </p:txBody>
      </p:sp>
      <p:sp>
        <p:nvSpPr>
          <p:cNvPr id="7" name="Rectangle 1029"/>
          <p:cNvSpPr>
            <a:spLocks noChangeArrowheads="1"/>
          </p:cNvSpPr>
          <p:nvPr/>
        </p:nvSpPr>
        <p:spPr bwMode="auto">
          <a:xfrm>
            <a:off x="1409700" y="5157192"/>
            <a:ext cx="6210300" cy="288032"/>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505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670303237"/>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Database Design – Starts at Conceptual Level</a:t>
            </a:r>
            <a:endParaRPr lang="en-IE" dirty="0"/>
          </a:p>
        </p:txBody>
      </p:sp>
      <p:sp>
        <p:nvSpPr>
          <p:cNvPr id="3" name="Content Placeholder 2"/>
          <p:cNvSpPr>
            <a:spLocks noGrp="1"/>
          </p:cNvSpPr>
          <p:nvPr>
            <p:ph sz="quarter" idx="1"/>
          </p:nvPr>
        </p:nvSpPr>
        <p:spPr/>
        <p:txBody>
          <a:bodyPr/>
          <a:lstStyle/>
          <a:p>
            <a:r>
              <a:rPr lang="en-IE" dirty="0" smtClean="0"/>
              <a:t>Figuring out what information purposes the database is to serve</a:t>
            </a:r>
          </a:p>
          <a:p>
            <a:pPr lvl="1"/>
            <a:r>
              <a:rPr lang="en-IE" dirty="0" smtClean="0"/>
              <a:t>What questions do the users need to be able to ask of the database?</a:t>
            </a:r>
          </a:p>
          <a:p>
            <a:r>
              <a:rPr lang="en-IE" dirty="0" smtClean="0"/>
              <a:t>What pieces of data make up this information? What type of data is it?</a:t>
            </a:r>
          </a:p>
          <a:p>
            <a:r>
              <a:rPr lang="en-IE" dirty="0" smtClean="0"/>
              <a:t>What things these pieces of data describe?</a:t>
            </a:r>
          </a:p>
          <a:p>
            <a:r>
              <a:rPr lang="en-IE" dirty="0" smtClean="0"/>
              <a:t>How the things we want to store data about can be linked together to provide the information needed?</a:t>
            </a:r>
          </a:p>
          <a:p>
            <a:r>
              <a:rPr lang="en-IE" dirty="0" smtClean="0"/>
              <a:t>Result is the Logical Data Model</a:t>
            </a:r>
            <a:endParaRPr lang="en-IE" dirty="0"/>
          </a:p>
        </p:txBody>
      </p:sp>
    </p:spTree>
    <p:extLst>
      <p:ext uri="{BB962C8B-B14F-4D97-AF65-F5344CB8AC3E}">
        <p14:creationId xmlns:p14="http://schemas.microsoft.com/office/powerpoint/2010/main" val="15439705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Exercise</a:t>
            </a:r>
            <a:endParaRPr lang="en-IE" dirty="0"/>
          </a:p>
        </p:txBody>
      </p:sp>
      <p:sp>
        <p:nvSpPr>
          <p:cNvPr id="3" name="Content Placeholder 2"/>
          <p:cNvSpPr>
            <a:spLocks noGrp="1"/>
          </p:cNvSpPr>
          <p:nvPr>
            <p:ph sz="quarter" idx="1"/>
          </p:nvPr>
        </p:nvSpPr>
        <p:spPr/>
        <p:txBody>
          <a:bodyPr/>
          <a:lstStyle/>
          <a:p>
            <a:r>
              <a:rPr lang="en-IE" dirty="0" smtClean="0"/>
              <a:t>Game Price must be &gt; 8€</a:t>
            </a:r>
            <a:endParaRPr lang="en-IE" dirty="0"/>
          </a:p>
        </p:txBody>
      </p:sp>
    </p:spTree>
    <p:extLst>
      <p:ext uri="{BB962C8B-B14F-4D97-AF65-F5344CB8AC3E}">
        <p14:creationId xmlns:p14="http://schemas.microsoft.com/office/powerpoint/2010/main" val="42118502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8" name="Rectangle 1028"/>
          <p:cNvSpPr>
            <a:spLocks noChangeArrowheads="1"/>
          </p:cNvSpPr>
          <p:nvPr/>
        </p:nvSpPr>
        <p:spPr bwMode="blackGray">
          <a:xfrm>
            <a:off x="873124" y="2405063"/>
            <a:ext cx="7875339" cy="3390900"/>
          </a:xfrm>
          <a:prstGeom prst="rect">
            <a:avLst/>
          </a:prstGeom>
          <a:solidFill>
            <a:srgbClr val="FFFF00"/>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 pos="2457450" algn="l"/>
              </a:tabLst>
              <a:defRPr sz="2400">
                <a:solidFill>
                  <a:schemeClr val="tx1"/>
                </a:solidFill>
                <a:latin typeface="Times New Roman" pitchFamily="18" charset="0"/>
              </a:defRPr>
            </a:lvl1pPr>
            <a:lvl2pPr algn="l">
              <a:spcBef>
                <a:spcPct val="0"/>
              </a:spcBef>
              <a:tabLst>
                <a:tab pos="1200150" algn="l"/>
                <a:tab pos="2457450" algn="l"/>
              </a:tabLst>
              <a:defRPr sz="2400">
                <a:solidFill>
                  <a:schemeClr val="tx1"/>
                </a:solidFill>
                <a:latin typeface="Times New Roman" pitchFamily="18" charset="0"/>
              </a:defRPr>
            </a:lvl2pPr>
            <a:lvl3pPr algn="l">
              <a:spcBef>
                <a:spcPct val="0"/>
              </a:spcBef>
              <a:tabLst>
                <a:tab pos="1200150" algn="l"/>
                <a:tab pos="2457450" algn="l"/>
              </a:tabLst>
              <a:defRPr sz="2400">
                <a:solidFill>
                  <a:schemeClr val="tx1"/>
                </a:solidFill>
                <a:latin typeface="Times New Roman" pitchFamily="18" charset="0"/>
              </a:defRPr>
            </a:lvl3pPr>
            <a:lvl4pPr algn="l">
              <a:spcBef>
                <a:spcPct val="0"/>
              </a:spcBef>
              <a:tabLst>
                <a:tab pos="1200150" algn="l"/>
                <a:tab pos="2457450" algn="l"/>
              </a:tabLst>
              <a:defRPr sz="2400">
                <a:solidFill>
                  <a:schemeClr val="tx1"/>
                </a:solidFill>
                <a:latin typeface="Times New Roman" pitchFamily="18" charset="0"/>
              </a:defRPr>
            </a:lvl4pPr>
            <a:lvl5pPr algn="l">
              <a:spcBef>
                <a:spcPct val="0"/>
              </a:spcBef>
              <a:tabLst>
                <a:tab pos="1200150" algn="l"/>
                <a:tab pos="2457450" algn="l"/>
              </a:tabLst>
              <a:defRPr sz="2400">
                <a:solidFill>
                  <a:schemeClr val="tx1"/>
                </a:solidFill>
                <a:latin typeface="Times New Roman" pitchFamily="18" charset="0"/>
              </a:defRPr>
            </a:lvl5pPr>
            <a:lvl6pPr fontAlgn="base">
              <a:spcBef>
                <a:spcPct val="0"/>
              </a:spcBef>
              <a:spcAft>
                <a:spcPct val="0"/>
              </a:spcAft>
              <a:tabLst>
                <a:tab pos="1200150" algn="l"/>
                <a:tab pos="2457450" algn="l"/>
              </a:tabLst>
              <a:defRPr sz="2400">
                <a:solidFill>
                  <a:schemeClr val="tx1"/>
                </a:solidFill>
                <a:latin typeface="Times New Roman" pitchFamily="18" charset="0"/>
              </a:defRPr>
            </a:lvl6pPr>
            <a:lvl7pPr fontAlgn="base">
              <a:spcBef>
                <a:spcPct val="0"/>
              </a:spcBef>
              <a:spcAft>
                <a:spcPct val="0"/>
              </a:spcAft>
              <a:tabLst>
                <a:tab pos="1200150" algn="l"/>
                <a:tab pos="2457450" algn="l"/>
              </a:tabLst>
              <a:defRPr sz="2400">
                <a:solidFill>
                  <a:schemeClr val="tx1"/>
                </a:solidFill>
                <a:latin typeface="Times New Roman" pitchFamily="18" charset="0"/>
              </a:defRPr>
            </a:lvl7pPr>
            <a:lvl8pPr fontAlgn="base">
              <a:spcBef>
                <a:spcPct val="0"/>
              </a:spcBef>
              <a:spcAft>
                <a:spcPct val="0"/>
              </a:spcAft>
              <a:tabLst>
                <a:tab pos="1200150" algn="l"/>
                <a:tab pos="2457450" algn="l"/>
              </a:tabLst>
              <a:defRPr sz="2400">
                <a:solidFill>
                  <a:schemeClr val="tx1"/>
                </a:solidFill>
                <a:latin typeface="Times New Roman" pitchFamily="18" charset="0"/>
              </a:defRPr>
            </a:lvl8pPr>
            <a:lvl9pPr fontAlgn="base">
              <a:spcBef>
                <a:spcPct val="0"/>
              </a:spcBef>
              <a:spcAft>
                <a:spcPct val="0"/>
              </a:spcAft>
              <a:tabLst>
                <a:tab pos="1200150" algn="l"/>
                <a:tab pos="2457450" algn="l"/>
              </a:tabLst>
              <a:defRPr sz="2400">
                <a:solidFill>
                  <a:schemeClr val="tx1"/>
                </a:solidFill>
                <a:latin typeface="Times New Roman" pitchFamily="18" charset="0"/>
              </a:defRPr>
            </a:lvl9pPr>
          </a:lstStyle>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p:txBody>
      </p:sp>
      <p:sp>
        <p:nvSpPr>
          <p:cNvPr id="584706" name="Rectangle 1026"/>
          <p:cNvSpPr>
            <a:spLocks noGrp="1" noChangeArrowheads="1"/>
          </p:cNvSpPr>
          <p:nvPr>
            <p:ph type="title"/>
          </p:nvPr>
        </p:nvSpPr>
        <p:spPr/>
        <p:txBody>
          <a:bodyPr/>
          <a:lstStyle/>
          <a:p>
            <a:r>
              <a:rPr lang="en-US" altLang="en-US" dirty="0" smtClean="0"/>
              <a:t>BETWEEN Condition</a:t>
            </a:r>
            <a:endParaRPr lang="en-US" altLang="en-US" dirty="0"/>
          </a:p>
        </p:txBody>
      </p:sp>
      <p:sp>
        <p:nvSpPr>
          <p:cNvPr id="584710" name="Rectangle 1030"/>
          <p:cNvSpPr>
            <a:spLocks noChangeArrowheads="1"/>
          </p:cNvSpPr>
          <p:nvPr/>
        </p:nvSpPr>
        <p:spPr bwMode="blackWhite">
          <a:xfrm>
            <a:off x="1031875" y="2646363"/>
            <a:ext cx="5102225" cy="285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 pos="2457450" algn="l"/>
              </a:tabLst>
              <a:defRPr sz="2400">
                <a:solidFill>
                  <a:schemeClr val="tx1"/>
                </a:solidFill>
                <a:latin typeface="Times New Roman" pitchFamily="18" charset="0"/>
              </a:defRPr>
            </a:lvl1pPr>
            <a:lvl2pPr algn="l">
              <a:spcBef>
                <a:spcPct val="0"/>
              </a:spcBef>
              <a:tabLst>
                <a:tab pos="1200150" algn="l"/>
                <a:tab pos="2457450" algn="l"/>
              </a:tabLst>
              <a:defRPr sz="2400">
                <a:solidFill>
                  <a:schemeClr val="tx1"/>
                </a:solidFill>
                <a:latin typeface="Times New Roman" pitchFamily="18" charset="0"/>
              </a:defRPr>
            </a:lvl2pPr>
            <a:lvl3pPr algn="l">
              <a:spcBef>
                <a:spcPct val="0"/>
              </a:spcBef>
              <a:tabLst>
                <a:tab pos="1200150" algn="l"/>
                <a:tab pos="2457450" algn="l"/>
              </a:tabLst>
              <a:defRPr sz="2400">
                <a:solidFill>
                  <a:schemeClr val="tx1"/>
                </a:solidFill>
                <a:latin typeface="Times New Roman" pitchFamily="18" charset="0"/>
              </a:defRPr>
            </a:lvl3pPr>
            <a:lvl4pPr algn="l">
              <a:spcBef>
                <a:spcPct val="0"/>
              </a:spcBef>
              <a:tabLst>
                <a:tab pos="1200150" algn="l"/>
                <a:tab pos="2457450" algn="l"/>
              </a:tabLst>
              <a:defRPr sz="2400">
                <a:solidFill>
                  <a:schemeClr val="tx1"/>
                </a:solidFill>
                <a:latin typeface="Times New Roman" pitchFamily="18" charset="0"/>
              </a:defRPr>
            </a:lvl4pPr>
            <a:lvl5pPr algn="l">
              <a:spcBef>
                <a:spcPct val="0"/>
              </a:spcBef>
              <a:tabLst>
                <a:tab pos="1200150" algn="l"/>
                <a:tab pos="2457450" algn="l"/>
              </a:tabLst>
              <a:defRPr sz="2400">
                <a:solidFill>
                  <a:schemeClr val="tx1"/>
                </a:solidFill>
                <a:latin typeface="Times New Roman" pitchFamily="18" charset="0"/>
              </a:defRPr>
            </a:lvl5pPr>
            <a:lvl6pPr fontAlgn="base">
              <a:spcBef>
                <a:spcPct val="0"/>
              </a:spcBef>
              <a:spcAft>
                <a:spcPct val="0"/>
              </a:spcAft>
              <a:tabLst>
                <a:tab pos="1200150" algn="l"/>
                <a:tab pos="2457450" algn="l"/>
              </a:tabLst>
              <a:defRPr sz="2400">
                <a:solidFill>
                  <a:schemeClr val="tx1"/>
                </a:solidFill>
                <a:latin typeface="Times New Roman" pitchFamily="18" charset="0"/>
              </a:defRPr>
            </a:lvl6pPr>
            <a:lvl7pPr fontAlgn="base">
              <a:spcBef>
                <a:spcPct val="0"/>
              </a:spcBef>
              <a:spcAft>
                <a:spcPct val="0"/>
              </a:spcAft>
              <a:tabLst>
                <a:tab pos="1200150" algn="l"/>
                <a:tab pos="2457450" algn="l"/>
              </a:tabLst>
              <a:defRPr sz="2400">
                <a:solidFill>
                  <a:schemeClr val="tx1"/>
                </a:solidFill>
                <a:latin typeface="Times New Roman" pitchFamily="18" charset="0"/>
              </a:defRPr>
            </a:lvl7pPr>
            <a:lvl8pPr fontAlgn="base">
              <a:spcBef>
                <a:spcPct val="0"/>
              </a:spcBef>
              <a:spcAft>
                <a:spcPct val="0"/>
              </a:spcAft>
              <a:tabLst>
                <a:tab pos="1200150" algn="l"/>
                <a:tab pos="2457450" algn="l"/>
              </a:tabLst>
              <a:defRPr sz="2400">
                <a:solidFill>
                  <a:schemeClr val="tx1"/>
                </a:solidFill>
                <a:latin typeface="Times New Roman" pitchFamily="18" charset="0"/>
              </a:defRPr>
            </a:lvl8pPr>
            <a:lvl9pPr fontAlgn="base">
              <a:spcBef>
                <a:spcPct val="0"/>
              </a:spcBef>
              <a:spcAft>
                <a:spcPct val="0"/>
              </a:spcAft>
              <a:tabLst>
                <a:tab pos="1200150" algn="l"/>
                <a:tab pos="2457450" algn="l"/>
              </a:tabLst>
              <a:defRPr sz="2400">
                <a:solidFill>
                  <a:schemeClr val="tx1"/>
                </a:solidFill>
                <a:latin typeface="Times New Roman" pitchFamily="18" charset="0"/>
              </a:defRPr>
            </a:lvl9pPr>
          </a:lstStyle>
          <a:p>
            <a:pPr eaLnBrk="0" hangingPunct="0">
              <a:buClrTx/>
              <a:buFontTx/>
              <a:buNone/>
            </a:pPr>
            <a:r>
              <a:rPr lang="en-US" altLang="en-US" sz="1600" dirty="0">
                <a:solidFill>
                  <a:srgbClr val="000000"/>
                </a:solidFill>
                <a:latin typeface="Courier New" pitchFamily="49" charset="0"/>
              </a:rPr>
              <a:t>CREATE TABLE employees(</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employee_id</a:t>
            </a:r>
            <a:r>
              <a:rPr lang="en-US" altLang="en-US" sz="1600" dirty="0">
                <a:solidFill>
                  <a:srgbClr val="000000"/>
                </a:solidFill>
                <a:latin typeface="Courier New" pitchFamily="49" charset="0"/>
              </a:rPr>
              <a:t>      NUMBER(6),</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last_name</a:t>
            </a:r>
            <a:r>
              <a:rPr lang="en-US" altLang="en-US" sz="1600" dirty="0">
                <a:solidFill>
                  <a:srgbClr val="000000"/>
                </a:solidFill>
                <a:latin typeface="Courier New" pitchFamily="49" charset="0"/>
              </a:rPr>
              <a:t>        VARCHAR2(25) NOT NULL,</a:t>
            </a:r>
          </a:p>
          <a:p>
            <a:pPr eaLnBrk="0" hangingPunct="0">
              <a:buClrTx/>
              <a:buFontTx/>
              <a:buNone/>
            </a:pPr>
            <a:r>
              <a:rPr lang="en-US" altLang="en-US" sz="1600" dirty="0">
                <a:solidFill>
                  <a:srgbClr val="000000"/>
                </a:solidFill>
                <a:latin typeface="Courier New" pitchFamily="49" charset="0"/>
              </a:rPr>
              <a:t>    email            VARCHAR2(25),</a:t>
            </a:r>
          </a:p>
          <a:p>
            <a:pPr eaLnBrk="0" hangingPunct="0">
              <a:buClrTx/>
              <a:buFontTx/>
              <a:buNone/>
            </a:pPr>
            <a:r>
              <a:rPr lang="en-US" altLang="en-US" sz="1600" dirty="0">
                <a:solidFill>
                  <a:srgbClr val="000000"/>
                </a:solidFill>
                <a:latin typeface="Courier New" pitchFamily="49" charset="0"/>
              </a:rPr>
              <a:t>    salary           NUMBER(8,2),</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commission_pct</a:t>
            </a:r>
            <a:r>
              <a:rPr lang="en-US" altLang="en-US" sz="1600" dirty="0">
                <a:solidFill>
                  <a:srgbClr val="000000"/>
                </a:solidFill>
                <a:latin typeface="Courier New" pitchFamily="49" charset="0"/>
              </a:rPr>
              <a:t>   NUMBER(2,2),</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hire_date</a:t>
            </a:r>
            <a:r>
              <a:rPr lang="en-US" altLang="en-US" sz="1600" dirty="0">
                <a:solidFill>
                  <a:srgbClr val="000000"/>
                </a:solidFill>
                <a:latin typeface="Courier New" pitchFamily="49" charset="0"/>
              </a:rPr>
              <a:t>        DATE NOT NULL,</a:t>
            </a:r>
          </a:p>
          <a:p>
            <a:pPr eaLnBrk="0" hangingPunct="0">
              <a:buClrTx/>
              <a:buFontTx/>
              <a:buNone/>
            </a:pPr>
            <a:r>
              <a:rPr lang="en-US" altLang="en-US" sz="1600" dirty="0">
                <a:solidFill>
                  <a:srgbClr val="000000"/>
                </a:solidFill>
                <a:latin typeface="Courier New" pitchFamily="49" charset="0"/>
              </a:rPr>
              <a:t>...</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    NUMBER(4),</a:t>
            </a:r>
          </a:p>
          <a:p>
            <a:pPr eaLnBrk="0" hangingPunct="0">
              <a:buClrTx/>
              <a:buFontTx/>
              <a:buNone/>
            </a:pPr>
            <a:r>
              <a:rPr lang="en-US" altLang="en-US" sz="1600" dirty="0">
                <a:solidFill>
                  <a:srgbClr val="000000"/>
                </a:solidFill>
                <a:latin typeface="Courier New" pitchFamily="49" charset="0"/>
              </a:rPr>
              <a:t>    CONSTRAINT </a:t>
            </a:r>
            <a:r>
              <a:rPr lang="en-US" altLang="en-US" sz="1600" dirty="0" err="1">
                <a:solidFill>
                  <a:srgbClr val="000000"/>
                </a:solidFill>
                <a:latin typeface="Courier New" pitchFamily="49" charset="0"/>
              </a:rPr>
              <a:t>emp_dept_fk</a:t>
            </a:r>
            <a:r>
              <a:rPr lang="en-US" altLang="en-US" sz="1600" dirty="0">
                <a:solidFill>
                  <a:srgbClr val="000000"/>
                </a:solidFill>
                <a:latin typeface="Courier New" pitchFamily="49" charset="0"/>
              </a:rPr>
              <a:t> FOREIGN KEY (</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a:t>
            </a:r>
          </a:p>
          <a:p>
            <a:pPr eaLnBrk="0" hangingPunct="0">
              <a:buClrTx/>
              <a:buFontTx/>
              <a:buNone/>
            </a:pPr>
            <a:r>
              <a:rPr lang="en-US" altLang="en-US" sz="1600" dirty="0">
                <a:solidFill>
                  <a:srgbClr val="000000"/>
                </a:solidFill>
                <a:latin typeface="Courier New" pitchFamily="49" charset="0"/>
              </a:rPr>
              <a:t>      REFERENCES departments(</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a:t>
            </a:r>
          </a:p>
          <a:p>
            <a:pPr eaLnBrk="0" hangingPunct="0">
              <a:buClrTx/>
              <a:buFontTx/>
              <a:buNone/>
            </a:pPr>
            <a:r>
              <a:rPr lang="en-US" altLang="en-US" sz="1600" dirty="0">
                <a:solidFill>
                  <a:srgbClr val="000000"/>
                </a:solidFill>
                <a:latin typeface="Courier New" pitchFamily="49" charset="0"/>
              </a:rPr>
              <a:t>    CONSTRAINT </a:t>
            </a:r>
            <a:r>
              <a:rPr lang="en-US" altLang="en-US" sz="1600" dirty="0" err="1" smtClean="0">
                <a:solidFill>
                  <a:srgbClr val="000000"/>
                </a:solidFill>
                <a:latin typeface="Courier New" pitchFamily="49" charset="0"/>
              </a:rPr>
              <a:t>emp_salary</a:t>
            </a:r>
            <a:r>
              <a:rPr lang="en-US" altLang="en-US" sz="1600" dirty="0" smtClean="0">
                <a:solidFill>
                  <a:srgbClr val="000000"/>
                </a:solidFill>
                <a:latin typeface="Courier New" pitchFamily="49" charset="0"/>
              </a:rPr>
              <a:t> (salary BETWEEN 80000 AND 100000)</a:t>
            </a:r>
          </a:p>
          <a:p>
            <a:pPr eaLnBrk="0" hangingPunct="0">
              <a:buClrTx/>
              <a:buFontTx/>
              <a:buNone/>
            </a:pPr>
            <a:r>
              <a:rPr lang="en-US" altLang="en-US" sz="1600" dirty="0" smtClean="0">
                <a:solidFill>
                  <a:srgbClr val="000000"/>
                </a:solidFill>
                <a:latin typeface="Courier New" pitchFamily="49" charset="0"/>
              </a:rPr>
              <a:t>);</a:t>
            </a:r>
            <a:endParaRPr lang="en-US" altLang="en-US" sz="1600" dirty="0">
              <a:solidFill>
                <a:srgbClr val="000000"/>
              </a:solidFill>
              <a:latin typeface="Courier New" pitchFamily="49" charset="0"/>
            </a:endParaRPr>
          </a:p>
        </p:txBody>
      </p:sp>
      <p:sp>
        <p:nvSpPr>
          <p:cNvPr id="7" name="Rectangle 1029"/>
          <p:cNvSpPr>
            <a:spLocks noChangeArrowheads="1"/>
          </p:cNvSpPr>
          <p:nvPr/>
        </p:nvSpPr>
        <p:spPr bwMode="auto">
          <a:xfrm>
            <a:off x="1409700" y="5157192"/>
            <a:ext cx="7050732" cy="288032"/>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505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 name="Rectangle 23"/>
          <p:cNvSpPr txBox="1">
            <a:spLocks noChangeArrowheads="1"/>
          </p:cNvSpPr>
          <p:nvPr/>
        </p:nvSpPr>
        <p:spPr>
          <a:xfrm>
            <a:off x="863600" y="1468437"/>
            <a:ext cx="7366000" cy="695325"/>
          </a:xfrm>
          <a:prstGeom prst="rect">
            <a:avLst/>
          </a:prstGeom>
        </p:spPr>
        <p:txBody>
          <a:bodyPr>
            <a:normAutofit fontScale="925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en-US" smtClean="0"/>
              <a:t>Use the </a:t>
            </a:r>
            <a:r>
              <a:rPr lang="en-US" altLang="en-US" smtClean="0">
                <a:latin typeface="Courier New" pitchFamily="49" charset="0"/>
              </a:rPr>
              <a:t>BETWEEN</a:t>
            </a:r>
            <a:r>
              <a:rPr lang="en-US" altLang="en-US" smtClean="0"/>
              <a:t> condition to restrict values to a particular range</a:t>
            </a:r>
            <a:endParaRPr lang="en-US" altLang="en-US" dirty="0"/>
          </a:p>
        </p:txBody>
      </p:sp>
    </p:spTree>
    <p:extLst>
      <p:ext uri="{BB962C8B-B14F-4D97-AF65-F5344CB8AC3E}">
        <p14:creationId xmlns:p14="http://schemas.microsoft.com/office/powerpoint/2010/main" val="884085093"/>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Exercise</a:t>
            </a:r>
            <a:endParaRPr lang="en-IE" dirty="0"/>
          </a:p>
        </p:txBody>
      </p:sp>
      <p:sp>
        <p:nvSpPr>
          <p:cNvPr id="3" name="Content Placeholder 2"/>
          <p:cNvSpPr>
            <a:spLocks noGrp="1"/>
          </p:cNvSpPr>
          <p:nvPr>
            <p:ph sz="quarter" idx="1"/>
          </p:nvPr>
        </p:nvSpPr>
        <p:spPr/>
        <p:txBody>
          <a:bodyPr/>
          <a:lstStyle/>
          <a:p>
            <a:r>
              <a:rPr lang="en-IE" dirty="0" err="1" smtClean="0"/>
              <a:t>Game_qty</a:t>
            </a:r>
            <a:r>
              <a:rPr lang="en-IE" dirty="0" smtClean="0"/>
              <a:t> can have values from 1 to 20</a:t>
            </a:r>
            <a:endParaRPr lang="en-IE" dirty="0"/>
          </a:p>
        </p:txBody>
      </p:sp>
    </p:spTree>
    <p:extLst>
      <p:ext uri="{BB962C8B-B14F-4D97-AF65-F5344CB8AC3E}">
        <p14:creationId xmlns:p14="http://schemas.microsoft.com/office/powerpoint/2010/main" val="32865496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15" name="Rectangle 15"/>
          <p:cNvSpPr>
            <a:spLocks noGrp="1" noChangeArrowheads="1"/>
          </p:cNvSpPr>
          <p:nvPr>
            <p:ph type="title"/>
          </p:nvPr>
        </p:nvSpPr>
        <p:spPr/>
        <p:txBody>
          <a:bodyPr/>
          <a:lstStyle/>
          <a:p>
            <a:r>
              <a:rPr lang="en-US" altLang="en-US"/>
              <a:t>Using the </a:t>
            </a:r>
            <a:r>
              <a:rPr lang="en-US" altLang="en-US">
                <a:latin typeface="Courier New" pitchFamily="49" charset="0"/>
              </a:rPr>
              <a:t>IN</a:t>
            </a:r>
            <a:r>
              <a:rPr lang="en-US" altLang="en-US"/>
              <a:t> Condition</a:t>
            </a:r>
          </a:p>
        </p:txBody>
      </p:sp>
      <p:sp>
        <p:nvSpPr>
          <p:cNvPr id="384016" name="Rectangle 16"/>
          <p:cNvSpPr>
            <a:spLocks noGrp="1" noChangeArrowheads="1"/>
          </p:cNvSpPr>
          <p:nvPr>
            <p:ph type="body" idx="1"/>
          </p:nvPr>
        </p:nvSpPr>
        <p:spPr>
          <a:xfrm>
            <a:off x="863600" y="1816100"/>
            <a:ext cx="7366000" cy="695325"/>
          </a:xfrm>
        </p:spPr>
        <p:txBody>
          <a:bodyPr>
            <a:normAutofit fontScale="92500" lnSpcReduction="20000"/>
          </a:bodyPr>
          <a:lstStyle/>
          <a:p>
            <a:r>
              <a:rPr lang="en-US" altLang="en-US"/>
              <a:t>Use the </a:t>
            </a:r>
            <a:r>
              <a:rPr lang="en-US" altLang="en-US">
                <a:latin typeface="Courier New" pitchFamily="49" charset="0"/>
              </a:rPr>
              <a:t>IN</a:t>
            </a:r>
            <a:r>
              <a:rPr lang="en-US" altLang="en-US"/>
              <a:t> membership condition to test for values in a list:</a:t>
            </a:r>
          </a:p>
        </p:txBody>
      </p:sp>
      <p:sp>
        <p:nvSpPr>
          <p:cNvPr id="7" name="Rectangle 1028"/>
          <p:cNvSpPr>
            <a:spLocks noChangeArrowheads="1"/>
          </p:cNvSpPr>
          <p:nvPr/>
        </p:nvSpPr>
        <p:spPr bwMode="blackGray">
          <a:xfrm>
            <a:off x="323528" y="2852936"/>
            <a:ext cx="7875339" cy="3390900"/>
          </a:xfrm>
          <a:prstGeom prst="rect">
            <a:avLst/>
          </a:prstGeom>
          <a:solidFill>
            <a:srgbClr val="FFFF00"/>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 pos="2457450" algn="l"/>
              </a:tabLst>
              <a:defRPr sz="2400">
                <a:solidFill>
                  <a:schemeClr val="tx1"/>
                </a:solidFill>
                <a:latin typeface="Times New Roman" pitchFamily="18" charset="0"/>
              </a:defRPr>
            </a:lvl1pPr>
            <a:lvl2pPr algn="l">
              <a:spcBef>
                <a:spcPct val="0"/>
              </a:spcBef>
              <a:tabLst>
                <a:tab pos="1200150" algn="l"/>
                <a:tab pos="2457450" algn="l"/>
              </a:tabLst>
              <a:defRPr sz="2400">
                <a:solidFill>
                  <a:schemeClr val="tx1"/>
                </a:solidFill>
                <a:latin typeface="Times New Roman" pitchFamily="18" charset="0"/>
              </a:defRPr>
            </a:lvl2pPr>
            <a:lvl3pPr algn="l">
              <a:spcBef>
                <a:spcPct val="0"/>
              </a:spcBef>
              <a:tabLst>
                <a:tab pos="1200150" algn="l"/>
                <a:tab pos="2457450" algn="l"/>
              </a:tabLst>
              <a:defRPr sz="2400">
                <a:solidFill>
                  <a:schemeClr val="tx1"/>
                </a:solidFill>
                <a:latin typeface="Times New Roman" pitchFamily="18" charset="0"/>
              </a:defRPr>
            </a:lvl3pPr>
            <a:lvl4pPr algn="l">
              <a:spcBef>
                <a:spcPct val="0"/>
              </a:spcBef>
              <a:tabLst>
                <a:tab pos="1200150" algn="l"/>
                <a:tab pos="2457450" algn="l"/>
              </a:tabLst>
              <a:defRPr sz="2400">
                <a:solidFill>
                  <a:schemeClr val="tx1"/>
                </a:solidFill>
                <a:latin typeface="Times New Roman" pitchFamily="18" charset="0"/>
              </a:defRPr>
            </a:lvl4pPr>
            <a:lvl5pPr algn="l">
              <a:spcBef>
                <a:spcPct val="0"/>
              </a:spcBef>
              <a:tabLst>
                <a:tab pos="1200150" algn="l"/>
                <a:tab pos="2457450" algn="l"/>
              </a:tabLst>
              <a:defRPr sz="2400">
                <a:solidFill>
                  <a:schemeClr val="tx1"/>
                </a:solidFill>
                <a:latin typeface="Times New Roman" pitchFamily="18" charset="0"/>
              </a:defRPr>
            </a:lvl5pPr>
            <a:lvl6pPr fontAlgn="base">
              <a:spcBef>
                <a:spcPct val="0"/>
              </a:spcBef>
              <a:spcAft>
                <a:spcPct val="0"/>
              </a:spcAft>
              <a:tabLst>
                <a:tab pos="1200150" algn="l"/>
                <a:tab pos="2457450" algn="l"/>
              </a:tabLst>
              <a:defRPr sz="2400">
                <a:solidFill>
                  <a:schemeClr val="tx1"/>
                </a:solidFill>
                <a:latin typeface="Times New Roman" pitchFamily="18" charset="0"/>
              </a:defRPr>
            </a:lvl6pPr>
            <a:lvl7pPr fontAlgn="base">
              <a:spcBef>
                <a:spcPct val="0"/>
              </a:spcBef>
              <a:spcAft>
                <a:spcPct val="0"/>
              </a:spcAft>
              <a:tabLst>
                <a:tab pos="1200150" algn="l"/>
                <a:tab pos="2457450" algn="l"/>
              </a:tabLst>
              <a:defRPr sz="2400">
                <a:solidFill>
                  <a:schemeClr val="tx1"/>
                </a:solidFill>
                <a:latin typeface="Times New Roman" pitchFamily="18" charset="0"/>
              </a:defRPr>
            </a:lvl7pPr>
            <a:lvl8pPr fontAlgn="base">
              <a:spcBef>
                <a:spcPct val="0"/>
              </a:spcBef>
              <a:spcAft>
                <a:spcPct val="0"/>
              </a:spcAft>
              <a:tabLst>
                <a:tab pos="1200150" algn="l"/>
                <a:tab pos="2457450" algn="l"/>
              </a:tabLst>
              <a:defRPr sz="2400">
                <a:solidFill>
                  <a:schemeClr val="tx1"/>
                </a:solidFill>
                <a:latin typeface="Times New Roman" pitchFamily="18" charset="0"/>
              </a:defRPr>
            </a:lvl8pPr>
            <a:lvl9pPr fontAlgn="base">
              <a:spcBef>
                <a:spcPct val="0"/>
              </a:spcBef>
              <a:spcAft>
                <a:spcPct val="0"/>
              </a:spcAft>
              <a:tabLst>
                <a:tab pos="1200150" algn="l"/>
                <a:tab pos="2457450" algn="l"/>
              </a:tabLst>
              <a:defRPr sz="2400">
                <a:solidFill>
                  <a:schemeClr val="tx1"/>
                </a:solidFill>
                <a:latin typeface="Times New Roman" pitchFamily="18" charset="0"/>
              </a:defRPr>
            </a:lvl9pPr>
          </a:lstStyle>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p:txBody>
      </p:sp>
      <p:sp>
        <p:nvSpPr>
          <p:cNvPr id="8" name="Rectangle 1030"/>
          <p:cNvSpPr>
            <a:spLocks noChangeArrowheads="1"/>
          </p:cNvSpPr>
          <p:nvPr/>
        </p:nvSpPr>
        <p:spPr bwMode="blackWhite">
          <a:xfrm>
            <a:off x="482279" y="3094236"/>
            <a:ext cx="5102225" cy="285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 pos="2457450" algn="l"/>
              </a:tabLst>
              <a:defRPr sz="2400">
                <a:solidFill>
                  <a:schemeClr val="tx1"/>
                </a:solidFill>
                <a:latin typeface="Times New Roman" pitchFamily="18" charset="0"/>
              </a:defRPr>
            </a:lvl1pPr>
            <a:lvl2pPr algn="l">
              <a:spcBef>
                <a:spcPct val="0"/>
              </a:spcBef>
              <a:tabLst>
                <a:tab pos="1200150" algn="l"/>
                <a:tab pos="2457450" algn="l"/>
              </a:tabLst>
              <a:defRPr sz="2400">
                <a:solidFill>
                  <a:schemeClr val="tx1"/>
                </a:solidFill>
                <a:latin typeface="Times New Roman" pitchFamily="18" charset="0"/>
              </a:defRPr>
            </a:lvl2pPr>
            <a:lvl3pPr algn="l">
              <a:spcBef>
                <a:spcPct val="0"/>
              </a:spcBef>
              <a:tabLst>
                <a:tab pos="1200150" algn="l"/>
                <a:tab pos="2457450" algn="l"/>
              </a:tabLst>
              <a:defRPr sz="2400">
                <a:solidFill>
                  <a:schemeClr val="tx1"/>
                </a:solidFill>
                <a:latin typeface="Times New Roman" pitchFamily="18" charset="0"/>
              </a:defRPr>
            </a:lvl3pPr>
            <a:lvl4pPr algn="l">
              <a:spcBef>
                <a:spcPct val="0"/>
              </a:spcBef>
              <a:tabLst>
                <a:tab pos="1200150" algn="l"/>
                <a:tab pos="2457450" algn="l"/>
              </a:tabLst>
              <a:defRPr sz="2400">
                <a:solidFill>
                  <a:schemeClr val="tx1"/>
                </a:solidFill>
                <a:latin typeface="Times New Roman" pitchFamily="18" charset="0"/>
              </a:defRPr>
            </a:lvl4pPr>
            <a:lvl5pPr algn="l">
              <a:spcBef>
                <a:spcPct val="0"/>
              </a:spcBef>
              <a:tabLst>
                <a:tab pos="1200150" algn="l"/>
                <a:tab pos="2457450" algn="l"/>
              </a:tabLst>
              <a:defRPr sz="2400">
                <a:solidFill>
                  <a:schemeClr val="tx1"/>
                </a:solidFill>
                <a:latin typeface="Times New Roman" pitchFamily="18" charset="0"/>
              </a:defRPr>
            </a:lvl5pPr>
            <a:lvl6pPr fontAlgn="base">
              <a:spcBef>
                <a:spcPct val="0"/>
              </a:spcBef>
              <a:spcAft>
                <a:spcPct val="0"/>
              </a:spcAft>
              <a:tabLst>
                <a:tab pos="1200150" algn="l"/>
                <a:tab pos="2457450" algn="l"/>
              </a:tabLst>
              <a:defRPr sz="2400">
                <a:solidFill>
                  <a:schemeClr val="tx1"/>
                </a:solidFill>
                <a:latin typeface="Times New Roman" pitchFamily="18" charset="0"/>
              </a:defRPr>
            </a:lvl6pPr>
            <a:lvl7pPr fontAlgn="base">
              <a:spcBef>
                <a:spcPct val="0"/>
              </a:spcBef>
              <a:spcAft>
                <a:spcPct val="0"/>
              </a:spcAft>
              <a:tabLst>
                <a:tab pos="1200150" algn="l"/>
                <a:tab pos="2457450" algn="l"/>
              </a:tabLst>
              <a:defRPr sz="2400">
                <a:solidFill>
                  <a:schemeClr val="tx1"/>
                </a:solidFill>
                <a:latin typeface="Times New Roman" pitchFamily="18" charset="0"/>
              </a:defRPr>
            </a:lvl7pPr>
            <a:lvl8pPr fontAlgn="base">
              <a:spcBef>
                <a:spcPct val="0"/>
              </a:spcBef>
              <a:spcAft>
                <a:spcPct val="0"/>
              </a:spcAft>
              <a:tabLst>
                <a:tab pos="1200150" algn="l"/>
                <a:tab pos="2457450" algn="l"/>
              </a:tabLst>
              <a:defRPr sz="2400">
                <a:solidFill>
                  <a:schemeClr val="tx1"/>
                </a:solidFill>
                <a:latin typeface="Times New Roman" pitchFamily="18" charset="0"/>
              </a:defRPr>
            </a:lvl8pPr>
            <a:lvl9pPr fontAlgn="base">
              <a:spcBef>
                <a:spcPct val="0"/>
              </a:spcBef>
              <a:spcAft>
                <a:spcPct val="0"/>
              </a:spcAft>
              <a:tabLst>
                <a:tab pos="1200150" algn="l"/>
                <a:tab pos="2457450" algn="l"/>
              </a:tabLst>
              <a:defRPr sz="2400">
                <a:solidFill>
                  <a:schemeClr val="tx1"/>
                </a:solidFill>
                <a:latin typeface="Times New Roman" pitchFamily="18" charset="0"/>
              </a:defRPr>
            </a:lvl9pPr>
          </a:lstStyle>
          <a:p>
            <a:pPr eaLnBrk="0" hangingPunct="0">
              <a:buClrTx/>
              <a:buFontTx/>
              <a:buNone/>
            </a:pPr>
            <a:r>
              <a:rPr lang="en-US" altLang="en-US" sz="1600" dirty="0">
                <a:solidFill>
                  <a:srgbClr val="000000"/>
                </a:solidFill>
                <a:latin typeface="Courier New" pitchFamily="49" charset="0"/>
              </a:rPr>
              <a:t>CREATE TABLE employees(</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employee_id</a:t>
            </a:r>
            <a:r>
              <a:rPr lang="en-US" altLang="en-US" sz="1600" dirty="0">
                <a:solidFill>
                  <a:srgbClr val="000000"/>
                </a:solidFill>
                <a:latin typeface="Courier New" pitchFamily="49" charset="0"/>
              </a:rPr>
              <a:t>      NUMBER(6),</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last_name</a:t>
            </a:r>
            <a:r>
              <a:rPr lang="en-US" altLang="en-US" sz="1600" dirty="0">
                <a:solidFill>
                  <a:srgbClr val="000000"/>
                </a:solidFill>
                <a:latin typeface="Courier New" pitchFamily="49" charset="0"/>
              </a:rPr>
              <a:t>        VARCHAR2(25) NOT NULL,</a:t>
            </a:r>
          </a:p>
          <a:p>
            <a:pPr eaLnBrk="0" hangingPunct="0">
              <a:buClrTx/>
              <a:buFontTx/>
              <a:buNone/>
            </a:pPr>
            <a:r>
              <a:rPr lang="en-US" altLang="en-US" sz="1600" dirty="0">
                <a:solidFill>
                  <a:srgbClr val="000000"/>
                </a:solidFill>
                <a:latin typeface="Courier New" pitchFamily="49" charset="0"/>
              </a:rPr>
              <a:t>    email            VARCHAR2(25),</a:t>
            </a:r>
          </a:p>
          <a:p>
            <a:pPr eaLnBrk="0" hangingPunct="0">
              <a:buClrTx/>
              <a:buFontTx/>
              <a:buNone/>
            </a:pPr>
            <a:r>
              <a:rPr lang="en-US" altLang="en-US" sz="1600" dirty="0">
                <a:solidFill>
                  <a:srgbClr val="000000"/>
                </a:solidFill>
                <a:latin typeface="Courier New" pitchFamily="49" charset="0"/>
              </a:rPr>
              <a:t>    salary           NUMBER(8,2),</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commission_pct</a:t>
            </a:r>
            <a:r>
              <a:rPr lang="en-US" altLang="en-US" sz="1600" dirty="0">
                <a:solidFill>
                  <a:srgbClr val="000000"/>
                </a:solidFill>
                <a:latin typeface="Courier New" pitchFamily="49" charset="0"/>
              </a:rPr>
              <a:t>   NUMBER(2,2),</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hire_date</a:t>
            </a:r>
            <a:r>
              <a:rPr lang="en-US" altLang="en-US" sz="1600" dirty="0">
                <a:solidFill>
                  <a:srgbClr val="000000"/>
                </a:solidFill>
                <a:latin typeface="Courier New" pitchFamily="49" charset="0"/>
              </a:rPr>
              <a:t>        DATE NOT NULL,</a:t>
            </a:r>
          </a:p>
          <a:p>
            <a:pPr eaLnBrk="0" hangingPunct="0">
              <a:buClrTx/>
              <a:buFontTx/>
              <a:buNone/>
            </a:pPr>
            <a:r>
              <a:rPr lang="en-US" altLang="en-US" sz="1600" dirty="0">
                <a:solidFill>
                  <a:srgbClr val="000000"/>
                </a:solidFill>
                <a:latin typeface="Courier New" pitchFamily="49" charset="0"/>
              </a:rPr>
              <a:t>...</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    NUMBER(4),</a:t>
            </a:r>
          </a:p>
          <a:p>
            <a:pPr eaLnBrk="0" hangingPunct="0">
              <a:buClrTx/>
              <a:buFontTx/>
              <a:buNone/>
            </a:pPr>
            <a:r>
              <a:rPr lang="en-US" altLang="en-US" sz="1600" dirty="0">
                <a:solidFill>
                  <a:srgbClr val="000000"/>
                </a:solidFill>
                <a:latin typeface="Courier New" pitchFamily="49" charset="0"/>
              </a:rPr>
              <a:t>    CONSTRAINT </a:t>
            </a:r>
            <a:r>
              <a:rPr lang="en-US" altLang="en-US" sz="1600" dirty="0" err="1">
                <a:solidFill>
                  <a:srgbClr val="000000"/>
                </a:solidFill>
                <a:latin typeface="Courier New" pitchFamily="49" charset="0"/>
              </a:rPr>
              <a:t>emp_dept_fk</a:t>
            </a:r>
            <a:r>
              <a:rPr lang="en-US" altLang="en-US" sz="1600" dirty="0">
                <a:solidFill>
                  <a:srgbClr val="000000"/>
                </a:solidFill>
                <a:latin typeface="Courier New" pitchFamily="49" charset="0"/>
              </a:rPr>
              <a:t> FOREIGN KEY (</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a:t>
            </a:r>
          </a:p>
          <a:p>
            <a:pPr eaLnBrk="0" hangingPunct="0">
              <a:buClrTx/>
              <a:buFontTx/>
              <a:buNone/>
            </a:pPr>
            <a:r>
              <a:rPr lang="en-US" altLang="en-US" sz="1600" dirty="0">
                <a:solidFill>
                  <a:srgbClr val="000000"/>
                </a:solidFill>
                <a:latin typeface="Courier New" pitchFamily="49" charset="0"/>
              </a:rPr>
              <a:t>      REFERENCES departments(</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a:t>
            </a:r>
          </a:p>
          <a:p>
            <a:pPr eaLnBrk="0" hangingPunct="0">
              <a:buClrTx/>
              <a:buFontTx/>
              <a:buNone/>
            </a:pPr>
            <a:r>
              <a:rPr lang="en-US" altLang="en-US" sz="1600" dirty="0">
                <a:solidFill>
                  <a:srgbClr val="000000"/>
                </a:solidFill>
                <a:latin typeface="Courier New" pitchFamily="49" charset="0"/>
              </a:rPr>
              <a:t>    CONSTRAINT </a:t>
            </a:r>
            <a:r>
              <a:rPr lang="en-US" altLang="en-US" sz="1600" dirty="0" err="1" smtClean="0">
                <a:solidFill>
                  <a:srgbClr val="000000"/>
                </a:solidFill>
                <a:latin typeface="Courier New" pitchFamily="49" charset="0"/>
              </a:rPr>
              <a:t>emp_salary</a:t>
            </a:r>
            <a:r>
              <a:rPr lang="en-US" altLang="en-US" sz="1600" dirty="0" smtClean="0">
                <a:solidFill>
                  <a:srgbClr val="000000"/>
                </a:solidFill>
                <a:latin typeface="Courier New" pitchFamily="49" charset="0"/>
              </a:rPr>
              <a:t> (salary IN 80000, 90000, 100000)</a:t>
            </a:r>
          </a:p>
          <a:p>
            <a:pPr eaLnBrk="0" hangingPunct="0">
              <a:buClrTx/>
              <a:buFontTx/>
              <a:buNone/>
            </a:pPr>
            <a:r>
              <a:rPr lang="en-US" altLang="en-US" sz="1600" dirty="0" smtClean="0">
                <a:solidFill>
                  <a:srgbClr val="000000"/>
                </a:solidFill>
                <a:latin typeface="Courier New" pitchFamily="49" charset="0"/>
              </a:rPr>
              <a:t>);</a:t>
            </a:r>
            <a:endParaRPr lang="en-US" altLang="en-US" sz="1600" dirty="0">
              <a:solidFill>
                <a:srgbClr val="000000"/>
              </a:solidFill>
              <a:latin typeface="Courier New" pitchFamily="49" charset="0"/>
            </a:endParaRPr>
          </a:p>
        </p:txBody>
      </p:sp>
      <p:sp>
        <p:nvSpPr>
          <p:cNvPr id="9" name="Rectangle 1029"/>
          <p:cNvSpPr>
            <a:spLocks noChangeArrowheads="1"/>
          </p:cNvSpPr>
          <p:nvPr/>
        </p:nvSpPr>
        <p:spPr bwMode="auto">
          <a:xfrm>
            <a:off x="860104" y="5605065"/>
            <a:ext cx="7050732" cy="288032"/>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505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3489143036"/>
      </p:ext>
    </p:extLst>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Exercise</a:t>
            </a:r>
            <a:endParaRPr lang="en-IE" dirty="0"/>
          </a:p>
        </p:txBody>
      </p:sp>
      <p:sp>
        <p:nvSpPr>
          <p:cNvPr id="3" name="Content Placeholder 2"/>
          <p:cNvSpPr>
            <a:spLocks noGrp="1"/>
          </p:cNvSpPr>
          <p:nvPr>
            <p:ph sz="quarter" idx="1"/>
          </p:nvPr>
        </p:nvSpPr>
        <p:spPr/>
        <p:txBody>
          <a:bodyPr/>
          <a:lstStyle/>
          <a:p>
            <a:r>
              <a:rPr lang="en-IE" dirty="0" err="1" smtClean="0"/>
              <a:t>On_Mailing_List</a:t>
            </a:r>
            <a:r>
              <a:rPr lang="en-IE" dirty="0" smtClean="0"/>
              <a:t> must have values Y or N</a:t>
            </a:r>
            <a:endParaRPr lang="en-IE" dirty="0"/>
          </a:p>
        </p:txBody>
      </p:sp>
    </p:spTree>
    <p:extLst>
      <p:ext uri="{BB962C8B-B14F-4D97-AF65-F5344CB8AC3E}">
        <p14:creationId xmlns:p14="http://schemas.microsoft.com/office/powerpoint/2010/main" val="30148980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5" name="Rectangle 7"/>
          <p:cNvSpPr>
            <a:spLocks noGrp="1" noChangeArrowheads="1"/>
          </p:cNvSpPr>
          <p:nvPr>
            <p:ph type="title"/>
          </p:nvPr>
        </p:nvSpPr>
        <p:spPr/>
        <p:txBody>
          <a:bodyPr/>
          <a:lstStyle/>
          <a:p>
            <a:r>
              <a:rPr lang="en-US" altLang="en-US"/>
              <a:t>Using the </a:t>
            </a:r>
            <a:r>
              <a:rPr lang="en-US" altLang="en-US">
                <a:latin typeface="Courier New" pitchFamily="49" charset="0"/>
              </a:rPr>
              <a:t>LIKE</a:t>
            </a:r>
            <a:r>
              <a:rPr lang="en-US" altLang="en-US"/>
              <a:t> Condition</a:t>
            </a:r>
          </a:p>
        </p:txBody>
      </p:sp>
      <p:sp>
        <p:nvSpPr>
          <p:cNvPr id="386056" name="Rectangle 8"/>
          <p:cNvSpPr>
            <a:spLocks noGrp="1" noChangeArrowheads="1"/>
          </p:cNvSpPr>
          <p:nvPr>
            <p:ph type="body" idx="1"/>
          </p:nvPr>
        </p:nvSpPr>
        <p:spPr>
          <a:xfrm>
            <a:off x="578196" y="1124744"/>
            <a:ext cx="8242275" cy="2162175"/>
          </a:xfrm>
        </p:spPr>
        <p:txBody>
          <a:bodyPr>
            <a:normAutofit/>
          </a:bodyPr>
          <a:lstStyle/>
          <a:p>
            <a:pPr lvl="1"/>
            <a:r>
              <a:rPr lang="en-US" altLang="en-US" dirty="0"/>
              <a:t>Use the </a:t>
            </a:r>
            <a:r>
              <a:rPr lang="en-US" altLang="en-US" dirty="0">
                <a:latin typeface="Courier New" pitchFamily="49" charset="0"/>
              </a:rPr>
              <a:t>LIKE</a:t>
            </a:r>
            <a:r>
              <a:rPr lang="en-US" altLang="en-US" dirty="0"/>
              <a:t> condition to </a:t>
            </a:r>
            <a:r>
              <a:rPr lang="en-US" altLang="en-US" dirty="0" smtClean="0"/>
              <a:t> pattern match to valid string </a:t>
            </a:r>
            <a:r>
              <a:rPr lang="en-US" altLang="en-US" dirty="0"/>
              <a:t>values.</a:t>
            </a:r>
          </a:p>
          <a:p>
            <a:pPr lvl="1"/>
            <a:r>
              <a:rPr lang="en-US" altLang="en-US" dirty="0" smtClean="0"/>
              <a:t>Conditions </a:t>
            </a:r>
            <a:r>
              <a:rPr lang="en-US" altLang="en-US" dirty="0"/>
              <a:t>can contain either literal characters or numbers:</a:t>
            </a:r>
          </a:p>
          <a:p>
            <a:pPr lvl="2"/>
            <a:r>
              <a:rPr lang="en-US" altLang="en-US" dirty="0">
                <a:latin typeface="Courier New" pitchFamily="49" charset="0"/>
              </a:rPr>
              <a:t>%</a:t>
            </a:r>
            <a:r>
              <a:rPr lang="en-US" altLang="en-US" dirty="0"/>
              <a:t> denotes zero or many characters.</a:t>
            </a:r>
          </a:p>
          <a:p>
            <a:pPr lvl="2"/>
            <a:r>
              <a:rPr lang="en-US" altLang="en-US" dirty="0">
                <a:latin typeface="Courier New" pitchFamily="49" charset="0"/>
              </a:rPr>
              <a:t>_</a:t>
            </a:r>
            <a:r>
              <a:rPr lang="en-US" altLang="en-US" dirty="0"/>
              <a:t> denotes one character.</a:t>
            </a:r>
          </a:p>
        </p:txBody>
      </p:sp>
      <p:sp>
        <p:nvSpPr>
          <p:cNvPr id="8" name="Rectangle 1028"/>
          <p:cNvSpPr>
            <a:spLocks noChangeArrowheads="1"/>
          </p:cNvSpPr>
          <p:nvPr/>
        </p:nvSpPr>
        <p:spPr bwMode="blackGray">
          <a:xfrm>
            <a:off x="323528" y="3134444"/>
            <a:ext cx="7875339" cy="3390900"/>
          </a:xfrm>
          <a:prstGeom prst="rect">
            <a:avLst/>
          </a:prstGeom>
          <a:solidFill>
            <a:srgbClr val="FFFF00"/>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 pos="2457450" algn="l"/>
              </a:tabLst>
              <a:defRPr sz="2400">
                <a:solidFill>
                  <a:schemeClr val="tx1"/>
                </a:solidFill>
                <a:latin typeface="Times New Roman" pitchFamily="18" charset="0"/>
              </a:defRPr>
            </a:lvl1pPr>
            <a:lvl2pPr algn="l">
              <a:spcBef>
                <a:spcPct val="0"/>
              </a:spcBef>
              <a:tabLst>
                <a:tab pos="1200150" algn="l"/>
                <a:tab pos="2457450" algn="l"/>
              </a:tabLst>
              <a:defRPr sz="2400">
                <a:solidFill>
                  <a:schemeClr val="tx1"/>
                </a:solidFill>
                <a:latin typeface="Times New Roman" pitchFamily="18" charset="0"/>
              </a:defRPr>
            </a:lvl2pPr>
            <a:lvl3pPr algn="l">
              <a:spcBef>
                <a:spcPct val="0"/>
              </a:spcBef>
              <a:tabLst>
                <a:tab pos="1200150" algn="l"/>
                <a:tab pos="2457450" algn="l"/>
              </a:tabLst>
              <a:defRPr sz="2400">
                <a:solidFill>
                  <a:schemeClr val="tx1"/>
                </a:solidFill>
                <a:latin typeface="Times New Roman" pitchFamily="18" charset="0"/>
              </a:defRPr>
            </a:lvl3pPr>
            <a:lvl4pPr algn="l">
              <a:spcBef>
                <a:spcPct val="0"/>
              </a:spcBef>
              <a:tabLst>
                <a:tab pos="1200150" algn="l"/>
                <a:tab pos="2457450" algn="l"/>
              </a:tabLst>
              <a:defRPr sz="2400">
                <a:solidFill>
                  <a:schemeClr val="tx1"/>
                </a:solidFill>
                <a:latin typeface="Times New Roman" pitchFamily="18" charset="0"/>
              </a:defRPr>
            </a:lvl4pPr>
            <a:lvl5pPr algn="l">
              <a:spcBef>
                <a:spcPct val="0"/>
              </a:spcBef>
              <a:tabLst>
                <a:tab pos="1200150" algn="l"/>
                <a:tab pos="2457450" algn="l"/>
              </a:tabLst>
              <a:defRPr sz="2400">
                <a:solidFill>
                  <a:schemeClr val="tx1"/>
                </a:solidFill>
                <a:latin typeface="Times New Roman" pitchFamily="18" charset="0"/>
              </a:defRPr>
            </a:lvl5pPr>
            <a:lvl6pPr fontAlgn="base">
              <a:spcBef>
                <a:spcPct val="0"/>
              </a:spcBef>
              <a:spcAft>
                <a:spcPct val="0"/>
              </a:spcAft>
              <a:tabLst>
                <a:tab pos="1200150" algn="l"/>
                <a:tab pos="2457450" algn="l"/>
              </a:tabLst>
              <a:defRPr sz="2400">
                <a:solidFill>
                  <a:schemeClr val="tx1"/>
                </a:solidFill>
                <a:latin typeface="Times New Roman" pitchFamily="18" charset="0"/>
              </a:defRPr>
            </a:lvl6pPr>
            <a:lvl7pPr fontAlgn="base">
              <a:spcBef>
                <a:spcPct val="0"/>
              </a:spcBef>
              <a:spcAft>
                <a:spcPct val="0"/>
              </a:spcAft>
              <a:tabLst>
                <a:tab pos="1200150" algn="l"/>
                <a:tab pos="2457450" algn="l"/>
              </a:tabLst>
              <a:defRPr sz="2400">
                <a:solidFill>
                  <a:schemeClr val="tx1"/>
                </a:solidFill>
                <a:latin typeface="Times New Roman" pitchFamily="18" charset="0"/>
              </a:defRPr>
            </a:lvl7pPr>
            <a:lvl8pPr fontAlgn="base">
              <a:spcBef>
                <a:spcPct val="0"/>
              </a:spcBef>
              <a:spcAft>
                <a:spcPct val="0"/>
              </a:spcAft>
              <a:tabLst>
                <a:tab pos="1200150" algn="l"/>
                <a:tab pos="2457450" algn="l"/>
              </a:tabLst>
              <a:defRPr sz="2400">
                <a:solidFill>
                  <a:schemeClr val="tx1"/>
                </a:solidFill>
                <a:latin typeface="Times New Roman" pitchFamily="18" charset="0"/>
              </a:defRPr>
            </a:lvl8pPr>
            <a:lvl9pPr fontAlgn="base">
              <a:spcBef>
                <a:spcPct val="0"/>
              </a:spcBef>
              <a:spcAft>
                <a:spcPct val="0"/>
              </a:spcAft>
              <a:tabLst>
                <a:tab pos="1200150" algn="l"/>
                <a:tab pos="2457450" algn="l"/>
              </a:tabLst>
              <a:defRPr sz="2400">
                <a:solidFill>
                  <a:schemeClr val="tx1"/>
                </a:solidFill>
                <a:latin typeface="Times New Roman" pitchFamily="18" charset="0"/>
              </a:defRPr>
            </a:lvl9pPr>
          </a:lstStyle>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p:txBody>
      </p:sp>
      <p:sp>
        <p:nvSpPr>
          <p:cNvPr id="9" name="Rectangle 1030"/>
          <p:cNvSpPr>
            <a:spLocks noChangeArrowheads="1"/>
          </p:cNvSpPr>
          <p:nvPr/>
        </p:nvSpPr>
        <p:spPr bwMode="blackWhite">
          <a:xfrm>
            <a:off x="482279" y="3375744"/>
            <a:ext cx="5102225" cy="285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 pos="2457450" algn="l"/>
              </a:tabLst>
              <a:defRPr sz="2400">
                <a:solidFill>
                  <a:schemeClr val="tx1"/>
                </a:solidFill>
                <a:latin typeface="Times New Roman" pitchFamily="18" charset="0"/>
              </a:defRPr>
            </a:lvl1pPr>
            <a:lvl2pPr algn="l">
              <a:spcBef>
                <a:spcPct val="0"/>
              </a:spcBef>
              <a:tabLst>
                <a:tab pos="1200150" algn="l"/>
                <a:tab pos="2457450" algn="l"/>
              </a:tabLst>
              <a:defRPr sz="2400">
                <a:solidFill>
                  <a:schemeClr val="tx1"/>
                </a:solidFill>
                <a:latin typeface="Times New Roman" pitchFamily="18" charset="0"/>
              </a:defRPr>
            </a:lvl2pPr>
            <a:lvl3pPr algn="l">
              <a:spcBef>
                <a:spcPct val="0"/>
              </a:spcBef>
              <a:tabLst>
                <a:tab pos="1200150" algn="l"/>
                <a:tab pos="2457450" algn="l"/>
              </a:tabLst>
              <a:defRPr sz="2400">
                <a:solidFill>
                  <a:schemeClr val="tx1"/>
                </a:solidFill>
                <a:latin typeface="Times New Roman" pitchFamily="18" charset="0"/>
              </a:defRPr>
            </a:lvl3pPr>
            <a:lvl4pPr algn="l">
              <a:spcBef>
                <a:spcPct val="0"/>
              </a:spcBef>
              <a:tabLst>
                <a:tab pos="1200150" algn="l"/>
                <a:tab pos="2457450" algn="l"/>
              </a:tabLst>
              <a:defRPr sz="2400">
                <a:solidFill>
                  <a:schemeClr val="tx1"/>
                </a:solidFill>
                <a:latin typeface="Times New Roman" pitchFamily="18" charset="0"/>
              </a:defRPr>
            </a:lvl4pPr>
            <a:lvl5pPr algn="l">
              <a:spcBef>
                <a:spcPct val="0"/>
              </a:spcBef>
              <a:tabLst>
                <a:tab pos="1200150" algn="l"/>
                <a:tab pos="2457450" algn="l"/>
              </a:tabLst>
              <a:defRPr sz="2400">
                <a:solidFill>
                  <a:schemeClr val="tx1"/>
                </a:solidFill>
                <a:latin typeface="Times New Roman" pitchFamily="18" charset="0"/>
              </a:defRPr>
            </a:lvl5pPr>
            <a:lvl6pPr fontAlgn="base">
              <a:spcBef>
                <a:spcPct val="0"/>
              </a:spcBef>
              <a:spcAft>
                <a:spcPct val="0"/>
              </a:spcAft>
              <a:tabLst>
                <a:tab pos="1200150" algn="l"/>
                <a:tab pos="2457450" algn="l"/>
              </a:tabLst>
              <a:defRPr sz="2400">
                <a:solidFill>
                  <a:schemeClr val="tx1"/>
                </a:solidFill>
                <a:latin typeface="Times New Roman" pitchFamily="18" charset="0"/>
              </a:defRPr>
            </a:lvl6pPr>
            <a:lvl7pPr fontAlgn="base">
              <a:spcBef>
                <a:spcPct val="0"/>
              </a:spcBef>
              <a:spcAft>
                <a:spcPct val="0"/>
              </a:spcAft>
              <a:tabLst>
                <a:tab pos="1200150" algn="l"/>
                <a:tab pos="2457450" algn="l"/>
              </a:tabLst>
              <a:defRPr sz="2400">
                <a:solidFill>
                  <a:schemeClr val="tx1"/>
                </a:solidFill>
                <a:latin typeface="Times New Roman" pitchFamily="18" charset="0"/>
              </a:defRPr>
            </a:lvl7pPr>
            <a:lvl8pPr fontAlgn="base">
              <a:spcBef>
                <a:spcPct val="0"/>
              </a:spcBef>
              <a:spcAft>
                <a:spcPct val="0"/>
              </a:spcAft>
              <a:tabLst>
                <a:tab pos="1200150" algn="l"/>
                <a:tab pos="2457450" algn="l"/>
              </a:tabLst>
              <a:defRPr sz="2400">
                <a:solidFill>
                  <a:schemeClr val="tx1"/>
                </a:solidFill>
                <a:latin typeface="Times New Roman" pitchFamily="18" charset="0"/>
              </a:defRPr>
            </a:lvl8pPr>
            <a:lvl9pPr fontAlgn="base">
              <a:spcBef>
                <a:spcPct val="0"/>
              </a:spcBef>
              <a:spcAft>
                <a:spcPct val="0"/>
              </a:spcAft>
              <a:tabLst>
                <a:tab pos="1200150" algn="l"/>
                <a:tab pos="2457450" algn="l"/>
              </a:tabLst>
              <a:defRPr sz="2400">
                <a:solidFill>
                  <a:schemeClr val="tx1"/>
                </a:solidFill>
                <a:latin typeface="Times New Roman" pitchFamily="18" charset="0"/>
              </a:defRPr>
            </a:lvl9pPr>
          </a:lstStyle>
          <a:p>
            <a:pPr eaLnBrk="0" hangingPunct="0">
              <a:buClrTx/>
              <a:buFontTx/>
              <a:buNone/>
            </a:pPr>
            <a:r>
              <a:rPr lang="en-US" altLang="en-US" sz="1600" dirty="0">
                <a:solidFill>
                  <a:srgbClr val="000000"/>
                </a:solidFill>
                <a:latin typeface="Courier New" pitchFamily="49" charset="0"/>
              </a:rPr>
              <a:t>CREATE TABLE employees(</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employee_id</a:t>
            </a:r>
            <a:r>
              <a:rPr lang="en-US" altLang="en-US" sz="1600" dirty="0">
                <a:solidFill>
                  <a:srgbClr val="000000"/>
                </a:solidFill>
                <a:latin typeface="Courier New" pitchFamily="49" charset="0"/>
              </a:rPr>
              <a:t>      NUMBER(6),</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last_name</a:t>
            </a:r>
            <a:r>
              <a:rPr lang="en-US" altLang="en-US" sz="1600" dirty="0">
                <a:solidFill>
                  <a:srgbClr val="000000"/>
                </a:solidFill>
                <a:latin typeface="Courier New" pitchFamily="49" charset="0"/>
              </a:rPr>
              <a:t>        VARCHAR2(25) NOT NULL,</a:t>
            </a:r>
          </a:p>
          <a:p>
            <a:pPr eaLnBrk="0" hangingPunct="0">
              <a:buClrTx/>
              <a:buFontTx/>
              <a:buNone/>
            </a:pPr>
            <a:r>
              <a:rPr lang="en-US" altLang="en-US" sz="1600" dirty="0">
                <a:solidFill>
                  <a:srgbClr val="000000"/>
                </a:solidFill>
                <a:latin typeface="Courier New" pitchFamily="49" charset="0"/>
              </a:rPr>
              <a:t>    email            VARCHAR2(25),</a:t>
            </a:r>
          </a:p>
          <a:p>
            <a:pPr eaLnBrk="0" hangingPunct="0">
              <a:buClrTx/>
              <a:buFontTx/>
              <a:buNone/>
            </a:pPr>
            <a:r>
              <a:rPr lang="en-US" altLang="en-US" sz="1600" dirty="0">
                <a:solidFill>
                  <a:srgbClr val="000000"/>
                </a:solidFill>
                <a:latin typeface="Courier New" pitchFamily="49" charset="0"/>
              </a:rPr>
              <a:t>    salary           NUMBER(8,2),</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commission_pct</a:t>
            </a:r>
            <a:r>
              <a:rPr lang="en-US" altLang="en-US" sz="1600" dirty="0">
                <a:solidFill>
                  <a:srgbClr val="000000"/>
                </a:solidFill>
                <a:latin typeface="Courier New" pitchFamily="49" charset="0"/>
              </a:rPr>
              <a:t>   NUMBER(2,2),</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hire_date</a:t>
            </a:r>
            <a:r>
              <a:rPr lang="en-US" altLang="en-US" sz="1600" dirty="0">
                <a:solidFill>
                  <a:srgbClr val="000000"/>
                </a:solidFill>
                <a:latin typeface="Courier New" pitchFamily="49" charset="0"/>
              </a:rPr>
              <a:t>        DATE NOT NULL,</a:t>
            </a:r>
          </a:p>
          <a:p>
            <a:pPr eaLnBrk="0" hangingPunct="0">
              <a:buClrTx/>
              <a:buFontTx/>
              <a:buNone/>
            </a:pPr>
            <a:r>
              <a:rPr lang="en-US" altLang="en-US" sz="1600" dirty="0">
                <a:solidFill>
                  <a:srgbClr val="000000"/>
                </a:solidFill>
                <a:latin typeface="Courier New" pitchFamily="49" charset="0"/>
              </a:rPr>
              <a:t>...</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    NUMBER(4),</a:t>
            </a:r>
          </a:p>
          <a:p>
            <a:pPr eaLnBrk="0" hangingPunct="0">
              <a:buClrTx/>
              <a:buFontTx/>
              <a:buNone/>
            </a:pPr>
            <a:r>
              <a:rPr lang="en-US" altLang="en-US" sz="1600" dirty="0">
                <a:solidFill>
                  <a:srgbClr val="000000"/>
                </a:solidFill>
                <a:latin typeface="Courier New" pitchFamily="49" charset="0"/>
              </a:rPr>
              <a:t>    CONSTRAINT </a:t>
            </a:r>
            <a:r>
              <a:rPr lang="en-US" altLang="en-US" sz="1600" dirty="0" err="1">
                <a:solidFill>
                  <a:srgbClr val="000000"/>
                </a:solidFill>
                <a:latin typeface="Courier New" pitchFamily="49" charset="0"/>
              </a:rPr>
              <a:t>emp_dept_fk</a:t>
            </a:r>
            <a:r>
              <a:rPr lang="en-US" altLang="en-US" sz="1600" dirty="0">
                <a:solidFill>
                  <a:srgbClr val="000000"/>
                </a:solidFill>
                <a:latin typeface="Courier New" pitchFamily="49" charset="0"/>
              </a:rPr>
              <a:t> FOREIGN KEY (</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a:t>
            </a:r>
          </a:p>
          <a:p>
            <a:pPr eaLnBrk="0" hangingPunct="0">
              <a:buClrTx/>
              <a:buFontTx/>
              <a:buNone/>
            </a:pPr>
            <a:r>
              <a:rPr lang="en-US" altLang="en-US" sz="1600" dirty="0">
                <a:solidFill>
                  <a:srgbClr val="000000"/>
                </a:solidFill>
                <a:latin typeface="Courier New" pitchFamily="49" charset="0"/>
              </a:rPr>
              <a:t>      REFERENCES departments(</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a:t>
            </a:r>
          </a:p>
          <a:p>
            <a:pPr eaLnBrk="0" hangingPunct="0">
              <a:buClrTx/>
              <a:buFontTx/>
              <a:buNone/>
            </a:pPr>
            <a:r>
              <a:rPr lang="en-US" altLang="en-US" sz="1600" dirty="0">
                <a:solidFill>
                  <a:srgbClr val="000000"/>
                </a:solidFill>
                <a:latin typeface="Courier New" pitchFamily="49" charset="0"/>
              </a:rPr>
              <a:t>    CONSTRAINT </a:t>
            </a:r>
            <a:r>
              <a:rPr lang="en-US" altLang="en-US" sz="1600" dirty="0" err="1" smtClean="0">
                <a:solidFill>
                  <a:srgbClr val="000000"/>
                </a:solidFill>
                <a:latin typeface="Courier New" pitchFamily="49" charset="0"/>
              </a:rPr>
              <a:t>emp_email</a:t>
            </a:r>
            <a:r>
              <a:rPr lang="en-US" altLang="en-US" sz="1600" dirty="0" smtClean="0">
                <a:solidFill>
                  <a:srgbClr val="000000"/>
                </a:solidFill>
                <a:latin typeface="Courier New" pitchFamily="49" charset="0"/>
              </a:rPr>
              <a:t> (email like ‘%@%’)</a:t>
            </a:r>
          </a:p>
          <a:p>
            <a:pPr eaLnBrk="0" hangingPunct="0">
              <a:buClrTx/>
              <a:buFontTx/>
              <a:buNone/>
            </a:pPr>
            <a:r>
              <a:rPr lang="en-US" altLang="en-US" sz="1600" dirty="0" smtClean="0">
                <a:solidFill>
                  <a:srgbClr val="000000"/>
                </a:solidFill>
                <a:latin typeface="Courier New" pitchFamily="49" charset="0"/>
              </a:rPr>
              <a:t>);</a:t>
            </a:r>
            <a:endParaRPr lang="en-US" altLang="en-US" sz="1600" dirty="0">
              <a:solidFill>
                <a:srgbClr val="000000"/>
              </a:solidFill>
              <a:latin typeface="Courier New" pitchFamily="49" charset="0"/>
            </a:endParaRPr>
          </a:p>
        </p:txBody>
      </p:sp>
      <p:sp>
        <p:nvSpPr>
          <p:cNvPr id="10" name="Rectangle 1029"/>
          <p:cNvSpPr>
            <a:spLocks noChangeArrowheads="1"/>
          </p:cNvSpPr>
          <p:nvPr/>
        </p:nvSpPr>
        <p:spPr bwMode="auto">
          <a:xfrm>
            <a:off x="860104" y="5886573"/>
            <a:ext cx="7050732" cy="288032"/>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505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2528258063"/>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9" name="Rectangle 13"/>
          <p:cNvSpPr>
            <a:spLocks noGrp="1" noChangeArrowheads="1"/>
          </p:cNvSpPr>
          <p:nvPr>
            <p:ph type="body" idx="1"/>
          </p:nvPr>
        </p:nvSpPr>
        <p:spPr>
          <a:xfrm>
            <a:off x="863600" y="1196752"/>
            <a:ext cx="7366000" cy="5661248"/>
          </a:xfrm>
        </p:spPr>
        <p:txBody>
          <a:bodyPr>
            <a:normAutofit/>
          </a:bodyPr>
          <a:lstStyle/>
          <a:p>
            <a:pPr lvl="1"/>
            <a:r>
              <a:rPr lang="en-US" altLang="en-US" dirty="0"/>
              <a:t>You can combine pattern-matching characters:</a:t>
            </a:r>
          </a:p>
          <a:p>
            <a:pPr lvl="1"/>
            <a:endParaRPr lang="en-US" altLang="en-US" dirty="0"/>
          </a:p>
          <a:p>
            <a:pPr lvl="1"/>
            <a:endParaRPr lang="en-US" altLang="en-US" dirty="0"/>
          </a:p>
          <a:p>
            <a:pPr marL="274320" lvl="1" indent="0">
              <a:buNone/>
            </a:pPr>
            <a:endParaRPr lang="en-US" altLang="en-US" dirty="0"/>
          </a:p>
          <a:p>
            <a:pPr marL="274320" lvl="1" indent="0">
              <a:buNone/>
            </a:pPr>
            <a:endParaRPr lang="en-US" altLang="en-US" dirty="0" smtClean="0"/>
          </a:p>
          <a:p>
            <a:pPr lvl="1"/>
            <a:endParaRPr lang="en-US" altLang="en-US" dirty="0"/>
          </a:p>
          <a:p>
            <a:pPr lvl="1"/>
            <a:endParaRPr lang="en-US" altLang="en-US" dirty="0"/>
          </a:p>
        </p:txBody>
      </p:sp>
      <p:sp>
        <p:nvSpPr>
          <p:cNvPr id="388108" name="Rectangle 12"/>
          <p:cNvSpPr>
            <a:spLocks noGrp="1" noChangeArrowheads="1"/>
          </p:cNvSpPr>
          <p:nvPr>
            <p:ph type="title"/>
          </p:nvPr>
        </p:nvSpPr>
        <p:spPr/>
        <p:txBody>
          <a:bodyPr/>
          <a:lstStyle/>
          <a:p>
            <a:r>
              <a:rPr lang="en-US" altLang="en-US"/>
              <a:t>Using the </a:t>
            </a:r>
            <a:r>
              <a:rPr lang="en-US" altLang="en-US">
                <a:latin typeface="Courier New" pitchFamily="49" charset="0"/>
              </a:rPr>
              <a:t>LIKE</a:t>
            </a:r>
            <a:r>
              <a:rPr lang="en-US" altLang="en-US"/>
              <a:t> Condition</a:t>
            </a:r>
          </a:p>
        </p:txBody>
      </p:sp>
      <p:sp>
        <p:nvSpPr>
          <p:cNvPr id="9" name="Rectangle 1028"/>
          <p:cNvSpPr>
            <a:spLocks noChangeArrowheads="1"/>
          </p:cNvSpPr>
          <p:nvPr/>
        </p:nvSpPr>
        <p:spPr bwMode="blackGray">
          <a:xfrm>
            <a:off x="323528" y="3134444"/>
            <a:ext cx="7875339" cy="3390900"/>
          </a:xfrm>
          <a:prstGeom prst="rect">
            <a:avLst/>
          </a:prstGeom>
          <a:solidFill>
            <a:srgbClr val="FFFF00"/>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 pos="2457450" algn="l"/>
              </a:tabLst>
              <a:defRPr sz="2400">
                <a:solidFill>
                  <a:schemeClr val="tx1"/>
                </a:solidFill>
                <a:latin typeface="Times New Roman" pitchFamily="18" charset="0"/>
              </a:defRPr>
            </a:lvl1pPr>
            <a:lvl2pPr algn="l">
              <a:spcBef>
                <a:spcPct val="0"/>
              </a:spcBef>
              <a:tabLst>
                <a:tab pos="1200150" algn="l"/>
                <a:tab pos="2457450" algn="l"/>
              </a:tabLst>
              <a:defRPr sz="2400">
                <a:solidFill>
                  <a:schemeClr val="tx1"/>
                </a:solidFill>
                <a:latin typeface="Times New Roman" pitchFamily="18" charset="0"/>
              </a:defRPr>
            </a:lvl2pPr>
            <a:lvl3pPr algn="l">
              <a:spcBef>
                <a:spcPct val="0"/>
              </a:spcBef>
              <a:tabLst>
                <a:tab pos="1200150" algn="l"/>
                <a:tab pos="2457450" algn="l"/>
              </a:tabLst>
              <a:defRPr sz="2400">
                <a:solidFill>
                  <a:schemeClr val="tx1"/>
                </a:solidFill>
                <a:latin typeface="Times New Roman" pitchFamily="18" charset="0"/>
              </a:defRPr>
            </a:lvl3pPr>
            <a:lvl4pPr algn="l">
              <a:spcBef>
                <a:spcPct val="0"/>
              </a:spcBef>
              <a:tabLst>
                <a:tab pos="1200150" algn="l"/>
                <a:tab pos="2457450" algn="l"/>
              </a:tabLst>
              <a:defRPr sz="2400">
                <a:solidFill>
                  <a:schemeClr val="tx1"/>
                </a:solidFill>
                <a:latin typeface="Times New Roman" pitchFamily="18" charset="0"/>
              </a:defRPr>
            </a:lvl4pPr>
            <a:lvl5pPr algn="l">
              <a:spcBef>
                <a:spcPct val="0"/>
              </a:spcBef>
              <a:tabLst>
                <a:tab pos="1200150" algn="l"/>
                <a:tab pos="2457450" algn="l"/>
              </a:tabLst>
              <a:defRPr sz="2400">
                <a:solidFill>
                  <a:schemeClr val="tx1"/>
                </a:solidFill>
                <a:latin typeface="Times New Roman" pitchFamily="18" charset="0"/>
              </a:defRPr>
            </a:lvl5pPr>
            <a:lvl6pPr fontAlgn="base">
              <a:spcBef>
                <a:spcPct val="0"/>
              </a:spcBef>
              <a:spcAft>
                <a:spcPct val="0"/>
              </a:spcAft>
              <a:tabLst>
                <a:tab pos="1200150" algn="l"/>
                <a:tab pos="2457450" algn="l"/>
              </a:tabLst>
              <a:defRPr sz="2400">
                <a:solidFill>
                  <a:schemeClr val="tx1"/>
                </a:solidFill>
                <a:latin typeface="Times New Roman" pitchFamily="18" charset="0"/>
              </a:defRPr>
            </a:lvl6pPr>
            <a:lvl7pPr fontAlgn="base">
              <a:spcBef>
                <a:spcPct val="0"/>
              </a:spcBef>
              <a:spcAft>
                <a:spcPct val="0"/>
              </a:spcAft>
              <a:tabLst>
                <a:tab pos="1200150" algn="l"/>
                <a:tab pos="2457450" algn="l"/>
              </a:tabLst>
              <a:defRPr sz="2400">
                <a:solidFill>
                  <a:schemeClr val="tx1"/>
                </a:solidFill>
                <a:latin typeface="Times New Roman" pitchFamily="18" charset="0"/>
              </a:defRPr>
            </a:lvl7pPr>
            <a:lvl8pPr fontAlgn="base">
              <a:spcBef>
                <a:spcPct val="0"/>
              </a:spcBef>
              <a:spcAft>
                <a:spcPct val="0"/>
              </a:spcAft>
              <a:tabLst>
                <a:tab pos="1200150" algn="l"/>
                <a:tab pos="2457450" algn="l"/>
              </a:tabLst>
              <a:defRPr sz="2400">
                <a:solidFill>
                  <a:schemeClr val="tx1"/>
                </a:solidFill>
                <a:latin typeface="Times New Roman" pitchFamily="18" charset="0"/>
              </a:defRPr>
            </a:lvl8pPr>
            <a:lvl9pPr fontAlgn="base">
              <a:spcBef>
                <a:spcPct val="0"/>
              </a:spcBef>
              <a:spcAft>
                <a:spcPct val="0"/>
              </a:spcAft>
              <a:tabLst>
                <a:tab pos="1200150" algn="l"/>
                <a:tab pos="2457450" algn="l"/>
              </a:tabLst>
              <a:defRPr sz="2400">
                <a:solidFill>
                  <a:schemeClr val="tx1"/>
                </a:solidFill>
                <a:latin typeface="Times New Roman" pitchFamily="18" charset="0"/>
              </a:defRPr>
            </a:lvl9pPr>
          </a:lstStyle>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p:txBody>
      </p:sp>
      <p:sp>
        <p:nvSpPr>
          <p:cNvPr id="10" name="Rectangle 1030"/>
          <p:cNvSpPr>
            <a:spLocks noChangeArrowheads="1"/>
          </p:cNvSpPr>
          <p:nvPr/>
        </p:nvSpPr>
        <p:spPr bwMode="blackWhite">
          <a:xfrm>
            <a:off x="482279" y="3375744"/>
            <a:ext cx="5102225" cy="285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 pos="2457450" algn="l"/>
              </a:tabLst>
              <a:defRPr sz="2400">
                <a:solidFill>
                  <a:schemeClr val="tx1"/>
                </a:solidFill>
                <a:latin typeface="Times New Roman" pitchFamily="18" charset="0"/>
              </a:defRPr>
            </a:lvl1pPr>
            <a:lvl2pPr algn="l">
              <a:spcBef>
                <a:spcPct val="0"/>
              </a:spcBef>
              <a:tabLst>
                <a:tab pos="1200150" algn="l"/>
                <a:tab pos="2457450" algn="l"/>
              </a:tabLst>
              <a:defRPr sz="2400">
                <a:solidFill>
                  <a:schemeClr val="tx1"/>
                </a:solidFill>
                <a:latin typeface="Times New Roman" pitchFamily="18" charset="0"/>
              </a:defRPr>
            </a:lvl2pPr>
            <a:lvl3pPr algn="l">
              <a:spcBef>
                <a:spcPct val="0"/>
              </a:spcBef>
              <a:tabLst>
                <a:tab pos="1200150" algn="l"/>
                <a:tab pos="2457450" algn="l"/>
              </a:tabLst>
              <a:defRPr sz="2400">
                <a:solidFill>
                  <a:schemeClr val="tx1"/>
                </a:solidFill>
                <a:latin typeface="Times New Roman" pitchFamily="18" charset="0"/>
              </a:defRPr>
            </a:lvl3pPr>
            <a:lvl4pPr algn="l">
              <a:spcBef>
                <a:spcPct val="0"/>
              </a:spcBef>
              <a:tabLst>
                <a:tab pos="1200150" algn="l"/>
                <a:tab pos="2457450" algn="l"/>
              </a:tabLst>
              <a:defRPr sz="2400">
                <a:solidFill>
                  <a:schemeClr val="tx1"/>
                </a:solidFill>
                <a:latin typeface="Times New Roman" pitchFamily="18" charset="0"/>
              </a:defRPr>
            </a:lvl4pPr>
            <a:lvl5pPr algn="l">
              <a:spcBef>
                <a:spcPct val="0"/>
              </a:spcBef>
              <a:tabLst>
                <a:tab pos="1200150" algn="l"/>
                <a:tab pos="2457450" algn="l"/>
              </a:tabLst>
              <a:defRPr sz="2400">
                <a:solidFill>
                  <a:schemeClr val="tx1"/>
                </a:solidFill>
                <a:latin typeface="Times New Roman" pitchFamily="18" charset="0"/>
              </a:defRPr>
            </a:lvl5pPr>
            <a:lvl6pPr fontAlgn="base">
              <a:spcBef>
                <a:spcPct val="0"/>
              </a:spcBef>
              <a:spcAft>
                <a:spcPct val="0"/>
              </a:spcAft>
              <a:tabLst>
                <a:tab pos="1200150" algn="l"/>
                <a:tab pos="2457450" algn="l"/>
              </a:tabLst>
              <a:defRPr sz="2400">
                <a:solidFill>
                  <a:schemeClr val="tx1"/>
                </a:solidFill>
                <a:latin typeface="Times New Roman" pitchFamily="18" charset="0"/>
              </a:defRPr>
            </a:lvl6pPr>
            <a:lvl7pPr fontAlgn="base">
              <a:spcBef>
                <a:spcPct val="0"/>
              </a:spcBef>
              <a:spcAft>
                <a:spcPct val="0"/>
              </a:spcAft>
              <a:tabLst>
                <a:tab pos="1200150" algn="l"/>
                <a:tab pos="2457450" algn="l"/>
              </a:tabLst>
              <a:defRPr sz="2400">
                <a:solidFill>
                  <a:schemeClr val="tx1"/>
                </a:solidFill>
                <a:latin typeface="Times New Roman" pitchFamily="18" charset="0"/>
              </a:defRPr>
            </a:lvl7pPr>
            <a:lvl8pPr fontAlgn="base">
              <a:spcBef>
                <a:spcPct val="0"/>
              </a:spcBef>
              <a:spcAft>
                <a:spcPct val="0"/>
              </a:spcAft>
              <a:tabLst>
                <a:tab pos="1200150" algn="l"/>
                <a:tab pos="2457450" algn="l"/>
              </a:tabLst>
              <a:defRPr sz="2400">
                <a:solidFill>
                  <a:schemeClr val="tx1"/>
                </a:solidFill>
                <a:latin typeface="Times New Roman" pitchFamily="18" charset="0"/>
              </a:defRPr>
            </a:lvl8pPr>
            <a:lvl9pPr fontAlgn="base">
              <a:spcBef>
                <a:spcPct val="0"/>
              </a:spcBef>
              <a:spcAft>
                <a:spcPct val="0"/>
              </a:spcAft>
              <a:tabLst>
                <a:tab pos="1200150" algn="l"/>
                <a:tab pos="2457450" algn="l"/>
              </a:tabLst>
              <a:defRPr sz="2400">
                <a:solidFill>
                  <a:schemeClr val="tx1"/>
                </a:solidFill>
                <a:latin typeface="Times New Roman" pitchFamily="18" charset="0"/>
              </a:defRPr>
            </a:lvl9pPr>
          </a:lstStyle>
          <a:p>
            <a:pPr eaLnBrk="0" hangingPunct="0">
              <a:buClrTx/>
              <a:buFontTx/>
              <a:buNone/>
            </a:pPr>
            <a:r>
              <a:rPr lang="en-US" altLang="en-US" sz="1600" dirty="0">
                <a:solidFill>
                  <a:srgbClr val="000000"/>
                </a:solidFill>
                <a:latin typeface="Courier New" pitchFamily="49" charset="0"/>
              </a:rPr>
              <a:t>CREATE TABLE employees(</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employee_id</a:t>
            </a:r>
            <a:r>
              <a:rPr lang="en-US" altLang="en-US" sz="1600" dirty="0">
                <a:solidFill>
                  <a:srgbClr val="000000"/>
                </a:solidFill>
                <a:latin typeface="Courier New" pitchFamily="49" charset="0"/>
              </a:rPr>
              <a:t>      NUMBER(6),</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last_name</a:t>
            </a:r>
            <a:r>
              <a:rPr lang="en-US" altLang="en-US" sz="1600" dirty="0">
                <a:solidFill>
                  <a:srgbClr val="000000"/>
                </a:solidFill>
                <a:latin typeface="Courier New" pitchFamily="49" charset="0"/>
              </a:rPr>
              <a:t>        VARCHAR2(25) NOT NULL,</a:t>
            </a:r>
          </a:p>
          <a:p>
            <a:pPr eaLnBrk="0" hangingPunct="0">
              <a:buClrTx/>
              <a:buFontTx/>
              <a:buNone/>
            </a:pPr>
            <a:r>
              <a:rPr lang="en-US" altLang="en-US" sz="1600" dirty="0">
                <a:solidFill>
                  <a:srgbClr val="000000"/>
                </a:solidFill>
                <a:latin typeface="Courier New" pitchFamily="49" charset="0"/>
              </a:rPr>
              <a:t>    email            VARCHAR2(25),</a:t>
            </a:r>
          </a:p>
          <a:p>
            <a:pPr eaLnBrk="0" hangingPunct="0">
              <a:buClrTx/>
              <a:buFontTx/>
              <a:buNone/>
            </a:pPr>
            <a:r>
              <a:rPr lang="en-US" altLang="en-US" sz="1600" dirty="0">
                <a:solidFill>
                  <a:srgbClr val="000000"/>
                </a:solidFill>
                <a:latin typeface="Courier New" pitchFamily="49" charset="0"/>
              </a:rPr>
              <a:t>    salary           NUMBER(8,2),</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commission_pct</a:t>
            </a:r>
            <a:r>
              <a:rPr lang="en-US" altLang="en-US" sz="1600" dirty="0">
                <a:solidFill>
                  <a:srgbClr val="000000"/>
                </a:solidFill>
                <a:latin typeface="Courier New" pitchFamily="49" charset="0"/>
              </a:rPr>
              <a:t>   NUMBER(2,2),</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hire_date</a:t>
            </a:r>
            <a:r>
              <a:rPr lang="en-US" altLang="en-US" sz="1600" dirty="0">
                <a:solidFill>
                  <a:srgbClr val="000000"/>
                </a:solidFill>
                <a:latin typeface="Courier New" pitchFamily="49" charset="0"/>
              </a:rPr>
              <a:t>        DATE NOT NULL,</a:t>
            </a:r>
          </a:p>
          <a:p>
            <a:pPr eaLnBrk="0" hangingPunct="0">
              <a:buClrTx/>
              <a:buFontTx/>
              <a:buNone/>
            </a:pPr>
            <a:r>
              <a:rPr lang="en-US" altLang="en-US" sz="1600" dirty="0">
                <a:solidFill>
                  <a:srgbClr val="000000"/>
                </a:solidFill>
                <a:latin typeface="Courier New" pitchFamily="49" charset="0"/>
              </a:rPr>
              <a:t>...</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    NUMBER(4),</a:t>
            </a:r>
          </a:p>
          <a:p>
            <a:pPr eaLnBrk="0" hangingPunct="0">
              <a:buClrTx/>
              <a:buFontTx/>
              <a:buNone/>
            </a:pPr>
            <a:r>
              <a:rPr lang="en-US" altLang="en-US" sz="1600" dirty="0">
                <a:solidFill>
                  <a:srgbClr val="000000"/>
                </a:solidFill>
                <a:latin typeface="Courier New" pitchFamily="49" charset="0"/>
              </a:rPr>
              <a:t>    CONSTRAINT </a:t>
            </a:r>
            <a:r>
              <a:rPr lang="en-US" altLang="en-US" sz="1600" dirty="0" err="1">
                <a:solidFill>
                  <a:srgbClr val="000000"/>
                </a:solidFill>
                <a:latin typeface="Courier New" pitchFamily="49" charset="0"/>
              </a:rPr>
              <a:t>emp_dept_fk</a:t>
            </a:r>
            <a:r>
              <a:rPr lang="en-US" altLang="en-US" sz="1600" dirty="0">
                <a:solidFill>
                  <a:srgbClr val="000000"/>
                </a:solidFill>
                <a:latin typeface="Courier New" pitchFamily="49" charset="0"/>
              </a:rPr>
              <a:t> FOREIGN KEY (</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a:t>
            </a:r>
          </a:p>
          <a:p>
            <a:pPr eaLnBrk="0" hangingPunct="0">
              <a:buClrTx/>
              <a:buFontTx/>
              <a:buNone/>
            </a:pPr>
            <a:r>
              <a:rPr lang="en-US" altLang="en-US" sz="1600" dirty="0">
                <a:solidFill>
                  <a:srgbClr val="000000"/>
                </a:solidFill>
                <a:latin typeface="Courier New" pitchFamily="49" charset="0"/>
              </a:rPr>
              <a:t>      REFERENCES departments(</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a:t>
            </a:r>
          </a:p>
          <a:p>
            <a:pPr eaLnBrk="0" hangingPunct="0">
              <a:buClrTx/>
              <a:buFontTx/>
              <a:buNone/>
            </a:pPr>
            <a:r>
              <a:rPr lang="en-US" altLang="en-US" sz="1600" dirty="0">
                <a:solidFill>
                  <a:srgbClr val="000000"/>
                </a:solidFill>
                <a:latin typeface="Courier New" pitchFamily="49" charset="0"/>
              </a:rPr>
              <a:t>    CONSTRAINT </a:t>
            </a:r>
            <a:r>
              <a:rPr lang="en-US" altLang="en-US" sz="1600" dirty="0" err="1" smtClean="0">
                <a:solidFill>
                  <a:srgbClr val="000000"/>
                </a:solidFill>
                <a:latin typeface="Courier New" pitchFamily="49" charset="0"/>
              </a:rPr>
              <a:t>emp_email</a:t>
            </a:r>
            <a:r>
              <a:rPr lang="en-US" altLang="en-US" sz="1600" dirty="0" smtClean="0">
                <a:solidFill>
                  <a:srgbClr val="000000"/>
                </a:solidFill>
                <a:latin typeface="Courier New" pitchFamily="49" charset="0"/>
              </a:rPr>
              <a:t> (email like ‘_a%’)</a:t>
            </a:r>
          </a:p>
          <a:p>
            <a:pPr eaLnBrk="0" hangingPunct="0">
              <a:buClrTx/>
              <a:buFontTx/>
              <a:buNone/>
            </a:pPr>
            <a:r>
              <a:rPr lang="en-US" altLang="en-US" sz="1600" dirty="0" smtClean="0">
                <a:solidFill>
                  <a:srgbClr val="000000"/>
                </a:solidFill>
                <a:latin typeface="Courier New" pitchFamily="49" charset="0"/>
              </a:rPr>
              <a:t>);</a:t>
            </a:r>
            <a:endParaRPr lang="en-US" altLang="en-US" sz="1600" dirty="0">
              <a:solidFill>
                <a:srgbClr val="000000"/>
              </a:solidFill>
              <a:latin typeface="Courier New" pitchFamily="49" charset="0"/>
            </a:endParaRPr>
          </a:p>
        </p:txBody>
      </p:sp>
      <p:sp>
        <p:nvSpPr>
          <p:cNvPr id="11" name="Rectangle 1029"/>
          <p:cNvSpPr>
            <a:spLocks noChangeArrowheads="1"/>
          </p:cNvSpPr>
          <p:nvPr/>
        </p:nvSpPr>
        <p:spPr bwMode="auto">
          <a:xfrm>
            <a:off x="860104" y="5886573"/>
            <a:ext cx="7050732" cy="288032"/>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505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 name="Oval Callout 7"/>
          <p:cNvSpPr/>
          <p:nvPr/>
        </p:nvSpPr>
        <p:spPr>
          <a:xfrm>
            <a:off x="6516216" y="5313698"/>
            <a:ext cx="2315720" cy="1067629"/>
          </a:xfrm>
          <a:prstGeom prst="wedgeEllipseCallout">
            <a:avLst>
              <a:gd name="adj1" fmla="val -84763"/>
              <a:gd name="adj2" fmla="val 16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600" dirty="0" smtClean="0"/>
              <a:t>Every email with the letter a (lowercase) as its second letter </a:t>
            </a:r>
            <a:endParaRPr lang="en-IE" sz="1600" dirty="0"/>
          </a:p>
        </p:txBody>
      </p:sp>
    </p:spTree>
    <p:extLst>
      <p:ext uri="{BB962C8B-B14F-4D97-AF65-F5344CB8AC3E}">
        <p14:creationId xmlns:p14="http://schemas.microsoft.com/office/powerpoint/2010/main" val="227291572"/>
      </p:ext>
    </p:extLst>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9" name="Rectangle 13"/>
          <p:cNvSpPr>
            <a:spLocks noGrp="1" noChangeArrowheads="1"/>
          </p:cNvSpPr>
          <p:nvPr>
            <p:ph type="body" idx="1"/>
          </p:nvPr>
        </p:nvSpPr>
        <p:spPr>
          <a:xfrm>
            <a:off x="702470" y="1135811"/>
            <a:ext cx="7366000" cy="5661248"/>
          </a:xfrm>
        </p:spPr>
        <p:txBody>
          <a:bodyPr>
            <a:normAutofit/>
          </a:bodyPr>
          <a:lstStyle/>
          <a:p>
            <a:pPr lvl="1"/>
            <a:r>
              <a:rPr lang="en-US" altLang="en-US" dirty="0" smtClean="0"/>
              <a:t>You </a:t>
            </a:r>
            <a:r>
              <a:rPr lang="en-US" altLang="en-US" dirty="0"/>
              <a:t>can use the </a:t>
            </a:r>
            <a:r>
              <a:rPr lang="en-US" altLang="en-US" dirty="0">
                <a:latin typeface="Courier New" pitchFamily="49" charset="0"/>
              </a:rPr>
              <a:t>ESCAPE</a:t>
            </a:r>
            <a:r>
              <a:rPr lang="en-US" altLang="en-US" dirty="0"/>
              <a:t> identifier to search for the actual </a:t>
            </a:r>
            <a:r>
              <a:rPr lang="en-US" altLang="en-US" dirty="0">
                <a:latin typeface="Courier New" pitchFamily="49" charset="0"/>
              </a:rPr>
              <a:t>%</a:t>
            </a:r>
            <a:r>
              <a:rPr lang="en-US" altLang="en-US" dirty="0"/>
              <a:t> and </a:t>
            </a:r>
            <a:r>
              <a:rPr lang="en-US" altLang="en-US" dirty="0">
                <a:latin typeface="Courier New" pitchFamily="49" charset="0"/>
              </a:rPr>
              <a:t>_</a:t>
            </a:r>
            <a:r>
              <a:rPr lang="en-US" altLang="en-US" dirty="0"/>
              <a:t> symbols</a:t>
            </a:r>
            <a:r>
              <a:rPr lang="en-US" altLang="en-US" dirty="0" smtClean="0"/>
              <a:t>.</a:t>
            </a:r>
          </a:p>
          <a:p>
            <a:pPr lvl="1"/>
            <a:endParaRPr lang="en-US" altLang="en-US" dirty="0"/>
          </a:p>
          <a:p>
            <a:pPr lvl="1"/>
            <a:endParaRPr lang="en-US" altLang="en-US" dirty="0" smtClean="0"/>
          </a:p>
          <a:p>
            <a:pPr marL="274320" lvl="1" indent="0">
              <a:buNone/>
            </a:pPr>
            <a:endParaRPr lang="en-US" altLang="en-US" dirty="0" smtClean="0"/>
          </a:p>
          <a:p>
            <a:pPr lvl="1"/>
            <a:endParaRPr lang="en-US" altLang="en-US" dirty="0" smtClean="0"/>
          </a:p>
          <a:p>
            <a:pPr lvl="1"/>
            <a:endParaRPr lang="en-US" altLang="en-US" dirty="0"/>
          </a:p>
          <a:p>
            <a:pPr lvl="1"/>
            <a:endParaRPr lang="en-US" altLang="en-US" dirty="0" smtClean="0"/>
          </a:p>
          <a:p>
            <a:pPr lvl="1"/>
            <a:endParaRPr lang="en-US" altLang="en-US" dirty="0"/>
          </a:p>
          <a:p>
            <a:pPr lvl="1"/>
            <a:endParaRPr lang="en-US" altLang="en-US" dirty="0"/>
          </a:p>
          <a:p>
            <a:pPr lvl="1"/>
            <a:endParaRPr lang="en-US" altLang="en-US" dirty="0" smtClean="0"/>
          </a:p>
          <a:p>
            <a:pPr lvl="1"/>
            <a:endParaRPr lang="en-US" altLang="en-US" dirty="0"/>
          </a:p>
          <a:p>
            <a:pPr lvl="1"/>
            <a:endParaRPr lang="en-US" altLang="en-US" dirty="0"/>
          </a:p>
        </p:txBody>
      </p:sp>
      <p:sp>
        <p:nvSpPr>
          <p:cNvPr id="388108" name="Rectangle 12"/>
          <p:cNvSpPr>
            <a:spLocks noGrp="1" noChangeArrowheads="1"/>
          </p:cNvSpPr>
          <p:nvPr>
            <p:ph type="title"/>
          </p:nvPr>
        </p:nvSpPr>
        <p:spPr/>
        <p:txBody>
          <a:bodyPr/>
          <a:lstStyle/>
          <a:p>
            <a:r>
              <a:rPr lang="en-US" altLang="en-US"/>
              <a:t>Using the </a:t>
            </a:r>
            <a:r>
              <a:rPr lang="en-US" altLang="en-US">
                <a:latin typeface="Courier New" pitchFamily="49" charset="0"/>
              </a:rPr>
              <a:t>LIKE</a:t>
            </a:r>
            <a:r>
              <a:rPr lang="en-US" altLang="en-US"/>
              <a:t> Condition</a:t>
            </a:r>
          </a:p>
        </p:txBody>
      </p:sp>
      <p:sp>
        <p:nvSpPr>
          <p:cNvPr id="6" name="Rectangle 1028"/>
          <p:cNvSpPr>
            <a:spLocks noChangeArrowheads="1"/>
          </p:cNvSpPr>
          <p:nvPr/>
        </p:nvSpPr>
        <p:spPr bwMode="blackGray">
          <a:xfrm>
            <a:off x="323528" y="2132856"/>
            <a:ext cx="7875339" cy="3390900"/>
          </a:xfrm>
          <a:prstGeom prst="rect">
            <a:avLst/>
          </a:prstGeom>
          <a:solidFill>
            <a:srgbClr val="FFFF00"/>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 pos="2457450" algn="l"/>
              </a:tabLst>
              <a:defRPr sz="2400">
                <a:solidFill>
                  <a:schemeClr val="tx1"/>
                </a:solidFill>
                <a:latin typeface="Times New Roman" pitchFamily="18" charset="0"/>
              </a:defRPr>
            </a:lvl1pPr>
            <a:lvl2pPr algn="l">
              <a:spcBef>
                <a:spcPct val="0"/>
              </a:spcBef>
              <a:tabLst>
                <a:tab pos="1200150" algn="l"/>
                <a:tab pos="2457450" algn="l"/>
              </a:tabLst>
              <a:defRPr sz="2400">
                <a:solidFill>
                  <a:schemeClr val="tx1"/>
                </a:solidFill>
                <a:latin typeface="Times New Roman" pitchFamily="18" charset="0"/>
              </a:defRPr>
            </a:lvl2pPr>
            <a:lvl3pPr algn="l">
              <a:spcBef>
                <a:spcPct val="0"/>
              </a:spcBef>
              <a:tabLst>
                <a:tab pos="1200150" algn="l"/>
                <a:tab pos="2457450" algn="l"/>
              </a:tabLst>
              <a:defRPr sz="2400">
                <a:solidFill>
                  <a:schemeClr val="tx1"/>
                </a:solidFill>
                <a:latin typeface="Times New Roman" pitchFamily="18" charset="0"/>
              </a:defRPr>
            </a:lvl3pPr>
            <a:lvl4pPr algn="l">
              <a:spcBef>
                <a:spcPct val="0"/>
              </a:spcBef>
              <a:tabLst>
                <a:tab pos="1200150" algn="l"/>
                <a:tab pos="2457450" algn="l"/>
              </a:tabLst>
              <a:defRPr sz="2400">
                <a:solidFill>
                  <a:schemeClr val="tx1"/>
                </a:solidFill>
                <a:latin typeface="Times New Roman" pitchFamily="18" charset="0"/>
              </a:defRPr>
            </a:lvl4pPr>
            <a:lvl5pPr algn="l">
              <a:spcBef>
                <a:spcPct val="0"/>
              </a:spcBef>
              <a:tabLst>
                <a:tab pos="1200150" algn="l"/>
                <a:tab pos="2457450" algn="l"/>
              </a:tabLst>
              <a:defRPr sz="2400">
                <a:solidFill>
                  <a:schemeClr val="tx1"/>
                </a:solidFill>
                <a:latin typeface="Times New Roman" pitchFamily="18" charset="0"/>
              </a:defRPr>
            </a:lvl5pPr>
            <a:lvl6pPr fontAlgn="base">
              <a:spcBef>
                <a:spcPct val="0"/>
              </a:spcBef>
              <a:spcAft>
                <a:spcPct val="0"/>
              </a:spcAft>
              <a:tabLst>
                <a:tab pos="1200150" algn="l"/>
                <a:tab pos="2457450" algn="l"/>
              </a:tabLst>
              <a:defRPr sz="2400">
                <a:solidFill>
                  <a:schemeClr val="tx1"/>
                </a:solidFill>
                <a:latin typeface="Times New Roman" pitchFamily="18" charset="0"/>
              </a:defRPr>
            </a:lvl6pPr>
            <a:lvl7pPr fontAlgn="base">
              <a:spcBef>
                <a:spcPct val="0"/>
              </a:spcBef>
              <a:spcAft>
                <a:spcPct val="0"/>
              </a:spcAft>
              <a:tabLst>
                <a:tab pos="1200150" algn="l"/>
                <a:tab pos="2457450" algn="l"/>
              </a:tabLst>
              <a:defRPr sz="2400">
                <a:solidFill>
                  <a:schemeClr val="tx1"/>
                </a:solidFill>
                <a:latin typeface="Times New Roman" pitchFamily="18" charset="0"/>
              </a:defRPr>
            </a:lvl7pPr>
            <a:lvl8pPr fontAlgn="base">
              <a:spcBef>
                <a:spcPct val="0"/>
              </a:spcBef>
              <a:spcAft>
                <a:spcPct val="0"/>
              </a:spcAft>
              <a:tabLst>
                <a:tab pos="1200150" algn="l"/>
                <a:tab pos="2457450" algn="l"/>
              </a:tabLst>
              <a:defRPr sz="2400">
                <a:solidFill>
                  <a:schemeClr val="tx1"/>
                </a:solidFill>
                <a:latin typeface="Times New Roman" pitchFamily="18" charset="0"/>
              </a:defRPr>
            </a:lvl8pPr>
            <a:lvl9pPr fontAlgn="base">
              <a:spcBef>
                <a:spcPct val="0"/>
              </a:spcBef>
              <a:spcAft>
                <a:spcPct val="0"/>
              </a:spcAft>
              <a:tabLst>
                <a:tab pos="1200150" algn="l"/>
                <a:tab pos="2457450" algn="l"/>
              </a:tabLst>
              <a:defRPr sz="2400">
                <a:solidFill>
                  <a:schemeClr val="tx1"/>
                </a:solidFill>
                <a:latin typeface="Times New Roman" pitchFamily="18" charset="0"/>
              </a:defRPr>
            </a:lvl9pPr>
          </a:lstStyle>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a:p>
            <a:pPr eaLnBrk="0" hangingPunct="0">
              <a:buClrTx/>
              <a:buFontTx/>
              <a:buNone/>
            </a:pPr>
            <a:endParaRPr lang="en-US" altLang="en-US" sz="1800">
              <a:solidFill>
                <a:srgbClr val="000000"/>
              </a:solidFill>
              <a:latin typeface="Courier New" pitchFamily="49" charset="0"/>
            </a:endParaRPr>
          </a:p>
        </p:txBody>
      </p:sp>
      <p:sp>
        <p:nvSpPr>
          <p:cNvPr id="9" name="Rectangle 1030"/>
          <p:cNvSpPr>
            <a:spLocks noChangeArrowheads="1"/>
          </p:cNvSpPr>
          <p:nvPr/>
        </p:nvSpPr>
        <p:spPr bwMode="blackWhite">
          <a:xfrm>
            <a:off x="482279" y="2374156"/>
            <a:ext cx="5102225" cy="285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0"/>
              </a:spcBef>
              <a:tabLst>
                <a:tab pos="1200150" algn="l"/>
                <a:tab pos="2457450" algn="l"/>
              </a:tabLst>
              <a:defRPr sz="2400">
                <a:solidFill>
                  <a:schemeClr val="tx1"/>
                </a:solidFill>
                <a:latin typeface="Times New Roman" pitchFamily="18" charset="0"/>
              </a:defRPr>
            </a:lvl1pPr>
            <a:lvl2pPr algn="l">
              <a:spcBef>
                <a:spcPct val="0"/>
              </a:spcBef>
              <a:tabLst>
                <a:tab pos="1200150" algn="l"/>
                <a:tab pos="2457450" algn="l"/>
              </a:tabLst>
              <a:defRPr sz="2400">
                <a:solidFill>
                  <a:schemeClr val="tx1"/>
                </a:solidFill>
                <a:latin typeface="Times New Roman" pitchFamily="18" charset="0"/>
              </a:defRPr>
            </a:lvl2pPr>
            <a:lvl3pPr algn="l">
              <a:spcBef>
                <a:spcPct val="0"/>
              </a:spcBef>
              <a:tabLst>
                <a:tab pos="1200150" algn="l"/>
                <a:tab pos="2457450" algn="l"/>
              </a:tabLst>
              <a:defRPr sz="2400">
                <a:solidFill>
                  <a:schemeClr val="tx1"/>
                </a:solidFill>
                <a:latin typeface="Times New Roman" pitchFamily="18" charset="0"/>
              </a:defRPr>
            </a:lvl3pPr>
            <a:lvl4pPr algn="l">
              <a:spcBef>
                <a:spcPct val="0"/>
              </a:spcBef>
              <a:tabLst>
                <a:tab pos="1200150" algn="l"/>
                <a:tab pos="2457450" algn="l"/>
              </a:tabLst>
              <a:defRPr sz="2400">
                <a:solidFill>
                  <a:schemeClr val="tx1"/>
                </a:solidFill>
                <a:latin typeface="Times New Roman" pitchFamily="18" charset="0"/>
              </a:defRPr>
            </a:lvl4pPr>
            <a:lvl5pPr algn="l">
              <a:spcBef>
                <a:spcPct val="0"/>
              </a:spcBef>
              <a:tabLst>
                <a:tab pos="1200150" algn="l"/>
                <a:tab pos="2457450" algn="l"/>
              </a:tabLst>
              <a:defRPr sz="2400">
                <a:solidFill>
                  <a:schemeClr val="tx1"/>
                </a:solidFill>
                <a:latin typeface="Times New Roman" pitchFamily="18" charset="0"/>
              </a:defRPr>
            </a:lvl5pPr>
            <a:lvl6pPr fontAlgn="base">
              <a:spcBef>
                <a:spcPct val="0"/>
              </a:spcBef>
              <a:spcAft>
                <a:spcPct val="0"/>
              </a:spcAft>
              <a:tabLst>
                <a:tab pos="1200150" algn="l"/>
                <a:tab pos="2457450" algn="l"/>
              </a:tabLst>
              <a:defRPr sz="2400">
                <a:solidFill>
                  <a:schemeClr val="tx1"/>
                </a:solidFill>
                <a:latin typeface="Times New Roman" pitchFamily="18" charset="0"/>
              </a:defRPr>
            </a:lvl6pPr>
            <a:lvl7pPr fontAlgn="base">
              <a:spcBef>
                <a:spcPct val="0"/>
              </a:spcBef>
              <a:spcAft>
                <a:spcPct val="0"/>
              </a:spcAft>
              <a:tabLst>
                <a:tab pos="1200150" algn="l"/>
                <a:tab pos="2457450" algn="l"/>
              </a:tabLst>
              <a:defRPr sz="2400">
                <a:solidFill>
                  <a:schemeClr val="tx1"/>
                </a:solidFill>
                <a:latin typeface="Times New Roman" pitchFamily="18" charset="0"/>
              </a:defRPr>
            </a:lvl7pPr>
            <a:lvl8pPr fontAlgn="base">
              <a:spcBef>
                <a:spcPct val="0"/>
              </a:spcBef>
              <a:spcAft>
                <a:spcPct val="0"/>
              </a:spcAft>
              <a:tabLst>
                <a:tab pos="1200150" algn="l"/>
                <a:tab pos="2457450" algn="l"/>
              </a:tabLst>
              <a:defRPr sz="2400">
                <a:solidFill>
                  <a:schemeClr val="tx1"/>
                </a:solidFill>
                <a:latin typeface="Times New Roman" pitchFamily="18" charset="0"/>
              </a:defRPr>
            </a:lvl8pPr>
            <a:lvl9pPr fontAlgn="base">
              <a:spcBef>
                <a:spcPct val="0"/>
              </a:spcBef>
              <a:spcAft>
                <a:spcPct val="0"/>
              </a:spcAft>
              <a:tabLst>
                <a:tab pos="1200150" algn="l"/>
                <a:tab pos="2457450" algn="l"/>
              </a:tabLst>
              <a:defRPr sz="2400">
                <a:solidFill>
                  <a:schemeClr val="tx1"/>
                </a:solidFill>
                <a:latin typeface="Times New Roman" pitchFamily="18" charset="0"/>
              </a:defRPr>
            </a:lvl9pPr>
          </a:lstStyle>
          <a:p>
            <a:pPr eaLnBrk="0" hangingPunct="0">
              <a:buClrTx/>
              <a:buFontTx/>
              <a:buNone/>
            </a:pPr>
            <a:r>
              <a:rPr lang="en-US" altLang="en-US" sz="1600" dirty="0">
                <a:solidFill>
                  <a:srgbClr val="000000"/>
                </a:solidFill>
                <a:latin typeface="Courier New" pitchFamily="49" charset="0"/>
              </a:rPr>
              <a:t>CREATE TABLE employees(</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employee_id</a:t>
            </a:r>
            <a:r>
              <a:rPr lang="en-US" altLang="en-US" sz="1600" dirty="0">
                <a:solidFill>
                  <a:srgbClr val="000000"/>
                </a:solidFill>
                <a:latin typeface="Courier New" pitchFamily="49" charset="0"/>
              </a:rPr>
              <a:t>      NUMBER(6),</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last_name</a:t>
            </a:r>
            <a:r>
              <a:rPr lang="en-US" altLang="en-US" sz="1600" dirty="0">
                <a:solidFill>
                  <a:srgbClr val="000000"/>
                </a:solidFill>
                <a:latin typeface="Courier New" pitchFamily="49" charset="0"/>
              </a:rPr>
              <a:t>        VARCHAR2(25) NOT NULL,</a:t>
            </a:r>
          </a:p>
          <a:p>
            <a:pPr eaLnBrk="0" hangingPunct="0">
              <a:buClrTx/>
              <a:buFontTx/>
              <a:buNone/>
            </a:pPr>
            <a:r>
              <a:rPr lang="en-US" altLang="en-US" sz="1600" dirty="0">
                <a:solidFill>
                  <a:srgbClr val="000000"/>
                </a:solidFill>
                <a:latin typeface="Courier New" pitchFamily="49" charset="0"/>
              </a:rPr>
              <a:t>    email            VARCHAR2(25),</a:t>
            </a:r>
          </a:p>
          <a:p>
            <a:pPr eaLnBrk="0" hangingPunct="0">
              <a:buClrTx/>
              <a:buFontTx/>
              <a:buNone/>
            </a:pPr>
            <a:r>
              <a:rPr lang="en-US" altLang="en-US" sz="1600" dirty="0">
                <a:solidFill>
                  <a:srgbClr val="000000"/>
                </a:solidFill>
                <a:latin typeface="Courier New" pitchFamily="49" charset="0"/>
              </a:rPr>
              <a:t>    salary           NUMBER(8,2),</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commission_pct</a:t>
            </a:r>
            <a:r>
              <a:rPr lang="en-US" altLang="en-US" sz="1600" dirty="0">
                <a:solidFill>
                  <a:srgbClr val="000000"/>
                </a:solidFill>
                <a:latin typeface="Courier New" pitchFamily="49" charset="0"/>
              </a:rPr>
              <a:t>   NUMBER(2,2),</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hire_date</a:t>
            </a:r>
            <a:r>
              <a:rPr lang="en-US" altLang="en-US" sz="1600" dirty="0">
                <a:solidFill>
                  <a:srgbClr val="000000"/>
                </a:solidFill>
                <a:latin typeface="Courier New" pitchFamily="49" charset="0"/>
              </a:rPr>
              <a:t>        DATE NOT NULL,</a:t>
            </a:r>
          </a:p>
          <a:p>
            <a:pPr eaLnBrk="0" hangingPunct="0">
              <a:buClrTx/>
              <a:buFontTx/>
              <a:buNone/>
            </a:pPr>
            <a:r>
              <a:rPr lang="en-US" altLang="en-US" sz="1600" dirty="0">
                <a:solidFill>
                  <a:srgbClr val="000000"/>
                </a:solidFill>
                <a:latin typeface="Courier New" pitchFamily="49" charset="0"/>
              </a:rPr>
              <a:t>...</a:t>
            </a:r>
          </a:p>
          <a:p>
            <a:pPr eaLnBrk="0" hangingPunct="0">
              <a:buClrTx/>
              <a:buFontTx/>
              <a:buNone/>
            </a:pPr>
            <a:r>
              <a:rPr lang="en-US" altLang="en-US" sz="1600" dirty="0">
                <a:solidFill>
                  <a:srgbClr val="000000"/>
                </a:solidFill>
                <a:latin typeface="Courier New" pitchFamily="49" charset="0"/>
              </a:rPr>
              <a:t>    </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    NUMBER(4),</a:t>
            </a:r>
          </a:p>
          <a:p>
            <a:pPr eaLnBrk="0" hangingPunct="0">
              <a:buClrTx/>
              <a:buFontTx/>
              <a:buNone/>
            </a:pPr>
            <a:r>
              <a:rPr lang="en-US" altLang="en-US" sz="1600" dirty="0">
                <a:solidFill>
                  <a:srgbClr val="000000"/>
                </a:solidFill>
                <a:latin typeface="Courier New" pitchFamily="49" charset="0"/>
              </a:rPr>
              <a:t>    CONSTRAINT </a:t>
            </a:r>
            <a:r>
              <a:rPr lang="en-US" altLang="en-US" sz="1600" dirty="0" err="1">
                <a:solidFill>
                  <a:srgbClr val="000000"/>
                </a:solidFill>
                <a:latin typeface="Courier New" pitchFamily="49" charset="0"/>
              </a:rPr>
              <a:t>emp_dept_fk</a:t>
            </a:r>
            <a:r>
              <a:rPr lang="en-US" altLang="en-US" sz="1600" dirty="0">
                <a:solidFill>
                  <a:srgbClr val="000000"/>
                </a:solidFill>
                <a:latin typeface="Courier New" pitchFamily="49" charset="0"/>
              </a:rPr>
              <a:t> FOREIGN KEY (</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a:t>
            </a:r>
          </a:p>
          <a:p>
            <a:pPr eaLnBrk="0" hangingPunct="0">
              <a:buClrTx/>
              <a:buFontTx/>
              <a:buNone/>
            </a:pPr>
            <a:r>
              <a:rPr lang="en-US" altLang="en-US" sz="1600" dirty="0">
                <a:solidFill>
                  <a:srgbClr val="000000"/>
                </a:solidFill>
                <a:latin typeface="Courier New" pitchFamily="49" charset="0"/>
              </a:rPr>
              <a:t>      REFERENCES departments(</a:t>
            </a:r>
            <a:r>
              <a:rPr lang="en-US" altLang="en-US" sz="1600" dirty="0" err="1">
                <a:solidFill>
                  <a:srgbClr val="000000"/>
                </a:solidFill>
                <a:latin typeface="Courier New" pitchFamily="49" charset="0"/>
              </a:rPr>
              <a:t>department_id</a:t>
            </a:r>
            <a:r>
              <a:rPr lang="en-US" altLang="en-US" sz="1600" dirty="0">
                <a:solidFill>
                  <a:srgbClr val="000000"/>
                </a:solidFill>
                <a:latin typeface="Courier New" pitchFamily="49" charset="0"/>
              </a:rPr>
              <a:t>),</a:t>
            </a:r>
          </a:p>
          <a:p>
            <a:pPr eaLnBrk="0" hangingPunct="0">
              <a:buClrTx/>
              <a:buFontTx/>
              <a:buNone/>
            </a:pPr>
            <a:r>
              <a:rPr lang="en-US" altLang="en-US" sz="1600" dirty="0">
                <a:solidFill>
                  <a:srgbClr val="000000"/>
                </a:solidFill>
                <a:latin typeface="Courier New" pitchFamily="49" charset="0"/>
              </a:rPr>
              <a:t>    CONSTRAINT </a:t>
            </a:r>
            <a:r>
              <a:rPr lang="en-US" altLang="en-US" sz="1600" dirty="0" err="1" smtClean="0">
                <a:solidFill>
                  <a:srgbClr val="000000"/>
                </a:solidFill>
                <a:latin typeface="Courier New" pitchFamily="49" charset="0"/>
              </a:rPr>
              <a:t>emp_email</a:t>
            </a:r>
            <a:r>
              <a:rPr lang="en-US" altLang="en-US" sz="1600" dirty="0" smtClean="0">
                <a:solidFill>
                  <a:srgbClr val="000000"/>
                </a:solidFill>
                <a:latin typeface="Courier New" pitchFamily="49" charset="0"/>
              </a:rPr>
              <a:t> (email like </a:t>
            </a:r>
            <a:r>
              <a:rPr lang="en-US" altLang="en-US" sz="1600" dirty="0">
                <a:latin typeface="Courier New" panose="02070309020205020404" pitchFamily="49" charset="0"/>
                <a:cs typeface="Courier New" panose="02070309020205020404" pitchFamily="49" charset="0"/>
              </a:rPr>
              <a:t>'%T\_%' ESCAPE </a:t>
            </a:r>
            <a:r>
              <a:rPr lang="en-US" altLang="en-US" sz="1600" dirty="0" smtClean="0">
                <a:latin typeface="Courier New" panose="02070309020205020404" pitchFamily="49" charset="0"/>
                <a:cs typeface="Courier New" panose="02070309020205020404" pitchFamily="49" charset="0"/>
              </a:rPr>
              <a:t>'\‘)</a:t>
            </a:r>
            <a:endParaRPr lang="en-US" altLang="en-US" sz="1600" dirty="0" smtClean="0">
              <a:solidFill>
                <a:srgbClr val="000000"/>
              </a:solidFill>
              <a:latin typeface="Courier New" pitchFamily="49" charset="0"/>
            </a:endParaRPr>
          </a:p>
          <a:p>
            <a:pPr eaLnBrk="0" hangingPunct="0">
              <a:buClrTx/>
              <a:buFontTx/>
              <a:buNone/>
            </a:pPr>
            <a:r>
              <a:rPr lang="en-US" altLang="en-US" sz="1600" dirty="0" smtClean="0">
                <a:solidFill>
                  <a:srgbClr val="000000"/>
                </a:solidFill>
                <a:latin typeface="Courier New" pitchFamily="49" charset="0"/>
              </a:rPr>
              <a:t>);</a:t>
            </a:r>
            <a:endParaRPr lang="en-US" altLang="en-US" sz="1600" dirty="0">
              <a:solidFill>
                <a:srgbClr val="000000"/>
              </a:solidFill>
              <a:latin typeface="Courier New" pitchFamily="49" charset="0"/>
            </a:endParaRPr>
          </a:p>
        </p:txBody>
      </p:sp>
      <p:sp>
        <p:nvSpPr>
          <p:cNvPr id="10" name="Rectangle 1029"/>
          <p:cNvSpPr>
            <a:spLocks noChangeArrowheads="1"/>
          </p:cNvSpPr>
          <p:nvPr/>
        </p:nvSpPr>
        <p:spPr bwMode="auto">
          <a:xfrm>
            <a:off x="860104" y="4884985"/>
            <a:ext cx="7050732" cy="288032"/>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505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1" name="Oval Callout 10"/>
          <p:cNvSpPr/>
          <p:nvPr/>
        </p:nvSpPr>
        <p:spPr>
          <a:xfrm>
            <a:off x="6517302" y="5505673"/>
            <a:ext cx="2448272" cy="1352327"/>
          </a:xfrm>
          <a:prstGeom prst="wedgeEllipseCallout">
            <a:avLst>
              <a:gd name="adj1" fmla="val -68423"/>
              <a:gd name="adj2" fmla="val -660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altLang="en-US" dirty="0"/>
          </a:p>
          <a:p>
            <a:pPr lvl="1"/>
            <a:r>
              <a:rPr lang="en-US" altLang="en-US" dirty="0" smtClean="0"/>
              <a:t>Email must contain </a:t>
            </a:r>
            <a:r>
              <a:rPr lang="en-US" altLang="en-US" dirty="0"/>
              <a:t>T_</a:t>
            </a:r>
          </a:p>
        </p:txBody>
      </p:sp>
    </p:spTree>
    <p:extLst>
      <p:ext uri="{BB962C8B-B14F-4D97-AF65-F5344CB8AC3E}">
        <p14:creationId xmlns:p14="http://schemas.microsoft.com/office/powerpoint/2010/main" val="1567762413"/>
      </p:ext>
    </p:extLst>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Exercise</a:t>
            </a:r>
            <a:endParaRPr lang="en-IE" dirty="0"/>
          </a:p>
        </p:txBody>
      </p:sp>
      <p:sp>
        <p:nvSpPr>
          <p:cNvPr id="3" name="Content Placeholder 2"/>
          <p:cNvSpPr>
            <a:spLocks noGrp="1"/>
          </p:cNvSpPr>
          <p:nvPr>
            <p:ph sz="quarter" idx="1"/>
          </p:nvPr>
        </p:nvSpPr>
        <p:spPr/>
        <p:txBody>
          <a:bodyPr/>
          <a:lstStyle/>
          <a:p>
            <a:r>
              <a:rPr lang="en-IE" dirty="0" smtClean="0"/>
              <a:t>Customer email must include @</a:t>
            </a:r>
            <a:endParaRPr lang="en-IE" dirty="0"/>
          </a:p>
        </p:txBody>
      </p:sp>
    </p:spTree>
    <p:extLst>
      <p:ext uri="{BB962C8B-B14F-4D97-AF65-F5344CB8AC3E}">
        <p14:creationId xmlns:p14="http://schemas.microsoft.com/office/powerpoint/2010/main" val="27451387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61" name="Rectangle 69"/>
          <p:cNvSpPr>
            <a:spLocks noGrp="1" noChangeArrowheads="1"/>
          </p:cNvSpPr>
          <p:nvPr>
            <p:ph type="title"/>
          </p:nvPr>
        </p:nvSpPr>
        <p:spPr/>
        <p:txBody>
          <a:bodyPr/>
          <a:lstStyle/>
          <a:p>
            <a:r>
              <a:rPr lang="en-US" altLang="en-US"/>
              <a:t>Logical Conditions</a:t>
            </a:r>
          </a:p>
        </p:txBody>
      </p:sp>
      <p:graphicFrame>
        <p:nvGraphicFramePr>
          <p:cNvPr id="392263" name="Group 71"/>
          <p:cNvGraphicFramePr>
            <a:graphicFrameLocks noGrp="1"/>
          </p:cNvGraphicFramePr>
          <p:nvPr/>
        </p:nvGraphicFramePr>
        <p:xfrm>
          <a:off x="1849438" y="1828800"/>
          <a:ext cx="5384800" cy="2340864"/>
        </p:xfrm>
        <a:graphic>
          <a:graphicData uri="http://schemas.openxmlformats.org/drawingml/2006/table">
            <a:tbl>
              <a:tblPr/>
              <a:tblGrid>
                <a:gridCol w="1276350"/>
                <a:gridCol w="4108450"/>
              </a:tblGrid>
              <a:tr h="298450">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Meaning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74650">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1196975" algn="l" defTabSz="228600">
                        <a:spcBef>
                          <a:spcPct val="20000"/>
                        </a:spcBef>
                        <a:buClr>
                          <a:srgbClr val="FF0000"/>
                        </a:buClr>
                        <a:buFont typeface="Arial" charset="0"/>
                        <a:defRPr b="1">
                          <a:solidFill>
                            <a:schemeClr val="tx1"/>
                          </a:solidFill>
                          <a:latin typeface="Arial" charset="0"/>
                        </a:defRPr>
                      </a:lvl3pPr>
                      <a:lvl4pPr marL="1311275" algn="l" defTabSz="228600">
                        <a:spcBef>
                          <a:spcPct val="20000"/>
                        </a:spcBef>
                        <a:buClr>
                          <a:srgbClr val="000000"/>
                        </a:buClr>
                        <a:buFont typeface="Arial" charset="0"/>
                        <a:defRPr b="1">
                          <a:solidFill>
                            <a:srgbClr val="FF0000"/>
                          </a:solidFill>
                          <a:latin typeface="Arial" charset="0"/>
                        </a:defRPr>
                      </a:lvl4pPr>
                      <a:lvl5pPr marL="1425575" algn="l" defTabSz="228600">
                        <a:spcBef>
                          <a:spcPct val="20000"/>
                        </a:spcBef>
                        <a:buClr>
                          <a:srgbClr val="000000"/>
                        </a:buClr>
                        <a:buFont typeface="Arial" charset="0"/>
                        <a:defRPr b="1">
                          <a:solidFill>
                            <a:schemeClr val="tx1"/>
                          </a:solidFill>
                          <a:latin typeface="Arial" charset="0"/>
                        </a:defRPr>
                      </a:lvl5pPr>
                      <a:lvl6pPr marL="1882775" defTabSz="228600" fontAlgn="base">
                        <a:spcBef>
                          <a:spcPct val="20000"/>
                        </a:spcBef>
                        <a:spcAft>
                          <a:spcPct val="0"/>
                        </a:spcAft>
                        <a:buClr>
                          <a:srgbClr val="000000"/>
                        </a:buClr>
                        <a:buFont typeface="Arial" charset="0"/>
                        <a:defRPr b="1">
                          <a:solidFill>
                            <a:schemeClr val="tx1"/>
                          </a:solidFill>
                          <a:latin typeface="Arial" charset="0"/>
                        </a:defRPr>
                      </a:lvl6pPr>
                      <a:lvl7pPr marL="2339975" defTabSz="228600" fontAlgn="base">
                        <a:spcBef>
                          <a:spcPct val="20000"/>
                        </a:spcBef>
                        <a:spcAft>
                          <a:spcPct val="0"/>
                        </a:spcAft>
                        <a:buClr>
                          <a:srgbClr val="000000"/>
                        </a:buClr>
                        <a:buFont typeface="Arial" charset="0"/>
                        <a:defRPr b="1">
                          <a:solidFill>
                            <a:schemeClr val="tx1"/>
                          </a:solidFill>
                          <a:latin typeface="Arial" charset="0"/>
                        </a:defRPr>
                      </a:lvl7pPr>
                      <a:lvl8pPr marL="2797175" defTabSz="228600" fontAlgn="base">
                        <a:spcBef>
                          <a:spcPct val="20000"/>
                        </a:spcBef>
                        <a:spcAft>
                          <a:spcPct val="0"/>
                        </a:spcAft>
                        <a:buClr>
                          <a:srgbClr val="000000"/>
                        </a:buClr>
                        <a:buFont typeface="Arial" charset="0"/>
                        <a:defRPr b="1">
                          <a:solidFill>
                            <a:schemeClr val="tx1"/>
                          </a:solidFill>
                          <a:latin typeface="Arial" charset="0"/>
                        </a:defRPr>
                      </a:lvl8pPr>
                      <a:lvl9pPr marL="3254375"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l"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Courier New" pitchFamily="49" charset="0"/>
                        </a:rPr>
                        <a:t>AND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rgbClr val="000000"/>
                          </a:solidFill>
                          <a:effectLst/>
                          <a:latin typeface="Arial" charset="0"/>
                        </a:rPr>
                        <a:t>Returns </a:t>
                      </a:r>
                      <a:r>
                        <a:rPr kumimoji="0" lang="en-US" altLang="en-US" sz="1800" b="1" i="0" u="none" strike="noStrike" cap="none" normalizeH="0" baseline="0" smtClean="0">
                          <a:ln>
                            <a:noFill/>
                          </a:ln>
                          <a:solidFill>
                            <a:srgbClr val="000000"/>
                          </a:solidFill>
                          <a:effectLst/>
                          <a:latin typeface="Courier New" pitchFamily="49" charset="0"/>
                        </a:rPr>
                        <a:t>TRUE</a:t>
                      </a:r>
                      <a:r>
                        <a:rPr kumimoji="0" lang="en-US" altLang="en-US" sz="1800" b="1" i="0" u="none" strike="noStrike" cap="none" normalizeH="0" baseline="0" smtClean="0">
                          <a:ln>
                            <a:noFill/>
                          </a:ln>
                          <a:solidFill>
                            <a:srgbClr val="000000"/>
                          </a:solidFill>
                          <a:effectLst/>
                          <a:latin typeface="Arial" charset="0"/>
                        </a:rPr>
                        <a:t> if </a:t>
                      </a:r>
                      <a:r>
                        <a:rPr kumimoji="0" lang="en-US" altLang="en-US" sz="1800" b="1" i="1" u="none" strike="noStrike" cap="none" normalizeH="0" baseline="0" smtClean="0">
                          <a:ln>
                            <a:noFill/>
                          </a:ln>
                          <a:solidFill>
                            <a:srgbClr val="000000"/>
                          </a:solidFill>
                          <a:effectLst/>
                          <a:latin typeface="Arial" charset="0"/>
                        </a:rPr>
                        <a:t>both </a:t>
                      </a:r>
                      <a:r>
                        <a:rPr kumimoji="0" lang="en-US" altLang="en-US" sz="1800" b="1" i="0" u="none" strike="noStrike" cap="none" normalizeH="0" baseline="0" smtClean="0">
                          <a:ln>
                            <a:noFill/>
                          </a:ln>
                          <a:solidFill>
                            <a:srgbClr val="000000"/>
                          </a:solidFill>
                          <a:effectLst/>
                          <a:latin typeface="Arial" charset="0"/>
                        </a:rPr>
                        <a:t>component conditions are true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l"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Courier New" pitchFamily="49" charset="0"/>
                        </a:rPr>
                        <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rgbClr val="000000"/>
                          </a:solidFill>
                          <a:effectLst/>
                          <a:latin typeface="Arial" charset="0"/>
                        </a:rPr>
                        <a:t>Returns </a:t>
                      </a:r>
                      <a:r>
                        <a:rPr kumimoji="0" lang="en-US" altLang="en-US" sz="1800" b="1" i="0" u="none" strike="noStrike" cap="none" normalizeH="0" baseline="0" smtClean="0">
                          <a:ln>
                            <a:noFill/>
                          </a:ln>
                          <a:solidFill>
                            <a:srgbClr val="000000"/>
                          </a:solidFill>
                          <a:effectLst/>
                          <a:latin typeface="Courier New" pitchFamily="49" charset="0"/>
                        </a:rPr>
                        <a:t>TRUE</a:t>
                      </a:r>
                      <a:r>
                        <a:rPr kumimoji="0" lang="en-US" altLang="en-US" sz="1800" b="1" i="0" u="none" strike="noStrike" cap="none" normalizeH="0" baseline="0" smtClean="0">
                          <a:ln>
                            <a:noFill/>
                          </a:ln>
                          <a:solidFill>
                            <a:srgbClr val="000000"/>
                          </a:solidFill>
                          <a:effectLst/>
                          <a:latin typeface="Arial" charset="0"/>
                        </a:rPr>
                        <a:t> if </a:t>
                      </a:r>
                      <a:r>
                        <a:rPr kumimoji="0" lang="en-US" altLang="en-US" sz="1800" b="1" i="1" u="none" strike="noStrike" cap="none" normalizeH="0" baseline="0" smtClean="0">
                          <a:ln>
                            <a:noFill/>
                          </a:ln>
                          <a:solidFill>
                            <a:srgbClr val="000000"/>
                          </a:solidFill>
                          <a:effectLst/>
                          <a:latin typeface="Arial" charset="0"/>
                        </a:rPr>
                        <a:t>either </a:t>
                      </a:r>
                      <a:r>
                        <a:rPr kumimoji="0" lang="en-US" altLang="en-US" sz="1800" b="1" i="0" u="none" strike="noStrike" cap="none" normalizeH="0" baseline="0" smtClean="0">
                          <a:ln>
                            <a:noFill/>
                          </a:ln>
                          <a:solidFill>
                            <a:srgbClr val="000000"/>
                          </a:solidFill>
                          <a:effectLst/>
                          <a:latin typeface="Arial" charset="0"/>
                        </a:rPr>
                        <a:t>component condition is true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344488"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Courier New" pitchFamily="49" charset="0"/>
                        </a:rPr>
                        <a:t> NOT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1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Returns </a:t>
                      </a:r>
                      <a:r>
                        <a:rPr kumimoji="0" lang="en-US" altLang="en-US" sz="1800" b="1" i="0" u="none" strike="noStrike" cap="none" normalizeH="0" baseline="0" smtClean="0">
                          <a:ln>
                            <a:noFill/>
                          </a:ln>
                          <a:solidFill>
                            <a:srgbClr val="000000"/>
                          </a:solidFill>
                          <a:effectLst/>
                          <a:latin typeface="Courier New" pitchFamily="49" charset="0"/>
                        </a:rPr>
                        <a:t>TRUE</a:t>
                      </a:r>
                      <a:r>
                        <a:rPr kumimoji="0" lang="en-US" altLang="en-US" sz="1800" b="1" i="0" u="none" strike="noStrike" cap="none" normalizeH="0" baseline="0" smtClean="0">
                          <a:ln>
                            <a:noFill/>
                          </a:ln>
                          <a:solidFill>
                            <a:srgbClr val="000000"/>
                          </a:solidFill>
                          <a:effectLst/>
                          <a:latin typeface="Arial" charset="0"/>
                        </a:rPr>
                        <a:t> if the following condition is false</a:t>
                      </a:r>
                      <a:endParaRPr kumimoji="0" lang="en-US" altLang="en-US" sz="18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3648814982"/>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smtClean="0"/>
              <a:t>Entity</a:t>
            </a:r>
          </a:p>
        </p:txBody>
      </p:sp>
      <p:sp>
        <p:nvSpPr>
          <p:cNvPr id="5123" name="Rectangle 3"/>
          <p:cNvSpPr>
            <a:spLocks noGrp="1" noChangeArrowheads="1"/>
          </p:cNvSpPr>
          <p:nvPr>
            <p:ph sz="quarter" idx="1"/>
          </p:nvPr>
        </p:nvSpPr>
        <p:spPr>
          <a:xfrm>
            <a:off x="457200" y="1219200"/>
            <a:ext cx="8686800" cy="5306144"/>
          </a:xfrm>
        </p:spPr>
        <p:txBody>
          <a:bodyPr/>
          <a:lstStyle/>
          <a:p>
            <a:r>
              <a:rPr lang="en-US" altLang="en-US" dirty="0" smtClean="0"/>
              <a:t>Entity</a:t>
            </a:r>
          </a:p>
          <a:p>
            <a:pPr lvl="1"/>
            <a:r>
              <a:rPr lang="en-US" altLang="en-US" dirty="0" smtClean="0"/>
              <a:t>THING or OBJECT of interest to the organization being modeling</a:t>
            </a:r>
          </a:p>
          <a:p>
            <a:pPr lvl="1"/>
            <a:r>
              <a:rPr lang="en-US" altLang="en-US" dirty="0" smtClean="0"/>
              <a:t>E.g. person, place, object, event, concept</a:t>
            </a:r>
          </a:p>
          <a:p>
            <a:pPr lvl="1"/>
            <a:r>
              <a:rPr lang="en-US" altLang="en-US" dirty="0" smtClean="0"/>
              <a:t>Something about which data needs to be stored to fulfill some function</a:t>
            </a:r>
          </a:p>
          <a:p>
            <a:r>
              <a:rPr lang="en-IE" altLang="en-US" dirty="0" smtClean="0"/>
              <a:t>Possible Entities</a:t>
            </a:r>
          </a:p>
          <a:p>
            <a:pPr lvl="1"/>
            <a:r>
              <a:rPr lang="en-IE" altLang="en-US" dirty="0" smtClean="0"/>
              <a:t>Obvious physical things,</a:t>
            </a:r>
          </a:p>
          <a:p>
            <a:pPr lvl="2"/>
            <a:r>
              <a:rPr lang="en-IE" altLang="en-US" dirty="0" smtClean="0"/>
              <a:t>Persons, places, objects e.g. Customer, Student, Course, products</a:t>
            </a:r>
          </a:p>
          <a:p>
            <a:pPr lvl="1"/>
            <a:r>
              <a:rPr lang="en-IE" altLang="en-US" dirty="0" smtClean="0"/>
              <a:t>Transactions or events</a:t>
            </a:r>
          </a:p>
          <a:p>
            <a:pPr lvl="2"/>
            <a:r>
              <a:rPr lang="en-IE" altLang="en-US" dirty="0" smtClean="0"/>
              <a:t>Orders, Sales, Hospital Admissions, reservation</a:t>
            </a:r>
          </a:p>
          <a:p>
            <a:pPr lvl="1"/>
            <a:r>
              <a:rPr lang="en-IE" altLang="en-US" dirty="0" smtClean="0"/>
              <a:t>Concepts </a:t>
            </a:r>
          </a:p>
          <a:p>
            <a:pPr lvl="2"/>
            <a:r>
              <a:rPr lang="en-IE" altLang="en-US" dirty="0" smtClean="0"/>
              <a:t>Plan, Schedule, Account, Course, Fund</a:t>
            </a:r>
            <a:endParaRPr lang="en-US" altLang="en-US" dirty="0" smtClean="0"/>
          </a:p>
          <a:p>
            <a:endParaRPr lang="en-US" altLang="en-US" dirty="0"/>
          </a:p>
        </p:txBody>
      </p:sp>
    </p:spTree>
    <p:extLst>
      <p:ext uri="{BB962C8B-B14F-4D97-AF65-F5344CB8AC3E}">
        <p14:creationId xmlns:p14="http://schemas.microsoft.com/office/powerpoint/2010/main" val="2456410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subTnLst>
                                    <p:animClr clrSpc="rgb" dir="cw">
                                      <p:cBhvr override="childStyle">
                                        <p:cTn dur="1" fill="hold" display="0" masterRel="nextClick" afterEffect="1"/>
                                        <p:tgtEl>
                                          <p:spTgt spid="5123">
                                            <p:txEl>
                                              <p:pRg st="0" end="0"/>
                                            </p:txEl>
                                          </p:spTgt>
                                        </p:tgtEl>
                                        <p:attrNameLst>
                                          <p:attrName>ppt_c</p:attrName>
                                        </p:attrNameLst>
                                      </p:cBhvr>
                                      <p:to>
                                        <a:schemeClr val="folHlink"/>
                                      </p:to>
                                    </p:animClr>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2" dur="500"/>
                                        <p:tgtEl>
                                          <p:spTgt spid="5123">
                                            <p:txEl>
                                              <p:pRg st="1" end="1"/>
                                            </p:txEl>
                                          </p:spTgt>
                                        </p:tgtEl>
                                      </p:cBhvr>
                                    </p:animEffect>
                                  </p:childTnLst>
                                  <p:subTnLst>
                                    <p:animClr clrSpc="rgb" dir="cw">
                                      <p:cBhvr override="childStyle">
                                        <p:cTn dur="1" fill="hold" display="0" masterRel="nextClick" afterEffect="1"/>
                                        <p:tgtEl>
                                          <p:spTgt spid="5123">
                                            <p:txEl>
                                              <p:pRg st="1" end="1"/>
                                            </p:txEl>
                                          </p:spTgt>
                                        </p:tgtEl>
                                        <p:attrNameLst>
                                          <p:attrName>ppt_c</p:attrName>
                                        </p:attrNameLst>
                                      </p:cBhvr>
                                      <p:to>
                                        <a:schemeClr val="folHlink"/>
                                      </p:to>
                                    </p:animClr>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7" dur="500"/>
                                        <p:tgtEl>
                                          <p:spTgt spid="5123">
                                            <p:txEl>
                                              <p:pRg st="2" end="2"/>
                                            </p:txEl>
                                          </p:spTgt>
                                        </p:tgtEl>
                                      </p:cBhvr>
                                    </p:animEffect>
                                  </p:childTnLst>
                                  <p:subTnLst>
                                    <p:animClr clrSpc="rgb" dir="cw">
                                      <p:cBhvr override="childStyle">
                                        <p:cTn dur="1" fill="hold" display="0" masterRel="nextClick" afterEffect="1"/>
                                        <p:tgtEl>
                                          <p:spTgt spid="5123">
                                            <p:txEl>
                                              <p:pRg st="2" end="2"/>
                                            </p:txEl>
                                          </p:spTgt>
                                        </p:tgtEl>
                                        <p:attrNameLst>
                                          <p:attrName>ppt_c</p:attrName>
                                        </p:attrNameLst>
                                      </p:cBhvr>
                                      <p:to>
                                        <a:schemeClr val="folHlink"/>
                                      </p:to>
                                    </p:animClr>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blinds(horizontal)">
                                      <p:cBhvr>
                                        <p:cTn id="22" dur="500"/>
                                        <p:tgtEl>
                                          <p:spTgt spid="5123">
                                            <p:txEl>
                                              <p:pRg st="3" end="3"/>
                                            </p:txEl>
                                          </p:spTgt>
                                        </p:tgtEl>
                                      </p:cBhvr>
                                    </p:animEffect>
                                  </p:childTnLst>
                                  <p:subTnLst>
                                    <p:animClr clrSpc="rgb" dir="cw">
                                      <p:cBhvr override="childStyle">
                                        <p:cTn dur="1" fill="hold" display="0" masterRel="nextClick" afterEffect="1"/>
                                        <p:tgtEl>
                                          <p:spTgt spid="5123">
                                            <p:txEl>
                                              <p:pRg st="3" end="3"/>
                                            </p:txEl>
                                          </p:spTgt>
                                        </p:tgtEl>
                                        <p:attrNameLst>
                                          <p:attrName>ppt_c</p:attrName>
                                        </p:attrNameLst>
                                      </p:cBhvr>
                                      <p:to>
                                        <a:schemeClr val="folHlink"/>
                                      </p:to>
                                    </p:animClr>
                                    <p:audio>
                                      <p:cMediaNode>
                                        <p:cTn display="0" masterRel="sameClick">
                                          <p:stCondLst>
                                            <p:cond evt="begin" delay="0">
                                              <p:tn val="20"/>
                                            </p:cond>
                                          </p:stCondLst>
                                          <p:endCondLst>
                                            <p:cond evt="onStopAudio" delay="0">
                                              <p:tgtEl>
                                                <p:sldTgt/>
                                              </p:tgtEl>
                                            </p:cond>
                                          </p:endCondLst>
                                        </p:cTn>
                                        <p:tgtEl>
                                          <p:sndTgt r:embed="rId2"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blinds(horizontal)">
                                      <p:cBhvr>
                                        <p:cTn id="27" dur="500"/>
                                        <p:tgtEl>
                                          <p:spTgt spid="5123">
                                            <p:txEl>
                                              <p:pRg st="4" end="4"/>
                                            </p:txEl>
                                          </p:spTgt>
                                        </p:tgtEl>
                                      </p:cBhvr>
                                    </p:animEffect>
                                  </p:childTnLst>
                                  <p:subTnLst>
                                    <p:animClr clrSpc="rgb" dir="cw">
                                      <p:cBhvr override="childStyle">
                                        <p:cTn dur="1" fill="hold" display="0" masterRel="nextClick" afterEffect="1"/>
                                        <p:tgtEl>
                                          <p:spTgt spid="5123">
                                            <p:txEl>
                                              <p:pRg st="4" end="4"/>
                                            </p:txEl>
                                          </p:spTgt>
                                        </p:tgtEl>
                                        <p:attrNameLst>
                                          <p:attrName>ppt_c</p:attrName>
                                        </p:attrNameLst>
                                      </p:cBhvr>
                                      <p:to>
                                        <a:schemeClr val="folHlink"/>
                                      </p:to>
                                    </p:animClr>
                                    <p:audio>
                                      <p:cMediaNode>
                                        <p:cTn display="0" masterRel="sameClick">
                                          <p:stCondLst>
                                            <p:cond evt="begin" delay="0">
                                              <p:tn val="25"/>
                                            </p:cond>
                                          </p:stCondLst>
                                          <p:endCondLst>
                                            <p:cond evt="onStopAudio" delay="0">
                                              <p:tgtEl>
                                                <p:sldTgt/>
                                              </p:tgtEl>
                                            </p:cond>
                                          </p:endCondLst>
                                        </p:cTn>
                                        <p:tgtEl>
                                          <p:sndTgt r:embed="rId2"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blinds(horizontal)">
                                      <p:cBhvr>
                                        <p:cTn id="32" dur="500"/>
                                        <p:tgtEl>
                                          <p:spTgt spid="5123">
                                            <p:txEl>
                                              <p:pRg st="5" end="5"/>
                                            </p:txEl>
                                          </p:spTgt>
                                        </p:tgtEl>
                                      </p:cBhvr>
                                    </p:animEffect>
                                  </p:childTnLst>
                                  <p:subTnLst>
                                    <p:animClr clrSpc="rgb" dir="cw">
                                      <p:cBhvr override="childStyle">
                                        <p:cTn dur="1" fill="hold" display="0" masterRel="nextClick" afterEffect="1"/>
                                        <p:tgtEl>
                                          <p:spTgt spid="5123">
                                            <p:txEl>
                                              <p:pRg st="5" end="5"/>
                                            </p:txEl>
                                          </p:spTgt>
                                        </p:tgtEl>
                                        <p:attrNameLst>
                                          <p:attrName>ppt_c</p:attrName>
                                        </p:attrNameLst>
                                      </p:cBhvr>
                                      <p:to>
                                        <a:schemeClr val="folHlink"/>
                                      </p:to>
                                    </p:animClr>
                                    <p:audio>
                                      <p:cMediaNode>
                                        <p:cTn display="0" masterRel="sameClick">
                                          <p:stCondLst>
                                            <p:cond evt="begin" delay="0">
                                              <p:tn val="30"/>
                                            </p:cond>
                                          </p:stCondLst>
                                          <p:endCondLst>
                                            <p:cond evt="onStopAudio" delay="0">
                                              <p:tgtEl>
                                                <p:sldTgt/>
                                              </p:tgtEl>
                                            </p:cond>
                                          </p:endCondLst>
                                        </p:cTn>
                                        <p:tgtEl>
                                          <p:sndTgt r:embed="rId2" name="CHIMES.WAV"/>
                                        </p:tgtEl>
                                      </p:cMediaNode>
                                    </p:audio>
                                  </p:subTnLst>
                                </p:cTn>
                              </p:par>
                              <p:par>
                                <p:cTn id="33" presetID="3" presetClass="entr" presetSubtype="10" fill="hold" grpId="0" nodeType="withEffect">
                                  <p:stCondLst>
                                    <p:cond delay="0"/>
                                  </p:stCondLst>
                                  <p:childTnLst>
                                    <p:set>
                                      <p:cBhvr>
                                        <p:cTn id="34" dur="1" fill="hold">
                                          <p:stCondLst>
                                            <p:cond delay="0"/>
                                          </p:stCondLst>
                                        </p:cTn>
                                        <p:tgtEl>
                                          <p:spTgt spid="5123">
                                            <p:txEl>
                                              <p:pRg st="6" end="6"/>
                                            </p:txEl>
                                          </p:spTgt>
                                        </p:tgtEl>
                                        <p:attrNameLst>
                                          <p:attrName>style.visibility</p:attrName>
                                        </p:attrNameLst>
                                      </p:cBhvr>
                                      <p:to>
                                        <p:strVal val="visible"/>
                                      </p:to>
                                    </p:set>
                                    <p:animEffect transition="in" filter="blinds(horizontal)">
                                      <p:cBhvr>
                                        <p:cTn id="35" dur="500"/>
                                        <p:tgtEl>
                                          <p:spTgt spid="5123">
                                            <p:txEl>
                                              <p:pRg st="6" end="6"/>
                                            </p:txEl>
                                          </p:spTgt>
                                        </p:tgtEl>
                                      </p:cBhvr>
                                    </p:animEffect>
                                  </p:childTnLst>
                                  <p:subTnLst>
                                    <p:animClr clrSpc="rgb" dir="cw">
                                      <p:cBhvr override="childStyle">
                                        <p:cTn dur="1" fill="hold" display="0" masterRel="nextClick" afterEffect="1"/>
                                        <p:tgtEl>
                                          <p:spTgt spid="5123">
                                            <p:txEl>
                                              <p:pRg st="6" end="6"/>
                                            </p:txEl>
                                          </p:spTgt>
                                        </p:tgtEl>
                                        <p:attrNameLst>
                                          <p:attrName>ppt_c</p:attrName>
                                        </p:attrNameLst>
                                      </p:cBhvr>
                                      <p:to>
                                        <a:schemeClr val="folHlink"/>
                                      </p:to>
                                    </p:animClr>
                                    <p:audio>
                                      <p:cMediaNode>
                                        <p:cTn display="0" masterRel="sameClick">
                                          <p:stCondLst>
                                            <p:cond evt="begin" delay="0">
                                              <p:tn val="33"/>
                                            </p:cond>
                                          </p:stCondLst>
                                          <p:endCondLst>
                                            <p:cond evt="onStopAudio" delay="0">
                                              <p:tgtEl>
                                                <p:sldTgt/>
                                              </p:tgtEl>
                                            </p:cond>
                                          </p:endCondLst>
                                        </p:cTn>
                                        <p:tgtEl>
                                          <p:sndTgt r:embed="rId2" name="CHIMES.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123">
                                            <p:txEl>
                                              <p:pRg st="7" end="7"/>
                                            </p:txEl>
                                          </p:spTgt>
                                        </p:tgtEl>
                                        <p:attrNameLst>
                                          <p:attrName>style.visibility</p:attrName>
                                        </p:attrNameLst>
                                      </p:cBhvr>
                                      <p:to>
                                        <p:strVal val="visible"/>
                                      </p:to>
                                    </p:set>
                                    <p:animEffect transition="in" filter="blinds(horizontal)">
                                      <p:cBhvr>
                                        <p:cTn id="40" dur="500"/>
                                        <p:tgtEl>
                                          <p:spTgt spid="5123">
                                            <p:txEl>
                                              <p:pRg st="7" end="7"/>
                                            </p:txEl>
                                          </p:spTgt>
                                        </p:tgtEl>
                                      </p:cBhvr>
                                    </p:animEffect>
                                  </p:childTnLst>
                                  <p:subTnLst>
                                    <p:animClr clrSpc="rgb" dir="cw">
                                      <p:cBhvr override="childStyle">
                                        <p:cTn dur="1" fill="hold" display="0" masterRel="nextClick" afterEffect="1"/>
                                        <p:tgtEl>
                                          <p:spTgt spid="5123">
                                            <p:txEl>
                                              <p:pRg st="7" end="7"/>
                                            </p:txEl>
                                          </p:spTgt>
                                        </p:tgtEl>
                                        <p:attrNameLst>
                                          <p:attrName>ppt_c</p:attrName>
                                        </p:attrNameLst>
                                      </p:cBhvr>
                                      <p:to>
                                        <a:schemeClr val="folHlink"/>
                                      </p:to>
                                    </p:animClr>
                                    <p:audio>
                                      <p:cMediaNode>
                                        <p:cTn display="0" masterRel="sameClick">
                                          <p:stCondLst>
                                            <p:cond evt="begin" delay="0">
                                              <p:tn val="38"/>
                                            </p:cond>
                                          </p:stCondLst>
                                          <p:endCondLst>
                                            <p:cond evt="onStopAudio" delay="0">
                                              <p:tgtEl>
                                                <p:sldTgt/>
                                              </p:tgtEl>
                                            </p:cond>
                                          </p:endCondLst>
                                        </p:cTn>
                                        <p:tgtEl>
                                          <p:sndTgt r:embed="rId2" name="CHIMES.WAV"/>
                                        </p:tgtEl>
                                      </p:cMediaNode>
                                    </p:audio>
                                  </p:subTnLst>
                                </p:cTn>
                              </p:par>
                              <p:par>
                                <p:cTn id="41" presetID="3" presetClass="entr" presetSubtype="10" fill="hold" grpId="0" nodeType="withEffect">
                                  <p:stCondLst>
                                    <p:cond delay="0"/>
                                  </p:stCondLst>
                                  <p:childTnLst>
                                    <p:set>
                                      <p:cBhvr>
                                        <p:cTn id="42" dur="1" fill="hold">
                                          <p:stCondLst>
                                            <p:cond delay="0"/>
                                          </p:stCondLst>
                                        </p:cTn>
                                        <p:tgtEl>
                                          <p:spTgt spid="5123">
                                            <p:txEl>
                                              <p:pRg st="8" end="8"/>
                                            </p:txEl>
                                          </p:spTgt>
                                        </p:tgtEl>
                                        <p:attrNameLst>
                                          <p:attrName>style.visibility</p:attrName>
                                        </p:attrNameLst>
                                      </p:cBhvr>
                                      <p:to>
                                        <p:strVal val="visible"/>
                                      </p:to>
                                    </p:set>
                                    <p:animEffect transition="in" filter="blinds(horizontal)">
                                      <p:cBhvr>
                                        <p:cTn id="43" dur="500"/>
                                        <p:tgtEl>
                                          <p:spTgt spid="5123">
                                            <p:txEl>
                                              <p:pRg st="8" end="8"/>
                                            </p:txEl>
                                          </p:spTgt>
                                        </p:tgtEl>
                                      </p:cBhvr>
                                    </p:animEffect>
                                  </p:childTnLst>
                                  <p:subTnLst>
                                    <p:animClr clrSpc="rgb" dir="cw">
                                      <p:cBhvr override="childStyle">
                                        <p:cTn dur="1" fill="hold" display="0" masterRel="nextClick" afterEffect="1"/>
                                        <p:tgtEl>
                                          <p:spTgt spid="5123">
                                            <p:txEl>
                                              <p:pRg st="8" end="8"/>
                                            </p:txEl>
                                          </p:spTgt>
                                        </p:tgtEl>
                                        <p:attrNameLst>
                                          <p:attrName>ppt_c</p:attrName>
                                        </p:attrNameLst>
                                      </p:cBhvr>
                                      <p:to>
                                        <a:schemeClr val="folHlink"/>
                                      </p:to>
                                    </p:animClr>
                                    <p:audio>
                                      <p:cMediaNode>
                                        <p:cTn display="0" masterRel="sameClick">
                                          <p:stCondLst>
                                            <p:cond evt="begin" delay="0">
                                              <p:tn val="41"/>
                                            </p:cond>
                                          </p:stCondLst>
                                          <p:endCondLst>
                                            <p:cond evt="onStopAudio" delay="0">
                                              <p:tgtEl>
                                                <p:sldTgt/>
                                              </p:tgtEl>
                                            </p:cond>
                                          </p:endCondLst>
                                        </p:cTn>
                                        <p:tgtEl>
                                          <p:sndTgt r:embed="rId2" name="CHIMES.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123">
                                            <p:txEl>
                                              <p:pRg st="9" end="9"/>
                                            </p:txEl>
                                          </p:spTgt>
                                        </p:tgtEl>
                                        <p:attrNameLst>
                                          <p:attrName>style.visibility</p:attrName>
                                        </p:attrNameLst>
                                      </p:cBhvr>
                                      <p:to>
                                        <p:strVal val="visible"/>
                                      </p:to>
                                    </p:set>
                                    <p:animEffect transition="in" filter="blinds(horizontal)">
                                      <p:cBhvr>
                                        <p:cTn id="48" dur="500"/>
                                        <p:tgtEl>
                                          <p:spTgt spid="5123">
                                            <p:txEl>
                                              <p:pRg st="9" end="9"/>
                                            </p:txEl>
                                          </p:spTgt>
                                        </p:tgtEl>
                                      </p:cBhvr>
                                    </p:animEffect>
                                  </p:childTnLst>
                                  <p:subTnLst>
                                    <p:animClr clrSpc="rgb" dir="cw">
                                      <p:cBhvr override="childStyle">
                                        <p:cTn dur="1" fill="hold" display="0" masterRel="nextClick" afterEffect="1"/>
                                        <p:tgtEl>
                                          <p:spTgt spid="5123">
                                            <p:txEl>
                                              <p:pRg st="9" end="9"/>
                                            </p:txEl>
                                          </p:spTgt>
                                        </p:tgtEl>
                                        <p:attrNameLst>
                                          <p:attrName>ppt_c</p:attrName>
                                        </p:attrNameLst>
                                      </p:cBhvr>
                                      <p:to>
                                        <a:schemeClr val="folHlink"/>
                                      </p:to>
                                    </p:animClr>
                                    <p:audio>
                                      <p:cMediaNode>
                                        <p:cTn display="0" masterRel="sameClick">
                                          <p:stCondLst>
                                            <p:cond evt="begin" delay="0">
                                              <p:tn val="46"/>
                                            </p:cond>
                                          </p:stCondLst>
                                          <p:endCondLst>
                                            <p:cond evt="onStopAudio" delay="0">
                                              <p:tgtEl>
                                                <p:sldTgt/>
                                              </p:tgtEl>
                                            </p:cond>
                                          </p:endCondLst>
                                        </p:cTn>
                                        <p:tgtEl>
                                          <p:sndTgt r:embed="rId2" name="CHIMES.WAV"/>
                                        </p:tgtEl>
                                      </p:cMediaNode>
                                    </p:audio>
                                  </p:subTnLst>
                                </p:cTn>
                              </p:par>
                              <p:par>
                                <p:cTn id="49" presetID="3" presetClass="entr" presetSubtype="10" fill="hold" grpId="0" nodeType="withEffect">
                                  <p:stCondLst>
                                    <p:cond delay="0"/>
                                  </p:stCondLst>
                                  <p:childTnLst>
                                    <p:set>
                                      <p:cBhvr>
                                        <p:cTn id="50" dur="1" fill="hold">
                                          <p:stCondLst>
                                            <p:cond delay="0"/>
                                          </p:stCondLst>
                                        </p:cTn>
                                        <p:tgtEl>
                                          <p:spTgt spid="5123">
                                            <p:txEl>
                                              <p:pRg st="10" end="10"/>
                                            </p:txEl>
                                          </p:spTgt>
                                        </p:tgtEl>
                                        <p:attrNameLst>
                                          <p:attrName>style.visibility</p:attrName>
                                        </p:attrNameLst>
                                      </p:cBhvr>
                                      <p:to>
                                        <p:strVal val="visible"/>
                                      </p:to>
                                    </p:set>
                                    <p:animEffect transition="in" filter="blinds(horizontal)">
                                      <p:cBhvr>
                                        <p:cTn id="51" dur="500"/>
                                        <p:tgtEl>
                                          <p:spTgt spid="5123">
                                            <p:txEl>
                                              <p:pRg st="10" end="10"/>
                                            </p:txEl>
                                          </p:spTgt>
                                        </p:tgtEl>
                                      </p:cBhvr>
                                    </p:animEffect>
                                  </p:childTnLst>
                                  <p:subTnLst>
                                    <p:animClr clrSpc="rgb" dir="cw">
                                      <p:cBhvr override="childStyle">
                                        <p:cTn dur="1" fill="hold" display="0" masterRel="nextClick" afterEffect="1"/>
                                        <p:tgtEl>
                                          <p:spTgt spid="5123">
                                            <p:txEl>
                                              <p:pRg st="10" end="10"/>
                                            </p:txEl>
                                          </p:spTgt>
                                        </p:tgtEl>
                                        <p:attrNameLst>
                                          <p:attrName>ppt_c</p:attrName>
                                        </p:attrNameLst>
                                      </p:cBhvr>
                                      <p:to>
                                        <a:schemeClr val="folHlink"/>
                                      </p:to>
                                    </p:animClr>
                                    <p:audio>
                                      <p:cMediaNode>
                                        <p:cTn display="0" masterRel="sameClick">
                                          <p:stCondLst>
                                            <p:cond evt="begin" delay="0">
                                              <p:tn val="49"/>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bldLvl="2"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402" name="Rectangle 18"/>
          <p:cNvSpPr>
            <a:spLocks noGrp="1" noChangeArrowheads="1"/>
          </p:cNvSpPr>
          <p:nvPr>
            <p:ph type="title"/>
          </p:nvPr>
        </p:nvSpPr>
        <p:spPr/>
        <p:txBody>
          <a:bodyPr/>
          <a:lstStyle/>
          <a:p>
            <a:r>
              <a:rPr lang="en-US" altLang="en-US"/>
              <a:t>Rules of Precedence</a:t>
            </a:r>
          </a:p>
        </p:txBody>
      </p:sp>
      <p:sp>
        <p:nvSpPr>
          <p:cNvPr id="400387" name="Rectangle 3"/>
          <p:cNvSpPr>
            <a:spLocks noChangeArrowheads="1"/>
          </p:cNvSpPr>
          <p:nvPr/>
        </p:nvSpPr>
        <p:spPr bwMode="auto">
          <a:xfrm>
            <a:off x="1216025" y="5735638"/>
            <a:ext cx="73850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346075">
              <a:tabLst>
                <a:tab pos="571500" algn="l"/>
              </a:tabLst>
              <a:defRPr sz="2400">
                <a:solidFill>
                  <a:schemeClr val="tx1"/>
                </a:solidFill>
                <a:latin typeface="Times New Roman" pitchFamily="18" charset="0"/>
              </a:defRPr>
            </a:lvl1pPr>
            <a:lvl2pPr marL="919163" indent="-400050" algn="l" defTabSz="346075">
              <a:tabLst>
                <a:tab pos="571500" algn="l"/>
              </a:tabLst>
              <a:defRPr sz="2400">
                <a:solidFill>
                  <a:schemeClr val="tx1"/>
                </a:solidFill>
                <a:latin typeface="Times New Roman" pitchFamily="18" charset="0"/>
              </a:defRPr>
            </a:lvl2pPr>
            <a:lvl3pPr marL="1319213" indent="-285750" algn="l" defTabSz="346075">
              <a:tabLst>
                <a:tab pos="571500" algn="l"/>
              </a:tabLst>
              <a:defRPr sz="2400">
                <a:solidFill>
                  <a:schemeClr val="tx1"/>
                </a:solidFill>
                <a:latin typeface="Times New Roman" pitchFamily="18" charset="0"/>
              </a:defRPr>
            </a:lvl3pPr>
            <a:lvl4pPr marL="1662113" indent="-228600" algn="l" defTabSz="346075">
              <a:tabLst>
                <a:tab pos="571500" algn="l"/>
              </a:tabLst>
              <a:defRPr sz="2400">
                <a:solidFill>
                  <a:schemeClr val="tx1"/>
                </a:solidFill>
                <a:latin typeface="Times New Roman" pitchFamily="18" charset="0"/>
              </a:defRPr>
            </a:lvl4pPr>
            <a:lvl5pPr marL="2005013" indent="-228600" algn="l" defTabSz="346075">
              <a:tabLst>
                <a:tab pos="571500" algn="l"/>
              </a:tabLst>
              <a:defRPr sz="2400">
                <a:solidFill>
                  <a:schemeClr val="tx1"/>
                </a:solidFill>
                <a:latin typeface="Times New Roman"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itchFamily="18" charset="0"/>
              </a:defRPr>
            </a:lvl9pPr>
          </a:lstStyle>
          <a:p>
            <a:pPr algn="ctr">
              <a:lnSpc>
                <a:spcPct val="95000"/>
              </a:lnSpc>
              <a:spcBef>
                <a:spcPct val="35000"/>
              </a:spcBef>
            </a:pPr>
            <a:r>
              <a:rPr lang="en-US" altLang="en-US" sz="1800">
                <a:latin typeface="Arial" charset="0"/>
              </a:rPr>
              <a:t>You can use parentheses to override rules of precedence.</a:t>
            </a:r>
          </a:p>
        </p:txBody>
      </p:sp>
      <p:graphicFrame>
        <p:nvGraphicFramePr>
          <p:cNvPr id="400458" name="Group 74"/>
          <p:cNvGraphicFramePr>
            <a:graphicFrameLocks noGrp="1"/>
          </p:cNvGraphicFramePr>
          <p:nvPr/>
        </p:nvGraphicFramePr>
        <p:xfrm>
          <a:off x="1803400" y="1801813"/>
          <a:ext cx="5486400" cy="3793046"/>
        </p:xfrm>
        <a:graphic>
          <a:graphicData uri="http://schemas.openxmlformats.org/drawingml/2006/table">
            <a:tbl>
              <a:tblPr/>
              <a:tblGrid>
                <a:gridCol w="1254125"/>
                <a:gridCol w="4232275"/>
              </a:tblGrid>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Operator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Meaning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r h="374650">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1</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Arithmetic operators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8258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2</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4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charset="0"/>
                        </a:rPr>
                        <a:t>Concatenation operator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12738">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3</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00000"/>
                        </a:lnSpc>
                        <a:spcBef>
                          <a:spcPct val="4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Arial" charset="0"/>
                        </a:rPr>
                        <a:t>Comparison conditions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4</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Courier New" pitchFamily="49" charset="0"/>
                        </a:rPr>
                        <a:t>IS</a:t>
                      </a:r>
                      <a:r>
                        <a:rPr kumimoji="0" lang="en-US" altLang="en-US" sz="1800" b="1" i="0" u="none" strike="noStrike" cap="none" normalizeH="0" baseline="0" smtClean="0">
                          <a:ln>
                            <a:noFill/>
                          </a:ln>
                          <a:solidFill>
                            <a:schemeClr val="tx1"/>
                          </a:solidFill>
                          <a:effectLst/>
                          <a:latin typeface="Times New Roman" pitchFamily="18" charset="0"/>
                        </a:rPr>
                        <a:t> </a:t>
                      </a:r>
                      <a:r>
                        <a:rPr kumimoji="0" lang="en-US" altLang="en-US" sz="1800" b="1" i="0" u="none" strike="noStrike" cap="none" normalizeH="0" baseline="0" smtClean="0">
                          <a:ln>
                            <a:noFill/>
                          </a:ln>
                          <a:solidFill>
                            <a:schemeClr val="tx1"/>
                          </a:solidFill>
                          <a:effectLst/>
                          <a:latin typeface="Courier New" pitchFamily="49" charset="0"/>
                        </a:rPr>
                        <a:t>[NOT]</a:t>
                      </a:r>
                      <a:r>
                        <a:rPr kumimoji="0" lang="en-US" altLang="en-US" sz="1800" b="1" i="0" u="none" strike="noStrike" cap="none" normalizeH="0" baseline="0" smtClean="0">
                          <a:ln>
                            <a:noFill/>
                          </a:ln>
                          <a:solidFill>
                            <a:schemeClr val="tx1"/>
                          </a:solidFill>
                          <a:effectLst/>
                          <a:latin typeface="Times New Roman" pitchFamily="18" charset="0"/>
                        </a:rPr>
                        <a:t> </a:t>
                      </a:r>
                      <a:r>
                        <a:rPr kumimoji="0" lang="en-US" altLang="en-US" sz="1800" b="1" i="0" u="none" strike="noStrike" cap="none" normalizeH="0" baseline="0" smtClean="0">
                          <a:ln>
                            <a:noFill/>
                          </a:ln>
                          <a:solidFill>
                            <a:schemeClr val="tx1"/>
                          </a:solidFill>
                          <a:effectLst/>
                          <a:latin typeface="Courier New" pitchFamily="49" charset="0"/>
                        </a:rPr>
                        <a:t>NULL</a:t>
                      </a:r>
                      <a:r>
                        <a:rPr kumimoji="0" lang="en-US" altLang="en-US" sz="1800" b="1" i="0" u="none" strike="noStrike" cap="none" normalizeH="0" baseline="0" smtClean="0">
                          <a:ln>
                            <a:noFill/>
                          </a:ln>
                          <a:solidFill>
                            <a:schemeClr val="tx1"/>
                          </a:solidFill>
                          <a:effectLst/>
                          <a:latin typeface="Times New Roman" pitchFamily="18" charset="0"/>
                        </a:rPr>
                        <a:t>, </a:t>
                      </a:r>
                      <a:r>
                        <a:rPr kumimoji="0" lang="en-US" altLang="en-US" sz="1800" b="1" i="0" u="none" strike="noStrike" cap="none" normalizeH="0" baseline="0" smtClean="0">
                          <a:ln>
                            <a:noFill/>
                          </a:ln>
                          <a:solidFill>
                            <a:schemeClr val="tx1"/>
                          </a:solidFill>
                          <a:effectLst/>
                          <a:latin typeface="Courier New" pitchFamily="49" charset="0"/>
                        </a:rPr>
                        <a:t>LIKE</a:t>
                      </a:r>
                      <a:r>
                        <a:rPr kumimoji="0" lang="en-US" altLang="en-US" sz="1800" b="1" i="0" u="none" strike="noStrike" cap="none" normalizeH="0" baseline="0" smtClean="0">
                          <a:ln>
                            <a:noFill/>
                          </a:ln>
                          <a:solidFill>
                            <a:schemeClr val="tx1"/>
                          </a:solidFill>
                          <a:effectLst/>
                          <a:latin typeface="Times New Roman" pitchFamily="18" charset="0"/>
                        </a:rPr>
                        <a:t>, </a:t>
                      </a:r>
                      <a:r>
                        <a:rPr kumimoji="0" lang="en-US" altLang="en-US" sz="1800" b="1" i="0" u="none" strike="noStrike" cap="none" normalizeH="0" baseline="0" smtClean="0">
                          <a:ln>
                            <a:noFill/>
                          </a:ln>
                          <a:solidFill>
                            <a:schemeClr val="tx1"/>
                          </a:solidFill>
                          <a:effectLst/>
                          <a:latin typeface="Courier New" pitchFamily="49" charset="0"/>
                        </a:rPr>
                        <a:t>[NOT]</a:t>
                      </a:r>
                      <a:r>
                        <a:rPr kumimoji="0" lang="en-US" altLang="en-US" sz="1800" b="1" i="0" u="none" strike="noStrike" cap="none" normalizeH="0" baseline="0" smtClean="0">
                          <a:ln>
                            <a:noFill/>
                          </a:ln>
                          <a:solidFill>
                            <a:schemeClr val="tx1"/>
                          </a:solidFill>
                          <a:effectLst/>
                          <a:latin typeface="Times New Roman" pitchFamily="18" charset="0"/>
                        </a:rPr>
                        <a:t> </a:t>
                      </a:r>
                      <a:r>
                        <a:rPr kumimoji="0" lang="en-US" altLang="en-US" sz="1800" b="1" i="0" u="none" strike="noStrike" cap="none" normalizeH="0" baseline="0" smtClean="0">
                          <a:ln>
                            <a:noFill/>
                          </a:ln>
                          <a:solidFill>
                            <a:schemeClr val="tx1"/>
                          </a:solidFill>
                          <a:effectLst/>
                          <a:latin typeface="Courier New" pitchFamily="49" charset="0"/>
                        </a:rPr>
                        <a:t>IN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5</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Courier New" pitchFamily="49" charset="0"/>
                        </a:rPr>
                        <a:t>[NOT] BETWEEN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6</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Arial" charset="0"/>
                        </a:rPr>
                        <a:t>Not equal to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tabLst>
                          <a:tab pos="115888" algn="l"/>
                        </a:tabLst>
                        <a:defRPr sz="2000" b="1">
                          <a:solidFill>
                            <a:schemeClr val="tx1"/>
                          </a:solidFill>
                          <a:latin typeface="Arial" charset="0"/>
                        </a:defRPr>
                      </a:lvl1pPr>
                      <a:lvl2pPr marL="114300" algn="l" defTabSz="228600">
                        <a:spcBef>
                          <a:spcPct val="20000"/>
                        </a:spcBef>
                        <a:buClr>
                          <a:srgbClr val="FF0000"/>
                        </a:buClr>
                        <a:buFont typeface="Arial" charset="0"/>
                        <a:tabLst>
                          <a:tab pos="115888" algn="l"/>
                        </a:tabLst>
                        <a:defRPr sz="2000" b="1">
                          <a:solidFill>
                            <a:schemeClr val="tx1"/>
                          </a:solidFill>
                          <a:latin typeface="Arial" charset="0"/>
                        </a:defRPr>
                      </a:lvl2pPr>
                      <a:lvl3pPr marL="685800" algn="l" defTabSz="228600">
                        <a:spcBef>
                          <a:spcPct val="20000"/>
                        </a:spcBef>
                        <a:buClr>
                          <a:srgbClr val="FF0000"/>
                        </a:buClr>
                        <a:buFont typeface="Arial" charset="0"/>
                        <a:tabLst>
                          <a:tab pos="115888" algn="l"/>
                        </a:tabLst>
                        <a:defRPr b="1">
                          <a:solidFill>
                            <a:schemeClr val="tx1"/>
                          </a:solidFill>
                          <a:latin typeface="Arial" charset="0"/>
                        </a:defRPr>
                      </a:lvl3pPr>
                      <a:lvl4pPr marL="1143000" algn="l" defTabSz="228600">
                        <a:spcBef>
                          <a:spcPct val="20000"/>
                        </a:spcBef>
                        <a:buClr>
                          <a:srgbClr val="000000"/>
                        </a:buClr>
                        <a:buFont typeface="Arial" charset="0"/>
                        <a:tabLst>
                          <a:tab pos="115888" algn="l"/>
                        </a:tabLst>
                        <a:defRPr b="1">
                          <a:solidFill>
                            <a:srgbClr val="FF0000"/>
                          </a:solidFill>
                          <a:latin typeface="Arial" charset="0"/>
                        </a:defRPr>
                      </a:lvl4pPr>
                      <a:lvl5pPr marL="1257300" algn="l" defTabSz="228600">
                        <a:spcBef>
                          <a:spcPct val="20000"/>
                        </a:spcBef>
                        <a:buClr>
                          <a:srgbClr val="000000"/>
                        </a:buClr>
                        <a:buFont typeface="Arial" charset="0"/>
                        <a:tabLst>
                          <a:tab pos="115888" algn="l"/>
                        </a:tabLst>
                        <a:defRPr b="1">
                          <a:solidFill>
                            <a:schemeClr val="tx1"/>
                          </a:solidFill>
                          <a:latin typeface="Arial" charset="0"/>
                        </a:defRPr>
                      </a:lvl5pPr>
                      <a:lvl6pPr marL="1714500" defTabSz="228600" fontAlgn="base">
                        <a:spcBef>
                          <a:spcPct val="20000"/>
                        </a:spcBef>
                        <a:spcAft>
                          <a:spcPct val="0"/>
                        </a:spcAft>
                        <a:buClr>
                          <a:srgbClr val="000000"/>
                        </a:buClr>
                        <a:buFont typeface="Arial" charset="0"/>
                        <a:tabLst>
                          <a:tab pos="115888" algn="l"/>
                        </a:tabLst>
                        <a:defRPr b="1">
                          <a:solidFill>
                            <a:schemeClr val="tx1"/>
                          </a:solidFill>
                          <a:latin typeface="Arial" charset="0"/>
                        </a:defRPr>
                      </a:lvl6pPr>
                      <a:lvl7pPr marL="2171700" defTabSz="228600" fontAlgn="base">
                        <a:spcBef>
                          <a:spcPct val="20000"/>
                        </a:spcBef>
                        <a:spcAft>
                          <a:spcPct val="0"/>
                        </a:spcAft>
                        <a:buClr>
                          <a:srgbClr val="000000"/>
                        </a:buClr>
                        <a:buFont typeface="Arial" charset="0"/>
                        <a:tabLst>
                          <a:tab pos="115888" algn="l"/>
                        </a:tabLst>
                        <a:defRPr b="1">
                          <a:solidFill>
                            <a:schemeClr val="tx1"/>
                          </a:solidFill>
                          <a:latin typeface="Arial" charset="0"/>
                        </a:defRPr>
                      </a:lvl7pPr>
                      <a:lvl8pPr marL="2628900" defTabSz="228600" fontAlgn="base">
                        <a:spcBef>
                          <a:spcPct val="20000"/>
                        </a:spcBef>
                        <a:spcAft>
                          <a:spcPct val="0"/>
                        </a:spcAft>
                        <a:buClr>
                          <a:srgbClr val="000000"/>
                        </a:buClr>
                        <a:buFont typeface="Arial" charset="0"/>
                        <a:tabLst>
                          <a:tab pos="115888" algn="l"/>
                        </a:tabLst>
                        <a:defRPr b="1">
                          <a:solidFill>
                            <a:schemeClr val="tx1"/>
                          </a:solidFill>
                          <a:latin typeface="Arial" charset="0"/>
                        </a:defRPr>
                      </a:lvl8pPr>
                      <a:lvl9pPr marL="3086100" defTabSz="228600" fontAlgn="base">
                        <a:spcBef>
                          <a:spcPct val="20000"/>
                        </a:spcBef>
                        <a:spcAft>
                          <a:spcPct val="0"/>
                        </a:spcAft>
                        <a:buClr>
                          <a:srgbClr val="000000"/>
                        </a:buClr>
                        <a:buFont typeface="Arial" charset="0"/>
                        <a:tabLst>
                          <a:tab pos="115888" algn="l"/>
                        </a:tabLst>
                        <a:defRPr b="1">
                          <a:solidFill>
                            <a:schemeClr val="tx1"/>
                          </a:solidFill>
                          <a:latin typeface="Arial" charset="0"/>
                        </a:defRPr>
                      </a:lvl9pPr>
                    </a:lstStyle>
                    <a:p>
                      <a:pPr marL="114300" marR="0" lvl="1" indent="0" algn="ctr" defTabSz="228600" rtl="0" eaLnBrk="1" fontAlgn="base" latinLnBrk="0" hangingPunct="1">
                        <a:lnSpc>
                          <a:spcPct val="100000"/>
                        </a:lnSpc>
                        <a:spcBef>
                          <a:spcPct val="20000"/>
                        </a:spcBef>
                        <a:spcAft>
                          <a:spcPct val="0"/>
                        </a:spcAft>
                        <a:buClr>
                          <a:srgbClr val="FF0000"/>
                        </a:buClr>
                        <a:buSzTx/>
                        <a:buFont typeface="Arial" charset="0"/>
                        <a:buNone/>
                        <a:tabLst>
                          <a:tab pos="115888" algn="l"/>
                        </a:tabLst>
                      </a:pPr>
                      <a:r>
                        <a:rPr kumimoji="0" lang="en-US" altLang="en-US" sz="1800" b="1" i="0" u="none" strike="noStrike" cap="none" normalizeH="0" baseline="0" smtClean="0">
                          <a:ln>
                            <a:noFill/>
                          </a:ln>
                          <a:solidFill>
                            <a:srgbClr val="000000"/>
                          </a:solidFill>
                          <a:effectLst/>
                          <a:latin typeface="Arial" charset="0"/>
                        </a:rPr>
                        <a:t>7</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altLang="en-US" sz="1800" b="1" i="0" u="none" strike="noStrike" cap="none" normalizeH="0" baseline="0" smtClean="0">
                          <a:ln>
                            <a:noFill/>
                          </a:ln>
                          <a:solidFill>
                            <a:schemeClr val="tx1"/>
                          </a:solidFill>
                          <a:effectLst/>
                          <a:latin typeface="Courier New" pitchFamily="49" charset="0"/>
                        </a:rPr>
                        <a:t>NOT</a:t>
                      </a:r>
                      <a:r>
                        <a:rPr kumimoji="0" lang="en-US" altLang="en-US" sz="1800" b="1" i="0" u="none" strike="noStrike" cap="none" normalizeH="0" baseline="0" smtClean="0">
                          <a:ln>
                            <a:noFill/>
                          </a:ln>
                          <a:solidFill>
                            <a:schemeClr val="tx1"/>
                          </a:solidFill>
                          <a:effectLst/>
                          <a:latin typeface="Arial" charset="0"/>
                        </a:rPr>
                        <a:t> logical condition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8</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itchFamily="49" charset="0"/>
                        </a:rPr>
                        <a:t>AND</a:t>
                      </a:r>
                      <a:r>
                        <a:rPr kumimoji="0" lang="en-US" altLang="en-US" sz="1800" b="1" i="0" u="none" strike="noStrike" cap="none" normalizeH="0" baseline="0" smtClean="0">
                          <a:ln>
                            <a:noFill/>
                          </a:ln>
                          <a:solidFill>
                            <a:schemeClr val="tx1"/>
                          </a:solidFill>
                          <a:effectLst/>
                          <a:latin typeface="Arial" charset="0"/>
                        </a:rPr>
                        <a:t> logical condition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27025">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114300" marR="0" lvl="1" indent="0" algn="ctr"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charset="0"/>
                        </a:rPr>
                        <a:t>9</a:t>
                      </a:r>
                    </a:p>
                  </a:txBody>
                  <a:tcPr marL="0" marR="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lgn="l" defTabSz="228600">
                        <a:spcBef>
                          <a:spcPct val="20000"/>
                        </a:spcBef>
                        <a:buClr>
                          <a:srgbClr val="000000"/>
                        </a:buClr>
                        <a:buFont typeface="Arial" charset="0"/>
                        <a:defRPr sz="2000" b="1">
                          <a:solidFill>
                            <a:schemeClr val="tx1"/>
                          </a:solidFill>
                          <a:latin typeface="Arial" charset="0"/>
                        </a:defRPr>
                      </a:lvl1pPr>
                      <a:lvl2pPr marL="114300" algn="l" defTabSz="228600">
                        <a:spcBef>
                          <a:spcPct val="20000"/>
                        </a:spcBef>
                        <a:buClr>
                          <a:srgbClr val="FF0000"/>
                        </a:buClr>
                        <a:buFont typeface="Arial" charset="0"/>
                        <a:defRPr sz="2000" b="1">
                          <a:solidFill>
                            <a:schemeClr val="tx1"/>
                          </a:solidFill>
                          <a:latin typeface="Arial" charset="0"/>
                        </a:defRPr>
                      </a:lvl2pPr>
                      <a:lvl3pPr marL="685800" algn="l" defTabSz="228600">
                        <a:spcBef>
                          <a:spcPct val="20000"/>
                        </a:spcBef>
                        <a:buClr>
                          <a:srgbClr val="FF0000"/>
                        </a:buClr>
                        <a:buFont typeface="Arial" charset="0"/>
                        <a:defRPr b="1">
                          <a:solidFill>
                            <a:schemeClr val="tx1"/>
                          </a:solidFill>
                          <a:latin typeface="Arial" charset="0"/>
                        </a:defRPr>
                      </a:lvl3pPr>
                      <a:lvl4pPr marL="1143000" algn="l" defTabSz="228600">
                        <a:spcBef>
                          <a:spcPct val="20000"/>
                        </a:spcBef>
                        <a:buClr>
                          <a:srgbClr val="000000"/>
                        </a:buClr>
                        <a:buFont typeface="Arial" charset="0"/>
                        <a:defRPr b="1">
                          <a:solidFill>
                            <a:srgbClr val="FF0000"/>
                          </a:solidFill>
                          <a:latin typeface="Arial" charset="0"/>
                        </a:defRPr>
                      </a:lvl4pPr>
                      <a:lvl5pPr marL="1257300" algn="l" defTabSz="228600">
                        <a:spcBef>
                          <a:spcPct val="20000"/>
                        </a:spcBef>
                        <a:buClr>
                          <a:srgbClr val="000000"/>
                        </a:buClr>
                        <a:buFont typeface="Arial" charset="0"/>
                        <a:defRPr b="1">
                          <a:solidFill>
                            <a:schemeClr val="tx1"/>
                          </a:solidFill>
                          <a:latin typeface="Arial" charset="0"/>
                        </a:defRPr>
                      </a:lvl5pPr>
                      <a:lvl6pPr marL="1714500" defTabSz="228600" fontAlgn="base">
                        <a:spcBef>
                          <a:spcPct val="20000"/>
                        </a:spcBef>
                        <a:spcAft>
                          <a:spcPct val="0"/>
                        </a:spcAft>
                        <a:buClr>
                          <a:srgbClr val="000000"/>
                        </a:buClr>
                        <a:buFont typeface="Arial" charset="0"/>
                        <a:defRPr b="1">
                          <a:solidFill>
                            <a:schemeClr val="tx1"/>
                          </a:solidFill>
                          <a:latin typeface="Arial" charset="0"/>
                        </a:defRPr>
                      </a:lvl6pPr>
                      <a:lvl7pPr marL="2171700" defTabSz="228600" fontAlgn="base">
                        <a:spcBef>
                          <a:spcPct val="20000"/>
                        </a:spcBef>
                        <a:spcAft>
                          <a:spcPct val="0"/>
                        </a:spcAft>
                        <a:buClr>
                          <a:srgbClr val="000000"/>
                        </a:buClr>
                        <a:buFont typeface="Arial" charset="0"/>
                        <a:defRPr b="1">
                          <a:solidFill>
                            <a:schemeClr val="tx1"/>
                          </a:solidFill>
                          <a:latin typeface="Arial" charset="0"/>
                        </a:defRPr>
                      </a:lvl7pPr>
                      <a:lvl8pPr marL="2628900" defTabSz="228600" fontAlgn="base">
                        <a:spcBef>
                          <a:spcPct val="20000"/>
                        </a:spcBef>
                        <a:spcAft>
                          <a:spcPct val="0"/>
                        </a:spcAft>
                        <a:buClr>
                          <a:srgbClr val="000000"/>
                        </a:buClr>
                        <a:buFont typeface="Arial" charset="0"/>
                        <a:defRPr b="1">
                          <a:solidFill>
                            <a:schemeClr val="tx1"/>
                          </a:solidFill>
                          <a:latin typeface="Arial" charset="0"/>
                        </a:defRPr>
                      </a:lvl8pPr>
                      <a:lvl9pPr marL="3086100" defTabSz="228600" fontAlgn="base">
                        <a:spcBef>
                          <a:spcPct val="20000"/>
                        </a:spcBef>
                        <a:spcAft>
                          <a:spcPct val="0"/>
                        </a:spcAft>
                        <a:buClr>
                          <a:srgbClr val="000000"/>
                        </a:buClr>
                        <a:buFont typeface="Arial" charset="0"/>
                        <a:defRPr b="1">
                          <a:solidFill>
                            <a:schemeClr val="tx1"/>
                          </a:solidFill>
                          <a:latin typeface="Arial" charset="0"/>
                        </a:defRPr>
                      </a:lvl9pPr>
                    </a:lstStyle>
                    <a:p>
                      <a:pPr marL="0" marR="0" lvl="0" indent="0" algn="l" defTabSz="228600" rtl="0" eaLnBrk="0" fontAlgn="base" latinLnBrk="0" hangingPunct="0">
                        <a:lnSpc>
                          <a:spcPct val="120000"/>
                        </a:lnSpc>
                        <a:spcBef>
                          <a:spcPct val="6000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urier New" pitchFamily="49" charset="0"/>
                        </a:rPr>
                        <a:t>OR</a:t>
                      </a:r>
                      <a:r>
                        <a:rPr kumimoji="0" lang="en-US" altLang="en-US" sz="1800" b="1" i="0" u="none" strike="noStrike" cap="none" normalizeH="0" baseline="0" smtClean="0">
                          <a:ln>
                            <a:noFill/>
                          </a:ln>
                          <a:solidFill>
                            <a:schemeClr val="tx1"/>
                          </a:solidFill>
                          <a:effectLst/>
                          <a:latin typeface="Arial" charset="0"/>
                        </a:rPr>
                        <a:t> logical condition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solidFill>
                      <a:srgbClr val="99CCFF"/>
                    </a:solidFill>
                  </a:tcPr>
                </a:tc>
              </a:tr>
            </a:tbl>
          </a:graphicData>
        </a:graphic>
      </p:graphicFrame>
    </p:spTree>
    <p:extLst>
      <p:ext uri="{BB962C8B-B14F-4D97-AF65-F5344CB8AC3E}">
        <p14:creationId xmlns:p14="http://schemas.microsoft.com/office/powerpoint/2010/main" val="2875560691"/>
      </p:ext>
    </p:extLst>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30" name="Rectangle 6"/>
          <p:cNvSpPr>
            <a:spLocks noGrp="1" noChangeArrowheads="1"/>
          </p:cNvSpPr>
          <p:nvPr>
            <p:ph type="title"/>
          </p:nvPr>
        </p:nvSpPr>
        <p:spPr/>
        <p:txBody>
          <a:bodyPr/>
          <a:lstStyle/>
          <a:p>
            <a:r>
              <a:rPr lang="en-US" altLang="en-US" dirty="0" smtClean="0"/>
              <a:t>DEFAULT Option</a:t>
            </a:r>
            <a:endParaRPr lang="en-US" altLang="en-US" dirty="0"/>
          </a:p>
        </p:txBody>
      </p:sp>
      <p:sp>
        <p:nvSpPr>
          <p:cNvPr id="487431" name="Rectangle 7"/>
          <p:cNvSpPr>
            <a:spLocks noGrp="1" noChangeArrowheads="1"/>
          </p:cNvSpPr>
          <p:nvPr>
            <p:ph type="body" idx="1"/>
          </p:nvPr>
        </p:nvSpPr>
        <p:spPr>
          <a:xfrm>
            <a:off x="467544" y="1369378"/>
            <a:ext cx="8229600" cy="4937760"/>
          </a:xfrm>
        </p:spPr>
        <p:txBody>
          <a:bodyPr/>
          <a:lstStyle/>
          <a:p>
            <a:pPr lvl="1"/>
            <a:r>
              <a:rPr lang="en-US" altLang="en-US" dirty="0" smtClean="0"/>
              <a:t>Specify a default value for a column during an insert </a:t>
            </a:r>
            <a:r>
              <a:rPr lang="en-US" altLang="en-US" dirty="0"/>
              <a:t> </a:t>
            </a:r>
            <a:r>
              <a:rPr lang="en-US" altLang="en-US" dirty="0" smtClean="0"/>
              <a:t>if no value supplied by a user.</a:t>
            </a:r>
          </a:p>
          <a:p>
            <a:pPr lvl="1"/>
            <a:endParaRPr lang="en-US" altLang="en-US" dirty="0" smtClean="0"/>
          </a:p>
          <a:p>
            <a:pPr lvl="1"/>
            <a:endParaRPr lang="en-US" altLang="en-US" dirty="0" smtClean="0"/>
          </a:p>
          <a:p>
            <a:pPr lvl="1"/>
            <a:r>
              <a:rPr lang="en-US" altLang="en-US" dirty="0" smtClean="0"/>
              <a:t>Literal values, expressions, or SQL functions are legal values.</a:t>
            </a:r>
          </a:p>
          <a:p>
            <a:pPr lvl="1"/>
            <a:r>
              <a:rPr lang="en-US" altLang="en-US" dirty="0" smtClean="0"/>
              <a:t>Another column’s name or a </a:t>
            </a:r>
            <a:r>
              <a:rPr lang="en-US" altLang="en-US" dirty="0" err="1" smtClean="0"/>
              <a:t>pseudocolumn</a:t>
            </a:r>
            <a:r>
              <a:rPr lang="en-US" altLang="en-US" dirty="0" smtClean="0"/>
              <a:t> are illegal values.</a:t>
            </a:r>
          </a:p>
          <a:p>
            <a:pPr lvl="1"/>
            <a:r>
              <a:rPr lang="en-US" altLang="en-US" dirty="0" smtClean="0"/>
              <a:t>The default data type must match the column data type.</a:t>
            </a:r>
            <a:endParaRPr lang="en-US" altLang="en-US" dirty="0"/>
          </a:p>
        </p:txBody>
      </p:sp>
      <p:sp>
        <p:nvSpPr>
          <p:cNvPr id="487432" name="Rectangle 8"/>
          <p:cNvSpPr>
            <a:spLocks noChangeArrowheads="1"/>
          </p:cNvSpPr>
          <p:nvPr/>
        </p:nvSpPr>
        <p:spPr bwMode="blackGray">
          <a:xfrm>
            <a:off x="863746" y="2242989"/>
            <a:ext cx="7265988" cy="565150"/>
          </a:xfrm>
          <a:prstGeom prst="rect">
            <a:avLst/>
          </a:prstGeom>
          <a:solidFill>
            <a:srgbClr val="FFCC99"/>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lnSpc>
                <a:spcPct val="120000"/>
              </a:lnSpc>
              <a:spcBef>
                <a:spcPct val="60000"/>
              </a:spcBef>
              <a:buClrTx/>
              <a:buFontTx/>
              <a:buNone/>
            </a:pPr>
            <a:r>
              <a:rPr lang="en-US" altLang="en-US" sz="1800" dirty="0">
                <a:solidFill>
                  <a:srgbClr val="000000"/>
                </a:solidFill>
                <a:latin typeface="Courier New" pitchFamily="49" charset="0"/>
              </a:rPr>
              <a:t>... </a:t>
            </a:r>
            <a:r>
              <a:rPr lang="en-US" altLang="en-US" sz="1800" dirty="0" err="1">
                <a:solidFill>
                  <a:srgbClr val="000000"/>
                </a:solidFill>
                <a:latin typeface="Courier New" pitchFamily="49" charset="0"/>
              </a:rPr>
              <a:t>hire_date</a:t>
            </a:r>
            <a:r>
              <a:rPr lang="en-US" altLang="en-US" sz="1800" dirty="0">
                <a:solidFill>
                  <a:srgbClr val="000000"/>
                </a:solidFill>
                <a:latin typeface="Courier New" pitchFamily="49" charset="0"/>
              </a:rPr>
              <a:t> DATE DEFAULT SYSDATE, ...</a:t>
            </a:r>
            <a:r>
              <a:rPr lang="en-US" altLang="en-US" sz="2800" dirty="0">
                <a:solidFill>
                  <a:srgbClr val="000000"/>
                </a:solidFill>
                <a:latin typeface="Courier New" pitchFamily="49" charset="0"/>
              </a:rPr>
              <a:t> </a:t>
            </a:r>
          </a:p>
        </p:txBody>
      </p:sp>
      <p:sp>
        <p:nvSpPr>
          <p:cNvPr id="487434" name="Rectangle 10"/>
          <p:cNvSpPr>
            <a:spLocks noChangeArrowheads="1"/>
          </p:cNvSpPr>
          <p:nvPr/>
        </p:nvSpPr>
        <p:spPr bwMode="blackGray">
          <a:xfrm>
            <a:off x="873125" y="4870754"/>
            <a:ext cx="7265988" cy="1038225"/>
          </a:xfrm>
          <a:prstGeom prst="rect">
            <a:avLst/>
          </a:prstGeom>
          <a:solidFill>
            <a:srgbClr val="FFCC99"/>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dirty="0">
                <a:solidFill>
                  <a:srgbClr val="000000"/>
                </a:solidFill>
                <a:latin typeface="Courier New" pitchFamily="49" charset="0"/>
              </a:rPr>
              <a:t>CREATE TABLE </a:t>
            </a:r>
            <a:r>
              <a:rPr lang="en-US" altLang="en-US" sz="1800" dirty="0" err="1">
                <a:solidFill>
                  <a:srgbClr val="000000"/>
                </a:solidFill>
                <a:latin typeface="Courier New" pitchFamily="49" charset="0"/>
              </a:rPr>
              <a:t>hire_dates</a:t>
            </a:r>
            <a:r>
              <a:rPr lang="en-US" altLang="en-US" sz="1800" dirty="0">
                <a:solidFill>
                  <a:srgbClr val="000000"/>
                </a:solidFill>
                <a:latin typeface="Courier New" pitchFamily="49" charset="0"/>
              </a:rPr>
              <a:t/>
            </a:r>
            <a:br>
              <a:rPr lang="en-US" altLang="en-US" sz="1800" dirty="0">
                <a:solidFill>
                  <a:srgbClr val="000000"/>
                </a:solidFill>
                <a:latin typeface="Courier New" pitchFamily="49" charset="0"/>
              </a:rPr>
            </a:br>
            <a:r>
              <a:rPr lang="en-US" altLang="en-US" sz="1800" dirty="0">
                <a:solidFill>
                  <a:srgbClr val="000000"/>
                </a:solidFill>
                <a:latin typeface="Courier New" pitchFamily="49" charset="0"/>
              </a:rPr>
              <a:t>        (id          NUMBER(8),</a:t>
            </a:r>
          </a:p>
          <a:p>
            <a:pPr eaLnBrk="0" hangingPunct="0">
              <a:buClrTx/>
              <a:buFontTx/>
              <a:buNone/>
            </a:pPr>
            <a:r>
              <a:rPr lang="en-US" altLang="en-US" sz="1800" dirty="0">
                <a:latin typeface="Courier New" pitchFamily="49" charset="0"/>
              </a:rPr>
              <a:t>         </a:t>
            </a:r>
            <a:r>
              <a:rPr lang="en-US" altLang="en-US" sz="1800" dirty="0" err="1">
                <a:latin typeface="Courier New" pitchFamily="49" charset="0"/>
              </a:rPr>
              <a:t>hire_date</a:t>
            </a:r>
            <a:r>
              <a:rPr lang="en-US" altLang="en-US" sz="1800" dirty="0">
                <a:latin typeface="Courier New" pitchFamily="49" charset="0"/>
              </a:rPr>
              <a:t> DATE DEFAULT SYSDATE</a:t>
            </a:r>
            <a:r>
              <a:rPr lang="en-US" altLang="en-US" sz="1800" dirty="0">
                <a:solidFill>
                  <a:srgbClr val="000000"/>
                </a:solidFill>
                <a:latin typeface="Courier New" pitchFamily="49" charset="0"/>
              </a:rPr>
              <a:t>);</a:t>
            </a:r>
          </a:p>
          <a:p>
            <a:pPr eaLnBrk="0" hangingPunct="0">
              <a:buClrTx/>
              <a:buFontTx/>
              <a:buNone/>
            </a:pPr>
            <a:r>
              <a:rPr lang="en-US" altLang="en-US" sz="1800" dirty="0">
                <a:solidFill>
                  <a:srgbClr val="FF3300"/>
                </a:solidFill>
                <a:latin typeface="Courier New" pitchFamily="49" charset="0"/>
              </a:rPr>
              <a:t>Table created.</a:t>
            </a:r>
            <a:endParaRPr lang="en-US" altLang="en-US" sz="1800" dirty="0">
              <a:solidFill>
                <a:srgbClr val="000000"/>
              </a:solidFill>
              <a:latin typeface="Courier New" pitchFamily="49" charset="0"/>
            </a:endParaRPr>
          </a:p>
        </p:txBody>
      </p:sp>
      <p:sp>
        <p:nvSpPr>
          <p:cNvPr id="487435" name="Rectangle 11"/>
          <p:cNvSpPr>
            <a:spLocks noChangeArrowheads="1"/>
          </p:cNvSpPr>
          <p:nvPr/>
        </p:nvSpPr>
        <p:spPr bwMode="auto">
          <a:xfrm>
            <a:off x="2090738" y="5358690"/>
            <a:ext cx="4765675" cy="314325"/>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rgbClr val="FF5050">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2619810739"/>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Exercise</a:t>
            </a:r>
            <a:endParaRPr lang="en-IE" dirty="0"/>
          </a:p>
        </p:txBody>
      </p:sp>
      <p:sp>
        <p:nvSpPr>
          <p:cNvPr id="3" name="Content Placeholder 2"/>
          <p:cNvSpPr>
            <a:spLocks noGrp="1"/>
          </p:cNvSpPr>
          <p:nvPr>
            <p:ph sz="quarter" idx="1"/>
          </p:nvPr>
        </p:nvSpPr>
        <p:spPr/>
        <p:txBody>
          <a:bodyPr/>
          <a:lstStyle/>
          <a:p>
            <a:r>
              <a:rPr lang="en-IE" dirty="0" smtClean="0"/>
              <a:t>By default the date of a rental is the current date</a:t>
            </a:r>
          </a:p>
          <a:p>
            <a:pPr lvl="1"/>
            <a:r>
              <a:rPr lang="en-IE" dirty="0" smtClean="0"/>
              <a:t>SYSDATE</a:t>
            </a:r>
          </a:p>
          <a:p>
            <a:r>
              <a:rPr lang="en-IE" dirty="0" err="1" smtClean="0"/>
              <a:t>On_Mailing_List</a:t>
            </a:r>
            <a:r>
              <a:rPr lang="en-IE" dirty="0" smtClean="0"/>
              <a:t> is Y</a:t>
            </a:r>
            <a:endParaRPr lang="en-IE" dirty="0"/>
          </a:p>
        </p:txBody>
      </p:sp>
    </p:spTree>
    <p:extLst>
      <p:ext uri="{BB962C8B-B14F-4D97-AF65-F5344CB8AC3E}">
        <p14:creationId xmlns:p14="http://schemas.microsoft.com/office/powerpoint/2010/main" val="39331598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IE" dirty="0" smtClean="0"/>
              <a:t>Inserting Data</a:t>
            </a:r>
            <a:endParaRPr lang="en-IE" dirty="0"/>
          </a:p>
        </p:txBody>
      </p:sp>
      <p:sp>
        <p:nvSpPr>
          <p:cNvPr id="4" name="Subtitle 3"/>
          <p:cNvSpPr>
            <a:spLocks noGrp="1"/>
          </p:cNvSpPr>
          <p:nvPr>
            <p:ph type="subTitle" idx="1"/>
          </p:nvPr>
        </p:nvSpPr>
        <p:spPr/>
        <p:txBody>
          <a:bodyPr/>
          <a:lstStyle/>
          <a:p>
            <a:endParaRPr lang="en-IE"/>
          </a:p>
        </p:txBody>
      </p:sp>
    </p:spTree>
    <p:extLst>
      <p:ext uri="{BB962C8B-B14F-4D97-AF65-F5344CB8AC3E}">
        <p14:creationId xmlns:p14="http://schemas.microsoft.com/office/powerpoint/2010/main" val="36856583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IE" dirty="0" smtClean="0"/>
              <a:t>To add a row we need to :</a:t>
            </a:r>
          </a:p>
        </p:txBody>
      </p:sp>
      <p:sp>
        <p:nvSpPr>
          <p:cNvPr id="32772" name="Rectangle 3"/>
          <p:cNvSpPr>
            <a:spLocks noGrp="1" noChangeArrowheads="1"/>
          </p:cNvSpPr>
          <p:nvPr>
            <p:ph sz="quarter" idx="1"/>
          </p:nvPr>
        </p:nvSpPr>
        <p:spPr/>
        <p:txBody>
          <a:bodyPr>
            <a:normAutofit/>
          </a:bodyPr>
          <a:lstStyle/>
          <a:p>
            <a:pPr marL="640080" lvl="1" indent="-246888">
              <a:buNone/>
              <a:defRPr/>
            </a:pPr>
            <a:endParaRPr lang="en-US" b="1" dirty="0">
              <a:latin typeface="CourierPS" pitchFamily="49" charset="0"/>
            </a:endParaRPr>
          </a:p>
          <a:p>
            <a:pPr marL="640080" lvl="1" indent="-246888">
              <a:buNone/>
              <a:defRPr/>
            </a:pPr>
            <a:endParaRPr lang="en-US" b="1" dirty="0" smtClean="0">
              <a:latin typeface="CourierPS" pitchFamily="49" charset="0"/>
            </a:endParaRPr>
          </a:p>
          <a:p>
            <a:pPr marL="640080" lvl="1" indent="-246888">
              <a:buNone/>
              <a:defRPr/>
            </a:pPr>
            <a:endParaRPr lang="en-US" b="1" dirty="0">
              <a:latin typeface="CourierPS" pitchFamily="49" charset="0"/>
            </a:endParaRPr>
          </a:p>
          <a:p>
            <a:pPr marL="640080" lvl="1" indent="-246888">
              <a:buNone/>
              <a:defRPr/>
            </a:pPr>
            <a:r>
              <a:rPr lang="en-IE" b="1" dirty="0">
                <a:latin typeface="CourierPS" pitchFamily="49" charset="0"/>
              </a:rPr>
              <a:t>INSERT INTO AUTHOR (</a:t>
            </a:r>
            <a:r>
              <a:rPr lang="en-IE" b="1" dirty="0" err="1">
                <a:latin typeface="CourierPS" pitchFamily="49" charset="0"/>
              </a:rPr>
              <a:t>AuthorID</a:t>
            </a:r>
            <a:r>
              <a:rPr lang="en-IE" b="1" dirty="0">
                <a:latin typeface="CourierPS" pitchFamily="49" charset="0"/>
              </a:rPr>
              <a:t>, </a:t>
            </a:r>
            <a:r>
              <a:rPr lang="en-IE" b="1" dirty="0" err="1">
                <a:latin typeface="CourierPS" pitchFamily="49" charset="0"/>
              </a:rPr>
              <a:t>AuthorFirstName</a:t>
            </a:r>
            <a:r>
              <a:rPr lang="en-IE" b="1" dirty="0">
                <a:latin typeface="CourierPS" pitchFamily="49" charset="0"/>
              </a:rPr>
              <a:t>, </a:t>
            </a:r>
            <a:r>
              <a:rPr lang="en-IE" b="1" dirty="0" err="1">
                <a:latin typeface="CourierPS" pitchFamily="49" charset="0"/>
              </a:rPr>
              <a:t>AuthorLastName</a:t>
            </a:r>
            <a:r>
              <a:rPr lang="en-IE" b="1" dirty="0">
                <a:latin typeface="CourierPS" pitchFamily="49" charset="0"/>
              </a:rPr>
              <a:t>) </a:t>
            </a:r>
            <a:endParaRPr lang="en-IE" b="1" dirty="0" smtClean="0">
              <a:latin typeface="CourierPS" pitchFamily="49" charset="0"/>
            </a:endParaRPr>
          </a:p>
          <a:p>
            <a:pPr marL="640080" lvl="1" indent="-246888">
              <a:buNone/>
              <a:defRPr/>
            </a:pPr>
            <a:r>
              <a:rPr lang="en-IE" b="1" dirty="0" smtClean="0">
                <a:latin typeface="CourierPS" pitchFamily="49" charset="0"/>
              </a:rPr>
              <a:t>VALUES </a:t>
            </a:r>
            <a:r>
              <a:rPr lang="en-IE" b="1" dirty="0">
                <a:latin typeface="CourierPS" pitchFamily="49" charset="0"/>
              </a:rPr>
              <a:t>(1,'Melville', 'Herman');</a:t>
            </a:r>
            <a:endParaRPr lang="en-US" b="1" dirty="0" smtClean="0">
              <a:latin typeface="CourierPS" pitchFamily="49" charset="0"/>
            </a:endParaRPr>
          </a:p>
        </p:txBody>
      </p:sp>
      <p:sp>
        <p:nvSpPr>
          <p:cNvPr id="2" name="TextBox 1"/>
          <p:cNvSpPr txBox="1"/>
          <p:nvPr/>
        </p:nvSpPr>
        <p:spPr>
          <a:xfrm>
            <a:off x="683568" y="1196752"/>
            <a:ext cx="7056784" cy="646331"/>
          </a:xfrm>
          <a:prstGeom prst="rect">
            <a:avLst/>
          </a:prstGeom>
          <a:solidFill>
            <a:srgbClr val="FFFF00"/>
          </a:solidFill>
          <a:ln>
            <a:solidFill>
              <a:schemeClr val="tx1"/>
            </a:solidFill>
          </a:ln>
        </p:spPr>
        <p:txBody>
          <a:bodyPr wrap="square" rtlCol="0">
            <a:spAutoFit/>
          </a:bodyPr>
          <a:lstStyle/>
          <a:p>
            <a:r>
              <a:rPr lang="en-IE" dirty="0"/>
              <a:t>INSERT INTO table (column1, column2, ... </a:t>
            </a:r>
            <a:r>
              <a:rPr lang="en-IE" dirty="0" err="1"/>
              <a:t>column_n</a:t>
            </a:r>
            <a:r>
              <a:rPr lang="en-IE" dirty="0"/>
              <a:t> ) VALUES (expression1, expression2, ... </a:t>
            </a:r>
            <a:r>
              <a:rPr lang="en-IE" dirty="0" err="1"/>
              <a:t>expression_n</a:t>
            </a:r>
            <a:r>
              <a:rPr lang="en-IE" dirty="0"/>
              <a:t> );</a:t>
            </a:r>
          </a:p>
        </p:txBody>
      </p:sp>
      <p:sp>
        <p:nvSpPr>
          <p:cNvPr id="5" name="TextBox 4"/>
          <p:cNvSpPr txBox="1"/>
          <p:nvPr/>
        </p:nvSpPr>
        <p:spPr>
          <a:xfrm>
            <a:off x="203213" y="5805264"/>
            <a:ext cx="8784976" cy="369332"/>
          </a:xfrm>
          <a:prstGeom prst="rect">
            <a:avLst/>
          </a:prstGeom>
          <a:noFill/>
        </p:spPr>
        <p:txBody>
          <a:bodyPr wrap="square" rtlCol="0">
            <a:spAutoFit/>
          </a:bodyPr>
          <a:lstStyle/>
          <a:p>
            <a:r>
              <a:rPr lang="en-IE" b="1" dirty="0" smtClean="0"/>
              <a:t>NOTE: If we use a column list we can insert the data in the order we want</a:t>
            </a:r>
            <a:endParaRPr lang="en-IE" b="1" dirty="0"/>
          </a:p>
        </p:txBody>
      </p:sp>
    </p:spTree>
    <p:extLst>
      <p:ext uri="{BB962C8B-B14F-4D97-AF65-F5344CB8AC3E}">
        <p14:creationId xmlns:p14="http://schemas.microsoft.com/office/powerpoint/2010/main" val="22415214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Exercise</a:t>
            </a:r>
            <a:endParaRPr lang="en-IE" dirty="0"/>
          </a:p>
        </p:txBody>
      </p:sp>
      <p:sp>
        <p:nvSpPr>
          <p:cNvPr id="3" name="Content Placeholder 2"/>
          <p:cNvSpPr>
            <a:spLocks noGrp="1"/>
          </p:cNvSpPr>
          <p:nvPr>
            <p:ph sz="quarter" idx="1"/>
          </p:nvPr>
        </p:nvSpPr>
        <p:spPr/>
        <p:txBody>
          <a:bodyPr/>
          <a:lstStyle/>
          <a:p>
            <a:endParaRPr lang="en-IE"/>
          </a:p>
        </p:txBody>
      </p:sp>
    </p:spTree>
    <p:extLst>
      <p:ext uri="{BB962C8B-B14F-4D97-AF65-F5344CB8AC3E}">
        <p14:creationId xmlns:p14="http://schemas.microsoft.com/office/powerpoint/2010/main" val="36226664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82701"/>
            <a:ext cx="89768" cy="584775"/>
          </a:xfrm>
          <a:prstGeom prst="rect">
            <a:avLst/>
          </a:prstGeom>
          <a:noFill/>
        </p:spPr>
        <p:txBody>
          <a:bodyPr wrap="none" lIns="0" tIns="0" rIns="0" rtlCol="0">
            <a:spAutoFit/>
          </a:bodyPr>
          <a:lstStyle/>
          <a:p>
            <a:pPr>
              <a:lnSpc>
                <a:spcPts val="1000"/>
              </a:lnSpc>
            </a:pPr>
            <a:endParaRPr lang="en-US" altLang="zh-CN" dirty="0" smtClean="0"/>
          </a:p>
          <a:p>
            <a:pPr>
              <a:lnSpc>
                <a:spcPts val="3200"/>
              </a:lnSpc>
              <a:tabLst>
                <a:tab pos="88900" algn="l"/>
                <a:tab pos="482600" algn="l"/>
                <a:tab pos="723900" algn="l"/>
              </a:tabLst>
            </a:pPr>
            <a:r>
              <a:rPr lang="en-US" altLang="zh-CN" dirty="0" smtClean="0"/>
              <a:t>	</a:t>
            </a:r>
            <a:endParaRPr lang="en-US" altLang="zh-CN" sz="2400" dirty="0" smtClean="0">
              <a:solidFill>
                <a:srgbClr val="000000"/>
              </a:solidFill>
              <a:latin typeface="Constantia" pitchFamily="18" charset="0"/>
              <a:cs typeface="Constantia" pitchFamily="18" charset="0"/>
            </a:endParaRPr>
          </a:p>
        </p:txBody>
      </p:sp>
      <p:sp>
        <p:nvSpPr>
          <p:cNvPr id="6" name="TextBox 1"/>
          <p:cNvSpPr txBox="1"/>
          <p:nvPr/>
        </p:nvSpPr>
        <p:spPr>
          <a:xfrm>
            <a:off x="1460501" y="3733801"/>
            <a:ext cx="68930" cy="315471"/>
          </a:xfrm>
          <a:prstGeom prst="rect">
            <a:avLst/>
          </a:prstGeom>
          <a:noFill/>
        </p:spPr>
        <p:txBody>
          <a:bodyPr wrap="none" lIns="0" tIns="0" rIns="0" rtlCol="0">
            <a:spAutoFit/>
          </a:bodyPr>
          <a:lstStyle/>
          <a:p>
            <a:pPr>
              <a:lnSpc>
                <a:spcPts val="2100"/>
              </a:lnSpc>
              <a:tabLst/>
            </a:pPr>
            <a:r>
              <a:rPr lang="en-US" altLang="zh-CN" sz="2100" dirty="0" smtClean="0">
                <a:solidFill>
                  <a:srgbClr val="000000"/>
                </a:solidFill>
                <a:latin typeface="Constantia" pitchFamily="18" charset="0"/>
                <a:cs typeface="Constantia" pitchFamily="18" charset="0"/>
              </a:rPr>
              <a:t>.</a:t>
            </a:r>
          </a:p>
        </p:txBody>
      </p:sp>
      <p:sp>
        <p:nvSpPr>
          <p:cNvPr id="3" name="Title 2"/>
          <p:cNvSpPr>
            <a:spLocks noGrp="1"/>
          </p:cNvSpPr>
          <p:nvPr>
            <p:ph type="title"/>
          </p:nvPr>
        </p:nvSpPr>
        <p:spPr/>
        <p:txBody>
          <a:bodyPr/>
          <a:lstStyle/>
          <a:p>
            <a:r>
              <a:rPr lang="en-US" altLang="zh-CN" dirty="0" smtClean="0"/>
              <a:t>TRANSACTION and locking</a:t>
            </a:r>
            <a:endParaRPr lang="en-IE" dirty="0"/>
          </a:p>
        </p:txBody>
      </p:sp>
      <p:sp>
        <p:nvSpPr>
          <p:cNvPr id="11" name="Content Placeholder 10"/>
          <p:cNvSpPr>
            <a:spLocks noGrp="1"/>
          </p:cNvSpPr>
          <p:nvPr>
            <p:ph sz="quarter" idx="1"/>
          </p:nvPr>
        </p:nvSpPr>
        <p:spPr/>
        <p:txBody>
          <a:bodyPr>
            <a:normAutofit fontScale="92500"/>
          </a:bodyPr>
          <a:lstStyle/>
          <a:p>
            <a:r>
              <a:rPr lang="en-US" altLang="zh-CN" dirty="0" smtClean="0"/>
              <a:t>When an INSERT, UPDATE or DELETE  takes place:</a:t>
            </a:r>
          </a:p>
          <a:p>
            <a:pPr lvl="1"/>
            <a:r>
              <a:rPr lang="en-US" altLang="zh-CN" dirty="0" smtClean="0"/>
              <a:t>It starts a TRANSACTION - (or logical </a:t>
            </a:r>
            <a:r>
              <a:rPr lang="en-US" altLang="zh-CN" dirty="0" err="1" smtClean="0"/>
              <a:t>unitof</a:t>
            </a:r>
            <a:r>
              <a:rPr lang="en-US" altLang="zh-CN" dirty="0" smtClean="0"/>
              <a:t> work)  a sequence of SQL statements that ORACLE treats as a single unit.</a:t>
            </a:r>
          </a:p>
          <a:p>
            <a:pPr lvl="1"/>
            <a:r>
              <a:rPr lang="en-US" altLang="zh-CN" dirty="0" smtClean="0"/>
              <a:t>It locks the row that is being </a:t>
            </a:r>
            <a:r>
              <a:rPr lang="en-US" altLang="zh-CN" dirty="0" err="1" smtClean="0"/>
              <a:t>INSERTed</a:t>
            </a:r>
            <a:r>
              <a:rPr lang="en-US" altLang="zh-CN" dirty="0" smtClean="0"/>
              <a:t> / </a:t>
            </a:r>
            <a:r>
              <a:rPr lang="en-US" altLang="zh-CN" dirty="0" err="1" smtClean="0"/>
              <a:t>UPDATEd</a:t>
            </a:r>
            <a:r>
              <a:rPr lang="en-US" altLang="zh-CN" dirty="0" smtClean="0"/>
              <a:t> /</a:t>
            </a:r>
            <a:r>
              <a:rPr lang="en-US" altLang="zh-CN" dirty="0" err="1" smtClean="0"/>
              <a:t>DELETEd</a:t>
            </a:r>
            <a:endParaRPr lang="en-US" altLang="zh-CN" dirty="0" smtClean="0"/>
          </a:p>
          <a:p>
            <a:r>
              <a:rPr lang="en-US" altLang="zh-CN" dirty="0" smtClean="0"/>
              <a:t>Other sessions cannot see the changes that are being made</a:t>
            </a:r>
          </a:p>
          <a:p>
            <a:r>
              <a:rPr lang="en-US" altLang="zh-CN" dirty="0" smtClean="0"/>
              <a:t>The lock holds until the transaction session issues</a:t>
            </a:r>
          </a:p>
          <a:p>
            <a:pPr lvl="1"/>
            <a:r>
              <a:rPr lang="en-US" altLang="zh-CN" dirty="0" smtClean="0"/>
              <a:t>COMMIT or</a:t>
            </a:r>
          </a:p>
          <a:p>
            <a:pPr lvl="1"/>
            <a:r>
              <a:rPr lang="en-US" altLang="zh-CN" dirty="0" smtClean="0"/>
              <a:t>ROLLBACK</a:t>
            </a:r>
          </a:p>
          <a:p>
            <a:r>
              <a:rPr lang="en-US" altLang="zh-CN" dirty="0" smtClean="0"/>
              <a:t>A transaction ends with a:</a:t>
            </a:r>
          </a:p>
          <a:p>
            <a:pPr lvl="1"/>
            <a:r>
              <a:rPr lang="en-US" altLang="zh-CN" dirty="0" smtClean="0"/>
              <a:t>commit,</a:t>
            </a:r>
          </a:p>
          <a:p>
            <a:pPr lvl="1"/>
            <a:r>
              <a:rPr lang="en-US" altLang="zh-CN" dirty="0" smtClean="0"/>
              <a:t>rollback ,</a:t>
            </a:r>
          </a:p>
          <a:p>
            <a:pPr lvl="1"/>
            <a:r>
              <a:rPr lang="en-US" altLang="zh-CN" dirty="0" smtClean="0"/>
              <a:t>exit, or any </a:t>
            </a:r>
            <a:r>
              <a:rPr lang="en-US" altLang="zh-CN" dirty="0" err="1" smtClean="0"/>
              <a:t>DDL</a:t>
            </a:r>
            <a:r>
              <a:rPr lang="en-US" altLang="zh-CN" dirty="0" smtClean="0"/>
              <a:t> statement which issues an implicit commit.</a:t>
            </a:r>
          </a:p>
          <a:p>
            <a:endParaRPr lang="en-US" altLang="zh-CN" dirty="0" smtClean="0"/>
          </a:p>
          <a:p>
            <a:endParaRPr lang="en-US" altLang="zh-CN" dirty="0" smtClean="0"/>
          </a:p>
          <a:p>
            <a:endParaRPr lang="en-US" altLang="zh-CN" dirty="0" smtClean="0"/>
          </a:p>
          <a:p>
            <a:endParaRPr lang="en-IE" dirty="0"/>
          </a:p>
        </p:txBody>
      </p:sp>
    </p:spTree>
    <p:extLst>
      <p:ext uri="{BB962C8B-B14F-4D97-AF65-F5344CB8AC3E}">
        <p14:creationId xmlns:p14="http://schemas.microsoft.com/office/powerpoint/2010/main" val="31491658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The Transaction </a:t>
            </a:r>
            <a:r>
              <a:rPr lang="en-US" altLang="zh-CN" dirty="0"/>
              <a:t>C</a:t>
            </a:r>
            <a:r>
              <a:rPr lang="en-US" altLang="zh-CN" dirty="0" smtClean="0"/>
              <a:t>ontrol Commands</a:t>
            </a:r>
            <a:endParaRPr lang="en-IE" dirty="0"/>
          </a:p>
        </p:txBody>
      </p:sp>
      <p:sp>
        <p:nvSpPr>
          <p:cNvPr id="4" name="Content Placeholder 3"/>
          <p:cNvSpPr>
            <a:spLocks noGrp="1"/>
          </p:cNvSpPr>
          <p:nvPr>
            <p:ph sz="quarter" idx="1"/>
          </p:nvPr>
        </p:nvSpPr>
        <p:spPr/>
        <p:txBody>
          <a:bodyPr/>
          <a:lstStyle/>
          <a:p>
            <a:r>
              <a:rPr lang="en-US" altLang="zh-CN" dirty="0"/>
              <a:t>C</a:t>
            </a:r>
            <a:r>
              <a:rPr lang="en-US" altLang="zh-CN" dirty="0" smtClean="0"/>
              <a:t>ommit makes all changes since the beginning of a transaction permanent</a:t>
            </a:r>
          </a:p>
          <a:p>
            <a:r>
              <a:rPr lang="en-US" altLang="zh-CN" dirty="0"/>
              <a:t>R</a:t>
            </a:r>
            <a:r>
              <a:rPr lang="en-US" altLang="zh-CN" dirty="0" smtClean="0"/>
              <a:t>ollback rolls back (undoes) all changes since the beginning of a transaction</a:t>
            </a:r>
          </a:p>
          <a:p>
            <a:r>
              <a:rPr lang="en-US" altLang="zh-CN" dirty="0" smtClean="0"/>
              <a:t>Other users cannot see the results of the transaction</a:t>
            </a:r>
          </a:p>
          <a:p>
            <a:r>
              <a:rPr lang="en-US" altLang="zh-CN" dirty="0" smtClean="0"/>
              <a:t>until it has been committed.</a:t>
            </a:r>
          </a:p>
          <a:p>
            <a:endParaRPr lang="en-US" altLang="zh-CN" dirty="0" smtClean="0"/>
          </a:p>
          <a:p>
            <a:endParaRPr lang="en-US" altLang="zh-CN" dirty="0" smtClean="0"/>
          </a:p>
          <a:p>
            <a:endParaRPr lang="en-US" altLang="zh-CN" dirty="0" smtClean="0"/>
          </a:p>
          <a:p>
            <a:endParaRPr lang="en-US" altLang="zh-CN" dirty="0" smtClean="0"/>
          </a:p>
          <a:p>
            <a:endParaRPr lang="en-IE" dirty="0"/>
          </a:p>
        </p:txBody>
      </p:sp>
    </p:spTree>
    <p:extLst>
      <p:ext uri="{BB962C8B-B14F-4D97-AF65-F5344CB8AC3E}">
        <p14:creationId xmlns:p14="http://schemas.microsoft.com/office/powerpoint/2010/main" val="274887522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Order to insert data</a:t>
            </a:r>
            <a:endParaRPr lang="en-IE" dirty="0"/>
          </a:p>
        </p:txBody>
      </p:sp>
      <p:sp>
        <p:nvSpPr>
          <p:cNvPr id="3" name="Content Placeholder 2"/>
          <p:cNvSpPr>
            <a:spLocks noGrp="1"/>
          </p:cNvSpPr>
          <p:nvPr>
            <p:ph sz="quarter" idx="1"/>
          </p:nvPr>
        </p:nvSpPr>
        <p:spPr/>
        <p:txBody>
          <a:bodyPr/>
          <a:lstStyle/>
          <a:p>
            <a:r>
              <a:rPr lang="en-IE" dirty="0" smtClean="0"/>
              <a:t>Follow the order of create</a:t>
            </a:r>
            <a:endParaRPr lang="en-IE" dirty="0"/>
          </a:p>
        </p:txBody>
      </p:sp>
    </p:spTree>
    <p:extLst>
      <p:ext uri="{BB962C8B-B14F-4D97-AF65-F5344CB8AC3E}">
        <p14:creationId xmlns:p14="http://schemas.microsoft.com/office/powerpoint/2010/main" val="121612235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E" dirty="0" smtClean="0"/>
              <a:t>Dropping a Table</a:t>
            </a:r>
            <a:endParaRPr lang="en-IE" dirty="0"/>
          </a:p>
        </p:txBody>
      </p:sp>
      <p:sp>
        <p:nvSpPr>
          <p:cNvPr id="5" name="Subtitle 4"/>
          <p:cNvSpPr>
            <a:spLocks noGrp="1"/>
          </p:cNvSpPr>
          <p:nvPr>
            <p:ph type="subTitle" idx="1"/>
          </p:nvPr>
        </p:nvSpPr>
        <p:spPr/>
        <p:txBody>
          <a:bodyPr/>
          <a:lstStyle/>
          <a:p>
            <a:endParaRPr lang="en-IE"/>
          </a:p>
        </p:txBody>
      </p:sp>
    </p:spTree>
    <p:extLst>
      <p:ext uri="{BB962C8B-B14F-4D97-AF65-F5344CB8AC3E}">
        <p14:creationId xmlns:p14="http://schemas.microsoft.com/office/powerpoint/2010/main" val="3449853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ltLang="en-US" dirty="0" smtClean="0"/>
              <a:t>Attributes</a:t>
            </a:r>
          </a:p>
        </p:txBody>
      </p:sp>
      <p:sp>
        <p:nvSpPr>
          <p:cNvPr id="17411" name="Rectangle 3" descr="Rectangle: Click to edit Master text styles&#10;Second level&#10;Third level&#10;Fourth level&#10;Fifth level"/>
          <p:cNvSpPr>
            <a:spLocks noGrp="1" noChangeArrowheads="1"/>
          </p:cNvSpPr>
          <p:nvPr>
            <p:ph sz="quarter" idx="1"/>
          </p:nvPr>
        </p:nvSpPr>
        <p:spPr>
          <a:xfrm>
            <a:off x="457200" y="1219200"/>
            <a:ext cx="8686800" cy="4937125"/>
          </a:xfrm>
        </p:spPr>
        <p:txBody>
          <a:bodyPr/>
          <a:lstStyle/>
          <a:p>
            <a:pPr>
              <a:lnSpc>
                <a:spcPct val="90000"/>
              </a:lnSpc>
            </a:pPr>
            <a:r>
              <a:rPr lang="en-US" altLang="en-US" sz="2800" dirty="0" smtClean="0"/>
              <a:t>An entity is represented by a set of </a:t>
            </a:r>
            <a:r>
              <a:rPr lang="en-US" altLang="en-US" sz="2800" b="1" dirty="0" smtClean="0"/>
              <a:t>attributes</a:t>
            </a:r>
            <a:r>
              <a:rPr lang="en-US" altLang="en-US" sz="2800" dirty="0" smtClean="0"/>
              <a:t>,</a:t>
            </a:r>
          </a:p>
          <a:p>
            <a:pPr lvl="1">
              <a:lnSpc>
                <a:spcPct val="90000"/>
              </a:lnSpc>
            </a:pPr>
            <a:r>
              <a:rPr lang="en-US" altLang="en-US" sz="2500" dirty="0" smtClean="0"/>
              <a:t>Descriptive properties possessed by all members of an entity set.</a:t>
            </a:r>
            <a:endParaRPr lang="en-IE" altLang="en-US" sz="2500" dirty="0" smtClean="0"/>
          </a:p>
          <a:p>
            <a:pPr>
              <a:lnSpc>
                <a:spcPct val="90000"/>
              </a:lnSpc>
            </a:pPr>
            <a:r>
              <a:rPr lang="en-IE" altLang="en-US" sz="2800" b="1" dirty="0" smtClean="0"/>
              <a:t>Attribute</a:t>
            </a:r>
            <a:r>
              <a:rPr lang="en-IE" altLang="en-US" sz="2800" dirty="0" smtClean="0"/>
              <a:t> of an entity </a:t>
            </a:r>
            <a:endParaRPr lang="en-IE" altLang="en-US" sz="2800" dirty="0"/>
          </a:p>
          <a:p>
            <a:pPr lvl="1">
              <a:lnSpc>
                <a:spcPct val="90000"/>
              </a:lnSpc>
            </a:pPr>
            <a:r>
              <a:rPr lang="en-IE" altLang="en-US" sz="2500" dirty="0" smtClean="0"/>
              <a:t>pieces of data we want to store about an entity</a:t>
            </a:r>
          </a:p>
          <a:p>
            <a:pPr lvl="1">
              <a:lnSpc>
                <a:spcPct val="90000"/>
              </a:lnSpc>
            </a:pPr>
            <a:r>
              <a:rPr lang="en-IE" altLang="en-US" sz="2500" dirty="0" smtClean="0"/>
              <a:t>a descriptive property or characteristic of an entity</a:t>
            </a:r>
          </a:p>
          <a:p>
            <a:pPr lvl="1">
              <a:lnSpc>
                <a:spcPct val="90000"/>
              </a:lnSpc>
            </a:pPr>
            <a:r>
              <a:rPr kumimoji="1" lang="en-US" altLang="en-US" sz="2000" i="1" dirty="0" smtClean="0">
                <a:latin typeface="Helvetica" pitchFamily="34" charset="0"/>
              </a:rPr>
              <a:t>student = (student-id, student-name, student-address, student-email)</a:t>
            </a:r>
          </a:p>
          <a:p>
            <a:pPr>
              <a:lnSpc>
                <a:spcPct val="90000"/>
              </a:lnSpc>
            </a:pPr>
            <a:r>
              <a:rPr lang="en-IE" altLang="en-US" sz="2800" dirty="0" smtClean="0"/>
              <a:t>Only want to record attributes that are of significance to the organisation</a:t>
            </a:r>
          </a:p>
          <a:p>
            <a:pPr>
              <a:lnSpc>
                <a:spcPct val="90000"/>
              </a:lnSpc>
            </a:pPr>
            <a:r>
              <a:rPr lang="en-IE" altLang="en-US" sz="2800" dirty="0" smtClean="0"/>
              <a:t>The </a:t>
            </a:r>
            <a:r>
              <a:rPr lang="en-IE" altLang="en-US" sz="2800" b="1" dirty="0" smtClean="0"/>
              <a:t>value</a:t>
            </a:r>
            <a:r>
              <a:rPr lang="en-IE" altLang="en-US" sz="2800" dirty="0" smtClean="0"/>
              <a:t> of an attribute is the value of that attribute for a particular entity occurrence (or instance)</a:t>
            </a:r>
          </a:p>
          <a:p>
            <a:pPr lvl="1">
              <a:lnSpc>
                <a:spcPct val="90000"/>
              </a:lnSpc>
            </a:pPr>
            <a:r>
              <a:rPr lang="en-IE" altLang="en-US" sz="2400" dirty="0" smtClean="0"/>
              <a:t>“John Browne” is the value of StudentName attribute </a:t>
            </a:r>
            <a:endParaRPr lang="en-GB" altLang="en-US" sz="2400" dirty="0" smtClean="0"/>
          </a:p>
        </p:txBody>
      </p:sp>
    </p:spTree>
    <p:extLst>
      <p:ext uri="{BB962C8B-B14F-4D97-AF65-F5344CB8AC3E}">
        <p14:creationId xmlns:p14="http://schemas.microsoft.com/office/powerpoint/2010/main" val="94120094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6" name="Rectangle 6"/>
          <p:cNvSpPr>
            <a:spLocks noGrp="1" noChangeArrowheads="1"/>
          </p:cNvSpPr>
          <p:nvPr>
            <p:ph type="title"/>
          </p:nvPr>
        </p:nvSpPr>
        <p:spPr/>
        <p:txBody>
          <a:bodyPr/>
          <a:lstStyle/>
          <a:p>
            <a:r>
              <a:rPr lang="en-US" altLang="en-US" smtClean="0"/>
              <a:t>Dropping a Table</a:t>
            </a:r>
            <a:endParaRPr lang="en-US" altLang="en-US"/>
          </a:p>
        </p:txBody>
      </p:sp>
      <p:sp>
        <p:nvSpPr>
          <p:cNvPr id="532487" name="Rectangle 7"/>
          <p:cNvSpPr>
            <a:spLocks noGrp="1" noChangeArrowheads="1"/>
          </p:cNvSpPr>
          <p:nvPr>
            <p:ph type="body" idx="1"/>
          </p:nvPr>
        </p:nvSpPr>
        <p:spPr/>
        <p:txBody>
          <a:bodyPr/>
          <a:lstStyle/>
          <a:p>
            <a:pPr lvl="1"/>
            <a:r>
              <a:rPr lang="en-US" altLang="en-US" dirty="0" smtClean="0"/>
              <a:t>All data and structure in the table are deleted.</a:t>
            </a:r>
          </a:p>
          <a:p>
            <a:pPr lvl="1"/>
            <a:r>
              <a:rPr lang="en-US" altLang="en-US" dirty="0" smtClean="0"/>
              <a:t>Any pending TRANSACTION are committed.</a:t>
            </a:r>
          </a:p>
          <a:p>
            <a:pPr lvl="1"/>
            <a:r>
              <a:rPr lang="en-US" altLang="en-US" dirty="0" smtClean="0"/>
              <a:t>All indexes are dropped.</a:t>
            </a:r>
          </a:p>
          <a:p>
            <a:pPr lvl="1"/>
            <a:r>
              <a:rPr lang="en-US" altLang="en-US" dirty="0" smtClean="0"/>
              <a:t>All constraints are dropped.</a:t>
            </a:r>
          </a:p>
          <a:p>
            <a:pPr lvl="1"/>
            <a:r>
              <a:rPr lang="en-US" altLang="en-US" dirty="0" smtClean="0"/>
              <a:t>You cannot roll back the DROP TABLE statement.</a:t>
            </a:r>
            <a:endParaRPr lang="en-US" altLang="en-US" dirty="0"/>
          </a:p>
        </p:txBody>
      </p:sp>
      <p:sp>
        <p:nvSpPr>
          <p:cNvPr id="532488" name="Rectangle 8"/>
          <p:cNvSpPr>
            <a:spLocks noChangeArrowheads="1"/>
          </p:cNvSpPr>
          <p:nvPr/>
        </p:nvSpPr>
        <p:spPr bwMode="blackGray">
          <a:xfrm>
            <a:off x="873125" y="3913188"/>
            <a:ext cx="7256463" cy="655637"/>
          </a:xfrm>
          <a:prstGeom prst="rect">
            <a:avLst/>
          </a:prstGeom>
          <a:solidFill>
            <a:srgbClr val="FFFF00"/>
          </a:solidFill>
          <a:ln w="28575">
            <a:solidFill>
              <a:srgbClr val="000000"/>
            </a:solidFill>
            <a:miter lim="800000"/>
            <a:headEnd/>
            <a:tailEnd/>
          </a:ln>
          <a:effectLst/>
          <a:extLst/>
        </p:spPr>
        <p:txBody>
          <a:bodyPr wrap="none" lIns="92075" tIns="46038" rIns="92075" bIns="46038" anchor="ctr"/>
          <a:lstStyle>
            <a:lvl1pPr algn="l">
              <a:spcBef>
                <a:spcPct val="0"/>
              </a:spcBef>
              <a:tabLst>
                <a:tab pos="1200150" algn="l"/>
              </a:tabLst>
              <a:defRPr sz="2400">
                <a:solidFill>
                  <a:schemeClr val="tx1"/>
                </a:solidFill>
                <a:latin typeface="Times New Roman" pitchFamily="18" charset="0"/>
              </a:defRPr>
            </a:lvl1pPr>
            <a:lvl2pPr algn="l">
              <a:spcBef>
                <a:spcPct val="0"/>
              </a:spcBef>
              <a:tabLst>
                <a:tab pos="1200150" algn="l"/>
              </a:tabLst>
              <a:defRPr sz="2400">
                <a:solidFill>
                  <a:schemeClr val="tx1"/>
                </a:solidFill>
                <a:latin typeface="Times New Roman" pitchFamily="18" charset="0"/>
              </a:defRPr>
            </a:lvl2pPr>
            <a:lvl3pPr algn="l">
              <a:spcBef>
                <a:spcPct val="0"/>
              </a:spcBef>
              <a:tabLst>
                <a:tab pos="1200150" algn="l"/>
              </a:tabLst>
              <a:defRPr sz="2400">
                <a:solidFill>
                  <a:schemeClr val="tx1"/>
                </a:solidFill>
                <a:latin typeface="Times New Roman" pitchFamily="18" charset="0"/>
              </a:defRPr>
            </a:lvl3pPr>
            <a:lvl4pPr algn="l">
              <a:spcBef>
                <a:spcPct val="0"/>
              </a:spcBef>
              <a:tabLst>
                <a:tab pos="1200150" algn="l"/>
              </a:tabLst>
              <a:defRPr sz="2400">
                <a:solidFill>
                  <a:schemeClr val="tx1"/>
                </a:solidFill>
                <a:latin typeface="Times New Roman" pitchFamily="18" charset="0"/>
              </a:defRPr>
            </a:lvl4pPr>
            <a:lvl5pPr algn="l">
              <a:spcBef>
                <a:spcPct val="0"/>
              </a:spcBef>
              <a:tabLst>
                <a:tab pos="1200150" algn="l"/>
              </a:tabLst>
              <a:defRPr sz="2400">
                <a:solidFill>
                  <a:schemeClr val="tx1"/>
                </a:solidFill>
                <a:latin typeface="Times New Roman" pitchFamily="18" charset="0"/>
              </a:defRPr>
            </a:lvl5pPr>
            <a:lvl6pPr fontAlgn="base">
              <a:spcBef>
                <a:spcPct val="0"/>
              </a:spcBef>
              <a:spcAft>
                <a:spcPct val="0"/>
              </a:spcAft>
              <a:tabLst>
                <a:tab pos="1200150" algn="l"/>
              </a:tabLst>
              <a:defRPr sz="2400">
                <a:solidFill>
                  <a:schemeClr val="tx1"/>
                </a:solidFill>
                <a:latin typeface="Times New Roman" pitchFamily="18" charset="0"/>
              </a:defRPr>
            </a:lvl6pPr>
            <a:lvl7pPr fontAlgn="base">
              <a:spcBef>
                <a:spcPct val="0"/>
              </a:spcBef>
              <a:spcAft>
                <a:spcPct val="0"/>
              </a:spcAft>
              <a:tabLst>
                <a:tab pos="1200150" algn="l"/>
              </a:tabLst>
              <a:defRPr sz="2400">
                <a:solidFill>
                  <a:schemeClr val="tx1"/>
                </a:solidFill>
                <a:latin typeface="Times New Roman" pitchFamily="18" charset="0"/>
              </a:defRPr>
            </a:lvl7pPr>
            <a:lvl8pPr fontAlgn="base">
              <a:spcBef>
                <a:spcPct val="0"/>
              </a:spcBef>
              <a:spcAft>
                <a:spcPct val="0"/>
              </a:spcAft>
              <a:tabLst>
                <a:tab pos="1200150" algn="l"/>
              </a:tabLst>
              <a:defRPr sz="2400">
                <a:solidFill>
                  <a:schemeClr val="tx1"/>
                </a:solidFill>
                <a:latin typeface="Times New Roman" pitchFamily="18" charset="0"/>
              </a:defRPr>
            </a:lvl8pPr>
            <a:lvl9pPr fontAlgn="base">
              <a:spcBef>
                <a:spcPct val="0"/>
              </a:spcBef>
              <a:spcAft>
                <a:spcPct val="0"/>
              </a:spcAft>
              <a:tabLst>
                <a:tab pos="1200150" algn="l"/>
              </a:tabLst>
              <a:defRPr sz="2400">
                <a:solidFill>
                  <a:schemeClr val="tx1"/>
                </a:solidFill>
                <a:latin typeface="Times New Roman" pitchFamily="18" charset="0"/>
              </a:defRPr>
            </a:lvl9pPr>
          </a:lstStyle>
          <a:p>
            <a:pPr eaLnBrk="0" hangingPunct="0">
              <a:buClrTx/>
              <a:buFontTx/>
              <a:buNone/>
            </a:pPr>
            <a:r>
              <a:rPr lang="en-US" altLang="en-US" sz="1800">
                <a:solidFill>
                  <a:srgbClr val="000000"/>
                </a:solidFill>
                <a:latin typeface="Courier New" pitchFamily="49" charset="0"/>
              </a:rPr>
              <a:t>DROP TABLE dept80;</a:t>
            </a:r>
          </a:p>
          <a:p>
            <a:pPr eaLnBrk="0" hangingPunct="0">
              <a:buClrTx/>
              <a:buFontTx/>
              <a:buNone/>
            </a:pPr>
            <a:r>
              <a:rPr lang="en-US" altLang="en-US" sz="1800">
                <a:solidFill>
                  <a:srgbClr val="FF3300"/>
                </a:solidFill>
                <a:latin typeface="Courier New" pitchFamily="49" charset="0"/>
              </a:rPr>
              <a:t>Table dropped.</a:t>
            </a:r>
          </a:p>
        </p:txBody>
      </p:sp>
    </p:spTree>
    <p:extLst>
      <p:ext uri="{BB962C8B-B14F-4D97-AF65-F5344CB8AC3E}">
        <p14:creationId xmlns:p14="http://schemas.microsoft.com/office/powerpoint/2010/main" val="1803787710"/>
      </p:ext>
    </p:extLst>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Dropping Tables</a:t>
            </a:r>
            <a:endParaRPr lang="en-IE" dirty="0"/>
          </a:p>
        </p:txBody>
      </p:sp>
      <p:sp>
        <p:nvSpPr>
          <p:cNvPr id="3" name="Content Placeholder 2"/>
          <p:cNvSpPr>
            <a:spLocks noGrp="1"/>
          </p:cNvSpPr>
          <p:nvPr>
            <p:ph sz="quarter" idx="1"/>
          </p:nvPr>
        </p:nvSpPr>
        <p:spPr/>
        <p:txBody>
          <a:bodyPr>
            <a:normAutofit lnSpcReduction="10000"/>
          </a:bodyPr>
          <a:lstStyle/>
          <a:p>
            <a:r>
              <a:rPr lang="en-IE" dirty="0" smtClean="0"/>
              <a:t>When we create a set of SQL in a script to create and insert data we include statements to drop the tables at the start of that script</a:t>
            </a:r>
          </a:p>
          <a:p>
            <a:pPr lvl="1"/>
            <a:r>
              <a:rPr lang="en-IE" dirty="0" smtClean="0"/>
              <a:t>This will make sure out script clears out any old versions of our tables </a:t>
            </a:r>
          </a:p>
          <a:p>
            <a:pPr lvl="1"/>
            <a:r>
              <a:rPr lang="en-IE" dirty="0" smtClean="0"/>
              <a:t>If no tables exists then we will get the message</a:t>
            </a:r>
          </a:p>
          <a:p>
            <a:pPr marL="274320" lvl="1" indent="0">
              <a:buNone/>
            </a:pPr>
            <a:r>
              <a:rPr lang="en-IE" dirty="0"/>
              <a:t>SQL Error: ORA-00942: table or view does not exist</a:t>
            </a:r>
          </a:p>
          <a:p>
            <a:pPr marL="274320" lvl="1" indent="0">
              <a:buNone/>
            </a:pPr>
            <a:r>
              <a:rPr lang="en-IE" dirty="0"/>
              <a:t>00942. 00000 -  "table or view does not exist"</a:t>
            </a:r>
          </a:p>
          <a:p>
            <a:pPr marL="274320" lvl="1" indent="0">
              <a:buNone/>
            </a:pPr>
            <a:r>
              <a:rPr lang="en-IE" dirty="0"/>
              <a:t>*Cause:    </a:t>
            </a:r>
          </a:p>
          <a:p>
            <a:pPr marL="274320" lvl="1" indent="0">
              <a:buNone/>
            </a:pPr>
            <a:r>
              <a:rPr lang="en-IE" dirty="0"/>
              <a:t>*Action</a:t>
            </a:r>
            <a:r>
              <a:rPr lang="en-IE" dirty="0" smtClean="0"/>
              <a:t>:</a:t>
            </a:r>
          </a:p>
          <a:p>
            <a:pPr marL="274320" lvl="1" indent="0">
              <a:buNone/>
            </a:pPr>
            <a:endParaRPr lang="en-IE" dirty="0"/>
          </a:p>
          <a:p>
            <a:pPr marL="274320" lvl="1" indent="0">
              <a:buNone/>
            </a:pPr>
            <a:r>
              <a:rPr lang="en-IE" dirty="0" smtClean="0"/>
              <a:t>This is not a problem unless we are dropping something we expect to exist</a:t>
            </a:r>
          </a:p>
        </p:txBody>
      </p:sp>
    </p:spTree>
    <p:extLst>
      <p:ext uri="{BB962C8B-B14F-4D97-AF65-F5344CB8AC3E}">
        <p14:creationId xmlns:p14="http://schemas.microsoft.com/office/powerpoint/2010/main" val="37822226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p:txBody>
          <a:bodyPr>
            <a:normAutofit fontScale="90000"/>
          </a:bodyPr>
          <a:lstStyle/>
          <a:p>
            <a:pPr eaLnBrk="1" fontAlgn="auto" hangingPunct="1">
              <a:spcAft>
                <a:spcPts val="0"/>
              </a:spcAft>
              <a:defRPr/>
            </a:pPr>
            <a:r>
              <a:rPr lang="en-IE" dirty="0" smtClean="0"/>
              <a:t>Making the SELECT statement more powerful</a:t>
            </a:r>
          </a:p>
        </p:txBody>
      </p:sp>
      <p:sp>
        <p:nvSpPr>
          <p:cNvPr id="5123" name="Rectangle 3"/>
          <p:cNvSpPr>
            <a:spLocks noGrp="1" noChangeArrowheads="1"/>
          </p:cNvSpPr>
          <p:nvPr>
            <p:ph type="subTitle" idx="1"/>
          </p:nvPr>
        </p:nvSpPr>
        <p:spPr/>
        <p:txBody>
          <a:bodyPr>
            <a:normAutofit/>
          </a:bodyPr>
          <a:lstStyle/>
          <a:p>
            <a:pPr marR="0" eaLnBrk="1" hangingPunct="1"/>
            <a:r>
              <a:rPr lang="en-US" dirty="0" smtClean="0"/>
              <a:t>Data Manipulation Language</a:t>
            </a:r>
          </a:p>
        </p:txBody>
      </p:sp>
    </p:spTree>
    <p:extLst>
      <p:ext uri="{BB962C8B-B14F-4D97-AF65-F5344CB8AC3E}">
        <p14:creationId xmlns:p14="http://schemas.microsoft.com/office/powerpoint/2010/main" val="25884604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The SELECT statement revisited</a:t>
            </a:r>
            <a:endParaRPr lang="en-IE" dirty="0"/>
          </a:p>
        </p:txBody>
      </p:sp>
      <p:sp>
        <p:nvSpPr>
          <p:cNvPr id="3" name="Content Placeholder 2"/>
          <p:cNvSpPr>
            <a:spLocks noGrp="1"/>
          </p:cNvSpPr>
          <p:nvPr>
            <p:ph sz="quarter" idx="1"/>
          </p:nvPr>
        </p:nvSpPr>
        <p:spPr/>
        <p:txBody>
          <a:bodyPr>
            <a:normAutofit lnSpcReduction="10000"/>
          </a:bodyPr>
          <a:lstStyle/>
          <a:p>
            <a:pPr marL="0" lvl="1" indent="0">
              <a:spcBef>
                <a:spcPts val="600"/>
              </a:spcBef>
              <a:buClr>
                <a:schemeClr val="accent1"/>
              </a:buClr>
              <a:buNone/>
            </a:pPr>
            <a:endParaRPr lang="en-US" altLang="zh-CN" b="1" dirty="0" smtClean="0">
              <a:latin typeface="Courier New" panose="02070309020205020404" pitchFamily="49" charset="0"/>
              <a:cs typeface="Courier New" panose="02070309020205020404" pitchFamily="49" charset="0"/>
            </a:endParaRPr>
          </a:p>
          <a:p>
            <a:pPr marL="0" lvl="1" indent="0">
              <a:spcBef>
                <a:spcPts val="600"/>
              </a:spcBef>
              <a:buClr>
                <a:schemeClr val="accent1"/>
              </a:buClr>
              <a:buNone/>
            </a:pPr>
            <a:endParaRPr lang="en-US" altLang="zh-CN" b="1" dirty="0">
              <a:latin typeface="Courier New" panose="02070309020205020404" pitchFamily="49" charset="0"/>
              <a:cs typeface="Courier New" panose="02070309020205020404" pitchFamily="49" charset="0"/>
            </a:endParaRPr>
          </a:p>
          <a:p>
            <a:pPr marL="0" lvl="1" indent="0">
              <a:spcBef>
                <a:spcPts val="600"/>
              </a:spcBef>
              <a:buClr>
                <a:schemeClr val="accent1"/>
              </a:buClr>
              <a:buNone/>
            </a:pPr>
            <a:r>
              <a:rPr lang="en-US" altLang="zh-CN" b="1" dirty="0" smtClean="0">
                <a:latin typeface="Courier New" panose="02070309020205020404" pitchFamily="49" charset="0"/>
                <a:cs typeface="Courier New" panose="02070309020205020404" pitchFamily="49" charset="0"/>
              </a:rPr>
              <a:t>SELECT</a:t>
            </a:r>
            <a:r>
              <a:rPr lang="en-US" altLang="zh-CN" b="1" dirty="0">
                <a:latin typeface="Courier New" panose="02070309020205020404" pitchFamily="49" charset="0"/>
                <a:cs typeface="Courier New" panose="02070309020205020404" pitchFamily="49" charset="0"/>
              </a:rPr>
              <a:t> </a:t>
            </a:r>
            <a:r>
              <a:rPr lang="en-US" altLang="zh-CN" b="1" dirty="0">
                <a:solidFill>
                  <a:srgbClr val="FF0000"/>
                </a:solidFill>
                <a:latin typeface="Courier New" panose="02070309020205020404" pitchFamily="49" charset="0"/>
                <a:cs typeface="Courier New" panose="02070309020205020404" pitchFamily="49" charset="0"/>
              </a:rPr>
              <a:t>columns</a:t>
            </a:r>
            <a:r>
              <a:rPr lang="en-US" altLang="zh-CN" b="1" dirty="0">
                <a:latin typeface="Courier New" panose="02070309020205020404" pitchFamily="49" charset="0"/>
                <a:cs typeface="Courier New" panose="02070309020205020404" pitchFamily="49" charset="0"/>
              </a:rPr>
              <a:t> FROM </a:t>
            </a:r>
            <a:r>
              <a:rPr lang="en-US" altLang="zh-CN" b="1" dirty="0">
                <a:solidFill>
                  <a:srgbClr val="FF0000"/>
                </a:solidFill>
                <a:latin typeface="Courier New" panose="02070309020205020404" pitchFamily="49" charset="0"/>
                <a:cs typeface="Courier New" panose="02070309020205020404" pitchFamily="49" charset="0"/>
              </a:rPr>
              <a:t>tables</a:t>
            </a:r>
            <a:r>
              <a:rPr lang="en-US" altLang="zh-CN" b="1" dirty="0">
                <a:latin typeface="Courier New" panose="02070309020205020404" pitchFamily="49" charset="0"/>
                <a:cs typeface="Courier New" panose="02070309020205020404" pitchFamily="49" charset="0"/>
              </a:rPr>
              <a:t> WHERE </a:t>
            </a:r>
            <a:r>
              <a:rPr lang="en-US" altLang="zh-CN" b="1" dirty="0">
                <a:solidFill>
                  <a:srgbClr val="FF0000"/>
                </a:solidFill>
                <a:latin typeface="Courier New" panose="02070309020205020404" pitchFamily="49" charset="0"/>
                <a:cs typeface="Courier New" panose="02070309020205020404" pitchFamily="49" charset="0"/>
              </a:rPr>
              <a:t>condition</a:t>
            </a:r>
            <a:r>
              <a:rPr lang="en-US" altLang="zh-CN" b="1" dirty="0" smtClean="0">
                <a:latin typeface="Courier New" panose="02070309020205020404" pitchFamily="49" charset="0"/>
                <a:cs typeface="Courier New" panose="02070309020205020404" pitchFamily="49" charset="0"/>
              </a:rPr>
              <a:t>;</a:t>
            </a:r>
          </a:p>
          <a:p>
            <a:pPr marL="0" lvl="1" indent="0">
              <a:spcBef>
                <a:spcPts val="600"/>
              </a:spcBef>
              <a:buClr>
                <a:schemeClr val="accent1"/>
              </a:buClr>
              <a:buNone/>
            </a:pPr>
            <a:endParaRPr lang="en-US" altLang="zh-CN" b="1" dirty="0" smtClean="0">
              <a:latin typeface="Courier New" panose="02070309020205020404" pitchFamily="49" charset="0"/>
              <a:cs typeface="Courier New" panose="02070309020205020404" pitchFamily="49" charset="0"/>
            </a:endParaRPr>
          </a:p>
          <a:p>
            <a:pPr marL="342900" lvl="1" indent="-342900">
              <a:spcBef>
                <a:spcPts val="600"/>
              </a:spcBef>
              <a:buClr>
                <a:schemeClr val="accent1"/>
              </a:buClr>
            </a:pPr>
            <a:r>
              <a:rPr lang="en-US" altLang="zh-CN" b="1" dirty="0" smtClean="0">
                <a:latin typeface="Courier New" panose="02070309020205020404" pitchFamily="49" charset="0"/>
                <a:cs typeface="Courier New" panose="02070309020205020404" pitchFamily="49" charset="0"/>
              </a:rPr>
              <a:t>To use a select statement we need to know:</a:t>
            </a:r>
          </a:p>
          <a:p>
            <a:pPr marL="617220" lvl="2" indent="-342900">
              <a:spcBef>
                <a:spcPts val="600"/>
              </a:spcBef>
              <a:buClr>
                <a:schemeClr val="accent1"/>
              </a:buClr>
            </a:pPr>
            <a:r>
              <a:rPr lang="en-US" altLang="zh-CN" b="1" dirty="0" smtClean="0">
                <a:latin typeface="Courier New" panose="02070309020205020404" pitchFamily="49" charset="0"/>
                <a:cs typeface="Courier New" panose="02070309020205020404" pitchFamily="49" charset="0"/>
              </a:rPr>
              <a:t>The pieces of data we want the DBMS to  show us in the output once the SELECT statement is executed </a:t>
            </a:r>
            <a:r>
              <a:rPr lang="en-US" altLang="zh-CN" b="1" dirty="0" smtClean="0">
                <a:solidFill>
                  <a:srgbClr val="FF0000"/>
                </a:solidFill>
                <a:latin typeface="Courier New" panose="02070309020205020404" pitchFamily="49" charset="0"/>
                <a:cs typeface="Courier New" panose="02070309020205020404" pitchFamily="49" charset="0"/>
              </a:rPr>
              <a:t>(columns)</a:t>
            </a:r>
          </a:p>
          <a:p>
            <a:pPr marL="617220" lvl="2" indent="-342900">
              <a:spcBef>
                <a:spcPts val="600"/>
              </a:spcBef>
              <a:buClr>
                <a:schemeClr val="accent1"/>
              </a:buClr>
            </a:pPr>
            <a:r>
              <a:rPr lang="en-US" altLang="zh-CN" b="1" dirty="0" smtClean="0">
                <a:latin typeface="Courier New" panose="02070309020205020404" pitchFamily="49" charset="0"/>
                <a:cs typeface="Courier New" panose="02070309020205020404" pitchFamily="49" charset="0"/>
              </a:rPr>
              <a:t>The table(s) that the DBMS should look in to find those pieces of data </a:t>
            </a:r>
            <a:r>
              <a:rPr lang="en-US" altLang="zh-CN" b="1" dirty="0" smtClean="0">
                <a:solidFill>
                  <a:srgbClr val="FF0000"/>
                </a:solidFill>
                <a:latin typeface="Courier New" panose="02070309020205020404" pitchFamily="49" charset="0"/>
                <a:cs typeface="Courier New" panose="02070309020205020404" pitchFamily="49" charset="0"/>
              </a:rPr>
              <a:t>(tables)</a:t>
            </a:r>
          </a:p>
          <a:p>
            <a:pPr marL="617220" lvl="2" indent="-342900">
              <a:spcBef>
                <a:spcPts val="600"/>
              </a:spcBef>
              <a:buClr>
                <a:schemeClr val="accent1"/>
              </a:buClr>
            </a:pPr>
            <a:r>
              <a:rPr lang="en-US" altLang="zh-CN" b="1" dirty="0" smtClean="0">
                <a:latin typeface="Courier New" panose="02070309020205020404" pitchFamily="49" charset="0"/>
                <a:cs typeface="Courier New" panose="02070309020205020404" pitchFamily="49" charset="0"/>
              </a:rPr>
              <a:t>The condition we want the DBMS to use to filter the rows of data it uses to construct the output (showing the columns we have indicated for each row)</a:t>
            </a:r>
            <a:r>
              <a:rPr lang="en-US" altLang="zh-CN" b="1" dirty="0" smtClean="0">
                <a:solidFill>
                  <a:srgbClr val="FF0000"/>
                </a:solidFill>
                <a:latin typeface="Courier New" panose="02070309020205020404" pitchFamily="49" charset="0"/>
                <a:cs typeface="Courier New" panose="02070309020205020404" pitchFamily="49" charset="0"/>
              </a:rPr>
              <a:t>(conditions)</a:t>
            </a:r>
            <a:endParaRPr lang="en-US" altLang="zh-CN" b="1" dirty="0">
              <a:solidFill>
                <a:srgbClr val="FF0000"/>
              </a:solidFill>
              <a:latin typeface="Courier New" panose="02070309020205020404" pitchFamily="49" charset="0"/>
              <a:cs typeface="Courier New" panose="02070309020205020404" pitchFamily="49" charset="0"/>
            </a:endParaRPr>
          </a:p>
          <a:p>
            <a:endParaRPr lang="en-IE" dirty="0"/>
          </a:p>
        </p:txBody>
      </p:sp>
    </p:spTree>
    <p:extLst>
      <p:ext uri="{BB962C8B-B14F-4D97-AF65-F5344CB8AC3E}">
        <p14:creationId xmlns:p14="http://schemas.microsoft.com/office/powerpoint/2010/main" val="40400505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does it work?</a:t>
            </a:r>
            <a:endParaRPr lang="en-IE" dirty="0"/>
          </a:p>
        </p:txBody>
      </p:sp>
      <p:sp>
        <p:nvSpPr>
          <p:cNvPr id="3" name="Content Placeholder 2"/>
          <p:cNvSpPr>
            <a:spLocks noGrp="1"/>
          </p:cNvSpPr>
          <p:nvPr>
            <p:ph sz="quarter" idx="1"/>
          </p:nvPr>
        </p:nvSpPr>
        <p:spPr/>
        <p:txBody>
          <a:bodyPr>
            <a:normAutofit lnSpcReduction="10000"/>
          </a:bodyPr>
          <a:lstStyle/>
          <a:p>
            <a:r>
              <a:rPr lang="en-IE" dirty="0" smtClean="0"/>
              <a:t>The SELECT statement is a Query</a:t>
            </a:r>
          </a:p>
          <a:p>
            <a:r>
              <a:rPr lang="en-IE" dirty="0" smtClean="0"/>
              <a:t>For each Query the DBMS</a:t>
            </a:r>
          </a:p>
          <a:p>
            <a:pPr lvl="1"/>
            <a:r>
              <a:rPr lang="en-IE" dirty="0" smtClean="0"/>
              <a:t>Creates a temporary table </a:t>
            </a:r>
          </a:p>
          <a:p>
            <a:pPr lvl="1"/>
            <a:r>
              <a:rPr lang="en-IE" dirty="0" smtClean="0"/>
              <a:t>Its structure is the set of columns you have indicated</a:t>
            </a:r>
          </a:p>
          <a:p>
            <a:pPr lvl="1"/>
            <a:r>
              <a:rPr lang="en-IE" dirty="0" smtClean="0"/>
              <a:t>It populates it with values from the columns in the tables you indicated</a:t>
            </a:r>
          </a:p>
          <a:p>
            <a:pPr lvl="1"/>
            <a:r>
              <a:rPr lang="en-IE" dirty="0" smtClean="0"/>
              <a:t>If you have a where clause, it only inserts data that matches the condition you specify</a:t>
            </a:r>
          </a:p>
          <a:p>
            <a:r>
              <a:rPr lang="en-IE" dirty="0" smtClean="0"/>
              <a:t>If you run the SELECT as a single statement</a:t>
            </a:r>
          </a:p>
          <a:p>
            <a:pPr lvl="1"/>
            <a:r>
              <a:rPr lang="en-IE" dirty="0" smtClean="0"/>
              <a:t>Your output will be in the form of a table</a:t>
            </a:r>
          </a:p>
          <a:p>
            <a:r>
              <a:rPr lang="en-IE" dirty="0" smtClean="0"/>
              <a:t>If you run it as a Script </a:t>
            </a:r>
          </a:p>
          <a:p>
            <a:pPr lvl="1"/>
            <a:r>
              <a:rPr lang="en-IE" dirty="0" smtClean="0"/>
              <a:t>Your output will look like a report</a:t>
            </a:r>
          </a:p>
          <a:p>
            <a:pPr lvl="1"/>
            <a:endParaRPr lang="en-IE" dirty="0"/>
          </a:p>
        </p:txBody>
      </p:sp>
    </p:spTree>
    <p:extLst>
      <p:ext uri="{BB962C8B-B14F-4D97-AF65-F5344CB8AC3E}">
        <p14:creationId xmlns:p14="http://schemas.microsoft.com/office/powerpoint/2010/main" val="14428667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212725" y="341313"/>
            <a:ext cx="480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rPr>
              <a:t>Q1. Find the names and ages of all sailors.</a:t>
            </a:r>
          </a:p>
        </p:txBody>
      </p:sp>
      <p:sp>
        <p:nvSpPr>
          <p:cNvPr id="59397" name="Rectangle 5"/>
          <p:cNvSpPr>
            <a:spLocks noChangeArrowheads="1"/>
          </p:cNvSpPr>
          <p:nvPr/>
        </p:nvSpPr>
        <p:spPr bwMode="auto">
          <a:xfrm>
            <a:off x="0" y="3292475"/>
            <a:ext cx="9144000" cy="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graphicFrame>
        <p:nvGraphicFramePr>
          <p:cNvPr id="59477" name="Group 85"/>
          <p:cNvGraphicFramePr>
            <a:graphicFrameLocks noGrp="1"/>
          </p:cNvGraphicFramePr>
          <p:nvPr/>
        </p:nvGraphicFramePr>
        <p:xfrm>
          <a:off x="609600" y="19050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9478" name="Text Box 86"/>
          <p:cNvSpPr txBox="1">
            <a:spLocks noChangeArrowheads="1"/>
          </p:cNvSpPr>
          <p:nvPr/>
        </p:nvSpPr>
        <p:spPr bwMode="auto">
          <a:xfrm>
            <a:off x="669925" y="719138"/>
            <a:ext cx="2786063" cy="6413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0000CC"/>
                </a:solidFill>
                <a:latin typeface="Tahoma" pitchFamily="34" charset="0"/>
              </a:rPr>
              <a:t>SELECT</a:t>
            </a:r>
            <a:r>
              <a:rPr lang="en-US" dirty="0">
                <a:solidFill>
                  <a:srgbClr val="0000CC"/>
                </a:solidFill>
              </a:rPr>
              <a:t>  </a:t>
            </a:r>
            <a:r>
              <a:rPr lang="en-US" dirty="0" err="1" smtClean="0">
                <a:solidFill>
                  <a:srgbClr val="0000CC"/>
                </a:solidFill>
              </a:rPr>
              <a:t>S.sname</a:t>
            </a:r>
            <a:r>
              <a:rPr lang="en-US" dirty="0" smtClean="0">
                <a:solidFill>
                  <a:srgbClr val="0000CC"/>
                </a:solidFill>
              </a:rPr>
              <a:t>, </a:t>
            </a:r>
            <a:r>
              <a:rPr lang="en-US" dirty="0" err="1" smtClean="0">
                <a:solidFill>
                  <a:srgbClr val="0000CC"/>
                </a:solidFill>
              </a:rPr>
              <a:t>S.age</a:t>
            </a:r>
            <a:endParaRPr lang="en-US" dirty="0" smtClean="0">
              <a:solidFill>
                <a:srgbClr val="0000CC"/>
              </a:solidFill>
            </a:endParaRPr>
          </a:p>
          <a:p>
            <a:r>
              <a:rPr lang="en-US" b="1" dirty="0" smtClean="0">
                <a:solidFill>
                  <a:srgbClr val="0000CC"/>
                </a:solidFill>
                <a:latin typeface="Tahoma" pitchFamily="34" charset="0"/>
              </a:rPr>
              <a:t>FROM</a:t>
            </a:r>
            <a:r>
              <a:rPr lang="en-US" dirty="0" smtClean="0">
                <a:solidFill>
                  <a:srgbClr val="0000CC"/>
                </a:solidFill>
              </a:rPr>
              <a:t>     </a:t>
            </a:r>
            <a:r>
              <a:rPr lang="en-US" dirty="0">
                <a:solidFill>
                  <a:srgbClr val="0000CC"/>
                </a:solidFill>
              </a:rPr>
              <a:t>Sailors S</a:t>
            </a:r>
          </a:p>
        </p:txBody>
      </p:sp>
      <p:sp>
        <p:nvSpPr>
          <p:cNvPr id="59479" name="AutoShape 87"/>
          <p:cNvSpPr>
            <a:spLocks noChangeArrowheads="1"/>
          </p:cNvSpPr>
          <p:nvPr/>
        </p:nvSpPr>
        <p:spPr bwMode="auto">
          <a:xfrm>
            <a:off x="4800600" y="1219200"/>
            <a:ext cx="2743200" cy="838200"/>
          </a:xfrm>
          <a:prstGeom prst="wedgeRoundRectCallout">
            <a:avLst>
              <a:gd name="adj1" fmla="val -93981"/>
              <a:gd name="adj2" fmla="val -68940"/>
              <a:gd name="adj3" fmla="val 16667"/>
            </a:avLst>
          </a:prstGeom>
          <a:solidFill>
            <a:srgbClr val="CCFFCC"/>
          </a:solidFill>
          <a:ln w="222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b="1" i="1">
                <a:solidFill>
                  <a:srgbClr val="0000CC"/>
                </a:solidFill>
              </a:rPr>
              <a:t>The corresponding</a:t>
            </a:r>
          </a:p>
          <a:p>
            <a:pPr algn="ctr"/>
            <a:r>
              <a:rPr lang="en-US" sz="2000" b="1" i="1">
                <a:solidFill>
                  <a:srgbClr val="0000CC"/>
                </a:solidFill>
              </a:rPr>
              <a:t>SQL query.</a:t>
            </a:r>
          </a:p>
        </p:txBody>
      </p:sp>
      <p:sp>
        <p:nvSpPr>
          <p:cNvPr id="59480" name="AutoShape 88"/>
          <p:cNvSpPr>
            <a:spLocks noChangeArrowheads="1"/>
          </p:cNvSpPr>
          <p:nvPr/>
        </p:nvSpPr>
        <p:spPr bwMode="auto">
          <a:xfrm>
            <a:off x="4419600" y="2777480"/>
            <a:ext cx="3810000" cy="1371600"/>
          </a:xfrm>
          <a:prstGeom prst="plaque">
            <a:avLst>
              <a:gd name="adj" fmla="val 16667"/>
            </a:avLst>
          </a:prstGeom>
          <a:solidFill>
            <a:schemeClr val="accent4">
              <a:lumMod val="40000"/>
              <a:lumOff val="60000"/>
            </a:schemeClr>
          </a:solidFill>
          <a:ln w="25400">
            <a:solidFill>
              <a:srgbClr val="0000CC"/>
            </a:solidFill>
            <a:miter lim="800000"/>
            <a:headEnd/>
            <a:tailEnd/>
          </a:ln>
          <a:effectLst/>
          <a:extLst/>
        </p:spPr>
        <p:txBody>
          <a:bodyPr wrap="none" anchor="ctr"/>
          <a:lstStyle/>
          <a:p>
            <a:pPr algn="ctr"/>
            <a:r>
              <a:rPr lang="en-US" sz="2400">
                <a:solidFill>
                  <a:srgbClr val="0000CC"/>
                </a:solidFill>
                <a:latin typeface="Times New Roman" charset="0"/>
              </a:rPr>
              <a:t>Now, animate the </a:t>
            </a:r>
          </a:p>
          <a:p>
            <a:pPr algn="ctr"/>
            <a:r>
              <a:rPr lang="en-US" sz="2400">
                <a:solidFill>
                  <a:srgbClr val="0000CC"/>
                </a:solidFill>
                <a:latin typeface="Times New Roman" charset="0"/>
              </a:rPr>
              <a:t>execution of the SQL query!</a:t>
            </a:r>
          </a:p>
        </p:txBody>
      </p:sp>
      <p:sp>
        <p:nvSpPr>
          <p:cNvPr id="59481" name="Text Box 89"/>
          <p:cNvSpPr txBox="1">
            <a:spLocks noChangeArrowheads="1"/>
          </p:cNvSpPr>
          <p:nvPr/>
        </p:nvSpPr>
        <p:spPr bwMode="auto">
          <a:xfrm>
            <a:off x="574675" y="15240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38874755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additive="base">
                                        <p:cTn id="7" dur="500" fill="hold"/>
                                        <p:tgtEl>
                                          <p:spTgt spid="59394"/>
                                        </p:tgtEl>
                                        <p:attrNameLst>
                                          <p:attrName>ppt_x</p:attrName>
                                        </p:attrNameLst>
                                      </p:cBhvr>
                                      <p:tavLst>
                                        <p:tav tm="0">
                                          <p:val>
                                            <p:strVal val="0-#ppt_w/2"/>
                                          </p:val>
                                        </p:tav>
                                        <p:tav tm="100000">
                                          <p:val>
                                            <p:strVal val="#ppt_x"/>
                                          </p:val>
                                        </p:tav>
                                      </p:tavLst>
                                    </p:anim>
                                    <p:anim calcmode="lin" valueType="num">
                                      <p:cBhvr additive="base">
                                        <p:cTn id="8" dur="500" fill="hold"/>
                                        <p:tgtEl>
                                          <p:spTgt spid="593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9478"/>
                                        </p:tgtEl>
                                        <p:attrNameLst>
                                          <p:attrName>style.visibility</p:attrName>
                                        </p:attrNameLst>
                                      </p:cBhvr>
                                      <p:to>
                                        <p:strVal val="visible"/>
                                      </p:to>
                                    </p:set>
                                    <p:animEffect transition="in" filter="blinds(horizontal)">
                                      <p:cBhvr>
                                        <p:cTn id="13" dur="500"/>
                                        <p:tgtEl>
                                          <p:spTgt spid="5947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9479"/>
                                        </p:tgtEl>
                                        <p:attrNameLst>
                                          <p:attrName>style.visibility</p:attrName>
                                        </p:attrNameLst>
                                      </p:cBhvr>
                                      <p:to>
                                        <p:strVal val="visible"/>
                                      </p:to>
                                    </p:set>
                                    <p:animEffect transition="in" filter="wipe(left)">
                                      <p:cBhvr>
                                        <p:cTn id="18" dur="500"/>
                                        <p:tgtEl>
                                          <p:spTgt spid="5947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9480"/>
                                        </p:tgtEl>
                                        <p:attrNameLst>
                                          <p:attrName>style.visibility</p:attrName>
                                        </p:attrNameLst>
                                      </p:cBhvr>
                                      <p:to>
                                        <p:strVal val="visible"/>
                                      </p:to>
                                    </p:set>
                                    <p:animEffect transition="in" filter="checkerboard(across)">
                                      <p:cBhvr>
                                        <p:cTn id="23" dur="500"/>
                                        <p:tgtEl>
                                          <p:spTgt spid="59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P spid="59478" grpId="0" animBg="1"/>
      <p:bldP spid="59479" grpId="0" animBg="1"/>
      <p:bldP spid="5948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5"/>
          <p:cNvSpPr>
            <a:spLocks noChangeArrowheads="1"/>
          </p:cNvSpPr>
          <p:nvPr/>
        </p:nvSpPr>
        <p:spPr bwMode="auto">
          <a:xfrm>
            <a:off x="0" y="3292475"/>
            <a:ext cx="9144000" cy="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sp>
        <p:nvSpPr>
          <p:cNvPr id="62507" name="Text Box 43"/>
          <p:cNvSpPr txBox="1">
            <a:spLocks noChangeArrowheads="1"/>
          </p:cNvSpPr>
          <p:nvPr/>
        </p:nvSpPr>
        <p:spPr bwMode="auto">
          <a:xfrm>
            <a:off x="5715000" y="1371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Result</a:t>
            </a:r>
          </a:p>
        </p:txBody>
      </p:sp>
      <p:graphicFrame>
        <p:nvGraphicFramePr>
          <p:cNvPr id="62553" name="Group 89"/>
          <p:cNvGraphicFramePr>
            <a:graphicFrameLocks noGrp="1"/>
          </p:cNvGraphicFramePr>
          <p:nvPr/>
        </p:nvGraphicFramePr>
        <p:xfrm>
          <a:off x="5334000" y="1828800"/>
          <a:ext cx="1638300" cy="558800"/>
        </p:xfrm>
        <a:graphic>
          <a:graphicData uri="http://schemas.openxmlformats.org/drawingml/2006/table">
            <a:tbl>
              <a:tblPr/>
              <a:tblGrid>
                <a:gridCol w="896938"/>
                <a:gridCol w="741362"/>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sname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graphicFrame>
        <p:nvGraphicFramePr>
          <p:cNvPr id="62516" name="Group 52"/>
          <p:cNvGraphicFramePr>
            <a:graphicFrameLocks noGrp="1"/>
          </p:cNvGraphicFramePr>
          <p:nvPr/>
        </p:nvGraphicFramePr>
        <p:xfrm>
          <a:off x="609600" y="19050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2554" name="Text Box 90"/>
          <p:cNvSpPr txBox="1">
            <a:spLocks noChangeArrowheads="1"/>
          </p:cNvSpPr>
          <p:nvPr/>
        </p:nvSpPr>
        <p:spPr bwMode="auto">
          <a:xfrm>
            <a:off x="212725" y="341313"/>
            <a:ext cx="7178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Q1. Find the names and ages of all sailors.     [Step 0]</a:t>
            </a:r>
          </a:p>
        </p:txBody>
      </p:sp>
      <p:sp>
        <p:nvSpPr>
          <p:cNvPr id="62555" name="Text Box 91"/>
          <p:cNvSpPr txBox="1">
            <a:spLocks noChangeArrowheads="1"/>
          </p:cNvSpPr>
          <p:nvPr/>
        </p:nvSpPr>
        <p:spPr bwMode="auto">
          <a:xfrm>
            <a:off x="669925" y="719138"/>
            <a:ext cx="2786063" cy="6413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FF0000"/>
                </a:solidFill>
                <a:latin typeface="Tahoma" pitchFamily="34" charset="0"/>
              </a:rPr>
              <a:t>SELECT</a:t>
            </a:r>
            <a:r>
              <a:rPr lang="en-US">
                <a:solidFill>
                  <a:srgbClr val="FF0000"/>
                </a:solidFill>
              </a:rPr>
              <a:t>  S.sname, S.age</a:t>
            </a:r>
          </a:p>
          <a:p>
            <a:r>
              <a:rPr lang="en-US" b="1">
                <a:latin typeface="Tahoma" pitchFamily="34" charset="0"/>
              </a:rPr>
              <a:t>FROM</a:t>
            </a:r>
            <a:r>
              <a:rPr lang="en-US"/>
              <a:t>     Sailors S</a:t>
            </a:r>
          </a:p>
        </p:txBody>
      </p:sp>
      <p:sp>
        <p:nvSpPr>
          <p:cNvPr id="62556" name="AutoShape 92"/>
          <p:cNvSpPr>
            <a:spLocks noChangeArrowheads="1"/>
          </p:cNvSpPr>
          <p:nvPr/>
        </p:nvSpPr>
        <p:spPr bwMode="auto">
          <a:xfrm>
            <a:off x="5410200" y="3581400"/>
            <a:ext cx="2819400" cy="838200"/>
          </a:xfrm>
          <a:prstGeom prst="wedgeRoundRectCallout">
            <a:avLst>
              <a:gd name="adj1" fmla="val -28491"/>
              <a:gd name="adj2" fmla="val -165343"/>
              <a:gd name="adj3" fmla="val 16667"/>
            </a:avLst>
          </a:prstGeom>
          <a:solidFill>
            <a:srgbClr val="CCFFCC"/>
          </a:solidFill>
          <a:ln w="222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b="1" i="1">
                <a:solidFill>
                  <a:srgbClr val="0000CC"/>
                </a:solidFill>
              </a:rPr>
              <a:t>Query result is also a database table.</a:t>
            </a:r>
          </a:p>
        </p:txBody>
      </p:sp>
      <p:sp>
        <p:nvSpPr>
          <p:cNvPr id="62557" name="Text Box 93"/>
          <p:cNvSpPr txBox="1">
            <a:spLocks noChangeArrowheads="1"/>
          </p:cNvSpPr>
          <p:nvPr/>
        </p:nvSpPr>
        <p:spPr bwMode="auto">
          <a:xfrm>
            <a:off x="574675" y="15240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28543193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5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2556"/>
                                        </p:tgtEl>
                                        <p:attrNameLst>
                                          <p:attrName>style.visibility</p:attrName>
                                        </p:attrNameLst>
                                      </p:cBhvr>
                                      <p:to>
                                        <p:strVal val="visible"/>
                                      </p:to>
                                    </p:set>
                                    <p:animEffect transition="in" filter="wipe(left)">
                                      <p:cBhvr>
                                        <p:cTn id="11" dur="500"/>
                                        <p:tgtEl>
                                          <p:spTgt spid="62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56"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5"/>
          <p:cNvSpPr>
            <a:spLocks noChangeArrowheads="1"/>
          </p:cNvSpPr>
          <p:nvPr/>
        </p:nvSpPr>
        <p:spPr bwMode="auto">
          <a:xfrm>
            <a:off x="0" y="3292475"/>
            <a:ext cx="9144000" cy="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sp>
        <p:nvSpPr>
          <p:cNvPr id="64555" name="AutoShape 43"/>
          <p:cNvSpPr>
            <a:spLocks noChangeArrowheads="1"/>
          </p:cNvSpPr>
          <p:nvPr/>
        </p:nvSpPr>
        <p:spPr bwMode="auto">
          <a:xfrm>
            <a:off x="152400" y="26670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4556" name="Text Box 44"/>
          <p:cNvSpPr txBox="1">
            <a:spLocks noChangeArrowheads="1"/>
          </p:cNvSpPr>
          <p:nvPr/>
        </p:nvSpPr>
        <p:spPr bwMode="auto">
          <a:xfrm>
            <a:off x="5715000" y="1371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Result</a:t>
            </a:r>
          </a:p>
        </p:txBody>
      </p:sp>
      <p:graphicFrame>
        <p:nvGraphicFramePr>
          <p:cNvPr id="64610" name="Group 98"/>
          <p:cNvGraphicFramePr>
            <a:graphicFrameLocks noGrp="1"/>
          </p:cNvGraphicFramePr>
          <p:nvPr/>
        </p:nvGraphicFramePr>
        <p:xfrm>
          <a:off x="5334000" y="1828800"/>
          <a:ext cx="1638300" cy="558800"/>
        </p:xfrm>
        <a:graphic>
          <a:graphicData uri="http://schemas.openxmlformats.org/drawingml/2006/table">
            <a:tbl>
              <a:tblPr/>
              <a:tblGrid>
                <a:gridCol w="896938"/>
                <a:gridCol w="741362"/>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sname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graphicFrame>
        <p:nvGraphicFramePr>
          <p:cNvPr id="64565" name="Group 53"/>
          <p:cNvGraphicFramePr>
            <a:graphicFrameLocks noGrp="1"/>
          </p:cNvGraphicFramePr>
          <p:nvPr/>
        </p:nvGraphicFramePr>
        <p:xfrm>
          <a:off x="609600" y="19050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4611" name="Group 99"/>
          <p:cNvGraphicFramePr>
            <a:graphicFrameLocks noGrp="1"/>
          </p:cNvGraphicFramePr>
          <p:nvPr/>
        </p:nvGraphicFramePr>
        <p:xfrm>
          <a:off x="5334000" y="2438400"/>
          <a:ext cx="1635125" cy="557213"/>
        </p:xfrm>
        <a:graphic>
          <a:graphicData uri="http://schemas.openxmlformats.org/drawingml/2006/table">
            <a:tbl>
              <a:tblPr/>
              <a:tblGrid>
                <a:gridCol w="893763"/>
                <a:gridCol w="741362"/>
              </a:tblGrid>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4613" name="Text Box 101"/>
          <p:cNvSpPr txBox="1">
            <a:spLocks noChangeArrowheads="1"/>
          </p:cNvSpPr>
          <p:nvPr/>
        </p:nvSpPr>
        <p:spPr bwMode="auto">
          <a:xfrm>
            <a:off x="669925" y="719138"/>
            <a:ext cx="2786063" cy="6413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FF0000"/>
                </a:solidFill>
                <a:latin typeface="Tahoma" pitchFamily="34" charset="0"/>
              </a:rPr>
              <a:t>SELECT</a:t>
            </a:r>
            <a:r>
              <a:rPr lang="en-US">
                <a:solidFill>
                  <a:srgbClr val="FF0000"/>
                </a:solidFill>
              </a:rPr>
              <a:t>  S.sname, S.age</a:t>
            </a:r>
          </a:p>
          <a:p>
            <a:r>
              <a:rPr lang="en-US" b="1">
                <a:latin typeface="Tahoma" pitchFamily="34" charset="0"/>
              </a:rPr>
              <a:t>FROM</a:t>
            </a:r>
            <a:r>
              <a:rPr lang="en-US"/>
              <a:t>     Sailors S</a:t>
            </a:r>
          </a:p>
        </p:txBody>
      </p:sp>
      <p:sp>
        <p:nvSpPr>
          <p:cNvPr id="64614" name="Text Box 102"/>
          <p:cNvSpPr txBox="1">
            <a:spLocks noChangeArrowheads="1"/>
          </p:cNvSpPr>
          <p:nvPr/>
        </p:nvSpPr>
        <p:spPr bwMode="auto">
          <a:xfrm>
            <a:off x="212725" y="341313"/>
            <a:ext cx="7178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Q1. Find the names and ages of all sailors.     [Step 1]</a:t>
            </a:r>
          </a:p>
        </p:txBody>
      </p:sp>
      <p:sp>
        <p:nvSpPr>
          <p:cNvPr id="64615" name="AutoShape 103"/>
          <p:cNvSpPr>
            <a:spLocks noChangeArrowheads="1"/>
          </p:cNvSpPr>
          <p:nvPr/>
        </p:nvSpPr>
        <p:spPr bwMode="auto">
          <a:xfrm>
            <a:off x="6858000" y="3124200"/>
            <a:ext cx="2133600" cy="990600"/>
          </a:xfrm>
          <a:prstGeom prst="wedgeRoundRectCallout">
            <a:avLst>
              <a:gd name="adj1" fmla="val -71653"/>
              <a:gd name="adj2" fmla="val -70514"/>
              <a:gd name="adj3" fmla="val 16667"/>
            </a:avLst>
          </a:prstGeom>
          <a:solidFill>
            <a:srgbClr val="CCFFCC"/>
          </a:solidFill>
          <a:ln w="222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i="1">
                <a:solidFill>
                  <a:srgbClr val="0000CC"/>
                </a:solidFill>
              </a:rPr>
              <a:t>Output only the required fields </a:t>
            </a:r>
          </a:p>
          <a:p>
            <a:pPr algn="ctr"/>
            <a:r>
              <a:rPr lang="en-US" i="1">
                <a:solidFill>
                  <a:srgbClr val="0000CC"/>
                </a:solidFill>
              </a:rPr>
              <a:t>in this entry.</a:t>
            </a:r>
          </a:p>
        </p:txBody>
      </p:sp>
      <p:sp>
        <p:nvSpPr>
          <p:cNvPr id="64616" name="Text Box 104"/>
          <p:cNvSpPr txBox="1">
            <a:spLocks noChangeArrowheads="1"/>
          </p:cNvSpPr>
          <p:nvPr/>
        </p:nvSpPr>
        <p:spPr bwMode="auto">
          <a:xfrm>
            <a:off x="574675" y="15240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17691673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4611"/>
                                        </p:tgtEl>
                                        <p:attrNameLst>
                                          <p:attrName>style.visibility</p:attrName>
                                        </p:attrNameLst>
                                      </p:cBhvr>
                                      <p:to>
                                        <p:strVal val="visible"/>
                                      </p:to>
                                    </p:set>
                                    <p:animEffect transition="in" filter="wipe(left)">
                                      <p:cBhvr>
                                        <p:cTn id="7" dur="500"/>
                                        <p:tgtEl>
                                          <p:spTgt spid="646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615"/>
                                        </p:tgtEl>
                                        <p:attrNameLst>
                                          <p:attrName>style.visibility</p:attrName>
                                        </p:attrNameLst>
                                      </p:cBhvr>
                                      <p:to>
                                        <p:strVal val="visible"/>
                                      </p:to>
                                    </p:set>
                                    <p:animEffect transition="in" filter="wipe(left)">
                                      <p:cBhvr>
                                        <p:cTn id="12" dur="500"/>
                                        <p:tgtEl>
                                          <p:spTgt spid="64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ChangeArrowheads="1"/>
          </p:cNvSpPr>
          <p:nvPr/>
        </p:nvSpPr>
        <p:spPr bwMode="auto">
          <a:xfrm>
            <a:off x="0" y="3292475"/>
            <a:ext cx="9144000" cy="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sp>
        <p:nvSpPr>
          <p:cNvPr id="73732" name="AutoShape 4"/>
          <p:cNvSpPr>
            <a:spLocks noChangeArrowheads="1"/>
          </p:cNvSpPr>
          <p:nvPr/>
        </p:nvSpPr>
        <p:spPr bwMode="auto">
          <a:xfrm>
            <a:off x="152400" y="32766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3733" name="Text Box 5"/>
          <p:cNvSpPr txBox="1">
            <a:spLocks noChangeArrowheads="1"/>
          </p:cNvSpPr>
          <p:nvPr/>
        </p:nvSpPr>
        <p:spPr bwMode="auto">
          <a:xfrm>
            <a:off x="5715000" y="1371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Result</a:t>
            </a:r>
          </a:p>
        </p:txBody>
      </p:sp>
      <p:graphicFrame>
        <p:nvGraphicFramePr>
          <p:cNvPr id="73734" name="Group 6"/>
          <p:cNvGraphicFramePr>
            <a:graphicFrameLocks noGrp="1"/>
          </p:cNvGraphicFramePr>
          <p:nvPr/>
        </p:nvGraphicFramePr>
        <p:xfrm>
          <a:off x="5334000" y="1828800"/>
          <a:ext cx="1638300" cy="558800"/>
        </p:xfrm>
        <a:graphic>
          <a:graphicData uri="http://schemas.openxmlformats.org/drawingml/2006/table">
            <a:tbl>
              <a:tblPr/>
              <a:tblGrid>
                <a:gridCol w="896938"/>
                <a:gridCol w="741362"/>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sname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graphicFrame>
        <p:nvGraphicFramePr>
          <p:cNvPr id="73742" name="Group 14"/>
          <p:cNvGraphicFramePr>
            <a:graphicFrameLocks noGrp="1"/>
          </p:cNvGraphicFramePr>
          <p:nvPr/>
        </p:nvGraphicFramePr>
        <p:xfrm>
          <a:off x="609600" y="19050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73804" name="Group 76"/>
          <p:cNvGraphicFramePr>
            <a:graphicFrameLocks noGrp="1"/>
          </p:cNvGraphicFramePr>
          <p:nvPr/>
        </p:nvGraphicFramePr>
        <p:xfrm>
          <a:off x="5334000" y="2438400"/>
          <a:ext cx="1635125" cy="557213"/>
        </p:xfrm>
        <a:graphic>
          <a:graphicData uri="http://schemas.openxmlformats.org/drawingml/2006/table">
            <a:tbl>
              <a:tblPr/>
              <a:tblGrid>
                <a:gridCol w="893763"/>
                <a:gridCol w="741362"/>
              </a:tblGrid>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3791" name="Text Box 63"/>
          <p:cNvSpPr txBox="1">
            <a:spLocks noChangeArrowheads="1"/>
          </p:cNvSpPr>
          <p:nvPr/>
        </p:nvSpPr>
        <p:spPr bwMode="auto">
          <a:xfrm>
            <a:off x="669925" y="719138"/>
            <a:ext cx="2786063" cy="6413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FF0000"/>
                </a:solidFill>
                <a:latin typeface="Tahoma" pitchFamily="34" charset="0"/>
              </a:rPr>
              <a:t>SELECT</a:t>
            </a:r>
            <a:r>
              <a:rPr lang="en-US">
                <a:solidFill>
                  <a:srgbClr val="FF0000"/>
                </a:solidFill>
              </a:rPr>
              <a:t>  S.sname, S.age</a:t>
            </a:r>
          </a:p>
          <a:p>
            <a:r>
              <a:rPr lang="en-US" b="1">
                <a:latin typeface="Tahoma" pitchFamily="34" charset="0"/>
              </a:rPr>
              <a:t>FROM</a:t>
            </a:r>
            <a:r>
              <a:rPr lang="en-US"/>
              <a:t>     Sailors S</a:t>
            </a:r>
          </a:p>
        </p:txBody>
      </p:sp>
      <p:graphicFrame>
        <p:nvGraphicFramePr>
          <p:cNvPr id="73803" name="Group 75"/>
          <p:cNvGraphicFramePr>
            <a:graphicFrameLocks noGrp="1"/>
          </p:cNvGraphicFramePr>
          <p:nvPr/>
        </p:nvGraphicFramePr>
        <p:xfrm>
          <a:off x="5334000" y="3048000"/>
          <a:ext cx="1635125" cy="557213"/>
        </p:xfrm>
        <a:graphic>
          <a:graphicData uri="http://schemas.openxmlformats.org/drawingml/2006/table">
            <a:tbl>
              <a:tblPr/>
              <a:tblGrid>
                <a:gridCol w="893763"/>
                <a:gridCol w="741362"/>
              </a:tblGrid>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3805" name="Text Box 77"/>
          <p:cNvSpPr txBox="1">
            <a:spLocks noChangeArrowheads="1"/>
          </p:cNvSpPr>
          <p:nvPr/>
        </p:nvSpPr>
        <p:spPr bwMode="auto">
          <a:xfrm>
            <a:off x="212725" y="341313"/>
            <a:ext cx="7178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Q1. Find the names and ages of all sailors.     [Step 2]</a:t>
            </a:r>
          </a:p>
        </p:txBody>
      </p:sp>
      <p:sp>
        <p:nvSpPr>
          <p:cNvPr id="73807" name="Text Box 79"/>
          <p:cNvSpPr txBox="1">
            <a:spLocks noChangeArrowheads="1"/>
          </p:cNvSpPr>
          <p:nvPr/>
        </p:nvSpPr>
        <p:spPr bwMode="auto">
          <a:xfrm>
            <a:off x="574675" y="15240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2754360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3803"/>
                                        </p:tgtEl>
                                        <p:attrNameLst>
                                          <p:attrName>style.visibility</p:attrName>
                                        </p:attrNameLst>
                                      </p:cBhvr>
                                      <p:to>
                                        <p:strVal val="visible"/>
                                      </p:to>
                                    </p:set>
                                    <p:animEffect transition="in" filter="wipe(left)">
                                      <p:cBhvr>
                                        <p:cTn id="7" dur="500"/>
                                        <p:tgtEl>
                                          <p:spTgt spid="73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ChangeArrowheads="1"/>
          </p:cNvSpPr>
          <p:nvPr/>
        </p:nvSpPr>
        <p:spPr bwMode="auto">
          <a:xfrm>
            <a:off x="0" y="3292475"/>
            <a:ext cx="9144000" cy="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sp>
        <p:nvSpPr>
          <p:cNvPr id="74756" name="AutoShape 4"/>
          <p:cNvSpPr>
            <a:spLocks noChangeArrowheads="1"/>
          </p:cNvSpPr>
          <p:nvPr/>
        </p:nvSpPr>
        <p:spPr bwMode="auto">
          <a:xfrm>
            <a:off x="152400" y="38100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4757" name="Text Box 5"/>
          <p:cNvSpPr txBox="1">
            <a:spLocks noChangeArrowheads="1"/>
          </p:cNvSpPr>
          <p:nvPr/>
        </p:nvSpPr>
        <p:spPr bwMode="auto">
          <a:xfrm>
            <a:off x="5715000" y="1371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Result</a:t>
            </a:r>
          </a:p>
        </p:txBody>
      </p:sp>
      <p:graphicFrame>
        <p:nvGraphicFramePr>
          <p:cNvPr id="74758" name="Group 6"/>
          <p:cNvGraphicFramePr>
            <a:graphicFrameLocks noGrp="1"/>
          </p:cNvGraphicFramePr>
          <p:nvPr/>
        </p:nvGraphicFramePr>
        <p:xfrm>
          <a:off x="5334000" y="1828800"/>
          <a:ext cx="1638300" cy="558800"/>
        </p:xfrm>
        <a:graphic>
          <a:graphicData uri="http://schemas.openxmlformats.org/drawingml/2006/table">
            <a:tbl>
              <a:tblPr/>
              <a:tblGrid>
                <a:gridCol w="896938"/>
                <a:gridCol w="741362"/>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sname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graphicFrame>
        <p:nvGraphicFramePr>
          <p:cNvPr id="74766" name="Group 14"/>
          <p:cNvGraphicFramePr>
            <a:graphicFrameLocks noGrp="1"/>
          </p:cNvGraphicFramePr>
          <p:nvPr/>
        </p:nvGraphicFramePr>
        <p:xfrm>
          <a:off x="609600" y="19050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74827" name="Group 75"/>
          <p:cNvGraphicFramePr>
            <a:graphicFrameLocks noGrp="1"/>
          </p:cNvGraphicFramePr>
          <p:nvPr/>
        </p:nvGraphicFramePr>
        <p:xfrm>
          <a:off x="5334000" y="2438400"/>
          <a:ext cx="1635125" cy="1066800"/>
        </p:xfrm>
        <a:graphic>
          <a:graphicData uri="http://schemas.openxmlformats.org/drawingml/2006/table">
            <a:tbl>
              <a:tblPr/>
              <a:tblGrid>
                <a:gridCol w="893763"/>
                <a:gridCol w="741362"/>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4811" name="Text Box 59"/>
          <p:cNvSpPr txBox="1">
            <a:spLocks noChangeArrowheads="1"/>
          </p:cNvSpPr>
          <p:nvPr/>
        </p:nvSpPr>
        <p:spPr bwMode="auto">
          <a:xfrm>
            <a:off x="669925" y="719138"/>
            <a:ext cx="2786063" cy="6413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FF0000"/>
                </a:solidFill>
                <a:latin typeface="Tahoma" pitchFamily="34" charset="0"/>
              </a:rPr>
              <a:t>SELECT</a:t>
            </a:r>
            <a:r>
              <a:rPr lang="en-US">
                <a:solidFill>
                  <a:srgbClr val="FF0000"/>
                </a:solidFill>
              </a:rPr>
              <a:t>  S.sname, S.age</a:t>
            </a:r>
          </a:p>
          <a:p>
            <a:r>
              <a:rPr lang="en-US" b="1">
                <a:latin typeface="Tahoma" pitchFamily="34" charset="0"/>
              </a:rPr>
              <a:t>FROM</a:t>
            </a:r>
            <a:r>
              <a:rPr lang="en-US"/>
              <a:t>     Sailors S</a:t>
            </a:r>
          </a:p>
        </p:txBody>
      </p:sp>
      <p:graphicFrame>
        <p:nvGraphicFramePr>
          <p:cNvPr id="74812" name="Group 60"/>
          <p:cNvGraphicFramePr>
            <a:graphicFrameLocks noGrp="1"/>
          </p:cNvGraphicFramePr>
          <p:nvPr/>
        </p:nvGraphicFramePr>
        <p:xfrm>
          <a:off x="5334000" y="3581400"/>
          <a:ext cx="1635125" cy="557213"/>
        </p:xfrm>
        <a:graphic>
          <a:graphicData uri="http://schemas.openxmlformats.org/drawingml/2006/table">
            <a:tbl>
              <a:tblPr/>
              <a:tblGrid>
                <a:gridCol w="893763"/>
                <a:gridCol w="741362"/>
              </a:tblGrid>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4820" name="Text Box 68"/>
          <p:cNvSpPr txBox="1">
            <a:spLocks noChangeArrowheads="1"/>
          </p:cNvSpPr>
          <p:nvPr/>
        </p:nvSpPr>
        <p:spPr bwMode="auto">
          <a:xfrm>
            <a:off x="212725" y="341313"/>
            <a:ext cx="7178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Q1. Find the names and ages of all sailors.     [Step 3]</a:t>
            </a:r>
          </a:p>
        </p:txBody>
      </p:sp>
      <p:sp>
        <p:nvSpPr>
          <p:cNvPr id="74828" name="Text Box 76"/>
          <p:cNvSpPr txBox="1">
            <a:spLocks noChangeArrowheads="1"/>
          </p:cNvSpPr>
          <p:nvPr/>
        </p:nvSpPr>
        <p:spPr bwMode="auto">
          <a:xfrm>
            <a:off x="574675" y="15240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31957405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4812"/>
                                        </p:tgtEl>
                                        <p:attrNameLst>
                                          <p:attrName>style.visibility</p:attrName>
                                        </p:attrNameLst>
                                      </p:cBhvr>
                                      <p:to>
                                        <p:strVal val="visible"/>
                                      </p:to>
                                    </p:set>
                                    <p:animEffect transition="in" filter="wipe(left)">
                                      <p:cBhvr>
                                        <p:cTn id="7" dur="500"/>
                                        <p:tgtEl>
                                          <p:spTgt spid="74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ltLang="en-US" dirty="0" smtClean="0"/>
              <a:t>Instance</a:t>
            </a:r>
          </a:p>
        </p:txBody>
      </p:sp>
      <p:sp>
        <p:nvSpPr>
          <p:cNvPr id="15363" name="Rectangle 3" descr="Rectangle: Click to edit Master text styles&#10;Second level&#10;Third level&#10;Fourth level&#10;Fifth level"/>
          <p:cNvSpPr>
            <a:spLocks noGrp="1" noChangeArrowheads="1"/>
          </p:cNvSpPr>
          <p:nvPr>
            <p:ph sz="quarter" idx="1"/>
          </p:nvPr>
        </p:nvSpPr>
        <p:spPr/>
        <p:txBody>
          <a:bodyPr>
            <a:normAutofit lnSpcReduction="10000"/>
          </a:bodyPr>
          <a:lstStyle/>
          <a:p>
            <a:r>
              <a:rPr lang="en-IE" altLang="en-US" dirty="0" smtClean="0"/>
              <a:t>An </a:t>
            </a:r>
            <a:r>
              <a:rPr lang="en-IE" altLang="en-US" b="1" dirty="0" smtClean="0"/>
              <a:t>instance</a:t>
            </a:r>
            <a:r>
              <a:rPr lang="en-IE" altLang="en-US" dirty="0" smtClean="0"/>
              <a:t> of an entity is a single occurrence of an entity </a:t>
            </a:r>
          </a:p>
          <a:p>
            <a:r>
              <a:rPr lang="en-IE" altLang="en-US" dirty="0" smtClean="0"/>
              <a:t>It describes, for example, one particular customer or product</a:t>
            </a:r>
          </a:p>
          <a:p>
            <a:pPr lvl="1"/>
            <a:r>
              <a:rPr lang="en-IE" altLang="en-US" dirty="0" smtClean="0"/>
              <a:t>E.g. The student John Browne is an instance of the Student entity</a:t>
            </a:r>
          </a:p>
          <a:p>
            <a:r>
              <a:rPr lang="en-US" altLang="en-US" dirty="0" smtClean="0"/>
              <a:t>An entity type is described just once (using metadata) in a database (using your Create Table)</a:t>
            </a:r>
          </a:p>
          <a:p>
            <a:pPr lvl="2"/>
            <a:r>
              <a:rPr lang="en-US" altLang="en-US" dirty="0" smtClean="0"/>
              <a:t>Many instances of that entity type may be represented by data stored in the database</a:t>
            </a:r>
          </a:p>
          <a:p>
            <a:pPr lvl="2"/>
            <a:r>
              <a:rPr lang="en-US" altLang="en-US" dirty="0" smtClean="0"/>
              <a:t>e.g. – there is one EMPLOYEE entity type in most organizations, but there may be hundreds of instances of this entity stored in the database</a:t>
            </a:r>
            <a:endParaRPr lang="en-IE" altLang="en-US" dirty="0" smtClean="0"/>
          </a:p>
          <a:p>
            <a:endParaRPr lang="en-GB" altLang="en-US" dirty="0" smtClean="0"/>
          </a:p>
        </p:txBody>
      </p:sp>
    </p:spTree>
    <p:extLst>
      <p:ext uri="{BB962C8B-B14F-4D97-AF65-F5344CB8AC3E}">
        <p14:creationId xmlns:p14="http://schemas.microsoft.com/office/powerpoint/2010/main" val="167762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36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ChangeArrowheads="1"/>
          </p:cNvSpPr>
          <p:nvPr/>
        </p:nvSpPr>
        <p:spPr bwMode="auto">
          <a:xfrm>
            <a:off x="0" y="3292475"/>
            <a:ext cx="9144000" cy="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sp>
        <p:nvSpPr>
          <p:cNvPr id="75780" name="AutoShape 4"/>
          <p:cNvSpPr>
            <a:spLocks noChangeArrowheads="1"/>
          </p:cNvSpPr>
          <p:nvPr/>
        </p:nvSpPr>
        <p:spPr bwMode="auto">
          <a:xfrm>
            <a:off x="152400" y="44196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5781" name="Text Box 5"/>
          <p:cNvSpPr txBox="1">
            <a:spLocks noChangeArrowheads="1"/>
          </p:cNvSpPr>
          <p:nvPr/>
        </p:nvSpPr>
        <p:spPr bwMode="auto">
          <a:xfrm>
            <a:off x="5715000" y="1371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Result</a:t>
            </a:r>
          </a:p>
        </p:txBody>
      </p:sp>
      <p:graphicFrame>
        <p:nvGraphicFramePr>
          <p:cNvPr id="75782" name="Group 6"/>
          <p:cNvGraphicFramePr>
            <a:graphicFrameLocks noGrp="1"/>
          </p:cNvGraphicFramePr>
          <p:nvPr/>
        </p:nvGraphicFramePr>
        <p:xfrm>
          <a:off x="5334000" y="1828800"/>
          <a:ext cx="1638300" cy="558800"/>
        </p:xfrm>
        <a:graphic>
          <a:graphicData uri="http://schemas.openxmlformats.org/drawingml/2006/table">
            <a:tbl>
              <a:tblPr/>
              <a:tblGrid>
                <a:gridCol w="896938"/>
                <a:gridCol w="741362"/>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sname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graphicFrame>
        <p:nvGraphicFramePr>
          <p:cNvPr id="75790" name="Group 14"/>
          <p:cNvGraphicFramePr>
            <a:graphicFrameLocks noGrp="1"/>
          </p:cNvGraphicFramePr>
          <p:nvPr/>
        </p:nvGraphicFramePr>
        <p:xfrm>
          <a:off x="609600" y="19050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75852" name="Group 76"/>
          <p:cNvGraphicFramePr>
            <a:graphicFrameLocks noGrp="1"/>
          </p:cNvGraphicFramePr>
          <p:nvPr/>
        </p:nvGraphicFramePr>
        <p:xfrm>
          <a:off x="5334000" y="2438400"/>
          <a:ext cx="1635125" cy="1600200"/>
        </p:xfrm>
        <a:graphic>
          <a:graphicData uri="http://schemas.openxmlformats.org/drawingml/2006/table">
            <a:tbl>
              <a:tblPr/>
              <a:tblGrid>
                <a:gridCol w="893763"/>
                <a:gridCol w="741362"/>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5838" name="Text Box 62"/>
          <p:cNvSpPr txBox="1">
            <a:spLocks noChangeArrowheads="1"/>
          </p:cNvSpPr>
          <p:nvPr/>
        </p:nvSpPr>
        <p:spPr bwMode="auto">
          <a:xfrm>
            <a:off x="669925" y="719138"/>
            <a:ext cx="2786063" cy="6413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FF0000"/>
                </a:solidFill>
                <a:latin typeface="Tahoma" pitchFamily="34" charset="0"/>
              </a:rPr>
              <a:t>SELECT</a:t>
            </a:r>
            <a:r>
              <a:rPr lang="en-US">
                <a:solidFill>
                  <a:srgbClr val="FF0000"/>
                </a:solidFill>
              </a:rPr>
              <a:t>  S.sname, S.age</a:t>
            </a:r>
          </a:p>
          <a:p>
            <a:r>
              <a:rPr lang="en-US" b="1">
                <a:latin typeface="Tahoma" pitchFamily="34" charset="0"/>
              </a:rPr>
              <a:t>FROM</a:t>
            </a:r>
            <a:r>
              <a:rPr lang="en-US"/>
              <a:t>     Sailors S</a:t>
            </a:r>
          </a:p>
        </p:txBody>
      </p:sp>
      <p:graphicFrame>
        <p:nvGraphicFramePr>
          <p:cNvPr id="75839" name="Group 63"/>
          <p:cNvGraphicFramePr>
            <a:graphicFrameLocks noGrp="1"/>
          </p:cNvGraphicFramePr>
          <p:nvPr/>
        </p:nvGraphicFramePr>
        <p:xfrm>
          <a:off x="5334000" y="4114800"/>
          <a:ext cx="1635125" cy="557213"/>
        </p:xfrm>
        <a:graphic>
          <a:graphicData uri="http://schemas.openxmlformats.org/drawingml/2006/table">
            <a:tbl>
              <a:tblPr/>
              <a:tblGrid>
                <a:gridCol w="893763"/>
                <a:gridCol w="741362"/>
              </a:tblGrid>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5847" name="Text Box 71"/>
          <p:cNvSpPr txBox="1">
            <a:spLocks noChangeArrowheads="1"/>
          </p:cNvSpPr>
          <p:nvPr/>
        </p:nvSpPr>
        <p:spPr bwMode="auto">
          <a:xfrm>
            <a:off x="212725" y="341313"/>
            <a:ext cx="7178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Q1. Find the names and ages of all sailors.     [Step 4]</a:t>
            </a:r>
          </a:p>
        </p:txBody>
      </p:sp>
      <p:sp>
        <p:nvSpPr>
          <p:cNvPr id="75853" name="Text Box 77"/>
          <p:cNvSpPr txBox="1">
            <a:spLocks noChangeArrowheads="1"/>
          </p:cNvSpPr>
          <p:nvPr/>
        </p:nvSpPr>
        <p:spPr bwMode="auto">
          <a:xfrm>
            <a:off x="574675" y="15240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1063267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5839"/>
                                        </p:tgtEl>
                                        <p:attrNameLst>
                                          <p:attrName>style.visibility</p:attrName>
                                        </p:attrNameLst>
                                      </p:cBhvr>
                                      <p:to>
                                        <p:strVal val="visible"/>
                                      </p:to>
                                    </p:set>
                                    <p:animEffect transition="in" filter="wipe(left)">
                                      <p:cBhvr>
                                        <p:cTn id="7" dur="500"/>
                                        <p:tgtEl>
                                          <p:spTgt spid="75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ChangeArrowheads="1"/>
          </p:cNvSpPr>
          <p:nvPr/>
        </p:nvSpPr>
        <p:spPr bwMode="auto">
          <a:xfrm>
            <a:off x="0" y="3292475"/>
            <a:ext cx="9144000" cy="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sp>
        <p:nvSpPr>
          <p:cNvPr id="77828" name="AutoShape 4"/>
          <p:cNvSpPr>
            <a:spLocks noChangeArrowheads="1"/>
          </p:cNvSpPr>
          <p:nvPr/>
        </p:nvSpPr>
        <p:spPr bwMode="auto">
          <a:xfrm>
            <a:off x="152400" y="49530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7829" name="Text Box 5"/>
          <p:cNvSpPr txBox="1">
            <a:spLocks noChangeArrowheads="1"/>
          </p:cNvSpPr>
          <p:nvPr/>
        </p:nvSpPr>
        <p:spPr bwMode="auto">
          <a:xfrm>
            <a:off x="5715000" y="1371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Result</a:t>
            </a:r>
          </a:p>
        </p:txBody>
      </p:sp>
      <p:graphicFrame>
        <p:nvGraphicFramePr>
          <p:cNvPr id="77830" name="Group 6"/>
          <p:cNvGraphicFramePr>
            <a:graphicFrameLocks noGrp="1"/>
          </p:cNvGraphicFramePr>
          <p:nvPr/>
        </p:nvGraphicFramePr>
        <p:xfrm>
          <a:off x="5334000" y="1828800"/>
          <a:ext cx="1638300" cy="558800"/>
        </p:xfrm>
        <a:graphic>
          <a:graphicData uri="http://schemas.openxmlformats.org/drawingml/2006/table">
            <a:tbl>
              <a:tblPr/>
              <a:tblGrid>
                <a:gridCol w="896938"/>
                <a:gridCol w="741362"/>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sname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graphicFrame>
        <p:nvGraphicFramePr>
          <p:cNvPr id="77838" name="Group 14"/>
          <p:cNvGraphicFramePr>
            <a:graphicFrameLocks noGrp="1"/>
          </p:cNvGraphicFramePr>
          <p:nvPr/>
        </p:nvGraphicFramePr>
        <p:xfrm>
          <a:off x="609600" y="19050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77875" name="Group 51"/>
          <p:cNvGraphicFramePr>
            <a:graphicFrameLocks noGrp="1"/>
          </p:cNvGraphicFramePr>
          <p:nvPr/>
        </p:nvGraphicFramePr>
        <p:xfrm>
          <a:off x="5334000" y="2438400"/>
          <a:ext cx="1635125" cy="2133600"/>
        </p:xfrm>
        <a:graphic>
          <a:graphicData uri="http://schemas.openxmlformats.org/drawingml/2006/table">
            <a:tbl>
              <a:tblPr/>
              <a:tblGrid>
                <a:gridCol w="893763"/>
                <a:gridCol w="741362"/>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7892" name="Text Box 68"/>
          <p:cNvSpPr txBox="1">
            <a:spLocks noChangeArrowheads="1"/>
          </p:cNvSpPr>
          <p:nvPr/>
        </p:nvSpPr>
        <p:spPr bwMode="auto">
          <a:xfrm>
            <a:off x="669925" y="719138"/>
            <a:ext cx="2786063" cy="6413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FF0000"/>
                </a:solidFill>
                <a:latin typeface="Tahoma" pitchFamily="34" charset="0"/>
              </a:rPr>
              <a:t>SELECT</a:t>
            </a:r>
            <a:r>
              <a:rPr lang="en-US">
                <a:solidFill>
                  <a:srgbClr val="FF0000"/>
                </a:solidFill>
              </a:rPr>
              <a:t>  S.sname, S.age</a:t>
            </a:r>
          </a:p>
          <a:p>
            <a:r>
              <a:rPr lang="en-US" b="1">
                <a:latin typeface="Tahoma" pitchFamily="34" charset="0"/>
              </a:rPr>
              <a:t>FROM</a:t>
            </a:r>
            <a:r>
              <a:rPr lang="en-US"/>
              <a:t>     Sailors S</a:t>
            </a:r>
          </a:p>
        </p:txBody>
      </p:sp>
      <p:graphicFrame>
        <p:nvGraphicFramePr>
          <p:cNvPr id="77893" name="Group 69"/>
          <p:cNvGraphicFramePr>
            <a:graphicFrameLocks noGrp="1"/>
          </p:cNvGraphicFramePr>
          <p:nvPr/>
        </p:nvGraphicFramePr>
        <p:xfrm>
          <a:off x="5334000" y="4700588"/>
          <a:ext cx="1635125" cy="557213"/>
        </p:xfrm>
        <a:graphic>
          <a:graphicData uri="http://schemas.openxmlformats.org/drawingml/2006/table">
            <a:tbl>
              <a:tblPr/>
              <a:tblGrid>
                <a:gridCol w="893763"/>
                <a:gridCol w="741362"/>
              </a:tblGrid>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7901" name="Text Box 77"/>
          <p:cNvSpPr txBox="1">
            <a:spLocks noChangeArrowheads="1"/>
          </p:cNvSpPr>
          <p:nvPr/>
        </p:nvSpPr>
        <p:spPr bwMode="auto">
          <a:xfrm>
            <a:off x="212725" y="341313"/>
            <a:ext cx="7178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Q1. Find the names and ages of all sailors.     [Step 5]</a:t>
            </a:r>
          </a:p>
        </p:txBody>
      </p:sp>
      <p:sp>
        <p:nvSpPr>
          <p:cNvPr id="77902" name="Text Box 78"/>
          <p:cNvSpPr txBox="1">
            <a:spLocks noChangeArrowheads="1"/>
          </p:cNvSpPr>
          <p:nvPr/>
        </p:nvSpPr>
        <p:spPr bwMode="auto">
          <a:xfrm>
            <a:off x="574675" y="15240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2719220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7893"/>
                                        </p:tgtEl>
                                        <p:attrNameLst>
                                          <p:attrName>style.visibility</p:attrName>
                                        </p:attrNameLst>
                                      </p:cBhvr>
                                      <p:to>
                                        <p:strVal val="visible"/>
                                      </p:to>
                                    </p:set>
                                    <p:animEffect transition="in" filter="wipe(left)">
                                      <p:cBhvr>
                                        <p:cTn id="7" dur="500"/>
                                        <p:tgtEl>
                                          <p:spTgt spid="7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ChangeArrowheads="1"/>
          </p:cNvSpPr>
          <p:nvPr/>
        </p:nvSpPr>
        <p:spPr bwMode="auto">
          <a:xfrm>
            <a:off x="0" y="3292475"/>
            <a:ext cx="9144000" cy="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a:p>
        </p:txBody>
      </p:sp>
      <p:sp>
        <p:nvSpPr>
          <p:cNvPr id="76804" name="AutoShape 4"/>
          <p:cNvSpPr>
            <a:spLocks noChangeArrowheads="1"/>
          </p:cNvSpPr>
          <p:nvPr/>
        </p:nvSpPr>
        <p:spPr bwMode="auto">
          <a:xfrm>
            <a:off x="152400" y="55626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6805" name="Text Box 5"/>
          <p:cNvSpPr txBox="1">
            <a:spLocks noChangeArrowheads="1"/>
          </p:cNvSpPr>
          <p:nvPr/>
        </p:nvSpPr>
        <p:spPr bwMode="auto">
          <a:xfrm>
            <a:off x="5715000" y="1371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Result</a:t>
            </a:r>
          </a:p>
        </p:txBody>
      </p:sp>
      <p:graphicFrame>
        <p:nvGraphicFramePr>
          <p:cNvPr id="76806" name="Group 6"/>
          <p:cNvGraphicFramePr>
            <a:graphicFrameLocks noGrp="1"/>
          </p:cNvGraphicFramePr>
          <p:nvPr/>
        </p:nvGraphicFramePr>
        <p:xfrm>
          <a:off x="5334000" y="1828800"/>
          <a:ext cx="1638300" cy="558800"/>
        </p:xfrm>
        <a:graphic>
          <a:graphicData uri="http://schemas.openxmlformats.org/drawingml/2006/table">
            <a:tbl>
              <a:tblPr/>
              <a:tblGrid>
                <a:gridCol w="896938"/>
                <a:gridCol w="741362"/>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sname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graphicFrame>
        <p:nvGraphicFramePr>
          <p:cNvPr id="76814" name="Group 14"/>
          <p:cNvGraphicFramePr>
            <a:graphicFrameLocks noGrp="1"/>
          </p:cNvGraphicFramePr>
          <p:nvPr/>
        </p:nvGraphicFramePr>
        <p:xfrm>
          <a:off x="609600" y="19050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76889" name="Group 89"/>
          <p:cNvGraphicFramePr>
            <a:graphicFrameLocks noGrp="1"/>
          </p:cNvGraphicFramePr>
          <p:nvPr/>
        </p:nvGraphicFramePr>
        <p:xfrm>
          <a:off x="5334000" y="2438400"/>
          <a:ext cx="1635125" cy="2667000"/>
        </p:xfrm>
        <a:graphic>
          <a:graphicData uri="http://schemas.openxmlformats.org/drawingml/2006/table">
            <a:tbl>
              <a:tblPr/>
              <a:tblGrid>
                <a:gridCol w="893763"/>
                <a:gridCol w="741362"/>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6865" name="Text Box 65"/>
          <p:cNvSpPr txBox="1">
            <a:spLocks noChangeArrowheads="1"/>
          </p:cNvSpPr>
          <p:nvPr/>
        </p:nvSpPr>
        <p:spPr bwMode="auto">
          <a:xfrm>
            <a:off x="669925" y="719138"/>
            <a:ext cx="2786063" cy="6413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FF0000"/>
                </a:solidFill>
                <a:latin typeface="Tahoma" pitchFamily="34" charset="0"/>
              </a:rPr>
              <a:t>SELECT</a:t>
            </a:r>
            <a:r>
              <a:rPr lang="en-US">
                <a:solidFill>
                  <a:srgbClr val="FF0000"/>
                </a:solidFill>
              </a:rPr>
              <a:t>  S.sname, S.age</a:t>
            </a:r>
          </a:p>
          <a:p>
            <a:r>
              <a:rPr lang="en-US" b="1">
                <a:latin typeface="Tahoma" pitchFamily="34" charset="0"/>
              </a:rPr>
              <a:t>FROM</a:t>
            </a:r>
            <a:r>
              <a:rPr lang="en-US"/>
              <a:t>     Sailors S</a:t>
            </a:r>
          </a:p>
        </p:txBody>
      </p:sp>
      <p:sp>
        <p:nvSpPr>
          <p:cNvPr id="76874" name="Text Box 74"/>
          <p:cNvSpPr txBox="1">
            <a:spLocks noChangeArrowheads="1"/>
          </p:cNvSpPr>
          <p:nvPr/>
        </p:nvSpPr>
        <p:spPr bwMode="auto">
          <a:xfrm>
            <a:off x="212725" y="341313"/>
            <a:ext cx="7178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Q1. Find the names and ages of all sailors.     [Step 6]</a:t>
            </a:r>
          </a:p>
        </p:txBody>
      </p:sp>
      <p:sp>
        <p:nvSpPr>
          <p:cNvPr id="76890" name="AutoShape 90"/>
          <p:cNvSpPr>
            <a:spLocks noChangeArrowheads="1"/>
          </p:cNvSpPr>
          <p:nvPr/>
        </p:nvSpPr>
        <p:spPr bwMode="auto">
          <a:xfrm>
            <a:off x="1066800" y="5638800"/>
            <a:ext cx="1676400" cy="762000"/>
          </a:xfrm>
          <a:prstGeom prst="wedgeRoundRectCallout">
            <a:avLst>
              <a:gd name="adj1" fmla="val -75569"/>
              <a:gd name="adj2" fmla="val -48958"/>
              <a:gd name="adj3" fmla="val 16667"/>
            </a:avLst>
          </a:prstGeom>
          <a:solidFill>
            <a:schemeClr val="accent4">
              <a:lumMod val="40000"/>
              <a:lumOff val="60000"/>
            </a:schemeClr>
          </a:solidFill>
          <a:ln w="9525">
            <a:solidFill>
              <a:schemeClr val="tx1"/>
            </a:solidFill>
            <a:miter lim="800000"/>
            <a:headEnd/>
            <a:tailEnd/>
          </a:ln>
          <a:effectLst/>
          <a:extLst/>
        </p:spPr>
        <p:txBody>
          <a:bodyPr/>
          <a:lstStyle/>
          <a:p>
            <a:pPr algn="ctr"/>
            <a:r>
              <a:rPr lang="en-US" b="1" i="1">
                <a:solidFill>
                  <a:srgbClr val="0000CC"/>
                </a:solidFill>
              </a:rPr>
              <a:t>End of </a:t>
            </a:r>
          </a:p>
          <a:p>
            <a:pPr algn="ctr"/>
            <a:r>
              <a:rPr lang="en-US" b="1" i="1">
                <a:solidFill>
                  <a:srgbClr val="0000CC"/>
                </a:solidFill>
              </a:rPr>
              <a:t>Algorithm</a:t>
            </a:r>
          </a:p>
        </p:txBody>
      </p:sp>
      <p:sp>
        <p:nvSpPr>
          <p:cNvPr id="76891" name="Text Box 91"/>
          <p:cNvSpPr txBox="1">
            <a:spLocks noChangeArrowheads="1"/>
          </p:cNvSpPr>
          <p:nvPr/>
        </p:nvSpPr>
        <p:spPr bwMode="auto">
          <a:xfrm>
            <a:off x="574675" y="15240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26436844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90"/>
                                        </p:tgtEl>
                                        <p:attrNameLst>
                                          <p:attrName>style.visibility</p:attrName>
                                        </p:attrNameLst>
                                      </p:cBhvr>
                                      <p:to>
                                        <p:strVal val="visible"/>
                                      </p:to>
                                    </p:set>
                                    <p:animEffect transition="in" filter="wipe(left)">
                                      <p:cBhvr>
                                        <p:cTn id="7" dur="500"/>
                                        <p:tgtEl>
                                          <p:spTgt spid="76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90"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Summary of Q1:</a:t>
            </a:r>
          </a:p>
        </p:txBody>
      </p:sp>
      <p:sp>
        <p:nvSpPr>
          <p:cNvPr id="63491" name="Rectangle 3"/>
          <p:cNvSpPr>
            <a:spLocks noGrp="1" noChangeArrowheads="1"/>
          </p:cNvSpPr>
          <p:nvPr>
            <p:ph type="body" idx="1"/>
          </p:nvPr>
        </p:nvSpPr>
        <p:spPr>
          <a:xfrm>
            <a:off x="457200" y="1447800"/>
            <a:ext cx="8229600" cy="4800600"/>
          </a:xfrm>
        </p:spPr>
        <p:txBody>
          <a:bodyPr/>
          <a:lstStyle/>
          <a:p>
            <a:pPr>
              <a:lnSpc>
                <a:spcPct val="90000"/>
              </a:lnSpc>
            </a:pPr>
            <a:r>
              <a:rPr lang="en-US" sz="2800" dirty="0"/>
              <a:t>Result of SQL query</a:t>
            </a:r>
          </a:p>
          <a:p>
            <a:pPr lvl="1">
              <a:lnSpc>
                <a:spcPct val="90000"/>
              </a:lnSpc>
            </a:pPr>
            <a:r>
              <a:rPr lang="en-US" sz="2400" dirty="0"/>
              <a:t>is another table</a:t>
            </a:r>
          </a:p>
          <a:p>
            <a:pPr lvl="1">
              <a:lnSpc>
                <a:spcPct val="90000"/>
              </a:lnSpc>
            </a:pPr>
            <a:r>
              <a:rPr lang="en-US" sz="2400" dirty="0"/>
              <a:t>derived from original table.</a:t>
            </a:r>
          </a:p>
          <a:p>
            <a:pPr lvl="1">
              <a:lnSpc>
                <a:spcPct val="90000"/>
              </a:lnSpc>
            </a:pPr>
            <a:endParaRPr lang="en-US" sz="2400" dirty="0"/>
          </a:p>
          <a:p>
            <a:pPr lvl="1">
              <a:lnSpc>
                <a:spcPct val="90000"/>
              </a:lnSpc>
            </a:pPr>
            <a:endParaRPr lang="en-US" sz="2400" dirty="0"/>
          </a:p>
          <a:p>
            <a:pPr>
              <a:lnSpc>
                <a:spcPct val="90000"/>
              </a:lnSpc>
            </a:pPr>
            <a:r>
              <a:rPr lang="en-US" sz="2800" dirty="0"/>
              <a:t>This query is also called a “</a:t>
            </a:r>
            <a:r>
              <a:rPr lang="en-US" sz="2800" dirty="0">
                <a:solidFill>
                  <a:srgbClr val="FF0000"/>
                </a:solidFill>
              </a:rPr>
              <a:t>projection</a:t>
            </a:r>
            <a:r>
              <a:rPr lang="en-US" sz="2800" dirty="0"/>
              <a:t>”</a:t>
            </a:r>
          </a:p>
          <a:p>
            <a:pPr lvl="1">
              <a:lnSpc>
                <a:spcPct val="90000"/>
              </a:lnSpc>
            </a:pPr>
            <a:r>
              <a:rPr lang="en-US" sz="2400" dirty="0" smtClean="0"/>
              <a:t>It </a:t>
            </a:r>
            <a:r>
              <a:rPr lang="en-US" sz="2400" dirty="0"/>
              <a:t>simply selected </a:t>
            </a:r>
            <a:r>
              <a:rPr lang="en-US" sz="2400" i="1" dirty="0">
                <a:solidFill>
                  <a:srgbClr val="0000CC"/>
                </a:solidFill>
              </a:rPr>
              <a:t>a subset of the columns</a:t>
            </a:r>
          </a:p>
        </p:txBody>
      </p:sp>
    </p:spTree>
    <p:extLst>
      <p:ext uri="{BB962C8B-B14F-4D97-AF65-F5344CB8AC3E}">
        <p14:creationId xmlns:p14="http://schemas.microsoft.com/office/powerpoint/2010/main" val="415058190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ext Box 5"/>
          <p:cNvSpPr txBox="1">
            <a:spLocks noChangeArrowheads="1"/>
          </p:cNvSpPr>
          <p:nvPr/>
        </p:nvSpPr>
        <p:spPr bwMode="auto">
          <a:xfrm>
            <a:off x="441325" y="341313"/>
            <a:ext cx="748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Q2. Find all sailors with a rating above 7.</a:t>
            </a:r>
          </a:p>
        </p:txBody>
      </p:sp>
      <p:sp>
        <p:nvSpPr>
          <p:cNvPr id="22534" name="Text Box 6"/>
          <p:cNvSpPr txBox="1">
            <a:spLocks noChangeArrowheads="1"/>
          </p:cNvSpPr>
          <p:nvPr/>
        </p:nvSpPr>
        <p:spPr bwMode="auto">
          <a:xfrm>
            <a:off x="685800" y="758825"/>
            <a:ext cx="2697163" cy="9159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latin typeface="Tahoma" pitchFamily="34" charset="0"/>
              </a:rPr>
              <a:t>SELECT</a:t>
            </a:r>
            <a:r>
              <a:rPr lang="en-US">
                <a:solidFill>
                  <a:srgbClr val="0000CC"/>
                </a:solidFill>
              </a:rPr>
              <a:t>  S.sid, S.sname</a:t>
            </a:r>
          </a:p>
          <a:p>
            <a:r>
              <a:rPr lang="en-US" b="1">
                <a:solidFill>
                  <a:srgbClr val="0000CC"/>
                </a:solidFill>
                <a:latin typeface="Tahoma" pitchFamily="34" charset="0"/>
              </a:rPr>
              <a:t>FROM</a:t>
            </a:r>
            <a:r>
              <a:rPr lang="en-US">
                <a:solidFill>
                  <a:srgbClr val="0000CC"/>
                </a:solidFill>
              </a:rPr>
              <a:t>     Sailors S</a:t>
            </a:r>
          </a:p>
          <a:p>
            <a:r>
              <a:rPr lang="en-US" b="1">
                <a:solidFill>
                  <a:srgbClr val="0000CC"/>
                </a:solidFill>
                <a:latin typeface="Tahoma" pitchFamily="34" charset="0"/>
              </a:rPr>
              <a:t>WHERE</a:t>
            </a:r>
            <a:r>
              <a:rPr lang="en-US">
                <a:solidFill>
                  <a:srgbClr val="0000CC"/>
                </a:solidFill>
              </a:rPr>
              <a:t>  (S.rating &gt; 7)</a:t>
            </a:r>
          </a:p>
        </p:txBody>
      </p:sp>
      <p:graphicFrame>
        <p:nvGraphicFramePr>
          <p:cNvPr id="22624" name="Group 96"/>
          <p:cNvGraphicFramePr>
            <a:graphicFrameLocks noGrp="1"/>
          </p:cNvGraphicFramePr>
          <p:nvPr/>
        </p:nvGraphicFramePr>
        <p:xfrm>
          <a:off x="609600" y="23622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2661" name="AutoShape 133"/>
          <p:cNvSpPr>
            <a:spLocks noChangeArrowheads="1"/>
          </p:cNvSpPr>
          <p:nvPr/>
        </p:nvSpPr>
        <p:spPr bwMode="auto">
          <a:xfrm>
            <a:off x="4800600" y="1219200"/>
            <a:ext cx="2743200" cy="838200"/>
          </a:xfrm>
          <a:prstGeom prst="wedgeRoundRectCallout">
            <a:avLst>
              <a:gd name="adj1" fmla="val -93981"/>
              <a:gd name="adj2" fmla="val -68940"/>
              <a:gd name="adj3" fmla="val 16667"/>
            </a:avLst>
          </a:prstGeom>
          <a:solidFill>
            <a:srgbClr val="CCFFCC"/>
          </a:solidFill>
          <a:ln w="222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b="1" i="1">
                <a:solidFill>
                  <a:srgbClr val="0000CC"/>
                </a:solidFill>
              </a:rPr>
              <a:t>The corresponding</a:t>
            </a:r>
          </a:p>
          <a:p>
            <a:pPr algn="ctr"/>
            <a:r>
              <a:rPr lang="en-US" sz="2000" b="1" i="1">
                <a:solidFill>
                  <a:srgbClr val="0000CC"/>
                </a:solidFill>
              </a:rPr>
              <a:t>SQL query.</a:t>
            </a:r>
          </a:p>
        </p:txBody>
      </p:sp>
      <p:sp>
        <p:nvSpPr>
          <p:cNvPr id="22662" name="AutoShape 134"/>
          <p:cNvSpPr>
            <a:spLocks noChangeArrowheads="1"/>
          </p:cNvSpPr>
          <p:nvPr/>
        </p:nvSpPr>
        <p:spPr bwMode="auto">
          <a:xfrm>
            <a:off x="4419600" y="2743200"/>
            <a:ext cx="3810000" cy="1371600"/>
          </a:xfrm>
          <a:prstGeom prst="plaque">
            <a:avLst>
              <a:gd name="adj" fmla="val 16667"/>
            </a:avLst>
          </a:prstGeom>
          <a:solidFill>
            <a:schemeClr val="accent4">
              <a:lumMod val="40000"/>
              <a:lumOff val="60000"/>
            </a:schemeClr>
          </a:solidFill>
          <a:ln w="25400">
            <a:solidFill>
              <a:srgbClr val="0000CC"/>
            </a:solidFill>
            <a:miter lim="800000"/>
            <a:headEnd/>
            <a:tailEnd/>
          </a:ln>
          <a:effectLst/>
          <a:extLst/>
        </p:spPr>
        <p:txBody>
          <a:bodyPr wrap="none" anchor="ctr"/>
          <a:lstStyle/>
          <a:p>
            <a:pPr algn="ctr"/>
            <a:r>
              <a:rPr lang="en-US" sz="2400" dirty="0">
                <a:solidFill>
                  <a:srgbClr val="0000CC"/>
                </a:solidFill>
                <a:latin typeface="Times New Roman" charset="0"/>
              </a:rPr>
              <a:t>Now, animate the </a:t>
            </a:r>
          </a:p>
          <a:p>
            <a:pPr algn="ctr"/>
            <a:r>
              <a:rPr lang="en-US" sz="2400" dirty="0">
                <a:solidFill>
                  <a:srgbClr val="0000CC"/>
                </a:solidFill>
                <a:latin typeface="Times New Roman" charset="0"/>
              </a:rPr>
              <a:t>execution of the SQL query!</a:t>
            </a:r>
          </a:p>
        </p:txBody>
      </p:sp>
      <p:sp>
        <p:nvSpPr>
          <p:cNvPr id="22665" name="Text Box 137"/>
          <p:cNvSpPr txBox="1">
            <a:spLocks noChangeArrowheads="1"/>
          </p:cNvSpPr>
          <p:nvPr/>
        </p:nvSpPr>
        <p:spPr bwMode="auto">
          <a:xfrm>
            <a:off x="574675" y="19812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3224015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 calcmode="lin" valueType="num">
                                      <p:cBhvr additive="base">
                                        <p:cTn id="7" dur="500" fill="hold"/>
                                        <p:tgtEl>
                                          <p:spTgt spid="22533"/>
                                        </p:tgtEl>
                                        <p:attrNameLst>
                                          <p:attrName>ppt_x</p:attrName>
                                        </p:attrNameLst>
                                      </p:cBhvr>
                                      <p:tavLst>
                                        <p:tav tm="0">
                                          <p:val>
                                            <p:strVal val="0-#ppt_w/2"/>
                                          </p:val>
                                        </p:tav>
                                        <p:tav tm="100000">
                                          <p:val>
                                            <p:strVal val="#ppt_x"/>
                                          </p:val>
                                        </p:tav>
                                      </p:tavLst>
                                    </p:anim>
                                    <p:anim calcmode="lin" valueType="num">
                                      <p:cBhvr additive="base">
                                        <p:cTn id="8" dur="500" fill="hold"/>
                                        <p:tgtEl>
                                          <p:spTgt spid="225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534"/>
                                        </p:tgtEl>
                                        <p:attrNameLst>
                                          <p:attrName>style.visibility</p:attrName>
                                        </p:attrNameLst>
                                      </p:cBhvr>
                                      <p:to>
                                        <p:strVal val="visible"/>
                                      </p:to>
                                    </p:set>
                                  </p:childTnLst>
                                </p:cTn>
                              </p:par>
                              <p:par>
                                <p:cTn id="13" presetID="22" presetClass="entr" presetSubtype="8" fill="hold" grpId="0" nodeType="withEffect">
                                  <p:stCondLst>
                                    <p:cond delay="0"/>
                                  </p:stCondLst>
                                  <p:childTnLst>
                                    <p:set>
                                      <p:cBhvr>
                                        <p:cTn id="14" dur="1" fill="hold">
                                          <p:stCondLst>
                                            <p:cond delay="0"/>
                                          </p:stCondLst>
                                        </p:cTn>
                                        <p:tgtEl>
                                          <p:spTgt spid="22661"/>
                                        </p:tgtEl>
                                        <p:attrNameLst>
                                          <p:attrName>style.visibility</p:attrName>
                                        </p:attrNameLst>
                                      </p:cBhvr>
                                      <p:to>
                                        <p:strVal val="visible"/>
                                      </p:to>
                                    </p:set>
                                    <p:animEffect transition="in" filter="wipe(left)">
                                      <p:cBhvr>
                                        <p:cTn id="15" dur="500"/>
                                        <p:tgtEl>
                                          <p:spTgt spid="2266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2662"/>
                                        </p:tgtEl>
                                        <p:attrNameLst>
                                          <p:attrName>style.visibility</p:attrName>
                                        </p:attrNameLst>
                                      </p:cBhvr>
                                      <p:to>
                                        <p:strVal val="visible"/>
                                      </p:to>
                                    </p:set>
                                    <p:animEffect transition="in" filter="checkerboard(across)">
                                      <p:cBhvr>
                                        <p:cTn id="20" dur="500"/>
                                        <p:tgtEl>
                                          <p:spTgt spid="22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p:bldP spid="22534" grpId="0" animBg="1"/>
      <p:bldP spid="22661" grpId="0" animBg="1"/>
      <p:bldP spid="2266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685800" y="758825"/>
            <a:ext cx="2697163" cy="9159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latin typeface="Tahoma" pitchFamily="34" charset="0"/>
              </a:rPr>
              <a:t>SELECT</a:t>
            </a:r>
            <a:r>
              <a:rPr lang="en-US">
                <a:solidFill>
                  <a:srgbClr val="0000CC"/>
                </a:solidFill>
              </a:rPr>
              <a:t>  S.sid, S.sname</a:t>
            </a:r>
          </a:p>
          <a:p>
            <a:r>
              <a:rPr lang="en-US" b="1">
                <a:latin typeface="Tahoma" pitchFamily="34" charset="0"/>
              </a:rPr>
              <a:t>FROM</a:t>
            </a:r>
            <a:r>
              <a:rPr lang="en-US"/>
              <a:t>     Sailors S</a:t>
            </a:r>
          </a:p>
          <a:p>
            <a:r>
              <a:rPr lang="en-US" b="1">
                <a:solidFill>
                  <a:srgbClr val="FF0000"/>
                </a:solidFill>
                <a:latin typeface="Tahoma" pitchFamily="34" charset="0"/>
              </a:rPr>
              <a:t>WHERE</a:t>
            </a:r>
            <a:r>
              <a:rPr lang="en-US">
                <a:solidFill>
                  <a:srgbClr val="FF0000"/>
                </a:solidFill>
              </a:rPr>
              <a:t>  (S.rating &gt; 7)</a:t>
            </a:r>
          </a:p>
        </p:txBody>
      </p:sp>
      <p:sp>
        <p:nvSpPr>
          <p:cNvPr id="79913" name="Text Box 41"/>
          <p:cNvSpPr txBox="1">
            <a:spLocks noChangeArrowheads="1"/>
          </p:cNvSpPr>
          <p:nvPr/>
        </p:nvSpPr>
        <p:spPr bwMode="auto">
          <a:xfrm>
            <a:off x="5791200" y="2565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Result</a:t>
            </a:r>
          </a:p>
        </p:txBody>
      </p:sp>
      <p:sp>
        <p:nvSpPr>
          <p:cNvPr id="79922" name="Text Box 50"/>
          <p:cNvSpPr txBox="1">
            <a:spLocks noChangeArrowheads="1"/>
          </p:cNvSpPr>
          <p:nvPr/>
        </p:nvSpPr>
        <p:spPr bwMode="auto">
          <a:xfrm>
            <a:off x="441325" y="341313"/>
            <a:ext cx="748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Q2. Find all sailors with a rating above 7.</a:t>
            </a:r>
            <a:r>
              <a:rPr lang="en-US"/>
              <a:t>       </a:t>
            </a:r>
            <a:r>
              <a:rPr lang="en-US" b="1">
                <a:solidFill>
                  <a:srgbClr val="0000CC"/>
                </a:solidFill>
              </a:rPr>
              <a:t>[Step 0]</a:t>
            </a:r>
          </a:p>
        </p:txBody>
      </p:sp>
      <p:graphicFrame>
        <p:nvGraphicFramePr>
          <p:cNvPr id="79923" name="Group 51"/>
          <p:cNvGraphicFramePr>
            <a:graphicFrameLocks noGrp="1"/>
          </p:cNvGraphicFramePr>
          <p:nvPr/>
        </p:nvGraphicFramePr>
        <p:xfrm>
          <a:off x="609600" y="23622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79963" name="Group 91"/>
          <p:cNvGrpSpPr>
            <a:grpSpLocks/>
          </p:cNvGrpSpPr>
          <p:nvPr/>
        </p:nvGrpSpPr>
        <p:grpSpPr bwMode="auto">
          <a:xfrm>
            <a:off x="4800600" y="838200"/>
            <a:ext cx="3733800" cy="1447800"/>
            <a:chOff x="3024" y="528"/>
            <a:chExt cx="2352" cy="912"/>
          </a:xfrm>
        </p:grpSpPr>
        <p:sp>
          <p:nvSpPr>
            <p:cNvPr id="79960" name="Rectangle 88"/>
            <p:cNvSpPr>
              <a:spLocks noChangeArrowheads="1"/>
            </p:cNvSpPr>
            <p:nvPr/>
          </p:nvSpPr>
          <p:spPr bwMode="auto">
            <a:xfrm>
              <a:off x="3024" y="768"/>
              <a:ext cx="2352"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79962" name="Text Box 90"/>
            <p:cNvSpPr txBox="1">
              <a:spLocks noChangeArrowheads="1"/>
            </p:cNvSpPr>
            <p:nvPr/>
          </p:nvSpPr>
          <p:spPr bwMode="auto">
            <a:xfrm>
              <a:off x="4752" y="528"/>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smtClean="0"/>
                <a:t>DBMS</a:t>
              </a:r>
              <a:endParaRPr lang="en-US" b="1" dirty="0"/>
            </a:p>
          </p:txBody>
        </p:sp>
      </p:grpSp>
      <p:graphicFrame>
        <p:nvGraphicFramePr>
          <p:cNvPr id="79981" name="Group 109"/>
          <p:cNvGraphicFramePr>
            <a:graphicFrameLocks noGrp="1"/>
          </p:cNvGraphicFramePr>
          <p:nvPr/>
        </p:nvGraphicFramePr>
        <p:xfrm>
          <a:off x="5562600" y="3022600"/>
          <a:ext cx="1676400" cy="558800"/>
        </p:xfrm>
        <a:graphic>
          <a:graphicData uri="http://schemas.openxmlformats.org/drawingml/2006/table">
            <a:tbl>
              <a:tblPr/>
              <a:tblGrid>
                <a:gridCol w="744538"/>
                <a:gridCol w="931862"/>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79989" name="AutoShape 117"/>
          <p:cNvSpPr>
            <a:spLocks noChangeArrowheads="1"/>
          </p:cNvSpPr>
          <p:nvPr/>
        </p:nvSpPr>
        <p:spPr bwMode="auto">
          <a:xfrm>
            <a:off x="5486400" y="4724400"/>
            <a:ext cx="2819400" cy="838200"/>
          </a:xfrm>
          <a:prstGeom prst="wedgeRoundRectCallout">
            <a:avLst>
              <a:gd name="adj1" fmla="val -28491"/>
              <a:gd name="adj2" fmla="val -165343"/>
              <a:gd name="adj3" fmla="val 16667"/>
            </a:avLst>
          </a:prstGeom>
          <a:solidFill>
            <a:srgbClr val="CCFFCC"/>
          </a:solidFill>
          <a:ln w="222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b="1" i="1">
                <a:solidFill>
                  <a:srgbClr val="0000CC"/>
                </a:solidFill>
              </a:rPr>
              <a:t>Query result is also a database table.</a:t>
            </a:r>
          </a:p>
        </p:txBody>
      </p:sp>
      <p:sp>
        <p:nvSpPr>
          <p:cNvPr id="79990" name="Text Box 118"/>
          <p:cNvSpPr txBox="1">
            <a:spLocks noChangeArrowheads="1"/>
          </p:cNvSpPr>
          <p:nvPr/>
        </p:nvSpPr>
        <p:spPr bwMode="auto">
          <a:xfrm>
            <a:off x="574675" y="19812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32216442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9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9989"/>
                                        </p:tgtEl>
                                        <p:attrNameLst>
                                          <p:attrName>style.visibility</p:attrName>
                                        </p:attrNameLst>
                                      </p:cBhvr>
                                      <p:to>
                                        <p:strVal val="visible"/>
                                      </p:to>
                                    </p:set>
                                    <p:animEffect transition="in" filter="wipe(left)">
                                      <p:cBhvr>
                                        <p:cTn id="11" dur="500"/>
                                        <p:tgtEl>
                                          <p:spTgt spid="79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8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47" name="AutoShape 51"/>
          <p:cNvSpPr>
            <a:spLocks noChangeArrowheads="1"/>
          </p:cNvSpPr>
          <p:nvPr/>
        </p:nvSpPr>
        <p:spPr bwMode="auto">
          <a:xfrm>
            <a:off x="152400" y="31242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aphicFrame>
        <p:nvGraphicFramePr>
          <p:cNvPr id="80948" name="Group 52"/>
          <p:cNvGraphicFramePr>
            <a:graphicFrameLocks noGrp="1"/>
          </p:cNvGraphicFramePr>
          <p:nvPr/>
        </p:nvGraphicFramePr>
        <p:xfrm>
          <a:off x="609600" y="23622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7</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0986" name="Text Box 90"/>
          <p:cNvSpPr txBox="1">
            <a:spLocks noChangeArrowheads="1"/>
          </p:cNvSpPr>
          <p:nvPr/>
        </p:nvSpPr>
        <p:spPr bwMode="auto">
          <a:xfrm>
            <a:off x="441325" y="341313"/>
            <a:ext cx="748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Q2. Find all sailors with a rating above 7.</a:t>
            </a:r>
            <a:r>
              <a:rPr lang="en-US"/>
              <a:t>       </a:t>
            </a:r>
            <a:r>
              <a:rPr lang="en-US" b="1">
                <a:solidFill>
                  <a:srgbClr val="0000CC"/>
                </a:solidFill>
              </a:rPr>
              <a:t>[Step 1]</a:t>
            </a:r>
          </a:p>
        </p:txBody>
      </p:sp>
      <p:sp>
        <p:nvSpPr>
          <p:cNvPr id="80987" name="Text Box 91"/>
          <p:cNvSpPr txBox="1">
            <a:spLocks noChangeArrowheads="1"/>
          </p:cNvSpPr>
          <p:nvPr/>
        </p:nvSpPr>
        <p:spPr bwMode="auto">
          <a:xfrm>
            <a:off x="5791200" y="2565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Result</a:t>
            </a:r>
          </a:p>
        </p:txBody>
      </p:sp>
      <p:sp>
        <p:nvSpPr>
          <p:cNvPr id="80996" name="Text Box 100"/>
          <p:cNvSpPr txBox="1">
            <a:spLocks noChangeArrowheads="1"/>
          </p:cNvSpPr>
          <p:nvPr/>
        </p:nvSpPr>
        <p:spPr bwMode="auto">
          <a:xfrm>
            <a:off x="5638800" y="1385888"/>
            <a:ext cx="838200" cy="366712"/>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txBody>
          <a:bodyPr>
            <a:spAutoFit/>
          </a:bodyPr>
          <a:lstStyle/>
          <a:p>
            <a:r>
              <a:rPr lang="en-US" b="1">
                <a:solidFill>
                  <a:srgbClr val="FF0000"/>
                </a:solidFill>
              </a:rPr>
              <a:t>7</a:t>
            </a:r>
            <a:r>
              <a:rPr lang="en-US"/>
              <a:t> &gt; 7?</a:t>
            </a:r>
          </a:p>
        </p:txBody>
      </p:sp>
      <p:sp>
        <p:nvSpPr>
          <p:cNvPr id="80997" name="Text Box 101"/>
          <p:cNvSpPr txBox="1">
            <a:spLocks noChangeArrowheads="1"/>
          </p:cNvSpPr>
          <p:nvPr/>
        </p:nvSpPr>
        <p:spPr bwMode="auto">
          <a:xfrm>
            <a:off x="5638800" y="1690688"/>
            <a:ext cx="838200" cy="366712"/>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txBody>
          <a:bodyPr>
            <a:spAutoFit/>
          </a:bodyPr>
          <a:lstStyle/>
          <a:p>
            <a:r>
              <a:rPr lang="en-US" b="1"/>
              <a:t>No!</a:t>
            </a:r>
            <a:r>
              <a:rPr lang="en-US"/>
              <a:t>  </a:t>
            </a:r>
          </a:p>
        </p:txBody>
      </p:sp>
      <p:grpSp>
        <p:nvGrpSpPr>
          <p:cNvPr id="80999" name="Group 103"/>
          <p:cNvGrpSpPr>
            <a:grpSpLocks/>
          </p:cNvGrpSpPr>
          <p:nvPr/>
        </p:nvGrpSpPr>
        <p:grpSpPr bwMode="auto">
          <a:xfrm>
            <a:off x="4800600" y="838200"/>
            <a:ext cx="3733800" cy="1447800"/>
            <a:chOff x="3024" y="528"/>
            <a:chExt cx="2352" cy="912"/>
          </a:xfrm>
        </p:grpSpPr>
        <p:sp>
          <p:nvSpPr>
            <p:cNvPr id="81000" name="Rectangle 104"/>
            <p:cNvSpPr>
              <a:spLocks noChangeArrowheads="1"/>
            </p:cNvSpPr>
            <p:nvPr/>
          </p:nvSpPr>
          <p:spPr bwMode="auto">
            <a:xfrm>
              <a:off x="3024" y="768"/>
              <a:ext cx="2352"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1001" name="Text Box 105"/>
            <p:cNvSpPr txBox="1">
              <a:spLocks noChangeArrowheads="1"/>
            </p:cNvSpPr>
            <p:nvPr/>
          </p:nvSpPr>
          <p:spPr bwMode="auto">
            <a:xfrm>
              <a:off x="4752" y="528"/>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smtClean="0"/>
                <a:t>DBMS</a:t>
              </a:r>
              <a:endParaRPr lang="en-US" b="1" dirty="0"/>
            </a:p>
          </p:txBody>
        </p:sp>
      </p:grpSp>
      <p:sp>
        <p:nvSpPr>
          <p:cNvPr id="81005" name="Text Box 109"/>
          <p:cNvSpPr txBox="1">
            <a:spLocks noChangeArrowheads="1"/>
          </p:cNvSpPr>
          <p:nvPr/>
        </p:nvSpPr>
        <p:spPr bwMode="auto">
          <a:xfrm>
            <a:off x="685800" y="758825"/>
            <a:ext cx="2697163" cy="9159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latin typeface="Tahoma" pitchFamily="34" charset="0"/>
              </a:rPr>
              <a:t>SELECT</a:t>
            </a:r>
            <a:r>
              <a:rPr lang="en-US">
                <a:solidFill>
                  <a:srgbClr val="0000CC"/>
                </a:solidFill>
              </a:rPr>
              <a:t>  S.sid, S.sname</a:t>
            </a:r>
          </a:p>
          <a:p>
            <a:r>
              <a:rPr lang="en-US" b="1">
                <a:latin typeface="Tahoma" pitchFamily="34" charset="0"/>
              </a:rPr>
              <a:t>FROM</a:t>
            </a:r>
            <a:r>
              <a:rPr lang="en-US"/>
              <a:t>     Sailors S</a:t>
            </a:r>
          </a:p>
          <a:p>
            <a:r>
              <a:rPr lang="en-US" b="1">
                <a:solidFill>
                  <a:srgbClr val="FF0000"/>
                </a:solidFill>
                <a:latin typeface="Tahoma" pitchFamily="34" charset="0"/>
              </a:rPr>
              <a:t>WHERE</a:t>
            </a:r>
            <a:r>
              <a:rPr lang="en-US">
                <a:solidFill>
                  <a:srgbClr val="FF0000"/>
                </a:solidFill>
              </a:rPr>
              <a:t>  (S.rating &gt; 7)</a:t>
            </a:r>
          </a:p>
        </p:txBody>
      </p:sp>
      <p:graphicFrame>
        <p:nvGraphicFramePr>
          <p:cNvPr id="81006" name="Group 110"/>
          <p:cNvGraphicFramePr>
            <a:graphicFrameLocks noGrp="1"/>
          </p:cNvGraphicFramePr>
          <p:nvPr/>
        </p:nvGraphicFramePr>
        <p:xfrm>
          <a:off x="5562600" y="3022600"/>
          <a:ext cx="1676400" cy="558800"/>
        </p:xfrm>
        <a:graphic>
          <a:graphicData uri="http://schemas.openxmlformats.org/drawingml/2006/table">
            <a:tbl>
              <a:tblPr/>
              <a:tblGrid>
                <a:gridCol w="744538"/>
                <a:gridCol w="931862"/>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81014" name="AutoShape 118"/>
          <p:cNvSpPr>
            <a:spLocks noChangeArrowheads="1"/>
          </p:cNvSpPr>
          <p:nvPr/>
        </p:nvSpPr>
        <p:spPr bwMode="auto">
          <a:xfrm>
            <a:off x="6781800" y="1905000"/>
            <a:ext cx="2133600" cy="990600"/>
          </a:xfrm>
          <a:prstGeom prst="wedgeRoundRectCallout">
            <a:avLst>
              <a:gd name="adj1" fmla="val -75222"/>
              <a:gd name="adj2" fmla="val -47435"/>
              <a:gd name="adj3" fmla="val 16667"/>
            </a:avLst>
          </a:prstGeom>
          <a:solidFill>
            <a:srgbClr val="FFFF99"/>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i="1">
                <a:solidFill>
                  <a:srgbClr val="FF0000"/>
                </a:solidFill>
              </a:rPr>
              <a:t>Condition is false</a:t>
            </a:r>
          </a:p>
          <a:p>
            <a:pPr algn="ctr"/>
            <a:r>
              <a:rPr lang="en-US" i="1">
                <a:solidFill>
                  <a:srgbClr val="FF0000"/>
                </a:solidFill>
              </a:rPr>
              <a:t>Do not output</a:t>
            </a:r>
          </a:p>
          <a:p>
            <a:pPr algn="ctr"/>
            <a:r>
              <a:rPr lang="en-US" i="1">
                <a:solidFill>
                  <a:srgbClr val="FF0000"/>
                </a:solidFill>
              </a:rPr>
              <a:t>this entry.</a:t>
            </a:r>
          </a:p>
        </p:txBody>
      </p:sp>
      <p:sp>
        <p:nvSpPr>
          <p:cNvPr id="81015" name="Text Box 119"/>
          <p:cNvSpPr txBox="1">
            <a:spLocks noChangeArrowheads="1"/>
          </p:cNvSpPr>
          <p:nvPr/>
        </p:nvSpPr>
        <p:spPr bwMode="auto">
          <a:xfrm>
            <a:off x="574675" y="19812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2806802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0996"/>
                                        </p:tgtEl>
                                        <p:attrNameLst>
                                          <p:attrName>style.visibility</p:attrName>
                                        </p:attrNameLst>
                                      </p:cBhvr>
                                      <p:to>
                                        <p:strVal val="visible"/>
                                      </p:to>
                                    </p:set>
                                    <p:animEffect transition="in" filter="dissolve">
                                      <p:cBhvr>
                                        <p:cTn id="7" dur="500"/>
                                        <p:tgtEl>
                                          <p:spTgt spid="809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0997"/>
                                        </p:tgtEl>
                                        <p:attrNameLst>
                                          <p:attrName>style.visibility</p:attrName>
                                        </p:attrNameLst>
                                      </p:cBhvr>
                                      <p:to>
                                        <p:strVal val="visible"/>
                                      </p:to>
                                    </p:set>
                                    <p:animEffect transition="in" filter="dissolve">
                                      <p:cBhvr>
                                        <p:cTn id="12" dur="500"/>
                                        <p:tgtEl>
                                          <p:spTgt spid="809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014"/>
                                        </p:tgtEl>
                                        <p:attrNameLst>
                                          <p:attrName>style.visibility</p:attrName>
                                        </p:attrNameLst>
                                      </p:cBhvr>
                                      <p:to>
                                        <p:strVal val="visible"/>
                                      </p:to>
                                    </p:set>
                                    <p:animEffect transition="in" filter="wipe(left)">
                                      <p:cBhvr>
                                        <p:cTn id="17" dur="500"/>
                                        <p:tgtEl>
                                          <p:spTgt spid="81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96" grpId="0" animBg="1"/>
      <p:bldP spid="80997" grpId="0" animBg="1"/>
      <p:bldP spid="81014"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AutoShape 3"/>
          <p:cNvSpPr>
            <a:spLocks noChangeArrowheads="1"/>
          </p:cNvSpPr>
          <p:nvPr/>
        </p:nvSpPr>
        <p:spPr bwMode="auto">
          <a:xfrm>
            <a:off x="152400" y="37338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aphicFrame>
        <p:nvGraphicFramePr>
          <p:cNvPr id="82948" name="Group 4"/>
          <p:cNvGraphicFramePr>
            <a:graphicFrameLocks noGrp="1"/>
          </p:cNvGraphicFramePr>
          <p:nvPr/>
        </p:nvGraphicFramePr>
        <p:xfrm>
          <a:off x="609600" y="23622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8</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2986" name="Text Box 42"/>
          <p:cNvSpPr txBox="1">
            <a:spLocks noChangeArrowheads="1"/>
          </p:cNvSpPr>
          <p:nvPr/>
        </p:nvSpPr>
        <p:spPr bwMode="auto">
          <a:xfrm>
            <a:off x="441325" y="341313"/>
            <a:ext cx="748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Q2. Find all sailors with a rating above 7.</a:t>
            </a:r>
            <a:r>
              <a:rPr lang="en-US"/>
              <a:t>       </a:t>
            </a:r>
            <a:r>
              <a:rPr lang="en-US" b="1">
                <a:solidFill>
                  <a:srgbClr val="0000CC"/>
                </a:solidFill>
              </a:rPr>
              <a:t>[Step 2]</a:t>
            </a:r>
          </a:p>
        </p:txBody>
      </p:sp>
      <p:sp>
        <p:nvSpPr>
          <p:cNvPr id="82987" name="Text Box 43"/>
          <p:cNvSpPr txBox="1">
            <a:spLocks noChangeArrowheads="1"/>
          </p:cNvSpPr>
          <p:nvPr/>
        </p:nvSpPr>
        <p:spPr bwMode="auto">
          <a:xfrm>
            <a:off x="5791200" y="2565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Result</a:t>
            </a:r>
          </a:p>
        </p:txBody>
      </p:sp>
      <p:graphicFrame>
        <p:nvGraphicFramePr>
          <p:cNvPr id="83011" name="Group 67"/>
          <p:cNvGraphicFramePr>
            <a:graphicFrameLocks noGrp="1"/>
          </p:cNvGraphicFramePr>
          <p:nvPr/>
        </p:nvGraphicFramePr>
        <p:xfrm>
          <a:off x="5562600" y="3022600"/>
          <a:ext cx="1676400" cy="558800"/>
        </p:xfrm>
        <a:graphic>
          <a:graphicData uri="http://schemas.openxmlformats.org/drawingml/2006/table">
            <a:tbl>
              <a:tblPr/>
              <a:tblGrid>
                <a:gridCol w="744538"/>
                <a:gridCol w="931862"/>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82996" name="Text Box 52"/>
          <p:cNvSpPr txBox="1">
            <a:spLocks noChangeArrowheads="1"/>
          </p:cNvSpPr>
          <p:nvPr/>
        </p:nvSpPr>
        <p:spPr bwMode="auto">
          <a:xfrm>
            <a:off x="5638800" y="1385888"/>
            <a:ext cx="838200" cy="366712"/>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txBody>
          <a:bodyPr>
            <a:spAutoFit/>
          </a:bodyPr>
          <a:lstStyle/>
          <a:p>
            <a:r>
              <a:rPr lang="en-US" b="1">
                <a:solidFill>
                  <a:srgbClr val="FF0000"/>
                </a:solidFill>
              </a:rPr>
              <a:t>8</a:t>
            </a:r>
            <a:r>
              <a:rPr lang="en-US"/>
              <a:t> &gt; 7?</a:t>
            </a:r>
          </a:p>
        </p:txBody>
      </p:sp>
      <p:sp>
        <p:nvSpPr>
          <p:cNvPr id="82997" name="Text Box 53"/>
          <p:cNvSpPr txBox="1">
            <a:spLocks noChangeArrowheads="1"/>
          </p:cNvSpPr>
          <p:nvPr/>
        </p:nvSpPr>
        <p:spPr bwMode="auto">
          <a:xfrm>
            <a:off x="5638800" y="1690688"/>
            <a:ext cx="838200" cy="366712"/>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txBody>
          <a:bodyPr>
            <a:spAutoFit/>
          </a:bodyPr>
          <a:lstStyle/>
          <a:p>
            <a:r>
              <a:rPr lang="en-US" b="1" i="1"/>
              <a:t>Yes</a:t>
            </a:r>
            <a:r>
              <a:rPr lang="en-US"/>
              <a:t>.  </a:t>
            </a:r>
          </a:p>
        </p:txBody>
      </p:sp>
      <p:grpSp>
        <p:nvGrpSpPr>
          <p:cNvPr id="82998" name="Group 54"/>
          <p:cNvGrpSpPr>
            <a:grpSpLocks/>
          </p:cNvGrpSpPr>
          <p:nvPr/>
        </p:nvGrpSpPr>
        <p:grpSpPr bwMode="auto">
          <a:xfrm>
            <a:off x="4800600" y="838200"/>
            <a:ext cx="3733800" cy="1447800"/>
            <a:chOff x="3024" y="528"/>
            <a:chExt cx="2352" cy="912"/>
          </a:xfrm>
        </p:grpSpPr>
        <p:sp>
          <p:nvSpPr>
            <p:cNvPr id="82999" name="Rectangle 55"/>
            <p:cNvSpPr>
              <a:spLocks noChangeArrowheads="1"/>
            </p:cNvSpPr>
            <p:nvPr/>
          </p:nvSpPr>
          <p:spPr bwMode="auto">
            <a:xfrm>
              <a:off x="3024" y="768"/>
              <a:ext cx="2352"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3000" name="Text Box 56"/>
            <p:cNvSpPr txBox="1">
              <a:spLocks noChangeArrowheads="1"/>
            </p:cNvSpPr>
            <p:nvPr/>
          </p:nvSpPr>
          <p:spPr bwMode="auto">
            <a:xfrm>
              <a:off x="4752" y="528"/>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smtClean="0"/>
                <a:t>DBMS</a:t>
              </a:r>
              <a:endParaRPr lang="en-US" b="1" dirty="0"/>
            </a:p>
          </p:txBody>
        </p:sp>
      </p:grpSp>
      <p:graphicFrame>
        <p:nvGraphicFramePr>
          <p:cNvPr id="83012" name="Group 68"/>
          <p:cNvGraphicFramePr>
            <a:graphicFrameLocks noGrp="1"/>
          </p:cNvGraphicFramePr>
          <p:nvPr/>
        </p:nvGraphicFramePr>
        <p:xfrm>
          <a:off x="5562600" y="3657600"/>
          <a:ext cx="1676400" cy="558800"/>
        </p:xfrm>
        <a:graphic>
          <a:graphicData uri="http://schemas.openxmlformats.org/drawingml/2006/table">
            <a:tbl>
              <a:tblPr/>
              <a:tblGrid>
                <a:gridCol w="744538"/>
                <a:gridCol w="931862"/>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3013" name="Text Box 69"/>
          <p:cNvSpPr txBox="1">
            <a:spLocks noChangeArrowheads="1"/>
          </p:cNvSpPr>
          <p:nvPr/>
        </p:nvSpPr>
        <p:spPr bwMode="auto">
          <a:xfrm>
            <a:off x="685800" y="758825"/>
            <a:ext cx="2697163" cy="9159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latin typeface="Tahoma" pitchFamily="34" charset="0"/>
              </a:rPr>
              <a:t>SELECT</a:t>
            </a:r>
            <a:r>
              <a:rPr lang="en-US">
                <a:solidFill>
                  <a:srgbClr val="0000CC"/>
                </a:solidFill>
              </a:rPr>
              <a:t>  S.sid, S.sname</a:t>
            </a:r>
          </a:p>
          <a:p>
            <a:r>
              <a:rPr lang="en-US" b="1">
                <a:latin typeface="Tahoma" pitchFamily="34" charset="0"/>
              </a:rPr>
              <a:t>FROM</a:t>
            </a:r>
            <a:r>
              <a:rPr lang="en-US"/>
              <a:t>     Sailors S</a:t>
            </a:r>
          </a:p>
          <a:p>
            <a:r>
              <a:rPr lang="en-US" b="1">
                <a:solidFill>
                  <a:srgbClr val="FF0000"/>
                </a:solidFill>
                <a:latin typeface="Tahoma" pitchFamily="34" charset="0"/>
              </a:rPr>
              <a:t>WHERE</a:t>
            </a:r>
            <a:r>
              <a:rPr lang="en-US">
                <a:solidFill>
                  <a:srgbClr val="FF0000"/>
                </a:solidFill>
              </a:rPr>
              <a:t>  (S.rating &gt; 7)</a:t>
            </a:r>
          </a:p>
        </p:txBody>
      </p:sp>
      <p:sp>
        <p:nvSpPr>
          <p:cNvPr id="83014" name="AutoShape 70"/>
          <p:cNvSpPr>
            <a:spLocks noChangeArrowheads="1"/>
          </p:cNvSpPr>
          <p:nvPr/>
        </p:nvSpPr>
        <p:spPr bwMode="auto">
          <a:xfrm>
            <a:off x="6781800" y="1905000"/>
            <a:ext cx="2133600" cy="990600"/>
          </a:xfrm>
          <a:prstGeom prst="wedgeRoundRectCallout">
            <a:avLst>
              <a:gd name="adj1" fmla="val -75222"/>
              <a:gd name="adj2" fmla="val -47435"/>
              <a:gd name="adj3" fmla="val 16667"/>
            </a:avLst>
          </a:prstGeom>
          <a:solidFill>
            <a:srgbClr val="CCFFCC"/>
          </a:solidFill>
          <a:ln w="222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i="1">
                <a:solidFill>
                  <a:srgbClr val="0000CC"/>
                </a:solidFill>
              </a:rPr>
              <a:t>Condition is true</a:t>
            </a:r>
          </a:p>
          <a:p>
            <a:pPr algn="ctr"/>
            <a:r>
              <a:rPr lang="en-US" i="1">
                <a:solidFill>
                  <a:srgbClr val="0000CC"/>
                </a:solidFill>
              </a:rPr>
              <a:t>Output this entry.</a:t>
            </a:r>
          </a:p>
        </p:txBody>
      </p:sp>
      <p:sp>
        <p:nvSpPr>
          <p:cNvPr id="83015" name="Text Box 71"/>
          <p:cNvSpPr txBox="1">
            <a:spLocks noChangeArrowheads="1"/>
          </p:cNvSpPr>
          <p:nvPr/>
        </p:nvSpPr>
        <p:spPr bwMode="auto">
          <a:xfrm>
            <a:off x="574675" y="19812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2720406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996"/>
                                        </p:tgtEl>
                                        <p:attrNameLst>
                                          <p:attrName>style.visibility</p:attrName>
                                        </p:attrNameLst>
                                      </p:cBhvr>
                                      <p:to>
                                        <p:strVal val="visible"/>
                                      </p:to>
                                    </p:set>
                                    <p:animEffect transition="in" filter="dissolve">
                                      <p:cBhvr>
                                        <p:cTn id="7" dur="500"/>
                                        <p:tgtEl>
                                          <p:spTgt spid="829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997"/>
                                        </p:tgtEl>
                                        <p:attrNameLst>
                                          <p:attrName>style.visibility</p:attrName>
                                        </p:attrNameLst>
                                      </p:cBhvr>
                                      <p:to>
                                        <p:strVal val="visible"/>
                                      </p:to>
                                    </p:set>
                                    <p:animEffect transition="in" filter="dissolve">
                                      <p:cBhvr>
                                        <p:cTn id="12" dur="500"/>
                                        <p:tgtEl>
                                          <p:spTgt spid="829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3014"/>
                                        </p:tgtEl>
                                        <p:attrNameLst>
                                          <p:attrName>style.visibility</p:attrName>
                                        </p:attrNameLst>
                                      </p:cBhvr>
                                      <p:to>
                                        <p:strVal val="visible"/>
                                      </p:to>
                                    </p:set>
                                    <p:animEffect transition="in" filter="wipe(left)">
                                      <p:cBhvr>
                                        <p:cTn id="17" dur="500"/>
                                        <p:tgtEl>
                                          <p:spTgt spid="830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3012"/>
                                        </p:tgtEl>
                                        <p:attrNameLst>
                                          <p:attrName>style.visibility</p:attrName>
                                        </p:attrNameLst>
                                      </p:cBhvr>
                                      <p:to>
                                        <p:strVal val="visible"/>
                                      </p:to>
                                    </p:set>
                                    <p:animEffect transition="in" filter="wipe(left)">
                                      <p:cBhvr>
                                        <p:cTn id="22" dur="500"/>
                                        <p:tgtEl>
                                          <p:spTgt spid="8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96" grpId="0" animBg="1"/>
      <p:bldP spid="82997" grpId="0" animBg="1"/>
      <p:bldP spid="8301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AutoShape 3"/>
          <p:cNvSpPr>
            <a:spLocks noChangeArrowheads="1"/>
          </p:cNvSpPr>
          <p:nvPr/>
        </p:nvSpPr>
        <p:spPr bwMode="auto">
          <a:xfrm>
            <a:off x="152400" y="42672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aphicFrame>
        <p:nvGraphicFramePr>
          <p:cNvPr id="83972" name="Group 4"/>
          <p:cNvGraphicFramePr>
            <a:graphicFrameLocks noGrp="1"/>
          </p:cNvGraphicFramePr>
          <p:nvPr/>
        </p:nvGraphicFramePr>
        <p:xfrm>
          <a:off x="609600" y="23622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10</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4009" name="Text Box 41"/>
          <p:cNvSpPr txBox="1">
            <a:spLocks noChangeArrowheads="1"/>
          </p:cNvSpPr>
          <p:nvPr/>
        </p:nvSpPr>
        <p:spPr bwMode="auto">
          <a:xfrm>
            <a:off x="441325" y="341313"/>
            <a:ext cx="748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Q2. Find all sailors with a rating above 7.</a:t>
            </a:r>
            <a:r>
              <a:rPr lang="en-US"/>
              <a:t>       </a:t>
            </a:r>
            <a:r>
              <a:rPr lang="en-US" b="1">
                <a:solidFill>
                  <a:srgbClr val="0000CC"/>
                </a:solidFill>
              </a:rPr>
              <a:t>[Step 3]</a:t>
            </a:r>
          </a:p>
        </p:txBody>
      </p:sp>
      <p:sp>
        <p:nvSpPr>
          <p:cNvPr id="84010" name="Text Box 42"/>
          <p:cNvSpPr txBox="1">
            <a:spLocks noChangeArrowheads="1"/>
          </p:cNvSpPr>
          <p:nvPr/>
        </p:nvSpPr>
        <p:spPr bwMode="auto">
          <a:xfrm>
            <a:off x="5791200" y="2565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Result</a:t>
            </a:r>
          </a:p>
        </p:txBody>
      </p:sp>
      <p:graphicFrame>
        <p:nvGraphicFramePr>
          <p:cNvPr id="84011" name="Group 43"/>
          <p:cNvGraphicFramePr>
            <a:graphicFrameLocks noGrp="1"/>
          </p:cNvGraphicFramePr>
          <p:nvPr/>
        </p:nvGraphicFramePr>
        <p:xfrm>
          <a:off x="5562600" y="3022600"/>
          <a:ext cx="1676400" cy="558800"/>
        </p:xfrm>
        <a:graphic>
          <a:graphicData uri="http://schemas.openxmlformats.org/drawingml/2006/table">
            <a:tbl>
              <a:tblPr/>
              <a:tblGrid>
                <a:gridCol w="744538"/>
                <a:gridCol w="931862"/>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84019" name="Text Box 51"/>
          <p:cNvSpPr txBox="1">
            <a:spLocks noChangeArrowheads="1"/>
          </p:cNvSpPr>
          <p:nvPr/>
        </p:nvSpPr>
        <p:spPr bwMode="auto">
          <a:xfrm>
            <a:off x="5638800" y="1385888"/>
            <a:ext cx="990600" cy="366712"/>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txBody>
          <a:bodyPr>
            <a:spAutoFit/>
          </a:bodyPr>
          <a:lstStyle/>
          <a:p>
            <a:r>
              <a:rPr lang="en-US" b="1">
                <a:solidFill>
                  <a:srgbClr val="FF0000"/>
                </a:solidFill>
              </a:rPr>
              <a:t>10</a:t>
            </a:r>
            <a:r>
              <a:rPr lang="en-US"/>
              <a:t> &gt; 7?</a:t>
            </a:r>
          </a:p>
        </p:txBody>
      </p:sp>
      <p:sp>
        <p:nvSpPr>
          <p:cNvPr id="84020" name="Text Box 52"/>
          <p:cNvSpPr txBox="1">
            <a:spLocks noChangeArrowheads="1"/>
          </p:cNvSpPr>
          <p:nvPr/>
        </p:nvSpPr>
        <p:spPr bwMode="auto">
          <a:xfrm>
            <a:off x="5638800" y="1690688"/>
            <a:ext cx="914400" cy="366712"/>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txBody>
          <a:bodyPr>
            <a:spAutoFit/>
          </a:bodyPr>
          <a:lstStyle/>
          <a:p>
            <a:r>
              <a:rPr lang="en-US" b="1" i="1"/>
              <a:t>Yes</a:t>
            </a:r>
            <a:r>
              <a:rPr lang="en-US"/>
              <a:t>.  </a:t>
            </a:r>
          </a:p>
        </p:txBody>
      </p:sp>
      <p:grpSp>
        <p:nvGrpSpPr>
          <p:cNvPr id="84021" name="Group 53"/>
          <p:cNvGrpSpPr>
            <a:grpSpLocks/>
          </p:cNvGrpSpPr>
          <p:nvPr/>
        </p:nvGrpSpPr>
        <p:grpSpPr bwMode="auto">
          <a:xfrm>
            <a:off x="4800600" y="838200"/>
            <a:ext cx="3733800" cy="1447800"/>
            <a:chOff x="3024" y="528"/>
            <a:chExt cx="2352" cy="912"/>
          </a:xfrm>
        </p:grpSpPr>
        <p:sp>
          <p:nvSpPr>
            <p:cNvPr id="84022" name="Rectangle 54"/>
            <p:cNvSpPr>
              <a:spLocks noChangeArrowheads="1"/>
            </p:cNvSpPr>
            <p:nvPr/>
          </p:nvSpPr>
          <p:spPr bwMode="auto">
            <a:xfrm>
              <a:off x="3024" y="768"/>
              <a:ext cx="2352"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4023" name="Text Box 55"/>
            <p:cNvSpPr txBox="1">
              <a:spLocks noChangeArrowheads="1"/>
            </p:cNvSpPr>
            <p:nvPr/>
          </p:nvSpPr>
          <p:spPr bwMode="auto">
            <a:xfrm>
              <a:off x="4752" y="528"/>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smtClean="0"/>
                <a:t>DBMS</a:t>
              </a:r>
              <a:endParaRPr lang="en-US" b="1" dirty="0"/>
            </a:p>
          </p:txBody>
        </p:sp>
      </p:grpSp>
      <p:graphicFrame>
        <p:nvGraphicFramePr>
          <p:cNvPr id="84039" name="Group 71"/>
          <p:cNvGraphicFramePr>
            <a:graphicFrameLocks noGrp="1"/>
          </p:cNvGraphicFramePr>
          <p:nvPr/>
        </p:nvGraphicFramePr>
        <p:xfrm>
          <a:off x="5562600" y="3657600"/>
          <a:ext cx="1676400" cy="533400"/>
        </p:xfrm>
        <a:graphic>
          <a:graphicData uri="http://schemas.openxmlformats.org/drawingml/2006/table">
            <a:tbl>
              <a:tblPr/>
              <a:tblGrid>
                <a:gridCol w="744538"/>
                <a:gridCol w="931862"/>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4032" name="Text Box 64"/>
          <p:cNvSpPr txBox="1">
            <a:spLocks noChangeArrowheads="1"/>
          </p:cNvSpPr>
          <p:nvPr/>
        </p:nvSpPr>
        <p:spPr bwMode="auto">
          <a:xfrm>
            <a:off x="685800" y="758825"/>
            <a:ext cx="2697163" cy="9159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latin typeface="Tahoma" pitchFamily="34" charset="0"/>
              </a:rPr>
              <a:t>SELECT</a:t>
            </a:r>
            <a:r>
              <a:rPr lang="en-US">
                <a:solidFill>
                  <a:srgbClr val="0000CC"/>
                </a:solidFill>
              </a:rPr>
              <a:t>  S.sid, S.sname</a:t>
            </a:r>
          </a:p>
          <a:p>
            <a:r>
              <a:rPr lang="en-US" b="1">
                <a:latin typeface="Tahoma" pitchFamily="34" charset="0"/>
              </a:rPr>
              <a:t>FROM</a:t>
            </a:r>
            <a:r>
              <a:rPr lang="en-US"/>
              <a:t>     Sailors S</a:t>
            </a:r>
          </a:p>
          <a:p>
            <a:r>
              <a:rPr lang="en-US" b="1">
                <a:solidFill>
                  <a:srgbClr val="FF0000"/>
                </a:solidFill>
                <a:latin typeface="Tahoma" pitchFamily="34" charset="0"/>
              </a:rPr>
              <a:t>WHERE</a:t>
            </a:r>
            <a:r>
              <a:rPr lang="en-US">
                <a:solidFill>
                  <a:srgbClr val="FF0000"/>
                </a:solidFill>
              </a:rPr>
              <a:t>  (S.rating &gt; 7)</a:t>
            </a:r>
          </a:p>
        </p:txBody>
      </p:sp>
      <p:graphicFrame>
        <p:nvGraphicFramePr>
          <p:cNvPr id="84045" name="Group 77"/>
          <p:cNvGraphicFramePr>
            <a:graphicFrameLocks noGrp="1"/>
          </p:cNvGraphicFramePr>
          <p:nvPr/>
        </p:nvGraphicFramePr>
        <p:xfrm>
          <a:off x="5562600" y="4267200"/>
          <a:ext cx="1676400" cy="533400"/>
        </p:xfrm>
        <a:graphic>
          <a:graphicData uri="http://schemas.openxmlformats.org/drawingml/2006/table">
            <a:tbl>
              <a:tblPr/>
              <a:tblGrid>
                <a:gridCol w="744538"/>
                <a:gridCol w="931862"/>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4053" name="AutoShape 85"/>
          <p:cNvSpPr>
            <a:spLocks noChangeArrowheads="1"/>
          </p:cNvSpPr>
          <p:nvPr/>
        </p:nvSpPr>
        <p:spPr bwMode="auto">
          <a:xfrm>
            <a:off x="6781800" y="1905000"/>
            <a:ext cx="2133600" cy="990600"/>
          </a:xfrm>
          <a:prstGeom prst="wedgeRoundRectCallout">
            <a:avLst>
              <a:gd name="adj1" fmla="val -75222"/>
              <a:gd name="adj2" fmla="val -47435"/>
              <a:gd name="adj3" fmla="val 16667"/>
            </a:avLst>
          </a:prstGeom>
          <a:solidFill>
            <a:srgbClr val="CCFFCC"/>
          </a:solidFill>
          <a:ln w="222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i="1">
                <a:solidFill>
                  <a:srgbClr val="0000CC"/>
                </a:solidFill>
              </a:rPr>
              <a:t>Condition is true</a:t>
            </a:r>
          </a:p>
          <a:p>
            <a:pPr algn="ctr"/>
            <a:r>
              <a:rPr lang="en-US" i="1">
                <a:solidFill>
                  <a:srgbClr val="0000CC"/>
                </a:solidFill>
              </a:rPr>
              <a:t>Output this entry.</a:t>
            </a:r>
          </a:p>
        </p:txBody>
      </p:sp>
      <p:sp>
        <p:nvSpPr>
          <p:cNvPr id="84054" name="Text Box 86"/>
          <p:cNvSpPr txBox="1">
            <a:spLocks noChangeArrowheads="1"/>
          </p:cNvSpPr>
          <p:nvPr/>
        </p:nvSpPr>
        <p:spPr bwMode="auto">
          <a:xfrm>
            <a:off x="574675" y="19812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2590274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4019"/>
                                        </p:tgtEl>
                                        <p:attrNameLst>
                                          <p:attrName>style.visibility</p:attrName>
                                        </p:attrNameLst>
                                      </p:cBhvr>
                                      <p:to>
                                        <p:strVal val="visible"/>
                                      </p:to>
                                    </p:set>
                                    <p:animEffect transition="in" filter="dissolve">
                                      <p:cBhvr>
                                        <p:cTn id="7" dur="500"/>
                                        <p:tgtEl>
                                          <p:spTgt spid="840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4020"/>
                                        </p:tgtEl>
                                        <p:attrNameLst>
                                          <p:attrName>style.visibility</p:attrName>
                                        </p:attrNameLst>
                                      </p:cBhvr>
                                      <p:to>
                                        <p:strVal val="visible"/>
                                      </p:to>
                                    </p:set>
                                    <p:animEffect transition="in" filter="dissolve">
                                      <p:cBhvr>
                                        <p:cTn id="12" dur="500"/>
                                        <p:tgtEl>
                                          <p:spTgt spid="840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4053"/>
                                        </p:tgtEl>
                                        <p:attrNameLst>
                                          <p:attrName>style.visibility</p:attrName>
                                        </p:attrNameLst>
                                      </p:cBhvr>
                                      <p:to>
                                        <p:strVal val="visible"/>
                                      </p:to>
                                    </p:set>
                                    <p:animEffect transition="in" filter="wipe(left)">
                                      <p:cBhvr>
                                        <p:cTn id="17" dur="500"/>
                                        <p:tgtEl>
                                          <p:spTgt spid="840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4045"/>
                                        </p:tgtEl>
                                        <p:attrNameLst>
                                          <p:attrName>style.visibility</p:attrName>
                                        </p:attrNameLst>
                                      </p:cBhvr>
                                      <p:to>
                                        <p:strVal val="visible"/>
                                      </p:to>
                                    </p:set>
                                    <p:animEffect transition="in" filter="wipe(left)">
                                      <p:cBhvr>
                                        <p:cTn id="22" dur="500"/>
                                        <p:tgtEl>
                                          <p:spTgt spid="84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19" grpId="0" animBg="1"/>
      <p:bldP spid="84020" grpId="0" animBg="1"/>
      <p:bldP spid="84053"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AutoShape 3"/>
          <p:cNvSpPr>
            <a:spLocks noChangeArrowheads="1"/>
          </p:cNvSpPr>
          <p:nvPr/>
        </p:nvSpPr>
        <p:spPr bwMode="auto">
          <a:xfrm>
            <a:off x="152400" y="48768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aphicFrame>
        <p:nvGraphicFramePr>
          <p:cNvPr id="84996" name="Group 4"/>
          <p:cNvGraphicFramePr>
            <a:graphicFrameLocks noGrp="1"/>
          </p:cNvGraphicFramePr>
          <p:nvPr/>
        </p:nvGraphicFramePr>
        <p:xfrm>
          <a:off x="609600" y="23622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10</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5033" name="Text Box 41"/>
          <p:cNvSpPr txBox="1">
            <a:spLocks noChangeArrowheads="1"/>
          </p:cNvSpPr>
          <p:nvPr/>
        </p:nvSpPr>
        <p:spPr bwMode="auto">
          <a:xfrm>
            <a:off x="441325" y="341313"/>
            <a:ext cx="748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Q2. Find all sailors with a rating above 7.</a:t>
            </a:r>
            <a:r>
              <a:rPr lang="en-US"/>
              <a:t>       </a:t>
            </a:r>
            <a:r>
              <a:rPr lang="en-US" b="1">
                <a:solidFill>
                  <a:srgbClr val="0000CC"/>
                </a:solidFill>
              </a:rPr>
              <a:t>[Step 4]</a:t>
            </a:r>
          </a:p>
        </p:txBody>
      </p:sp>
      <p:sp>
        <p:nvSpPr>
          <p:cNvPr id="85034" name="Text Box 42"/>
          <p:cNvSpPr txBox="1">
            <a:spLocks noChangeArrowheads="1"/>
          </p:cNvSpPr>
          <p:nvPr/>
        </p:nvSpPr>
        <p:spPr bwMode="auto">
          <a:xfrm>
            <a:off x="5791200" y="2565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Result</a:t>
            </a:r>
          </a:p>
        </p:txBody>
      </p:sp>
      <p:graphicFrame>
        <p:nvGraphicFramePr>
          <p:cNvPr id="85035" name="Group 43"/>
          <p:cNvGraphicFramePr>
            <a:graphicFrameLocks noGrp="1"/>
          </p:cNvGraphicFramePr>
          <p:nvPr/>
        </p:nvGraphicFramePr>
        <p:xfrm>
          <a:off x="5562600" y="3022600"/>
          <a:ext cx="1676400" cy="558800"/>
        </p:xfrm>
        <a:graphic>
          <a:graphicData uri="http://schemas.openxmlformats.org/drawingml/2006/table">
            <a:tbl>
              <a:tblPr/>
              <a:tblGrid>
                <a:gridCol w="744538"/>
                <a:gridCol w="931862"/>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85043" name="Text Box 51"/>
          <p:cNvSpPr txBox="1">
            <a:spLocks noChangeArrowheads="1"/>
          </p:cNvSpPr>
          <p:nvPr/>
        </p:nvSpPr>
        <p:spPr bwMode="auto">
          <a:xfrm>
            <a:off x="5638800" y="1385888"/>
            <a:ext cx="990600" cy="366712"/>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txBody>
          <a:bodyPr>
            <a:spAutoFit/>
          </a:bodyPr>
          <a:lstStyle/>
          <a:p>
            <a:r>
              <a:rPr lang="en-US" b="1">
                <a:solidFill>
                  <a:srgbClr val="FF0000"/>
                </a:solidFill>
              </a:rPr>
              <a:t>10</a:t>
            </a:r>
            <a:r>
              <a:rPr lang="en-US"/>
              <a:t> &gt; 7?</a:t>
            </a:r>
          </a:p>
        </p:txBody>
      </p:sp>
      <p:sp>
        <p:nvSpPr>
          <p:cNvPr id="85044" name="Text Box 52"/>
          <p:cNvSpPr txBox="1">
            <a:spLocks noChangeArrowheads="1"/>
          </p:cNvSpPr>
          <p:nvPr/>
        </p:nvSpPr>
        <p:spPr bwMode="auto">
          <a:xfrm>
            <a:off x="5638800" y="1690688"/>
            <a:ext cx="914400" cy="366712"/>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txBody>
          <a:bodyPr>
            <a:spAutoFit/>
          </a:bodyPr>
          <a:lstStyle/>
          <a:p>
            <a:r>
              <a:rPr lang="en-US" b="1" i="1"/>
              <a:t>Yes</a:t>
            </a:r>
            <a:r>
              <a:rPr lang="en-US"/>
              <a:t>.  </a:t>
            </a:r>
          </a:p>
        </p:txBody>
      </p:sp>
      <p:grpSp>
        <p:nvGrpSpPr>
          <p:cNvPr id="85045" name="Group 53"/>
          <p:cNvGrpSpPr>
            <a:grpSpLocks/>
          </p:cNvGrpSpPr>
          <p:nvPr/>
        </p:nvGrpSpPr>
        <p:grpSpPr bwMode="auto">
          <a:xfrm>
            <a:off x="4800600" y="838200"/>
            <a:ext cx="3733800" cy="1447800"/>
            <a:chOff x="3024" y="528"/>
            <a:chExt cx="2352" cy="912"/>
          </a:xfrm>
        </p:grpSpPr>
        <p:sp>
          <p:nvSpPr>
            <p:cNvPr id="85046" name="Rectangle 54"/>
            <p:cNvSpPr>
              <a:spLocks noChangeArrowheads="1"/>
            </p:cNvSpPr>
            <p:nvPr/>
          </p:nvSpPr>
          <p:spPr bwMode="auto">
            <a:xfrm>
              <a:off x="3024" y="768"/>
              <a:ext cx="2352"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5047" name="Text Box 55"/>
            <p:cNvSpPr txBox="1">
              <a:spLocks noChangeArrowheads="1"/>
            </p:cNvSpPr>
            <p:nvPr/>
          </p:nvSpPr>
          <p:spPr bwMode="auto">
            <a:xfrm>
              <a:off x="4752" y="528"/>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smtClean="0"/>
                <a:t>DBMS</a:t>
              </a:r>
              <a:endParaRPr lang="en-US" b="1" dirty="0"/>
            </a:p>
          </p:txBody>
        </p:sp>
      </p:grpSp>
      <p:graphicFrame>
        <p:nvGraphicFramePr>
          <p:cNvPr id="85069" name="Group 77"/>
          <p:cNvGraphicFramePr>
            <a:graphicFrameLocks noGrp="1"/>
          </p:cNvGraphicFramePr>
          <p:nvPr/>
        </p:nvGraphicFramePr>
        <p:xfrm>
          <a:off x="5562600" y="3657600"/>
          <a:ext cx="1676400" cy="1066800"/>
        </p:xfrm>
        <a:graphic>
          <a:graphicData uri="http://schemas.openxmlformats.org/drawingml/2006/table">
            <a:tbl>
              <a:tblPr/>
              <a:tblGrid>
                <a:gridCol w="744538"/>
                <a:gridCol w="931862"/>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5056" name="Text Box 64"/>
          <p:cNvSpPr txBox="1">
            <a:spLocks noChangeArrowheads="1"/>
          </p:cNvSpPr>
          <p:nvPr/>
        </p:nvSpPr>
        <p:spPr bwMode="auto">
          <a:xfrm>
            <a:off x="685800" y="758825"/>
            <a:ext cx="2697163" cy="9159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latin typeface="Tahoma" pitchFamily="34" charset="0"/>
              </a:rPr>
              <a:t>SELECT</a:t>
            </a:r>
            <a:r>
              <a:rPr lang="en-US">
                <a:solidFill>
                  <a:srgbClr val="0000CC"/>
                </a:solidFill>
              </a:rPr>
              <a:t>  S.sid, S.sname</a:t>
            </a:r>
          </a:p>
          <a:p>
            <a:r>
              <a:rPr lang="en-US" b="1">
                <a:latin typeface="Tahoma" pitchFamily="34" charset="0"/>
              </a:rPr>
              <a:t>FROM</a:t>
            </a:r>
            <a:r>
              <a:rPr lang="en-US"/>
              <a:t>     Sailors S</a:t>
            </a:r>
          </a:p>
          <a:p>
            <a:r>
              <a:rPr lang="en-US" b="1">
                <a:solidFill>
                  <a:srgbClr val="FF0000"/>
                </a:solidFill>
                <a:latin typeface="Tahoma" pitchFamily="34" charset="0"/>
              </a:rPr>
              <a:t>WHERE</a:t>
            </a:r>
            <a:r>
              <a:rPr lang="en-US">
                <a:solidFill>
                  <a:srgbClr val="FF0000"/>
                </a:solidFill>
              </a:rPr>
              <a:t>  (S.rating &gt; 7)</a:t>
            </a:r>
          </a:p>
        </p:txBody>
      </p:sp>
      <p:graphicFrame>
        <p:nvGraphicFramePr>
          <p:cNvPr id="85057" name="Group 65"/>
          <p:cNvGraphicFramePr>
            <a:graphicFrameLocks noGrp="1"/>
          </p:cNvGraphicFramePr>
          <p:nvPr/>
        </p:nvGraphicFramePr>
        <p:xfrm>
          <a:off x="5562600" y="4800600"/>
          <a:ext cx="1676400" cy="533400"/>
        </p:xfrm>
        <a:graphic>
          <a:graphicData uri="http://schemas.openxmlformats.org/drawingml/2006/table">
            <a:tbl>
              <a:tblPr/>
              <a:tblGrid>
                <a:gridCol w="744538"/>
                <a:gridCol w="931862"/>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5070" name="Text Box 78"/>
          <p:cNvSpPr txBox="1">
            <a:spLocks noChangeArrowheads="1"/>
          </p:cNvSpPr>
          <p:nvPr/>
        </p:nvSpPr>
        <p:spPr bwMode="auto">
          <a:xfrm>
            <a:off x="574675" y="19812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2899452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5043"/>
                                        </p:tgtEl>
                                        <p:attrNameLst>
                                          <p:attrName>style.visibility</p:attrName>
                                        </p:attrNameLst>
                                      </p:cBhvr>
                                      <p:to>
                                        <p:strVal val="visible"/>
                                      </p:to>
                                    </p:set>
                                    <p:animEffect transition="in" filter="dissolve">
                                      <p:cBhvr>
                                        <p:cTn id="7" dur="500"/>
                                        <p:tgtEl>
                                          <p:spTgt spid="85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5044"/>
                                        </p:tgtEl>
                                        <p:attrNameLst>
                                          <p:attrName>style.visibility</p:attrName>
                                        </p:attrNameLst>
                                      </p:cBhvr>
                                      <p:to>
                                        <p:strVal val="visible"/>
                                      </p:to>
                                    </p:set>
                                    <p:animEffect transition="in" filter="dissolve">
                                      <p:cBhvr>
                                        <p:cTn id="12" dur="500"/>
                                        <p:tgtEl>
                                          <p:spTgt spid="850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5057"/>
                                        </p:tgtEl>
                                        <p:attrNameLst>
                                          <p:attrName>style.visibility</p:attrName>
                                        </p:attrNameLst>
                                      </p:cBhvr>
                                      <p:to>
                                        <p:strVal val="visible"/>
                                      </p:to>
                                    </p:set>
                                    <p:animEffect transition="in" filter="wipe(left)">
                                      <p:cBhvr>
                                        <p:cTn id="17" dur="500"/>
                                        <p:tgtEl>
                                          <p:spTgt spid="85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43" grpId="0" animBg="1"/>
      <p:bldP spid="850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IE" altLang="en-US" dirty="0" smtClean="0"/>
              <a:t>Entities and Entity Instances</a:t>
            </a:r>
            <a:endParaRPr lang="en-US" altLang="en-US" dirty="0" smtClean="0"/>
          </a:p>
        </p:txBody>
      </p:sp>
      <p:graphicFrame>
        <p:nvGraphicFramePr>
          <p:cNvPr id="199723" name="Group 43"/>
          <p:cNvGraphicFramePr>
            <a:graphicFrameLocks noGrp="1"/>
          </p:cNvGraphicFramePr>
          <p:nvPr>
            <p:extLst>
              <p:ext uri="{D42A27DB-BD31-4B8C-83A1-F6EECF244321}">
                <p14:modId xmlns:p14="http://schemas.microsoft.com/office/powerpoint/2010/main" val="780561483"/>
              </p:ext>
            </p:extLst>
          </p:nvPr>
        </p:nvGraphicFramePr>
        <p:xfrm>
          <a:off x="4178300" y="2178050"/>
          <a:ext cx="4418013" cy="3783135"/>
        </p:xfrm>
        <a:graphic>
          <a:graphicData uri="http://schemas.openxmlformats.org/drawingml/2006/table">
            <a:tbl>
              <a:tblPr>
                <a:tableStyleId>{775DCB02-9BB8-47FD-8907-85C794F793BA}</a:tableStyleId>
              </a:tblPr>
              <a:tblGrid>
                <a:gridCol w="1454150"/>
                <a:gridCol w="1468438"/>
                <a:gridCol w="1495425"/>
              </a:tblGrid>
              <a:tr h="82282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Student ID</a:t>
                      </a:r>
                      <a:endParaRPr kumimoji="0" lang="en-US" altLang="en-US" sz="2400" b="1" i="0" u="none" strike="noStrike" cap="none" normalizeH="0" baseline="0" dirty="0" smtClean="0">
                        <a:ln>
                          <a:noFill/>
                        </a:ln>
                        <a:solidFill>
                          <a:schemeClr val="accent1"/>
                        </a:solidFill>
                        <a:effectLst/>
                        <a:latin typeface="Arial" charset="0"/>
                      </a:endParaRPr>
                    </a:p>
                  </a:txBody>
                  <a:tcPr marT="45712" marB="45712" horzOverflow="overflow">
                    <a:solidFill>
                      <a:schemeClr val="accent2"/>
                    </a:solidFill>
                  </a:tcPr>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Last Name</a:t>
                      </a:r>
                      <a:endParaRPr kumimoji="0" lang="en-US" altLang="en-US" sz="2400" b="1" i="0" u="none" strike="noStrike" cap="none" normalizeH="0" baseline="0" dirty="0" smtClean="0">
                        <a:ln>
                          <a:noFill/>
                        </a:ln>
                        <a:solidFill>
                          <a:schemeClr val="accent1"/>
                        </a:solidFill>
                        <a:effectLst/>
                        <a:latin typeface="Arial" charset="0"/>
                      </a:endParaRPr>
                    </a:p>
                  </a:txBody>
                  <a:tcPr marT="45712" marB="45712" horzOverflow="overflow">
                    <a:solidFill>
                      <a:schemeClr val="accent2"/>
                    </a:solidFill>
                  </a:tcPr>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First Name</a:t>
                      </a:r>
                      <a:endParaRPr kumimoji="0" lang="en-US" altLang="en-US" sz="2400" b="1" i="0" u="none" strike="noStrike" cap="none" normalizeH="0" baseline="0" dirty="0" smtClean="0">
                        <a:ln>
                          <a:noFill/>
                        </a:ln>
                        <a:solidFill>
                          <a:schemeClr val="accent1"/>
                        </a:solidFill>
                        <a:effectLst/>
                        <a:latin typeface="Arial" charset="0"/>
                      </a:endParaRPr>
                    </a:p>
                  </a:txBody>
                  <a:tcPr marT="45712" marB="45712" horzOverflow="overflow">
                    <a:solidFill>
                      <a:schemeClr val="accent2"/>
                    </a:solidFill>
                  </a:tcPr>
                </a:tc>
              </a:tr>
              <a:tr h="49204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2144</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Arnold</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Betty</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3122</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Taylor</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John</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5217">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3843</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Simmons</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Lisa</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9844</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Macy</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Bill</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2042">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2837</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Leath</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Heather</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r h="493630">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2293</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Wrench</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c>
                  <a:txBody>
                    <a:bodyPr/>
                    <a:lstStyle>
                      <a:lvl1pPr>
                        <a:spcBef>
                          <a:spcPct val="20000"/>
                        </a:spcBef>
                        <a:buClr>
                          <a:schemeClr val="hlink"/>
                        </a:buClr>
                        <a:buSzPct val="110000"/>
                        <a:buFont typeface="Wingdings" pitchFamily="2" charset="2"/>
                        <a:defRPr sz="2800">
                          <a:solidFill>
                            <a:schemeClr val="tx1"/>
                          </a:solidFill>
                          <a:latin typeface="Tahoma" charset="0"/>
                        </a:defRPr>
                      </a:lvl1pPr>
                      <a:lvl2pPr>
                        <a:spcBef>
                          <a:spcPct val="20000"/>
                        </a:spcBef>
                        <a:buClr>
                          <a:schemeClr val="tx1"/>
                        </a:buClr>
                        <a:buSzPct val="60000"/>
                        <a:buFont typeface="Wingdings" pitchFamily="2" charset="2"/>
                        <a:defRPr sz="2400">
                          <a:solidFill>
                            <a:schemeClr val="tx1"/>
                          </a:solidFill>
                          <a:latin typeface="Tahoma" charset="0"/>
                        </a:defRPr>
                      </a:lvl2pPr>
                      <a:lvl3pPr>
                        <a:spcBef>
                          <a:spcPct val="20000"/>
                        </a:spcBef>
                        <a:buClr>
                          <a:schemeClr val="hlink"/>
                        </a:buClr>
                        <a:buSzPct val="95000"/>
                        <a:buFont typeface="Wingdings" pitchFamily="2" charset="2"/>
                        <a:defRPr sz="2000">
                          <a:solidFill>
                            <a:schemeClr val="tx1"/>
                          </a:solidFill>
                          <a:latin typeface="Tahoma" charset="0"/>
                        </a:defRPr>
                      </a:lvl3pPr>
                      <a:lvl4pPr>
                        <a:spcBef>
                          <a:spcPct val="20000"/>
                        </a:spcBef>
                        <a:buClr>
                          <a:schemeClr val="tx1"/>
                        </a:buClr>
                        <a:buSzPct val="65000"/>
                        <a:buFont typeface="Wingdings" pitchFamily="2" charset="2"/>
                        <a:defRPr>
                          <a:solidFill>
                            <a:schemeClr val="tx1"/>
                          </a:solidFill>
                          <a:latin typeface="Tahoma" charset="0"/>
                        </a:defRPr>
                      </a:lvl4pPr>
                      <a:lvl5pPr>
                        <a:spcBef>
                          <a:spcPct val="20000"/>
                        </a:spcBef>
                        <a:buClr>
                          <a:schemeClr val="hlink"/>
                        </a:buClr>
                        <a:buSzPct val="60000"/>
                        <a:buFont typeface="Wingdings" pitchFamily="2" charset="2"/>
                        <a:defRPr>
                          <a:solidFill>
                            <a:schemeClr val="tx1"/>
                          </a:solidFill>
                          <a:latin typeface="Tahoma"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2400" u="none" strike="noStrike" cap="none" normalizeH="0" baseline="0" dirty="0" smtClean="0">
                          <a:ln>
                            <a:noFill/>
                          </a:ln>
                          <a:effectLst/>
                        </a:rPr>
                        <a:t>Tim</a:t>
                      </a:r>
                      <a:endParaRPr kumimoji="0" lang="en-US" altLang="en-US" sz="2400" b="0" i="0" u="none" strike="noStrike" cap="none" normalizeH="0" baseline="0" dirty="0" smtClean="0">
                        <a:ln>
                          <a:noFill/>
                        </a:ln>
                        <a:solidFill>
                          <a:schemeClr val="tx1"/>
                        </a:solidFill>
                        <a:effectLst/>
                        <a:latin typeface="Arial" charset="0"/>
                      </a:endParaRPr>
                    </a:p>
                  </a:txBody>
                  <a:tcPr marT="45712" marB="45712" horzOverflow="overflow"/>
                </a:tc>
              </a:tr>
            </a:tbl>
          </a:graphicData>
        </a:graphic>
      </p:graphicFrame>
      <p:sp>
        <p:nvSpPr>
          <p:cNvPr id="16422" name="Line 40"/>
          <p:cNvSpPr>
            <a:spLocks noChangeShapeType="1"/>
          </p:cNvSpPr>
          <p:nvPr/>
        </p:nvSpPr>
        <p:spPr bwMode="auto">
          <a:xfrm flipV="1">
            <a:off x="6156176" y="1484783"/>
            <a:ext cx="504056" cy="7200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16423" name="Line 41"/>
          <p:cNvSpPr>
            <a:spLocks noChangeShapeType="1"/>
          </p:cNvSpPr>
          <p:nvPr/>
        </p:nvSpPr>
        <p:spPr bwMode="auto">
          <a:xfrm flipV="1">
            <a:off x="2411760" y="3429000"/>
            <a:ext cx="3312368" cy="8640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16424" name="AutoShape 42"/>
          <p:cNvSpPr>
            <a:spLocks/>
          </p:cNvSpPr>
          <p:nvPr/>
        </p:nvSpPr>
        <p:spPr bwMode="auto">
          <a:xfrm>
            <a:off x="3707904" y="1392237"/>
            <a:ext cx="1852985" cy="473075"/>
          </a:xfrm>
          <a:prstGeom prst="borderCallout2">
            <a:avLst>
              <a:gd name="adj1" fmla="val 24162"/>
              <a:gd name="adj2" fmla="val 106324"/>
              <a:gd name="adj3" fmla="val 24162"/>
              <a:gd name="adj4" fmla="val 163111"/>
              <a:gd name="adj5" fmla="val 113088"/>
              <a:gd name="adj6" fmla="val 222005"/>
            </a:avLst>
          </a:prstGeom>
          <a:solidFill>
            <a:srgbClr val="FEF0A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r>
              <a:rPr lang="en-US" altLang="en-US" b="1" dirty="0" smtClean="0">
                <a:latin typeface="Times New Roman" pitchFamily="18" charset="0"/>
              </a:rPr>
              <a:t>attributes</a:t>
            </a:r>
            <a:endParaRPr lang="en-US" altLang="en-US" b="1" dirty="0">
              <a:latin typeface="Times New Roman" pitchFamily="18" charset="0"/>
            </a:endParaRPr>
          </a:p>
        </p:txBody>
      </p:sp>
      <p:sp>
        <p:nvSpPr>
          <p:cNvPr id="8" name="Line 40"/>
          <p:cNvSpPr>
            <a:spLocks noChangeShapeType="1"/>
          </p:cNvSpPr>
          <p:nvPr/>
        </p:nvSpPr>
        <p:spPr bwMode="auto">
          <a:xfrm flipV="1">
            <a:off x="5292080" y="1484784"/>
            <a:ext cx="1368152" cy="7200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2" name="TextBox 1"/>
          <p:cNvSpPr txBox="1"/>
          <p:nvPr/>
        </p:nvSpPr>
        <p:spPr>
          <a:xfrm>
            <a:off x="467544" y="4149080"/>
            <a:ext cx="1944216" cy="83099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IE" b="1" dirty="0">
                <a:solidFill>
                  <a:schemeClr val="tx1"/>
                </a:solidFill>
              </a:rPr>
              <a:t>a</a:t>
            </a:r>
            <a:r>
              <a:rPr lang="en-IE" b="1" dirty="0" smtClean="0">
                <a:solidFill>
                  <a:schemeClr val="tx1"/>
                </a:solidFill>
              </a:rPr>
              <a:t>ttribute values</a:t>
            </a:r>
            <a:endParaRPr lang="en-IE" b="1" dirty="0">
              <a:solidFill>
                <a:schemeClr val="tx1"/>
              </a:solidFill>
            </a:endParaRPr>
          </a:p>
        </p:txBody>
      </p:sp>
      <p:sp>
        <p:nvSpPr>
          <p:cNvPr id="10" name="Line 41"/>
          <p:cNvSpPr>
            <a:spLocks noChangeShapeType="1"/>
          </p:cNvSpPr>
          <p:nvPr/>
        </p:nvSpPr>
        <p:spPr bwMode="auto">
          <a:xfrm flipV="1">
            <a:off x="2339752" y="3429000"/>
            <a:ext cx="2001186" cy="8640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
        <p:nvSpPr>
          <p:cNvPr id="11" name="Line 41"/>
          <p:cNvSpPr>
            <a:spLocks noChangeShapeType="1"/>
          </p:cNvSpPr>
          <p:nvPr/>
        </p:nvSpPr>
        <p:spPr bwMode="auto">
          <a:xfrm flipV="1">
            <a:off x="2411760" y="3429000"/>
            <a:ext cx="4752528" cy="8640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dirty="0"/>
          </a:p>
        </p:txBody>
      </p:sp>
    </p:spTree>
    <p:extLst>
      <p:ext uri="{BB962C8B-B14F-4D97-AF65-F5344CB8AC3E}">
        <p14:creationId xmlns:p14="http://schemas.microsoft.com/office/powerpoint/2010/main" val="268532733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AutoShape 3"/>
          <p:cNvSpPr>
            <a:spLocks noChangeArrowheads="1"/>
          </p:cNvSpPr>
          <p:nvPr/>
        </p:nvSpPr>
        <p:spPr bwMode="auto">
          <a:xfrm>
            <a:off x="152400" y="54102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aphicFrame>
        <p:nvGraphicFramePr>
          <p:cNvPr id="86020" name="Group 4"/>
          <p:cNvGraphicFramePr>
            <a:graphicFrameLocks noGrp="1"/>
          </p:cNvGraphicFramePr>
          <p:nvPr/>
        </p:nvGraphicFramePr>
        <p:xfrm>
          <a:off x="609600" y="23622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Times New Roman" charset="0"/>
                          <a:ea typeface="宋体" pitchFamily="2" charset="-122"/>
                          <a:cs typeface="Times New Roman" charset="0"/>
                        </a:rPr>
                        <a:t>9</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6057" name="Text Box 41"/>
          <p:cNvSpPr txBox="1">
            <a:spLocks noChangeArrowheads="1"/>
          </p:cNvSpPr>
          <p:nvPr/>
        </p:nvSpPr>
        <p:spPr bwMode="auto">
          <a:xfrm>
            <a:off x="441325" y="341313"/>
            <a:ext cx="748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Q2. Find all sailors with a rating above 7.</a:t>
            </a:r>
            <a:r>
              <a:rPr lang="en-US"/>
              <a:t>       </a:t>
            </a:r>
            <a:r>
              <a:rPr lang="en-US" b="1">
                <a:solidFill>
                  <a:srgbClr val="0000CC"/>
                </a:solidFill>
              </a:rPr>
              <a:t>[Step 5]</a:t>
            </a:r>
          </a:p>
        </p:txBody>
      </p:sp>
      <p:sp>
        <p:nvSpPr>
          <p:cNvPr id="86058" name="Text Box 42"/>
          <p:cNvSpPr txBox="1">
            <a:spLocks noChangeArrowheads="1"/>
          </p:cNvSpPr>
          <p:nvPr/>
        </p:nvSpPr>
        <p:spPr bwMode="auto">
          <a:xfrm>
            <a:off x="5791200" y="2565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Result</a:t>
            </a:r>
          </a:p>
        </p:txBody>
      </p:sp>
      <p:graphicFrame>
        <p:nvGraphicFramePr>
          <p:cNvPr id="86059" name="Group 43"/>
          <p:cNvGraphicFramePr>
            <a:graphicFrameLocks noGrp="1"/>
          </p:cNvGraphicFramePr>
          <p:nvPr/>
        </p:nvGraphicFramePr>
        <p:xfrm>
          <a:off x="5562600" y="3022600"/>
          <a:ext cx="1676400" cy="558800"/>
        </p:xfrm>
        <a:graphic>
          <a:graphicData uri="http://schemas.openxmlformats.org/drawingml/2006/table">
            <a:tbl>
              <a:tblPr/>
              <a:tblGrid>
                <a:gridCol w="744538"/>
                <a:gridCol w="931862"/>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sp>
        <p:nvSpPr>
          <p:cNvPr id="86067" name="Text Box 51"/>
          <p:cNvSpPr txBox="1">
            <a:spLocks noChangeArrowheads="1"/>
          </p:cNvSpPr>
          <p:nvPr/>
        </p:nvSpPr>
        <p:spPr bwMode="auto">
          <a:xfrm>
            <a:off x="5638800" y="1385888"/>
            <a:ext cx="914400" cy="366712"/>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txBody>
          <a:bodyPr>
            <a:spAutoFit/>
          </a:bodyPr>
          <a:lstStyle/>
          <a:p>
            <a:r>
              <a:rPr lang="en-US" b="1">
                <a:solidFill>
                  <a:srgbClr val="FF0000"/>
                </a:solidFill>
              </a:rPr>
              <a:t>9</a:t>
            </a:r>
            <a:r>
              <a:rPr lang="en-US"/>
              <a:t> &gt; 7?</a:t>
            </a:r>
          </a:p>
        </p:txBody>
      </p:sp>
      <p:sp>
        <p:nvSpPr>
          <p:cNvPr id="86068" name="Text Box 52"/>
          <p:cNvSpPr txBox="1">
            <a:spLocks noChangeArrowheads="1"/>
          </p:cNvSpPr>
          <p:nvPr/>
        </p:nvSpPr>
        <p:spPr bwMode="auto">
          <a:xfrm>
            <a:off x="5638800" y="1690688"/>
            <a:ext cx="914400" cy="366712"/>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accent1"/>
                  </a:outerShdw>
                </a:effectLst>
              </a14:hiddenEffects>
            </a:ext>
          </a:extLst>
        </p:spPr>
        <p:txBody>
          <a:bodyPr>
            <a:spAutoFit/>
          </a:bodyPr>
          <a:lstStyle/>
          <a:p>
            <a:r>
              <a:rPr lang="en-US" b="1" i="1"/>
              <a:t>Yes</a:t>
            </a:r>
            <a:r>
              <a:rPr lang="en-US"/>
              <a:t>.  </a:t>
            </a:r>
          </a:p>
        </p:txBody>
      </p:sp>
      <p:grpSp>
        <p:nvGrpSpPr>
          <p:cNvPr id="86069" name="Group 53"/>
          <p:cNvGrpSpPr>
            <a:grpSpLocks/>
          </p:cNvGrpSpPr>
          <p:nvPr/>
        </p:nvGrpSpPr>
        <p:grpSpPr bwMode="auto">
          <a:xfrm>
            <a:off x="4800600" y="838200"/>
            <a:ext cx="3733800" cy="1447800"/>
            <a:chOff x="3024" y="528"/>
            <a:chExt cx="2352" cy="912"/>
          </a:xfrm>
        </p:grpSpPr>
        <p:sp>
          <p:nvSpPr>
            <p:cNvPr id="86070" name="Rectangle 54"/>
            <p:cNvSpPr>
              <a:spLocks noChangeArrowheads="1"/>
            </p:cNvSpPr>
            <p:nvPr/>
          </p:nvSpPr>
          <p:spPr bwMode="auto">
            <a:xfrm>
              <a:off x="3024" y="768"/>
              <a:ext cx="2352"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6071" name="Text Box 55"/>
            <p:cNvSpPr txBox="1">
              <a:spLocks noChangeArrowheads="1"/>
            </p:cNvSpPr>
            <p:nvPr/>
          </p:nvSpPr>
          <p:spPr bwMode="auto">
            <a:xfrm>
              <a:off x="4752" y="528"/>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smtClean="0"/>
                <a:t>DBMS</a:t>
              </a:r>
              <a:endParaRPr lang="en-US" b="1" dirty="0"/>
            </a:p>
          </p:txBody>
        </p:sp>
      </p:grpSp>
      <p:graphicFrame>
        <p:nvGraphicFramePr>
          <p:cNvPr id="86096" name="Group 80"/>
          <p:cNvGraphicFramePr>
            <a:graphicFrameLocks noGrp="1"/>
          </p:cNvGraphicFramePr>
          <p:nvPr/>
        </p:nvGraphicFramePr>
        <p:xfrm>
          <a:off x="5562600" y="3657600"/>
          <a:ext cx="1676400" cy="1600200"/>
        </p:xfrm>
        <a:graphic>
          <a:graphicData uri="http://schemas.openxmlformats.org/drawingml/2006/table">
            <a:tbl>
              <a:tblPr/>
              <a:tblGrid>
                <a:gridCol w="744538"/>
                <a:gridCol w="931862"/>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6083" name="Text Box 67"/>
          <p:cNvSpPr txBox="1">
            <a:spLocks noChangeArrowheads="1"/>
          </p:cNvSpPr>
          <p:nvPr/>
        </p:nvSpPr>
        <p:spPr bwMode="auto">
          <a:xfrm>
            <a:off x="685800" y="758825"/>
            <a:ext cx="2697163" cy="9159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latin typeface="Tahoma" pitchFamily="34" charset="0"/>
              </a:rPr>
              <a:t>SELECT</a:t>
            </a:r>
            <a:r>
              <a:rPr lang="en-US">
                <a:solidFill>
                  <a:srgbClr val="0000CC"/>
                </a:solidFill>
              </a:rPr>
              <a:t>  S.sid, S.sname</a:t>
            </a:r>
          </a:p>
          <a:p>
            <a:r>
              <a:rPr lang="en-US" b="1">
                <a:latin typeface="Tahoma" pitchFamily="34" charset="0"/>
              </a:rPr>
              <a:t>FROM</a:t>
            </a:r>
            <a:r>
              <a:rPr lang="en-US"/>
              <a:t>     Sailors S</a:t>
            </a:r>
          </a:p>
          <a:p>
            <a:r>
              <a:rPr lang="en-US" b="1">
                <a:solidFill>
                  <a:srgbClr val="FF0000"/>
                </a:solidFill>
                <a:latin typeface="Tahoma" pitchFamily="34" charset="0"/>
              </a:rPr>
              <a:t>WHERE</a:t>
            </a:r>
            <a:r>
              <a:rPr lang="en-US">
                <a:solidFill>
                  <a:srgbClr val="FF0000"/>
                </a:solidFill>
              </a:rPr>
              <a:t>  (S.rating &gt; 7)</a:t>
            </a:r>
          </a:p>
        </p:txBody>
      </p:sp>
      <p:graphicFrame>
        <p:nvGraphicFramePr>
          <p:cNvPr id="86084" name="Group 68"/>
          <p:cNvGraphicFramePr>
            <a:graphicFrameLocks noGrp="1"/>
          </p:cNvGraphicFramePr>
          <p:nvPr/>
        </p:nvGraphicFramePr>
        <p:xfrm>
          <a:off x="5562600" y="5334000"/>
          <a:ext cx="1676400" cy="533400"/>
        </p:xfrm>
        <a:graphic>
          <a:graphicData uri="http://schemas.openxmlformats.org/drawingml/2006/table">
            <a:tbl>
              <a:tblPr/>
              <a:tblGrid>
                <a:gridCol w="744538"/>
                <a:gridCol w="931862"/>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6097" name="Text Box 81"/>
          <p:cNvSpPr txBox="1">
            <a:spLocks noChangeArrowheads="1"/>
          </p:cNvSpPr>
          <p:nvPr/>
        </p:nvSpPr>
        <p:spPr bwMode="auto">
          <a:xfrm>
            <a:off x="574675" y="19812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2326079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067"/>
                                        </p:tgtEl>
                                        <p:attrNameLst>
                                          <p:attrName>style.visibility</p:attrName>
                                        </p:attrNameLst>
                                      </p:cBhvr>
                                      <p:to>
                                        <p:strVal val="visible"/>
                                      </p:to>
                                    </p:set>
                                    <p:animEffect transition="in" filter="dissolve">
                                      <p:cBhvr>
                                        <p:cTn id="7" dur="500"/>
                                        <p:tgtEl>
                                          <p:spTgt spid="860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6068"/>
                                        </p:tgtEl>
                                        <p:attrNameLst>
                                          <p:attrName>style.visibility</p:attrName>
                                        </p:attrNameLst>
                                      </p:cBhvr>
                                      <p:to>
                                        <p:strVal val="visible"/>
                                      </p:to>
                                    </p:set>
                                    <p:animEffect transition="in" filter="dissolve">
                                      <p:cBhvr>
                                        <p:cTn id="12" dur="500"/>
                                        <p:tgtEl>
                                          <p:spTgt spid="860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6084"/>
                                        </p:tgtEl>
                                        <p:attrNameLst>
                                          <p:attrName>style.visibility</p:attrName>
                                        </p:attrNameLst>
                                      </p:cBhvr>
                                      <p:to>
                                        <p:strVal val="visible"/>
                                      </p:to>
                                    </p:set>
                                    <p:animEffect transition="in" filter="wipe(left)">
                                      <p:cBhvr>
                                        <p:cTn id="17" dur="500"/>
                                        <p:tgtEl>
                                          <p:spTgt spid="8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67" grpId="0" animBg="1"/>
      <p:bldP spid="8606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AutoShape 3"/>
          <p:cNvSpPr>
            <a:spLocks noChangeArrowheads="1"/>
          </p:cNvSpPr>
          <p:nvPr/>
        </p:nvSpPr>
        <p:spPr bwMode="auto">
          <a:xfrm>
            <a:off x="152400" y="6019800"/>
            <a:ext cx="381000" cy="152400"/>
          </a:xfrm>
          <a:prstGeom prst="rightArrow">
            <a:avLst>
              <a:gd name="adj1" fmla="val 50000"/>
              <a:gd name="adj2" fmla="val 62500"/>
            </a:avLst>
          </a:prstGeom>
          <a:solidFill>
            <a:srgbClr val="F7073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graphicFrame>
        <p:nvGraphicFramePr>
          <p:cNvPr id="87044" name="Group 4"/>
          <p:cNvGraphicFramePr>
            <a:graphicFrameLocks noGrp="1"/>
          </p:cNvGraphicFramePr>
          <p:nvPr/>
        </p:nvGraphicFramePr>
        <p:xfrm>
          <a:off x="609600" y="2362200"/>
          <a:ext cx="2971800" cy="3429001"/>
        </p:xfrm>
        <a:graphic>
          <a:graphicData uri="http://schemas.openxmlformats.org/drawingml/2006/table">
            <a:tbl>
              <a:tblPr/>
              <a:tblGrid>
                <a:gridCol w="533400"/>
                <a:gridCol w="990600"/>
                <a:gridCol w="762000"/>
                <a:gridCol w="685800"/>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FF0000"/>
                          </a:solidFill>
                          <a:effectLst/>
                          <a:latin typeface="Times New Roman" charset="0"/>
                          <a:ea typeface="宋体" pitchFamily="2" charset="-122"/>
                          <a:cs typeface="Times New Roman" charset="0"/>
                        </a:rPr>
                        <a:t>rating</a:t>
                      </a:r>
                      <a:endParaRPr kumimoji="0" lang="en-US" sz="1600" b="1" i="0" u="none" strike="noStrike" cap="none" normalizeH="0" baseline="0" smtClean="0">
                        <a:ln>
                          <a:noFill/>
                        </a:ln>
                        <a:solidFill>
                          <a:srgbClr val="FF0000"/>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chemeClr val="tx1"/>
                          </a:solidFill>
                          <a:effectLst/>
                          <a:latin typeface="Times New Roman" charset="0"/>
                          <a:ea typeface="宋体" pitchFamily="2" charset="-122"/>
                          <a:cs typeface="Times New Roman" charset="0"/>
                        </a:rPr>
                        <a:t>age</a:t>
                      </a:r>
                      <a:endParaRPr kumimoji="0" lang="en-US" sz="1600" b="1" i="0" u="none" strike="noStrike" cap="none" normalizeH="0" baseline="0" smtClean="0">
                        <a:ln>
                          <a:noFill/>
                        </a:ln>
                        <a:solidFill>
                          <a:schemeClr val="tx1"/>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22</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Dustin</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45.0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55.5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35</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16</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9</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40</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7081" name="Text Box 41"/>
          <p:cNvSpPr txBox="1">
            <a:spLocks noChangeArrowheads="1"/>
          </p:cNvSpPr>
          <p:nvPr/>
        </p:nvSpPr>
        <p:spPr bwMode="auto">
          <a:xfrm>
            <a:off x="441325" y="341313"/>
            <a:ext cx="748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0000CC"/>
                </a:solidFill>
              </a:rPr>
              <a:t>Q2. Find all sailors with a rating above 7.</a:t>
            </a:r>
            <a:r>
              <a:rPr lang="en-US"/>
              <a:t>       </a:t>
            </a:r>
            <a:r>
              <a:rPr lang="en-US" b="1">
                <a:solidFill>
                  <a:srgbClr val="0000CC"/>
                </a:solidFill>
              </a:rPr>
              <a:t>[Step 6]</a:t>
            </a:r>
          </a:p>
        </p:txBody>
      </p:sp>
      <p:sp>
        <p:nvSpPr>
          <p:cNvPr id="87082" name="Text Box 42"/>
          <p:cNvSpPr txBox="1">
            <a:spLocks noChangeArrowheads="1"/>
          </p:cNvSpPr>
          <p:nvPr/>
        </p:nvSpPr>
        <p:spPr bwMode="auto">
          <a:xfrm>
            <a:off x="5791200" y="2565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Result</a:t>
            </a:r>
          </a:p>
        </p:txBody>
      </p:sp>
      <p:graphicFrame>
        <p:nvGraphicFramePr>
          <p:cNvPr id="87083" name="Group 43"/>
          <p:cNvGraphicFramePr>
            <a:graphicFrameLocks noGrp="1"/>
          </p:cNvGraphicFramePr>
          <p:nvPr/>
        </p:nvGraphicFramePr>
        <p:xfrm>
          <a:off x="5562600" y="3022600"/>
          <a:ext cx="1676400" cy="558800"/>
        </p:xfrm>
        <a:graphic>
          <a:graphicData uri="http://schemas.openxmlformats.org/drawingml/2006/table">
            <a:tbl>
              <a:tblPr/>
              <a:tblGrid>
                <a:gridCol w="744538"/>
                <a:gridCol w="931862"/>
              </a:tblGrid>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sid</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CC"/>
                          </a:solidFill>
                          <a:effectLst/>
                          <a:latin typeface="Times New Roman" charset="0"/>
                          <a:ea typeface="宋体" pitchFamily="2" charset="-122"/>
                          <a:cs typeface="Times New Roman" charset="0"/>
                        </a:rPr>
                        <a:t>sname</a:t>
                      </a:r>
                      <a:endParaRPr kumimoji="0" lang="en-US" sz="1600" b="1"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bl>
          </a:graphicData>
        </a:graphic>
      </p:graphicFrame>
      <p:grpSp>
        <p:nvGrpSpPr>
          <p:cNvPr id="87093" name="Group 53"/>
          <p:cNvGrpSpPr>
            <a:grpSpLocks/>
          </p:cNvGrpSpPr>
          <p:nvPr/>
        </p:nvGrpSpPr>
        <p:grpSpPr bwMode="auto">
          <a:xfrm>
            <a:off x="4800600" y="838200"/>
            <a:ext cx="3733800" cy="1447800"/>
            <a:chOff x="3024" y="528"/>
            <a:chExt cx="2352" cy="912"/>
          </a:xfrm>
        </p:grpSpPr>
        <p:sp>
          <p:nvSpPr>
            <p:cNvPr id="87094" name="Rectangle 54"/>
            <p:cNvSpPr>
              <a:spLocks noChangeArrowheads="1"/>
            </p:cNvSpPr>
            <p:nvPr/>
          </p:nvSpPr>
          <p:spPr bwMode="auto">
            <a:xfrm>
              <a:off x="3024" y="768"/>
              <a:ext cx="2352" cy="67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87095" name="Text Box 55"/>
            <p:cNvSpPr txBox="1">
              <a:spLocks noChangeArrowheads="1"/>
            </p:cNvSpPr>
            <p:nvPr/>
          </p:nvSpPr>
          <p:spPr bwMode="auto">
            <a:xfrm>
              <a:off x="4752" y="528"/>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smtClean="0"/>
                <a:t>DBMS</a:t>
              </a:r>
              <a:endParaRPr lang="en-US" b="1" dirty="0"/>
            </a:p>
          </p:txBody>
        </p:sp>
      </p:grpSp>
      <p:graphicFrame>
        <p:nvGraphicFramePr>
          <p:cNvPr id="87129" name="Group 89"/>
          <p:cNvGraphicFramePr>
            <a:graphicFrameLocks noGrp="1"/>
          </p:cNvGraphicFramePr>
          <p:nvPr/>
        </p:nvGraphicFramePr>
        <p:xfrm>
          <a:off x="5562600" y="3657600"/>
          <a:ext cx="1676400" cy="2133600"/>
        </p:xfrm>
        <a:graphic>
          <a:graphicData uri="http://schemas.openxmlformats.org/drawingml/2006/table">
            <a:tbl>
              <a:tblPr/>
              <a:tblGrid>
                <a:gridCol w="744538"/>
                <a:gridCol w="931862"/>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31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Lubber</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58</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Rusty</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71</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Zorba</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74</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CC"/>
                          </a:solidFill>
                          <a:effectLst/>
                          <a:latin typeface="Times New Roman" charset="0"/>
                          <a:ea typeface="宋体" pitchFamily="2" charset="-122"/>
                          <a:cs typeface="Times New Roman" charset="0"/>
                        </a:rPr>
                        <a:t>Horatio</a:t>
                      </a:r>
                      <a:endParaRPr kumimoji="0" lang="en-US" sz="1600" b="0" i="0" u="none" strike="noStrike" cap="none" normalizeH="0" baseline="0" smtClean="0">
                        <a:ln>
                          <a:noFill/>
                        </a:ln>
                        <a:solidFill>
                          <a:srgbClr val="0000CC"/>
                        </a:solidFill>
                        <a:effectLst/>
                        <a:latin typeface="Arial" charset="0"/>
                        <a:ea typeface="宋体" pitchFamily="2" charset="-122"/>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7110" name="Text Box 70"/>
          <p:cNvSpPr txBox="1">
            <a:spLocks noChangeArrowheads="1"/>
          </p:cNvSpPr>
          <p:nvPr/>
        </p:nvSpPr>
        <p:spPr bwMode="auto">
          <a:xfrm>
            <a:off x="685800" y="758825"/>
            <a:ext cx="2697163" cy="9159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000CC"/>
                </a:solidFill>
                <a:latin typeface="Tahoma" pitchFamily="34" charset="0"/>
              </a:rPr>
              <a:t>SELECT</a:t>
            </a:r>
            <a:r>
              <a:rPr lang="en-US">
                <a:solidFill>
                  <a:srgbClr val="0000CC"/>
                </a:solidFill>
              </a:rPr>
              <a:t>  S.sid, S.sname</a:t>
            </a:r>
          </a:p>
          <a:p>
            <a:r>
              <a:rPr lang="en-US" b="1">
                <a:latin typeface="Tahoma" pitchFamily="34" charset="0"/>
              </a:rPr>
              <a:t>FROM</a:t>
            </a:r>
            <a:r>
              <a:rPr lang="en-US"/>
              <a:t>     Sailors S</a:t>
            </a:r>
          </a:p>
          <a:p>
            <a:r>
              <a:rPr lang="en-US" b="1">
                <a:solidFill>
                  <a:srgbClr val="FF0000"/>
                </a:solidFill>
                <a:latin typeface="Tahoma" pitchFamily="34" charset="0"/>
              </a:rPr>
              <a:t>WHERE</a:t>
            </a:r>
            <a:r>
              <a:rPr lang="en-US">
                <a:solidFill>
                  <a:srgbClr val="FF0000"/>
                </a:solidFill>
              </a:rPr>
              <a:t>  (S.rating &gt; 7)</a:t>
            </a:r>
          </a:p>
        </p:txBody>
      </p:sp>
      <p:sp>
        <p:nvSpPr>
          <p:cNvPr id="87130" name="AutoShape 90"/>
          <p:cNvSpPr>
            <a:spLocks noChangeArrowheads="1"/>
          </p:cNvSpPr>
          <p:nvPr/>
        </p:nvSpPr>
        <p:spPr bwMode="auto">
          <a:xfrm>
            <a:off x="1219200" y="5943600"/>
            <a:ext cx="1676400" cy="762000"/>
          </a:xfrm>
          <a:prstGeom prst="wedgeRoundRectCallout">
            <a:avLst>
              <a:gd name="adj1" fmla="val -84657"/>
              <a:gd name="adj2" fmla="val -25000"/>
              <a:gd name="adj3" fmla="val 16667"/>
            </a:avLst>
          </a:prstGeom>
          <a:solidFill>
            <a:schemeClr val="accent4">
              <a:lumMod val="40000"/>
              <a:lumOff val="60000"/>
            </a:schemeClr>
          </a:solidFill>
          <a:ln w="9525">
            <a:solidFill>
              <a:schemeClr val="tx1"/>
            </a:solidFill>
            <a:miter lim="800000"/>
            <a:headEnd/>
            <a:tailEnd/>
          </a:ln>
          <a:effectLst/>
          <a:extLst/>
        </p:spPr>
        <p:txBody>
          <a:bodyPr/>
          <a:lstStyle/>
          <a:p>
            <a:pPr algn="ctr"/>
            <a:r>
              <a:rPr lang="en-US" b="1" i="1">
                <a:solidFill>
                  <a:srgbClr val="0000CC"/>
                </a:solidFill>
              </a:rPr>
              <a:t>End of </a:t>
            </a:r>
          </a:p>
          <a:p>
            <a:pPr algn="ctr"/>
            <a:r>
              <a:rPr lang="en-US" b="1" i="1">
                <a:solidFill>
                  <a:srgbClr val="0000CC"/>
                </a:solidFill>
              </a:rPr>
              <a:t>Algorithm</a:t>
            </a:r>
          </a:p>
        </p:txBody>
      </p:sp>
      <p:sp>
        <p:nvSpPr>
          <p:cNvPr id="87132" name="Text Box 92"/>
          <p:cNvSpPr txBox="1">
            <a:spLocks noChangeArrowheads="1"/>
          </p:cNvSpPr>
          <p:nvPr/>
        </p:nvSpPr>
        <p:spPr bwMode="auto">
          <a:xfrm>
            <a:off x="574675" y="1981200"/>
            <a:ext cx="2320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 (instance of Sailors)</a:t>
            </a:r>
          </a:p>
        </p:txBody>
      </p:sp>
    </p:spTree>
    <p:extLst>
      <p:ext uri="{BB962C8B-B14F-4D97-AF65-F5344CB8AC3E}">
        <p14:creationId xmlns:p14="http://schemas.microsoft.com/office/powerpoint/2010/main" val="9316187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130"/>
                                        </p:tgtEl>
                                        <p:attrNameLst>
                                          <p:attrName>style.visibility</p:attrName>
                                        </p:attrNameLst>
                                      </p:cBhvr>
                                      <p:to>
                                        <p:strVal val="visible"/>
                                      </p:to>
                                    </p:set>
                                    <p:animEffect transition="in" filter="wipe(left)">
                                      <p:cBhvr>
                                        <p:cTn id="7" dur="500"/>
                                        <p:tgtEl>
                                          <p:spTgt spid="87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30"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Summary of Q2:</a:t>
            </a:r>
          </a:p>
        </p:txBody>
      </p:sp>
      <p:sp>
        <p:nvSpPr>
          <p:cNvPr id="88067" name="Rectangle 3"/>
          <p:cNvSpPr>
            <a:spLocks noGrp="1" noChangeArrowheads="1"/>
          </p:cNvSpPr>
          <p:nvPr>
            <p:ph type="body" idx="1"/>
          </p:nvPr>
        </p:nvSpPr>
        <p:spPr>
          <a:xfrm>
            <a:off x="457200" y="1524000"/>
            <a:ext cx="8229600" cy="4525963"/>
          </a:xfrm>
        </p:spPr>
        <p:txBody>
          <a:bodyPr>
            <a:normAutofit/>
          </a:bodyPr>
          <a:lstStyle/>
          <a:p>
            <a:pPr>
              <a:lnSpc>
                <a:spcPct val="90000"/>
              </a:lnSpc>
            </a:pPr>
            <a:r>
              <a:rPr lang="en-US" sz="2800" dirty="0"/>
              <a:t>Result of SQL query</a:t>
            </a:r>
          </a:p>
          <a:p>
            <a:pPr lvl="1">
              <a:lnSpc>
                <a:spcPct val="90000"/>
              </a:lnSpc>
            </a:pPr>
            <a:r>
              <a:rPr lang="en-US" sz="2400" dirty="0"/>
              <a:t>is another table</a:t>
            </a:r>
          </a:p>
          <a:p>
            <a:pPr lvl="1">
              <a:lnSpc>
                <a:spcPct val="90000"/>
              </a:lnSpc>
            </a:pPr>
            <a:r>
              <a:rPr lang="en-US" sz="2400" dirty="0"/>
              <a:t>row-inclusion is determined by where-clause</a:t>
            </a:r>
            <a:r>
              <a:rPr lang="en-US" sz="2400" dirty="0" smtClean="0"/>
              <a:t>.</a:t>
            </a:r>
          </a:p>
          <a:p>
            <a:pPr lvl="1">
              <a:lnSpc>
                <a:spcPct val="90000"/>
              </a:lnSpc>
            </a:pPr>
            <a:endParaRPr lang="en-US" sz="2400" dirty="0"/>
          </a:p>
          <a:p>
            <a:pPr>
              <a:lnSpc>
                <a:spcPct val="90000"/>
              </a:lnSpc>
            </a:pPr>
            <a:r>
              <a:rPr lang="en-US" sz="2800" dirty="0"/>
              <a:t>This query </a:t>
            </a:r>
            <a:r>
              <a:rPr lang="en-US" sz="2800" dirty="0" smtClean="0"/>
              <a:t>is combining a “</a:t>
            </a:r>
            <a:r>
              <a:rPr lang="en-US" sz="2800" dirty="0" smtClean="0">
                <a:solidFill>
                  <a:srgbClr val="FF0000"/>
                </a:solidFill>
              </a:rPr>
              <a:t>restriction</a:t>
            </a:r>
            <a:r>
              <a:rPr lang="en-US" sz="2800" dirty="0" smtClean="0"/>
              <a:t>” with a projection</a:t>
            </a:r>
            <a:endParaRPr lang="en-US" sz="2800" dirty="0"/>
          </a:p>
          <a:p>
            <a:pPr lvl="1">
              <a:lnSpc>
                <a:spcPct val="90000"/>
              </a:lnSpc>
            </a:pPr>
            <a:r>
              <a:rPr lang="en-US" sz="2400" dirty="0"/>
              <a:t>It </a:t>
            </a:r>
            <a:r>
              <a:rPr lang="en-US" sz="2400" dirty="0" smtClean="0"/>
              <a:t>selecting a sub-set of columns and restricting the values shown in the output</a:t>
            </a:r>
            <a:endParaRPr lang="en-US" sz="2400" i="1" dirty="0">
              <a:solidFill>
                <a:srgbClr val="0000CC"/>
              </a:solidFill>
            </a:endParaRPr>
          </a:p>
          <a:p>
            <a:pPr lvl="1">
              <a:lnSpc>
                <a:spcPct val="90000"/>
              </a:lnSpc>
            </a:pPr>
            <a:endParaRPr lang="en-US" sz="2400" dirty="0"/>
          </a:p>
          <a:p>
            <a:pPr lvl="1">
              <a:lnSpc>
                <a:spcPct val="90000"/>
              </a:lnSpc>
              <a:buFontTx/>
              <a:buNone/>
            </a:pPr>
            <a:endParaRPr lang="en-US" sz="2400" dirty="0"/>
          </a:p>
          <a:p>
            <a:pPr>
              <a:lnSpc>
                <a:spcPct val="90000"/>
              </a:lnSpc>
            </a:pPr>
            <a:endParaRPr lang="en-US" sz="2800" dirty="0" smtClean="0"/>
          </a:p>
        </p:txBody>
      </p:sp>
    </p:spTree>
    <p:extLst>
      <p:ext uri="{BB962C8B-B14F-4D97-AF65-F5344CB8AC3E}">
        <p14:creationId xmlns:p14="http://schemas.microsoft.com/office/powerpoint/2010/main" val="67138289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smtClean="0"/>
              <a:t>Game  Rental Shop ERD</a:t>
            </a:r>
            <a:endParaRPr lang="en-IE" dirty="0"/>
          </a:p>
        </p:txBody>
      </p:sp>
      <p:sp>
        <p:nvSpPr>
          <p:cNvPr id="2" name="Content Placeholder 1"/>
          <p:cNvSpPr>
            <a:spLocks noGrp="1"/>
          </p:cNvSpPr>
          <p:nvPr>
            <p:ph sz="quarter" idx="1"/>
          </p:nvPr>
        </p:nvSpPr>
        <p:spPr/>
        <p:txBody>
          <a:bodyPr/>
          <a:lstStyle/>
          <a:p>
            <a:endParaRPr lang="en-IE"/>
          </a:p>
        </p:txBody>
      </p:sp>
    </p:spTree>
    <p:extLst>
      <p:ext uri="{BB962C8B-B14F-4D97-AF65-F5344CB8AC3E}">
        <p14:creationId xmlns:p14="http://schemas.microsoft.com/office/powerpoint/2010/main" val="409728083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Game Rental Data</a:t>
            </a:r>
            <a:endParaRPr lang="en-IE" dirty="0"/>
          </a:p>
        </p:txBody>
      </p:sp>
      <p:sp>
        <p:nvSpPr>
          <p:cNvPr id="3" name="Content Placeholder 2"/>
          <p:cNvSpPr>
            <a:spLocks noGrp="1"/>
          </p:cNvSpPr>
          <p:nvPr>
            <p:ph sz="quarter" idx="1"/>
          </p:nvPr>
        </p:nvSpPr>
        <p:spPr/>
        <p:txBody>
          <a:bodyPr/>
          <a:lstStyle/>
          <a:p>
            <a:endParaRPr lang="en-IE"/>
          </a:p>
        </p:txBody>
      </p:sp>
    </p:spTree>
    <p:extLst>
      <p:ext uri="{BB962C8B-B14F-4D97-AF65-F5344CB8AC3E}">
        <p14:creationId xmlns:p14="http://schemas.microsoft.com/office/powerpoint/2010/main" val="4026241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Queries</a:t>
            </a:r>
            <a:endParaRPr lang="en-IE" dirty="0"/>
          </a:p>
        </p:txBody>
      </p:sp>
      <p:sp>
        <p:nvSpPr>
          <p:cNvPr id="3" name="Content Placeholder 2"/>
          <p:cNvSpPr>
            <a:spLocks noGrp="1"/>
          </p:cNvSpPr>
          <p:nvPr>
            <p:ph sz="quarter" idx="1"/>
          </p:nvPr>
        </p:nvSpPr>
        <p:spPr/>
        <p:txBody>
          <a:bodyPr/>
          <a:lstStyle/>
          <a:p>
            <a:r>
              <a:rPr lang="en-IE" dirty="0" smtClean="0"/>
              <a:t>Find all games with a quantity more than 4</a:t>
            </a:r>
          </a:p>
          <a:p>
            <a:r>
              <a:rPr lang="en-IE" dirty="0" smtClean="0"/>
              <a:t>Find all games with the letter a in their title</a:t>
            </a:r>
          </a:p>
          <a:p>
            <a:r>
              <a:rPr lang="en-IE" dirty="0" smtClean="0"/>
              <a:t>Find all games with the letter a or the letter A in their title</a:t>
            </a:r>
          </a:p>
          <a:p>
            <a:r>
              <a:rPr lang="en-IE" dirty="0" smtClean="0"/>
              <a:t>Find all customers that have the letter m in their email address</a:t>
            </a:r>
          </a:p>
          <a:p>
            <a:r>
              <a:rPr lang="en-IE" dirty="0" smtClean="0"/>
              <a:t>Find all customers that have the letter a as the second letter of their name</a:t>
            </a:r>
            <a:endParaRPr lang="en-IE" dirty="0"/>
          </a:p>
        </p:txBody>
      </p:sp>
    </p:spTree>
    <p:extLst>
      <p:ext uri="{BB962C8B-B14F-4D97-AF65-F5344CB8AC3E}">
        <p14:creationId xmlns:p14="http://schemas.microsoft.com/office/powerpoint/2010/main" val="287766775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Sorting the results of a query</a:t>
            </a:r>
            <a:endParaRPr lang="en-IE" dirty="0"/>
          </a:p>
        </p:txBody>
      </p:sp>
      <p:sp>
        <p:nvSpPr>
          <p:cNvPr id="3" name="Content Placeholder 2"/>
          <p:cNvSpPr>
            <a:spLocks noGrp="1"/>
          </p:cNvSpPr>
          <p:nvPr>
            <p:ph sz="quarter" idx="1"/>
          </p:nvPr>
        </p:nvSpPr>
        <p:spPr/>
        <p:txBody>
          <a:bodyPr/>
          <a:lstStyle/>
          <a:p>
            <a:r>
              <a:rPr lang="en-IE" dirty="0" smtClean="0"/>
              <a:t>Suppose we are using the tables for our small game rental store  and we want to find out names and quantities of all in stock but sort them in ascending order of title</a:t>
            </a:r>
          </a:p>
          <a:p>
            <a:pPr marL="274320" lvl="1" indent="0">
              <a:buNone/>
            </a:pPr>
            <a:endParaRPr lang="en-IE" dirty="0"/>
          </a:p>
        </p:txBody>
      </p:sp>
    </p:spTree>
    <p:extLst>
      <p:ext uri="{BB962C8B-B14F-4D97-AF65-F5344CB8AC3E}">
        <p14:creationId xmlns:p14="http://schemas.microsoft.com/office/powerpoint/2010/main" val="75569383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ORDER BY Clause</a:t>
            </a:r>
            <a:endParaRPr lang="en-IE" dirty="0"/>
          </a:p>
        </p:txBody>
      </p:sp>
      <p:sp>
        <p:nvSpPr>
          <p:cNvPr id="3" name="Content Placeholder 2"/>
          <p:cNvSpPr>
            <a:spLocks noGrp="1"/>
          </p:cNvSpPr>
          <p:nvPr>
            <p:ph sz="quarter" idx="1"/>
          </p:nvPr>
        </p:nvSpPr>
        <p:spPr>
          <a:xfrm>
            <a:off x="457200" y="1219200"/>
            <a:ext cx="8229600" cy="1705744"/>
          </a:xfrm>
        </p:spPr>
        <p:txBody>
          <a:bodyPr>
            <a:normAutofit/>
          </a:bodyPr>
          <a:lstStyle/>
          <a:p>
            <a:pPr lvl="1"/>
            <a:r>
              <a:rPr lang="en-US" altLang="en-US" dirty="0"/>
              <a:t>Sort retrieved rows with the </a:t>
            </a:r>
            <a:r>
              <a:rPr lang="en-US" altLang="en-US" dirty="0">
                <a:latin typeface="Courier New" pitchFamily="49" charset="0"/>
              </a:rPr>
              <a:t>ORDER BY</a:t>
            </a:r>
            <a:r>
              <a:rPr lang="en-US" altLang="en-US" dirty="0"/>
              <a:t> clause:</a:t>
            </a:r>
          </a:p>
          <a:p>
            <a:pPr lvl="2"/>
            <a:r>
              <a:rPr lang="en-US" altLang="en-US" dirty="0">
                <a:latin typeface="Courier New" pitchFamily="49" charset="0"/>
              </a:rPr>
              <a:t>ASC</a:t>
            </a:r>
            <a:r>
              <a:rPr lang="en-US" altLang="en-US" dirty="0"/>
              <a:t>: ascending order, default</a:t>
            </a:r>
          </a:p>
          <a:p>
            <a:pPr lvl="2"/>
            <a:r>
              <a:rPr lang="en-US" altLang="en-US" dirty="0">
                <a:latin typeface="Courier New" pitchFamily="49" charset="0"/>
              </a:rPr>
              <a:t>DESC</a:t>
            </a:r>
            <a:r>
              <a:rPr lang="en-US" altLang="en-US" dirty="0"/>
              <a:t>: descending order</a:t>
            </a:r>
          </a:p>
          <a:p>
            <a:pPr lvl="1"/>
            <a:r>
              <a:rPr lang="en-US" altLang="en-US" dirty="0"/>
              <a:t>The </a:t>
            </a:r>
            <a:r>
              <a:rPr lang="en-US" altLang="en-US" dirty="0">
                <a:latin typeface="Courier New" pitchFamily="49" charset="0"/>
              </a:rPr>
              <a:t>ORDER BY</a:t>
            </a:r>
            <a:r>
              <a:rPr lang="en-US" altLang="en-US" dirty="0"/>
              <a:t> clause comes last in the </a:t>
            </a:r>
            <a:r>
              <a:rPr lang="en-US" altLang="en-US" dirty="0">
                <a:latin typeface="Courier New" pitchFamily="49" charset="0"/>
              </a:rPr>
              <a:t>SELECT</a:t>
            </a:r>
            <a:r>
              <a:rPr lang="en-US" altLang="en-US" dirty="0"/>
              <a:t> statement</a:t>
            </a:r>
            <a:r>
              <a:rPr lang="en-US" altLang="en-US" dirty="0" smtClean="0"/>
              <a:t>:</a:t>
            </a:r>
          </a:p>
          <a:p>
            <a:pPr marL="274320" lvl="1" indent="0">
              <a:buNone/>
            </a:pPr>
            <a:endParaRPr lang="en-US" altLang="en-US" sz="2000" dirty="0"/>
          </a:p>
          <a:p>
            <a:pPr marL="274320" lvl="1" indent="0">
              <a:buNone/>
            </a:pPr>
            <a:endParaRPr lang="en-US" altLang="en-US" dirty="0" smtClean="0"/>
          </a:p>
          <a:p>
            <a:endParaRPr lang="en-IE" dirty="0"/>
          </a:p>
        </p:txBody>
      </p:sp>
      <p:sp>
        <p:nvSpPr>
          <p:cNvPr id="5" name="TextBox 4"/>
          <p:cNvSpPr txBox="1"/>
          <p:nvPr/>
        </p:nvSpPr>
        <p:spPr>
          <a:xfrm>
            <a:off x="323528" y="3273370"/>
            <a:ext cx="8640960" cy="984885"/>
          </a:xfrm>
          <a:prstGeom prst="rect">
            <a:avLst/>
          </a:prstGeom>
          <a:solidFill>
            <a:schemeClr val="accent4">
              <a:lumMod val="40000"/>
              <a:lumOff val="60000"/>
            </a:schemeClr>
          </a:solidFill>
          <a:ln>
            <a:solidFill>
              <a:schemeClr val="tx1"/>
            </a:solidFill>
          </a:ln>
        </p:spPr>
        <p:txBody>
          <a:bodyPr wrap="square" rtlCol="0">
            <a:spAutoFit/>
          </a:bodyPr>
          <a:lstStyle/>
          <a:p>
            <a:pPr marL="0" lvl="1"/>
            <a:r>
              <a:rPr lang="en-US" altLang="en-US" sz="2000" dirty="0">
                <a:latin typeface="Courier" pitchFamily="49" charset="0"/>
              </a:rPr>
              <a:t>SELECT </a:t>
            </a:r>
            <a:r>
              <a:rPr lang="en-US" altLang="en-US" sz="2000" dirty="0" err="1" smtClean="0">
                <a:latin typeface="Courier" pitchFamily="49" charset="0"/>
              </a:rPr>
              <a:t>game_title</a:t>
            </a:r>
            <a:r>
              <a:rPr lang="en-US" altLang="en-US" sz="2000" dirty="0">
                <a:latin typeface="Courier" pitchFamily="49" charset="0"/>
              </a:rPr>
              <a:t>, </a:t>
            </a:r>
            <a:r>
              <a:rPr lang="en-US" altLang="en-US" sz="2000" dirty="0" err="1" smtClean="0">
                <a:latin typeface="Courier" pitchFamily="49" charset="0"/>
              </a:rPr>
              <a:t>game_qty</a:t>
            </a:r>
            <a:r>
              <a:rPr lang="en-US" altLang="en-US" sz="2000" dirty="0" smtClean="0">
                <a:latin typeface="Courier" pitchFamily="49" charset="0"/>
              </a:rPr>
              <a:t> </a:t>
            </a:r>
            <a:r>
              <a:rPr lang="en-US" altLang="en-US" sz="2000" dirty="0">
                <a:latin typeface="Courier" pitchFamily="49" charset="0"/>
              </a:rPr>
              <a:t>from </a:t>
            </a:r>
            <a:r>
              <a:rPr lang="en-US" altLang="en-US" sz="2000" dirty="0" err="1" smtClean="0">
                <a:latin typeface="Courier" pitchFamily="49" charset="0"/>
              </a:rPr>
              <a:t>mm_game</a:t>
            </a:r>
            <a:r>
              <a:rPr lang="en-US" altLang="en-US" sz="2000" dirty="0" smtClean="0">
                <a:latin typeface="Courier" pitchFamily="49" charset="0"/>
              </a:rPr>
              <a:t> </a:t>
            </a:r>
            <a:r>
              <a:rPr lang="en-US" altLang="en-US" sz="2000" b="1" dirty="0">
                <a:solidFill>
                  <a:srgbClr val="FF0000"/>
                </a:solidFill>
                <a:latin typeface="Courier" pitchFamily="49" charset="0"/>
              </a:rPr>
              <a:t>ORDER BY </a:t>
            </a:r>
            <a:r>
              <a:rPr lang="en-US" altLang="en-US" sz="2000" dirty="0" err="1" smtClean="0">
                <a:latin typeface="Courier" pitchFamily="49" charset="0"/>
              </a:rPr>
              <a:t>game_title</a:t>
            </a:r>
            <a:r>
              <a:rPr lang="en-US" altLang="en-US" sz="2000" dirty="0" smtClean="0">
                <a:latin typeface="Courier" pitchFamily="49" charset="0"/>
              </a:rPr>
              <a:t> </a:t>
            </a:r>
            <a:r>
              <a:rPr lang="en-US" altLang="en-US" sz="2000" dirty="0">
                <a:latin typeface="Courier" pitchFamily="49" charset="0"/>
              </a:rPr>
              <a:t>ASC;</a:t>
            </a:r>
          </a:p>
          <a:p>
            <a:endParaRPr lang="en-IE" dirty="0"/>
          </a:p>
        </p:txBody>
      </p:sp>
    </p:spTree>
    <p:extLst>
      <p:ext uri="{BB962C8B-B14F-4D97-AF65-F5344CB8AC3E}">
        <p14:creationId xmlns:p14="http://schemas.microsoft.com/office/powerpoint/2010/main" val="337348467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2132856"/>
            <a:ext cx="8280920" cy="461665"/>
          </a:xfrm>
          <a:prstGeom prst="rect">
            <a:avLst/>
          </a:prstGeom>
          <a:noFill/>
        </p:spPr>
        <p:txBody>
          <a:bodyPr wrap="square" rtlCol="0">
            <a:spAutoFit/>
          </a:bodyPr>
          <a:lstStyle/>
          <a:p>
            <a:r>
              <a:rPr lang="en-IE" sz="2400" dirty="0" smtClean="0">
                <a:solidFill>
                  <a:srgbClr val="FF0000"/>
                </a:solidFill>
              </a:rPr>
              <a:t>What will this SELECT statement return?</a:t>
            </a:r>
            <a:endParaRPr lang="en-IE" sz="2400" dirty="0">
              <a:solidFill>
                <a:srgbClr val="FF0000"/>
              </a:solidFill>
            </a:endParaRPr>
          </a:p>
        </p:txBody>
      </p:sp>
      <p:sp>
        <p:nvSpPr>
          <p:cNvPr id="4" name="TextBox 3"/>
          <p:cNvSpPr txBox="1"/>
          <p:nvPr/>
        </p:nvSpPr>
        <p:spPr>
          <a:xfrm>
            <a:off x="323528" y="980728"/>
            <a:ext cx="8424936" cy="923330"/>
          </a:xfrm>
          <a:prstGeom prst="rect">
            <a:avLst/>
          </a:prstGeom>
          <a:solidFill>
            <a:schemeClr val="accent4">
              <a:lumMod val="40000"/>
              <a:lumOff val="60000"/>
            </a:schemeClr>
          </a:solidFill>
          <a:ln>
            <a:solidFill>
              <a:schemeClr val="tx1"/>
            </a:solidFill>
          </a:ln>
        </p:spPr>
        <p:txBody>
          <a:bodyPr wrap="square" rtlCol="0">
            <a:spAutoFit/>
          </a:bodyPr>
          <a:lstStyle/>
          <a:p>
            <a:pPr marL="274320" lvl="1" indent="0">
              <a:buNone/>
            </a:pPr>
            <a:r>
              <a:rPr lang="en-IE" altLang="en-US" dirty="0">
                <a:latin typeface="Courier" pitchFamily="49" charset="0"/>
              </a:rPr>
              <a:t>SELECT </a:t>
            </a:r>
            <a:r>
              <a:rPr lang="en-IE" altLang="en-US" dirty="0" err="1" smtClean="0">
                <a:latin typeface="Courier" pitchFamily="49" charset="0"/>
              </a:rPr>
              <a:t>game_title</a:t>
            </a:r>
            <a:r>
              <a:rPr lang="en-IE" altLang="en-US" dirty="0">
                <a:latin typeface="Courier" pitchFamily="49" charset="0"/>
              </a:rPr>
              <a:t>, </a:t>
            </a:r>
            <a:r>
              <a:rPr lang="en-IE" altLang="en-US" dirty="0" err="1" smtClean="0">
                <a:latin typeface="Courier" pitchFamily="49" charset="0"/>
              </a:rPr>
              <a:t>game_qty</a:t>
            </a:r>
            <a:r>
              <a:rPr lang="en-IE" altLang="en-US" dirty="0" smtClean="0">
                <a:latin typeface="Courier" pitchFamily="49" charset="0"/>
              </a:rPr>
              <a:t> </a:t>
            </a:r>
            <a:r>
              <a:rPr lang="en-IE" altLang="en-US" dirty="0">
                <a:latin typeface="Courier" pitchFamily="49" charset="0"/>
              </a:rPr>
              <a:t>from </a:t>
            </a:r>
            <a:r>
              <a:rPr lang="en-IE" altLang="en-US" dirty="0" err="1" smtClean="0">
                <a:latin typeface="Courier" pitchFamily="49" charset="0"/>
              </a:rPr>
              <a:t>mm_game</a:t>
            </a:r>
            <a:r>
              <a:rPr lang="en-IE" altLang="en-US" dirty="0" smtClean="0">
                <a:latin typeface="Courier" pitchFamily="49" charset="0"/>
              </a:rPr>
              <a:t> </a:t>
            </a:r>
            <a:endParaRPr lang="en-IE" altLang="en-US" dirty="0">
              <a:latin typeface="Courier" pitchFamily="49" charset="0"/>
            </a:endParaRPr>
          </a:p>
          <a:p>
            <a:pPr marL="274320" lvl="1" indent="0">
              <a:buNone/>
            </a:pPr>
            <a:r>
              <a:rPr lang="en-IE" altLang="en-US" dirty="0">
                <a:latin typeface="Courier" pitchFamily="49" charset="0"/>
              </a:rPr>
              <a:t>ORDER BY </a:t>
            </a:r>
            <a:r>
              <a:rPr lang="en-IE" altLang="en-US" dirty="0" err="1" smtClean="0">
                <a:latin typeface="Courier" pitchFamily="49" charset="0"/>
              </a:rPr>
              <a:t>game_qty</a:t>
            </a:r>
            <a:r>
              <a:rPr lang="en-IE" altLang="en-US" dirty="0" smtClean="0">
                <a:latin typeface="Courier" pitchFamily="49" charset="0"/>
              </a:rPr>
              <a:t> </a:t>
            </a:r>
            <a:r>
              <a:rPr lang="en-IE" altLang="en-US" dirty="0">
                <a:latin typeface="Courier" pitchFamily="49" charset="0"/>
              </a:rPr>
              <a:t>DESC;</a:t>
            </a:r>
            <a:endParaRPr lang="en-US" altLang="en-US" dirty="0">
              <a:latin typeface="Courier" pitchFamily="49" charset="0"/>
            </a:endParaRPr>
          </a:p>
          <a:p>
            <a:endParaRPr lang="en-IE" dirty="0"/>
          </a:p>
        </p:txBody>
      </p:sp>
    </p:spTree>
    <p:extLst>
      <p:ext uri="{BB962C8B-B14F-4D97-AF65-F5344CB8AC3E}">
        <p14:creationId xmlns:p14="http://schemas.microsoft.com/office/powerpoint/2010/main" val="378408005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r>
              <a:rPr lang="en-US"/>
              <a:t>Updating and Deleting </a:t>
            </a:r>
            <a:br>
              <a:rPr lang="en-US"/>
            </a:br>
            <a:r>
              <a:rPr lang="en-US"/>
              <a:t>Existing Table Records</a:t>
            </a:r>
            <a:endParaRPr lang="en-US" b="1"/>
          </a:p>
        </p:txBody>
      </p:sp>
      <p:sp>
        <p:nvSpPr>
          <p:cNvPr id="61443" name="Rectangle 3"/>
          <p:cNvSpPr>
            <a:spLocks noGrp="1" noChangeArrowheads="1"/>
          </p:cNvSpPr>
          <p:nvPr>
            <p:ph type="body" idx="1"/>
          </p:nvPr>
        </p:nvSpPr>
        <p:spPr/>
        <p:txBody>
          <a:bodyPr/>
          <a:lstStyle/>
          <a:p>
            <a:r>
              <a:rPr lang="en-US" dirty="0"/>
              <a:t>UPDATE:</a:t>
            </a:r>
          </a:p>
          <a:p>
            <a:pPr lvl="1"/>
            <a:r>
              <a:rPr lang="en-US" dirty="0"/>
              <a:t>Updates field values in one or more records in a table</a:t>
            </a:r>
          </a:p>
          <a:p>
            <a:pPr lvl="1"/>
            <a:r>
              <a:rPr lang="en-US" dirty="0"/>
              <a:t>Only one table may be updated at a time</a:t>
            </a:r>
          </a:p>
          <a:p>
            <a:pPr marL="274320" lvl="1" indent="0">
              <a:buNone/>
            </a:pPr>
            <a:r>
              <a:rPr lang="en-US" dirty="0">
                <a:latin typeface="Courier New" panose="02070309020205020404" pitchFamily="49" charset="0"/>
                <a:cs typeface="Courier New" panose="02070309020205020404" pitchFamily="49" charset="0"/>
              </a:rPr>
              <a:t>UPDATE </a:t>
            </a:r>
            <a:r>
              <a:rPr lang="en-US" dirty="0" err="1">
                <a:latin typeface="Courier New" panose="02070309020205020404" pitchFamily="49" charset="0"/>
                <a:cs typeface="Courier New" panose="02070309020205020404" pitchFamily="49" charset="0"/>
              </a:rPr>
              <a:t>tablename</a:t>
            </a:r>
            <a:r>
              <a:rPr lang="en-US" dirty="0">
                <a:latin typeface="Courier New" panose="02070309020205020404" pitchFamily="49" charset="0"/>
                <a:cs typeface="Courier New" panose="02070309020205020404" pitchFamily="49" charset="0"/>
              </a:rPr>
              <a:t> SET field1= new_value1, field2 = new_value2, ... WHERE search condition;</a:t>
            </a:r>
          </a:p>
          <a:p>
            <a:r>
              <a:rPr lang="en-US" dirty="0"/>
              <a:t>DELETE:</a:t>
            </a:r>
          </a:p>
          <a:p>
            <a:pPr lvl="1"/>
            <a:r>
              <a:rPr lang="en-US" dirty="0"/>
              <a:t>Removes specific records from a database table</a:t>
            </a:r>
          </a:p>
          <a:p>
            <a:pPr lvl="1"/>
            <a:r>
              <a:rPr lang="en-US" dirty="0"/>
              <a:t>If search condition is omitted, entire table data is removed</a:t>
            </a:r>
          </a:p>
          <a:p>
            <a:pPr marL="274320" lvl="1" indent="0">
              <a:buNone/>
            </a:pPr>
            <a:r>
              <a:rPr lang="en-US" dirty="0">
                <a:latin typeface="Courier New" panose="02070309020205020404" pitchFamily="49" charset="0"/>
                <a:cs typeface="Courier New" panose="02070309020205020404" pitchFamily="49" charset="0"/>
              </a:rPr>
              <a:t>DELETE FROM </a:t>
            </a:r>
            <a:r>
              <a:rPr lang="en-US" dirty="0" err="1">
                <a:latin typeface="Courier New" panose="02070309020205020404" pitchFamily="49" charset="0"/>
                <a:cs typeface="Courier New" panose="02070309020205020404" pitchFamily="49" charset="0"/>
              </a:rPr>
              <a:t>tablename</a:t>
            </a:r>
            <a:r>
              <a:rPr lang="en-US" dirty="0">
                <a:latin typeface="Courier New" panose="02070309020205020404" pitchFamily="49" charset="0"/>
                <a:cs typeface="Courier New" panose="02070309020205020404" pitchFamily="49" charset="0"/>
              </a:rPr>
              <a:t> WHERE search condition;</a:t>
            </a:r>
          </a:p>
        </p:txBody>
      </p:sp>
    </p:spTree>
    <p:extLst>
      <p:ext uri="{BB962C8B-B14F-4D97-AF65-F5344CB8AC3E}">
        <p14:creationId xmlns:p14="http://schemas.microsoft.com/office/powerpoint/2010/main" val="16836833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1092</TotalTime>
  <Words>7296</Words>
  <Application>Microsoft Office PowerPoint</Application>
  <PresentationFormat>On-screen Show (4:3)</PresentationFormat>
  <Paragraphs>1597</Paragraphs>
  <Slides>110</Slides>
  <Notes>35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110</vt:i4>
      </vt:variant>
    </vt:vector>
  </HeadingPairs>
  <TitlesOfParts>
    <vt:vector size="112" baseType="lpstr">
      <vt:lpstr>Origin</vt:lpstr>
      <vt:lpstr>Document</vt:lpstr>
      <vt:lpstr>Review </vt:lpstr>
      <vt:lpstr>Definition of a Relational Database</vt:lpstr>
      <vt:lpstr>Data Models (The Cornerstone of Design)</vt:lpstr>
      <vt:lpstr>Data Models (The Cornerstone of Design)</vt:lpstr>
      <vt:lpstr>Database Design – Starts at Conceptual Level</vt:lpstr>
      <vt:lpstr>Entity</vt:lpstr>
      <vt:lpstr>Attributes</vt:lpstr>
      <vt:lpstr>Instance</vt:lpstr>
      <vt:lpstr>Entities and Entity Instances</vt:lpstr>
      <vt:lpstr>Entities and Entity Instances</vt:lpstr>
      <vt:lpstr>So why build an ERD?</vt:lpstr>
      <vt:lpstr>Logical Data Model</vt:lpstr>
      <vt:lpstr>Physical Data Model</vt:lpstr>
      <vt:lpstr>Data redundancy</vt:lpstr>
      <vt:lpstr>Key Constraints - Foreign Key</vt:lpstr>
      <vt:lpstr>Normalization</vt:lpstr>
      <vt:lpstr>1NF - Decomposition</vt:lpstr>
      <vt:lpstr>Second Normal Form  (2NF) </vt:lpstr>
      <vt:lpstr>Third Normal Form  (3NF) </vt:lpstr>
      <vt:lpstr>Process of data normalization</vt:lpstr>
      <vt:lpstr>Example</vt:lpstr>
      <vt:lpstr>More detail</vt:lpstr>
      <vt:lpstr>Creating Physical Data Structures</vt:lpstr>
      <vt:lpstr>Creating a Table</vt:lpstr>
      <vt:lpstr>Create Table Statement</vt:lpstr>
      <vt:lpstr>Naming Tables</vt:lpstr>
      <vt:lpstr>Creating a table – Step 1</vt:lpstr>
      <vt:lpstr>Exercise</vt:lpstr>
      <vt:lpstr>Creating a table – Step 2</vt:lpstr>
      <vt:lpstr>Constraints</vt:lpstr>
      <vt:lpstr>PowerPoint Presentation</vt:lpstr>
      <vt:lpstr>Constraints</vt:lpstr>
      <vt:lpstr>Constraints</vt:lpstr>
      <vt:lpstr>Creating a Table – Step 3</vt:lpstr>
      <vt:lpstr>Foreign Key</vt:lpstr>
      <vt:lpstr>FOREIGN KEY Constraint</vt:lpstr>
      <vt:lpstr>Defining Foreign Key</vt:lpstr>
      <vt:lpstr>FOREIGN KEY Constraint: Keywords</vt:lpstr>
      <vt:lpstr>FOREIGN KEY Constraint</vt:lpstr>
      <vt:lpstr>Creating a Table – Step 4</vt:lpstr>
      <vt:lpstr>NULL and NOT NULL</vt:lpstr>
      <vt:lpstr>Not Null Constraint</vt:lpstr>
      <vt:lpstr>NOT NULL</vt:lpstr>
      <vt:lpstr>UNIQUE constraint</vt:lpstr>
      <vt:lpstr>Unique Constraint</vt:lpstr>
      <vt:lpstr>Exercise</vt:lpstr>
      <vt:lpstr>CHECK</vt:lpstr>
      <vt:lpstr>Comparison Conditions</vt:lpstr>
      <vt:lpstr>Comparison Condition</vt:lpstr>
      <vt:lpstr>Exercise</vt:lpstr>
      <vt:lpstr>BETWEEN Condition</vt:lpstr>
      <vt:lpstr>Exercise</vt:lpstr>
      <vt:lpstr>Using the IN Condition</vt:lpstr>
      <vt:lpstr>Exercise</vt:lpstr>
      <vt:lpstr>Using the LIKE Condition</vt:lpstr>
      <vt:lpstr>Using the LIKE Condition</vt:lpstr>
      <vt:lpstr>Using the LIKE Condition</vt:lpstr>
      <vt:lpstr>Exercise</vt:lpstr>
      <vt:lpstr>Logical Conditions</vt:lpstr>
      <vt:lpstr>Rules of Precedence</vt:lpstr>
      <vt:lpstr>DEFAULT Option</vt:lpstr>
      <vt:lpstr>Exercise</vt:lpstr>
      <vt:lpstr>Inserting Data</vt:lpstr>
      <vt:lpstr>To add a row we need to :</vt:lpstr>
      <vt:lpstr>Exercise</vt:lpstr>
      <vt:lpstr>TRANSACTION and locking</vt:lpstr>
      <vt:lpstr>The Transaction Control Commands</vt:lpstr>
      <vt:lpstr>Order to insert data</vt:lpstr>
      <vt:lpstr>Dropping a Table</vt:lpstr>
      <vt:lpstr>Dropping a Table</vt:lpstr>
      <vt:lpstr>Dropping Tables</vt:lpstr>
      <vt:lpstr>Making the SELECT statement more powerful</vt:lpstr>
      <vt:lpstr>The SELECT statement revisited</vt:lpstr>
      <vt:lpstr>How does it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of Q1: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of Q2:</vt:lpstr>
      <vt:lpstr>Game  Rental Shop ERD</vt:lpstr>
      <vt:lpstr>Game Rental Data</vt:lpstr>
      <vt:lpstr>Queries</vt:lpstr>
      <vt:lpstr>Sorting the results of a query</vt:lpstr>
      <vt:lpstr>ORDER BY Clause</vt:lpstr>
      <vt:lpstr>PowerPoint Presentation</vt:lpstr>
      <vt:lpstr>Updating and Deleting  Existing Table Records</vt:lpstr>
      <vt:lpstr>UPDATE</vt:lpstr>
      <vt:lpstr>UPDATE</vt:lpstr>
      <vt:lpstr>Updating Game</vt:lpstr>
      <vt:lpstr>Violating Constraints </vt:lpstr>
      <vt:lpstr>DELETE</vt:lpstr>
      <vt:lpstr>DELETE</vt:lpstr>
      <vt:lpstr>Deleting Game</vt:lpstr>
      <vt:lpstr>Violating Constraints</vt:lpstr>
      <vt:lpstr>DELETE using a sub-query</vt:lpstr>
      <vt:lpstr>Using the NULL Conditions</vt:lpstr>
      <vt:lpstr>Using the NULL Conditions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SELECT statement</dc:title>
  <dc:creator>pobyrne</dc:creator>
  <cp:lastModifiedBy>DIT</cp:lastModifiedBy>
  <cp:revision>180</cp:revision>
  <dcterms:created xsi:type="dcterms:W3CDTF">2009-09-16T16:59:58Z</dcterms:created>
  <dcterms:modified xsi:type="dcterms:W3CDTF">2017-10-01T10:36:15Z</dcterms:modified>
</cp:coreProperties>
</file>