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33" r:id="rId1"/>
  </p:sldMasterIdLst>
  <p:notesMasterIdLst>
    <p:notesMasterId r:id="rId10"/>
  </p:notesMasterIdLst>
  <p:handoutMasterIdLst>
    <p:handoutMasterId r:id="rId11"/>
  </p:handoutMasterIdLst>
  <p:sldIdLst>
    <p:sldId id="280" r:id="rId2"/>
    <p:sldId id="292" r:id="rId3"/>
    <p:sldId id="281" r:id="rId4"/>
    <p:sldId id="289" r:id="rId5"/>
    <p:sldId id="290" r:id="rId6"/>
    <p:sldId id="293" r:id="rId7"/>
    <p:sldId id="291" r:id="rId8"/>
    <p:sldId id="279" r:id="rId9"/>
  </p:sldIdLst>
  <p:sldSz cx="9144000" cy="6858000" type="letter"/>
  <p:notesSz cx="6797675" cy="992822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640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4891"/>
            <a:ext cx="4984962" cy="4470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3611" tIns="45985" rIns="93611" bIns="45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50888"/>
            <a:ext cx="4945063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06434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2338" y="742950"/>
            <a:ext cx="4964112" cy="3724275"/>
          </a:xfrm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714891"/>
            <a:ext cx="5438140" cy="4470752"/>
          </a:xfrm>
          <a:noFill/>
          <a:ln w="9525"/>
        </p:spPr>
        <p:txBody>
          <a:bodyPr lIns="94578" tIns="47289" rIns="94578" bIns="47289"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6387" name="Slide Number Placeholder 3"/>
          <p:cNvSpPr txBox="1">
            <a:spLocks noGrp="1"/>
          </p:cNvSpPr>
          <p:nvPr/>
        </p:nvSpPr>
        <p:spPr bwMode="auto">
          <a:xfrm>
            <a:off x="3850443" y="9429779"/>
            <a:ext cx="2945659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78" tIns="47289" rIns="94578" bIns="47289" anchor="b"/>
          <a:lstStyle/>
          <a:p>
            <a:pPr algn="r" defTabSz="473075"/>
            <a:fld id="{40ECF2AE-E3E8-493C-A151-D0D4C038F49E}" type="slidenum">
              <a:rPr lang="en-IE" sz="1300">
                <a:latin typeface="Calibri" pitchFamily="34" charset="0"/>
              </a:rPr>
              <a:pPr algn="r" defTabSz="473075"/>
              <a:t>1</a:t>
            </a:fld>
            <a:endParaRPr lang="en-IE" sz="1300">
              <a:latin typeface="Calibri" pitchFamily="34" charset="0"/>
            </a:endParaRPr>
          </a:p>
        </p:txBody>
      </p:sp>
      <p:sp>
        <p:nvSpPr>
          <p:cNvPr id="16388" name="Date Placeholder 5"/>
          <p:cNvSpPr txBox="1">
            <a:spLocks noGrp="1"/>
          </p:cNvSpPr>
          <p:nvPr/>
        </p:nvSpPr>
        <p:spPr bwMode="auto">
          <a:xfrm>
            <a:off x="3850443" y="0"/>
            <a:ext cx="2945659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78" tIns="47289" rIns="94578" bIns="47289"/>
          <a:lstStyle/>
          <a:p>
            <a:pPr algn="r" defTabSz="473075"/>
            <a:r>
              <a:rPr lang="en-US" sz="1300">
                <a:latin typeface="Calibri" pitchFamily="34" charset="0"/>
              </a:rPr>
              <a:t>   </a:t>
            </a:r>
            <a:endParaRPr lang="en-IE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2338" y="742950"/>
            <a:ext cx="4964112" cy="37242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714891"/>
            <a:ext cx="5438140" cy="4470752"/>
          </a:xfrm>
          <a:noFill/>
          <a:ln w="9525"/>
        </p:spPr>
        <p:txBody>
          <a:bodyPr lIns="94578" tIns="47289" rIns="94578" bIns="47289"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3850443" y="9429779"/>
            <a:ext cx="2945659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78" tIns="47289" rIns="94578" bIns="47289" anchor="b"/>
          <a:lstStyle/>
          <a:p>
            <a:pPr algn="r" defTabSz="473075"/>
            <a:fld id="{76862F6B-0B72-47D5-9126-6CA000F57DDF}" type="slidenum">
              <a:rPr lang="en-IE" sz="1300">
                <a:latin typeface="Calibri" pitchFamily="34" charset="0"/>
              </a:rPr>
              <a:pPr algn="r" defTabSz="473075"/>
              <a:t>3</a:t>
            </a:fld>
            <a:endParaRPr lang="en-IE" sz="1300">
              <a:latin typeface="Calibri" pitchFamily="34" charset="0"/>
            </a:endParaRPr>
          </a:p>
        </p:txBody>
      </p:sp>
      <p:sp>
        <p:nvSpPr>
          <p:cNvPr id="18436" name="Date Placeholder 5"/>
          <p:cNvSpPr txBox="1">
            <a:spLocks noGrp="1"/>
          </p:cNvSpPr>
          <p:nvPr/>
        </p:nvSpPr>
        <p:spPr bwMode="auto">
          <a:xfrm>
            <a:off x="3850443" y="0"/>
            <a:ext cx="2945659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78" tIns="47289" rIns="94578" bIns="47289"/>
          <a:lstStyle/>
          <a:p>
            <a:pPr algn="r" defTabSz="473075"/>
            <a:r>
              <a:rPr lang="en-US" sz="1300">
                <a:latin typeface="Calibri" pitchFamily="34" charset="0"/>
              </a:rPr>
              <a:t>   </a:t>
            </a:r>
            <a:endParaRPr lang="en-IE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2338" y="742950"/>
            <a:ext cx="4964112" cy="3724275"/>
          </a:xfrm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714891"/>
            <a:ext cx="5438140" cy="4470752"/>
          </a:xfrm>
          <a:noFill/>
          <a:ln w="9525"/>
        </p:spPr>
        <p:txBody>
          <a:bodyPr lIns="94578" tIns="47289" rIns="94578" bIns="47289"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850443" y="9429779"/>
            <a:ext cx="2945659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78" tIns="47289" rIns="94578" bIns="47289" anchor="b"/>
          <a:lstStyle/>
          <a:p>
            <a:pPr algn="r" defTabSz="473075"/>
            <a:fld id="{E899B594-C8D1-499E-982F-8BE370B5A925}" type="slidenum">
              <a:rPr lang="en-IE" sz="1300">
                <a:latin typeface="Calibri" pitchFamily="34" charset="0"/>
              </a:rPr>
              <a:pPr algn="r" defTabSz="473075"/>
              <a:t>7</a:t>
            </a:fld>
            <a:endParaRPr lang="en-IE" sz="1300">
              <a:latin typeface="Calibri" pitchFamily="34" charset="0"/>
            </a:endParaRPr>
          </a:p>
        </p:txBody>
      </p:sp>
      <p:sp>
        <p:nvSpPr>
          <p:cNvPr id="20484" name="Date Placeholder 5"/>
          <p:cNvSpPr txBox="1">
            <a:spLocks noGrp="1"/>
          </p:cNvSpPr>
          <p:nvPr/>
        </p:nvSpPr>
        <p:spPr bwMode="auto">
          <a:xfrm>
            <a:off x="3850443" y="0"/>
            <a:ext cx="2945659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78" tIns="47289" rIns="94578" bIns="47289"/>
          <a:lstStyle/>
          <a:p>
            <a:pPr algn="r" defTabSz="473075"/>
            <a:r>
              <a:rPr lang="en-US" sz="1300">
                <a:latin typeface="Calibri" pitchFamily="34" charset="0"/>
              </a:rPr>
              <a:t>   </a:t>
            </a:r>
            <a:endParaRPr lang="en-IE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3429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D6166-557C-4A0C-A89B-35F0D5ADDAFB}" type="datetime4">
              <a:rPr lang="en-US"/>
              <a:pPr>
                <a:defRPr/>
              </a:pPr>
              <a:t>September 9, 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 rtlCol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A82A59-9FEB-4112-B5CC-6DB199056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39533-55E1-4419-A00A-96C8F2C7E09B}" type="datetime4">
              <a:rPr lang="en-US"/>
              <a:pPr>
                <a:defRPr/>
              </a:pPr>
              <a:t>September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1FDB6-9C65-4F67-A266-ABD6D561E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13933-863F-4812-A65A-6C3D962E652A}" type="datetime4">
              <a:rPr lang="en-US"/>
              <a:pPr>
                <a:defRPr/>
              </a:pPr>
              <a:t>September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1906F-E827-4BC1-9BC8-E10491769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90940-A002-403F-ABF6-A3925B740FBC}" type="datetime4">
              <a:rPr lang="en-US"/>
              <a:pPr>
                <a:defRPr/>
              </a:pPr>
              <a:t>September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3E149-9A97-4CFE-8EC9-E7E86BF17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6A5CB-D0EA-4BFE-86DC-6A9ADFE68F81}" type="datetime4">
              <a:rPr lang="en-US"/>
              <a:pPr>
                <a:defRPr/>
              </a:pPr>
              <a:t>September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7CEC-A841-424A-98AC-04B7AAD7E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26AAB-F3A4-4204-82D5-27A1EB67FCD9}" type="datetime4">
              <a:rPr lang="en-US"/>
              <a:pPr>
                <a:defRPr/>
              </a:pPr>
              <a:t>September 9, 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85B5F-EBE6-434E-9A11-6FA0B3A37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41F9-7A3A-415D-90C3-FE0F3AD4A15F}" type="datetime4">
              <a:rPr lang="en-US"/>
              <a:pPr>
                <a:defRPr/>
              </a:pPr>
              <a:t>September 9, 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45F1F-A265-46BD-9FA3-82C1CCD20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0E105-9EE2-4D70-9B7D-7AB788A9B51E}" type="datetime4">
              <a:rPr lang="en-US"/>
              <a:pPr>
                <a:defRPr/>
              </a:pPr>
              <a:t>September 9, 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7485-0151-47B0-BC23-F3E31E33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55997-EE3A-48E3-AEF5-F59502E8C335}" type="datetime4">
              <a:rPr lang="en-US"/>
              <a:pPr>
                <a:defRPr/>
              </a:pPr>
              <a:t>September 9, 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C12AD-8AAA-4067-AF0E-C191B5022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8907-5721-458C-AE2F-7C12379418D0}" type="datetime4">
              <a:rPr lang="en-US"/>
              <a:pPr>
                <a:defRPr/>
              </a:pPr>
              <a:t>September 9, 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2C3EF-5151-49EB-AD98-F091C35D4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3429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B5D67-616A-45B8-AD70-2E1EFB5A4B82}" type="datetime4">
              <a:rPr lang="en-US"/>
              <a:pPr>
                <a:defRPr/>
              </a:pPr>
              <a:t>September 9, 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 rtlCol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2B1E814-73F3-46D9-97A0-0D1ADB6E8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700213"/>
            <a:ext cx="76200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3438" y="6308725"/>
            <a:ext cx="2233612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0" hangingPunct="0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9D1A38-AAF5-4218-A8CC-D4F9D30E73AF}" type="datetime4">
              <a:rPr lang="en-US"/>
              <a:pPr>
                <a:defRPr/>
              </a:pPr>
              <a:t>September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313" y="630872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099425" y="6094413"/>
            <a:ext cx="576263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800" b="1"/>
            </a:lvl1pPr>
          </a:lstStyle>
          <a:p>
            <a:pPr>
              <a:defRPr/>
            </a:pPr>
            <a:fld id="{57BCACB8-3F6A-4DA0-B72D-B9FECBFFF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4" r:id="rId2"/>
    <p:sldLayoutId id="2147484343" r:id="rId3"/>
    <p:sldLayoutId id="2147484342" r:id="rId4"/>
    <p:sldLayoutId id="2147484341" r:id="rId5"/>
    <p:sldLayoutId id="2147484340" r:id="rId6"/>
    <p:sldLayoutId id="2147484339" r:id="rId7"/>
    <p:sldLayoutId id="2147484338" r:id="rId8"/>
    <p:sldLayoutId id="2147484346" r:id="rId9"/>
    <p:sldLayoutId id="2147484337" r:id="rId10"/>
    <p:sldLayoutId id="214748433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t.ie/lttc/webcourseslogin/stud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blog/72" TargetMode="External"/><Relationship Id="rId2" Type="http://schemas.openxmlformats.org/officeDocument/2006/relationships/hyperlink" Target="https://www.tutorialspoint.com/unix_terminal_online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thre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FE355-168E-4ED7-B6DF-532B7D176E7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6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0" y="1412875"/>
            <a:ext cx="8915400" cy="877888"/>
          </a:xfrm>
        </p:spPr>
        <p:txBody>
          <a:bodyPr wrap="square" lIns="1188720" rIns="2743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en-IE" cap="none" dirty="0" smtClean="0"/>
              <a:t>DT228/2 DT282/2</a:t>
            </a:r>
            <a:br>
              <a:rPr lang="en-IE" cap="none" dirty="0" smtClean="0"/>
            </a:br>
            <a:r>
              <a:rPr lang="en-IE" cap="none" dirty="0" smtClean="0"/>
              <a:t>Operating Systems 2</a:t>
            </a:r>
            <a:endParaRPr lang="en-US" cap="none" dirty="0" smtClean="0"/>
          </a:p>
        </p:txBody>
      </p:sp>
      <p:sp>
        <p:nvSpPr>
          <p:cNvPr id="15363" name="Subtitle 2"/>
          <p:cNvSpPr>
            <a:spLocks noGrp="1"/>
          </p:cNvSpPr>
          <p:nvPr>
            <p:ph type="subTitle" idx="4294967295"/>
          </p:nvPr>
        </p:nvSpPr>
        <p:spPr>
          <a:xfrm>
            <a:off x="107950" y="2565400"/>
            <a:ext cx="8856663" cy="3887936"/>
          </a:xfrm>
        </p:spPr>
        <p:txBody>
          <a:bodyPr lIns="292608" tIns="91440" rIns="274320" bIns="91440"/>
          <a:lstStyle/>
          <a:p>
            <a:pPr eaLnBrk="1" hangingPunct="1"/>
            <a:endParaRPr lang="en-IE" sz="1800" dirty="0" smtClean="0"/>
          </a:p>
          <a:p>
            <a:pPr eaLnBrk="1" hangingPunct="1"/>
            <a:r>
              <a:rPr lang="en-IE" sz="1800" dirty="0" smtClean="0"/>
              <a:t/>
            </a:r>
            <a:br>
              <a:rPr lang="en-IE" sz="1800" dirty="0" smtClean="0"/>
            </a:br>
            <a:endParaRPr lang="en-IE" sz="1800" dirty="0" smtClean="0"/>
          </a:p>
          <a:p>
            <a:pPr algn="ctr" eaLnBrk="1" hangingPunct="1"/>
            <a:r>
              <a:rPr lang="en-IE" sz="2800" dirty="0" smtClean="0"/>
              <a:t>Denis Manley</a:t>
            </a:r>
            <a:br>
              <a:rPr lang="en-IE" sz="2800" dirty="0" smtClean="0"/>
            </a:br>
            <a:r>
              <a:rPr lang="en-IE" sz="2800" dirty="0" smtClean="0"/>
              <a:t>Room K113A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denis.manley@dit.ie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endParaRPr lang="en-IE" sz="2800" dirty="0" smtClean="0"/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8789988" y="6569075"/>
            <a:ext cx="4572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C7A31ADA-9B5B-447A-A847-26AC9D039ACB}" type="slidenum"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5365" name="Picture 5" descr="di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0350"/>
            <a:ext cx="1114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Self </a:t>
            </a:r>
            <a:r>
              <a:rPr lang="en-IE" dirty="0" err="1" smtClean="0"/>
              <a:t>Enrollemnt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0" dirty="0" smtClean="0"/>
              <a:t>Web course module ID </a:t>
            </a:r>
            <a:r>
              <a:rPr lang="en-IE" dirty="0" smtClean="0"/>
              <a:t>CMPU2017-A</a:t>
            </a:r>
          </a:p>
          <a:p>
            <a:r>
              <a:rPr lang="en-IE" b="0" dirty="0" smtClean="0"/>
              <a:t>Access code:  </a:t>
            </a:r>
            <a:r>
              <a:rPr lang="en-IE" dirty="0" smtClean="0"/>
              <a:t>CSOS2</a:t>
            </a:r>
          </a:p>
          <a:p>
            <a:endParaRPr lang="en-IE" b="0" dirty="0"/>
          </a:p>
          <a:p>
            <a:r>
              <a:rPr lang="en-IE" b="0" dirty="0" smtClean="0"/>
              <a:t>How to self </a:t>
            </a:r>
            <a:r>
              <a:rPr lang="en-IE" b="0" dirty="0" err="1" smtClean="0"/>
              <a:t>enroll</a:t>
            </a:r>
            <a:r>
              <a:rPr lang="en-IE" b="0" dirty="0" smtClean="0"/>
              <a:t>: </a:t>
            </a:r>
            <a:endParaRPr lang="en-IE" b="0" dirty="0" smtClean="0"/>
          </a:p>
          <a:p>
            <a:r>
              <a:rPr lang="en-IE" b="0" dirty="0" smtClean="0">
                <a:hlinkClick r:id="rId2"/>
              </a:rPr>
              <a:t>http</a:t>
            </a:r>
            <a:r>
              <a:rPr lang="en-IE" b="0" dirty="0" smtClean="0">
                <a:hlinkClick r:id="rId2"/>
              </a:rPr>
              <a:t>://</a:t>
            </a:r>
            <a:r>
              <a:rPr lang="en-IE" b="0" dirty="0" err="1" smtClean="0">
                <a:hlinkClick r:id="rId2"/>
              </a:rPr>
              <a:t>www.dit.ie</a:t>
            </a:r>
            <a:r>
              <a:rPr lang="en-IE" b="0" dirty="0" smtClean="0">
                <a:hlinkClick r:id="rId2"/>
              </a:rPr>
              <a:t>/</a:t>
            </a:r>
            <a:r>
              <a:rPr lang="en-IE" b="0" dirty="0" err="1" smtClean="0">
                <a:hlinkClick r:id="rId2"/>
              </a:rPr>
              <a:t>lttc</a:t>
            </a:r>
            <a:r>
              <a:rPr lang="en-IE" b="0" dirty="0" smtClean="0">
                <a:hlinkClick r:id="rId2"/>
              </a:rPr>
              <a:t>/</a:t>
            </a:r>
            <a:r>
              <a:rPr lang="en-IE" b="0" dirty="0" err="1" smtClean="0">
                <a:hlinkClick r:id="rId2"/>
              </a:rPr>
              <a:t>webcourseslogin</a:t>
            </a:r>
            <a:r>
              <a:rPr lang="en-IE" b="0" dirty="0" smtClean="0">
                <a:hlinkClick r:id="rId2"/>
              </a:rPr>
              <a:t>/student/</a:t>
            </a:r>
            <a:endParaRPr lang="en-IE" b="0" dirty="0" smtClean="0"/>
          </a:p>
          <a:p>
            <a:r>
              <a:rPr lang="en-IE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C12AD-8AAA-4067-AF0E-C191B5022D1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2AF335-C556-49ED-B2BE-8F54D1A4AE3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 bwMode="auto"/>
        <p:txBody>
          <a:bodyPr wrap="square" lIns="1188720" rIns="2743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IE" sz="4800" cap="none" dirty="0" smtClean="0"/>
              <a:t>Module Aims</a:t>
            </a:r>
            <a:endParaRPr lang="en-US" sz="4800" cap="none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899592" y="1990948"/>
            <a:ext cx="7599363" cy="4102348"/>
          </a:xfrm>
        </p:spPr>
        <p:txBody>
          <a:bodyPr/>
          <a:lstStyle/>
          <a:p>
            <a:pPr marL="342900" indent="-342900" eaLnBrk="1" hangingPunct="1"/>
            <a:r>
              <a:rPr lang="en-US" sz="2800" dirty="0" smtClean="0"/>
              <a:t>Review and Build on the topics covered in OS 1 to provide: </a:t>
            </a:r>
          </a:p>
          <a:p>
            <a:pPr marL="342900" indent="-342900" eaLnBrk="1" hangingPunct="1"/>
            <a:r>
              <a:rPr lang="en-US" sz="2800" dirty="0" smtClean="0"/>
              <a:t>Introduction to some of the programming principles required in improving the efficiency of modern Operating Systems</a:t>
            </a:r>
          </a:p>
          <a:p>
            <a:pPr marL="342900" indent="-342900" eaLnBrk="1" hangingPunct="1"/>
            <a:r>
              <a:rPr lang="en-US" sz="2800" dirty="0"/>
              <a:t>Analysis of the major elements Operating </a:t>
            </a:r>
            <a:r>
              <a:rPr lang="en-US" sz="2800" dirty="0" smtClean="0"/>
              <a:t>System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1120775" y="188913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</p:txBody>
      </p:sp>
      <p:pic>
        <p:nvPicPr>
          <p:cNvPr id="17413" name="Picture 5" descr="di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14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8789988" y="6569075"/>
            <a:ext cx="4572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FAD0195F-5B7C-44A4-8F77-93C5E62B6E1D}" type="slidenum"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59216" cy="900336"/>
          </a:xfrm>
        </p:spPr>
        <p:txBody>
          <a:bodyPr/>
          <a:lstStyle/>
          <a:p>
            <a:r>
              <a:rPr lang="en-IE" dirty="0" smtClean="0"/>
              <a:t>Topics to be covered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5288" y="1196752"/>
            <a:ext cx="7620000" cy="4877023"/>
          </a:xfrm>
        </p:spPr>
        <p:txBody>
          <a:bodyPr/>
          <a:lstStyle/>
          <a:p>
            <a:r>
              <a:rPr lang="en-IE" sz="3200" dirty="0" smtClean="0"/>
              <a:t>Operating  system principles</a:t>
            </a:r>
          </a:p>
          <a:p>
            <a:pPr lvl="1"/>
            <a:r>
              <a:rPr lang="en-IE" sz="2400" dirty="0" smtClean="0"/>
              <a:t>Main memory management: Virtual memory and caches</a:t>
            </a:r>
          </a:p>
          <a:p>
            <a:pPr lvl="1"/>
            <a:r>
              <a:rPr lang="en-IE" sz="2400" dirty="0" smtClean="0"/>
              <a:t>Processing Management</a:t>
            </a:r>
          </a:p>
          <a:p>
            <a:pPr lvl="1"/>
            <a:r>
              <a:rPr lang="en-IE" sz="2400" dirty="0"/>
              <a:t>	</a:t>
            </a:r>
            <a:r>
              <a:rPr lang="en-IE" sz="2400" dirty="0" smtClean="0"/>
              <a:t>process and threads</a:t>
            </a:r>
          </a:p>
          <a:p>
            <a:pPr lvl="1"/>
            <a:r>
              <a:rPr lang="en-IE" sz="2400" dirty="0"/>
              <a:t>	</a:t>
            </a:r>
            <a:r>
              <a:rPr lang="en-IE" sz="2400" dirty="0" smtClean="0"/>
              <a:t>principles of synchronisation  </a:t>
            </a:r>
          </a:p>
          <a:p>
            <a:pPr lvl="1"/>
            <a:r>
              <a:rPr lang="en-IE" sz="2400" dirty="0"/>
              <a:t>	</a:t>
            </a:r>
            <a:r>
              <a:rPr lang="en-IE" sz="2400" dirty="0" smtClean="0"/>
              <a:t>process: creation and synchronisation </a:t>
            </a:r>
          </a:p>
          <a:p>
            <a:pPr lvl="1"/>
            <a:r>
              <a:rPr lang="en-IE" sz="2400" dirty="0"/>
              <a:t>	</a:t>
            </a:r>
            <a:r>
              <a:rPr lang="en-IE" sz="2400" dirty="0" smtClean="0"/>
              <a:t>threads creation and synchronisation </a:t>
            </a:r>
          </a:p>
          <a:p>
            <a:pPr lvl="1"/>
            <a:r>
              <a:rPr lang="en-IE" sz="2400" dirty="0"/>
              <a:t>	</a:t>
            </a:r>
            <a:r>
              <a:rPr lang="en-IE" sz="2400" dirty="0" smtClean="0"/>
              <a:t>review of principles of deadlock and starvation</a:t>
            </a:r>
          </a:p>
          <a:p>
            <a:pPr lvl="1"/>
            <a:r>
              <a:rPr lang="en-IE" sz="2400" dirty="0" smtClean="0"/>
              <a:t>File management</a:t>
            </a:r>
          </a:p>
          <a:p>
            <a:r>
              <a:rPr lang="en-IE" dirty="0" smtClean="0"/>
              <a:t> </a:t>
            </a:r>
          </a:p>
          <a:p>
            <a:r>
              <a:rPr lang="en-IE" dirty="0"/>
              <a:t>	</a:t>
            </a:r>
            <a:endParaRPr lang="en-IE" dirty="0" smtClean="0"/>
          </a:p>
          <a:p>
            <a:r>
              <a:rPr lang="en-IE" dirty="0"/>
              <a:t>	</a:t>
            </a:r>
            <a:r>
              <a:rPr lang="en-IE" dirty="0" smtClean="0"/>
              <a:t> </a:t>
            </a:r>
          </a:p>
          <a:p>
            <a:endParaRPr lang="en-IE" dirty="0" smtClean="0"/>
          </a:p>
          <a:p>
            <a:r>
              <a:rPr lang="en-IE" dirty="0"/>
              <a:t>	</a:t>
            </a:r>
            <a:endParaRPr lang="en-IE" dirty="0" smtClean="0"/>
          </a:p>
          <a:p>
            <a:r>
              <a:rPr lang="en-IE" dirty="0" smtClean="0"/>
              <a:t> </a:t>
            </a:r>
          </a:p>
          <a:p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12AD-8AAA-4067-AF0E-C191B5022D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71184" cy="900336"/>
          </a:xfrm>
        </p:spPr>
        <p:txBody>
          <a:bodyPr/>
          <a:lstStyle/>
          <a:p>
            <a:r>
              <a:rPr lang="en-IE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052736"/>
            <a:ext cx="7620000" cy="5021039"/>
          </a:xfrm>
        </p:spPr>
        <p:txBody>
          <a:bodyPr/>
          <a:lstStyle/>
          <a:p>
            <a:r>
              <a:rPr lang="en-IE" sz="3200" dirty="0" smtClean="0"/>
              <a:t>programming for operating systems </a:t>
            </a:r>
          </a:p>
          <a:p>
            <a:endParaRPr lang="en-IE" dirty="0" smtClean="0"/>
          </a:p>
          <a:p>
            <a:pPr lvl="1"/>
            <a:r>
              <a:rPr lang="en-IE" sz="2800" dirty="0" smtClean="0"/>
              <a:t>Review of basic C programming concepts </a:t>
            </a:r>
          </a:p>
          <a:p>
            <a:pPr lvl="1"/>
            <a:r>
              <a:rPr lang="en-IE" sz="2800" dirty="0" smtClean="0"/>
              <a:t>Review of pointers, pass by reference…</a:t>
            </a:r>
          </a:p>
          <a:p>
            <a:pPr lvl="1"/>
            <a:r>
              <a:rPr lang="en-IE" sz="2800" dirty="0" smtClean="0"/>
              <a:t>Link lists, Stacks and Queues</a:t>
            </a:r>
          </a:p>
          <a:p>
            <a:pPr lvl="1"/>
            <a:r>
              <a:rPr lang="en-IE" sz="2800" dirty="0" smtClean="0"/>
              <a:t>Process Creating and synchronisation using C </a:t>
            </a:r>
          </a:p>
          <a:p>
            <a:pPr lvl="1"/>
            <a:r>
              <a:rPr lang="en-IE" sz="2800" dirty="0" smtClean="0"/>
              <a:t>Thread creation and synchronisation using C </a:t>
            </a:r>
          </a:p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3E149-9A97-4CFE-8EC9-E7E86BF17A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55160" cy="972344"/>
          </a:xfrm>
        </p:spPr>
        <p:txBody>
          <a:bodyPr/>
          <a:lstStyle/>
          <a:p>
            <a:r>
              <a:rPr lang="en-IE" dirty="0" smtClean="0"/>
              <a:t>Labs: Linux environment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4744"/>
            <a:ext cx="7620000" cy="5472608"/>
          </a:xfrm>
        </p:spPr>
        <p:txBody>
          <a:bodyPr/>
          <a:lstStyle/>
          <a:p>
            <a:r>
              <a:rPr lang="en-IE" b="0" dirty="0" smtClean="0"/>
              <a:t>The </a:t>
            </a:r>
            <a:r>
              <a:rPr lang="en-IE" b="0" i="1" dirty="0" smtClean="0"/>
              <a:t>Linux Operating System</a:t>
            </a:r>
            <a:r>
              <a:rPr lang="en-IE" b="0" dirty="0" smtClean="0"/>
              <a:t> will be used for the module computer.</a:t>
            </a:r>
          </a:p>
          <a:p>
            <a:r>
              <a:rPr lang="en-IE" b="0" dirty="0" smtClean="0"/>
              <a:t>Students will able to access the </a:t>
            </a:r>
            <a:r>
              <a:rPr lang="en-IE" b="0" dirty="0" err="1" smtClean="0"/>
              <a:t>linux</a:t>
            </a:r>
            <a:r>
              <a:rPr lang="en-IE" b="0" dirty="0" smtClean="0"/>
              <a:t> environment in a number of ways referred to below. </a:t>
            </a:r>
          </a:p>
          <a:p>
            <a:pPr lvl="1"/>
            <a:r>
              <a:rPr lang="en-IE" b="1" dirty="0" smtClean="0"/>
              <a:t>Putty client</a:t>
            </a:r>
            <a:r>
              <a:rPr lang="en-IE" b="0" dirty="0" smtClean="0"/>
              <a:t> (this is </a:t>
            </a:r>
            <a:r>
              <a:rPr lang="en-IE" b="0" i="1" dirty="0" smtClean="0"/>
              <a:t>the preferred method</a:t>
            </a:r>
            <a:r>
              <a:rPr lang="en-IE" b="0" dirty="0" smtClean="0"/>
              <a:t> and the one used in the computer labs and for lab tests – you will have to be registered to use this method)</a:t>
            </a:r>
          </a:p>
          <a:p>
            <a:pPr lvl="1"/>
            <a:r>
              <a:rPr lang="en-IE" b="1" dirty="0" smtClean="0"/>
              <a:t>An online </a:t>
            </a:r>
            <a:r>
              <a:rPr lang="en-IE" b="1" dirty="0" err="1" smtClean="0"/>
              <a:t>linux</a:t>
            </a:r>
            <a:r>
              <a:rPr lang="en-IE" b="1" dirty="0" smtClean="0"/>
              <a:t>/</a:t>
            </a:r>
            <a:r>
              <a:rPr lang="en-IE" b="1" dirty="0" err="1" smtClean="0"/>
              <a:t>ubuntu</a:t>
            </a:r>
            <a:r>
              <a:rPr lang="en-IE" b="1" dirty="0" smtClean="0"/>
              <a:t> emulator</a:t>
            </a:r>
            <a:r>
              <a:rPr lang="en-IE" b="0" dirty="0" smtClean="0"/>
              <a:t>: such as </a:t>
            </a:r>
            <a:r>
              <a:rPr lang="en-IE" b="0" dirty="0" smtClean="0">
                <a:hlinkClick r:id="rId2"/>
              </a:rPr>
              <a:t>tutorial point</a:t>
            </a:r>
            <a:r>
              <a:rPr lang="en-IE" b="0" dirty="0" smtClean="0"/>
              <a:t>  or </a:t>
            </a:r>
            <a:r>
              <a:rPr lang="en-IE" b="0" dirty="0" smtClean="0">
                <a:hlinkClick r:id="rId3"/>
              </a:rPr>
              <a:t>code academy</a:t>
            </a:r>
            <a:r>
              <a:rPr lang="en-IE" b="0" dirty="0" smtClean="0"/>
              <a:t> (need to create an account )  or any other online emulator </a:t>
            </a:r>
          </a:p>
          <a:p>
            <a:pPr lvl="1"/>
            <a:r>
              <a:rPr lang="en-IE" b="0" dirty="0" smtClean="0"/>
              <a:t>An off line version using </a:t>
            </a:r>
            <a:r>
              <a:rPr lang="en-IE" b="1" dirty="0" smtClean="0"/>
              <a:t>virtual box</a:t>
            </a:r>
            <a:r>
              <a:rPr lang="en-IE" b="0" dirty="0" smtClean="0"/>
              <a:t> and </a:t>
            </a:r>
            <a:r>
              <a:rPr lang="en-IE" b="0" dirty="0" err="1" smtClean="0"/>
              <a:t>ubuntu</a:t>
            </a:r>
            <a:r>
              <a:rPr lang="en-IE" b="0" dirty="0" smtClean="0"/>
              <a:t>/</a:t>
            </a:r>
            <a:r>
              <a:rPr lang="en-IE" b="0" dirty="0" err="1" smtClean="0"/>
              <a:t>linux</a:t>
            </a:r>
            <a:r>
              <a:rPr lang="en-IE" dirty="0"/>
              <a:t> </a:t>
            </a:r>
            <a:r>
              <a:rPr lang="en-IE" dirty="0" smtClean="0"/>
              <a:t>environment</a:t>
            </a:r>
            <a:r>
              <a:rPr lang="en-IE" b="0" dirty="0" smtClean="0"/>
              <a:t>  (you will be given the essential files for a windows 7 32 bit version)</a:t>
            </a:r>
          </a:p>
          <a:p>
            <a:pPr lvl="1"/>
            <a:r>
              <a:rPr lang="en-IE" dirty="0"/>
              <a:t>A </a:t>
            </a:r>
            <a:r>
              <a:rPr lang="en-IE" dirty="0" err="1"/>
              <a:t>linux</a:t>
            </a:r>
            <a:r>
              <a:rPr lang="en-IE" dirty="0"/>
              <a:t> </a:t>
            </a:r>
            <a:r>
              <a:rPr lang="en-IE" dirty="0" err="1"/>
              <a:t>labtop</a:t>
            </a:r>
            <a:r>
              <a:rPr lang="en-IE" dirty="0"/>
              <a:t>/desktop or a mac </a:t>
            </a:r>
            <a:r>
              <a:rPr lang="en-IE" dirty="0" smtClean="0"/>
              <a:t>book also </a:t>
            </a:r>
            <a:r>
              <a:rPr lang="en-IE" dirty="0"/>
              <a:t>works. </a:t>
            </a:r>
          </a:p>
          <a:p>
            <a:r>
              <a:rPr lang="en-IE" b="0" dirty="0" smtClean="0"/>
              <a:t>  </a:t>
            </a:r>
            <a:endParaRPr lang="en-I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3E149-9A97-4CFE-8EC9-E7E86BF17A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895601-3082-4746-8E76-E7633A2B0A7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643192" cy="1371600"/>
          </a:xfrm>
        </p:spPr>
        <p:txBody>
          <a:bodyPr wrap="square" lIns="1188720" rIns="2743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IE" sz="4800" cap="none" dirty="0" smtClean="0"/>
              <a:t>Reference Material</a:t>
            </a:r>
            <a:endParaRPr lang="en-US" sz="4800" cap="none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760413" y="1268759"/>
            <a:ext cx="8029575" cy="5300315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Understanding Operating Systems (8</a:t>
            </a:r>
            <a:r>
              <a:rPr lang="en-US" sz="2800" baseline="30000" dirty="0" smtClean="0">
                <a:solidFill>
                  <a:schemeClr val="tx2"/>
                </a:solidFill>
              </a:rPr>
              <a:t>th</a:t>
            </a:r>
            <a:r>
              <a:rPr lang="en-US" sz="2800" dirty="0" smtClean="0">
                <a:solidFill>
                  <a:schemeClr val="tx2"/>
                </a:solidFill>
              </a:rPr>
              <a:t> Ed)</a:t>
            </a:r>
          </a:p>
          <a:p>
            <a:pPr marL="685800" lvl="1" indent="-336550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I.M. Flynn and A. </a:t>
            </a:r>
            <a:r>
              <a:rPr lang="en-US" sz="2400" dirty="0" err="1" smtClean="0">
                <a:solidFill>
                  <a:schemeClr val="tx2"/>
                </a:solidFill>
              </a:rPr>
              <a:t>Mclver-McHoes</a:t>
            </a:r>
            <a:r>
              <a:rPr lang="en-US" sz="2400" dirty="0" smtClean="0">
                <a:solidFill>
                  <a:schemeClr val="tx2"/>
                </a:solidFill>
              </a:rPr>
              <a:t>, Thompson Learning (2008) </a:t>
            </a:r>
          </a:p>
          <a:p>
            <a:pPr marL="685800" lvl="1" indent="-336550" eaLnBrk="1" hangingPunct="1">
              <a:lnSpc>
                <a:spcPct val="80000"/>
              </a:lnSpc>
            </a:pPr>
            <a:endParaRPr lang="en-IE" sz="2400" dirty="0" smtClean="0">
              <a:solidFill>
                <a:schemeClr val="tx2"/>
              </a:solidFill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IE" sz="2800" dirty="0" smtClean="0"/>
              <a:t>Introduction to Operating Systems: Behind the Desktop</a:t>
            </a:r>
          </a:p>
          <a:p>
            <a:pPr marL="685800" lvl="1" indent="-336550" eaLnBrk="1" hangingPunct="1">
              <a:lnSpc>
                <a:spcPct val="80000"/>
              </a:lnSpc>
            </a:pPr>
            <a:r>
              <a:rPr lang="en-IE" sz="2400" dirty="0" smtClean="0"/>
              <a:t>John English, Palgrave MacMillan (2005)</a:t>
            </a:r>
          </a:p>
          <a:p>
            <a:pPr marL="228600" indent="-336550" eaLnBrk="1" hangingPunct="1">
              <a:lnSpc>
                <a:spcPct val="80000"/>
              </a:lnSpc>
            </a:pPr>
            <a:endParaRPr lang="en-IE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hlinkClick r:id="rId3"/>
              </a:rPr>
              <a:t>Link: POSIX thread programming in C 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 how to program </a:t>
            </a:r>
            <a:r>
              <a:rPr lang="en-US" sz="2400" dirty="0" err="1" smtClean="0"/>
              <a:t>Dietel</a:t>
            </a:r>
            <a:r>
              <a:rPr lang="en-US" sz="2400" dirty="0" smtClean="0"/>
              <a:t> and </a:t>
            </a:r>
            <a:r>
              <a:rPr lang="en-US" sz="2400" dirty="0" err="1" smtClean="0"/>
              <a:t>Dietel</a:t>
            </a:r>
            <a:r>
              <a:rPr lang="en-US" sz="2400" dirty="0" smtClean="0"/>
              <a:t> 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marL="228600" indent="-336550" eaLnBrk="1" hangingPunct="1">
              <a:lnSpc>
                <a:spcPct val="80000"/>
              </a:lnSpc>
            </a:pPr>
            <a:endParaRPr lang="en-US" sz="2400" dirty="0" smtClean="0"/>
          </a:p>
          <a:p>
            <a:pPr marL="228600" indent="-336550"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1120775" y="188913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8789988" y="6569075"/>
            <a:ext cx="4572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AC151CBA-1B1D-4873-8ECE-B8B02659FCF4}" type="slidenum"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024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A698AA-C311-4EEE-B94D-14ABA0EA6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87208" cy="68431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cap="none" dirty="0" smtClean="0"/>
              <a:t>OPERATING SYSTEMS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2736"/>
            <a:ext cx="7620000" cy="5328592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2 Lecture: (KE 4-008/KE 1-008 )</a:t>
            </a:r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1 Tutorial (KE 2-008)</a:t>
            </a:r>
            <a:endParaRPr lang="en-US" sz="2800" dirty="0" smtClean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1  </a:t>
            </a:r>
            <a:r>
              <a:rPr lang="en-US" sz="2800" dirty="0" smtClean="0"/>
              <a:t>computer Lab </a:t>
            </a:r>
            <a:r>
              <a:rPr lang="en-US" sz="2800" dirty="0" smtClean="0"/>
              <a:t>(refer to your timetable)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Examination and Assessment: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6</a:t>
            </a:r>
            <a:r>
              <a:rPr lang="en-US" sz="2800" dirty="0" smtClean="0"/>
              <a:t>0</a:t>
            </a:r>
            <a:r>
              <a:rPr lang="en-US" sz="2800" dirty="0" smtClean="0"/>
              <a:t>% - End-of Semester Examination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40</a:t>
            </a:r>
            <a:r>
              <a:rPr lang="en-US" sz="2800" dirty="0" smtClean="0"/>
              <a:t>% </a:t>
            </a:r>
            <a:r>
              <a:rPr lang="en-US" sz="2800" dirty="0" smtClean="0"/>
              <a:t>- Continuous </a:t>
            </a:r>
            <a:r>
              <a:rPr lang="en-US" sz="2800" dirty="0" smtClean="0"/>
              <a:t>Assessment (2 lab tests) 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1472331292</TotalTime>
  <Pages>15</Pages>
  <Words>362</Words>
  <Application>Microsoft Office PowerPoint</Application>
  <PresentationFormat>Letter Paper (8.5x11 in)</PresentationFormat>
  <Paragraphs>86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DT228/2 DT282/2 Operating Systems 2</vt:lpstr>
      <vt:lpstr>Self Enrollemnt </vt:lpstr>
      <vt:lpstr>Module Aims</vt:lpstr>
      <vt:lpstr>Topics to be covered</vt:lpstr>
      <vt:lpstr>Topics to be covered</vt:lpstr>
      <vt:lpstr>Labs: Linux environment </vt:lpstr>
      <vt:lpstr>Reference Material</vt:lpstr>
      <vt:lpstr>OPERATING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Ken</dc:creator>
  <cp:lastModifiedBy>Denis Manley</cp:lastModifiedBy>
  <cp:revision>84</cp:revision>
  <cp:lastPrinted>2013-01-24T18:31:45Z</cp:lastPrinted>
  <dcterms:created xsi:type="dcterms:W3CDTF">2011-03-15T11:49:08Z</dcterms:created>
  <dcterms:modified xsi:type="dcterms:W3CDTF">2017-09-09T14:10:15Z</dcterms:modified>
</cp:coreProperties>
</file>