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708" r:id="rId2"/>
  </p:sldMasterIdLst>
  <p:notesMasterIdLst>
    <p:notesMasterId r:id="rId60"/>
  </p:notesMasterIdLst>
  <p:handoutMasterIdLst>
    <p:handoutMasterId r:id="rId61"/>
  </p:handoutMasterIdLst>
  <p:sldIdLst>
    <p:sldId id="592" r:id="rId3"/>
    <p:sldId id="668" r:id="rId4"/>
    <p:sldId id="555" r:id="rId5"/>
    <p:sldId id="556" r:id="rId6"/>
    <p:sldId id="611" r:id="rId7"/>
    <p:sldId id="628" r:id="rId8"/>
    <p:sldId id="557" r:id="rId9"/>
    <p:sldId id="697" r:id="rId10"/>
    <p:sldId id="558" r:id="rId11"/>
    <p:sldId id="559" r:id="rId12"/>
    <p:sldId id="596" r:id="rId13"/>
    <p:sldId id="603" r:id="rId14"/>
    <p:sldId id="595" r:id="rId15"/>
    <p:sldId id="563" r:id="rId16"/>
    <p:sldId id="650" r:id="rId17"/>
    <p:sldId id="629" r:id="rId18"/>
    <p:sldId id="724" r:id="rId19"/>
    <p:sldId id="546" r:id="rId20"/>
    <p:sldId id="569" r:id="rId21"/>
    <p:sldId id="570" r:id="rId22"/>
    <p:sldId id="571" r:id="rId23"/>
    <p:sldId id="572" r:id="rId24"/>
    <p:sldId id="573" r:id="rId25"/>
    <p:sldId id="698" r:id="rId26"/>
    <p:sldId id="699" r:id="rId27"/>
    <p:sldId id="670" r:id="rId28"/>
    <p:sldId id="680" r:id="rId29"/>
    <p:sldId id="722" r:id="rId30"/>
    <p:sldId id="725" r:id="rId31"/>
    <p:sldId id="681" r:id="rId32"/>
    <p:sldId id="673" r:id="rId33"/>
    <p:sldId id="674" r:id="rId34"/>
    <p:sldId id="682" r:id="rId35"/>
    <p:sldId id="683" r:id="rId36"/>
    <p:sldId id="721" r:id="rId37"/>
    <p:sldId id="720" r:id="rId38"/>
    <p:sldId id="684" r:id="rId39"/>
    <p:sldId id="700" r:id="rId40"/>
    <p:sldId id="701" r:id="rId41"/>
    <p:sldId id="702" r:id="rId42"/>
    <p:sldId id="709" r:id="rId43"/>
    <p:sldId id="710" r:id="rId44"/>
    <p:sldId id="687" r:id="rId45"/>
    <p:sldId id="688" r:id="rId46"/>
    <p:sldId id="711" r:id="rId47"/>
    <p:sldId id="726" r:id="rId48"/>
    <p:sldId id="715" r:id="rId49"/>
    <p:sldId id="716" r:id="rId50"/>
    <p:sldId id="691" r:id="rId51"/>
    <p:sldId id="690" r:id="rId52"/>
    <p:sldId id="692" r:id="rId53"/>
    <p:sldId id="707" r:id="rId54"/>
    <p:sldId id="718" r:id="rId55"/>
    <p:sldId id="727" r:id="rId56"/>
    <p:sldId id="703" r:id="rId57"/>
    <p:sldId id="704" r:id="rId58"/>
    <p:sldId id="706" r:id="rId59"/>
  </p:sldIdLst>
  <p:sldSz cx="9144000" cy="6858000" type="screen4x3"/>
  <p:notesSz cx="6797675" cy="9928225"/>
  <p:defaultTextStyle>
    <a:defPPr>
      <a:defRPr lang="en-US"/>
    </a:defPPr>
    <a:lvl1pPr algn="l" rtl="0" fontAlgn="base">
      <a:spcBef>
        <a:spcPct val="0"/>
      </a:spcBef>
      <a:spcAft>
        <a:spcPct val="0"/>
      </a:spcAft>
      <a:defRPr sz="3600" kern="1200">
        <a:solidFill>
          <a:srgbClr val="FFFFFF"/>
        </a:solidFill>
        <a:latin typeface="Arial" charset="0"/>
        <a:ea typeface="+mn-ea"/>
        <a:cs typeface="+mn-cs"/>
      </a:defRPr>
    </a:lvl1pPr>
    <a:lvl2pPr marL="457200" algn="l" rtl="0" fontAlgn="base">
      <a:spcBef>
        <a:spcPct val="0"/>
      </a:spcBef>
      <a:spcAft>
        <a:spcPct val="0"/>
      </a:spcAft>
      <a:defRPr sz="3600" kern="1200">
        <a:solidFill>
          <a:srgbClr val="FFFFFF"/>
        </a:solidFill>
        <a:latin typeface="Arial" charset="0"/>
        <a:ea typeface="+mn-ea"/>
        <a:cs typeface="+mn-cs"/>
      </a:defRPr>
    </a:lvl2pPr>
    <a:lvl3pPr marL="914400" algn="l" rtl="0" fontAlgn="base">
      <a:spcBef>
        <a:spcPct val="0"/>
      </a:spcBef>
      <a:spcAft>
        <a:spcPct val="0"/>
      </a:spcAft>
      <a:defRPr sz="3600" kern="1200">
        <a:solidFill>
          <a:srgbClr val="FFFFFF"/>
        </a:solidFill>
        <a:latin typeface="Arial" charset="0"/>
        <a:ea typeface="+mn-ea"/>
        <a:cs typeface="+mn-cs"/>
      </a:defRPr>
    </a:lvl3pPr>
    <a:lvl4pPr marL="1371600" algn="l" rtl="0" fontAlgn="base">
      <a:spcBef>
        <a:spcPct val="0"/>
      </a:spcBef>
      <a:spcAft>
        <a:spcPct val="0"/>
      </a:spcAft>
      <a:defRPr sz="3600" kern="1200">
        <a:solidFill>
          <a:srgbClr val="FFFFFF"/>
        </a:solidFill>
        <a:latin typeface="Arial" charset="0"/>
        <a:ea typeface="+mn-ea"/>
        <a:cs typeface="+mn-cs"/>
      </a:defRPr>
    </a:lvl4pPr>
    <a:lvl5pPr marL="1828800" algn="l" rtl="0" fontAlgn="base">
      <a:spcBef>
        <a:spcPct val="0"/>
      </a:spcBef>
      <a:spcAft>
        <a:spcPct val="0"/>
      </a:spcAft>
      <a:defRPr sz="3600" kern="1200">
        <a:solidFill>
          <a:srgbClr val="FFFFFF"/>
        </a:solidFill>
        <a:latin typeface="Arial" charset="0"/>
        <a:ea typeface="+mn-ea"/>
        <a:cs typeface="+mn-cs"/>
      </a:defRPr>
    </a:lvl5pPr>
    <a:lvl6pPr marL="2286000" algn="l" defTabSz="914400" rtl="0" eaLnBrk="1" latinLnBrk="0" hangingPunct="1">
      <a:defRPr sz="3600" kern="1200">
        <a:solidFill>
          <a:srgbClr val="FFFFFF"/>
        </a:solidFill>
        <a:latin typeface="Arial" charset="0"/>
        <a:ea typeface="+mn-ea"/>
        <a:cs typeface="+mn-cs"/>
      </a:defRPr>
    </a:lvl6pPr>
    <a:lvl7pPr marL="2743200" algn="l" defTabSz="914400" rtl="0" eaLnBrk="1" latinLnBrk="0" hangingPunct="1">
      <a:defRPr sz="3600" kern="1200">
        <a:solidFill>
          <a:srgbClr val="FFFFFF"/>
        </a:solidFill>
        <a:latin typeface="Arial" charset="0"/>
        <a:ea typeface="+mn-ea"/>
        <a:cs typeface="+mn-cs"/>
      </a:defRPr>
    </a:lvl7pPr>
    <a:lvl8pPr marL="3200400" algn="l" defTabSz="914400" rtl="0" eaLnBrk="1" latinLnBrk="0" hangingPunct="1">
      <a:defRPr sz="3600" kern="1200">
        <a:solidFill>
          <a:srgbClr val="FFFFFF"/>
        </a:solidFill>
        <a:latin typeface="Arial" charset="0"/>
        <a:ea typeface="+mn-ea"/>
        <a:cs typeface="+mn-cs"/>
      </a:defRPr>
    </a:lvl8pPr>
    <a:lvl9pPr marL="3657600" algn="l" defTabSz="914400" rtl="0" eaLnBrk="1" latinLnBrk="0" hangingPunct="1">
      <a:defRPr sz="3600" kern="1200">
        <a:solidFill>
          <a:srgbClr val="FFFFFF"/>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4670" autoAdjust="0"/>
  </p:normalViewPr>
  <p:slideViewPr>
    <p:cSldViewPr>
      <p:cViewPr>
        <p:scale>
          <a:sx n="60" d="100"/>
          <a:sy n="60" d="100"/>
        </p:scale>
        <p:origin x="-156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3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4114" name="Rectangle 2"/>
          <p:cNvSpPr>
            <a:spLocks noGrp="1" noChangeArrowheads="1"/>
          </p:cNvSpPr>
          <p:nvPr>
            <p:ph type="hdr" sz="quarter"/>
          </p:nvPr>
        </p:nvSpPr>
        <p:spPr bwMode="auto">
          <a:xfrm>
            <a:off x="0" y="1"/>
            <a:ext cx="2947024" cy="496497"/>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lvl1pPr defTabSz="911225">
              <a:defRPr sz="1200"/>
            </a:lvl1pPr>
          </a:lstStyle>
          <a:p>
            <a:pPr>
              <a:defRPr/>
            </a:pPr>
            <a:endParaRPr lang="en-CA" dirty="0"/>
          </a:p>
        </p:txBody>
      </p:sp>
      <p:sp>
        <p:nvSpPr>
          <p:cNvPr id="474115" name="Rectangle 3"/>
          <p:cNvSpPr>
            <a:spLocks noGrp="1" noChangeArrowheads="1"/>
          </p:cNvSpPr>
          <p:nvPr>
            <p:ph type="dt" sz="quarter" idx="1"/>
          </p:nvPr>
        </p:nvSpPr>
        <p:spPr bwMode="auto">
          <a:xfrm>
            <a:off x="3850651" y="1"/>
            <a:ext cx="2947024" cy="496497"/>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lvl1pPr algn="r" defTabSz="911225">
              <a:defRPr sz="1200"/>
            </a:lvl1pPr>
          </a:lstStyle>
          <a:p>
            <a:pPr>
              <a:defRPr/>
            </a:pPr>
            <a:endParaRPr lang="en-CA" dirty="0"/>
          </a:p>
        </p:txBody>
      </p:sp>
      <p:sp>
        <p:nvSpPr>
          <p:cNvPr id="474116" name="Rectangle 4"/>
          <p:cNvSpPr>
            <a:spLocks noGrp="1" noChangeArrowheads="1"/>
          </p:cNvSpPr>
          <p:nvPr>
            <p:ph type="ftr" sz="quarter" idx="2"/>
          </p:nvPr>
        </p:nvSpPr>
        <p:spPr bwMode="auto">
          <a:xfrm>
            <a:off x="0" y="9431729"/>
            <a:ext cx="2947024" cy="496497"/>
          </a:xfrm>
          <a:prstGeom prst="rect">
            <a:avLst/>
          </a:prstGeom>
          <a:noFill/>
          <a:ln w="9525">
            <a:noFill/>
            <a:miter lim="800000"/>
            <a:headEnd/>
            <a:tailEnd/>
          </a:ln>
          <a:effectLst/>
        </p:spPr>
        <p:txBody>
          <a:bodyPr vert="horz" wrap="square" lIns="91083" tIns="45542" rIns="91083" bIns="45542" numCol="1" anchor="b" anchorCtr="0" compatLnSpc="1">
            <a:prstTxWarp prst="textNoShape">
              <a:avLst/>
            </a:prstTxWarp>
          </a:bodyPr>
          <a:lstStyle>
            <a:lvl1pPr defTabSz="911225">
              <a:defRPr sz="1200"/>
            </a:lvl1pPr>
          </a:lstStyle>
          <a:p>
            <a:pPr>
              <a:defRPr/>
            </a:pPr>
            <a:endParaRPr lang="en-CA" dirty="0"/>
          </a:p>
        </p:txBody>
      </p:sp>
      <p:sp>
        <p:nvSpPr>
          <p:cNvPr id="474117" name="Rectangle 5"/>
          <p:cNvSpPr>
            <a:spLocks noGrp="1" noChangeArrowheads="1"/>
          </p:cNvSpPr>
          <p:nvPr>
            <p:ph type="sldNum" sz="quarter" idx="3"/>
          </p:nvPr>
        </p:nvSpPr>
        <p:spPr bwMode="auto">
          <a:xfrm>
            <a:off x="3850651" y="9431729"/>
            <a:ext cx="2947024" cy="496497"/>
          </a:xfrm>
          <a:prstGeom prst="rect">
            <a:avLst/>
          </a:prstGeom>
          <a:noFill/>
          <a:ln w="9525">
            <a:noFill/>
            <a:miter lim="800000"/>
            <a:headEnd/>
            <a:tailEnd/>
          </a:ln>
          <a:effectLst/>
        </p:spPr>
        <p:txBody>
          <a:bodyPr vert="horz" wrap="square" lIns="91083" tIns="45542" rIns="91083" bIns="45542" numCol="1" anchor="b" anchorCtr="0" compatLnSpc="1">
            <a:prstTxWarp prst="textNoShape">
              <a:avLst/>
            </a:prstTxWarp>
          </a:bodyPr>
          <a:lstStyle>
            <a:lvl1pPr algn="r" defTabSz="911225">
              <a:defRPr sz="1200"/>
            </a:lvl1pPr>
          </a:lstStyle>
          <a:p>
            <a:pPr>
              <a:defRPr/>
            </a:pPr>
            <a:fld id="{5111D297-66A5-479A-9165-3B44225BA635}" type="slidenum">
              <a:rPr lang="en-CA"/>
              <a:pPr>
                <a:defRPr/>
              </a:pPr>
              <a:t>‹#›</a:t>
            </a:fld>
            <a:endParaRPr lang="en-CA" dirty="0"/>
          </a:p>
        </p:txBody>
      </p:sp>
    </p:spTree>
    <p:extLst>
      <p:ext uri="{BB962C8B-B14F-4D97-AF65-F5344CB8AC3E}">
        <p14:creationId xmlns:p14="http://schemas.microsoft.com/office/powerpoint/2010/main" val="2124990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7024" cy="496497"/>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lvl1pPr defTabSz="911225">
              <a:defRPr sz="1200">
                <a:solidFill>
                  <a:schemeClr val="tx1"/>
                </a:solidFill>
                <a:latin typeface="Times New Roman" pitchFamily="18" charset="0"/>
              </a:defRPr>
            </a:lvl1pPr>
          </a:lstStyle>
          <a:p>
            <a:pPr>
              <a:defRPr/>
            </a:pPr>
            <a:endParaRPr lang="en-US" dirty="0"/>
          </a:p>
        </p:txBody>
      </p:sp>
      <p:sp>
        <p:nvSpPr>
          <p:cNvPr id="64515" name="Rectangle 3"/>
          <p:cNvSpPr>
            <a:spLocks noGrp="1" noChangeArrowheads="1"/>
          </p:cNvSpPr>
          <p:nvPr>
            <p:ph type="dt" idx="1"/>
          </p:nvPr>
        </p:nvSpPr>
        <p:spPr bwMode="auto">
          <a:xfrm>
            <a:off x="3849077" y="1"/>
            <a:ext cx="2947024" cy="496497"/>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lvl1pPr algn="r" defTabSz="911225">
              <a:defRPr sz="1200">
                <a:solidFill>
                  <a:schemeClr val="tx1"/>
                </a:solidFill>
                <a:latin typeface="Times New Roman" pitchFamily="18" charset="0"/>
              </a:defRPr>
            </a:lvl1pPr>
          </a:lstStyle>
          <a:p>
            <a:pPr>
              <a:defRPr/>
            </a:pPr>
            <a:endParaRPr lang="en-US" dirty="0"/>
          </a:p>
        </p:txBody>
      </p:sp>
      <p:sp>
        <p:nvSpPr>
          <p:cNvPr id="59396" name="Rectangle 4"/>
          <p:cNvSpPr>
            <a:spLocks noGrp="1" noRot="1" noChangeAspect="1" noChangeArrowheads="1" noTextEdit="1"/>
          </p:cNvSpPr>
          <p:nvPr>
            <p:ph type="sldImg" idx="2"/>
          </p:nvPr>
        </p:nvSpPr>
        <p:spPr bwMode="auto">
          <a:xfrm>
            <a:off x="917575" y="744538"/>
            <a:ext cx="4964113"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0083" y="4715865"/>
            <a:ext cx="5437510" cy="4468469"/>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9430022"/>
            <a:ext cx="2947024" cy="496496"/>
          </a:xfrm>
          <a:prstGeom prst="rect">
            <a:avLst/>
          </a:prstGeom>
          <a:noFill/>
          <a:ln w="9525">
            <a:noFill/>
            <a:miter lim="800000"/>
            <a:headEnd/>
            <a:tailEnd/>
          </a:ln>
          <a:effectLst/>
        </p:spPr>
        <p:txBody>
          <a:bodyPr vert="horz" wrap="square" lIns="91083" tIns="45542" rIns="91083" bIns="45542" numCol="1" anchor="b" anchorCtr="0" compatLnSpc="1">
            <a:prstTxWarp prst="textNoShape">
              <a:avLst/>
            </a:prstTxWarp>
          </a:bodyPr>
          <a:lstStyle>
            <a:lvl1pPr defTabSz="911225">
              <a:defRPr sz="1200">
                <a:solidFill>
                  <a:schemeClr val="tx1"/>
                </a:solidFill>
                <a:latin typeface="Times New Roman" pitchFamily="18" charset="0"/>
              </a:defRPr>
            </a:lvl1pPr>
          </a:lstStyle>
          <a:p>
            <a:pPr>
              <a:defRPr/>
            </a:pPr>
            <a:endParaRPr lang="en-US" dirty="0"/>
          </a:p>
        </p:txBody>
      </p:sp>
      <p:sp>
        <p:nvSpPr>
          <p:cNvPr id="64519" name="Rectangle 7"/>
          <p:cNvSpPr>
            <a:spLocks noGrp="1" noChangeArrowheads="1"/>
          </p:cNvSpPr>
          <p:nvPr>
            <p:ph type="sldNum" sz="quarter" idx="5"/>
          </p:nvPr>
        </p:nvSpPr>
        <p:spPr bwMode="auto">
          <a:xfrm>
            <a:off x="3849077" y="9430022"/>
            <a:ext cx="2947024" cy="496496"/>
          </a:xfrm>
          <a:prstGeom prst="rect">
            <a:avLst/>
          </a:prstGeom>
          <a:noFill/>
          <a:ln w="9525">
            <a:noFill/>
            <a:miter lim="800000"/>
            <a:headEnd/>
            <a:tailEnd/>
          </a:ln>
          <a:effectLst/>
        </p:spPr>
        <p:txBody>
          <a:bodyPr vert="horz" wrap="square" lIns="91083" tIns="45542" rIns="91083" bIns="45542" numCol="1" anchor="b" anchorCtr="0" compatLnSpc="1">
            <a:prstTxWarp prst="textNoShape">
              <a:avLst/>
            </a:prstTxWarp>
          </a:bodyPr>
          <a:lstStyle>
            <a:lvl1pPr algn="r" defTabSz="911225">
              <a:defRPr sz="1200">
                <a:solidFill>
                  <a:schemeClr val="tx1"/>
                </a:solidFill>
                <a:latin typeface="Times New Roman" pitchFamily="18" charset="0"/>
              </a:defRPr>
            </a:lvl1pPr>
          </a:lstStyle>
          <a:p>
            <a:pPr>
              <a:defRPr/>
            </a:pPr>
            <a:fld id="{E90FDB5D-6401-4628-BA6A-E1668B42D938}" type="slidenum">
              <a:rPr lang="en-US"/>
              <a:pPr>
                <a:defRPr/>
              </a:pPr>
              <a:t>‹#›</a:t>
            </a:fld>
            <a:endParaRPr lang="en-US" dirty="0"/>
          </a:p>
        </p:txBody>
      </p:sp>
    </p:spTree>
    <p:extLst>
      <p:ext uri="{BB962C8B-B14F-4D97-AF65-F5344CB8AC3E}">
        <p14:creationId xmlns:p14="http://schemas.microsoft.com/office/powerpoint/2010/main" val="20983582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a:t>
            </a:fld>
            <a:endParaRPr lang="en-US" dirty="0"/>
          </a:p>
        </p:txBody>
      </p:sp>
    </p:spTree>
    <p:extLst>
      <p:ext uri="{BB962C8B-B14F-4D97-AF65-F5344CB8AC3E}">
        <p14:creationId xmlns:p14="http://schemas.microsoft.com/office/powerpoint/2010/main" val="3078488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13</a:t>
            </a:fld>
            <a:endParaRPr lang="en-US" dirty="0"/>
          </a:p>
        </p:txBody>
      </p:sp>
    </p:spTree>
    <p:extLst>
      <p:ext uri="{BB962C8B-B14F-4D97-AF65-F5344CB8AC3E}">
        <p14:creationId xmlns:p14="http://schemas.microsoft.com/office/powerpoint/2010/main" val="2323995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14</a:t>
            </a:fld>
            <a:endParaRPr lang="en-US" dirty="0"/>
          </a:p>
        </p:txBody>
      </p:sp>
    </p:spTree>
    <p:extLst>
      <p:ext uri="{BB962C8B-B14F-4D97-AF65-F5344CB8AC3E}">
        <p14:creationId xmlns:p14="http://schemas.microsoft.com/office/powerpoint/2010/main" val="2535576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Figure 2.8 indicates a way in which processes may be managed. Two processes,</a:t>
            </a:r>
          </a:p>
          <a:p>
            <a:r>
              <a:rPr lang="en-US" sz="1200" kern="1200" baseline="0" dirty="0" smtClean="0">
                <a:solidFill>
                  <a:schemeClr val="tx1"/>
                </a:solidFill>
                <a:latin typeface="+mn-lt"/>
                <a:ea typeface="+mn-ea"/>
                <a:cs typeface="+mn-cs"/>
              </a:rPr>
              <a:t>A and B, exist in portions of main memory. That is, a block of memory is</a:t>
            </a:r>
          </a:p>
          <a:p>
            <a:r>
              <a:rPr lang="en-US" sz="1200" kern="1200" baseline="0" dirty="0" smtClean="0">
                <a:solidFill>
                  <a:schemeClr val="tx1"/>
                </a:solidFill>
                <a:latin typeface="+mn-lt"/>
                <a:ea typeface="+mn-ea"/>
                <a:cs typeface="+mn-cs"/>
              </a:rPr>
              <a:t>allocated to each process that contains the program, data, and context information.</a:t>
            </a:r>
          </a:p>
          <a:p>
            <a:r>
              <a:rPr lang="en-US" sz="1200" kern="1200" baseline="0" dirty="0" smtClean="0">
                <a:solidFill>
                  <a:schemeClr val="tx1"/>
                </a:solidFill>
                <a:latin typeface="+mn-lt"/>
                <a:ea typeface="+mn-ea"/>
                <a:cs typeface="+mn-cs"/>
              </a:rPr>
              <a:t>Each process is recorded in a process list built and maintained by the OS. The</a:t>
            </a:r>
          </a:p>
          <a:p>
            <a:r>
              <a:rPr lang="en-US" sz="1200" kern="1200" baseline="0" dirty="0" smtClean="0">
                <a:solidFill>
                  <a:schemeClr val="tx1"/>
                </a:solidFill>
                <a:latin typeface="+mn-lt"/>
                <a:ea typeface="+mn-ea"/>
                <a:cs typeface="+mn-cs"/>
              </a:rPr>
              <a:t>process list contains one entry for each process, which includes a pointer to the</a:t>
            </a:r>
          </a:p>
          <a:p>
            <a:r>
              <a:rPr lang="en-US" sz="1200" kern="1200" baseline="0" dirty="0" smtClean="0">
                <a:solidFill>
                  <a:schemeClr val="tx1"/>
                </a:solidFill>
                <a:latin typeface="+mn-lt"/>
                <a:ea typeface="+mn-ea"/>
                <a:cs typeface="+mn-cs"/>
              </a:rPr>
              <a:t>location of the block of memory that contains the process. The entry may also</a:t>
            </a:r>
          </a:p>
          <a:p>
            <a:r>
              <a:rPr lang="en-US" sz="1200" kern="1200" baseline="0" dirty="0" smtClean="0">
                <a:solidFill>
                  <a:schemeClr val="tx1"/>
                </a:solidFill>
                <a:latin typeface="+mn-lt"/>
                <a:ea typeface="+mn-ea"/>
                <a:cs typeface="+mn-cs"/>
              </a:rPr>
              <a:t>include part or all of the execution context of the process. The remainder of the</a:t>
            </a:r>
          </a:p>
          <a:p>
            <a:r>
              <a:rPr lang="en-US" sz="1200" kern="1200" baseline="0" dirty="0" smtClean="0">
                <a:solidFill>
                  <a:schemeClr val="tx1"/>
                </a:solidFill>
                <a:latin typeface="+mn-lt"/>
                <a:ea typeface="+mn-ea"/>
                <a:cs typeface="+mn-cs"/>
              </a:rPr>
              <a:t>execution context is stored elsewhere, perhaps with the process itself (as indicated</a:t>
            </a:r>
          </a:p>
          <a:p>
            <a:r>
              <a:rPr lang="en-US" sz="1200" kern="1200" baseline="0" dirty="0" smtClean="0">
                <a:solidFill>
                  <a:schemeClr val="tx1"/>
                </a:solidFill>
                <a:latin typeface="+mn-lt"/>
                <a:ea typeface="+mn-ea"/>
                <a:cs typeface="+mn-cs"/>
              </a:rPr>
              <a:t>in Figure 2.8 ) or frequently in a separate region of memory. The process index</a:t>
            </a:r>
          </a:p>
          <a:p>
            <a:r>
              <a:rPr lang="en-US" sz="1200" kern="1200" baseline="0" dirty="0" smtClean="0">
                <a:solidFill>
                  <a:schemeClr val="tx1"/>
                </a:solidFill>
                <a:latin typeface="+mn-lt"/>
                <a:ea typeface="+mn-ea"/>
                <a:cs typeface="+mn-cs"/>
              </a:rPr>
              <a:t>register contains the index into the process list of the process currently controlling</a:t>
            </a:r>
          </a:p>
          <a:p>
            <a:r>
              <a:rPr lang="en-US" sz="1200" kern="1200" baseline="0" dirty="0" smtClean="0">
                <a:solidFill>
                  <a:schemeClr val="tx1"/>
                </a:solidFill>
                <a:latin typeface="+mn-lt"/>
                <a:ea typeface="+mn-ea"/>
                <a:cs typeface="+mn-cs"/>
              </a:rPr>
              <a:t>the processor. The program counter points to the next instruction in that process</a:t>
            </a:r>
          </a:p>
          <a:p>
            <a:r>
              <a:rPr lang="en-US" sz="1200" kern="1200" baseline="0" dirty="0" smtClean="0">
                <a:solidFill>
                  <a:schemeClr val="tx1"/>
                </a:solidFill>
                <a:latin typeface="+mn-lt"/>
                <a:ea typeface="+mn-ea"/>
                <a:cs typeface="+mn-cs"/>
              </a:rPr>
              <a:t>to be executed. The base and limit registers define the region in memory occupied</a:t>
            </a:r>
          </a:p>
          <a:p>
            <a:r>
              <a:rPr lang="en-US" sz="1200" kern="1200" baseline="0" dirty="0" smtClean="0">
                <a:solidFill>
                  <a:schemeClr val="tx1"/>
                </a:solidFill>
                <a:latin typeface="+mn-lt"/>
                <a:ea typeface="+mn-ea"/>
                <a:cs typeface="+mn-cs"/>
              </a:rPr>
              <a:t>by the process: The base register is the starting address of the region of memory</a:t>
            </a:r>
          </a:p>
          <a:p>
            <a:r>
              <a:rPr lang="en-US" sz="1200" kern="1200" baseline="0" dirty="0" smtClean="0">
                <a:solidFill>
                  <a:schemeClr val="tx1"/>
                </a:solidFill>
                <a:latin typeface="+mn-lt"/>
                <a:ea typeface="+mn-ea"/>
                <a:cs typeface="+mn-cs"/>
              </a:rPr>
              <a:t>and the limit is the size of the region (in bytes or words). The program counter and</a:t>
            </a:r>
          </a:p>
          <a:p>
            <a:r>
              <a:rPr lang="en-US" sz="1200" kern="1200" baseline="0" dirty="0" smtClean="0">
                <a:solidFill>
                  <a:schemeClr val="tx1"/>
                </a:solidFill>
                <a:latin typeface="+mn-lt"/>
                <a:ea typeface="+mn-ea"/>
                <a:cs typeface="+mn-cs"/>
              </a:rPr>
              <a:t>all data references are interpreted relative to the base register and must not exceed</a:t>
            </a:r>
          </a:p>
          <a:p>
            <a:r>
              <a:rPr lang="en-US" sz="1200" kern="1200" baseline="0" dirty="0" smtClean="0">
                <a:solidFill>
                  <a:schemeClr val="tx1"/>
                </a:solidFill>
                <a:latin typeface="+mn-lt"/>
                <a:ea typeface="+mn-ea"/>
                <a:cs typeface="+mn-cs"/>
              </a:rPr>
              <a:t>the value in the limit register. This prevents interprocess interference.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2.8 , the process index register indicates that process B is executing.</a:t>
            </a:r>
          </a:p>
          <a:p>
            <a:r>
              <a:rPr lang="en-US" sz="1200" kern="1200" baseline="0" dirty="0" smtClean="0">
                <a:solidFill>
                  <a:schemeClr val="tx1"/>
                </a:solidFill>
                <a:latin typeface="+mn-lt"/>
                <a:ea typeface="+mn-ea"/>
                <a:cs typeface="+mn-cs"/>
              </a:rPr>
              <a:t>Process A was previously executing but has been temporarily interrupted. The</a:t>
            </a:r>
          </a:p>
          <a:p>
            <a:r>
              <a:rPr lang="en-US" sz="1200" kern="1200" baseline="0" dirty="0" smtClean="0">
                <a:solidFill>
                  <a:schemeClr val="tx1"/>
                </a:solidFill>
                <a:latin typeface="+mn-lt"/>
                <a:ea typeface="+mn-ea"/>
                <a:cs typeface="+mn-cs"/>
              </a:rPr>
              <a:t>contents of all the registers at the moment of A’s interruption were recorded in its</a:t>
            </a:r>
          </a:p>
          <a:p>
            <a:r>
              <a:rPr lang="en-US" sz="1200" kern="1200" baseline="0" dirty="0" smtClean="0">
                <a:solidFill>
                  <a:schemeClr val="tx1"/>
                </a:solidFill>
                <a:latin typeface="+mn-lt"/>
                <a:ea typeface="+mn-ea"/>
                <a:cs typeface="+mn-cs"/>
              </a:rPr>
              <a:t>execution context. Later, the OS can perform a process switch and resume execution</a:t>
            </a:r>
          </a:p>
          <a:p>
            <a:r>
              <a:rPr lang="en-US" sz="1200" kern="1200" baseline="0" dirty="0" smtClean="0">
                <a:solidFill>
                  <a:schemeClr val="tx1"/>
                </a:solidFill>
                <a:latin typeface="+mn-lt"/>
                <a:ea typeface="+mn-ea"/>
                <a:cs typeface="+mn-cs"/>
              </a:rPr>
              <a:t>of process A. The process switch consists of storing the context of B and restoring</a:t>
            </a:r>
          </a:p>
          <a:p>
            <a:r>
              <a:rPr lang="en-US" sz="1200" kern="1200" baseline="0" dirty="0" smtClean="0">
                <a:solidFill>
                  <a:schemeClr val="tx1"/>
                </a:solidFill>
                <a:latin typeface="+mn-lt"/>
                <a:ea typeface="+mn-ea"/>
                <a:cs typeface="+mn-cs"/>
              </a:rPr>
              <a:t>the context of A. When the program counter is loaded with a value pointing into A’s</a:t>
            </a:r>
          </a:p>
          <a:p>
            <a:r>
              <a:rPr lang="en-US" sz="1200" kern="1200" baseline="0" dirty="0" smtClean="0">
                <a:solidFill>
                  <a:schemeClr val="tx1"/>
                </a:solidFill>
                <a:latin typeface="+mn-lt"/>
                <a:ea typeface="+mn-ea"/>
                <a:cs typeface="+mn-cs"/>
              </a:rPr>
              <a:t>program area, process A will automatically resume execution.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18</a:t>
            </a:fld>
            <a:endParaRPr lang="en-US" dirty="0"/>
          </a:p>
        </p:txBody>
      </p:sp>
    </p:spTree>
    <p:extLst>
      <p:ext uri="{BB962C8B-B14F-4D97-AF65-F5344CB8AC3E}">
        <p14:creationId xmlns:p14="http://schemas.microsoft.com/office/powerpoint/2010/main" val="1204481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19</a:t>
            </a:fld>
            <a:endParaRPr lang="en-US" dirty="0"/>
          </a:p>
        </p:txBody>
      </p:sp>
    </p:spTree>
    <p:extLst>
      <p:ext uri="{BB962C8B-B14F-4D97-AF65-F5344CB8AC3E}">
        <p14:creationId xmlns:p14="http://schemas.microsoft.com/office/powerpoint/2010/main" val="3935538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20</a:t>
            </a:fld>
            <a:endParaRPr lang="en-US" dirty="0"/>
          </a:p>
        </p:txBody>
      </p:sp>
    </p:spTree>
    <p:extLst>
      <p:ext uri="{BB962C8B-B14F-4D97-AF65-F5344CB8AC3E}">
        <p14:creationId xmlns:p14="http://schemas.microsoft.com/office/powerpoint/2010/main" val="1583392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21</a:t>
            </a:fld>
            <a:endParaRPr lang="en-US" dirty="0"/>
          </a:p>
        </p:txBody>
      </p:sp>
    </p:spTree>
    <p:extLst>
      <p:ext uri="{BB962C8B-B14F-4D97-AF65-F5344CB8AC3E}">
        <p14:creationId xmlns:p14="http://schemas.microsoft.com/office/powerpoint/2010/main" val="2812576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22</a:t>
            </a:fld>
            <a:endParaRPr lang="en-US" dirty="0"/>
          </a:p>
        </p:txBody>
      </p:sp>
    </p:spTree>
    <p:extLst>
      <p:ext uri="{BB962C8B-B14F-4D97-AF65-F5344CB8AC3E}">
        <p14:creationId xmlns:p14="http://schemas.microsoft.com/office/powerpoint/2010/main" val="1447865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23</a:t>
            </a:fld>
            <a:endParaRPr lang="en-US" dirty="0"/>
          </a:p>
        </p:txBody>
      </p:sp>
    </p:spTree>
    <p:extLst>
      <p:ext uri="{BB962C8B-B14F-4D97-AF65-F5344CB8AC3E}">
        <p14:creationId xmlns:p14="http://schemas.microsoft.com/office/powerpoint/2010/main" val="996656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Text Box 1"/>
          <p:cNvSpPr>
            <a:spLocks noGrp="1" noRot="1" noChangeAspect="1" noChangeArrowheads="1"/>
          </p:cNvSpPr>
          <p:nvPr>
            <p:ph type="sldImg"/>
          </p:nvPr>
        </p:nvSpPr>
        <p:spPr bwMode="auto">
          <a:xfrm>
            <a:off x="1081088" y="866775"/>
            <a:ext cx="4632325" cy="34750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80898" name="Text Box 2"/>
          <p:cNvSpPr>
            <a:spLocks noGrp="1" noChangeArrowheads="1"/>
          </p:cNvSpPr>
          <p:nvPr>
            <p:ph type="body" idx="1"/>
          </p:nvPr>
        </p:nvSpPr>
        <p:spPr bwMode="auto">
          <a:xfrm>
            <a:off x="819813" y="4719355"/>
            <a:ext cx="5154903" cy="418847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numCol="1" anchor="ctr" anchorCtr="0" compatLnSpc="1">
            <a:prstTxWarp prst="textNoShape">
              <a:avLst/>
            </a:prstTxWarp>
          </a:bodyPr>
          <a:lstStyle/>
          <a:p>
            <a:pPr fontAlgn="auto">
              <a:spcBef>
                <a:spcPts val="0"/>
              </a:spcBef>
              <a:spcAft>
                <a:spcPts val="0"/>
              </a:spcAft>
              <a:defRPr/>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3</a:t>
            </a:fld>
            <a:endParaRPr lang="en-US" dirty="0"/>
          </a:p>
        </p:txBody>
      </p:sp>
    </p:spTree>
    <p:extLst>
      <p:ext uri="{BB962C8B-B14F-4D97-AF65-F5344CB8AC3E}">
        <p14:creationId xmlns:p14="http://schemas.microsoft.com/office/powerpoint/2010/main" val="4264748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33</a:t>
            </a:fld>
            <a:endParaRPr lang="en-US" dirty="0"/>
          </a:p>
        </p:txBody>
      </p:sp>
    </p:spTree>
    <p:extLst>
      <p:ext uri="{BB962C8B-B14F-4D97-AF65-F5344CB8AC3E}">
        <p14:creationId xmlns:p14="http://schemas.microsoft.com/office/powerpoint/2010/main" val="2169348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34</a:t>
            </a:fld>
            <a:endParaRPr lang="en-US" dirty="0"/>
          </a:p>
        </p:txBody>
      </p:sp>
    </p:spTree>
    <p:extLst>
      <p:ext uri="{BB962C8B-B14F-4D97-AF65-F5344CB8AC3E}">
        <p14:creationId xmlns:p14="http://schemas.microsoft.com/office/powerpoint/2010/main" val="605676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43</a:t>
            </a:fld>
            <a:endParaRPr lang="en-US" dirty="0"/>
          </a:p>
        </p:txBody>
      </p:sp>
    </p:spTree>
    <p:extLst>
      <p:ext uri="{BB962C8B-B14F-4D97-AF65-F5344CB8AC3E}">
        <p14:creationId xmlns:p14="http://schemas.microsoft.com/office/powerpoint/2010/main" val="3263798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44</a:t>
            </a:fld>
            <a:endParaRPr lang="en-US" dirty="0"/>
          </a:p>
        </p:txBody>
      </p:sp>
    </p:spTree>
    <p:extLst>
      <p:ext uri="{BB962C8B-B14F-4D97-AF65-F5344CB8AC3E}">
        <p14:creationId xmlns:p14="http://schemas.microsoft.com/office/powerpoint/2010/main" val="1889024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50</a:t>
            </a:fld>
            <a:endParaRPr lang="en-US" dirty="0"/>
          </a:p>
        </p:txBody>
      </p:sp>
    </p:spTree>
    <p:extLst>
      <p:ext uri="{BB962C8B-B14F-4D97-AF65-F5344CB8AC3E}">
        <p14:creationId xmlns:p14="http://schemas.microsoft.com/office/powerpoint/2010/main" val="3198139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51</a:t>
            </a:fld>
            <a:endParaRPr lang="en-US" dirty="0"/>
          </a:p>
        </p:txBody>
      </p:sp>
    </p:spTree>
    <p:extLst>
      <p:ext uri="{BB962C8B-B14F-4D97-AF65-F5344CB8AC3E}">
        <p14:creationId xmlns:p14="http://schemas.microsoft.com/office/powerpoint/2010/main" val="564086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4</a:t>
            </a:fld>
            <a:endParaRPr lang="en-US" dirty="0"/>
          </a:p>
        </p:txBody>
      </p:sp>
    </p:spTree>
    <p:extLst>
      <p:ext uri="{BB962C8B-B14F-4D97-AF65-F5344CB8AC3E}">
        <p14:creationId xmlns:p14="http://schemas.microsoft.com/office/powerpoint/2010/main" val="3657857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5</a:t>
            </a:fld>
            <a:endParaRPr lang="en-US" dirty="0"/>
          </a:p>
        </p:txBody>
      </p:sp>
    </p:spTree>
    <p:extLst>
      <p:ext uri="{BB962C8B-B14F-4D97-AF65-F5344CB8AC3E}">
        <p14:creationId xmlns:p14="http://schemas.microsoft.com/office/powerpoint/2010/main" val="242754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7</a:t>
            </a:fld>
            <a:endParaRPr lang="en-US" dirty="0"/>
          </a:p>
        </p:txBody>
      </p:sp>
    </p:spTree>
    <p:extLst>
      <p:ext uri="{BB962C8B-B14F-4D97-AF65-F5344CB8AC3E}">
        <p14:creationId xmlns:p14="http://schemas.microsoft.com/office/powerpoint/2010/main" val="286889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9</a:t>
            </a:fld>
            <a:endParaRPr lang="en-US" dirty="0"/>
          </a:p>
        </p:txBody>
      </p:sp>
    </p:spTree>
    <p:extLst>
      <p:ext uri="{BB962C8B-B14F-4D97-AF65-F5344CB8AC3E}">
        <p14:creationId xmlns:p14="http://schemas.microsoft.com/office/powerpoint/2010/main" val="167768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10</a:t>
            </a:fld>
            <a:endParaRPr lang="en-US" dirty="0"/>
          </a:p>
        </p:txBody>
      </p:sp>
    </p:spTree>
    <p:extLst>
      <p:ext uri="{BB962C8B-B14F-4D97-AF65-F5344CB8AC3E}">
        <p14:creationId xmlns:p14="http://schemas.microsoft.com/office/powerpoint/2010/main" val="3766695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11</a:t>
            </a:fld>
            <a:endParaRPr lang="en-US" dirty="0"/>
          </a:p>
        </p:txBody>
      </p:sp>
    </p:spTree>
    <p:extLst>
      <p:ext uri="{BB962C8B-B14F-4D97-AF65-F5344CB8AC3E}">
        <p14:creationId xmlns:p14="http://schemas.microsoft.com/office/powerpoint/2010/main" val="205472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12</a:t>
            </a:fld>
            <a:endParaRPr lang="en-US" dirty="0"/>
          </a:p>
        </p:txBody>
      </p:sp>
    </p:spTree>
    <p:extLst>
      <p:ext uri="{BB962C8B-B14F-4D97-AF65-F5344CB8AC3E}">
        <p14:creationId xmlns:p14="http://schemas.microsoft.com/office/powerpoint/2010/main" val="400947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1828800"/>
            <a:ext cx="7772400" cy="838200"/>
          </a:xfrm>
        </p:spPr>
        <p:txBody>
          <a:bodyPr/>
          <a:lstStyle>
            <a:lvl1pPr>
              <a:defRPr b="1"/>
            </a:lvl1pPr>
          </a:lstStyle>
          <a:p>
            <a:r>
              <a:rPr lang="en-US"/>
              <a:t>Click to edit Master title style</a:t>
            </a:r>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3400" i="1"/>
            </a:lvl1pPr>
          </a:lstStyle>
          <a:p>
            <a:r>
              <a:rPr lang="en-US"/>
              <a:t>Click to edit Master subtitle style</a:t>
            </a:r>
          </a:p>
        </p:txBody>
      </p:sp>
      <p:sp>
        <p:nvSpPr>
          <p:cNvPr id="4"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p:spPr>
        <p:txBody>
          <a:bodyPr/>
          <a:lstStyle>
            <a:lvl1pPr algn="ctr">
              <a:defRPr sz="1400">
                <a:latin typeface="Times New Roman" pitchFamily="18" charset="0"/>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2"/>
          </p:nvPr>
        </p:nvSpPr>
        <p:spPr>
          <a:xfrm>
            <a:off x="6553200" y="6248400"/>
            <a:ext cx="1905000" cy="457200"/>
          </a:xfrm>
        </p:spPr>
        <p:txBody>
          <a:bodyPr/>
          <a:lstStyle>
            <a:lvl1pPr>
              <a:defRPr sz="1400">
                <a:latin typeface="Times New Roman" pitchFamily="18" charset="0"/>
              </a:defRPr>
            </a:lvl1pPr>
          </a:lstStyle>
          <a:p>
            <a:pPr>
              <a:defRPr/>
            </a:pPr>
            <a:fld id="{273C3375-7A65-4B65-B7D5-3B09C07B48D4}" type="slidenum">
              <a:rPr lang="en-US"/>
              <a:pPr>
                <a:defRPr/>
              </a:pPr>
              <a:t>‹#›</a:t>
            </a:fld>
            <a:endParaRPr lang="en-US" dirty="0"/>
          </a:p>
        </p:txBody>
      </p:sp>
    </p:spTree>
    <p:extLst>
      <p:ext uri="{BB962C8B-B14F-4D97-AF65-F5344CB8AC3E}">
        <p14:creationId xmlns:p14="http://schemas.microsoft.com/office/powerpoint/2010/main" val="2812357838"/>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B113536-F8DF-4E47-943B-02E557A48055}" type="slidenum">
              <a:rPr lang="en-US"/>
              <a:pPr>
                <a:defRPr/>
              </a:pPr>
              <a:t>‹#›</a:t>
            </a:fld>
            <a:endParaRPr lang="en-US" dirty="0"/>
          </a:p>
        </p:txBody>
      </p:sp>
    </p:spTree>
    <p:extLst>
      <p:ext uri="{BB962C8B-B14F-4D97-AF65-F5344CB8AC3E}">
        <p14:creationId xmlns:p14="http://schemas.microsoft.com/office/powerpoint/2010/main" val="197438008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7F6A2429-1CD2-4121-96BE-76BBBF783FC1}" type="slidenum">
              <a:rPr lang="en-US"/>
              <a:pPr>
                <a:defRPr/>
              </a:pPr>
              <a:t>‹#›</a:t>
            </a:fld>
            <a:endParaRPr lang="en-US" dirty="0"/>
          </a:p>
        </p:txBody>
      </p:sp>
    </p:spTree>
    <p:extLst>
      <p:ext uri="{BB962C8B-B14F-4D97-AF65-F5344CB8AC3E}">
        <p14:creationId xmlns:p14="http://schemas.microsoft.com/office/powerpoint/2010/main" val="376479145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9C2952-4F09-47B8-8C1C-70B1FBB754F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2330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F3781FB-1B80-4B19-B70A-B86DDF298B5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88798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5BC9B8-F8B3-4750-8F49-2338054AEC0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956810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742AF6E-4F4B-4D83-8828-0C984708B0D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64101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D736713-90D1-4840-8943-E83A3F70859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839319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0E37619-4C96-497D-A1E2-D2928AFCF40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40053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B520753-B36A-4294-8BE4-5AEDB67C6FB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076736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48FB271-088E-4F8A-8E60-7E367B3EA3B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0529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B7F103D-599D-4770-B4B8-436F0A5A460C}" type="slidenum">
              <a:rPr lang="en-US"/>
              <a:pPr>
                <a:defRPr/>
              </a:pPr>
              <a:t>‹#›</a:t>
            </a:fld>
            <a:endParaRPr lang="en-US" dirty="0"/>
          </a:p>
        </p:txBody>
      </p:sp>
    </p:spTree>
    <p:extLst>
      <p:ext uri="{BB962C8B-B14F-4D97-AF65-F5344CB8AC3E}">
        <p14:creationId xmlns:p14="http://schemas.microsoft.com/office/powerpoint/2010/main" val="4073404030"/>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9408C42-9FE7-4A95-BB31-1917399F7B1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65856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A8C0AC-1B48-4BC7-A08C-B4B622529A8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48334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368B5F8-8518-4913-BF47-54296703E2F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14852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SmartArt Placeholder 2"/>
          <p:cNvSpPr>
            <a:spLocks noGrp="1"/>
          </p:cNvSpPr>
          <p:nvPr>
            <p:ph type="dgm" idx="1"/>
          </p:nvPr>
        </p:nvSpPr>
        <p:spPr>
          <a:xfrm>
            <a:off x="457200" y="1600200"/>
            <a:ext cx="8229600" cy="4525963"/>
          </a:xfrm>
        </p:spPr>
        <p:txBody>
          <a:bodyPr/>
          <a:lstStyle/>
          <a:p>
            <a:pPr lvl="0"/>
            <a:endParaRPr lang="en-IE"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B5C52CF-C331-4150-A5DB-18A85B4C238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07101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Table Placeholder 2"/>
          <p:cNvSpPr>
            <a:spLocks noGrp="1"/>
          </p:cNvSpPr>
          <p:nvPr>
            <p:ph type="tbl" idx="1"/>
          </p:nvPr>
        </p:nvSpPr>
        <p:spPr>
          <a:xfrm>
            <a:off x="457200" y="1600200"/>
            <a:ext cx="8229600" cy="4525963"/>
          </a:xfrm>
        </p:spPr>
        <p:txBody>
          <a:bodyPr/>
          <a:lstStyle/>
          <a:p>
            <a:pPr lvl="0"/>
            <a:endParaRPr lang="en-IE"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B124B6-327C-409D-9738-BE218984ED9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313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A13640F-7D79-4714-9EBE-16FBB60D6736}" type="slidenum">
              <a:rPr lang="en-US"/>
              <a:pPr>
                <a:defRPr/>
              </a:pPr>
              <a:t>‹#›</a:t>
            </a:fld>
            <a:endParaRPr lang="en-US" dirty="0"/>
          </a:p>
        </p:txBody>
      </p:sp>
    </p:spTree>
    <p:extLst>
      <p:ext uri="{BB962C8B-B14F-4D97-AF65-F5344CB8AC3E}">
        <p14:creationId xmlns:p14="http://schemas.microsoft.com/office/powerpoint/2010/main" val="51360736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33A585E-9A1F-4357-AE1C-DDD70AB7EABE}" type="slidenum">
              <a:rPr lang="en-US"/>
              <a:pPr>
                <a:defRPr/>
              </a:pPr>
              <a:t>‹#›</a:t>
            </a:fld>
            <a:endParaRPr lang="en-US" dirty="0"/>
          </a:p>
        </p:txBody>
      </p:sp>
    </p:spTree>
    <p:extLst>
      <p:ext uri="{BB962C8B-B14F-4D97-AF65-F5344CB8AC3E}">
        <p14:creationId xmlns:p14="http://schemas.microsoft.com/office/powerpoint/2010/main" val="24628854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9DDB1A48-C0A4-46F9-A086-F2E37331C601}" type="slidenum">
              <a:rPr lang="en-US"/>
              <a:pPr>
                <a:defRPr/>
              </a:pPr>
              <a:t>‹#›</a:t>
            </a:fld>
            <a:endParaRPr lang="en-US" dirty="0"/>
          </a:p>
        </p:txBody>
      </p:sp>
    </p:spTree>
    <p:extLst>
      <p:ext uri="{BB962C8B-B14F-4D97-AF65-F5344CB8AC3E}">
        <p14:creationId xmlns:p14="http://schemas.microsoft.com/office/powerpoint/2010/main" val="348494981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3F2B40F8-46A7-40B8-B3E3-B722609ED82A}" type="slidenum">
              <a:rPr lang="en-US"/>
              <a:pPr>
                <a:defRPr/>
              </a:pPr>
              <a:t>‹#›</a:t>
            </a:fld>
            <a:endParaRPr lang="en-US" dirty="0"/>
          </a:p>
        </p:txBody>
      </p:sp>
    </p:spTree>
    <p:extLst>
      <p:ext uri="{BB962C8B-B14F-4D97-AF65-F5344CB8AC3E}">
        <p14:creationId xmlns:p14="http://schemas.microsoft.com/office/powerpoint/2010/main" val="341823015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8F47A114-D0A4-4D2A-A6FA-CC1620F4FEAE}" type="slidenum">
              <a:rPr lang="en-US"/>
              <a:pPr>
                <a:defRPr/>
              </a:pPr>
              <a:t>‹#›</a:t>
            </a:fld>
            <a:endParaRPr lang="en-US" dirty="0"/>
          </a:p>
        </p:txBody>
      </p:sp>
    </p:spTree>
    <p:extLst>
      <p:ext uri="{BB962C8B-B14F-4D97-AF65-F5344CB8AC3E}">
        <p14:creationId xmlns:p14="http://schemas.microsoft.com/office/powerpoint/2010/main" val="237674138"/>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5D9F440B-BBF4-4CC1-AC0E-31AE202BF5D6}" type="slidenum">
              <a:rPr lang="en-US"/>
              <a:pPr>
                <a:defRPr/>
              </a:pPr>
              <a:t>‹#›</a:t>
            </a:fld>
            <a:endParaRPr lang="en-US" dirty="0"/>
          </a:p>
        </p:txBody>
      </p:sp>
    </p:spTree>
    <p:extLst>
      <p:ext uri="{BB962C8B-B14F-4D97-AF65-F5344CB8AC3E}">
        <p14:creationId xmlns:p14="http://schemas.microsoft.com/office/powerpoint/2010/main" val="1284255990"/>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36BD077-0F6D-491F-9677-017179A47C9E}" type="slidenum">
              <a:rPr lang="en-US"/>
              <a:pPr>
                <a:defRPr/>
              </a:pPr>
              <a:t>‹#›</a:t>
            </a:fld>
            <a:endParaRPr lang="en-US" dirty="0"/>
          </a:p>
        </p:txBody>
      </p:sp>
    </p:spTree>
    <p:extLst>
      <p:ext uri="{BB962C8B-B14F-4D97-AF65-F5344CB8AC3E}">
        <p14:creationId xmlns:p14="http://schemas.microsoft.com/office/powerpoint/2010/main" val="244151517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9" name="Rectangle 5"/>
          <p:cNvSpPr>
            <a:spLocks noGrp="1" noChangeArrowheads="1"/>
          </p:cNvSpPr>
          <p:nvPr>
            <p:ph type="ftr" sz="quarter" idx="3"/>
          </p:nvPr>
        </p:nvSpPr>
        <p:spPr bwMode="auto">
          <a:xfrm>
            <a:off x="457200" y="64008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2000">
                <a:solidFill>
                  <a:srgbClr val="222222"/>
                </a:solidFill>
              </a:defRPr>
            </a:lvl1pPr>
          </a:lstStyle>
          <a:p>
            <a:pPr>
              <a:defRPr/>
            </a:pPr>
            <a:r>
              <a:rPr lang="en-US" smtClean="0"/>
              <a:t>Understanding Operating Systems</a:t>
            </a:r>
            <a:endParaRPr lang="en-US" dirty="0"/>
          </a:p>
        </p:txBody>
      </p:sp>
      <p:sp>
        <p:nvSpPr>
          <p:cNvPr id="1030" name="Rectangle 6"/>
          <p:cNvSpPr>
            <a:spLocks noGrp="1" noChangeArrowheads="1"/>
          </p:cNvSpPr>
          <p:nvPr>
            <p:ph type="sldNum" sz="quarter" idx="4"/>
          </p:nvPr>
        </p:nvSpPr>
        <p:spPr bwMode="auto">
          <a:xfrm>
            <a:off x="6781800" y="64008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solidFill>
                  <a:srgbClr val="222222"/>
                </a:solidFill>
              </a:defRPr>
            </a:lvl1pPr>
          </a:lstStyle>
          <a:p>
            <a:pPr>
              <a:defRPr/>
            </a:pPr>
            <a:fld id="{AF36A08E-55FC-4D33-959F-7DFB2DACB87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wipe dir="r"/>
  </p:transition>
  <p:timing>
    <p:tnLst>
      <p:par>
        <p:cTn id="1" dur="indefinite" restart="never" nodeType="tmRoot"/>
      </p:par>
    </p:tnLst>
  </p:timing>
  <p:hf hdr="0" dt="0"/>
  <p:txStyles>
    <p:titleStyle>
      <a:lvl1pPr algn="ctr" rtl="0" eaLnBrk="0" fontAlgn="base" hangingPunct="0">
        <a:spcBef>
          <a:spcPct val="0"/>
        </a:spcBef>
        <a:spcAft>
          <a:spcPct val="0"/>
        </a:spcAft>
        <a:defRPr sz="3600">
          <a:solidFill>
            <a:srgbClr val="000000"/>
          </a:solidFill>
          <a:latin typeface="+mj-lt"/>
          <a:ea typeface="+mj-ea"/>
          <a:cs typeface="+mj-cs"/>
        </a:defRPr>
      </a:lvl1pPr>
      <a:lvl2pPr algn="ctr" rtl="0" eaLnBrk="0" fontAlgn="base" hangingPunct="0">
        <a:spcBef>
          <a:spcPct val="0"/>
        </a:spcBef>
        <a:spcAft>
          <a:spcPct val="0"/>
        </a:spcAft>
        <a:defRPr sz="3600">
          <a:solidFill>
            <a:srgbClr val="000000"/>
          </a:solidFill>
          <a:latin typeface="Arial" charset="0"/>
        </a:defRPr>
      </a:lvl2pPr>
      <a:lvl3pPr algn="ctr" rtl="0" eaLnBrk="0" fontAlgn="base" hangingPunct="0">
        <a:spcBef>
          <a:spcPct val="0"/>
        </a:spcBef>
        <a:spcAft>
          <a:spcPct val="0"/>
        </a:spcAft>
        <a:defRPr sz="3600">
          <a:solidFill>
            <a:srgbClr val="000000"/>
          </a:solidFill>
          <a:latin typeface="Arial" charset="0"/>
        </a:defRPr>
      </a:lvl3pPr>
      <a:lvl4pPr algn="ctr" rtl="0" eaLnBrk="0" fontAlgn="base" hangingPunct="0">
        <a:spcBef>
          <a:spcPct val="0"/>
        </a:spcBef>
        <a:spcAft>
          <a:spcPct val="0"/>
        </a:spcAft>
        <a:defRPr sz="3600">
          <a:solidFill>
            <a:srgbClr val="000000"/>
          </a:solidFill>
          <a:latin typeface="Arial" charset="0"/>
        </a:defRPr>
      </a:lvl4pPr>
      <a:lvl5pPr algn="ctr" rtl="0" eaLnBrk="0" fontAlgn="base" hangingPunct="0">
        <a:spcBef>
          <a:spcPct val="0"/>
        </a:spcBef>
        <a:spcAft>
          <a:spcPct val="0"/>
        </a:spcAft>
        <a:defRPr sz="3600">
          <a:solidFill>
            <a:srgbClr val="000000"/>
          </a:solidFill>
          <a:latin typeface="Arial" charset="0"/>
        </a:defRPr>
      </a:lvl5pPr>
      <a:lvl6pPr marL="457200" algn="ctr" rtl="0" fontAlgn="base">
        <a:spcBef>
          <a:spcPct val="0"/>
        </a:spcBef>
        <a:spcAft>
          <a:spcPct val="0"/>
        </a:spcAft>
        <a:defRPr sz="3600">
          <a:solidFill>
            <a:srgbClr val="000000"/>
          </a:solidFill>
          <a:latin typeface="Arial" charset="0"/>
        </a:defRPr>
      </a:lvl6pPr>
      <a:lvl7pPr marL="914400" algn="ctr" rtl="0" fontAlgn="base">
        <a:spcBef>
          <a:spcPct val="0"/>
        </a:spcBef>
        <a:spcAft>
          <a:spcPct val="0"/>
        </a:spcAft>
        <a:defRPr sz="3600">
          <a:solidFill>
            <a:srgbClr val="000000"/>
          </a:solidFill>
          <a:latin typeface="Arial" charset="0"/>
        </a:defRPr>
      </a:lvl7pPr>
      <a:lvl8pPr marL="1371600" algn="ctr" rtl="0" fontAlgn="base">
        <a:spcBef>
          <a:spcPct val="0"/>
        </a:spcBef>
        <a:spcAft>
          <a:spcPct val="0"/>
        </a:spcAft>
        <a:defRPr sz="3600">
          <a:solidFill>
            <a:srgbClr val="000000"/>
          </a:solidFill>
          <a:latin typeface="Arial" charset="0"/>
        </a:defRPr>
      </a:lvl8pPr>
      <a:lvl9pPr marL="1828800" algn="ctr" rtl="0" fontAlgn="base">
        <a:spcBef>
          <a:spcPct val="0"/>
        </a:spcBef>
        <a:spcAft>
          <a:spcPct val="0"/>
        </a:spcAft>
        <a:defRPr sz="3600">
          <a:solidFill>
            <a:srgbClr val="000000"/>
          </a:solidFill>
          <a:latin typeface="Arial" charset="0"/>
        </a:defRPr>
      </a:lvl9pPr>
    </p:titleStyle>
    <p:bodyStyle>
      <a:lvl1pPr marL="342900" indent="-342900" algn="l" rtl="0" eaLnBrk="0" fontAlgn="base" hangingPunct="0">
        <a:spcBef>
          <a:spcPct val="20000"/>
        </a:spcBef>
        <a:spcAft>
          <a:spcPct val="0"/>
        </a:spcAft>
        <a:buChar char="•"/>
        <a:defRPr sz="26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00"/>
          </a:solidFill>
          <a:latin typeface="+mn-lt"/>
        </a:defRPr>
      </a:lvl2pPr>
      <a:lvl3pPr marL="1143000" indent="-228600" algn="l" rtl="0" eaLnBrk="0" fontAlgn="base" hangingPunct="0">
        <a:spcBef>
          <a:spcPct val="20000"/>
        </a:spcBef>
        <a:spcAft>
          <a:spcPct val="0"/>
        </a:spcAft>
        <a:buChar char="•"/>
        <a:defRPr sz="2200">
          <a:solidFill>
            <a:srgbClr val="000000"/>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0A5E3BD-FB11-401F-9ACA-BFA185AA92B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658255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ctrTitle"/>
          </p:nvPr>
        </p:nvSpPr>
        <p:spPr>
          <a:xfrm>
            <a:off x="609600" y="1828800"/>
            <a:ext cx="7848600" cy="1143000"/>
          </a:xfrm>
        </p:spPr>
        <p:txBody>
          <a:bodyPr/>
          <a:lstStyle/>
          <a:p>
            <a:pPr eaLnBrk="1" hangingPunct="1"/>
            <a:r>
              <a:rPr lang="en-CA" b="0" dirty="0" smtClean="0"/>
              <a:t>Operating Systems 2 </a:t>
            </a:r>
            <a:endParaRPr lang="en-US" b="0" dirty="0" smtClean="0"/>
          </a:p>
        </p:txBody>
      </p:sp>
      <p:sp>
        <p:nvSpPr>
          <p:cNvPr id="3075" name="Rectangle 9"/>
          <p:cNvSpPr>
            <a:spLocks noGrp="1" noChangeArrowheads="1"/>
          </p:cNvSpPr>
          <p:nvPr>
            <p:ph type="subTitle" idx="1"/>
          </p:nvPr>
        </p:nvSpPr>
        <p:spPr>
          <a:xfrm>
            <a:off x="1371600" y="4191000"/>
            <a:ext cx="6324600" cy="1143000"/>
          </a:xfrm>
        </p:spPr>
        <p:txBody>
          <a:bodyPr/>
          <a:lstStyle/>
          <a:p>
            <a:pPr eaLnBrk="1" hangingPunct="1">
              <a:lnSpc>
                <a:spcPct val="90000"/>
              </a:lnSpc>
            </a:pPr>
            <a:r>
              <a:rPr lang="en-US" dirty="0" smtClean="0"/>
              <a:t/>
            </a:r>
            <a:br>
              <a:rPr lang="en-US" dirty="0" smtClean="0"/>
            </a:br>
            <a:r>
              <a:rPr lang="en-US" dirty="0" smtClean="0"/>
              <a:t>Processes </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1267" name="Rectangle 8"/>
          <p:cNvSpPr>
            <a:spLocks noGrp="1" noChangeArrowheads="1"/>
          </p:cNvSpPr>
          <p:nvPr>
            <p:ph type="title"/>
          </p:nvPr>
        </p:nvSpPr>
        <p:spPr/>
        <p:txBody>
          <a:bodyPr/>
          <a:lstStyle/>
          <a:p>
            <a:pPr eaLnBrk="1" hangingPunct="1"/>
            <a:r>
              <a:rPr lang="en-CA" dirty="0"/>
              <a:t>Scheduling </a:t>
            </a:r>
            <a:r>
              <a:rPr lang="en-CA" dirty="0" smtClean="0"/>
              <a:t>Submanagers </a:t>
            </a:r>
            <a:r>
              <a:rPr lang="en-US" dirty="0" smtClean="0"/>
              <a:t>(cont'd.)</a:t>
            </a:r>
            <a:endParaRPr lang="en-CA" dirty="0" smtClean="0"/>
          </a:p>
        </p:txBody>
      </p:sp>
      <p:sp>
        <p:nvSpPr>
          <p:cNvPr id="11268" name="Rectangle 9"/>
          <p:cNvSpPr>
            <a:spLocks noGrp="1" noChangeArrowheads="1"/>
          </p:cNvSpPr>
          <p:nvPr>
            <p:ph type="body" idx="1"/>
          </p:nvPr>
        </p:nvSpPr>
        <p:spPr/>
        <p:txBody>
          <a:bodyPr/>
          <a:lstStyle/>
          <a:p>
            <a:pPr eaLnBrk="1" hangingPunct="1"/>
            <a:r>
              <a:rPr lang="en-US" dirty="0" smtClean="0"/>
              <a:t>Job Scheduler functions </a:t>
            </a:r>
          </a:p>
          <a:p>
            <a:pPr lvl="1" eaLnBrk="1" hangingPunct="1"/>
            <a:r>
              <a:rPr lang="en-US" dirty="0" smtClean="0"/>
              <a:t>Selects incoming job from queue</a:t>
            </a:r>
          </a:p>
          <a:p>
            <a:pPr lvl="1" eaLnBrk="1" hangingPunct="1"/>
            <a:r>
              <a:rPr lang="en-US" dirty="0" smtClean="0"/>
              <a:t>Places in process queue</a:t>
            </a:r>
          </a:p>
          <a:p>
            <a:pPr lvl="1" eaLnBrk="1" hangingPunct="1"/>
            <a:r>
              <a:rPr lang="en-US" dirty="0" smtClean="0"/>
              <a:t>Decides on job initiation criteria</a:t>
            </a:r>
          </a:p>
          <a:p>
            <a:pPr lvl="2" eaLnBrk="1" hangingPunct="1"/>
            <a:r>
              <a:rPr lang="en-US" dirty="0" smtClean="0"/>
              <a:t>Process scheduling algorithm and priority</a:t>
            </a:r>
          </a:p>
          <a:p>
            <a:pPr eaLnBrk="1" hangingPunct="1"/>
            <a:r>
              <a:rPr lang="en-US" dirty="0" smtClean="0"/>
              <a:t>Goal</a:t>
            </a:r>
          </a:p>
          <a:p>
            <a:pPr lvl="1" eaLnBrk="1" hangingPunct="1"/>
            <a:r>
              <a:rPr lang="en-US" dirty="0" smtClean="0"/>
              <a:t>Sequence jobs </a:t>
            </a:r>
          </a:p>
          <a:p>
            <a:pPr lvl="2" eaLnBrk="1" hangingPunct="1"/>
            <a:r>
              <a:rPr lang="en-US" dirty="0" smtClean="0"/>
              <a:t>Efficient system resource utilization</a:t>
            </a:r>
          </a:p>
          <a:p>
            <a:pPr lvl="1" eaLnBrk="1" hangingPunct="1"/>
            <a:r>
              <a:rPr lang="en-US" dirty="0" smtClean="0"/>
              <a:t>Balance I/O interaction and computation</a:t>
            </a:r>
          </a:p>
          <a:p>
            <a:pPr lvl="1" eaLnBrk="1" hangingPunct="1"/>
            <a:r>
              <a:rPr lang="en-US" dirty="0" smtClean="0"/>
              <a:t>Keep most system components busy most of time</a:t>
            </a:r>
          </a:p>
        </p:txBody>
      </p:sp>
      <p:sp>
        <p:nvSpPr>
          <p:cNvPr id="1126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B4633CE9-2178-4E13-9D9B-B4EAEC0FB737}" type="slidenum">
              <a:rPr lang="en-US" sz="2000" smtClean="0">
                <a:solidFill>
                  <a:srgbClr val="222222"/>
                </a:solidFill>
              </a:rPr>
              <a:pPr eaLnBrk="1" hangingPunct="1"/>
              <a:t>10</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2291" name="Rectangle 8"/>
          <p:cNvSpPr>
            <a:spLocks noGrp="1" noChangeArrowheads="1"/>
          </p:cNvSpPr>
          <p:nvPr>
            <p:ph type="title"/>
          </p:nvPr>
        </p:nvSpPr>
        <p:spPr/>
        <p:txBody>
          <a:bodyPr/>
          <a:lstStyle/>
          <a:p>
            <a:pPr eaLnBrk="1" hangingPunct="1"/>
            <a:r>
              <a:rPr lang="en-US" dirty="0" smtClean="0"/>
              <a:t>Process Scheduler</a:t>
            </a:r>
          </a:p>
        </p:txBody>
      </p:sp>
      <p:sp>
        <p:nvSpPr>
          <p:cNvPr id="12292" name="Rectangle 9"/>
          <p:cNvSpPr>
            <a:spLocks noGrp="1" noChangeArrowheads="1"/>
          </p:cNvSpPr>
          <p:nvPr>
            <p:ph type="body" idx="1"/>
          </p:nvPr>
        </p:nvSpPr>
        <p:spPr>
          <a:xfrm>
            <a:off x="533400" y="1371600"/>
            <a:ext cx="8077200" cy="4876800"/>
          </a:xfrm>
        </p:spPr>
        <p:txBody>
          <a:bodyPr/>
          <a:lstStyle/>
          <a:p>
            <a:pPr eaLnBrk="1" hangingPunct="1"/>
            <a:r>
              <a:rPr lang="en-US" dirty="0" smtClean="0"/>
              <a:t>Process Scheduler functions</a:t>
            </a:r>
          </a:p>
          <a:p>
            <a:pPr lvl="1" eaLnBrk="1" hangingPunct="1"/>
            <a:r>
              <a:rPr lang="en-US" dirty="0" smtClean="0"/>
              <a:t>Determines job to get CPU resource</a:t>
            </a:r>
          </a:p>
          <a:p>
            <a:pPr lvl="2" eaLnBrk="1" hangingPunct="1"/>
            <a:r>
              <a:rPr lang="en-US" dirty="0" smtClean="0"/>
              <a:t>When and how long</a:t>
            </a:r>
          </a:p>
          <a:p>
            <a:pPr lvl="1" eaLnBrk="1" hangingPunct="1"/>
            <a:r>
              <a:rPr lang="en-US" dirty="0" smtClean="0"/>
              <a:t>Decides interrupt processing</a:t>
            </a:r>
          </a:p>
          <a:p>
            <a:pPr lvl="1" eaLnBrk="1" hangingPunct="1"/>
            <a:r>
              <a:rPr lang="en-US" dirty="0" smtClean="0"/>
              <a:t>Determines queues for job movement during execution</a:t>
            </a:r>
          </a:p>
          <a:p>
            <a:pPr lvl="1" eaLnBrk="1" hangingPunct="1"/>
            <a:r>
              <a:rPr lang="en-US" dirty="0" smtClean="0"/>
              <a:t>Recognizes job conclusion</a:t>
            </a:r>
          </a:p>
          <a:p>
            <a:pPr lvl="2" eaLnBrk="1" hangingPunct="1"/>
            <a:r>
              <a:rPr lang="en-US" dirty="0" smtClean="0"/>
              <a:t>Determines job termination</a:t>
            </a:r>
          </a:p>
          <a:p>
            <a:pPr eaLnBrk="1" hangingPunct="1"/>
            <a:r>
              <a:rPr lang="en-US" dirty="0" smtClean="0"/>
              <a:t>Lower-level scheduler in the hierarchy </a:t>
            </a:r>
          </a:p>
          <a:p>
            <a:pPr lvl="1" eaLnBrk="1" hangingPunct="1"/>
            <a:r>
              <a:rPr lang="en-US" dirty="0" smtClean="0"/>
              <a:t>Assigns CPU to execute individual actions: jobs placed on READY queue by the Job Scheduler</a:t>
            </a:r>
          </a:p>
        </p:txBody>
      </p:sp>
      <p:sp>
        <p:nvSpPr>
          <p:cNvPr id="122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9AF6B746-87C7-4BFD-86AA-4D401579960F}" type="slidenum">
              <a:rPr lang="en-US" sz="2000" smtClean="0">
                <a:solidFill>
                  <a:srgbClr val="222222"/>
                </a:solidFill>
              </a:rPr>
              <a:pPr eaLnBrk="1" hangingPunct="1"/>
              <a:t>11</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dirty="0" smtClean="0">
                <a:solidFill>
                  <a:srgbClr val="222222"/>
                </a:solidFill>
              </a:rPr>
              <a:t>Understanding Operating Systems</a:t>
            </a:r>
          </a:p>
        </p:txBody>
      </p:sp>
      <p:sp>
        <p:nvSpPr>
          <p:cNvPr id="13315" name="Rectangle 12"/>
          <p:cNvSpPr>
            <a:spLocks noGrp="1" noChangeArrowheads="1"/>
          </p:cNvSpPr>
          <p:nvPr>
            <p:ph type="title"/>
          </p:nvPr>
        </p:nvSpPr>
        <p:spPr>
          <a:xfrm>
            <a:off x="533400" y="381000"/>
            <a:ext cx="8077200" cy="914400"/>
          </a:xfrm>
        </p:spPr>
        <p:txBody>
          <a:bodyPr/>
          <a:lstStyle/>
          <a:p>
            <a:pPr eaLnBrk="1" hangingPunct="1"/>
            <a:r>
              <a:rPr lang="en-US" dirty="0" smtClean="0"/>
              <a:t>Process Scheduler (cont'd.)</a:t>
            </a:r>
          </a:p>
        </p:txBody>
      </p:sp>
      <p:sp>
        <p:nvSpPr>
          <p:cNvPr id="13316" name="Rectangle 13"/>
          <p:cNvSpPr>
            <a:spLocks noGrp="1" noChangeArrowheads="1"/>
          </p:cNvSpPr>
          <p:nvPr>
            <p:ph type="body" idx="1"/>
          </p:nvPr>
        </p:nvSpPr>
        <p:spPr>
          <a:xfrm>
            <a:off x="533400" y="1219200"/>
            <a:ext cx="8077200" cy="4572000"/>
          </a:xfrm>
        </p:spPr>
        <p:txBody>
          <a:bodyPr/>
          <a:lstStyle/>
          <a:p>
            <a:pPr eaLnBrk="1" hangingPunct="1"/>
            <a:r>
              <a:rPr lang="en-US" dirty="0" smtClean="0"/>
              <a:t>Exploits common computer program traits</a:t>
            </a:r>
          </a:p>
          <a:p>
            <a:pPr lvl="1" eaLnBrk="1" hangingPunct="1"/>
            <a:r>
              <a:rPr lang="en-US" dirty="0" smtClean="0"/>
              <a:t>Programs alternate between two cycles</a:t>
            </a:r>
          </a:p>
          <a:p>
            <a:pPr marL="1371600" lvl="2" indent="-457200" eaLnBrk="1" hangingPunct="1">
              <a:buFont typeface="+mj-lt"/>
              <a:buAutoNum type="arabicPeriod"/>
            </a:pPr>
            <a:r>
              <a:rPr lang="en-US" dirty="0" smtClean="0"/>
              <a:t>CPU </a:t>
            </a:r>
          </a:p>
          <a:p>
            <a:pPr marL="1371600" lvl="2" indent="-457200" eaLnBrk="1" hangingPunct="1">
              <a:buFont typeface="+mj-lt"/>
              <a:buAutoNum type="arabicPeriod"/>
            </a:pPr>
            <a:r>
              <a:rPr lang="en-US" dirty="0" smtClean="0"/>
              <a:t>I/O cycles</a:t>
            </a:r>
          </a:p>
          <a:p>
            <a:pPr eaLnBrk="1" hangingPunct="1"/>
            <a:endParaRPr lang="en-US" dirty="0" smtClean="0"/>
          </a:p>
          <a:p>
            <a:pPr eaLnBrk="1" hangingPunct="1"/>
            <a:r>
              <a:rPr lang="en-US" dirty="0" smtClean="0"/>
              <a:t>General tendencies</a:t>
            </a:r>
          </a:p>
          <a:p>
            <a:pPr lvl="1" eaLnBrk="1" hangingPunct="1"/>
            <a:r>
              <a:rPr lang="en-US" dirty="0" smtClean="0"/>
              <a:t>I/O-bound job</a:t>
            </a:r>
          </a:p>
          <a:p>
            <a:pPr lvl="2" eaLnBrk="1" hangingPunct="1"/>
            <a:r>
              <a:rPr lang="en-US" dirty="0" smtClean="0"/>
              <a:t>Many brief CPU cycles and long I/O cycles (printing documents)</a:t>
            </a:r>
          </a:p>
          <a:p>
            <a:pPr lvl="1" eaLnBrk="1" hangingPunct="1"/>
            <a:r>
              <a:rPr lang="en-US" dirty="0" smtClean="0"/>
              <a:t>CPU-bound job</a:t>
            </a:r>
          </a:p>
          <a:p>
            <a:pPr lvl="2" eaLnBrk="1" hangingPunct="1"/>
            <a:r>
              <a:rPr lang="en-US" dirty="0" smtClean="0"/>
              <a:t>Many long CPU cycles and shorter I/O cycles ( a complex </a:t>
            </a:r>
            <a:r>
              <a:rPr lang="en-US" dirty="0" err="1" smtClean="0"/>
              <a:t>maths</a:t>
            </a:r>
            <a:r>
              <a:rPr lang="en-US" dirty="0" smtClean="0"/>
              <a:t> calculation)</a:t>
            </a:r>
          </a:p>
        </p:txBody>
      </p:sp>
      <p:sp>
        <p:nvSpPr>
          <p:cNvPr id="1331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849351A4-B289-4DF9-80E1-AB4420A40E85}" type="slidenum">
              <a:rPr lang="en-US" sz="2000" smtClean="0">
                <a:solidFill>
                  <a:srgbClr val="222222"/>
                </a:solidFill>
              </a:rPr>
              <a:pPr eaLnBrk="1" hangingPunct="1"/>
              <a:t>12</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7"/>
          <p:cNvSpPr>
            <a:spLocks noGrp="1" noChangeArrowheads="1"/>
          </p:cNvSpPr>
          <p:nvPr>
            <p:ph type="title"/>
          </p:nvPr>
        </p:nvSpPr>
        <p:spPr/>
        <p:txBody>
          <a:bodyPr/>
          <a:lstStyle/>
          <a:p>
            <a:pPr eaLnBrk="1" hangingPunct="1"/>
            <a:r>
              <a:rPr lang="en-US" dirty="0" smtClean="0"/>
              <a:t>Process Scheduler (cont'd.)</a:t>
            </a:r>
          </a:p>
        </p:txBody>
      </p:sp>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434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6CC4687B-782C-4041-A947-AA430775877A}" type="slidenum">
              <a:rPr lang="en-US" sz="2000" smtClean="0">
                <a:solidFill>
                  <a:srgbClr val="222222"/>
                </a:solidFill>
              </a:rPr>
              <a:pPr eaLnBrk="1" hangingPunct="1"/>
              <a:t>13</a:t>
            </a:fld>
            <a:endParaRPr lang="en-US" sz="2000" dirty="0" smtClean="0">
              <a:solidFill>
                <a:srgbClr val="222222"/>
              </a:solidFill>
            </a:endParaRPr>
          </a:p>
        </p:txBody>
      </p:sp>
      <p:pic>
        <p:nvPicPr>
          <p:cNvPr id="14341" name="Picture 3" descr="Fig04-0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5909"/>
          <a:stretch/>
        </p:blipFill>
        <p:spPr bwMode="auto">
          <a:xfrm>
            <a:off x="4000500" y="2133600"/>
            <a:ext cx="453390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533400" y="2150467"/>
            <a:ext cx="3276600"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4.1</a:t>
            </a:r>
            <a:r>
              <a:rPr lang="en-US" sz="1800" b="1" dirty="0">
                <a:solidFill>
                  <a:srgbClr val="000000"/>
                </a:solidFill>
                <a:ea typeface="ＭＳ Ｐゴシック" pitchFamily="34" charset="-128"/>
              </a:rPr>
              <a:t>) </a:t>
            </a:r>
          </a:p>
          <a:p>
            <a:pPr algn="r" eaLnBrk="0" hangingPunct="0"/>
            <a:r>
              <a:rPr lang="en-US" sz="1800" dirty="0" smtClean="0">
                <a:solidFill>
                  <a:srgbClr val="000000"/>
                </a:solidFill>
                <a:ea typeface="ＭＳ Ｐゴシック" pitchFamily="34" charset="-128"/>
              </a:rPr>
              <a:t>Distribution of CPU cycle times. This distribution shows a greater number of jobs requesting short CPU cycles (the frequency peaks close to the low end of the CPU cycle axis), and fewer jobs requesting long CPU cycles.</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6387" name="Rectangle 8"/>
          <p:cNvSpPr>
            <a:spLocks noGrp="1" noChangeArrowheads="1"/>
          </p:cNvSpPr>
          <p:nvPr>
            <p:ph type="title"/>
          </p:nvPr>
        </p:nvSpPr>
        <p:spPr/>
        <p:txBody>
          <a:bodyPr/>
          <a:lstStyle/>
          <a:p>
            <a:pPr eaLnBrk="1" hangingPunct="1"/>
            <a:r>
              <a:rPr lang="en-CA" dirty="0" smtClean="0"/>
              <a:t>Job and Process States</a:t>
            </a:r>
          </a:p>
        </p:txBody>
      </p:sp>
      <p:sp>
        <p:nvSpPr>
          <p:cNvPr id="16388" name="Rectangle 9"/>
          <p:cNvSpPr>
            <a:spLocks noGrp="1" noChangeArrowheads="1"/>
          </p:cNvSpPr>
          <p:nvPr>
            <p:ph type="body" idx="1"/>
          </p:nvPr>
        </p:nvSpPr>
        <p:spPr>
          <a:xfrm>
            <a:off x="533400" y="1295400"/>
            <a:ext cx="8077200" cy="4572000"/>
          </a:xfrm>
        </p:spPr>
        <p:txBody>
          <a:bodyPr/>
          <a:lstStyle/>
          <a:p>
            <a:pPr eaLnBrk="1" hangingPunct="1"/>
            <a:r>
              <a:rPr lang="en-CA" dirty="0" smtClean="0"/>
              <a:t>Status changes: as a job or process moves</a:t>
            </a:r>
            <a:r>
              <a:rPr lang="en-US" dirty="0" smtClean="0"/>
              <a:t> </a:t>
            </a:r>
            <a:r>
              <a:rPr lang="en-CA" dirty="0" smtClean="0"/>
              <a:t>through the system</a:t>
            </a:r>
          </a:p>
          <a:p>
            <a:pPr lvl="1" eaLnBrk="1" hangingPunct="1"/>
            <a:r>
              <a:rPr lang="en-CA" dirty="0" smtClean="0"/>
              <a:t>HOLD and placed in a queue (sometimes a priority queue</a:t>
            </a:r>
          </a:p>
          <a:p>
            <a:pPr lvl="1" eaLnBrk="1" hangingPunct="1"/>
            <a:r>
              <a:rPr lang="en-CA" dirty="0" smtClean="0"/>
              <a:t>READY (job begins processing if enough resources available)</a:t>
            </a:r>
          </a:p>
          <a:p>
            <a:pPr lvl="1" eaLnBrk="1" hangingPunct="1"/>
            <a:r>
              <a:rPr lang="en-CA" dirty="0" smtClean="0"/>
              <a:t>WAITING (can not continue until specific resource available e.g. i/o request  </a:t>
            </a:r>
          </a:p>
          <a:p>
            <a:pPr lvl="1" eaLnBrk="1" hangingPunct="1"/>
            <a:r>
              <a:rPr lang="en-CA" dirty="0" smtClean="0"/>
              <a:t>RUNNING: processing </a:t>
            </a:r>
          </a:p>
          <a:p>
            <a:pPr lvl="1" eaLnBrk="1" hangingPunct="1"/>
            <a:r>
              <a:rPr lang="en-CA" dirty="0" smtClean="0"/>
              <a:t>FINISHED</a:t>
            </a:r>
          </a:p>
        </p:txBody>
      </p:sp>
      <p:sp>
        <p:nvSpPr>
          <p:cNvPr id="1638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98455985-BECB-46C6-A01B-6F041AA50FF1}" type="slidenum">
              <a:rPr lang="en-US" sz="2000" smtClean="0">
                <a:solidFill>
                  <a:srgbClr val="222222"/>
                </a:solidFill>
              </a:rPr>
              <a:pPr eaLnBrk="1" hangingPunct="1"/>
              <a:t>14</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391400" cy="488950"/>
          </a:xfrm>
        </p:spPr>
        <p:txBody>
          <a:bodyPr/>
          <a:lstStyle/>
          <a:p>
            <a:r>
              <a:rPr lang="en-US" dirty="0" smtClean="0"/>
              <a:t>Process Management</a:t>
            </a:r>
            <a:endParaRPr lang="en-US" dirty="0"/>
          </a:p>
        </p:txBody>
      </p:sp>
      <p:sp>
        <p:nvSpPr>
          <p:cNvPr id="5" name="Text Placeholder 4"/>
          <p:cNvSpPr>
            <a:spLocks noGrp="1"/>
          </p:cNvSpPr>
          <p:nvPr>
            <p:ph type="body" sz="half" idx="2"/>
          </p:nvPr>
        </p:nvSpPr>
        <p:spPr>
          <a:xfrm>
            <a:off x="658368" y="1143000"/>
            <a:ext cx="7037832" cy="685800"/>
          </a:xfrm>
        </p:spPr>
        <p:txBody>
          <a:bodyPr/>
          <a:lstStyle/>
          <a:p>
            <a:pPr>
              <a:buSzPct val="150000"/>
              <a:buFont typeface="Wingdings" charset="2"/>
              <a:buChar char="§"/>
            </a:pPr>
            <a:r>
              <a:rPr lang="en-US" sz="1800" dirty="0" smtClean="0"/>
              <a:t> The entire </a:t>
            </a:r>
            <a:r>
              <a:rPr lang="en-US" sz="1800" i="1" dirty="0" smtClean="0"/>
              <a:t>state of the process</a:t>
            </a:r>
            <a:r>
              <a:rPr lang="en-US" sz="1800" dirty="0" smtClean="0"/>
              <a:t> at any instant is contained in its </a:t>
            </a:r>
            <a:r>
              <a:rPr lang="en-US" sz="1800" i="1" dirty="0" smtClean="0"/>
              <a:t>context (process control block)</a:t>
            </a:r>
          </a:p>
        </p:txBody>
      </p:sp>
      <p:pic>
        <p:nvPicPr>
          <p:cNvPr id="7" name="Picture 6" descr="f8.pdf"/>
          <p:cNvPicPr>
            <a:picLocks noChangeAspect="1"/>
          </p:cNvPicPr>
          <p:nvPr/>
        </p:nvPicPr>
        <p:blipFill>
          <a:blip r:embed="rId3"/>
          <a:srcRect l="2353" t="12727" r="24706" b="21818"/>
          <a:stretch>
            <a:fillRect/>
          </a:stretch>
        </p:blipFill>
        <p:spPr>
          <a:xfrm>
            <a:off x="2133600" y="1828800"/>
            <a:ext cx="5183643" cy="4800600"/>
          </a:xfrm>
          <a:prstGeom prst="rect">
            <a:avLst/>
          </a:prstGeom>
        </p:spPr>
      </p:pic>
    </p:spTree>
    <p:extLst>
      <p:ext uri="{BB962C8B-B14F-4D97-AF65-F5344CB8AC3E}">
        <p14:creationId xmlns:p14="http://schemas.microsoft.com/office/powerpoint/2010/main" val="18804831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81000"/>
            <a:ext cx="8305800" cy="685800"/>
          </a:xfrm>
        </p:spPr>
        <p:txBody>
          <a:bodyPr/>
          <a:lstStyle/>
          <a:p>
            <a:r>
              <a:rPr lang="en-GB" dirty="0" smtClean="0"/>
              <a:t>Fields of a process control block (PCB)</a:t>
            </a:r>
            <a:endParaRPr lang="en-IE" dirty="0"/>
          </a:p>
        </p:txBody>
      </p:sp>
      <p:sp>
        <p:nvSpPr>
          <p:cNvPr id="5" name="Content Placeholder 4"/>
          <p:cNvSpPr>
            <a:spLocks noGrp="1"/>
          </p:cNvSpPr>
          <p:nvPr>
            <p:ph idx="1"/>
          </p:nvPr>
        </p:nvSpPr>
        <p:spPr>
          <a:xfrm>
            <a:off x="533400" y="1066800"/>
            <a:ext cx="8077200" cy="5257800"/>
          </a:xfrm>
        </p:spPr>
        <p:txBody>
          <a:bodyPr/>
          <a:lstStyle/>
          <a:p>
            <a:r>
              <a:rPr lang="en-GB" sz="2200" i="1" dirty="0" smtClean="0"/>
              <a:t>Process id. A unique number assigned when job enters the system</a:t>
            </a:r>
          </a:p>
          <a:p>
            <a:r>
              <a:rPr lang="en-GB" sz="2200" i="1" dirty="0" smtClean="0"/>
              <a:t>Process status: hold, ready, running waiting</a:t>
            </a:r>
          </a:p>
          <a:p>
            <a:pPr lvl="1"/>
            <a:r>
              <a:rPr lang="en-GB" sz="2200" i="1" dirty="0" smtClean="0"/>
              <a:t>Process state (all information to indicate current state of the job</a:t>
            </a:r>
          </a:p>
          <a:p>
            <a:pPr lvl="1"/>
            <a:r>
              <a:rPr lang="en-GB" sz="2200" i="1" dirty="0" smtClean="0"/>
              <a:t>Status: current instruction counter</a:t>
            </a:r>
          </a:p>
          <a:p>
            <a:pPr lvl="1"/>
            <a:r>
              <a:rPr lang="en-GB" sz="2200" i="1" dirty="0" smtClean="0"/>
              <a:t>register contents; e.g. accumulator register</a:t>
            </a:r>
          </a:p>
          <a:p>
            <a:pPr lvl="1"/>
            <a:r>
              <a:rPr lang="en-GB" sz="2200" i="1" dirty="0" smtClean="0"/>
              <a:t>Main memory: where the job is stored or refer to process management table (P.M.T.)</a:t>
            </a:r>
          </a:p>
          <a:p>
            <a:pPr lvl="1"/>
            <a:r>
              <a:rPr lang="en-GB" sz="2200" i="1" dirty="0" smtClean="0"/>
              <a:t>Resources: hardware (disk) or files</a:t>
            </a:r>
          </a:p>
          <a:p>
            <a:pPr lvl="1"/>
            <a:r>
              <a:rPr lang="en-GB" sz="2200" i="1" dirty="0" smtClean="0"/>
              <a:t>Priority: determines when the job will run </a:t>
            </a:r>
          </a:p>
          <a:p>
            <a:r>
              <a:rPr lang="en-GB" sz="2200" i="1" dirty="0" smtClean="0"/>
              <a:t>Accounting: what resources the job used and for how long </a:t>
            </a:r>
          </a:p>
          <a:p>
            <a:endParaRPr lang="en-IE" dirty="0"/>
          </a:p>
        </p:txBody>
      </p:sp>
      <p:sp>
        <p:nvSpPr>
          <p:cNvPr id="2" name="Footer Placeholder 1"/>
          <p:cNvSpPr>
            <a:spLocks noGrp="1"/>
          </p:cNvSpPr>
          <p:nvPr>
            <p:ph type="ftr" sz="quarter" idx="10"/>
          </p:nvPr>
        </p:nvSpPr>
        <p:spPr/>
        <p:txBody>
          <a:bodyPr/>
          <a:lstStyle/>
          <a:p>
            <a:pPr>
              <a:defRPr/>
            </a:pPr>
            <a:r>
              <a:rPr lang="en-US" smtClean="0"/>
              <a:t>Understanding Operating Systems</a:t>
            </a:r>
            <a:endParaRPr lang="en-US" dirty="0"/>
          </a:p>
        </p:txBody>
      </p:sp>
      <p:sp>
        <p:nvSpPr>
          <p:cNvPr id="3" name="Slide Number Placeholder 2"/>
          <p:cNvSpPr>
            <a:spLocks noGrp="1"/>
          </p:cNvSpPr>
          <p:nvPr>
            <p:ph type="sldNum" sz="quarter" idx="11"/>
          </p:nvPr>
        </p:nvSpPr>
        <p:spPr/>
        <p:txBody>
          <a:bodyPr/>
          <a:lstStyle/>
          <a:p>
            <a:pPr>
              <a:defRPr/>
            </a:pPr>
            <a:fld id="{8F47A114-D0A4-4D2A-A6FA-CC1620F4FEAE}" type="slidenum">
              <a:rPr lang="en-US" smtClean="0"/>
              <a:pPr>
                <a:defRPr/>
              </a:pPr>
              <a:t>16</a:t>
            </a:fld>
            <a:endParaRPr lang="en-US" dirty="0"/>
          </a:p>
        </p:txBody>
      </p:sp>
    </p:spTree>
    <p:extLst>
      <p:ext uri="{BB962C8B-B14F-4D97-AF65-F5344CB8AC3E}">
        <p14:creationId xmlns:p14="http://schemas.microsoft.com/office/powerpoint/2010/main" val="786081341"/>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381000"/>
            <a:ext cx="8077200" cy="685800"/>
          </a:xfrm>
        </p:spPr>
        <p:txBody>
          <a:bodyPr/>
          <a:lstStyle/>
          <a:p>
            <a:r>
              <a:rPr lang="en-IE" sz="2400" dirty="0" smtClean="0">
                <a:solidFill>
                  <a:srgbClr val="FFFFFF"/>
                </a:solidFill>
              </a:rPr>
              <a:t>Managing the process list </a:t>
            </a:r>
            <a:endParaRPr lang="en-IE" sz="2400" dirty="0">
              <a:solidFill>
                <a:srgbClr val="FFFFFF"/>
              </a:solidFill>
            </a:endParaRPr>
          </a:p>
        </p:txBody>
      </p:sp>
      <p:pic>
        <p:nvPicPr>
          <p:cNvPr id="9" name="Content Placeholder 8" descr="Operating Systems: Processes - Mozilla Firef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19200"/>
            <a:ext cx="8077200" cy="4348362"/>
          </a:xfrm>
        </p:spPr>
      </p:pic>
      <p:sp>
        <p:nvSpPr>
          <p:cNvPr id="5" name="Footer Placeholder 4"/>
          <p:cNvSpPr>
            <a:spLocks noGrp="1"/>
          </p:cNvSpPr>
          <p:nvPr>
            <p:ph type="ftr" sz="quarter" idx="10"/>
          </p:nvPr>
        </p:nvSpPr>
        <p:spPr>
          <a:xfrm>
            <a:off x="457200" y="6400800"/>
            <a:ext cx="5867400" cy="228600"/>
          </a:xfrm>
        </p:spPr>
        <p:txBody>
          <a:bodyPr/>
          <a:lstStyle/>
          <a:p>
            <a:pPr>
              <a:defRPr/>
            </a:pPr>
            <a:r>
              <a:rPr lang="en-US" sz="2400" dirty="0" smtClean="0"/>
              <a:t>Understanding Operating Systems</a:t>
            </a:r>
            <a:endParaRPr lang="en-US" sz="2400" dirty="0"/>
          </a:p>
        </p:txBody>
      </p:sp>
      <p:sp>
        <p:nvSpPr>
          <p:cNvPr id="6" name="Slide Number Placeholder 5"/>
          <p:cNvSpPr>
            <a:spLocks noGrp="1"/>
          </p:cNvSpPr>
          <p:nvPr>
            <p:ph type="sldNum" sz="quarter" idx="11"/>
          </p:nvPr>
        </p:nvSpPr>
        <p:spPr>
          <a:xfrm>
            <a:off x="6781800" y="6400800"/>
            <a:ext cx="1905000" cy="228600"/>
          </a:xfrm>
        </p:spPr>
        <p:txBody>
          <a:bodyPr/>
          <a:lstStyle/>
          <a:p>
            <a:pPr>
              <a:defRPr/>
            </a:pPr>
            <a:fld id="{5D9F440B-BBF4-4CC1-AC0E-31AE202BF5D6}" type="slidenum">
              <a:rPr lang="en-US" sz="2400" smtClean="0"/>
              <a:pPr>
                <a:defRPr/>
              </a:pPr>
              <a:t>17</a:t>
            </a:fld>
            <a:endParaRPr lang="en-US" sz="2400" dirty="0"/>
          </a:p>
        </p:txBody>
      </p:sp>
      <p:sp>
        <p:nvSpPr>
          <p:cNvPr id="10" name="TextBox 9"/>
          <p:cNvSpPr txBox="1"/>
          <p:nvPr/>
        </p:nvSpPr>
        <p:spPr>
          <a:xfrm>
            <a:off x="914400" y="5791200"/>
            <a:ext cx="6781800" cy="461665"/>
          </a:xfrm>
          <a:prstGeom prst="rect">
            <a:avLst/>
          </a:prstGeom>
          <a:noFill/>
        </p:spPr>
        <p:txBody>
          <a:bodyPr wrap="square" rtlCol="0">
            <a:spAutoFit/>
          </a:bodyPr>
          <a:lstStyle/>
          <a:p>
            <a:r>
              <a:rPr lang="en-IE" sz="2400" dirty="0" err="1" smtClean="0">
                <a:solidFill>
                  <a:srgbClr val="000000"/>
                </a:solidFill>
              </a:rPr>
              <a:t>Task_struct</a:t>
            </a:r>
            <a:r>
              <a:rPr lang="en-IE" sz="2400" dirty="0" smtClean="0">
                <a:solidFill>
                  <a:srgbClr val="000000"/>
                </a:solidFill>
              </a:rPr>
              <a:t> is </a:t>
            </a:r>
            <a:r>
              <a:rPr lang="en-IE" sz="2400" dirty="0" err="1" smtClean="0">
                <a:solidFill>
                  <a:srgbClr val="000000"/>
                </a:solidFill>
              </a:rPr>
              <a:t>linux</a:t>
            </a:r>
            <a:r>
              <a:rPr lang="en-IE" sz="2400" dirty="0" smtClean="0">
                <a:solidFill>
                  <a:srgbClr val="000000"/>
                </a:solidFill>
              </a:rPr>
              <a:t> implementation of the PCB</a:t>
            </a:r>
            <a:endParaRPr lang="en-IE" sz="2400" dirty="0">
              <a:solidFill>
                <a:srgbClr val="000000"/>
              </a:solidFill>
            </a:endParaRPr>
          </a:p>
        </p:txBody>
      </p:sp>
    </p:spTree>
    <p:extLst>
      <p:ext uri="{BB962C8B-B14F-4D97-AF65-F5344CB8AC3E}">
        <p14:creationId xmlns:p14="http://schemas.microsoft.com/office/powerpoint/2010/main" val="511304475"/>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5603" name="Rectangle 5"/>
          <p:cNvSpPr>
            <a:spLocks noGrp="1" noChangeArrowheads="1"/>
          </p:cNvSpPr>
          <p:nvPr>
            <p:ph type="title"/>
          </p:nvPr>
        </p:nvSpPr>
        <p:spPr/>
        <p:txBody>
          <a:bodyPr/>
          <a:lstStyle/>
          <a:p>
            <a:pPr eaLnBrk="1" hangingPunct="1"/>
            <a:r>
              <a:rPr lang="en-CA" dirty="0" smtClean="0"/>
              <a:t>Processing states (Control Block) and Queuing </a:t>
            </a:r>
            <a:r>
              <a:rPr lang="en-US" dirty="0" smtClean="0"/>
              <a:t>(cont'd.)</a:t>
            </a:r>
            <a:endParaRPr lang="en-CA" dirty="0" smtClean="0"/>
          </a:p>
        </p:txBody>
      </p:sp>
      <p:sp>
        <p:nvSpPr>
          <p:cNvPr id="256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3E1A5740-32CA-4898-A33B-5C7F083E9487}" type="slidenum">
              <a:rPr lang="en-US" sz="2000" smtClean="0">
                <a:solidFill>
                  <a:srgbClr val="222222"/>
                </a:solidFill>
              </a:rPr>
              <a:pPr eaLnBrk="1" hangingPunct="1"/>
              <a:t>18</a:t>
            </a:fld>
            <a:endParaRPr lang="en-US" sz="2000" dirty="0" smtClean="0">
              <a:solidFill>
                <a:srgbClr val="222222"/>
              </a:solidFill>
            </a:endParaRP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81000" y="1607820"/>
            <a:ext cx="8574186" cy="3421380"/>
          </a:xfrm>
          <a:prstGeom prst="rect">
            <a:avLst/>
          </a:prstGeom>
        </p:spPr>
      </p:pic>
      <p:sp>
        <p:nvSpPr>
          <p:cNvPr id="7" name="Rectangle 6"/>
          <p:cNvSpPr>
            <a:spLocks noChangeArrowheads="1"/>
          </p:cNvSpPr>
          <p:nvPr/>
        </p:nvSpPr>
        <p:spPr bwMode="auto">
          <a:xfrm rot="10800000" flipV="1">
            <a:off x="514350" y="5125758"/>
            <a:ext cx="8153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4.5) </a:t>
            </a:r>
            <a:endParaRPr lang="en-US" sz="1800" b="1" dirty="0">
              <a:solidFill>
                <a:srgbClr val="000000"/>
              </a:solidFill>
              <a:ea typeface="ＭＳ Ｐゴシック" pitchFamily="34" charset="-128"/>
            </a:endParaRPr>
          </a:p>
          <a:p>
            <a:pPr eaLnBrk="0" hangingPunct="0"/>
            <a:r>
              <a:rPr lang="en-US" sz="1800" b="1" dirty="0" smtClean="0">
                <a:solidFill>
                  <a:srgbClr val="000000"/>
                </a:solidFill>
                <a:ea typeface="ＭＳ Ｐゴシック" pitchFamily="34" charset="-128"/>
              </a:rPr>
              <a:t>Queuing paths</a:t>
            </a:r>
            <a:r>
              <a:rPr lang="en-US" sz="1800" dirty="0" smtClean="0">
                <a:solidFill>
                  <a:srgbClr val="000000"/>
                </a:solidFill>
                <a:ea typeface="ＭＳ Ｐゴシック" pitchFamily="34" charset="-128"/>
              </a:rPr>
              <a:t> from HOLD to FINISHED. The Job and Processor schedulers release the resources when the job leaves the RUNNING state.</a:t>
            </a:r>
            <a:endParaRPr lang="en-US" sz="2400" i="1" dirty="0">
              <a:solidFill>
                <a:srgbClr val="000000"/>
              </a:solidFill>
              <a:ea typeface="ＭＳ Ｐゴシック" pitchFamily="34" charset="-128"/>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6627" name="Rectangle 10"/>
          <p:cNvSpPr>
            <a:spLocks noGrp="1" noChangeArrowheads="1"/>
          </p:cNvSpPr>
          <p:nvPr>
            <p:ph type="title"/>
          </p:nvPr>
        </p:nvSpPr>
        <p:spPr/>
        <p:txBody>
          <a:bodyPr/>
          <a:lstStyle/>
          <a:p>
            <a:pPr eaLnBrk="1" hangingPunct="1"/>
            <a:r>
              <a:rPr lang="en-CA" dirty="0" smtClean="0"/>
              <a:t>Scheduling Policies</a:t>
            </a:r>
          </a:p>
        </p:txBody>
      </p:sp>
      <p:sp>
        <p:nvSpPr>
          <p:cNvPr id="26628" name="Rectangle 11"/>
          <p:cNvSpPr>
            <a:spLocks noGrp="1" noChangeArrowheads="1"/>
          </p:cNvSpPr>
          <p:nvPr>
            <p:ph type="body" idx="1"/>
          </p:nvPr>
        </p:nvSpPr>
        <p:spPr/>
        <p:txBody>
          <a:bodyPr/>
          <a:lstStyle/>
          <a:p>
            <a:pPr eaLnBrk="1" hangingPunct="1"/>
            <a:r>
              <a:rPr lang="en-CA" dirty="0" smtClean="0"/>
              <a:t>Multiprogramming environment</a:t>
            </a:r>
          </a:p>
          <a:p>
            <a:pPr lvl="1" eaLnBrk="1" hangingPunct="1"/>
            <a:r>
              <a:rPr lang="en-CA" dirty="0" smtClean="0"/>
              <a:t>More jobs than resources at any given time</a:t>
            </a:r>
          </a:p>
          <a:p>
            <a:pPr eaLnBrk="1" hangingPunct="1"/>
            <a:r>
              <a:rPr lang="en-CA" dirty="0" smtClean="0"/>
              <a:t>Operating system pre-scheduling task</a:t>
            </a:r>
          </a:p>
          <a:p>
            <a:pPr lvl="1" eaLnBrk="1" hangingPunct="1"/>
            <a:r>
              <a:rPr lang="en-CA" dirty="0" smtClean="0"/>
              <a:t>Resolve three</a:t>
            </a:r>
            <a:r>
              <a:rPr lang="en-US" dirty="0" smtClean="0"/>
              <a:t> system </a:t>
            </a:r>
            <a:r>
              <a:rPr lang="en-CA" dirty="0" smtClean="0"/>
              <a:t>limitations</a:t>
            </a:r>
          </a:p>
          <a:p>
            <a:pPr lvl="2" eaLnBrk="1" hangingPunct="1"/>
            <a:r>
              <a:rPr lang="en-CA" dirty="0" smtClean="0"/>
              <a:t>Finite number of resources (disk drives, printers,</a:t>
            </a:r>
            <a:r>
              <a:rPr lang="en-US" dirty="0" smtClean="0"/>
              <a:t> </a:t>
            </a:r>
            <a:r>
              <a:rPr lang="en-CA" dirty="0" smtClean="0"/>
              <a:t>tape drives)</a:t>
            </a:r>
          </a:p>
          <a:p>
            <a:pPr lvl="2" eaLnBrk="1" hangingPunct="1"/>
            <a:r>
              <a:rPr lang="en-CA" dirty="0" smtClean="0"/>
              <a:t>Some resources cannot be shared (mutual exclusion) once allocated</a:t>
            </a:r>
            <a:r>
              <a:rPr lang="en-US" dirty="0" smtClean="0"/>
              <a:t> </a:t>
            </a:r>
            <a:r>
              <a:rPr lang="en-CA" dirty="0" smtClean="0"/>
              <a:t>(printers)</a:t>
            </a:r>
          </a:p>
          <a:p>
            <a:pPr lvl="2" eaLnBrk="1" hangingPunct="1"/>
            <a:r>
              <a:rPr lang="en-CA" dirty="0" smtClean="0"/>
              <a:t>Some resources require operator intervention before reassigning: mouse click / keyboard…</a:t>
            </a:r>
          </a:p>
        </p:txBody>
      </p:sp>
      <p:sp>
        <p:nvSpPr>
          <p:cNvPr id="2662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93A97F47-ABDE-432D-9501-CA1E25C9A8E2}" type="slidenum">
              <a:rPr lang="en-US" sz="2000" smtClean="0">
                <a:solidFill>
                  <a:srgbClr val="222222"/>
                </a:solidFill>
              </a:rPr>
              <a:pPr eaLnBrk="1" hangingPunct="1"/>
              <a:t>19</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09600"/>
          </a:xfrm>
        </p:spPr>
        <p:txBody>
          <a:bodyPr/>
          <a:lstStyle/>
          <a:p>
            <a:r>
              <a:rPr lang="en-IE" dirty="0" smtClean="0"/>
              <a:t>Introduction </a:t>
            </a:r>
            <a:endParaRPr lang="en-IE" dirty="0"/>
          </a:p>
        </p:txBody>
      </p:sp>
      <p:sp>
        <p:nvSpPr>
          <p:cNvPr id="3" name="Content Placeholder 2"/>
          <p:cNvSpPr>
            <a:spLocks noGrp="1"/>
          </p:cNvSpPr>
          <p:nvPr>
            <p:ph idx="1"/>
          </p:nvPr>
        </p:nvSpPr>
        <p:spPr>
          <a:xfrm>
            <a:off x="533400" y="838200"/>
            <a:ext cx="8077200" cy="5410200"/>
          </a:xfrm>
        </p:spPr>
        <p:txBody>
          <a:bodyPr/>
          <a:lstStyle/>
          <a:p>
            <a:r>
              <a:rPr lang="en-IE" dirty="0" smtClean="0"/>
              <a:t>What is a process….</a:t>
            </a:r>
          </a:p>
          <a:p>
            <a:endParaRPr lang="en-IE" dirty="0"/>
          </a:p>
          <a:p>
            <a:r>
              <a:rPr lang="en-IE" dirty="0" smtClean="0"/>
              <a:t>The process scheduler </a:t>
            </a:r>
          </a:p>
          <a:p>
            <a:endParaRPr lang="en-IE" dirty="0"/>
          </a:p>
          <a:p>
            <a:r>
              <a:rPr lang="en-IE" dirty="0" smtClean="0"/>
              <a:t>The process control Block; elements of the PCB</a:t>
            </a:r>
          </a:p>
          <a:p>
            <a:endParaRPr lang="en-IE" dirty="0"/>
          </a:p>
          <a:p>
            <a:r>
              <a:rPr lang="en-IE" dirty="0" smtClean="0"/>
              <a:t>Creating process in Unix/Linux </a:t>
            </a:r>
          </a:p>
          <a:p>
            <a:pPr lvl="1"/>
            <a:r>
              <a:rPr lang="en-IE" dirty="0" smtClean="0"/>
              <a:t>fork() command</a:t>
            </a:r>
          </a:p>
          <a:p>
            <a:pPr lvl="1"/>
            <a:r>
              <a:rPr lang="en-IE" dirty="0" smtClean="0"/>
              <a:t>Wait() command</a:t>
            </a:r>
          </a:p>
          <a:p>
            <a:pPr lvl="1"/>
            <a:r>
              <a:rPr lang="en-IE" dirty="0" smtClean="0"/>
              <a:t>exec commands </a:t>
            </a:r>
          </a:p>
          <a:p>
            <a:endParaRPr lang="en-IE" dirty="0"/>
          </a:p>
          <a:p>
            <a:r>
              <a:rPr lang="en-IE" dirty="0" smtClean="0"/>
              <a:t>Multiprocessing system: scheduling; </a:t>
            </a:r>
            <a:r>
              <a:rPr lang="en-IE" dirty="0" err="1" smtClean="0"/>
              <a:t>interprocess</a:t>
            </a:r>
            <a:r>
              <a:rPr lang="en-IE" dirty="0" smtClean="0"/>
              <a:t> communication (synchronisation, asynchronous) </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a:t>
            </a:fld>
            <a:endParaRPr lang="en-US" dirty="0"/>
          </a:p>
        </p:txBody>
      </p:sp>
    </p:spTree>
    <p:extLst>
      <p:ext uri="{BB962C8B-B14F-4D97-AF65-F5344CB8AC3E}">
        <p14:creationId xmlns:p14="http://schemas.microsoft.com/office/powerpoint/2010/main" val="337930829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7651" name="Rectangle 10"/>
          <p:cNvSpPr>
            <a:spLocks noGrp="1" noChangeArrowheads="1"/>
          </p:cNvSpPr>
          <p:nvPr>
            <p:ph type="title"/>
          </p:nvPr>
        </p:nvSpPr>
        <p:spPr/>
        <p:txBody>
          <a:bodyPr/>
          <a:lstStyle/>
          <a:p>
            <a:pPr eaLnBrk="1" hangingPunct="1"/>
            <a:r>
              <a:rPr lang="en-CA" dirty="0" smtClean="0"/>
              <a:t>Purpose of Scheduling Policies</a:t>
            </a:r>
            <a:r>
              <a:rPr lang="en-US" dirty="0"/>
              <a:t> </a:t>
            </a:r>
            <a:endParaRPr lang="en-CA" dirty="0" smtClean="0"/>
          </a:p>
        </p:txBody>
      </p:sp>
      <p:sp>
        <p:nvSpPr>
          <p:cNvPr id="27652" name="Rectangle 11"/>
          <p:cNvSpPr>
            <a:spLocks noGrp="1" noChangeArrowheads="1"/>
          </p:cNvSpPr>
          <p:nvPr>
            <p:ph type="body" idx="1"/>
          </p:nvPr>
        </p:nvSpPr>
        <p:spPr>
          <a:xfrm>
            <a:off x="533400" y="1676400"/>
            <a:ext cx="8229600" cy="4572000"/>
          </a:xfrm>
        </p:spPr>
        <p:txBody>
          <a:bodyPr/>
          <a:lstStyle/>
          <a:p>
            <a:pPr eaLnBrk="1" hangingPunct="1"/>
            <a:r>
              <a:rPr lang="en-US" dirty="0" smtClean="0"/>
              <a:t>Good process scheduling policy criteria</a:t>
            </a:r>
          </a:p>
          <a:p>
            <a:pPr lvl="1" eaLnBrk="1" hangingPunct="1"/>
            <a:r>
              <a:rPr lang="en-CA" dirty="0" smtClean="0"/>
              <a:t>Maximize throughput </a:t>
            </a:r>
          </a:p>
          <a:p>
            <a:pPr lvl="2" eaLnBrk="1" hangingPunct="1"/>
            <a:r>
              <a:rPr lang="en-CA" dirty="0" smtClean="0"/>
              <a:t>Run as many jobs as</a:t>
            </a:r>
            <a:r>
              <a:rPr lang="en-US" dirty="0" smtClean="0"/>
              <a:t> </a:t>
            </a:r>
            <a:r>
              <a:rPr lang="en-CA" dirty="0" smtClean="0"/>
              <a:t>possible in given amount</a:t>
            </a:r>
            <a:r>
              <a:rPr lang="en-US" dirty="0" smtClean="0"/>
              <a:t> </a:t>
            </a:r>
            <a:r>
              <a:rPr lang="en-CA" dirty="0" smtClean="0"/>
              <a:t>of time</a:t>
            </a:r>
            <a:endParaRPr lang="en-US" dirty="0" smtClean="0"/>
          </a:p>
          <a:p>
            <a:pPr lvl="1" eaLnBrk="1" hangingPunct="1"/>
            <a:r>
              <a:rPr lang="en-CA" dirty="0" smtClean="0"/>
              <a:t>Minimize response time</a:t>
            </a:r>
          </a:p>
          <a:p>
            <a:pPr lvl="2" eaLnBrk="1" hangingPunct="1"/>
            <a:r>
              <a:rPr lang="en-CA" dirty="0" smtClean="0"/>
              <a:t>Quickly turn around</a:t>
            </a:r>
            <a:r>
              <a:rPr lang="en-US" dirty="0" smtClean="0"/>
              <a:t> for </a:t>
            </a:r>
            <a:r>
              <a:rPr lang="en-CA" dirty="0" smtClean="0"/>
              <a:t>interactive requests</a:t>
            </a:r>
          </a:p>
          <a:p>
            <a:pPr lvl="1" eaLnBrk="1" hangingPunct="1"/>
            <a:r>
              <a:rPr lang="en-CA" dirty="0" smtClean="0"/>
              <a:t>Minimize turnaround time</a:t>
            </a:r>
          </a:p>
          <a:p>
            <a:pPr lvl="2" eaLnBrk="1" hangingPunct="1"/>
            <a:r>
              <a:rPr lang="en-CA" dirty="0" smtClean="0"/>
              <a:t>Move entire job</a:t>
            </a:r>
            <a:r>
              <a:rPr lang="en-US" dirty="0" smtClean="0"/>
              <a:t> </a:t>
            </a:r>
            <a:r>
              <a:rPr lang="en-CA" dirty="0" smtClean="0"/>
              <a:t>in</a:t>
            </a:r>
            <a:r>
              <a:rPr lang="en-US" dirty="0" smtClean="0"/>
              <a:t> and </a:t>
            </a:r>
            <a:r>
              <a:rPr lang="en-CA" dirty="0" smtClean="0"/>
              <a:t>out of system quickly</a:t>
            </a:r>
            <a:endParaRPr lang="en-US" dirty="0" smtClean="0"/>
          </a:p>
          <a:p>
            <a:pPr lvl="1" eaLnBrk="1" hangingPunct="1"/>
            <a:r>
              <a:rPr lang="en-CA" dirty="0" smtClean="0"/>
              <a:t>Minimize waiting time</a:t>
            </a:r>
          </a:p>
          <a:p>
            <a:pPr lvl="2" eaLnBrk="1" hangingPunct="1"/>
            <a:r>
              <a:rPr lang="en-CA" dirty="0" smtClean="0"/>
              <a:t>Move job out of</a:t>
            </a:r>
            <a:r>
              <a:rPr lang="en-US" dirty="0" smtClean="0"/>
              <a:t> </a:t>
            </a:r>
            <a:r>
              <a:rPr lang="en-CA" dirty="0" smtClean="0"/>
              <a:t>READY queue </a:t>
            </a:r>
            <a:r>
              <a:rPr lang="en-CA" dirty="0"/>
              <a:t>quickly: </a:t>
            </a:r>
            <a:r>
              <a:rPr lang="en-CA" dirty="0" smtClean="0"/>
              <a:t>limit </a:t>
            </a:r>
            <a:r>
              <a:rPr lang="en-CA" dirty="0"/>
              <a:t>the number of users allowed on the </a:t>
            </a:r>
            <a:r>
              <a:rPr lang="en-CA" dirty="0" smtClean="0"/>
              <a:t>system</a:t>
            </a:r>
          </a:p>
        </p:txBody>
      </p:sp>
      <p:sp>
        <p:nvSpPr>
          <p:cNvPr id="2765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118061D3-F37E-4FF1-A896-E9C98434BD7E}" type="slidenum">
              <a:rPr lang="en-US" sz="2000" smtClean="0">
                <a:solidFill>
                  <a:srgbClr val="222222"/>
                </a:solidFill>
              </a:rPr>
              <a:pPr eaLnBrk="1" hangingPunct="1"/>
              <a:t>20</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8675" name="Rectangle 8"/>
          <p:cNvSpPr>
            <a:spLocks noGrp="1" noChangeArrowheads="1"/>
          </p:cNvSpPr>
          <p:nvPr>
            <p:ph type="title"/>
          </p:nvPr>
        </p:nvSpPr>
        <p:spPr/>
        <p:txBody>
          <a:bodyPr/>
          <a:lstStyle/>
          <a:p>
            <a:pPr eaLnBrk="1" hangingPunct="1"/>
            <a:r>
              <a:rPr lang="en-CA" dirty="0" smtClean="0"/>
              <a:t>Scheduling Policies</a:t>
            </a:r>
            <a:r>
              <a:rPr lang="en-US" dirty="0" smtClean="0"/>
              <a:t> (cont'd.)</a:t>
            </a:r>
            <a:endParaRPr lang="en-CA" dirty="0" smtClean="0"/>
          </a:p>
        </p:txBody>
      </p:sp>
      <p:sp>
        <p:nvSpPr>
          <p:cNvPr id="28676" name="Rectangle 9"/>
          <p:cNvSpPr>
            <a:spLocks noGrp="1" noChangeArrowheads="1"/>
          </p:cNvSpPr>
          <p:nvPr>
            <p:ph type="body" idx="1"/>
          </p:nvPr>
        </p:nvSpPr>
        <p:spPr/>
        <p:txBody>
          <a:bodyPr/>
          <a:lstStyle/>
          <a:p>
            <a:pPr eaLnBrk="1" hangingPunct="1"/>
            <a:r>
              <a:rPr lang="en-US" dirty="0" smtClean="0"/>
              <a:t>Good process scheduling policy criteria (cont'd.)</a:t>
            </a:r>
          </a:p>
          <a:p>
            <a:pPr lvl="1" eaLnBrk="1" hangingPunct="1"/>
            <a:r>
              <a:rPr lang="en-CA" dirty="0" smtClean="0"/>
              <a:t>Maximize CPU efficiency</a:t>
            </a:r>
          </a:p>
          <a:p>
            <a:pPr lvl="2" eaLnBrk="1" hangingPunct="1"/>
            <a:r>
              <a:rPr lang="en-CA" dirty="0" smtClean="0"/>
              <a:t>Keep CPU busy 100</a:t>
            </a:r>
            <a:r>
              <a:rPr lang="en-US" dirty="0" smtClean="0"/>
              <a:t> percent</a:t>
            </a:r>
            <a:r>
              <a:rPr lang="en-CA" dirty="0" smtClean="0"/>
              <a:t> of time</a:t>
            </a:r>
          </a:p>
          <a:p>
            <a:pPr lvl="1" eaLnBrk="1" hangingPunct="1"/>
            <a:r>
              <a:rPr lang="en-CA" dirty="0" smtClean="0"/>
              <a:t>Ensure fairness for all</a:t>
            </a:r>
            <a:r>
              <a:rPr lang="en-US" dirty="0" smtClean="0"/>
              <a:t> </a:t>
            </a:r>
            <a:r>
              <a:rPr lang="en-CA" dirty="0" smtClean="0"/>
              <a:t>jobs</a:t>
            </a:r>
          </a:p>
          <a:p>
            <a:pPr lvl="2" eaLnBrk="1" hangingPunct="1"/>
            <a:r>
              <a:rPr lang="en-CA" dirty="0" smtClean="0"/>
              <a:t>Give every job equal CPU</a:t>
            </a:r>
            <a:r>
              <a:rPr lang="en-US" dirty="0" smtClean="0"/>
              <a:t> </a:t>
            </a:r>
            <a:r>
              <a:rPr lang="en-CA" dirty="0" smtClean="0"/>
              <a:t>and I/O time</a:t>
            </a:r>
          </a:p>
          <a:p>
            <a:pPr eaLnBrk="1" hangingPunct="1"/>
            <a:endParaRPr lang="en-US" dirty="0" smtClean="0"/>
          </a:p>
          <a:p>
            <a:pPr eaLnBrk="1" hangingPunct="1"/>
            <a:r>
              <a:rPr lang="en-US" dirty="0" smtClean="0"/>
              <a:t>Final policy criteria decision lies with system designer or administrator (</a:t>
            </a:r>
            <a:r>
              <a:rPr lang="en-US" b="1" dirty="0" smtClean="0"/>
              <a:t>select a scheduling policy that </a:t>
            </a:r>
            <a:r>
              <a:rPr lang="en-US" b="1" dirty="0" err="1" smtClean="0"/>
              <a:t>maximises</a:t>
            </a:r>
            <a:r>
              <a:rPr lang="en-US" b="1" dirty="0" smtClean="0"/>
              <a:t> efficiency of system resources</a:t>
            </a:r>
            <a:r>
              <a:rPr lang="en-US" dirty="0" smtClean="0"/>
              <a:t>)</a:t>
            </a:r>
          </a:p>
        </p:txBody>
      </p:sp>
      <p:sp>
        <p:nvSpPr>
          <p:cNvPr id="2867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4E5279DC-DD14-4AAF-8885-351CFD5C3A05}" type="slidenum">
              <a:rPr lang="en-US" sz="2000" smtClean="0">
                <a:solidFill>
                  <a:srgbClr val="222222"/>
                </a:solidFill>
              </a:rPr>
              <a:pPr eaLnBrk="1" hangingPunct="1"/>
              <a:t>21</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9699" name="Rectangle 16"/>
          <p:cNvSpPr>
            <a:spLocks noGrp="1" noChangeArrowheads="1"/>
          </p:cNvSpPr>
          <p:nvPr>
            <p:ph type="title"/>
          </p:nvPr>
        </p:nvSpPr>
        <p:spPr/>
        <p:txBody>
          <a:bodyPr/>
          <a:lstStyle/>
          <a:p>
            <a:pPr eaLnBrk="1" hangingPunct="1"/>
            <a:r>
              <a:rPr lang="en-CA" dirty="0" smtClean="0"/>
              <a:t>Scheduling Policies</a:t>
            </a:r>
            <a:r>
              <a:rPr lang="en-US" dirty="0" smtClean="0"/>
              <a:t> (cont'd.)</a:t>
            </a:r>
            <a:endParaRPr lang="en-CA" dirty="0" smtClean="0"/>
          </a:p>
        </p:txBody>
      </p:sp>
      <p:sp>
        <p:nvSpPr>
          <p:cNvPr id="29700" name="Rectangle 17"/>
          <p:cNvSpPr>
            <a:spLocks noGrp="1" noChangeArrowheads="1"/>
          </p:cNvSpPr>
          <p:nvPr>
            <p:ph type="body" idx="1"/>
          </p:nvPr>
        </p:nvSpPr>
        <p:spPr/>
        <p:txBody>
          <a:bodyPr/>
          <a:lstStyle/>
          <a:p>
            <a:pPr eaLnBrk="1" hangingPunct="1"/>
            <a:r>
              <a:rPr lang="en-US" dirty="0" smtClean="0"/>
              <a:t>Problem</a:t>
            </a:r>
          </a:p>
          <a:p>
            <a:pPr lvl="1" eaLnBrk="1" hangingPunct="1"/>
            <a:r>
              <a:rPr lang="en-US" dirty="0" smtClean="0"/>
              <a:t>Job claims CPU for very long time before I/O request issued</a:t>
            </a:r>
          </a:p>
          <a:p>
            <a:pPr lvl="2" eaLnBrk="1" hangingPunct="1"/>
            <a:r>
              <a:rPr lang="en-US" dirty="0" smtClean="0"/>
              <a:t>Builds up READY queue and empties I/O queues</a:t>
            </a:r>
          </a:p>
          <a:p>
            <a:pPr lvl="2" eaLnBrk="1" hangingPunct="1"/>
            <a:r>
              <a:rPr lang="en-US" dirty="0" smtClean="0"/>
              <a:t>Creates unacceptable system imbalance</a:t>
            </a:r>
          </a:p>
          <a:p>
            <a:pPr eaLnBrk="1" hangingPunct="1"/>
            <a:r>
              <a:rPr lang="en-US" dirty="0" smtClean="0"/>
              <a:t>Corrective measure</a:t>
            </a:r>
          </a:p>
          <a:p>
            <a:pPr lvl="1" eaLnBrk="1" hangingPunct="1"/>
            <a:r>
              <a:rPr lang="en-US" dirty="0" smtClean="0"/>
              <a:t>Interrupt</a:t>
            </a:r>
          </a:p>
          <a:p>
            <a:pPr lvl="2" eaLnBrk="1" hangingPunct="1"/>
            <a:r>
              <a:rPr lang="en-US" dirty="0" smtClean="0"/>
              <a:t>Used by Process Scheduler upon predetermined expiration of time slice </a:t>
            </a:r>
          </a:p>
          <a:p>
            <a:pPr lvl="2" eaLnBrk="1" hangingPunct="1"/>
            <a:r>
              <a:rPr lang="en-US" dirty="0" smtClean="0"/>
              <a:t>Current job activity suspended</a:t>
            </a:r>
          </a:p>
          <a:p>
            <a:pPr lvl="2" eaLnBrk="1" hangingPunct="1"/>
            <a:r>
              <a:rPr lang="en-US" dirty="0" smtClean="0"/>
              <a:t>Reschedules job into READY queue</a:t>
            </a:r>
          </a:p>
        </p:txBody>
      </p:sp>
      <p:sp>
        <p:nvSpPr>
          <p:cNvPr id="297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CCC6E108-273D-48E6-AE8B-F1860DADDBA7}" type="slidenum">
              <a:rPr lang="en-US" sz="2000" smtClean="0">
                <a:solidFill>
                  <a:srgbClr val="222222"/>
                </a:solidFill>
              </a:rPr>
              <a:pPr eaLnBrk="1" hangingPunct="1"/>
              <a:t>22</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30723" name="Rectangle 10"/>
          <p:cNvSpPr>
            <a:spLocks noGrp="1" noChangeArrowheads="1"/>
          </p:cNvSpPr>
          <p:nvPr>
            <p:ph type="title"/>
          </p:nvPr>
        </p:nvSpPr>
        <p:spPr/>
        <p:txBody>
          <a:bodyPr/>
          <a:lstStyle/>
          <a:p>
            <a:pPr eaLnBrk="1" hangingPunct="1"/>
            <a:r>
              <a:rPr lang="en-CA" dirty="0" smtClean="0"/>
              <a:t>Scheduling Policies</a:t>
            </a:r>
            <a:r>
              <a:rPr lang="en-US" dirty="0" smtClean="0"/>
              <a:t> (cont'd.)</a:t>
            </a:r>
            <a:endParaRPr lang="en-CA" dirty="0" smtClean="0"/>
          </a:p>
        </p:txBody>
      </p:sp>
      <p:sp>
        <p:nvSpPr>
          <p:cNvPr id="30724" name="Rectangle 11"/>
          <p:cNvSpPr>
            <a:spLocks noGrp="1" noChangeArrowheads="1"/>
          </p:cNvSpPr>
          <p:nvPr>
            <p:ph type="body" idx="1"/>
          </p:nvPr>
        </p:nvSpPr>
        <p:spPr>
          <a:xfrm>
            <a:off x="533400" y="1371600"/>
            <a:ext cx="8077200" cy="4876800"/>
          </a:xfrm>
        </p:spPr>
        <p:txBody>
          <a:bodyPr/>
          <a:lstStyle/>
          <a:p>
            <a:pPr eaLnBrk="1" hangingPunct="1"/>
            <a:r>
              <a:rPr lang="en-US" dirty="0" smtClean="0"/>
              <a:t>Types of scheduling policies (will be referred to in process scheduling lecture)</a:t>
            </a:r>
          </a:p>
          <a:p>
            <a:pPr lvl="1" eaLnBrk="1" hangingPunct="1"/>
            <a:r>
              <a:rPr lang="en-US" dirty="0" smtClean="0"/>
              <a:t>Preemptive</a:t>
            </a:r>
          </a:p>
          <a:p>
            <a:pPr lvl="2" eaLnBrk="1" hangingPunct="1"/>
            <a:r>
              <a:rPr lang="en-US" dirty="0" smtClean="0"/>
              <a:t>Used in time-sharing environments</a:t>
            </a:r>
          </a:p>
          <a:p>
            <a:pPr lvl="2" eaLnBrk="1" hangingPunct="1"/>
            <a:r>
              <a:rPr lang="en-US" dirty="0" smtClean="0"/>
              <a:t>Interrupts job </a:t>
            </a:r>
            <a:r>
              <a:rPr lang="en-US" dirty="0"/>
              <a:t>processing after a specific amount of time if there has been no other </a:t>
            </a:r>
            <a:r>
              <a:rPr lang="en-US" dirty="0" smtClean="0"/>
              <a:t>interrupts</a:t>
            </a:r>
          </a:p>
          <a:p>
            <a:pPr lvl="2" eaLnBrk="1" hangingPunct="1"/>
            <a:r>
              <a:rPr lang="en-US" dirty="0" smtClean="0"/>
              <a:t>Transfers CPU to another job (round robin)</a:t>
            </a:r>
          </a:p>
          <a:p>
            <a:pPr lvl="1" eaLnBrk="1" hangingPunct="1"/>
            <a:endParaRPr lang="en-US" dirty="0" smtClean="0"/>
          </a:p>
          <a:p>
            <a:pPr lvl="1" eaLnBrk="1" hangingPunct="1"/>
            <a:r>
              <a:rPr lang="en-US" dirty="0" smtClean="0"/>
              <a:t>Non-preemptive </a:t>
            </a:r>
          </a:p>
          <a:p>
            <a:pPr lvl="2" eaLnBrk="1" hangingPunct="1"/>
            <a:r>
              <a:rPr lang="en-US" dirty="0" smtClean="0"/>
              <a:t>Functions without “external” interrupts</a:t>
            </a:r>
          </a:p>
          <a:p>
            <a:pPr lvl="2" eaLnBrk="1" hangingPunct="1"/>
            <a:r>
              <a:rPr lang="en-US" dirty="0"/>
              <a:t>a job or process remains in a running state until interrupted by </a:t>
            </a:r>
            <a:r>
              <a:rPr lang="en-US" dirty="0" smtClean="0"/>
              <a:t>internal interrupts  </a:t>
            </a:r>
            <a:r>
              <a:rPr lang="en-US" dirty="0"/>
              <a:t>e.g. I/O request</a:t>
            </a:r>
            <a:r>
              <a:rPr lang="en-US" b="1" dirty="0"/>
              <a:t>: used in batch systems</a:t>
            </a:r>
            <a:endParaRPr lang="en-US" dirty="0" smtClean="0"/>
          </a:p>
        </p:txBody>
      </p:sp>
      <p:sp>
        <p:nvSpPr>
          <p:cNvPr id="307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7494CCB0-438F-4A0C-A499-1D3DF5574B7C}" type="slidenum">
              <a:rPr lang="en-US" sz="2000" smtClean="0">
                <a:solidFill>
                  <a:srgbClr val="222222"/>
                </a:solidFill>
              </a:rPr>
              <a:pPr eaLnBrk="1" hangingPunct="1"/>
              <a:t>23</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Re-scheduling a process </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092" y="1066800"/>
            <a:ext cx="7373815" cy="51816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24</a:t>
            </a:fld>
            <a:endParaRPr lang="en-US" dirty="0"/>
          </a:p>
        </p:txBody>
      </p:sp>
    </p:spTree>
    <p:extLst>
      <p:ext uri="{BB962C8B-B14F-4D97-AF65-F5344CB8AC3E}">
        <p14:creationId xmlns:p14="http://schemas.microsoft.com/office/powerpoint/2010/main" val="4014868588"/>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838200"/>
          </a:xfrm>
        </p:spPr>
        <p:txBody>
          <a:bodyPr/>
          <a:lstStyle/>
          <a:p>
            <a:r>
              <a:rPr lang="en-IE" dirty="0" smtClean="0"/>
              <a:t>Illustration of context switching </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092" y="1066800"/>
            <a:ext cx="7373815" cy="51816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25</a:t>
            </a:fld>
            <a:endParaRPr lang="en-US" dirty="0"/>
          </a:p>
        </p:txBody>
      </p:sp>
    </p:spTree>
    <p:extLst>
      <p:ext uri="{BB962C8B-B14F-4D97-AF65-F5344CB8AC3E}">
        <p14:creationId xmlns:p14="http://schemas.microsoft.com/office/powerpoint/2010/main" val="514442796"/>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3400" y="381000"/>
            <a:ext cx="8077200" cy="838200"/>
          </a:xfrm>
        </p:spPr>
        <p:txBody>
          <a:bodyPr/>
          <a:lstStyle/>
          <a:p>
            <a:pPr eaLnBrk="1" hangingPunct="1"/>
            <a:r>
              <a:rPr lang="en-IE" altLang="en-US" dirty="0" smtClean="0"/>
              <a:t>Process in Unix	</a:t>
            </a:r>
          </a:p>
        </p:txBody>
      </p:sp>
      <p:sp>
        <p:nvSpPr>
          <p:cNvPr id="13315" name="Content Placeholder 3"/>
          <p:cNvSpPr>
            <a:spLocks noGrp="1"/>
          </p:cNvSpPr>
          <p:nvPr>
            <p:ph idx="1"/>
          </p:nvPr>
        </p:nvSpPr>
        <p:spPr>
          <a:xfrm>
            <a:off x="533400" y="1219200"/>
            <a:ext cx="8077200" cy="5334000"/>
          </a:xfrm>
        </p:spPr>
        <p:txBody>
          <a:bodyPr/>
          <a:lstStyle/>
          <a:p>
            <a:pPr eaLnBrk="1" hangingPunct="1"/>
            <a:r>
              <a:rPr lang="en-IE" altLang="en-US" dirty="0" smtClean="0"/>
              <a:t>The </a:t>
            </a:r>
            <a:r>
              <a:rPr lang="en-IE" altLang="en-US" dirty="0" err="1" smtClean="0"/>
              <a:t>ps</a:t>
            </a:r>
            <a:r>
              <a:rPr lang="en-IE" altLang="en-US" dirty="0" smtClean="0"/>
              <a:t> command shows basic information about the PCBs  </a:t>
            </a:r>
          </a:p>
          <a:p>
            <a:pPr eaLnBrk="1" hangingPunct="1"/>
            <a:r>
              <a:rPr lang="en-IE" altLang="en-US" b="1" dirty="0" smtClean="0"/>
              <a:t>PID</a:t>
            </a:r>
            <a:r>
              <a:rPr lang="en-IE" altLang="en-US" dirty="0" smtClean="0"/>
              <a:t>	   </a:t>
            </a:r>
            <a:r>
              <a:rPr lang="en-IE" altLang="en-US" b="1" dirty="0" smtClean="0"/>
              <a:t>time</a:t>
            </a:r>
            <a:r>
              <a:rPr lang="en-IE" altLang="en-US" dirty="0" smtClean="0"/>
              <a:t>  </a:t>
            </a:r>
            <a:r>
              <a:rPr lang="en-IE" altLang="en-US" b="1" dirty="0" smtClean="0"/>
              <a:t>DESCRIPTION (CMD)</a:t>
            </a:r>
          </a:p>
          <a:p>
            <a:pPr eaLnBrk="1" hangingPunct="1"/>
            <a:r>
              <a:rPr lang="en-IE" altLang="en-US" dirty="0" smtClean="0"/>
              <a:t>e.g. the </a:t>
            </a:r>
            <a:r>
              <a:rPr lang="en-IE" altLang="en-US" b="1" dirty="0" smtClean="0"/>
              <a:t>man </a:t>
            </a:r>
            <a:r>
              <a:rPr lang="en-IE" altLang="en-US" b="1" dirty="0" err="1" smtClean="0"/>
              <a:t>ps</a:t>
            </a:r>
            <a:r>
              <a:rPr lang="en-IE" altLang="en-US" dirty="0" smtClean="0"/>
              <a:t> shows other command line </a:t>
            </a:r>
            <a:r>
              <a:rPr lang="en-IE" altLang="en-US" dirty="0" err="1" smtClean="0"/>
              <a:t>arugments</a:t>
            </a:r>
            <a:r>
              <a:rPr lang="en-IE" altLang="en-US" dirty="0" smtClean="0"/>
              <a:t>; e.g. </a:t>
            </a:r>
          </a:p>
          <a:p>
            <a:pPr eaLnBrk="1" hangingPunct="1"/>
            <a:endParaRPr lang="en-US" altLang="en-US" dirty="0" smtClean="0"/>
          </a:p>
          <a:p>
            <a:pPr eaLnBrk="1" hangingPunct="1"/>
            <a:r>
              <a:rPr lang="en-IE" altLang="en-US" sz="1600" dirty="0" smtClean="0"/>
              <a:t>%</a:t>
            </a:r>
            <a:r>
              <a:rPr lang="en-IE" altLang="en-US" sz="1600" dirty="0" err="1" smtClean="0"/>
              <a:t>cpu</a:t>
            </a:r>
            <a:r>
              <a:rPr lang="en-IE" altLang="en-US" sz="1600" dirty="0" smtClean="0"/>
              <a:t>	   %CPU	    </a:t>
            </a:r>
            <a:r>
              <a:rPr lang="en-IE" altLang="en-US" sz="1600" dirty="0" err="1" smtClean="0"/>
              <a:t>cpu</a:t>
            </a:r>
            <a:r>
              <a:rPr lang="en-IE" altLang="en-US" sz="1600" dirty="0" smtClean="0"/>
              <a:t> utilization of the process in "##.#" format.</a:t>
            </a:r>
          </a:p>
          <a:p>
            <a:pPr eaLnBrk="1" hangingPunct="1"/>
            <a:r>
              <a:rPr lang="en-IE" altLang="en-US" sz="1600" dirty="0" smtClean="0"/>
              <a:t>		    Currently, it is the CPU time used divided by the time the</a:t>
            </a:r>
          </a:p>
          <a:p>
            <a:pPr eaLnBrk="1" hangingPunct="1"/>
            <a:r>
              <a:rPr lang="en-IE" altLang="en-US" sz="1600" dirty="0" smtClean="0"/>
              <a:t>		    process has been running (</a:t>
            </a:r>
            <a:r>
              <a:rPr lang="en-IE" altLang="en-US" sz="1600" dirty="0" err="1" smtClean="0"/>
              <a:t>cputime</a:t>
            </a:r>
            <a:r>
              <a:rPr lang="en-IE" altLang="en-US" sz="1600" dirty="0" smtClean="0"/>
              <a:t>/</a:t>
            </a:r>
            <a:r>
              <a:rPr lang="en-IE" altLang="en-US" sz="1600" dirty="0" err="1" smtClean="0"/>
              <a:t>realtime</a:t>
            </a:r>
            <a:r>
              <a:rPr lang="en-IE" altLang="en-US" sz="1600" dirty="0" smtClean="0"/>
              <a:t> ratio),</a:t>
            </a:r>
          </a:p>
          <a:p>
            <a:pPr eaLnBrk="1" hangingPunct="1"/>
            <a:r>
              <a:rPr lang="en-IE" altLang="en-US" sz="1600" dirty="0" smtClean="0"/>
              <a:t>		    expressed as a percentage. It will not add up to 100%</a:t>
            </a:r>
          </a:p>
          <a:p>
            <a:pPr eaLnBrk="1" hangingPunct="1"/>
            <a:r>
              <a:rPr lang="en-IE" altLang="en-US" sz="1600" dirty="0" smtClean="0"/>
              <a:t>		    unless you are lucky. (alias </a:t>
            </a:r>
            <a:r>
              <a:rPr lang="en-IE" altLang="en-US" sz="1600" dirty="0" err="1" smtClean="0"/>
              <a:t>pcpu</a:t>
            </a:r>
            <a:r>
              <a:rPr lang="en-IE" altLang="en-US" sz="1600" dirty="0" smtClean="0"/>
              <a:t>).</a:t>
            </a:r>
          </a:p>
          <a:p>
            <a:pPr eaLnBrk="1" hangingPunct="1"/>
            <a:endParaRPr lang="en-US" altLang="en-US" sz="1600" dirty="0" smtClean="0"/>
          </a:p>
          <a:p>
            <a:pPr eaLnBrk="1" hangingPunct="1"/>
            <a:r>
              <a:rPr lang="en-IE" altLang="en-US" sz="1600" dirty="0" smtClean="0"/>
              <a:t>%mem	   %MEM	    ratio of the process's resident set size  to the physical</a:t>
            </a:r>
          </a:p>
          <a:p>
            <a:pPr eaLnBrk="1" hangingPunct="1"/>
            <a:r>
              <a:rPr lang="en-IE" altLang="en-US" sz="1600" dirty="0" smtClean="0"/>
              <a:t>		    memory on the machine, expressed as a percentage.</a:t>
            </a:r>
          </a:p>
          <a:p>
            <a:pPr eaLnBrk="1" hangingPunct="1"/>
            <a:r>
              <a:rPr lang="en-IE" altLang="en-US" sz="1600" dirty="0" smtClean="0"/>
              <a:t>		    (alias </a:t>
            </a:r>
            <a:r>
              <a:rPr lang="en-IE" altLang="en-US" sz="1600" dirty="0" err="1" smtClean="0"/>
              <a:t>pmem</a:t>
            </a:r>
            <a:r>
              <a:rPr lang="en-IE" altLang="en-US" sz="1600" dirty="0" smtClean="0"/>
              <a:t>).</a:t>
            </a:r>
          </a:p>
          <a:p>
            <a:pPr eaLnBrk="1" hangingPunct="1"/>
            <a:endParaRPr lang="en-US" altLang="en-US" sz="1600" dirty="0" smtClean="0"/>
          </a:p>
        </p:txBody>
      </p:sp>
    </p:spTree>
    <p:extLst>
      <p:ext uri="{BB962C8B-B14F-4D97-AF65-F5344CB8AC3E}">
        <p14:creationId xmlns:p14="http://schemas.microsoft.com/office/powerpoint/2010/main" val="1493493537"/>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09600"/>
          </a:xfrm>
        </p:spPr>
        <p:txBody>
          <a:bodyPr/>
          <a:lstStyle/>
          <a:p>
            <a:r>
              <a:rPr lang="en-IE" dirty="0" smtClean="0"/>
              <a:t>Example more detailed </a:t>
            </a:r>
            <a:r>
              <a:rPr lang="en-IE" dirty="0" err="1" smtClean="0"/>
              <a:t>ps</a:t>
            </a:r>
            <a:r>
              <a:rPr lang="en-IE" dirty="0" smtClean="0"/>
              <a:t> command</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27</a:t>
            </a:fld>
            <a:endParaRPr lang="en-US" dirty="0"/>
          </a:p>
        </p:txBody>
      </p:sp>
      <p:pic>
        <p:nvPicPr>
          <p:cNvPr id="7" name="Content Placeholder 6" descr="denis.manley@apollo: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752600"/>
            <a:ext cx="8809474" cy="3863118"/>
          </a:xfrm>
        </p:spPr>
      </p:pic>
    </p:spTree>
    <p:extLst>
      <p:ext uri="{BB962C8B-B14F-4D97-AF65-F5344CB8AC3E}">
        <p14:creationId xmlns:p14="http://schemas.microsoft.com/office/powerpoint/2010/main" val="417685658"/>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t>Top </a:t>
            </a:r>
            <a:r>
              <a:rPr lang="en-IE" sz="3200" dirty="0" smtClean="0"/>
              <a:t>commands </a:t>
            </a:r>
            <a:r>
              <a:rPr lang="en-IE" sz="3200" dirty="0" smtClean="0"/>
              <a:t>in </a:t>
            </a:r>
            <a:r>
              <a:rPr lang="en-IE" sz="3200" dirty="0" err="1" smtClean="0"/>
              <a:t>linux</a:t>
            </a:r>
            <a:r>
              <a:rPr lang="en-IE" sz="3200" dirty="0" smtClean="0"/>
              <a:t>: list of processes</a:t>
            </a:r>
            <a:endParaRPr lang="en-IE" sz="3200" dirty="0"/>
          </a:p>
        </p:txBody>
      </p:sp>
      <p:pic>
        <p:nvPicPr>
          <p:cNvPr id="6" name="Content Placeholder 5" descr="denis.manley@apollo: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5293" y="1219200"/>
            <a:ext cx="6333414" cy="50292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28</a:t>
            </a:fld>
            <a:endParaRPr lang="en-US" dirty="0"/>
          </a:p>
        </p:txBody>
      </p:sp>
    </p:spTree>
    <p:extLst>
      <p:ext uri="{BB962C8B-B14F-4D97-AF65-F5344CB8AC3E}">
        <p14:creationId xmlns:p14="http://schemas.microsoft.com/office/powerpoint/2010/main" val="835942655"/>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762000"/>
          </a:xfrm>
        </p:spPr>
        <p:txBody>
          <a:bodyPr/>
          <a:lstStyle/>
          <a:p>
            <a:r>
              <a:rPr lang="en-IE" dirty="0" err="1"/>
              <a:t>h</a:t>
            </a:r>
            <a:r>
              <a:rPr lang="en-IE" dirty="0" err="1" smtClean="0"/>
              <a:t>top</a:t>
            </a:r>
            <a:r>
              <a:rPr lang="en-IE" dirty="0" smtClean="0"/>
              <a:t> command in </a:t>
            </a:r>
            <a:r>
              <a:rPr lang="en-IE" dirty="0" err="1" smtClean="0"/>
              <a:t>linux</a:t>
            </a:r>
            <a:endParaRPr lang="en-IE" dirty="0"/>
          </a:p>
        </p:txBody>
      </p:sp>
      <p:pic>
        <p:nvPicPr>
          <p:cNvPr id="6" name="Content Placeholder 5" descr="denis.manley@apollo: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312" y="1143000"/>
            <a:ext cx="6429375" cy="51054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29</a:t>
            </a:fld>
            <a:endParaRPr lang="en-US" dirty="0"/>
          </a:p>
        </p:txBody>
      </p:sp>
    </p:spTree>
    <p:extLst>
      <p:ext uri="{BB962C8B-B14F-4D97-AF65-F5344CB8AC3E}">
        <p14:creationId xmlns:p14="http://schemas.microsoft.com/office/powerpoint/2010/main" val="145895241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6147" name="Rectangle 12"/>
          <p:cNvSpPr>
            <a:spLocks noGrp="1" noChangeArrowheads="1"/>
          </p:cNvSpPr>
          <p:nvPr>
            <p:ph type="title"/>
          </p:nvPr>
        </p:nvSpPr>
        <p:spPr>
          <a:xfrm>
            <a:off x="533400" y="381000"/>
            <a:ext cx="8077200" cy="762000"/>
          </a:xfrm>
        </p:spPr>
        <p:txBody>
          <a:bodyPr/>
          <a:lstStyle/>
          <a:p>
            <a:pPr eaLnBrk="1" hangingPunct="1"/>
            <a:r>
              <a:rPr lang="en-US" dirty="0" smtClean="0"/>
              <a:t>Some revision</a:t>
            </a:r>
            <a:endParaRPr lang="en-CA" dirty="0" smtClean="0"/>
          </a:p>
        </p:txBody>
      </p:sp>
      <p:sp>
        <p:nvSpPr>
          <p:cNvPr id="6148" name="Rectangle 13"/>
          <p:cNvSpPr>
            <a:spLocks noGrp="1" noChangeArrowheads="1"/>
          </p:cNvSpPr>
          <p:nvPr>
            <p:ph type="body" idx="1"/>
          </p:nvPr>
        </p:nvSpPr>
        <p:spPr>
          <a:xfrm>
            <a:off x="533400" y="1447800"/>
            <a:ext cx="8077200" cy="4572000"/>
          </a:xfrm>
        </p:spPr>
        <p:txBody>
          <a:bodyPr/>
          <a:lstStyle/>
          <a:p>
            <a:pPr eaLnBrk="1" hangingPunct="1"/>
            <a:r>
              <a:rPr lang="en-US" dirty="0" smtClean="0"/>
              <a:t>Simple system</a:t>
            </a:r>
          </a:p>
          <a:p>
            <a:pPr lvl="1" eaLnBrk="1" hangingPunct="1"/>
            <a:r>
              <a:rPr lang="en-US" dirty="0" smtClean="0"/>
              <a:t>Single user</a:t>
            </a:r>
          </a:p>
          <a:p>
            <a:pPr lvl="1" eaLnBrk="1" hangingPunct="1"/>
            <a:r>
              <a:rPr lang="en-US" dirty="0" smtClean="0"/>
              <a:t>One processor: busy only when executing the user’s job or system software</a:t>
            </a:r>
          </a:p>
          <a:p>
            <a:endParaRPr lang="en-US" dirty="0" smtClean="0"/>
          </a:p>
          <a:p>
            <a:r>
              <a:rPr lang="en-US" dirty="0" smtClean="0"/>
              <a:t>Multiprogramming environment: multiple </a:t>
            </a:r>
            <a:r>
              <a:rPr lang="en-US" i="1" dirty="0" smtClean="0"/>
              <a:t>processes</a:t>
            </a:r>
            <a:r>
              <a:rPr lang="en-US" dirty="0" smtClean="0"/>
              <a:t> </a:t>
            </a:r>
            <a:r>
              <a:rPr lang="en-US" dirty="0"/>
              <a:t>competing to be run by a single </a:t>
            </a:r>
            <a:r>
              <a:rPr lang="en-US" dirty="0" smtClean="0"/>
              <a:t>CPU</a:t>
            </a:r>
          </a:p>
          <a:p>
            <a:pPr lvl="1"/>
            <a:r>
              <a:rPr lang="en-US" dirty="0" smtClean="0"/>
              <a:t>Requires fair and efficient CPU allocation for each job</a:t>
            </a:r>
          </a:p>
          <a:p>
            <a:endParaRPr lang="en-US" dirty="0" smtClean="0"/>
          </a:p>
          <a:p>
            <a:pPr lvl="1" eaLnBrk="1" hangingPunct="1"/>
            <a:endParaRPr lang="en-US" dirty="0" smtClean="0"/>
          </a:p>
        </p:txBody>
      </p:sp>
      <p:sp>
        <p:nvSpPr>
          <p:cNvPr id="614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FAC001D1-CBDA-44A0-A859-4F5FF98B2DC3}" type="slidenum">
              <a:rPr lang="en-US" sz="2000" smtClean="0">
                <a:solidFill>
                  <a:srgbClr val="222222"/>
                </a:solidFill>
              </a:rPr>
              <a:pPr eaLnBrk="1" hangingPunct="1"/>
              <a:t>3</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details in windows</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30</a:t>
            </a:fld>
            <a:endParaRPr lang="en-US" dirty="0"/>
          </a:p>
        </p:txBody>
      </p:sp>
      <p:pic>
        <p:nvPicPr>
          <p:cNvPr id="8" name="Content Placeholder 7" descr="Windows Task Manag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576" y="1776107"/>
            <a:ext cx="3924848" cy="4372586"/>
          </a:xfrm>
        </p:spPr>
      </p:pic>
    </p:spTree>
    <p:extLst>
      <p:ext uri="{BB962C8B-B14F-4D97-AF65-F5344CB8AC3E}">
        <p14:creationId xmlns:p14="http://schemas.microsoft.com/office/powerpoint/2010/main" val="446190743"/>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457200" y="274638"/>
            <a:ext cx="8228013" cy="11414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lstStyle/>
          <a:p>
            <a:pPr eaLnBrk="1" fontAlgn="auto" hangingPunct="1">
              <a:lnSpc>
                <a:spcPct val="126000"/>
              </a:lnSpc>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mtClean="0"/>
              <a:t>Process Creation</a:t>
            </a:r>
          </a:p>
        </p:txBody>
      </p:sp>
      <p:sp>
        <p:nvSpPr>
          <p:cNvPr id="41986" name="Rectangle 2"/>
          <p:cNvSpPr>
            <a:spLocks noGrp="1" noChangeArrowheads="1"/>
          </p:cNvSpPr>
          <p:nvPr>
            <p:ph idx="1"/>
          </p:nvPr>
        </p:nvSpPr>
        <p:spPr>
          <a:xfrm>
            <a:off x="457200" y="1600200"/>
            <a:ext cx="8228013" cy="4605338"/>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lstStyle/>
          <a:p>
            <a:pPr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sz="2400" dirty="0" smtClean="0"/>
              <a:t>Address space</a:t>
            </a:r>
          </a:p>
          <a:p>
            <a:pPr lvl="1"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dirty="0" smtClean="0"/>
              <a:t>Child duplicate of parent</a:t>
            </a:r>
          </a:p>
          <a:p>
            <a:pPr lvl="1"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dirty="0" smtClean="0"/>
              <a:t>Child has a program (process) loaded into it</a:t>
            </a:r>
          </a:p>
          <a:p>
            <a:pPr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sz="2400" dirty="0" smtClean="0"/>
              <a:t>UNIX/Linux examples</a:t>
            </a:r>
          </a:p>
          <a:p>
            <a:pPr lvl="1"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dirty="0" smtClean="0"/>
              <a:t>The </a:t>
            </a:r>
            <a:r>
              <a:rPr lang="en-GB" altLang="en-US" dirty="0" smtClean="0">
                <a:latin typeface="Courier New" pitchFamily="49" charset="0"/>
              </a:rPr>
              <a:t>fork() </a:t>
            </a:r>
            <a:r>
              <a:rPr lang="en-GB" altLang="en-US" dirty="0" smtClean="0"/>
              <a:t>system call in Unix creates a new process. After a successful </a:t>
            </a:r>
            <a:r>
              <a:rPr lang="en-GB" altLang="en-US" dirty="0" smtClean="0">
                <a:latin typeface="Courier New" pitchFamily="49" charset="0"/>
              </a:rPr>
              <a:t>fork()</a:t>
            </a:r>
            <a:r>
              <a:rPr lang="en-GB" altLang="en-US" dirty="0" smtClean="0"/>
              <a:t> call, </a:t>
            </a:r>
            <a:r>
              <a:rPr lang="en-GB" altLang="en-US" i="1" dirty="0" smtClean="0"/>
              <a:t>two copies</a:t>
            </a:r>
            <a:r>
              <a:rPr lang="en-GB" altLang="en-US" dirty="0" smtClean="0"/>
              <a:t> of the original code will be running. In the original process (the parent) the return value of </a:t>
            </a:r>
            <a:r>
              <a:rPr lang="en-GB" altLang="en-US" dirty="0" smtClean="0">
                <a:latin typeface="Courier New" pitchFamily="49" charset="0"/>
              </a:rPr>
              <a:t>fork()</a:t>
            </a:r>
            <a:r>
              <a:rPr lang="en-GB" altLang="en-US" dirty="0" smtClean="0"/>
              <a:t> will be the process ID of the child. In the new child process the return value of </a:t>
            </a:r>
            <a:r>
              <a:rPr lang="en-GB" altLang="en-US" dirty="0" smtClean="0">
                <a:latin typeface="Courier New" pitchFamily="49" charset="0"/>
              </a:rPr>
              <a:t>fork()</a:t>
            </a:r>
            <a:r>
              <a:rPr lang="en-GB" altLang="en-US" dirty="0" smtClean="0"/>
              <a:t> will be 0</a:t>
            </a:r>
          </a:p>
          <a:p>
            <a:pPr eaLnBrk="1" hangingPunct="1">
              <a:lnSpc>
                <a:spcPct val="116000"/>
              </a:lnSpc>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altLang="en-US" sz="2400" dirty="0" smtClean="0"/>
          </a:p>
        </p:txBody>
      </p:sp>
    </p:spTree>
    <p:extLst>
      <p:ext uri="{BB962C8B-B14F-4D97-AF65-F5344CB8AC3E}">
        <p14:creationId xmlns:p14="http://schemas.microsoft.com/office/powerpoint/2010/main" val="9183576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Process Creation: Unix</a:t>
            </a:r>
          </a:p>
        </p:txBody>
      </p:sp>
      <p:sp>
        <p:nvSpPr>
          <p:cNvPr id="140290" name="Content Placeholder 2"/>
          <p:cNvSpPr>
            <a:spLocks noGrp="1"/>
          </p:cNvSpPr>
          <p:nvPr>
            <p:ph idx="1"/>
          </p:nvPr>
        </p:nvSpPr>
        <p:spPr/>
        <p:txBody>
          <a:bodyPr>
            <a:normAutofit lnSpcReduction="10000"/>
          </a:bodyPr>
          <a:lstStyle/>
          <a:p>
            <a:pPr eaLnBrk="1" hangingPunct="1">
              <a:lnSpc>
                <a:spcPct val="90000"/>
              </a:lnSpc>
              <a:defRPr/>
            </a:pPr>
            <a:r>
              <a:rPr lang="en-US" altLang="en-US" sz="2800" dirty="0" smtClean="0"/>
              <a:t>In Unix, processes are created using fork()</a:t>
            </a:r>
          </a:p>
          <a:p>
            <a:pPr eaLnBrk="1" hangingPunct="1">
              <a:lnSpc>
                <a:spcPct val="90000"/>
              </a:lnSpc>
              <a:defRPr/>
            </a:pPr>
            <a:r>
              <a:rPr lang="en-US" altLang="en-US" sz="2800" dirty="0" smtClean="0"/>
              <a:t>Creates and initializes a PCB and creates a new address space</a:t>
            </a:r>
          </a:p>
          <a:p>
            <a:pPr eaLnBrk="1" hangingPunct="1">
              <a:lnSpc>
                <a:spcPct val="90000"/>
              </a:lnSpc>
              <a:defRPr/>
            </a:pPr>
            <a:r>
              <a:rPr lang="en-US" altLang="en-US" sz="2800" dirty="0" smtClean="0"/>
              <a:t> Initializes the address space with a copy of the entire contents of the address space of the parent</a:t>
            </a:r>
          </a:p>
          <a:p>
            <a:pPr eaLnBrk="1" hangingPunct="1">
              <a:lnSpc>
                <a:spcPct val="90000"/>
              </a:lnSpc>
              <a:defRPr/>
            </a:pPr>
            <a:r>
              <a:rPr lang="en-US" altLang="en-US" sz="2800" dirty="0" smtClean="0"/>
              <a:t>Initializes the kernel resources to point to the resources used by parent (e.g., open files)</a:t>
            </a:r>
          </a:p>
          <a:p>
            <a:pPr eaLnBrk="1" hangingPunct="1">
              <a:lnSpc>
                <a:spcPct val="90000"/>
              </a:lnSpc>
              <a:defRPr/>
            </a:pPr>
            <a:r>
              <a:rPr lang="en-US" altLang="en-US" sz="2800" dirty="0" smtClean="0"/>
              <a:t>Places the child PCB on the ready queue</a:t>
            </a:r>
          </a:p>
          <a:p>
            <a:pPr eaLnBrk="1" hangingPunct="1">
              <a:lnSpc>
                <a:spcPct val="90000"/>
              </a:lnSpc>
              <a:defRPr/>
            </a:pPr>
            <a:r>
              <a:rPr lang="de-DE" altLang="en-US" sz="2800" dirty="0" smtClean="0"/>
              <a:t>Fork returns twice: </a:t>
            </a:r>
            <a:r>
              <a:rPr lang="en-US" altLang="en-US" sz="2800" dirty="0" smtClean="0"/>
              <a:t>Returns the child’s PID to the parent, “0” to the child</a:t>
            </a:r>
          </a:p>
        </p:txBody>
      </p:sp>
    </p:spTree>
    <p:extLst>
      <p:ext uri="{BB962C8B-B14F-4D97-AF65-F5344CB8AC3E}">
        <p14:creationId xmlns:p14="http://schemas.microsoft.com/office/powerpoint/2010/main" val="2948929201"/>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0000"/>
                </a:solidFill>
              </a:rPr>
              <a:t>Understanding Operating Systems, 7e</a:t>
            </a:r>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29EA255-1724-4F70-A053-B949BDD58DBC}" type="slidenum">
              <a:rPr lang="en-US" smtClean="0">
                <a:solidFill>
                  <a:srgbClr val="000000"/>
                </a:solidFill>
              </a:rPr>
              <a:pPr eaLnBrk="1" hangingPunct="1"/>
              <a:t>33</a:t>
            </a:fld>
            <a:endParaRPr lang="en-US" dirty="0" smtClean="0">
              <a:solidFill>
                <a:srgbClr val="000000"/>
              </a:solidFill>
            </a:endParaRPr>
          </a:p>
        </p:txBody>
      </p:sp>
      <p:sp>
        <p:nvSpPr>
          <p:cNvPr id="28676" name="Rectangle 9"/>
          <p:cNvSpPr>
            <a:spLocks noGrp="1" noChangeArrowheads="1"/>
          </p:cNvSpPr>
          <p:nvPr>
            <p:ph type="title"/>
          </p:nvPr>
        </p:nvSpPr>
        <p:spPr>
          <a:xfrm>
            <a:off x="533400" y="381000"/>
            <a:ext cx="8077200" cy="838200"/>
          </a:xfrm>
        </p:spPr>
        <p:txBody>
          <a:bodyPr/>
          <a:lstStyle/>
          <a:p>
            <a:pPr eaLnBrk="1" hangingPunct="1"/>
            <a:r>
              <a:rPr lang="en-US" dirty="0" smtClean="0"/>
              <a:t>Synchronization</a:t>
            </a:r>
          </a:p>
        </p:txBody>
      </p:sp>
      <p:sp>
        <p:nvSpPr>
          <p:cNvPr id="28677" name="Rectangle 10"/>
          <p:cNvSpPr>
            <a:spLocks noGrp="1" noChangeArrowheads="1"/>
          </p:cNvSpPr>
          <p:nvPr>
            <p:ph type="body" idx="1"/>
          </p:nvPr>
        </p:nvSpPr>
        <p:spPr>
          <a:xfrm>
            <a:off x="533400" y="990600"/>
            <a:ext cx="8077200" cy="4572000"/>
          </a:xfrm>
        </p:spPr>
        <p:txBody>
          <a:bodyPr/>
          <a:lstStyle/>
          <a:p>
            <a:pPr eaLnBrk="1" hangingPunct="1"/>
            <a:r>
              <a:rPr lang="en-US" b="1" dirty="0" smtClean="0"/>
              <a:t>Fork()</a:t>
            </a:r>
            <a:r>
              <a:rPr lang="en-US" dirty="0" smtClean="0"/>
              <a:t> </a:t>
            </a:r>
          </a:p>
          <a:p>
            <a:pPr lvl="1" eaLnBrk="1" hangingPunct="1"/>
            <a:r>
              <a:rPr lang="en-CA" dirty="0" smtClean="0"/>
              <a:t>UNIX command: </a:t>
            </a:r>
            <a:r>
              <a:rPr lang="en-CA" dirty="0" smtClean="0"/>
              <a:t>generates</a:t>
            </a:r>
            <a:r>
              <a:rPr lang="en-CA" dirty="0" smtClean="0"/>
              <a:t> </a:t>
            </a:r>
            <a:r>
              <a:rPr lang="en-CA" dirty="0" smtClean="0"/>
              <a:t>one</a:t>
            </a:r>
            <a:r>
              <a:rPr lang="en-US" dirty="0" smtClean="0"/>
              <a:t> </a:t>
            </a:r>
            <a:r>
              <a:rPr lang="en-CA" dirty="0" smtClean="0"/>
              <a:t>program from another program </a:t>
            </a:r>
            <a:endParaRPr lang="en-US" dirty="0" smtClean="0"/>
          </a:p>
          <a:p>
            <a:pPr lvl="1" eaLnBrk="1" hangingPunct="1"/>
            <a:r>
              <a:rPr lang="en-CA" dirty="0" smtClean="0"/>
              <a:t>Gives second</a:t>
            </a:r>
            <a:r>
              <a:rPr lang="en-US" dirty="0" smtClean="0"/>
              <a:t> </a:t>
            </a:r>
            <a:r>
              <a:rPr lang="en-CA" dirty="0" smtClean="0"/>
              <a:t>program all first program attributes </a:t>
            </a:r>
          </a:p>
          <a:p>
            <a:pPr lvl="1" eaLnBrk="1" hangingPunct="1"/>
            <a:r>
              <a:rPr lang="en-GB" dirty="0"/>
              <a:t>code, global data, heap and stack, registers (including </a:t>
            </a:r>
            <a:r>
              <a:rPr lang="en-GB" i="1" dirty="0"/>
              <a:t>program counter</a:t>
            </a:r>
            <a:r>
              <a:rPr lang="en-GB" dirty="0"/>
              <a:t>), and open files.</a:t>
            </a:r>
            <a:endParaRPr lang="en-CA" dirty="0"/>
          </a:p>
          <a:p>
            <a:pPr lvl="1" eaLnBrk="1" hangingPunct="1"/>
            <a:r>
              <a:rPr lang="en-CA" dirty="0" smtClean="0"/>
              <a:t>Saves</a:t>
            </a:r>
            <a:r>
              <a:rPr lang="en-US" dirty="0" smtClean="0"/>
              <a:t> </a:t>
            </a:r>
            <a:r>
              <a:rPr lang="en-CA" dirty="0" smtClean="0"/>
              <a:t>first program in original form</a:t>
            </a:r>
            <a:endParaRPr lang="en-US" dirty="0" smtClean="0"/>
          </a:p>
          <a:p>
            <a:pPr lvl="1" eaLnBrk="1" hangingPunct="1"/>
            <a:r>
              <a:rPr lang="en-US" dirty="0" smtClean="0"/>
              <a:t>Splits program: two </a:t>
            </a:r>
            <a:r>
              <a:rPr lang="en-US" dirty="0" smtClean="0"/>
              <a:t>versions of the parent (parent and child)</a:t>
            </a:r>
            <a:endParaRPr lang="en-US" dirty="0" smtClean="0"/>
          </a:p>
          <a:p>
            <a:pPr lvl="2" eaLnBrk="1" hangingPunct="1"/>
            <a:r>
              <a:rPr lang="en-US" dirty="0" smtClean="0"/>
              <a:t>Both run from statement after </a:t>
            </a:r>
            <a:r>
              <a:rPr lang="en-US" dirty="0" smtClean="0">
                <a:latin typeface="Courier New" pitchFamily="49" charset="0"/>
                <a:cs typeface="Courier New" pitchFamily="49" charset="0"/>
              </a:rPr>
              <a:t>fork</a:t>
            </a:r>
            <a:r>
              <a:rPr lang="en-US" dirty="0" smtClean="0"/>
              <a:t> command</a:t>
            </a:r>
          </a:p>
          <a:p>
            <a:pPr lvl="1" eaLnBrk="1" hangingPunct="1"/>
            <a:r>
              <a:rPr lang="en-US" dirty="0" smtClean="0">
                <a:latin typeface="Courier New" pitchFamily="49" charset="0"/>
                <a:cs typeface="Courier New" pitchFamily="49" charset="0"/>
              </a:rPr>
              <a:t>fork</a:t>
            </a:r>
            <a:r>
              <a:rPr lang="en-US" dirty="0" smtClean="0"/>
              <a:t> executed</a:t>
            </a:r>
          </a:p>
          <a:p>
            <a:pPr lvl="2" eaLnBrk="1" hangingPunct="1"/>
            <a:r>
              <a:rPr lang="en-US" dirty="0" smtClean="0"/>
              <a:t>“Process id” (pid) generated</a:t>
            </a:r>
          </a:p>
          <a:p>
            <a:pPr lvl="2" eaLnBrk="1" hangingPunct="1"/>
            <a:r>
              <a:rPr lang="en-US" dirty="0" smtClean="0"/>
              <a:t>Ensures each process has unique ID number</a:t>
            </a:r>
          </a:p>
        </p:txBody>
      </p:sp>
    </p:spTree>
    <p:extLst>
      <p:ext uri="{BB962C8B-B14F-4D97-AF65-F5344CB8AC3E}">
        <p14:creationId xmlns:p14="http://schemas.microsoft.com/office/powerpoint/2010/main" val="234343958"/>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477703F-2956-4F3E-81CA-4BAC2EE5BE3A}" type="slidenum">
              <a:rPr lang="en-US" smtClean="0">
                <a:solidFill>
                  <a:srgbClr val="000000"/>
                </a:solidFill>
              </a:rPr>
              <a:pPr eaLnBrk="1" hangingPunct="1"/>
              <a:t>34</a:t>
            </a:fld>
            <a:endParaRPr lang="en-US" dirty="0" smtClean="0">
              <a:solidFill>
                <a:srgbClr val="000000"/>
              </a:solidFill>
            </a:endParaRPr>
          </a:p>
        </p:txBody>
      </p:sp>
      <p:sp>
        <p:nvSpPr>
          <p:cNvPr id="29700" name="Rectangle 2"/>
          <p:cNvSpPr>
            <a:spLocks noGrp="1" noChangeArrowheads="1"/>
          </p:cNvSpPr>
          <p:nvPr>
            <p:ph type="title"/>
          </p:nvPr>
        </p:nvSpPr>
        <p:spPr/>
        <p:txBody>
          <a:bodyPr/>
          <a:lstStyle/>
          <a:p>
            <a:pPr eaLnBrk="1" hangingPunct="1"/>
            <a:r>
              <a:rPr lang="en-US" dirty="0" smtClean="0"/>
              <a:t>Synchronization (cont'd.)</a:t>
            </a:r>
          </a:p>
        </p:txBody>
      </p:sp>
      <p:pic>
        <p:nvPicPr>
          <p:cNvPr id="29701" name="Picture 1" descr="Screen Clippi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495425"/>
            <a:ext cx="6288088"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Rectangle 6"/>
          <p:cNvSpPr>
            <a:spLocks noChangeArrowheads="1"/>
          </p:cNvSpPr>
          <p:nvPr/>
        </p:nvSpPr>
        <p:spPr bwMode="auto">
          <a:xfrm rot="10800000" flipV="1">
            <a:off x="228600" y="1384042"/>
            <a:ext cx="2020888"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smtClean="0">
                <a:solidFill>
                  <a:srgbClr val="000000"/>
                </a:solidFill>
              </a:rPr>
              <a:t>when </a:t>
            </a:r>
            <a:r>
              <a:rPr lang="en-US" sz="1600" dirty="0">
                <a:solidFill>
                  <a:srgbClr val="000000"/>
                </a:solidFill>
              </a:rPr>
              <a:t>the fork command is received, </a:t>
            </a:r>
            <a:endParaRPr lang="en-US" sz="1600" dirty="0" smtClean="0">
              <a:solidFill>
                <a:srgbClr val="000000"/>
              </a:solidFill>
            </a:endParaRPr>
          </a:p>
          <a:p>
            <a:r>
              <a:rPr lang="en-US" sz="1600" dirty="0" smtClean="0">
                <a:solidFill>
                  <a:srgbClr val="000000"/>
                </a:solidFill>
              </a:rPr>
              <a:t>the </a:t>
            </a:r>
            <a:r>
              <a:rPr lang="en-US" sz="1600" dirty="0">
                <a:solidFill>
                  <a:srgbClr val="000000"/>
                </a:solidFill>
              </a:rPr>
              <a:t>parent </a:t>
            </a:r>
            <a:r>
              <a:rPr lang="en-US" sz="1600" dirty="0" smtClean="0">
                <a:solidFill>
                  <a:srgbClr val="000000"/>
                </a:solidFill>
              </a:rPr>
              <a:t>process:</a:t>
            </a:r>
          </a:p>
          <a:p>
            <a:endParaRPr lang="en-US" sz="1600" dirty="0">
              <a:solidFill>
                <a:srgbClr val="000000"/>
              </a:solidFill>
            </a:endParaRPr>
          </a:p>
          <a:p>
            <a:endParaRPr lang="en-US" sz="1600" dirty="0" smtClean="0">
              <a:solidFill>
                <a:srgbClr val="000000"/>
              </a:solidFill>
            </a:endParaRPr>
          </a:p>
          <a:p>
            <a:r>
              <a:rPr lang="en-US" sz="1600" dirty="0" smtClean="0">
                <a:solidFill>
                  <a:srgbClr val="000000"/>
                </a:solidFill>
              </a:rPr>
              <a:t>shown </a:t>
            </a:r>
            <a:r>
              <a:rPr lang="en-US" sz="1600" dirty="0">
                <a:solidFill>
                  <a:srgbClr val="000000"/>
                </a:solidFill>
              </a:rPr>
              <a:t>in (a) begets the child process shown </a:t>
            </a:r>
            <a:endParaRPr lang="en-US" sz="1600" dirty="0" smtClean="0">
              <a:solidFill>
                <a:srgbClr val="000000"/>
              </a:solidFill>
            </a:endParaRPr>
          </a:p>
          <a:p>
            <a:endParaRPr lang="en-US" sz="1600" dirty="0" smtClean="0">
              <a:solidFill>
                <a:srgbClr val="000000"/>
              </a:solidFill>
            </a:endParaRPr>
          </a:p>
          <a:p>
            <a:endParaRPr lang="en-US" sz="1600" dirty="0">
              <a:solidFill>
                <a:srgbClr val="000000"/>
              </a:solidFill>
            </a:endParaRPr>
          </a:p>
          <a:p>
            <a:r>
              <a:rPr lang="en-US" sz="1600" dirty="0" smtClean="0">
                <a:solidFill>
                  <a:srgbClr val="000000"/>
                </a:solidFill>
              </a:rPr>
              <a:t>in </a:t>
            </a:r>
            <a:r>
              <a:rPr lang="en-US" sz="1600" dirty="0">
                <a:solidFill>
                  <a:srgbClr val="000000"/>
                </a:solidFill>
              </a:rPr>
              <a:t>(b) and Statement </a:t>
            </a:r>
            <a:r>
              <a:rPr lang="en-US" sz="1600" dirty="0" smtClean="0">
                <a:solidFill>
                  <a:srgbClr val="000000"/>
                </a:solidFill>
              </a:rPr>
              <a:t>2 (one of the child and one of the parent) is </a:t>
            </a:r>
            <a:r>
              <a:rPr lang="en-US" sz="1600" dirty="0">
                <a:solidFill>
                  <a:srgbClr val="000000"/>
                </a:solidFill>
              </a:rPr>
              <a:t>executed twice.</a:t>
            </a:r>
          </a:p>
          <a:p>
            <a:pPr algn="r"/>
            <a:endParaRPr lang="en-US" sz="1600" i="1" dirty="0" smtClean="0">
              <a:solidFill>
                <a:srgbClr val="000000"/>
              </a:solidFill>
              <a:ea typeface="ＭＳ Ｐゴシック" pitchFamily="34" charset="-128"/>
            </a:endParaRPr>
          </a:p>
          <a:p>
            <a:pPr algn="r"/>
            <a:endParaRPr lang="en-US" sz="1600" i="1" dirty="0">
              <a:solidFill>
                <a:srgbClr val="000000"/>
              </a:solidFill>
              <a:ea typeface="ＭＳ Ｐゴシック" pitchFamily="34" charset="-128"/>
            </a:endParaRPr>
          </a:p>
          <a:p>
            <a:pPr algn="r"/>
            <a:r>
              <a:rPr lang="en-US" sz="1600" i="1" dirty="0" smtClean="0">
                <a:solidFill>
                  <a:srgbClr val="000000"/>
                </a:solidFill>
                <a:ea typeface="ＭＳ Ｐゴシック" pitchFamily="34" charset="-128"/>
              </a:rPr>
              <a:t> </a:t>
            </a:r>
            <a:r>
              <a:rPr lang="en-US" sz="1600" i="1" dirty="0">
                <a:solidFill>
                  <a:srgbClr val="000000"/>
                </a:solidFill>
                <a:ea typeface="ＭＳ Ｐゴシック" pitchFamily="34" charset="-128"/>
              </a:rPr>
              <a:t>Cengage Learning 2014</a:t>
            </a:r>
          </a:p>
        </p:txBody>
      </p:sp>
    </p:spTree>
    <p:extLst>
      <p:ext uri="{BB962C8B-B14F-4D97-AF65-F5344CB8AC3E}">
        <p14:creationId xmlns:p14="http://schemas.microsoft.com/office/powerpoint/2010/main" val="2556322922"/>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A simply program for fork: fork1.c</a:t>
            </a:r>
            <a:endParaRPr lang="en-IE" dirty="0"/>
          </a:p>
        </p:txBody>
      </p:sp>
      <p:pic>
        <p:nvPicPr>
          <p:cNvPr id="6" name="Content Placeholder 5" descr="denis.manley@apollo: ~/OS2/week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066800"/>
            <a:ext cx="6494576" cy="5465066"/>
          </a:xfrm>
        </p:spPr>
      </p:pic>
      <p:sp>
        <p:nvSpPr>
          <p:cNvPr id="3" name="Footer Placeholder 2"/>
          <p:cNvSpPr>
            <a:spLocks noGrp="1"/>
          </p:cNvSpPr>
          <p:nvPr>
            <p:ph type="ftr" sz="quarter" idx="10"/>
          </p:nvPr>
        </p:nvSpPr>
        <p:spPr/>
        <p:txBody>
          <a:bodyPr/>
          <a:lstStyle/>
          <a:p>
            <a:pPr>
              <a:defRPr/>
            </a:pPr>
            <a:r>
              <a:rPr lang="en-US" smtClean="0"/>
              <a:t>Understanding Operating Systems</a:t>
            </a:r>
            <a:endParaRPr lang="en-US" dirty="0"/>
          </a:p>
        </p:txBody>
      </p:sp>
      <p:sp>
        <p:nvSpPr>
          <p:cNvPr id="4" name="Slide Number Placeholder 3"/>
          <p:cNvSpPr>
            <a:spLocks noGrp="1"/>
          </p:cNvSpPr>
          <p:nvPr>
            <p:ph type="sldNum" sz="quarter" idx="11"/>
          </p:nvPr>
        </p:nvSpPr>
        <p:spPr/>
        <p:txBody>
          <a:bodyPr/>
          <a:lstStyle/>
          <a:p>
            <a:pPr>
              <a:defRPr/>
            </a:pPr>
            <a:fld id="{3F2B40F8-46A7-40B8-B3E3-B722609ED82A}" type="slidenum">
              <a:rPr lang="en-US" smtClean="0"/>
              <a:pPr>
                <a:defRPr/>
              </a:pPr>
              <a:t>35</a:t>
            </a:fld>
            <a:endParaRPr lang="en-US" dirty="0"/>
          </a:p>
        </p:txBody>
      </p:sp>
    </p:spTree>
    <p:extLst>
      <p:ext uri="{BB962C8B-B14F-4D97-AF65-F5344CB8AC3E}">
        <p14:creationId xmlns:p14="http://schemas.microsoft.com/office/powerpoint/2010/main" val="287707918"/>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458200" cy="762000"/>
          </a:xfrm>
        </p:spPr>
        <p:txBody>
          <a:bodyPr/>
          <a:lstStyle/>
          <a:p>
            <a:r>
              <a:rPr lang="en-IE" dirty="0" smtClean="0"/>
              <a:t>A sample run on </a:t>
            </a:r>
            <a:r>
              <a:rPr lang="en-IE" b="1" dirty="0" smtClean="0"/>
              <a:t>Linux server</a:t>
            </a:r>
            <a:r>
              <a:rPr lang="en-IE" dirty="0" smtClean="0"/>
              <a:t> of fork1.c</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36</a:t>
            </a:fld>
            <a:endParaRPr lang="en-US" dirty="0"/>
          </a:p>
        </p:txBody>
      </p:sp>
      <p:pic>
        <p:nvPicPr>
          <p:cNvPr id="8" name="Content Placeholder 7" descr="denis.manley@apollo: ~/OS2/week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19200"/>
            <a:ext cx="7652025" cy="4806605"/>
          </a:xfrm>
        </p:spPr>
      </p:pic>
    </p:spTree>
    <p:extLst>
      <p:ext uri="{BB962C8B-B14F-4D97-AF65-F5344CB8AC3E}">
        <p14:creationId xmlns:p14="http://schemas.microsoft.com/office/powerpoint/2010/main" val="157988808"/>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09600"/>
          </a:xfrm>
        </p:spPr>
        <p:txBody>
          <a:bodyPr/>
          <a:lstStyle/>
          <a:p>
            <a:r>
              <a:rPr lang="en-IE" dirty="0" smtClean="0"/>
              <a:t>Sample code and output</a:t>
            </a:r>
            <a:endParaRPr lang="en-IE" dirty="0"/>
          </a:p>
        </p:txBody>
      </p:sp>
      <p:sp>
        <p:nvSpPr>
          <p:cNvPr id="9" name="Content Placeholder 8"/>
          <p:cNvSpPr>
            <a:spLocks noGrp="1"/>
          </p:cNvSpPr>
          <p:nvPr>
            <p:ph idx="1"/>
          </p:nvPr>
        </p:nvSpPr>
        <p:spPr>
          <a:xfrm>
            <a:off x="533400" y="1143000"/>
            <a:ext cx="8077200" cy="5105400"/>
          </a:xfrm>
        </p:spPr>
        <p:txBody>
          <a:bodyPr/>
          <a:lstStyle/>
          <a:p>
            <a:r>
              <a:rPr lang="en-IE" sz="2000" dirty="0" smtClean="0"/>
              <a:t>Let us consider the following three examples to illustrate how the fork works: </a:t>
            </a:r>
          </a:p>
          <a:p>
            <a:endParaRPr lang="en-IE" sz="2000" dirty="0"/>
          </a:p>
          <a:p>
            <a:r>
              <a:rPr lang="en-IE" sz="2400" dirty="0" smtClean="0"/>
              <a:t>Two other functions associated with the fork() and PID are</a:t>
            </a:r>
          </a:p>
          <a:p>
            <a:endParaRPr lang="en-IE" sz="2400" dirty="0"/>
          </a:p>
          <a:p>
            <a:r>
              <a:rPr lang="en-IE" sz="2400" b="1" dirty="0" err="1" smtClean="0"/>
              <a:t>Getpid</a:t>
            </a:r>
            <a:r>
              <a:rPr lang="en-IE" sz="2400" b="1" dirty="0" smtClean="0"/>
              <a:t>()</a:t>
            </a:r>
            <a:r>
              <a:rPr lang="en-IE" sz="2400" dirty="0" smtClean="0"/>
              <a:t> which return the ID of the calling process</a:t>
            </a:r>
          </a:p>
          <a:p>
            <a:endParaRPr lang="en-IE" sz="2400" dirty="0"/>
          </a:p>
          <a:p>
            <a:r>
              <a:rPr lang="en-IE" sz="2400" b="1" dirty="0" err="1"/>
              <a:t>G</a:t>
            </a:r>
            <a:r>
              <a:rPr lang="en-IE" sz="2400" b="1" dirty="0" err="1" smtClean="0"/>
              <a:t>etPPID</a:t>
            </a:r>
            <a:r>
              <a:rPr lang="en-IE" sz="2400" b="1" dirty="0" smtClean="0"/>
              <a:t>()</a:t>
            </a:r>
            <a:r>
              <a:rPr lang="en-IE" sz="2400" dirty="0" smtClean="0"/>
              <a:t> which returns the ID of the parent of the calling process.</a:t>
            </a:r>
          </a:p>
          <a:p>
            <a:endParaRPr lang="en-IE" sz="2400" dirty="0"/>
          </a:p>
        </p:txBody>
      </p:sp>
      <p:sp>
        <p:nvSpPr>
          <p:cNvPr id="3" name="Footer Placeholder 2"/>
          <p:cNvSpPr>
            <a:spLocks noGrp="1"/>
          </p:cNvSpPr>
          <p:nvPr>
            <p:ph type="ftr" sz="quarter" idx="10"/>
          </p:nvPr>
        </p:nvSpPr>
        <p:spPr/>
        <p:txBody>
          <a:bodyPr/>
          <a:lstStyle/>
          <a:p>
            <a:pPr>
              <a:defRPr/>
            </a:pPr>
            <a:r>
              <a:rPr lang="en-US" smtClean="0"/>
              <a:t>Understanding Operating Systems</a:t>
            </a:r>
            <a:endParaRPr lang="en-US" dirty="0"/>
          </a:p>
        </p:txBody>
      </p:sp>
      <p:sp>
        <p:nvSpPr>
          <p:cNvPr id="4" name="Slide Number Placeholder 3"/>
          <p:cNvSpPr>
            <a:spLocks noGrp="1"/>
          </p:cNvSpPr>
          <p:nvPr>
            <p:ph type="sldNum" sz="quarter" idx="11"/>
          </p:nvPr>
        </p:nvSpPr>
        <p:spPr/>
        <p:txBody>
          <a:bodyPr/>
          <a:lstStyle/>
          <a:p>
            <a:pPr>
              <a:defRPr/>
            </a:pPr>
            <a:fld id="{3F2B40F8-46A7-40B8-B3E3-B722609ED82A}" type="slidenum">
              <a:rPr lang="en-US" smtClean="0"/>
              <a:pPr>
                <a:defRPr/>
              </a:pPr>
              <a:t>37</a:t>
            </a:fld>
            <a:endParaRPr lang="en-US" dirty="0"/>
          </a:p>
        </p:txBody>
      </p:sp>
    </p:spTree>
    <p:extLst>
      <p:ext uri="{BB962C8B-B14F-4D97-AF65-F5344CB8AC3E}">
        <p14:creationId xmlns:p14="http://schemas.microsoft.com/office/powerpoint/2010/main" val="2008403978"/>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Basic Sample code. </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311" y="1143000"/>
            <a:ext cx="7265377" cy="5105400"/>
          </a:xfrm>
        </p:spPr>
      </p:pic>
      <p:sp>
        <p:nvSpPr>
          <p:cNvPr id="4" name="Footer Placeholder 3"/>
          <p:cNvSpPr>
            <a:spLocks noGrp="1"/>
          </p:cNvSpPr>
          <p:nvPr>
            <p:ph type="ftr" sz="quarter" idx="10"/>
          </p:nvPr>
        </p:nvSpPr>
        <p:spPr/>
        <p:txBody>
          <a:bodyPr/>
          <a:lstStyle/>
          <a:p>
            <a:pPr>
              <a:defRPr/>
            </a:pPr>
            <a:r>
              <a:rPr lang="en-US" dirty="0" smtClean="0"/>
              <a:t>This example is not part of the sample code files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38</a:t>
            </a:fld>
            <a:endParaRPr lang="en-US" dirty="0"/>
          </a:p>
        </p:txBody>
      </p:sp>
    </p:spTree>
    <p:extLst>
      <p:ext uri="{BB962C8B-B14F-4D97-AF65-F5344CB8AC3E}">
        <p14:creationId xmlns:p14="http://schemas.microsoft.com/office/powerpoint/2010/main" val="2987214051"/>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77200" cy="609600"/>
          </a:xfrm>
        </p:spPr>
        <p:txBody>
          <a:bodyPr/>
          <a:lstStyle/>
          <a:p>
            <a:r>
              <a:rPr lang="en-IE" dirty="0" smtClean="0"/>
              <a:t>A Sample run </a:t>
            </a:r>
            <a:endParaRPr lang="en-IE" dirty="0"/>
          </a:p>
        </p:txBody>
      </p:sp>
      <p:pic>
        <p:nvPicPr>
          <p:cNvPr id="6" name="Content Placeholder 5" descr="ubuntu-14.04-server-i386 [Running] - Oracle VM VirtualB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990600"/>
            <a:ext cx="6311766" cy="5388092"/>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39</a:t>
            </a:fld>
            <a:endParaRPr lang="en-US" dirty="0"/>
          </a:p>
        </p:txBody>
      </p:sp>
    </p:spTree>
    <p:extLst>
      <p:ext uri="{BB962C8B-B14F-4D97-AF65-F5344CB8AC3E}">
        <p14:creationId xmlns:p14="http://schemas.microsoft.com/office/powerpoint/2010/main" val="2800728008"/>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7171" name="Rectangle 22"/>
          <p:cNvSpPr>
            <a:spLocks noGrp="1" noChangeArrowheads="1"/>
          </p:cNvSpPr>
          <p:nvPr>
            <p:ph type="title"/>
          </p:nvPr>
        </p:nvSpPr>
        <p:spPr/>
        <p:txBody>
          <a:bodyPr/>
          <a:lstStyle/>
          <a:p>
            <a:pPr eaLnBrk="1" hangingPunct="1"/>
            <a:r>
              <a:rPr lang="en-US" dirty="0" smtClean="0"/>
              <a:t>Definitions</a:t>
            </a:r>
            <a:endParaRPr lang="en-CA" dirty="0" smtClean="0"/>
          </a:p>
        </p:txBody>
      </p:sp>
      <p:sp>
        <p:nvSpPr>
          <p:cNvPr id="7172" name="Rectangle 23"/>
          <p:cNvSpPr>
            <a:spLocks noGrp="1" noChangeArrowheads="1"/>
          </p:cNvSpPr>
          <p:nvPr>
            <p:ph type="body" idx="1"/>
          </p:nvPr>
        </p:nvSpPr>
        <p:spPr>
          <a:xfrm>
            <a:off x="533400" y="1371600"/>
            <a:ext cx="8077200" cy="4572000"/>
          </a:xfrm>
        </p:spPr>
        <p:txBody>
          <a:bodyPr/>
          <a:lstStyle/>
          <a:p>
            <a:pPr eaLnBrk="1" hangingPunct="1">
              <a:lnSpc>
                <a:spcPct val="90000"/>
              </a:lnSpc>
            </a:pPr>
            <a:r>
              <a:rPr lang="en-US" dirty="0" smtClean="0"/>
              <a:t>Processor (CPU)</a:t>
            </a:r>
          </a:p>
          <a:p>
            <a:pPr lvl="1" eaLnBrk="1" hangingPunct="1">
              <a:lnSpc>
                <a:spcPct val="90000"/>
              </a:lnSpc>
            </a:pPr>
            <a:r>
              <a:rPr lang="en-US" dirty="0" smtClean="0"/>
              <a:t>Performs calculations and executes programs</a:t>
            </a:r>
            <a:endParaRPr lang="en-CA" dirty="0" smtClean="0"/>
          </a:p>
          <a:p>
            <a:pPr eaLnBrk="1" hangingPunct="1">
              <a:lnSpc>
                <a:spcPct val="90000"/>
              </a:lnSpc>
            </a:pPr>
            <a:r>
              <a:rPr lang="en-CA" dirty="0" smtClean="0"/>
              <a:t>Program (job)</a:t>
            </a:r>
          </a:p>
          <a:p>
            <a:pPr lvl="1" eaLnBrk="1" hangingPunct="1">
              <a:lnSpc>
                <a:spcPct val="90000"/>
              </a:lnSpc>
            </a:pPr>
            <a:r>
              <a:rPr lang="en-CA" dirty="0" smtClean="0"/>
              <a:t>In</a:t>
            </a:r>
            <a:r>
              <a:rPr lang="en-US" dirty="0"/>
              <a:t>active </a:t>
            </a:r>
            <a:r>
              <a:rPr lang="en-US" dirty="0" smtClean="0"/>
              <a:t>unit, e.g., “an application stored </a:t>
            </a:r>
            <a:r>
              <a:rPr lang="en-US" dirty="0"/>
              <a:t>on a </a:t>
            </a:r>
            <a:r>
              <a:rPr lang="en-US" dirty="0" smtClean="0"/>
              <a:t>secondary storage disk”</a:t>
            </a:r>
          </a:p>
          <a:p>
            <a:pPr lvl="1" eaLnBrk="1" hangingPunct="1">
              <a:lnSpc>
                <a:spcPct val="90000"/>
              </a:lnSpc>
            </a:pPr>
            <a:r>
              <a:rPr lang="en-CA" dirty="0" smtClean="0"/>
              <a:t>Unit of work submitted by the user</a:t>
            </a:r>
          </a:p>
          <a:p>
            <a:pPr eaLnBrk="1" hangingPunct="1">
              <a:lnSpc>
                <a:spcPct val="90000"/>
              </a:lnSpc>
            </a:pPr>
            <a:r>
              <a:rPr lang="en-CA" dirty="0" smtClean="0"/>
              <a:t>Process (task)</a:t>
            </a:r>
            <a:endParaRPr lang="en-US" dirty="0" smtClean="0"/>
          </a:p>
          <a:p>
            <a:pPr lvl="1" eaLnBrk="1" hangingPunct="1">
              <a:lnSpc>
                <a:spcPct val="90000"/>
              </a:lnSpc>
            </a:pPr>
            <a:r>
              <a:rPr lang="en-CA" dirty="0" smtClean="0"/>
              <a:t>A single instance of an executable program</a:t>
            </a:r>
          </a:p>
          <a:p>
            <a:pPr lvl="1" eaLnBrk="1" hangingPunct="1">
              <a:lnSpc>
                <a:spcPct val="90000"/>
              </a:lnSpc>
            </a:pPr>
            <a:r>
              <a:rPr lang="en-CA" dirty="0"/>
              <a:t>Active </a:t>
            </a:r>
            <a:r>
              <a:rPr lang="en-CA" dirty="0" smtClean="0"/>
              <a:t>entity that Requires </a:t>
            </a:r>
            <a:r>
              <a:rPr lang="en-CA" dirty="0"/>
              <a:t>resources </a:t>
            </a:r>
            <a:r>
              <a:rPr lang="en-CA" dirty="0" smtClean="0"/>
              <a:t>(such as processor</a:t>
            </a:r>
            <a:r>
              <a:rPr lang="en-CA" dirty="0"/>
              <a:t>, special registers, </a:t>
            </a:r>
            <a:r>
              <a:rPr lang="en-CA" dirty="0" smtClean="0"/>
              <a:t>its own memory space, and context data or process control box (PCB) ) </a:t>
            </a:r>
            <a:r>
              <a:rPr lang="en-CA" dirty="0"/>
              <a:t>to</a:t>
            </a:r>
            <a:r>
              <a:rPr lang="en-US" dirty="0"/>
              <a:t> </a:t>
            </a:r>
            <a:r>
              <a:rPr lang="en-CA" dirty="0" smtClean="0"/>
              <a:t>perform its </a:t>
            </a:r>
            <a:r>
              <a:rPr lang="en-CA" dirty="0"/>
              <a:t>function</a:t>
            </a:r>
          </a:p>
          <a:p>
            <a:pPr lvl="1" eaLnBrk="1" hangingPunct="1">
              <a:lnSpc>
                <a:spcPct val="90000"/>
              </a:lnSpc>
            </a:pPr>
            <a:endParaRPr lang="en-CA" dirty="0" smtClean="0"/>
          </a:p>
        </p:txBody>
      </p:sp>
      <p:sp>
        <p:nvSpPr>
          <p:cNvPr id="71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52B651F4-AC24-43E8-B39B-D6B20D7F6034}" type="slidenum">
              <a:rPr lang="en-US" sz="2000" smtClean="0">
                <a:solidFill>
                  <a:srgbClr val="222222"/>
                </a:solidFill>
              </a:rPr>
              <a:pPr eaLnBrk="1" hangingPunct="1"/>
              <a:t>4</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533400"/>
          </a:xfrm>
        </p:spPr>
        <p:txBody>
          <a:bodyPr/>
          <a:lstStyle/>
          <a:p>
            <a:r>
              <a:rPr lang="en-IE" dirty="0" smtClean="0"/>
              <a:t>How the fork can be used .</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654" y="914400"/>
            <a:ext cx="7590692" cy="5334000"/>
          </a:xfrm>
        </p:spPr>
      </p:pic>
      <p:sp>
        <p:nvSpPr>
          <p:cNvPr id="4" name="Footer Placeholder 3"/>
          <p:cNvSpPr>
            <a:spLocks noGrp="1"/>
          </p:cNvSpPr>
          <p:nvPr>
            <p:ph type="ftr" sz="quarter" idx="10"/>
          </p:nvPr>
        </p:nvSpPr>
        <p:spPr>
          <a:xfrm>
            <a:off x="457200" y="6248400"/>
            <a:ext cx="8153400" cy="381000"/>
          </a:xfrm>
        </p:spPr>
        <p:txBody>
          <a:bodyPr/>
          <a:lstStyle/>
          <a:p>
            <a:pPr>
              <a:defRPr/>
            </a:pPr>
            <a:r>
              <a:rPr lang="en-US" sz="1800" dirty="0" smtClean="0"/>
              <a:t>Refer to </a:t>
            </a:r>
            <a:r>
              <a:rPr lang="en-US" sz="1800" b="1" dirty="0" smtClean="0"/>
              <a:t>fork2.c</a:t>
            </a:r>
            <a:r>
              <a:rPr lang="en-US" sz="1800" dirty="0" smtClean="0"/>
              <a:t> (run this program a few times and comment on the output</a:t>
            </a:r>
            <a:endParaRPr lang="en-US" sz="1800"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40</a:t>
            </a:fld>
            <a:endParaRPr lang="en-US" dirty="0"/>
          </a:p>
        </p:txBody>
      </p:sp>
    </p:spTree>
    <p:extLst>
      <p:ext uri="{BB962C8B-B14F-4D97-AF65-F5344CB8AC3E}">
        <p14:creationId xmlns:p14="http://schemas.microsoft.com/office/powerpoint/2010/main" val="2056305806"/>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Sample output fork2.c </a:t>
            </a:r>
            <a:endParaRPr lang="en-IE" dirty="0"/>
          </a:p>
        </p:txBody>
      </p:sp>
      <p:pic>
        <p:nvPicPr>
          <p:cNvPr id="6" name="Content Placeholder 5" descr="ubuntu-14.04-server-i386 [Running] - Oracle VM VirtualB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063" y="1066800"/>
            <a:ext cx="6069874" cy="51816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41</a:t>
            </a:fld>
            <a:endParaRPr lang="en-US" dirty="0"/>
          </a:p>
        </p:txBody>
      </p:sp>
    </p:spTree>
    <p:extLst>
      <p:ext uri="{BB962C8B-B14F-4D97-AF65-F5344CB8AC3E}">
        <p14:creationId xmlns:p14="http://schemas.microsoft.com/office/powerpoint/2010/main" val="1540532804"/>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Fork3.c Controlling output</a:t>
            </a:r>
            <a:endParaRPr lang="en-IE" dirty="0"/>
          </a:p>
        </p:txBody>
      </p:sp>
      <p:sp>
        <p:nvSpPr>
          <p:cNvPr id="3" name="Content Placeholder 2"/>
          <p:cNvSpPr>
            <a:spLocks noGrp="1"/>
          </p:cNvSpPr>
          <p:nvPr>
            <p:ph idx="1"/>
          </p:nvPr>
        </p:nvSpPr>
        <p:spPr>
          <a:xfrm>
            <a:off x="533400" y="1066800"/>
            <a:ext cx="8077200" cy="5181600"/>
          </a:xfrm>
        </p:spPr>
        <p:txBody>
          <a:bodyPr/>
          <a:lstStyle/>
          <a:p>
            <a:r>
              <a:rPr lang="en-IE" sz="1800" dirty="0" smtClean="0"/>
              <a:t>If we want to control, </a:t>
            </a:r>
            <a:r>
              <a:rPr lang="en-IE" sz="1800" i="1" dirty="0" smtClean="0"/>
              <a:t>to some extent</a:t>
            </a:r>
            <a:r>
              <a:rPr lang="en-IE" sz="1800" dirty="0" smtClean="0"/>
              <a:t> the output we can put the parent to </a:t>
            </a:r>
            <a:r>
              <a:rPr lang="en-IE" sz="1800" b="1" dirty="0" smtClean="0"/>
              <a:t>sleep()</a:t>
            </a:r>
            <a:r>
              <a:rPr lang="en-IE" sz="1800" dirty="0" smtClean="0"/>
              <a:t>: run </a:t>
            </a:r>
            <a:r>
              <a:rPr lang="en-IE" sz="1800" b="1" dirty="0" smtClean="0"/>
              <a:t>fork3.c</a:t>
            </a:r>
            <a:r>
              <a:rPr lang="en-IE" sz="1800" dirty="0" smtClean="0"/>
              <a:t>. Sample output. </a:t>
            </a:r>
            <a:endParaRPr lang="en-IE" sz="1800"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42</a:t>
            </a:fld>
            <a:endParaRPr lang="en-US" dirty="0"/>
          </a:p>
        </p:txBody>
      </p:sp>
      <p:pic>
        <p:nvPicPr>
          <p:cNvPr id="7" name="Picture 6" descr="ubuntu-14.04-server-i386 [Running]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162" y="1752600"/>
            <a:ext cx="5686838" cy="4854618"/>
          </a:xfrm>
          <a:prstGeom prst="rect">
            <a:avLst/>
          </a:prstGeom>
        </p:spPr>
      </p:pic>
    </p:spTree>
    <p:extLst>
      <p:ext uri="{BB962C8B-B14F-4D97-AF65-F5344CB8AC3E}">
        <p14:creationId xmlns:p14="http://schemas.microsoft.com/office/powerpoint/2010/main" val="971798149"/>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0000"/>
                </a:solidFill>
              </a:rPr>
              <a:t>Understanding Operating Systems, 7e</a:t>
            </a:r>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996087-24C9-4C04-A431-F8884AC3A91F}" type="slidenum">
              <a:rPr lang="en-US" smtClean="0">
                <a:solidFill>
                  <a:srgbClr val="000000"/>
                </a:solidFill>
              </a:rPr>
              <a:pPr eaLnBrk="1" hangingPunct="1"/>
              <a:t>43</a:t>
            </a:fld>
            <a:endParaRPr lang="en-US" dirty="0" smtClean="0">
              <a:solidFill>
                <a:srgbClr val="000000"/>
              </a:solidFill>
            </a:endParaRPr>
          </a:p>
        </p:txBody>
      </p:sp>
      <p:sp>
        <p:nvSpPr>
          <p:cNvPr id="30724" name="Rectangle 5"/>
          <p:cNvSpPr>
            <a:spLocks noGrp="1" noChangeArrowheads="1"/>
          </p:cNvSpPr>
          <p:nvPr>
            <p:ph type="title"/>
          </p:nvPr>
        </p:nvSpPr>
        <p:spPr/>
        <p:txBody>
          <a:bodyPr/>
          <a:lstStyle/>
          <a:p>
            <a:pPr eaLnBrk="1" hangingPunct="1"/>
            <a:r>
              <a:rPr lang="en-US" dirty="0" err="1" smtClean="0"/>
              <a:t>Synchronisation</a:t>
            </a:r>
            <a:r>
              <a:rPr lang="en-US" dirty="0" smtClean="0"/>
              <a:t>: Wait()</a:t>
            </a:r>
          </a:p>
        </p:txBody>
      </p:sp>
      <p:sp>
        <p:nvSpPr>
          <p:cNvPr id="30725" name="Rectangle 6"/>
          <p:cNvSpPr>
            <a:spLocks noGrp="1" noChangeArrowheads="1"/>
          </p:cNvSpPr>
          <p:nvPr>
            <p:ph type="body" idx="1"/>
          </p:nvPr>
        </p:nvSpPr>
        <p:spPr>
          <a:xfrm>
            <a:off x="533400" y="1371600"/>
            <a:ext cx="8077200" cy="5029200"/>
          </a:xfrm>
        </p:spPr>
        <p:txBody>
          <a:bodyPr/>
          <a:lstStyle/>
          <a:p>
            <a:pPr eaLnBrk="1" hangingPunct="1"/>
            <a:r>
              <a:rPr lang="en-US" b="1" dirty="0" smtClean="0"/>
              <a:t>Wait()</a:t>
            </a:r>
          </a:p>
          <a:p>
            <a:pPr lvl="1" eaLnBrk="1" hangingPunct="1"/>
            <a:r>
              <a:rPr lang="en-US" dirty="0" smtClean="0"/>
              <a:t>A better way to ensure “</a:t>
            </a:r>
            <a:r>
              <a:rPr lang="en-US" dirty="0" err="1" smtClean="0"/>
              <a:t>synchronisation</a:t>
            </a:r>
            <a:r>
              <a:rPr lang="en-US" dirty="0" smtClean="0"/>
              <a:t> is using the “wait()” command. </a:t>
            </a:r>
          </a:p>
          <a:p>
            <a:pPr lvl="1" eaLnBrk="1" hangingPunct="1"/>
            <a:r>
              <a:rPr lang="en-US" dirty="0" smtClean="0"/>
              <a:t>UNIX command: synchronizes process execution</a:t>
            </a:r>
          </a:p>
          <a:p>
            <a:pPr lvl="2" eaLnBrk="1" hangingPunct="1"/>
            <a:r>
              <a:rPr lang="en-US" dirty="0" smtClean="0"/>
              <a:t>Suspends parent until child finished</a:t>
            </a:r>
          </a:p>
          <a:p>
            <a:pPr lvl="1" eaLnBrk="1" hangingPunct="1"/>
            <a:r>
              <a:rPr lang="en-US" dirty="0" smtClean="0"/>
              <a:t>Program IF-THEN-ELSE structure</a:t>
            </a:r>
          </a:p>
          <a:p>
            <a:pPr lvl="2" eaLnBrk="1" hangingPunct="1"/>
            <a:r>
              <a:rPr lang="en-US" dirty="0" smtClean="0"/>
              <a:t>Controlled by pid value</a:t>
            </a:r>
          </a:p>
          <a:p>
            <a:pPr lvl="2" eaLnBrk="1" hangingPunct="1"/>
            <a:r>
              <a:rPr lang="en-US" dirty="0" smtClean="0"/>
              <a:t>pid &gt; zero: parent process</a:t>
            </a:r>
          </a:p>
          <a:p>
            <a:pPr lvl="2" eaLnBrk="1" hangingPunct="1"/>
            <a:r>
              <a:rPr lang="en-US" dirty="0" smtClean="0"/>
              <a:t>pid = zero: child process</a:t>
            </a:r>
          </a:p>
          <a:p>
            <a:pPr lvl="2" eaLnBrk="1" hangingPunct="1"/>
            <a:r>
              <a:rPr lang="en-US" dirty="0" smtClean="0"/>
              <a:t>pid &lt; zero: error in </a:t>
            </a:r>
            <a:r>
              <a:rPr lang="en-US" dirty="0" smtClean="0">
                <a:latin typeface="Courier New" pitchFamily="49" charset="0"/>
                <a:cs typeface="Courier New" pitchFamily="49" charset="0"/>
              </a:rPr>
              <a:t>fork</a:t>
            </a:r>
            <a:r>
              <a:rPr lang="en-US" dirty="0" smtClean="0"/>
              <a:t> </a:t>
            </a:r>
            <a:r>
              <a:rPr lang="en-US" dirty="0" smtClean="0"/>
              <a:t>call</a:t>
            </a:r>
          </a:p>
          <a:p>
            <a:pPr lvl="2" eaLnBrk="1" hangingPunct="1"/>
            <a:endParaRPr lang="en-US" dirty="0" smtClean="0"/>
          </a:p>
          <a:p>
            <a:pPr lvl="1" eaLnBrk="1" hangingPunct="1"/>
            <a:r>
              <a:rPr lang="en-US" i="1" dirty="0" smtClean="0"/>
              <a:t>Modify fork3.c program to use wait instead of sleep()</a:t>
            </a:r>
          </a:p>
          <a:p>
            <a:pPr lvl="1" eaLnBrk="1" hangingPunct="1"/>
            <a:endParaRPr lang="en-US" dirty="0" smtClean="0"/>
          </a:p>
          <a:p>
            <a:pPr lvl="1" eaLnBrk="1" hangingPunct="1"/>
            <a:endParaRPr lang="en-US" dirty="0" smtClean="0"/>
          </a:p>
        </p:txBody>
      </p:sp>
    </p:spTree>
    <p:extLst>
      <p:ext uri="{BB962C8B-B14F-4D97-AF65-F5344CB8AC3E}">
        <p14:creationId xmlns:p14="http://schemas.microsoft.com/office/powerpoint/2010/main" val="1206640647"/>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0FC840C-C0B1-4553-A9E5-F44B7FBE7514}" type="slidenum">
              <a:rPr lang="en-US" smtClean="0">
                <a:solidFill>
                  <a:srgbClr val="000000"/>
                </a:solidFill>
              </a:rPr>
              <a:pPr eaLnBrk="1" hangingPunct="1"/>
              <a:t>44</a:t>
            </a:fld>
            <a:endParaRPr lang="en-US" dirty="0" smtClean="0">
              <a:solidFill>
                <a:srgbClr val="000000"/>
              </a:solidFill>
            </a:endParaRPr>
          </a:p>
        </p:txBody>
      </p:sp>
      <p:sp>
        <p:nvSpPr>
          <p:cNvPr id="31748" name="Rectangle 2"/>
          <p:cNvSpPr>
            <a:spLocks noGrp="1" noChangeArrowheads="1"/>
          </p:cNvSpPr>
          <p:nvPr>
            <p:ph type="title"/>
          </p:nvPr>
        </p:nvSpPr>
        <p:spPr>
          <a:xfrm>
            <a:off x="533400" y="381000"/>
            <a:ext cx="8077200" cy="809397"/>
          </a:xfrm>
        </p:spPr>
        <p:txBody>
          <a:bodyPr/>
          <a:lstStyle/>
          <a:p>
            <a:pPr eaLnBrk="1" hangingPunct="1"/>
            <a:r>
              <a:rPr lang="en-US" dirty="0" smtClean="0"/>
              <a:t>The wait command </a:t>
            </a:r>
          </a:p>
        </p:txBody>
      </p:sp>
      <p:pic>
        <p:nvPicPr>
          <p:cNvPr id="31749" name="Picture 1" descr="Screen Clippi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4250" y="1219200"/>
            <a:ext cx="501015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6"/>
          <p:cNvSpPr>
            <a:spLocks noChangeArrowheads="1"/>
          </p:cNvSpPr>
          <p:nvPr/>
        </p:nvSpPr>
        <p:spPr bwMode="auto">
          <a:xfrm rot="10800000" flipV="1">
            <a:off x="381000" y="1190397"/>
            <a:ext cx="29718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0" hangingPunct="0"/>
            <a:r>
              <a:rPr lang="en-US" sz="2000" b="1" dirty="0" smtClean="0">
                <a:solidFill>
                  <a:srgbClr val="000000"/>
                </a:solidFill>
                <a:ea typeface="ＭＳ Ｐゴシック" pitchFamily="34" charset="-128"/>
              </a:rPr>
              <a:t> </a:t>
            </a:r>
            <a:endParaRPr lang="en-US" sz="2000" b="1" dirty="0">
              <a:solidFill>
                <a:srgbClr val="000000"/>
              </a:solidFill>
              <a:ea typeface="ＭＳ Ｐゴシック" pitchFamily="34" charset="-128"/>
            </a:endParaRPr>
          </a:p>
          <a:p>
            <a:pPr algn="r"/>
            <a:r>
              <a:rPr lang="en-US" sz="2000" dirty="0">
                <a:solidFill>
                  <a:srgbClr val="000000"/>
                </a:solidFill>
              </a:rPr>
              <a:t>The wait command used in conjunction with the fork command will synchronize the parent and child processes. In (a) the parent process is shown before the fork, (b) shows the parent and child after the fork, and (c) shows the parent and child during the wait.</a:t>
            </a:r>
          </a:p>
          <a:p>
            <a:pPr algn="r"/>
            <a:r>
              <a:rPr lang="en-US" sz="2000" i="1" dirty="0">
                <a:solidFill>
                  <a:srgbClr val="000000"/>
                </a:solidFill>
                <a:ea typeface="ＭＳ Ｐゴシック" pitchFamily="34" charset="-128"/>
              </a:rPr>
              <a:t>© Cengage Learning 2014</a:t>
            </a:r>
          </a:p>
        </p:txBody>
      </p:sp>
    </p:spTree>
    <p:extLst>
      <p:ext uri="{BB962C8B-B14F-4D97-AF65-F5344CB8AC3E}">
        <p14:creationId xmlns:p14="http://schemas.microsoft.com/office/powerpoint/2010/main" val="1130576515"/>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77200" cy="838200"/>
          </a:xfrm>
        </p:spPr>
        <p:txBody>
          <a:bodyPr/>
          <a:lstStyle/>
          <a:p>
            <a:r>
              <a:rPr lang="en-IE" dirty="0" smtClean="0"/>
              <a:t>Using a wait()</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531" y="1219200"/>
            <a:ext cx="7156938" cy="5029200"/>
          </a:xfrm>
        </p:spPr>
      </p:pic>
      <p:sp>
        <p:nvSpPr>
          <p:cNvPr id="3" name="Footer Placeholder 2"/>
          <p:cNvSpPr>
            <a:spLocks noGrp="1"/>
          </p:cNvSpPr>
          <p:nvPr>
            <p:ph type="ftr" sz="quarter" idx="10"/>
          </p:nvPr>
        </p:nvSpPr>
        <p:spPr/>
        <p:txBody>
          <a:bodyPr/>
          <a:lstStyle/>
          <a:p>
            <a:pPr>
              <a:defRPr/>
            </a:pPr>
            <a:r>
              <a:rPr lang="en-US" smtClean="0"/>
              <a:t>Understanding Operating Systems</a:t>
            </a:r>
            <a:endParaRPr lang="en-US" dirty="0"/>
          </a:p>
        </p:txBody>
      </p:sp>
      <p:sp>
        <p:nvSpPr>
          <p:cNvPr id="4" name="Slide Number Placeholder 3"/>
          <p:cNvSpPr>
            <a:spLocks noGrp="1"/>
          </p:cNvSpPr>
          <p:nvPr>
            <p:ph type="sldNum" sz="quarter" idx="11"/>
          </p:nvPr>
        </p:nvSpPr>
        <p:spPr/>
        <p:txBody>
          <a:bodyPr/>
          <a:lstStyle/>
          <a:p>
            <a:pPr>
              <a:defRPr/>
            </a:pPr>
            <a:fld id="{3F2B40F8-46A7-40B8-B3E3-B722609ED82A}" type="slidenum">
              <a:rPr lang="en-US" smtClean="0"/>
              <a:pPr>
                <a:defRPr/>
              </a:pPr>
              <a:t>45</a:t>
            </a:fld>
            <a:endParaRPr lang="en-US" dirty="0"/>
          </a:p>
        </p:txBody>
      </p:sp>
    </p:spTree>
    <p:extLst>
      <p:ext uri="{BB962C8B-B14F-4D97-AF65-F5344CB8AC3E}">
        <p14:creationId xmlns:p14="http://schemas.microsoft.com/office/powerpoint/2010/main" val="3922912437"/>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762000"/>
          </a:xfrm>
        </p:spPr>
        <p:txBody>
          <a:bodyPr/>
          <a:lstStyle/>
          <a:p>
            <a:pPr algn="l"/>
            <a:r>
              <a:rPr lang="en-IE" sz="2800" dirty="0" smtClean="0"/>
              <a:t>Example fork3Wait.c</a:t>
            </a:r>
            <a:endParaRPr lang="en-IE" sz="2800" dirty="0"/>
          </a:p>
        </p:txBody>
      </p:sp>
      <p:pic>
        <p:nvPicPr>
          <p:cNvPr id="6" name="Content Placeholder 5" descr="denis.manley@apollo: ~/OS2/week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7776" y="942562"/>
            <a:ext cx="5272824" cy="5686838"/>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46</a:t>
            </a:fld>
            <a:endParaRPr lang="en-US" dirty="0"/>
          </a:p>
        </p:txBody>
      </p:sp>
    </p:spTree>
    <p:extLst>
      <p:ext uri="{BB962C8B-B14F-4D97-AF65-F5344CB8AC3E}">
        <p14:creationId xmlns:p14="http://schemas.microsoft.com/office/powerpoint/2010/main" val="3491799924"/>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533400"/>
          </a:xfrm>
        </p:spPr>
        <p:txBody>
          <a:bodyPr/>
          <a:lstStyle/>
          <a:p>
            <a:r>
              <a:rPr lang="en-IE" dirty="0" smtClean="0"/>
              <a:t>Wait example (</a:t>
            </a:r>
            <a:r>
              <a:rPr lang="en-IE" dirty="0" err="1" smtClean="0"/>
              <a:t>fork_wait.c</a:t>
            </a:r>
            <a:r>
              <a:rPr lang="en-IE" dirty="0" smtClean="0"/>
              <a:t>)</a:t>
            </a:r>
            <a:endParaRPr lang="en-IE" dirty="0"/>
          </a:p>
        </p:txBody>
      </p:sp>
      <p:pic>
        <p:nvPicPr>
          <p:cNvPr id="6" name="Content Placeholder 5" descr="*D:\Dropbox DIot\Dropbox (DIoT)\myweb 2016\DT282 operating systems 2\lectures\week 7\fork_wait.c - Notepa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990600"/>
            <a:ext cx="6874200" cy="5468113"/>
          </a:xfrm>
        </p:spPr>
      </p:pic>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47</a:t>
            </a:fld>
            <a:endParaRPr lang="en-US" dirty="0"/>
          </a:p>
        </p:txBody>
      </p:sp>
    </p:spTree>
    <p:extLst>
      <p:ext uri="{BB962C8B-B14F-4D97-AF65-F5344CB8AC3E}">
        <p14:creationId xmlns:p14="http://schemas.microsoft.com/office/powerpoint/2010/main" val="2501702021"/>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Output of </a:t>
            </a:r>
            <a:r>
              <a:rPr lang="en-IE" dirty="0" err="1" smtClean="0"/>
              <a:t>fork_wait.c</a:t>
            </a:r>
            <a:r>
              <a:rPr lang="en-IE" dirty="0" smtClean="0"/>
              <a:t> command</a:t>
            </a:r>
            <a:endParaRPr lang="en-IE" dirty="0"/>
          </a:p>
        </p:txBody>
      </p:sp>
      <p:pic>
        <p:nvPicPr>
          <p:cNvPr id="6" name="Content Placeholder 5" descr="denis.manley@apollo: ~/OS2/week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826" y="1600200"/>
            <a:ext cx="7244774" cy="3772427"/>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48</a:t>
            </a:fld>
            <a:endParaRPr lang="en-US" dirty="0"/>
          </a:p>
        </p:txBody>
      </p:sp>
      <p:sp>
        <p:nvSpPr>
          <p:cNvPr id="7" name="TextBox 6"/>
          <p:cNvSpPr txBox="1"/>
          <p:nvPr/>
        </p:nvSpPr>
        <p:spPr>
          <a:xfrm>
            <a:off x="914400" y="5638800"/>
            <a:ext cx="7772400" cy="461665"/>
          </a:xfrm>
          <a:prstGeom prst="rect">
            <a:avLst/>
          </a:prstGeom>
          <a:noFill/>
        </p:spPr>
        <p:txBody>
          <a:bodyPr wrap="square" rtlCol="0">
            <a:spAutoFit/>
          </a:bodyPr>
          <a:lstStyle/>
          <a:p>
            <a:r>
              <a:rPr lang="en-IE" sz="2400" dirty="0" smtClean="0">
                <a:solidFill>
                  <a:srgbClr val="000000"/>
                </a:solidFill>
              </a:rPr>
              <a:t>The program will take about 40 seconds to run. </a:t>
            </a:r>
            <a:endParaRPr lang="en-IE" sz="2400" dirty="0">
              <a:solidFill>
                <a:srgbClr val="000000"/>
              </a:solidFill>
            </a:endParaRPr>
          </a:p>
        </p:txBody>
      </p:sp>
    </p:spTree>
    <p:extLst>
      <p:ext uri="{BB962C8B-B14F-4D97-AF65-F5344CB8AC3E}">
        <p14:creationId xmlns:p14="http://schemas.microsoft.com/office/powerpoint/2010/main" val="2869387567"/>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3400" y="381000"/>
            <a:ext cx="8077200" cy="838200"/>
          </a:xfrm>
        </p:spPr>
        <p:txBody>
          <a:bodyPr/>
          <a:lstStyle/>
          <a:p>
            <a:pPr eaLnBrk="1" hangingPunct="1"/>
            <a:r>
              <a:rPr lang="en-US" altLang="en-US" dirty="0" smtClean="0"/>
              <a:t>Process Creation: Unix</a:t>
            </a:r>
          </a:p>
        </p:txBody>
      </p:sp>
      <p:sp>
        <p:nvSpPr>
          <p:cNvPr id="27651" name="Content Placeholder 2"/>
          <p:cNvSpPr>
            <a:spLocks noGrp="1"/>
          </p:cNvSpPr>
          <p:nvPr>
            <p:ph idx="1"/>
          </p:nvPr>
        </p:nvSpPr>
        <p:spPr>
          <a:xfrm>
            <a:off x="533400" y="1143000"/>
            <a:ext cx="8077200" cy="4876800"/>
          </a:xfrm>
        </p:spPr>
        <p:txBody>
          <a:bodyPr/>
          <a:lstStyle/>
          <a:p>
            <a:pPr eaLnBrk="1" hangingPunct="1"/>
            <a:r>
              <a:rPr lang="en-US" altLang="en-US" dirty="0" smtClean="0"/>
              <a:t>How do we actually start a new program?</a:t>
            </a:r>
          </a:p>
          <a:p>
            <a:pPr lvl="1" eaLnBrk="1" hangingPunct="1"/>
            <a:r>
              <a:rPr lang="en-US" altLang="en-US" dirty="0" smtClean="0"/>
              <a:t>Use exec (</a:t>
            </a:r>
            <a:r>
              <a:rPr lang="en-US" dirty="0"/>
              <a:t>(see </a:t>
            </a:r>
            <a:r>
              <a:rPr lang="en-US" i="1" dirty="0"/>
              <a:t>man exec</a:t>
            </a:r>
            <a:r>
              <a:rPr lang="en-US" dirty="0"/>
              <a:t> for more details)</a:t>
            </a:r>
          </a:p>
          <a:p>
            <a:pPr lvl="1" eaLnBrk="1" hangingPunct="1"/>
            <a:r>
              <a:rPr lang="en-US" dirty="0" err="1" smtClean="0">
                <a:latin typeface="Courier New" pitchFamily="49" charset="0"/>
                <a:cs typeface="Courier New" pitchFamily="49" charset="0"/>
              </a:rPr>
              <a:t>execl</a:t>
            </a:r>
            <a:r>
              <a:rPr lang="en-US" dirty="0"/>
              <a:t>, </a:t>
            </a:r>
            <a:r>
              <a:rPr lang="en-US" dirty="0" err="1">
                <a:latin typeface="Courier New" pitchFamily="49" charset="0"/>
                <a:cs typeface="Courier New" pitchFamily="49" charset="0"/>
              </a:rPr>
              <a:t>execv</a:t>
            </a:r>
            <a:r>
              <a:rPr lang="en-US" dirty="0"/>
              <a:t>, </a:t>
            </a:r>
            <a:r>
              <a:rPr lang="en-US" dirty="0" err="1">
                <a:latin typeface="Courier New" pitchFamily="49" charset="0"/>
                <a:cs typeface="Courier New" pitchFamily="49" charset="0"/>
              </a:rPr>
              <a:t>execls</a:t>
            </a:r>
            <a:r>
              <a:rPr lang="en-US" dirty="0"/>
              <a:t>, </a:t>
            </a:r>
            <a:r>
              <a:rPr lang="en-US" dirty="0" err="1">
                <a:latin typeface="Courier New" pitchFamily="49" charset="0"/>
                <a:cs typeface="Courier New" pitchFamily="49" charset="0"/>
              </a:rPr>
              <a:t>execlp</a:t>
            </a:r>
            <a:r>
              <a:rPr lang="en-US" dirty="0"/>
              <a:t>, and </a:t>
            </a:r>
            <a:r>
              <a:rPr lang="en-US" dirty="0" err="1">
                <a:latin typeface="Courier New" pitchFamily="49" charset="0"/>
                <a:cs typeface="Courier New" pitchFamily="49" charset="0"/>
              </a:rPr>
              <a:t>execvp</a:t>
            </a:r>
            <a:endParaRPr lang="en-US" dirty="0">
              <a:latin typeface="Courier New" pitchFamily="49" charset="0"/>
              <a:cs typeface="Courier New" pitchFamily="49" charset="0"/>
            </a:endParaRPr>
          </a:p>
          <a:p>
            <a:pPr lvl="1" eaLnBrk="1" hangingPunct="1"/>
            <a:r>
              <a:rPr lang="en-US" dirty="0"/>
              <a:t>Start new program execution from another program</a:t>
            </a:r>
          </a:p>
          <a:p>
            <a:pPr eaLnBrk="1" hangingPunct="1"/>
            <a:r>
              <a:rPr lang="da-DK" altLang="en-US" b="1" dirty="0" smtClean="0"/>
              <a:t>E.g. int execvp(char *prog, char *argv[])</a:t>
            </a:r>
          </a:p>
          <a:p>
            <a:pPr lvl="1" eaLnBrk="1" hangingPunct="1"/>
            <a:r>
              <a:rPr lang="en-US" altLang="en-US" dirty="0" smtClean="0"/>
              <a:t>Stops the current process</a:t>
            </a:r>
          </a:p>
          <a:p>
            <a:pPr lvl="1" eaLnBrk="1" hangingPunct="1"/>
            <a:r>
              <a:rPr lang="en-US" altLang="en-US" dirty="0" smtClean="0"/>
              <a:t>Loads the program “</a:t>
            </a:r>
            <a:r>
              <a:rPr lang="en-US" altLang="ja-JP" dirty="0" err="1" smtClean="0">
                <a:ea typeface="ＭＳ Ｐゴシック" charset="-128"/>
              </a:rPr>
              <a:t>prog</a:t>
            </a:r>
            <a:r>
              <a:rPr lang="en-US" altLang="en-US" dirty="0" smtClean="0"/>
              <a:t>”</a:t>
            </a:r>
            <a:r>
              <a:rPr lang="en-US" altLang="ja-JP" dirty="0" smtClean="0">
                <a:ea typeface="ＭＳ Ｐゴシック" charset="-128"/>
              </a:rPr>
              <a:t> into the process</a:t>
            </a:r>
            <a:r>
              <a:rPr lang="en-US" altLang="en-US" dirty="0" smtClean="0"/>
              <a:t>’</a:t>
            </a:r>
            <a:r>
              <a:rPr lang="en-US" altLang="ja-JP" dirty="0" smtClean="0">
                <a:ea typeface="ＭＳ Ｐゴシック" charset="-128"/>
              </a:rPr>
              <a:t> address space</a:t>
            </a:r>
          </a:p>
          <a:p>
            <a:pPr lvl="1" eaLnBrk="1" hangingPunct="1"/>
            <a:r>
              <a:rPr lang="en-US" altLang="en-US" dirty="0" smtClean="0"/>
              <a:t>Initializes hardware context and </a:t>
            </a:r>
            <a:r>
              <a:rPr lang="en-US" altLang="en-US" dirty="0" err="1" smtClean="0"/>
              <a:t>args</a:t>
            </a:r>
            <a:r>
              <a:rPr lang="en-US" altLang="en-US" dirty="0" smtClean="0"/>
              <a:t> for the new program</a:t>
            </a:r>
          </a:p>
          <a:p>
            <a:pPr lvl="1" eaLnBrk="1" hangingPunct="1"/>
            <a:r>
              <a:rPr lang="en-US" altLang="en-US" dirty="0" smtClean="0"/>
              <a:t>Places the PCB onto the ready queue</a:t>
            </a:r>
          </a:p>
        </p:txBody>
      </p:sp>
    </p:spTree>
    <p:extLst>
      <p:ext uri="{BB962C8B-B14F-4D97-AF65-F5344CB8AC3E}">
        <p14:creationId xmlns:p14="http://schemas.microsoft.com/office/powerpoint/2010/main" val="124245839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7171" name="Rectangle 22"/>
          <p:cNvSpPr>
            <a:spLocks noGrp="1" noChangeArrowheads="1"/>
          </p:cNvSpPr>
          <p:nvPr>
            <p:ph type="title"/>
          </p:nvPr>
        </p:nvSpPr>
        <p:spPr>
          <a:xfrm>
            <a:off x="533400" y="381000"/>
            <a:ext cx="8077200" cy="838200"/>
          </a:xfrm>
        </p:spPr>
        <p:txBody>
          <a:bodyPr/>
          <a:lstStyle/>
          <a:p>
            <a:pPr eaLnBrk="1" hangingPunct="1"/>
            <a:r>
              <a:rPr lang="en-US" dirty="0" smtClean="0"/>
              <a:t>Definitions (cont’d.)</a:t>
            </a:r>
            <a:endParaRPr lang="en-CA" dirty="0" smtClean="0"/>
          </a:p>
        </p:txBody>
      </p:sp>
      <p:sp>
        <p:nvSpPr>
          <p:cNvPr id="7172" name="Rectangle 23"/>
          <p:cNvSpPr>
            <a:spLocks noGrp="1" noChangeArrowheads="1"/>
          </p:cNvSpPr>
          <p:nvPr>
            <p:ph type="body" idx="1"/>
          </p:nvPr>
        </p:nvSpPr>
        <p:spPr>
          <a:xfrm>
            <a:off x="533400" y="1066800"/>
            <a:ext cx="8077200" cy="5257800"/>
          </a:xfrm>
        </p:spPr>
        <p:txBody>
          <a:bodyPr/>
          <a:lstStyle/>
          <a:p>
            <a:pPr eaLnBrk="1" hangingPunct="1">
              <a:lnSpc>
                <a:spcPct val="90000"/>
              </a:lnSpc>
            </a:pPr>
            <a:r>
              <a:rPr lang="en-US" sz="2000" dirty="0" smtClean="0"/>
              <a:t>Thread (of control)</a:t>
            </a:r>
          </a:p>
          <a:p>
            <a:pPr lvl="1" eaLnBrk="1" hangingPunct="1">
              <a:lnSpc>
                <a:spcPct val="90000"/>
              </a:lnSpc>
            </a:pPr>
            <a:r>
              <a:rPr lang="en-US" sz="2000" dirty="0" smtClean="0"/>
              <a:t>Portion of a process; a process can have </a:t>
            </a:r>
            <a:r>
              <a:rPr lang="en-US" sz="2000" i="1" dirty="0" smtClean="0"/>
              <a:t>multiple</a:t>
            </a:r>
            <a:r>
              <a:rPr lang="en-US" sz="2000" dirty="0" smtClean="0"/>
              <a:t> threads of control</a:t>
            </a:r>
          </a:p>
          <a:p>
            <a:pPr lvl="1" eaLnBrk="1" hangingPunct="1">
              <a:lnSpc>
                <a:spcPct val="90000"/>
              </a:lnSpc>
            </a:pPr>
            <a:endParaRPr lang="en-US" sz="2000" dirty="0" smtClean="0"/>
          </a:p>
          <a:p>
            <a:pPr lvl="1" eaLnBrk="1" hangingPunct="1">
              <a:lnSpc>
                <a:spcPct val="90000"/>
              </a:lnSpc>
            </a:pPr>
            <a:r>
              <a:rPr lang="en-US" sz="2000" dirty="0" smtClean="0"/>
              <a:t>A process is equivalent to a program while threads are equivalent to modules/methods within the program</a:t>
            </a:r>
          </a:p>
          <a:p>
            <a:pPr lvl="1" eaLnBrk="1" hangingPunct="1">
              <a:lnSpc>
                <a:spcPct val="90000"/>
              </a:lnSpc>
            </a:pPr>
            <a:endParaRPr lang="en-US" sz="2000" dirty="0" smtClean="0"/>
          </a:p>
          <a:p>
            <a:pPr lvl="1" eaLnBrk="1" hangingPunct="1">
              <a:lnSpc>
                <a:spcPct val="90000"/>
              </a:lnSpc>
            </a:pPr>
            <a:r>
              <a:rPr lang="en-US" sz="2000" dirty="0" smtClean="0"/>
              <a:t>A thread is executed “independently” </a:t>
            </a:r>
            <a:r>
              <a:rPr lang="en-US" sz="2000" i="1" dirty="0" smtClean="0"/>
              <a:t>within</a:t>
            </a:r>
            <a:r>
              <a:rPr lang="en-US" sz="2000" dirty="0" smtClean="0"/>
              <a:t> the parent process;</a:t>
            </a:r>
            <a:endParaRPr lang="en-US" sz="2000" i="1" dirty="0" smtClean="0"/>
          </a:p>
          <a:p>
            <a:pPr lvl="1" eaLnBrk="1" hangingPunct="1">
              <a:lnSpc>
                <a:spcPct val="90000"/>
              </a:lnSpc>
            </a:pPr>
            <a:endParaRPr lang="en-US" sz="2000" dirty="0" smtClean="0"/>
          </a:p>
        </p:txBody>
      </p:sp>
      <p:sp>
        <p:nvSpPr>
          <p:cNvPr id="71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52B651F4-AC24-43E8-B39B-D6B20D7F6034}" type="slidenum">
              <a:rPr lang="en-US" sz="2000" smtClean="0">
                <a:solidFill>
                  <a:srgbClr val="222222"/>
                </a:solidFill>
              </a:rPr>
              <a:pPr eaLnBrk="1" hangingPunct="1"/>
              <a:t>5</a:t>
            </a:fld>
            <a:endParaRPr lang="en-US" sz="2000" dirty="0" smtClean="0">
              <a:solidFill>
                <a:srgbClr val="222222"/>
              </a:solidFill>
            </a:endParaRPr>
          </a:p>
        </p:txBody>
      </p:sp>
    </p:spTree>
    <p:extLst>
      <p:ext uri="{BB962C8B-B14F-4D97-AF65-F5344CB8AC3E}">
        <p14:creationId xmlns:p14="http://schemas.microsoft.com/office/powerpoint/2010/main" val="2403637890"/>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0000"/>
                </a:solidFill>
              </a:rPr>
              <a:t>Understanding Operating Systems, 7e</a:t>
            </a:r>
          </a:p>
        </p:txBody>
      </p:sp>
      <p:sp>
        <p:nvSpPr>
          <p:cNvPr id="337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BB21F51-82D8-44D2-A083-B9AEFEA63433}" type="slidenum">
              <a:rPr lang="en-US" smtClean="0">
                <a:solidFill>
                  <a:srgbClr val="000000"/>
                </a:solidFill>
              </a:rPr>
              <a:pPr eaLnBrk="1" hangingPunct="1"/>
              <a:t>50</a:t>
            </a:fld>
            <a:endParaRPr lang="en-US" dirty="0" smtClean="0">
              <a:solidFill>
                <a:srgbClr val="000000"/>
              </a:solidFill>
            </a:endParaRPr>
          </a:p>
        </p:txBody>
      </p:sp>
      <p:sp>
        <p:nvSpPr>
          <p:cNvPr id="33796" name="Rectangle 3"/>
          <p:cNvSpPr>
            <a:spLocks noGrp="1" noChangeArrowheads="1"/>
          </p:cNvSpPr>
          <p:nvPr>
            <p:ph type="title"/>
          </p:nvPr>
        </p:nvSpPr>
        <p:spPr/>
        <p:txBody>
          <a:bodyPr/>
          <a:lstStyle/>
          <a:p>
            <a:pPr eaLnBrk="1" hangingPunct="1"/>
            <a:r>
              <a:rPr lang="en-US" dirty="0" smtClean="0"/>
              <a:t>Synchronization (cont'd.)</a:t>
            </a:r>
          </a:p>
        </p:txBody>
      </p:sp>
      <p:pic>
        <p:nvPicPr>
          <p:cNvPr id="33797" name="Picture 1" descr="Screen Clippi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1219200"/>
            <a:ext cx="5191125"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6"/>
          <p:cNvSpPr>
            <a:spLocks noChangeArrowheads="1"/>
          </p:cNvSpPr>
          <p:nvPr/>
        </p:nvSpPr>
        <p:spPr bwMode="auto">
          <a:xfrm rot="10800000" flipV="1">
            <a:off x="381000" y="2021394"/>
            <a:ext cx="2971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0" hangingPunct="0"/>
            <a:r>
              <a:rPr lang="en-US" sz="1600" b="1" dirty="0" smtClean="0">
                <a:solidFill>
                  <a:srgbClr val="000000"/>
                </a:solidFill>
                <a:ea typeface="ＭＳ Ｐゴシック" pitchFamily="34" charset="-128"/>
              </a:rPr>
              <a:t> </a:t>
            </a:r>
            <a:endParaRPr lang="en-US" sz="1600" b="1" dirty="0">
              <a:solidFill>
                <a:srgbClr val="000000"/>
              </a:solidFill>
              <a:ea typeface="ＭＳ Ｐゴシック" pitchFamily="34" charset="-128"/>
            </a:endParaRPr>
          </a:p>
          <a:p>
            <a:pPr algn="r"/>
            <a:r>
              <a:rPr lang="en-US" sz="1600" dirty="0">
                <a:solidFill>
                  <a:srgbClr val="000000"/>
                </a:solidFill>
              </a:rPr>
              <a:t>The exec command is </a:t>
            </a:r>
            <a:r>
              <a:rPr lang="en-US" sz="1600" dirty="0" smtClean="0">
                <a:solidFill>
                  <a:srgbClr val="000000"/>
                </a:solidFill>
              </a:rPr>
              <a:t>used, mostly,  </a:t>
            </a:r>
            <a:r>
              <a:rPr lang="en-US" sz="1600" dirty="0">
                <a:solidFill>
                  <a:srgbClr val="000000"/>
                </a:solidFill>
              </a:rPr>
              <a:t>after the fork and wait combination. In (a) the parent is shown before the fork, (b) shows the parent and child after the fork, and (c) shows how the child process (Process 2) is overlaid by the ls program after the exec command.</a:t>
            </a:r>
          </a:p>
          <a:p>
            <a:pPr algn="r"/>
            <a:r>
              <a:rPr lang="en-US" sz="1600" i="1" dirty="0">
                <a:solidFill>
                  <a:srgbClr val="000000"/>
                </a:solidFill>
                <a:ea typeface="ＭＳ Ｐゴシック" pitchFamily="34" charset="-128"/>
              </a:rPr>
              <a:t>© Cengage Learning 2014</a:t>
            </a:r>
          </a:p>
        </p:txBody>
      </p:sp>
    </p:spTree>
    <p:extLst>
      <p:ext uri="{BB962C8B-B14F-4D97-AF65-F5344CB8AC3E}">
        <p14:creationId xmlns:p14="http://schemas.microsoft.com/office/powerpoint/2010/main" val="2992158389"/>
      </p:ext>
    </p:extLst>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AA78E9-D909-40D6-8FAF-615E5F7F3352}" type="slidenum">
              <a:rPr lang="en-US" smtClean="0">
                <a:solidFill>
                  <a:srgbClr val="000000"/>
                </a:solidFill>
              </a:rPr>
              <a:pPr eaLnBrk="1" hangingPunct="1"/>
              <a:t>51</a:t>
            </a:fld>
            <a:endParaRPr lang="en-US" dirty="0" smtClean="0">
              <a:solidFill>
                <a:srgbClr val="000000"/>
              </a:solidFill>
            </a:endParaRPr>
          </a:p>
        </p:txBody>
      </p:sp>
      <p:sp>
        <p:nvSpPr>
          <p:cNvPr id="32772" name="Rectangle 5"/>
          <p:cNvSpPr>
            <a:spLocks noGrp="1" noChangeArrowheads="1"/>
          </p:cNvSpPr>
          <p:nvPr>
            <p:ph type="title"/>
          </p:nvPr>
        </p:nvSpPr>
        <p:spPr>
          <a:xfrm>
            <a:off x="533400" y="381000"/>
            <a:ext cx="8077200" cy="685800"/>
          </a:xfrm>
        </p:spPr>
        <p:txBody>
          <a:bodyPr/>
          <a:lstStyle/>
          <a:p>
            <a:pPr eaLnBrk="1" hangingPunct="1"/>
            <a:r>
              <a:rPr lang="en-US" dirty="0" smtClean="0"/>
              <a:t>The exec commands </a:t>
            </a:r>
          </a:p>
        </p:txBody>
      </p:sp>
      <p:sp>
        <p:nvSpPr>
          <p:cNvPr id="32773" name="Rectangle 6"/>
          <p:cNvSpPr>
            <a:spLocks noGrp="1" noChangeArrowheads="1"/>
          </p:cNvSpPr>
          <p:nvPr>
            <p:ph type="body" idx="1"/>
          </p:nvPr>
        </p:nvSpPr>
        <p:spPr>
          <a:xfrm>
            <a:off x="533400" y="1295400"/>
            <a:ext cx="8077200" cy="4953000"/>
          </a:xfrm>
        </p:spPr>
        <p:txBody>
          <a:bodyPr/>
          <a:lstStyle/>
          <a:p>
            <a:pPr lvl="1" eaLnBrk="1" hangingPunct="1"/>
            <a:r>
              <a:rPr lang="en-GB" altLang="en-US" sz="2000" dirty="0">
                <a:latin typeface="Courier New" pitchFamily="49" charset="0"/>
              </a:rPr>
              <a:t>The exec()</a:t>
            </a:r>
            <a:r>
              <a:rPr lang="en-GB" altLang="en-US" dirty="0"/>
              <a:t> system calls can be used after a </a:t>
            </a:r>
            <a:r>
              <a:rPr lang="en-GB" altLang="en-US" sz="2000" dirty="0">
                <a:latin typeface="Courier New" pitchFamily="49" charset="0"/>
              </a:rPr>
              <a:t>fork()</a:t>
            </a:r>
            <a:r>
              <a:rPr lang="en-GB" altLang="en-US" dirty="0"/>
              <a:t> to replace the child process</a:t>
            </a:r>
            <a:r>
              <a:rPr lang="ja-JP" altLang="en-GB" dirty="0"/>
              <a:t>’</a:t>
            </a:r>
            <a:r>
              <a:rPr lang="en-GB" altLang="ja-JP" dirty="0"/>
              <a:t> memory space with a new program</a:t>
            </a:r>
          </a:p>
          <a:p>
            <a:pPr lvl="1" eaLnBrk="1" hangingPunct="1"/>
            <a:r>
              <a:rPr lang="en-US" dirty="0" smtClean="0"/>
              <a:t>Successful </a:t>
            </a:r>
            <a:r>
              <a:rPr lang="en-US" dirty="0" smtClean="0">
                <a:latin typeface="Courier New" pitchFamily="49" charset="0"/>
                <a:cs typeface="Courier New" pitchFamily="49" charset="0"/>
              </a:rPr>
              <a:t>exec</a:t>
            </a:r>
            <a:r>
              <a:rPr lang="en-US" dirty="0" smtClean="0"/>
              <a:t> call </a:t>
            </a:r>
          </a:p>
          <a:p>
            <a:pPr lvl="2" eaLnBrk="1" hangingPunct="1"/>
            <a:r>
              <a:rPr lang="en-US" dirty="0" smtClean="0"/>
              <a:t>Overlay second program over first</a:t>
            </a:r>
          </a:p>
          <a:p>
            <a:pPr lvl="2" eaLnBrk="1" hangingPunct="1"/>
            <a:r>
              <a:rPr lang="en-US" dirty="0" smtClean="0"/>
              <a:t>Only second program in memory</a:t>
            </a:r>
          </a:p>
          <a:p>
            <a:pPr lvl="1" eaLnBrk="1" hangingPunct="1"/>
            <a:endParaRPr lang="en-US" dirty="0" smtClean="0"/>
          </a:p>
          <a:p>
            <a:pPr lvl="1" eaLnBrk="1" hangingPunct="1"/>
            <a:r>
              <a:rPr lang="en-US" dirty="0" smtClean="0"/>
              <a:t>No return from successful </a:t>
            </a:r>
            <a:r>
              <a:rPr lang="en-US" dirty="0" smtClean="0">
                <a:latin typeface="Courier New" pitchFamily="49" charset="0"/>
                <a:cs typeface="Courier New" pitchFamily="49" charset="0"/>
              </a:rPr>
              <a:t>exec</a:t>
            </a:r>
            <a:r>
              <a:rPr lang="en-US" dirty="0" smtClean="0"/>
              <a:t> call</a:t>
            </a:r>
          </a:p>
          <a:p>
            <a:pPr lvl="2" eaLnBrk="1" hangingPunct="1"/>
            <a:r>
              <a:rPr lang="en-US" dirty="0" smtClean="0"/>
              <a:t>Parent-child concept: does not hold</a:t>
            </a:r>
          </a:p>
          <a:p>
            <a:pPr lvl="1" eaLnBrk="1" hangingPunct="1"/>
            <a:endParaRPr lang="en-US" dirty="0" smtClean="0"/>
          </a:p>
          <a:p>
            <a:pPr lvl="1" eaLnBrk="1" hangingPunct="1"/>
            <a:r>
              <a:rPr lang="en-US" dirty="0" smtClean="0"/>
              <a:t>Create parent-child relationship</a:t>
            </a:r>
          </a:p>
          <a:p>
            <a:pPr lvl="2" eaLnBrk="1" hangingPunct="1"/>
            <a:r>
              <a:rPr lang="en-US" dirty="0" smtClean="0"/>
              <a:t>Call </a:t>
            </a:r>
            <a:r>
              <a:rPr lang="en-US" dirty="0" smtClean="0">
                <a:latin typeface="Courier New" pitchFamily="49" charset="0"/>
                <a:cs typeface="Courier New" pitchFamily="49" charset="0"/>
              </a:rPr>
              <a:t>fork</a:t>
            </a:r>
            <a:r>
              <a:rPr lang="en-US" dirty="0" smtClean="0"/>
              <a:t>, </a:t>
            </a:r>
            <a:r>
              <a:rPr lang="en-US" dirty="0" smtClean="0">
                <a:latin typeface="Courier New" pitchFamily="49" charset="0"/>
                <a:cs typeface="Courier New" pitchFamily="49" charset="0"/>
              </a:rPr>
              <a:t>wait</a:t>
            </a:r>
            <a:r>
              <a:rPr lang="en-US" dirty="0" smtClean="0"/>
              <a:t>, and </a:t>
            </a:r>
            <a:r>
              <a:rPr lang="en-US" dirty="0" smtClean="0">
                <a:latin typeface="Courier New" pitchFamily="49" charset="0"/>
                <a:cs typeface="Courier New" pitchFamily="49" charset="0"/>
              </a:rPr>
              <a:t>exec</a:t>
            </a:r>
            <a:r>
              <a:rPr lang="en-US" dirty="0" smtClean="0"/>
              <a:t> in that order</a:t>
            </a:r>
          </a:p>
        </p:txBody>
      </p:sp>
    </p:spTree>
    <p:extLst>
      <p:ext uri="{BB962C8B-B14F-4D97-AF65-F5344CB8AC3E}">
        <p14:creationId xmlns:p14="http://schemas.microsoft.com/office/powerpoint/2010/main" val="2532145925"/>
      </p:ext>
    </p:extLst>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762000"/>
          </a:xfrm>
        </p:spPr>
        <p:txBody>
          <a:bodyPr/>
          <a:lstStyle/>
          <a:p>
            <a:r>
              <a:rPr lang="en-IE" dirty="0" smtClean="0"/>
              <a:t>Example with fork(), exec() and wait()</a:t>
            </a:r>
            <a:endParaRPr lang="en-IE" dirty="0"/>
          </a:p>
        </p:txBody>
      </p:sp>
      <p:pic>
        <p:nvPicPr>
          <p:cNvPr id="7" name="Content Placeholder 6"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846" y="1143000"/>
            <a:ext cx="6506307" cy="4572000"/>
          </a:xfrm>
        </p:spPr>
      </p:pic>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52</a:t>
            </a:fld>
            <a:endParaRPr lang="en-US" dirty="0"/>
          </a:p>
        </p:txBody>
      </p:sp>
      <p:sp>
        <p:nvSpPr>
          <p:cNvPr id="8" name="TextBox 7"/>
          <p:cNvSpPr txBox="1"/>
          <p:nvPr/>
        </p:nvSpPr>
        <p:spPr>
          <a:xfrm>
            <a:off x="457200" y="5791200"/>
            <a:ext cx="8001000" cy="830997"/>
          </a:xfrm>
          <a:prstGeom prst="rect">
            <a:avLst/>
          </a:prstGeom>
          <a:noFill/>
        </p:spPr>
        <p:txBody>
          <a:bodyPr wrap="square" rtlCol="0">
            <a:spAutoFit/>
          </a:bodyPr>
          <a:lstStyle/>
          <a:p>
            <a:r>
              <a:rPr lang="en-IE" sz="2400" dirty="0" smtClean="0">
                <a:solidFill>
                  <a:srgbClr val="000000"/>
                </a:solidFill>
              </a:rPr>
              <a:t>Refer to </a:t>
            </a:r>
            <a:r>
              <a:rPr lang="en-IE" sz="2400" b="1" dirty="0" err="1" smtClean="0">
                <a:solidFill>
                  <a:srgbClr val="000000"/>
                </a:solidFill>
              </a:rPr>
              <a:t>execvp.c</a:t>
            </a:r>
            <a:r>
              <a:rPr lang="en-IE" sz="2400" dirty="0" smtClean="0">
                <a:solidFill>
                  <a:srgbClr val="000000"/>
                </a:solidFill>
              </a:rPr>
              <a:t> program; remove </a:t>
            </a:r>
            <a:r>
              <a:rPr lang="en-IE" sz="2400" b="1" dirty="0" smtClean="0">
                <a:solidFill>
                  <a:srgbClr val="000000"/>
                </a:solidFill>
              </a:rPr>
              <a:t>wait</a:t>
            </a:r>
            <a:r>
              <a:rPr lang="en-IE" sz="2400" dirty="0" smtClean="0">
                <a:solidFill>
                  <a:srgbClr val="000000"/>
                </a:solidFill>
              </a:rPr>
              <a:t> command and see what happened: explain what is happening </a:t>
            </a:r>
            <a:endParaRPr lang="en-IE" sz="2400" dirty="0">
              <a:solidFill>
                <a:srgbClr val="000000"/>
              </a:solidFill>
            </a:endParaRPr>
          </a:p>
        </p:txBody>
      </p:sp>
    </p:spTree>
    <p:extLst>
      <p:ext uri="{BB962C8B-B14F-4D97-AF65-F5344CB8AC3E}">
        <p14:creationId xmlns:p14="http://schemas.microsoft.com/office/powerpoint/2010/main" val="4180428559"/>
      </p:ext>
    </p:extLst>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010400" cy="609600"/>
          </a:xfrm>
        </p:spPr>
        <p:txBody>
          <a:bodyPr/>
          <a:lstStyle/>
          <a:p>
            <a:r>
              <a:rPr lang="en-IE" sz="2400" dirty="0" smtClean="0"/>
              <a:t>Sample output </a:t>
            </a:r>
            <a:r>
              <a:rPr lang="en-IE" sz="2400" dirty="0" err="1" smtClean="0"/>
              <a:t>execvp.c</a:t>
            </a:r>
            <a:r>
              <a:rPr lang="en-IE" sz="2400" dirty="0" smtClean="0"/>
              <a:t>: it uses exec() to run the program </a:t>
            </a:r>
            <a:r>
              <a:rPr lang="en-IE" sz="2400" i="1" dirty="0" smtClean="0"/>
              <a:t>fork3_wait.c</a:t>
            </a:r>
            <a:r>
              <a:rPr lang="en-IE" sz="2400" dirty="0" smtClean="0"/>
              <a:t> </a:t>
            </a:r>
            <a:endParaRPr lang="en-IE" sz="2400" dirty="0"/>
          </a:p>
        </p:txBody>
      </p:sp>
      <p:pic>
        <p:nvPicPr>
          <p:cNvPr id="6" name="Content Placeholder 5" descr="denis.manley@apollo: ~/OS2/week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548" y="1219200"/>
            <a:ext cx="4300904" cy="53340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53</a:t>
            </a:fld>
            <a:endParaRPr lang="en-US" dirty="0"/>
          </a:p>
        </p:txBody>
      </p:sp>
    </p:spTree>
    <p:extLst>
      <p:ext uri="{BB962C8B-B14F-4D97-AF65-F5344CB8AC3E}">
        <p14:creationId xmlns:p14="http://schemas.microsoft.com/office/powerpoint/2010/main" val="1186599482"/>
      </p:ext>
    </p:extLst>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533400"/>
          </a:xfrm>
        </p:spPr>
        <p:txBody>
          <a:bodyPr/>
          <a:lstStyle/>
          <a:p>
            <a:r>
              <a:rPr lang="en-IE" dirty="0" smtClean="0"/>
              <a:t>Function heading </a:t>
            </a:r>
            <a:endParaRPr lang="en-IE" dirty="0"/>
          </a:p>
        </p:txBody>
      </p:sp>
      <p:sp>
        <p:nvSpPr>
          <p:cNvPr id="3" name="Content Placeholder 2"/>
          <p:cNvSpPr>
            <a:spLocks noGrp="1"/>
          </p:cNvSpPr>
          <p:nvPr>
            <p:ph idx="1"/>
          </p:nvPr>
        </p:nvSpPr>
        <p:spPr>
          <a:xfrm>
            <a:off x="533400" y="990600"/>
            <a:ext cx="8077200" cy="5105400"/>
          </a:xfrm>
        </p:spPr>
        <p:txBody>
          <a:bodyPr/>
          <a:lstStyle/>
          <a:p>
            <a:r>
              <a:rPr lang="da-DK" altLang="en-US" b="1" dirty="0" smtClean="0"/>
              <a:t>In the execvp function we have:</a:t>
            </a:r>
          </a:p>
          <a:p>
            <a:pPr lvl="1"/>
            <a:r>
              <a:rPr lang="da-DK" altLang="en-US" b="1" dirty="0" smtClean="0"/>
              <a:t>int </a:t>
            </a:r>
            <a:r>
              <a:rPr lang="da-DK" altLang="en-US" b="1" dirty="0"/>
              <a:t>execvp(char *prog, char *argv</a:t>
            </a:r>
            <a:r>
              <a:rPr lang="da-DK" altLang="en-US" b="1" dirty="0" smtClean="0"/>
              <a:t>[])</a:t>
            </a:r>
          </a:p>
          <a:p>
            <a:endParaRPr lang="da-DK" b="1" dirty="0" smtClean="0"/>
          </a:p>
          <a:p>
            <a:r>
              <a:rPr lang="da-DK" b="1" dirty="0" smtClean="0"/>
              <a:t>These should not be confused with the  </a:t>
            </a:r>
          </a:p>
          <a:p>
            <a:pPr lvl="1"/>
            <a:r>
              <a:rPr lang="da-DK" b="1" dirty="0" smtClean="0"/>
              <a:t>int main (int argc, char *argv[]).  </a:t>
            </a:r>
          </a:p>
          <a:p>
            <a:pPr lvl="1"/>
            <a:endParaRPr lang="da-DK" b="1" dirty="0"/>
          </a:p>
          <a:p>
            <a:pPr lvl="1"/>
            <a:r>
              <a:rPr lang="da-DK" b="1" dirty="0" smtClean="0"/>
              <a:t>The arguments in main refer to command line arguments: </a:t>
            </a:r>
          </a:p>
          <a:p>
            <a:pPr lvl="1"/>
            <a:r>
              <a:rPr lang="da-DK" b="1" dirty="0"/>
              <a:t>a</a:t>
            </a:r>
            <a:r>
              <a:rPr lang="da-DK" b="1" dirty="0" smtClean="0"/>
              <a:t>rgc is the number of command line arguments</a:t>
            </a:r>
          </a:p>
          <a:p>
            <a:pPr lvl="1"/>
            <a:r>
              <a:rPr lang="da-DK" b="1" dirty="0" smtClean="0"/>
              <a:t>Argv is an array of strings corresponing to the command line arguments: n.b. The program name is also a command line  argument   </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54</a:t>
            </a:fld>
            <a:endParaRPr lang="en-US" dirty="0"/>
          </a:p>
        </p:txBody>
      </p:sp>
    </p:spTree>
    <p:extLst>
      <p:ext uri="{BB962C8B-B14F-4D97-AF65-F5344CB8AC3E}">
        <p14:creationId xmlns:p14="http://schemas.microsoft.com/office/powerpoint/2010/main" val="3456398047"/>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Sample Questions</a:t>
            </a:r>
            <a:endParaRPr lang="en-IE" dirty="0"/>
          </a:p>
        </p:txBody>
      </p:sp>
      <p:sp>
        <p:nvSpPr>
          <p:cNvPr id="3" name="Content Placeholder 2"/>
          <p:cNvSpPr>
            <a:spLocks noGrp="1"/>
          </p:cNvSpPr>
          <p:nvPr>
            <p:ph idx="1"/>
          </p:nvPr>
        </p:nvSpPr>
        <p:spPr>
          <a:xfrm>
            <a:off x="533400" y="1219200"/>
            <a:ext cx="8077200" cy="5029200"/>
          </a:xfrm>
        </p:spPr>
        <p:txBody>
          <a:bodyPr/>
          <a:lstStyle/>
          <a:p>
            <a:r>
              <a:rPr lang="en-IE" dirty="0" smtClean="0"/>
              <a:t>Briefly describe the elements of a PCB 	(4 marks)</a:t>
            </a:r>
          </a:p>
          <a:p>
            <a:r>
              <a:rPr lang="en-IE" dirty="0" smtClean="0"/>
              <a:t>Explain the steps a process can undergo as through the job and process scheduler. 	(8 marks)</a:t>
            </a:r>
          </a:p>
          <a:p>
            <a:endParaRPr lang="en-IE" dirty="0"/>
          </a:p>
          <a:p>
            <a:r>
              <a:rPr lang="en-IE" dirty="0"/>
              <a:t>Describe the process of context switching as it applies to process control blocks (PCB).	 (5 marks)</a:t>
            </a:r>
            <a:endParaRPr lang="en-IE" dirty="0" smtClean="0"/>
          </a:p>
          <a:p>
            <a:endParaRPr lang="en-IE" dirty="0"/>
          </a:p>
          <a:p>
            <a:r>
              <a:rPr lang="en-IE" dirty="0" smtClean="0"/>
              <a:t>In </a:t>
            </a:r>
            <a:r>
              <a:rPr lang="en-IE" dirty="0" err="1" smtClean="0"/>
              <a:t>linux</a:t>
            </a:r>
            <a:r>
              <a:rPr lang="en-IE" dirty="0" smtClean="0"/>
              <a:t> a process is created using the fork() command. Explain the steps that occur if a fork() command is called 				(8 marks)</a:t>
            </a:r>
          </a:p>
          <a:p>
            <a:r>
              <a:rPr lang="en-IE" b="1" dirty="0" smtClean="0"/>
              <a:t>  </a:t>
            </a:r>
            <a:r>
              <a:rPr lang="en-IE" dirty="0" smtClean="0"/>
              <a:t> </a:t>
            </a:r>
            <a:endParaRPr lang="en-IE" dirty="0"/>
          </a:p>
          <a:p>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55</a:t>
            </a:fld>
            <a:endParaRPr lang="en-US" dirty="0"/>
          </a:p>
        </p:txBody>
      </p:sp>
    </p:spTree>
    <p:extLst>
      <p:ext uri="{BB962C8B-B14F-4D97-AF65-F5344CB8AC3E}">
        <p14:creationId xmlns:p14="http://schemas.microsoft.com/office/powerpoint/2010/main" val="82535709"/>
      </p:ext>
    </p:extLst>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457200"/>
          </a:xfrm>
        </p:spPr>
        <p:txBody>
          <a:bodyPr/>
          <a:lstStyle/>
          <a:p>
            <a:r>
              <a:rPr lang="en-IE" dirty="0" smtClean="0"/>
              <a:t>Sample Question </a:t>
            </a:r>
            <a:endParaRPr lang="en-IE" dirty="0"/>
          </a:p>
        </p:txBody>
      </p:sp>
      <p:sp>
        <p:nvSpPr>
          <p:cNvPr id="3" name="Content Placeholder 2"/>
          <p:cNvSpPr>
            <a:spLocks noGrp="1"/>
          </p:cNvSpPr>
          <p:nvPr>
            <p:ph idx="1"/>
          </p:nvPr>
        </p:nvSpPr>
        <p:spPr>
          <a:xfrm>
            <a:off x="533400" y="914400"/>
            <a:ext cx="8077200" cy="5029200"/>
          </a:xfrm>
        </p:spPr>
        <p:txBody>
          <a:bodyPr/>
          <a:lstStyle/>
          <a:p>
            <a:pPr marL="457200" lvl="1" indent="0">
              <a:buNone/>
            </a:pPr>
            <a:r>
              <a:rPr lang="en-IE" dirty="0" smtClean="0"/>
              <a:t>The wait () command is another important associated with processes: Explain, using a suitable example, exactly how the wait functions works 	      (10 marks</a:t>
            </a:r>
            <a:r>
              <a:rPr lang="en-IE" dirty="0" smtClean="0"/>
              <a:t>).</a:t>
            </a:r>
          </a:p>
          <a:p>
            <a:pPr marL="457200" lvl="1" indent="0">
              <a:buNone/>
            </a:pPr>
            <a:r>
              <a:rPr lang="en-IE" dirty="0" smtClean="0"/>
              <a:t>  </a:t>
            </a:r>
            <a:endParaRPr lang="en-IE" dirty="0" smtClean="0"/>
          </a:p>
          <a:p>
            <a:r>
              <a:rPr lang="en-IE" sz="2400" dirty="0"/>
              <a:t>The </a:t>
            </a:r>
            <a:r>
              <a:rPr lang="en-IE" sz="2400" dirty="0" err="1"/>
              <a:t>execvp</a:t>
            </a:r>
            <a:r>
              <a:rPr lang="en-IE" sz="2400" dirty="0"/>
              <a:t> command has the following format: </a:t>
            </a:r>
          </a:p>
          <a:p>
            <a:pPr lvl="1"/>
            <a:r>
              <a:rPr lang="da-DK" altLang="en-US" i="1" dirty="0"/>
              <a:t>int execvp(char *prog, char *argv[])</a:t>
            </a:r>
          </a:p>
          <a:p>
            <a:r>
              <a:rPr lang="da-DK" sz="2400" dirty="0"/>
              <a:t>Explain what values are stored in the prog and the argv parameters if the </a:t>
            </a:r>
            <a:r>
              <a:rPr lang="da-DK" sz="2400" dirty="0" smtClean="0"/>
              <a:t>two command line </a:t>
            </a:r>
            <a:r>
              <a:rPr lang="da-DK" sz="2400" dirty="0"/>
              <a:t>argument </a:t>
            </a:r>
            <a:r>
              <a:rPr lang="da-DK" sz="2400" dirty="0" smtClean="0"/>
              <a:t>are:</a:t>
            </a:r>
            <a:r>
              <a:rPr lang="da-DK" sz="2400" dirty="0" smtClean="0"/>
              <a:t> </a:t>
            </a:r>
            <a:r>
              <a:rPr lang="da-DK" sz="2400" i="1" dirty="0"/>
              <a:t>gcc</a:t>
            </a:r>
            <a:r>
              <a:rPr lang="da-DK" sz="2400" dirty="0"/>
              <a:t> </a:t>
            </a:r>
            <a:r>
              <a:rPr lang="da-DK" sz="2400" dirty="0" smtClean="0"/>
              <a:t>and </a:t>
            </a:r>
            <a:r>
              <a:rPr lang="da-DK" sz="2400" i="1" dirty="0" smtClean="0"/>
              <a:t>file1.c</a:t>
            </a:r>
            <a:r>
              <a:rPr lang="da-DK" sz="2400" dirty="0" smtClean="0"/>
              <a:t> </a:t>
            </a:r>
            <a:r>
              <a:rPr lang="da-DK" sz="2400" dirty="0"/>
              <a:t>			</a:t>
            </a:r>
            <a:r>
              <a:rPr lang="da-DK" sz="2400" dirty="0" smtClean="0"/>
              <a:t>			(</a:t>
            </a:r>
            <a:r>
              <a:rPr lang="da-DK" sz="2400" dirty="0"/>
              <a:t>4 marks</a:t>
            </a:r>
            <a:r>
              <a:rPr lang="da-DK" sz="2400" dirty="0" smtClean="0"/>
              <a:t>)</a:t>
            </a:r>
          </a:p>
          <a:p>
            <a:endParaRPr lang="en-IE" sz="2400" dirty="0" smtClean="0"/>
          </a:p>
          <a:p>
            <a:pPr marL="457200" lvl="1" indent="0">
              <a:buNone/>
            </a:pPr>
            <a:r>
              <a:rPr lang="en-IE" dirty="0" smtClean="0"/>
              <a:t>Explain how the following code using a </a:t>
            </a:r>
            <a:r>
              <a:rPr lang="en-IE" dirty="0"/>
              <a:t>combination of the fork(), wait() and exec() command can be used to </a:t>
            </a:r>
            <a:r>
              <a:rPr lang="en-IE" dirty="0" smtClean="0"/>
              <a:t>run </a:t>
            </a:r>
            <a:r>
              <a:rPr lang="en-IE" dirty="0"/>
              <a:t>new processes</a:t>
            </a:r>
            <a:r>
              <a:rPr lang="en-IE" dirty="0" smtClean="0"/>
              <a:t>. </a:t>
            </a:r>
            <a:r>
              <a:rPr lang="en-IE" dirty="0" smtClean="0"/>
              <a:t>				(</a:t>
            </a:r>
            <a:r>
              <a:rPr lang="en-IE" dirty="0"/>
              <a:t>12 marks) </a:t>
            </a:r>
          </a:p>
          <a:p>
            <a:pPr marL="457200" lvl="1" indent="0">
              <a:buNone/>
            </a:pPr>
            <a:endParaRPr lang="en-IE" sz="1800" b="1" dirty="0" smtClean="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56</a:t>
            </a:fld>
            <a:endParaRPr lang="en-US" dirty="0"/>
          </a:p>
        </p:txBody>
      </p:sp>
    </p:spTree>
    <p:extLst>
      <p:ext uri="{BB962C8B-B14F-4D97-AF65-F5344CB8AC3E}">
        <p14:creationId xmlns:p14="http://schemas.microsoft.com/office/powerpoint/2010/main" val="1250781573"/>
      </p:ext>
    </p:extLst>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305800" cy="304800"/>
          </a:xfrm>
        </p:spPr>
        <p:txBody>
          <a:bodyPr/>
          <a:lstStyle/>
          <a:p>
            <a:r>
              <a:rPr lang="en-IE" sz="2400" b="1" dirty="0" smtClean="0"/>
              <a:t>Sample Question </a:t>
            </a:r>
            <a:endParaRPr lang="en-IE" sz="2400" b="1" dirty="0"/>
          </a:p>
        </p:txBody>
      </p:sp>
      <p:sp>
        <p:nvSpPr>
          <p:cNvPr id="3" name="Content Placeholder 2"/>
          <p:cNvSpPr>
            <a:spLocks noGrp="1"/>
          </p:cNvSpPr>
          <p:nvPr>
            <p:ph idx="1"/>
          </p:nvPr>
        </p:nvSpPr>
        <p:spPr>
          <a:xfrm>
            <a:off x="533400" y="990600"/>
            <a:ext cx="8077200" cy="5257800"/>
          </a:xfrm>
        </p:spPr>
        <p:txBody>
          <a:bodyPr/>
          <a:lstStyle/>
          <a:p>
            <a:endParaRPr lang="en-IE" sz="1800" b="1" dirty="0"/>
          </a:p>
          <a:p>
            <a:endParaRPr lang="en-IE" sz="1800" dirty="0" smtClean="0"/>
          </a:p>
          <a:p>
            <a:r>
              <a:rPr lang="en-IE" sz="1800" dirty="0" smtClean="0"/>
              <a:t>if </a:t>
            </a:r>
            <a:r>
              <a:rPr lang="en-IE" sz="1800" dirty="0"/>
              <a:t>((</a:t>
            </a:r>
            <a:r>
              <a:rPr lang="en-IE" sz="1800" dirty="0" err="1"/>
              <a:t>pid</a:t>
            </a:r>
            <a:r>
              <a:rPr lang="en-IE" sz="1800" dirty="0"/>
              <a:t> = fork()) &lt; 0) {     /* fork a child process           */</a:t>
            </a:r>
          </a:p>
          <a:p>
            <a:r>
              <a:rPr lang="en-IE" sz="1800" dirty="0"/>
              <a:t>          </a:t>
            </a:r>
            <a:r>
              <a:rPr lang="en-IE" sz="1800" dirty="0" err="1"/>
              <a:t>printf</a:t>
            </a:r>
            <a:r>
              <a:rPr lang="en-IE" sz="1800" dirty="0"/>
              <a:t>("*** ERROR: forking child process failed\n");</a:t>
            </a:r>
          </a:p>
          <a:p>
            <a:r>
              <a:rPr lang="en-IE" sz="1800" dirty="0"/>
              <a:t>          exit(42);</a:t>
            </a:r>
          </a:p>
          <a:p>
            <a:r>
              <a:rPr lang="en-IE" sz="1800" dirty="0"/>
              <a:t>     }</a:t>
            </a:r>
          </a:p>
          <a:p>
            <a:r>
              <a:rPr lang="en-IE" sz="1800" dirty="0"/>
              <a:t>     else if (</a:t>
            </a:r>
            <a:r>
              <a:rPr lang="en-IE" sz="1800" dirty="0" err="1"/>
              <a:t>pid</a:t>
            </a:r>
            <a:r>
              <a:rPr lang="en-IE" sz="1800" dirty="0"/>
              <a:t> == 0) {          /* for the child process:         */</a:t>
            </a:r>
          </a:p>
          <a:p>
            <a:r>
              <a:rPr lang="en-IE" sz="1800" dirty="0"/>
              <a:t>          if (</a:t>
            </a:r>
            <a:r>
              <a:rPr lang="en-IE" sz="1800" dirty="0" err="1"/>
              <a:t>execvp</a:t>
            </a:r>
            <a:r>
              <a:rPr lang="en-IE" sz="1800" dirty="0"/>
              <a:t>(*</a:t>
            </a:r>
            <a:r>
              <a:rPr lang="en-IE" sz="1800" dirty="0" err="1"/>
              <a:t>argv</a:t>
            </a:r>
            <a:r>
              <a:rPr lang="en-IE" sz="1800" dirty="0"/>
              <a:t>, </a:t>
            </a:r>
            <a:r>
              <a:rPr lang="en-IE" sz="1800" dirty="0" err="1"/>
              <a:t>argv</a:t>
            </a:r>
            <a:r>
              <a:rPr lang="en-IE" sz="1800" dirty="0"/>
              <a:t>) &lt; 0) {     /* execute the command  */</a:t>
            </a:r>
          </a:p>
          <a:p>
            <a:r>
              <a:rPr lang="en-IE" sz="1800" dirty="0"/>
              <a:t>               </a:t>
            </a:r>
            <a:r>
              <a:rPr lang="en-IE" sz="1800" dirty="0" err="1"/>
              <a:t>printf</a:t>
            </a:r>
            <a:r>
              <a:rPr lang="en-IE" sz="1800" dirty="0"/>
              <a:t>("*** ERROR: exec failed\n");</a:t>
            </a:r>
          </a:p>
          <a:p>
            <a:r>
              <a:rPr lang="en-IE" sz="1800" dirty="0"/>
              <a:t>               exit(1);</a:t>
            </a:r>
          </a:p>
          <a:p>
            <a:r>
              <a:rPr lang="en-IE" sz="1800" dirty="0"/>
              <a:t>          }</a:t>
            </a:r>
          </a:p>
          <a:p>
            <a:r>
              <a:rPr lang="en-IE" sz="1800" dirty="0"/>
              <a:t>     }</a:t>
            </a:r>
          </a:p>
          <a:p>
            <a:r>
              <a:rPr lang="en-IE" sz="1800" dirty="0"/>
              <a:t>     else {                                  /* for the parent:      */</a:t>
            </a:r>
          </a:p>
          <a:p>
            <a:r>
              <a:rPr lang="en-IE" sz="1800" dirty="0"/>
              <a:t>          while (wait(&amp;status) != </a:t>
            </a:r>
            <a:r>
              <a:rPr lang="en-IE" sz="1800" dirty="0" err="1"/>
              <a:t>pid</a:t>
            </a:r>
            <a:r>
              <a:rPr lang="en-IE" sz="1800" dirty="0"/>
              <a:t>)       /* wait for completion  */</a:t>
            </a:r>
          </a:p>
          <a:p>
            <a:r>
              <a:rPr lang="en-IE" sz="1800" dirty="0"/>
              <a:t>               ;</a:t>
            </a:r>
          </a:p>
          <a:p>
            <a:r>
              <a:rPr lang="en-IE" sz="1800" dirty="0"/>
              <a:t>     }</a:t>
            </a:r>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57</a:t>
            </a:fld>
            <a:endParaRPr lang="en-US" dirty="0"/>
          </a:p>
        </p:txBody>
      </p:sp>
    </p:spTree>
    <p:extLst>
      <p:ext uri="{BB962C8B-B14F-4D97-AF65-F5344CB8AC3E}">
        <p14:creationId xmlns:p14="http://schemas.microsoft.com/office/powerpoint/2010/main" val="3557541595"/>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GB" dirty="0" smtClean="0"/>
              <a:t>Definitions</a:t>
            </a:r>
            <a:endParaRPr lang="en-IE" dirty="0"/>
          </a:p>
        </p:txBody>
      </p:sp>
      <p:sp>
        <p:nvSpPr>
          <p:cNvPr id="3" name="Content Placeholder 2"/>
          <p:cNvSpPr>
            <a:spLocks noGrp="1"/>
          </p:cNvSpPr>
          <p:nvPr>
            <p:ph idx="1"/>
          </p:nvPr>
        </p:nvSpPr>
        <p:spPr>
          <a:xfrm>
            <a:off x="533400" y="1066800"/>
            <a:ext cx="8077200" cy="4953000"/>
          </a:xfrm>
        </p:spPr>
        <p:txBody>
          <a:bodyPr/>
          <a:lstStyle/>
          <a:p>
            <a:pPr eaLnBrk="1" hangingPunct="1">
              <a:lnSpc>
                <a:spcPct val="90000"/>
              </a:lnSpc>
            </a:pPr>
            <a:r>
              <a:rPr lang="en-US" dirty="0"/>
              <a:t>Multiprogramming</a:t>
            </a:r>
          </a:p>
          <a:p>
            <a:pPr lvl="1" eaLnBrk="1" hangingPunct="1">
              <a:lnSpc>
                <a:spcPct val="90000"/>
              </a:lnSpc>
            </a:pPr>
            <a:r>
              <a:rPr lang="en-US" dirty="0"/>
              <a:t>Processor allocated to each </a:t>
            </a:r>
            <a:r>
              <a:rPr lang="en-US" dirty="0" smtClean="0"/>
              <a:t>job/process/thread </a:t>
            </a:r>
            <a:r>
              <a:rPr lang="en-US" dirty="0"/>
              <a:t>for a time period</a:t>
            </a:r>
          </a:p>
          <a:p>
            <a:pPr lvl="1" eaLnBrk="1" hangingPunct="1">
              <a:lnSpc>
                <a:spcPct val="90000"/>
              </a:lnSpc>
            </a:pPr>
            <a:r>
              <a:rPr lang="en-US" dirty="0" smtClean="0"/>
              <a:t>E.g. two or more programs (jobs). The jobs are independent of one another. </a:t>
            </a:r>
          </a:p>
          <a:p>
            <a:pPr lvl="1" eaLnBrk="1" hangingPunct="1">
              <a:lnSpc>
                <a:spcPct val="90000"/>
              </a:lnSpc>
            </a:pPr>
            <a:r>
              <a:rPr lang="en-US" dirty="0" smtClean="0"/>
              <a:t>Executing  job 1 and job 2 is in a queue. At an appropriate time (i/o instruction) an interrupt is evoked and the position of execution is noted. Then job 2 is executed and either at an interrupt or when finished job 1 begins from point where it stopped executing </a:t>
            </a:r>
          </a:p>
          <a:p>
            <a:pPr lvl="1" eaLnBrk="1" hangingPunct="1">
              <a:lnSpc>
                <a:spcPct val="90000"/>
              </a:lnSpc>
            </a:pPr>
            <a:r>
              <a:rPr lang="en-US" dirty="0" smtClean="0"/>
              <a:t>In a single processor the jobs are interleaved (</a:t>
            </a:r>
            <a:r>
              <a:rPr lang="en-US" i="1" dirty="0" smtClean="0"/>
              <a:t>run concurrently</a:t>
            </a:r>
            <a:r>
              <a:rPr lang="en-US" dirty="0" smtClean="0"/>
              <a:t>)</a:t>
            </a:r>
          </a:p>
          <a:p>
            <a:pPr lvl="1" eaLnBrk="1" hangingPunct="1">
              <a:lnSpc>
                <a:spcPct val="90000"/>
              </a:lnSpc>
            </a:pPr>
            <a:r>
              <a:rPr lang="en-US" dirty="0" smtClean="0"/>
              <a:t>In multiprocessor system can be run in parallel</a:t>
            </a:r>
          </a:p>
          <a:p>
            <a:pPr lvl="1" eaLnBrk="1" hangingPunct="1">
              <a:lnSpc>
                <a:spcPct val="90000"/>
              </a:lnSpc>
            </a:pPr>
            <a:endParaRPr lang="en-US" dirty="0"/>
          </a:p>
          <a:p>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6</a:t>
            </a:fld>
            <a:endParaRPr lang="en-US" dirty="0"/>
          </a:p>
        </p:txBody>
      </p:sp>
    </p:spTree>
    <p:extLst>
      <p:ext uri="{BB962C8B-B14F-4D97-AF65-F5344CB8AC3E}">
        <p14:creationId xmlns:p14="http://schemas.microsoft.com/office/powerpoint/2010/main" val="368640448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8195" name="Rectangle 12"/>
          <p:cNvSpPr>
            <a:spLocks noGrp="1" noChangeArrowheads="1"/>
          </p:cNvSpPr>
          <p:nvPr>
            <p:ph type="title"/>
          </p:nvPr>
        </p:nvSpPr>
        <p:spPr/>
        <p:txBody>
          <a:bodyPr/>
          <a:lstStyle/>
          <a:p>
            <a:pPr eaLnBrk="1" hangingPunct="1"/>
            <a:r>
              <a:rPr lang="en-US" dirty="0" smtClean="0"/>
              <a:t>Definitions (cont’d.)</a:t>
            </a:r>
            <a:endParaRPr lang="en-CA" dirty="0" smtClean="0"/>
          </a:p>
        </p:txBody>
      </p:sp>
      <p:sp>
        <p:nvSpPr>
          <p:cNvPr id="8196" name="Rectangle 13"/>
          <p:cNvSpPr>
            <a:spLocks noGrp="1" noChangeArrowheads="1"/>
          </p:cNvSpPr>
          <p:nvPr>
            <p:ph type="body" idx="1"/>
          </p:nvPr>
        </p:nvSpPr>
        <p:spPr>
          <a:xfrm>
            <a:off x="533400" y="1371600"/>
            <a:ext cx="8077200" cy="4572000"/>
          </a:xfrm>
        </p:spPr>
        <p:txBody>
          <a:bodyPr/>
          <a:lstStyle/>
          <a:p>
            <a:pPr eaLnBrk="1" hangingPunct="1">
              <a:lnSpc>
                <a:spcPct val="90000"/>
              </a:lnSpc>
            </a:pPr>
            <a:r>
              <a:rPr lang="en-US" dirty="0" smtClean="0"/>
              <a:t>Interrupt</a:t>
            </a:r>
          </a:p>
          <a:p>
            <a:pPr lvl="1" eaLnBrk="1" hangingPunct="1">
              <a:lnSpc>
                <a:spcPct val="90000"/>
              </a:lnSpc>
            </a:pPr>
            <a:r>
              <a:rPr lang="en-US" dirty="0" smtClean="0"/>
              <a:t>Call for help (i/o instruction) (job 1) </a:t>
            </a:r>
          </a:p>
          <a:p>
            <a:pPr lvl="1" eaLnBrk="1" hangingPunct="1">
              <a:lnSpc>
                <a:spcPct val="90000"/>
              </a:lnSpc>
            </a:pPr>
            <a:r>
              <a:rPr lang="en-US" dirty="0" smtClean="0"/>
              <a:t>Activates higher-priority program (job 2)</a:t>
            </a:r>
          </a:p>
          <a:p>
            <a:pPr eaLnBrk="1" hangingPunct="1">
              <a:lnSpc>
                <a:spcPct val="90000"/>
              </a:lnSpc>
            </a:pPr>
            <a:r>
              <a:rPr lang="en-US" dirty="0" smtClean="0"/>
              <a:t>Context switch </a:t>
            </a:r>
          </a:p>
          <a:p>
            <a:pPr lvl="1" eaLnBrk="1" hangingPunct="1">
              <a:lnSpc>
                <a:spcPct val="90000"/>
              </a:lnSpc>
            </a:pPr>
            <a:r>
              <a:rPr lang="en-US" dirty="0" smtClean="0"/>
              <a:t>Saving job processing information when interrupted</a:t>
            </a:r>
          </a:p>
          <a:p>
            <a:pPr lvl="1" eaLnBrk="1" hangingPunct="1">
              <a:lnSpc>
                <a:spcPct val="90000"/>
              </a:lnSpc>
            </a:pPr>
            <a:r>
              <a:rPr lang="en-US" dirty="0" smtClean="0"/>
              <a:t>Load next job </a:t>
            </a:r>
          </a:p>
          <a:p>
            <a:pPr eaLnBrk="1" hangingPunct="1">
              <a:lnSpc>
                <a:spcPct val="90000"/>
              </a:lnSpc>
            </a:pPr>
            <a:r>
              <a:rPr lang="en-US" dirty="0" smtClean="0"/>
              <a:t>Interrupt can be invoked under a number of conditions (pre-emptive or non-preemptive) </a:t>
            </a:r>
          </a:p>
          <a:p>
            <a:pPr eaLnBrk="1" hangingPunct="1">
              <a:lnSpc>
                <a:spcPct val="90000"/>
              </a:lnSpc>
            </a:pPr>
            <a:r>
              <a:rPr lang="en-US" dirty="0" smtClean="0"/>
              <a:t>Single processor</a:t>
            </a:r>
          </a:p>
          <a:p>
            <a:pPr lvl="1" eaLnBrk="1" hangingPunct="1">
              <a:lnSpc>
                <a:spcPct val="90000"/>
              </a:lnSpc>
            </a:pPr>
            <a:r>
              <a:rPr lang="en-US" dirty="0" smtClean="0"/>
              <a:t>May be shared by several jobs (processes)</a:t>
            </a:r>
          </a:p>
          <a:p>
            <a:pPr lvl="1" eaLnBrk="1" hangingPunct="1">
              <a:lnSpc>
                <a:spcPct val="90000"/>
              </a:lnSpc>
            </a:pPr>
            <a:r>
              <a:rPr lang="en-US" dirty="0" smtClean="0"/>
              <a:t>Requires scheduling policy and scheduling algorithm</a:t>
            </a:r>
          </a:p>
          <a:p>
            <a:pPr lvl="1" eaLnBrk="1" hangingPunct="1">
              <a:lnSpc>
                <a:spcPct val="90000"/>
              </a:lnSpc>
            </a:pPr>
            <a:r>
              <a:rPr lang="en-US" dirty="0" smtClean="0"/>
              <a:t>The policies can be non-preemptive or preemptive</a:t>
            </a:r>
          </a:p>
        </p:txBody>
      </p:sp>
      <p:sp>
        <p:nvSpPr>
          <p:cNvPr id="819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8D11834E-518D-42AB-8FDF-51C749667A77}" type="slidenum">
              <a:rPr lang="en-US" sz="2000" smtClean="0">
                <a:solidFill>
                  <a:srgbClr val="222222"/>
                </a:solidFill>
              </a:rPr>
              <a:pPr eaLnBrk="1" hangingPunct="1"/>
              <a:t>7</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Process Space</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531" y="1219200"/>
            <a:ext cx="7156938" cy="50292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8</a:t>
            </a:fld>
            <a:endParaRPr lang="en-US" dirty="0"/>
          </a:p>
        </p:txBody>
      </p:sp>
    </p:spTree>
    <p:extLst>
      <p:ext uri="{BB962C8B-B14F-4D97-AF65-F5344CB8AC3E}">
        <p14:creationId xmlns:p14="http://schemas.microsoft.com/office/powerpoint/2010/main" val="1513584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0243" name="Rectangle 8"/>
          <p:cNvSpPr>
            <a:spLocks noGrp="1" noChangeArrowheads="1"/>
          </p:cNvSpPr>
          <p:nvPr>
            <p:ph type="title"/>
          </p:nvPr>
        </p:nvSpPr>
        <p:spPr>
          <a:xfrm>
            <a:off x="533400" y="381000"/>
            <a:ext cx="8077200" cy="609600"/>
          </a:xfrm>
        </p:spPr>
        <p:txBody>
          <a:bodyPr/>
          <a:lstStyle/>
          <a:p>
            <a:pPr eaLnBrk="1" hangingPunct="1"/>
            <a:r>
              <a:rPr lang="en-CA" dirty="0" smtClean="0"/>
              <a:t>Scheduling Submanagers</a:t>
            </a:r>
          </a:p>
        </p:txBody>
      </p:sp>
      <p:sp>
        <p:nvSpPr>
          <p:cNvPr id="10244" name="Rectangle 9"/>
          <p:cNvSpPr>
            <a:spLocks noGrp="1" noChangeArrowheads="1"/>
          </p:cNvSpPr>
          <p:nvPr>
            <p:ph type="body" idx="1"/>
          </p:nvPr>
        </p:nvSpPr>
        <p:spPr>
          <a:xfrm>
            <a:off x="533400" y="990600"/>
            <a:ext cx="8305800" cy="5257800"/>
          </a:xfrm>
        </p:spPr>
        <p:txBody>
          <a:bodyPr/>
          <a:lstStyle/>
          <a:p>
            <a:pPr eaLnBrk="1" hangingPunct="1"/>
            <a:r>
              <a:rPr lang="en-US" dirty="0" smtClean="0"/>
              <a:t>Processor Manager: composite of two submanagers</a:t>
            </a:r>
          </a:p>
          <a:p>
            <a:pPr lvl="2" eaLnBrk="1" hangingPunct="1"/>
            <a:r>
              <a:rPr lang="en-US" dirty="0" smtClean="0"/>
              <a:t>Job Scheduler and Process Scheduler: hierarchical scheduling system</a:t>
            </a:r>
          </a:p>
          <a:p>
            <a:pPr eaLnBrk="1" hangingPunct="1"/>
            <a:r>
              <a:rPr lang="en-US" dirty="0" smtClean="0"/>
              <a:t>Job Scheduler: </a:t>
            </a:r>
            <a:r>
              <a:rPr lang="en-US" b="1" dirty="0" smtClean="0"/>
              <a:t>higher-level scheduler</a:t>
            </a:r>
          </a:p>
          <a:p>
            <a:pPr lvl="1" eaLnBrk="1" hangingPunct="1"/>
            <a:r>
              <a:rPr lang="en-US" dirty="0" smtClean="0"/>
              <a:t>Job scheduling responsibilities</a:t>
            </a:r>
          </a:p>
          <a:p>
            <a:pPr lvl="1" eaLnBrk="1" hangingPunct="1"/>
            <a:r>
              <a:rPr lang="en-US" dirty="0" smtClean="0"/>
              <a:t>Job initiation based on certain criteria related to priority that essentially tries to </a:t>
            </a:r>
            <a:r>
              <a:rPr lang="en-US" dirty="0" err="1" smtClean="0"/>
              <a:t>utilise</a:t>
            </a:r>
            <a:r>
              <a:rPr lang="en-US" dirty="0" smtClean="0"/>
              <a:t> all resources efficiently</a:t>
            </a:r>
          </a:p>
          <a:p>
            <a:pPr eaLnBrk="1" hangingPunct="1"/>
            <a:r>
              <a:rPr lang="en-US" dirty="0" smtClean="0"/>
              <a:t>Process Scheduler: </a:t>
            </a:r>
            <a:r>
              <a:rPr lang="en-US" b="1" dirty="0" smtClean="0"/>
              <a:t>lower-level scheduler</a:t>
            </a:r>
          </a:p>
          <a:p>
            <a:pPr lvl="1" eaLnBrk="1" hangingPunct="1"/>
            <a:r>
              <a:rPr lang="en-US" dirty="0" smtClean="0"/>
              <a:t>Process scheduling responsibilities </a:t>
            </a:r>
          </a:p>
          <a:p>
            <a:pPr lvl="1" eaLnBrk="1" hangingPunct="1"/>
            <a:r>
              <a:rPr lang="en-US" dirty="0" smtClean="0"/>
              <a:t>Determines execution steps</a:t>
            </a:r>
          </a:p>
          <a:p>
            <a:pPr lvl="1" eaLnBrk="1" hangingPunct="1"/>
            <a:r>
              <a:rPr lang="en-US" dirty="0" smtClean="0"/>
              <a:t>Process scheduling: based on certain criteria (e.g. priority)</a:t>
            </a:r>
          </a:p>
        </p:txBody>
      </p:sp>
      <p:sp>
        <p:nvSpPr>
          <p:cNvPr id="102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A3CA67E5-5864-499D-93C3-004EC09C51B0}" type="slidenum">
              <a:rPr lang="en-US" sz="2000" smtClean="0">
                <a:solidFill>
                  <a:srgbClr val="222222"/>
                </a:solidFill>
              </a:rPr>
              <a:pPr eaLnBrk="1" hangingPunct="1"/>
              <a:t>9</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1">
      <a:dk1>
        <a:srgbClr val="FFFFFF"/>
      </a:dk1>
      <a:lt1>
        <a:srgbClr val="FFFFFF"/>
      </a:lt1>
      <a:dk2>
        <a:srgbClr val="FFFFFF"/>
      </a:dk2>
      <a:lt2>
        <a:srgbClr val="808080"/>
      </a:lt2>
      <a:accent1>
        <a:srgbClr val="FFFFFF"/>
      </a:accent1>
      <a:accent2>
        <a:srgbClr val="3333CC"/>
      </a:accent2>
      <a:accent3>
        <a:srgbClr val="FFFFFF"/>
      </a:accent3>
      <a:accent4>
        <a:srgbClr val="DADADA"/>
      </a:accent4>
      <a:accent5>
        <a:srgbClr val="FFFFFF"/>
      </a:accent5>
      <a:accent6>
        <a:srgbClr val="2D2DB9"/>
      </a:accent6>
      <a:hlink>
        <a:srgbClr val="3333CC"/>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FFFFFF"/>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2865</Words>
  <Application>Microsoft Office PowerPoint</Application>
  <PresentationFormat>On-screen Show (4:3)</PresentationFormat>
  <Paragraphs>480</Paragraphs>
  <Slides>57</Slides>
  <Notes>25</Notes>
  <HiddenSlides>0</HiddenSlides>
  <MMClips>0</MMClips>
  <ScaleCrop>false</ScaleCrop>
  <HeadingPairs>
    <vt:vector size="4" baseType="variant">
      <vt:variant>
        <vt:lpstr>Theme</vt:lpstr>
      </vt:variant>
      <vt:variant>
        <vt:i4>2</vt:i4>
      </vt:variant>
      <vt:variant>
        <vt:lpstr>Slide Titles</vt:lpstr>
      </vt:variant>
      <vt:variant>
        <vt:i4>57</vt:i4>
      </vt:variant>
    </vt:vector>
  </HeadingPairs>
  <TitlesOfParts>
    <vt:vector size="59" baseType="lpstr">
      <vt:lpstr>Default Design</vt:lpstr>
      <vt:lpstr>1_Default Design</vt:lpstr>
      <vt:lpstr>Operating Systems 2 </vt:lpstr>
      <vt:lpstr>Introduction </vt:lpstr>
      <vt:lpstr>Some revision</vt:lpstr>
      <vt:lpstr>Definitions</vt:lpstr>
      <vt:lpstr>Definitions (cont’d.)</vt:lpstr>
      <vt:lpstr>Definitions</vt:lpstr>
      <vt:lpstr>Definitions (cont’d.)</vt:lpstr>
      <vt:lpstr>Process Space</vt:lpstr>
      <vt:lpstr>Scheduling Submanagers</vt:lpstr>
      <vt:lpstr>Scheduling Submanagers (cont'd.)</vt:lpstr>
      <vt:lpstr>Process Scheduler</vt:lpstr>
      <vt:lpstr>Process Scheduler (cont'd.)</vt:lpstr>
      <vt:lpstr>Process Scheduler (cont'd.)</vt:lpstr>
      <vt:lpstr>Job and Process States</vt:lpstr>
      <vt:lpstr>Process Management</vt:lpstr>
      <vt:lpstr>Fields of a process control block (PCB)</vt:lpstr>
      <vt:lpstr>Managing the process list </vt:lpstr>
      <vt:lpstr>Processing states (Control Block) and Queuing (cont'd.)</vt:lpstr>
      <vt:lpstr>Scheduling Policies</vt:lpstr>
      <vt:lpstr>Purpose of Scheduling Policies </vt:lpstr>
      <vt:lpstr>Scheduling Policies (cont'd.)</vt:lpstr>
      <vt:lpstr>Scheduling Policies (cont'd.)</vt:lpstr>
      <vt:lpstr>Scheduling Policies (cont'd.)</vt:lpstr>
      <vt:lpstr>Re-scheduling a process </vt:lpstr>
      <vt:lpstr>Illustration of context switching </vt:lpstr>
      <vt:lpstr>Process in Unix </vt:lpstr>
      <vt:lpstr>Example more detailed ps command</vt:lpstr>
      <vt:lpstr>Top commands in linux: list of processes</vt:lpstr>
      <vt:lpstr>htop command in linux</vt:lpstr>
      <vt:lpstr>Process details in windows</vt:lpstr>
      <vt:lpstr>Process Creation</vt:lpstr>
      <vt:lpstr>Process Creation: Unix</vt:lpstr>
      <vt:lpstr>Synchronization</vt:lpstr>
      <vt:lpstr>Synchronization (cont'd.)</vt:lpstr>
      <vt:lpstr>A simply program for fork: fork1.c</vt:lpstr>
      <vt:lpstr>A sample run on Linux server of fork1.c</vt:lpstr>
      <vt:lpstr>Sample code and output</vt:lpstr>
      <vt:lpstr>Basic Sample code. </vt:lpstr>
      <vt:lpstr>A Sample run </vt:lpstr>
      <vt:lpstr>How the fork can be used .</vt:lpstr>
      <vt:lpstr>Sample output fork2.c </vt:lpstr>
      <vt:lpstr>Fork3.c Controlling output</vt:lpstr>
      <vt:lpstr>Synchronisation: Wait()</vt:lpstr>
      <vt:lpstr>The wait command </vt:lpstr>
      <vt:lpstr>Using a wait()</vt:lpstr>
      <vt:lpstr>Example fork3Wait.c</vt:lpstr>
      <vt:lpstr>Wait example (fork_wait.c)</vt:lpstr>
      <vt:lpstr>Output of fork_wait.c command</vt:lpstr>
      <vt:lpstr>Process Creation: Unix</vt:lpstr>
      <vt:lpstr>Synchronization (cont'd.)</vt:lpstr>
      <vt:lpstr>The exec commands </vt:lpstr>
      <vt:lpstr>Example with fork(), exec() and wait()</vt:lpstr>
      <vt:lpstr>Sample output execvp.c: it uses exec() to run the program fork3_wait.c </vt:lpstr>
      <vt:lpstr>Function heading </vt:lpstr>
      <vt:lpstr>Sample Questions</vt:lpstr>
      <vt:lpstr>Sample Question </vt:lpstr>
      <vt:lpstr>Sample Question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979</cp:revision>
  <dcterms:created xsi:type="dcterms:W3CDTF">2002-09-27T23:29:22Z</dcterms:created>
  <dcterms:modified xsi:type="dcterms:W3CDTF">2017-10-09T15:52:10Z</dcterms:modified>
</cp:coreProperties>
</file>