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2" r:id="rId4"/>
    <p:sldId id="270" r:id="rId5"/>
    <p:sldId id="283" r:id="rId6"/>
    <p:sldId id="310" r:id="rId7"/>
    <p:sldId id="271" r:id="rId8"/>
    <p:sldId id="272" r:id="rId9"/>
    <p:sldId id="273" r:id="rId10"/>
    <p:sldId id="300" r:id="rId11"/>
    <p:sldId id="274" r:id="rId12"/>
    <p:sldId id="311" r:id="rId13"/>
    <p:sldId id="275" r:id="rId14"/>
    <p:sldId id="301" r:id="rId15"/>
    <p:sldId id="287" r:id="rId16"/>
    <p:sldId id="286" r:id="rId17"/>
    <p:sldId id="285" r:id="rId18"/>
    <p:sldId id="302" r:id="rId19"/>
    <p:sldId id="280" r:id="rId20"/>
    <p:sldId id="281" r:id="rId21"/>
    <p:sldId id="288" r:id="rId22"/>
    <p:sldId id="289" r:id="rId23"/>
    <p:sldId id="290" r:id="rId24"/>
    <p:sldId id="291" r:id="rId25"/>
    <p:sldId id="312" r:id="rId26"/>
    <p:sldId id="303" r:id="rId27"/>
    <p:sldId id="304" r:id="rId28"/>
    <p:sldId id="306" r:id="rId29"/>
    <p:sldId id="307" r:id="rId30"/>
    <p:sldId id="308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D56-CCC1-4B10-858E-2064BF872359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6908D-7E70-48B0-8BC1-9F3A78FB4D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3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FDB5D-6401-4628-BA6A-E1668B42D93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4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60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1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496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3F765-C2D0-40C0-AD68-986E4D6151E6}" type="datetime1">
              <a:rPr lang="en-US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24C2-6306-4442-A836-6B8CD0126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14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5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31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3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3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05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6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E413-A6AC-4051-AA3A-8D26A09547B5}" type="datetimeFigureOut">
              <a:rPr lang="en-IE" smtClean="0"/>
              <a:t>03/10/2017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3C74-7BF1-4BEB-88B7-3F9AEFE3A2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45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Call_stack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IE" dirty="0" smtClean="0"/>
              <a:t>Stacks and Queues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/>
          <a:lstStyle/>
          <a:p>
            <a:r>
              <a:rPr lang="en-IE" dirty="0" smtClean="0"/>
              <a:t>Lecture 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317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Create Node Sample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Define node structure </a:t>
            </a:r>
          </a:p>
          <a:p>
            <a:pPr lvl="1"/>
            <a:r>
              <a:rPr lang="en-GB" dirty="0" smtClean="0"/>
              <a:t>            </a:t>
            </a:r>
            <a:endParaRPr lang="en-GB" dirty="0"/>
          </a:p>
          <a:p>
            <a:pPr lvl="1"/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stackNode</a:t>
            </a:r>
            <a:r>
              <a:rPr lang="en-GB" dirty="0"/>
              <a:t> {                                   </a:t>
            </a:r>
          </a:p>
          <a:p>
            <a:pPr lvl="1"/>
            <a:r>
              <a:rPr lang="en-GB" dirty="0"/>
              <a:t>   </a:t>
            </a:r>
            <a:r>
              <a:rPr lang="en-GB" b="1" dirty="0" err="1"/>
              <a:t>int</a:t>
            </a:r>
            <a:r>
              <a:rPr lang="en-GB" b="1" dirty="0"/>
              <a:t> data; // define data as an </a:t>
            </a:r>
            <a:r>
              <a:rPr lang="en-GB" b="1" dirty="0" err="1"/>
              <a:t>int</a:t>
            </a:r>
            <a:r>
              <a:rPr lang="en-GB" b="1" dirty="0"/>
              <a:t>             </a:t>
            </a:r>
          </a:p>
          <a:p>
            <a:pPr lvl="1"/>
            <a:r>
              <a:rPr lang="en-GB" b="1" dirty="0"/>
              <a:t>   </a:t>
            </a:r>
            <a:r>
              <a:rPr lang="en-GB" b="1" dirty="0" err="1"/>
              <a:t>struct</a:t>
            </a:r>
            <a:r>
              <a:rPr lang="en-GB" b="1" dirty="0"/>
              <a:t> </a:t>
            </a:r>
            <a:r>
              <a:rPr lang="en-GB" b="1" dirty="0" err="1"/>
              <a:t>stackNode</a:t>
            </a:r>
            <a:r>
              <a:rPr lang="en-GB" b="1" dirty="0"/>
              <a:t> *</a:t>
            </a:r>
            <a:r>
              <a:rPr lang="en-GB" b="1" dirty="0" err="1"/>
              <a:t>nextPtr</a:t>
            </a:r>
            <a:r>
              <a:rPr lang="en-GB" b="1" dirty="0"/>
              <a:t>; // </a:t>
            </a:r>
            <a:r>
              <a:rPr lang="en-GB" b="1" dirty="0" err="1"/>
              <a:t>stackNode</a:t>
            </a:r>
            <a:r>
              <a:rPr lang="en-GB" b="1" dirty="0"/>
              <a:t> pointer</a:t>
            </a:r>
          </a:p>
          <a:p>
            <a:pPr lvl="1"/>
            <a:r>
              <a:rPr lang="en-GB" dirty="0" smtClean="0"/>
              <a:t>}; </a:t>
            </a:r>
            <a:endParaRPr lang="en-GB" dirty="0" smtClean="0"/>
          </a:p>
          <a:p>
            <a:pPr lvl="1"/>
            <a:r>
              <a:rPr lang="en-GB" i="1" dirty="0" err="1" smtClean="0"/>
              <a:t>typedef</a:t>
            </a:r>
            <a:r>
              <a:rPr lang="en-GB" i="1" dirty="0" smtClean="0"/>
              <a:t> </a:t>
            </a:r>
            <a:r>
              <a:rPr lang="en-GB" i="1" dirty="0" err="1" smtClean="0"/>
              <a:t>struct</a:t>
            </a:r>
            <a:r>
              <a:rPr lang="en-GB" i="1" dirty="0" smtClean="0"/>
              <a:t> </a:t>
            </a:r>
            <a:r>
              <a:rPr lang="en-GB" i="1" dirty="0" err="1" smtClean="0"/>
              <a:t>stackNode</a:t>
            </a:r>
            <a:r>
              <a:rPr lang="en-GB" i="1" dirty="0" smtClean="0"/>
              <a:t> </a:t>
            </a:r>
            <a:r>
              <a:rPr lang="en-GB" i="1" dirty="0" err="1" smtClean="0"/>
              <a:t>StackNode</a:t>
            </a:r>
            <a:r>
              <a:rPr lang="en-GB" i="1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Declare </a:t>
            </a:r>
            <a:r>
              <a:rPr lang="en-GB" dirty="0" smtClean="0"/>
              <a:t>and create a node:</a:t>
            </a:r>
          </a:p>
          <a:p>
            <a:pPr lvl="1"/>
            <a:r>
              <a:rPr lang="en-IE" sz="2400" dirty="0" err="1" smtClean="0"/>
              <a:t>StackNode</a:t>
            </a:r>
            <a:r>
              <a:rPr lang="en-IE" sz="2400" dirty="0" smtClean="0"/>
              <a:t> </a:t>
            </a:r>
            <a:r>
              <a:rPr lang="en-IE" sz="2400" dirty="0" err="1" smtClean="0"/>
              <a:t>newPtr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err="1"/>
              <a:t>malloc</a:t>
            </a:r>
            <a:r>
              <a:rPr lang="en-IE" sz="2400" dirty="0"/>
              <a:t>(</a:t>
            </a:r>
            <a:r>
              <a:rPr lang="en-IE" sz="2400" dirty="0" err="1"/>
              <a:t>sizeof</a:t>
            </a:r>
            <a:r>
              <a:rPr lang="en-IE" sz="2400" dirty="0"/>
              <a:t>(</a:t>
            </a:r>
            <a:r>
              <a:rPr lang="en-IE" sz="2400" dirty="0" err="1"/>
              <a:t>StackNode</a:t>
            </a:r>
            <a:r>
              <a:rPr lang="en-IE" sz="2400" dirty="0" smtClean="0"/>
              <a:t>));</a:t>
            </a:r>
          </a:p>
          <a:p>
            <a:endParaRPr lang="en-IE" dirty="0" smtClean="0"/>
          </a:p>
          <a:p>
            <a:r>
              <a:rPr lang="en-IE" dirty="0" smtClean="0"/>
              <a:t>Assign value to </a:t>
            </a:r>
            <a:r>
              <a:rPr lang="en-IE" b="1" dirty="0" err="1" smtClean="0"/>
              <a:t>S</a:t>
            </a:r>
            <a:r>
              <a:rPr lang="en-IE" b="1" dirty="0" err="1" smtClean="0"/>
              <a:t>tackNode</a:t>
            </a:r>
            <a:r>
              <a:rPr lang="en-IE" dirty="0" smtClean="0"/>
              <a:t> </a:t>
            </a:r>
            <a:r>
              <a:rPr lang="en-IE" dirty="0" smtClean="0"/>
              <a:t>fields</a:t>
            </a:r>
          </a:p>
          <a:p>
            <a:pPr lvl="1"/>
            <a:r>
              <a:rPr lang="en-IE" dirty="0" err="1" smtClean="0"/>
              <a:t>newPtr</a:t>
            </a:r>
            <a:r>
              <a:rPr lang="en-IE" dirty="0" smtClean="0"/>
              <a:t> -&gt; data = 4;</a:t>
            </a:r>
          </a:p>
          <a:p>
            <a:pPr lvl="1"/>
            <a:r>
              <a:rPr lang="en-IE" dirty="0" err="1" smtClean="0"/>
              <a:t>newPtr</a:t>
            </a:r>
            <a:r>
              <a:rPr lang="en-IE" dirty="0" smtClean="0"/>
              <a:t> -&gt; </a:t>
            </a:r>
            <a:r>
              <a:rPr lang="en-IE" dirty="0" err="1" smtClean="0"/>
              <a:t>nextPtr</a:t>
            </a:r>
            <a:r>
              <a:rPr lang="en-IE" dirty="0" smtClean="0"/>
              <a:t> = NULL;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24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Implementation of a stack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Two basic functions associated with stacks:</a:t>
            </a:r>
          </a:p>
          <a:p>
            <a:pPr lvl="1"/>
            <a:r>
              <a:rPr lang="en-IE" dirty="0" smtClean="0"/>
              <a:t>The </a:t>
            </a:r>
            <a:r>
              <a:rPr lang="en-IE" b="1" dirty="0" smtClean="0"/>
              <a:t>push</a:t>
            </a:r>
            <a:r>
              <a:rPr lang="en-IE" dirty="0" smtClean="0"/>
              <a:t> function: this adds a “node” to the beginning of a stack</a:t>
            </a:r>
          </a:p>
          <a:p>
            <a:pPr lvl="1"/>
            <a:r>
              <a:rPr lang="en-IE" dirty="0" smtClean="0"/>
              <a:t>The </a:t>
            </a:r>
            <a:r>
              <a:rPr lang="en-IE" b="1" dirty="0" smtClean="0"/>
              <a:t>pop</a:t>
            </a:r>
            <a:r>
              <a:rPr lang="en-IE" dirty="0" smtClean="0"/>
              <a:t> function: removes a “node” from the beginning of </a:t>
            </a:r>
            <a:r>
              <a:rPr lang="en-IE" dirty="0" smtClean="0"/>
              <a:t>a non-empty </a:t>
            </a:r>
            <a:r>
              <a:rPr lang="en-IE" dirty="0" smtClean="0"/>
              <a:t>stack.</a:t>
            </a:r>
          </a:p>
          <a:p>
            <a:endParaRPr lang="en-IE" dirty="0" smtClean="0"/>
          </a:p>
          <a:p>
            <a:r>
              <a:rPr lang="en-IE" dirty="0" smtClean="0"/>
              <a:t>Implementation </a:t>
            </a:r>
            <a:r>
              <a:rPr lang="en-IE" dirty="0" smtClean="0"/>
              <a:t>is a combination of:</a:t>
            </a:r>
            <a:endParaRPr lang="en-IE" dirty="0"/>
          </a:p>
          <a:p>
            <a:pPr lvl="1"/>
            <a:r>
              <a:rPr lang="en-IE" dirty="0" smtClean="0"/>
              <a:t>Creating a new node; (</a:t>
            </a:r>
            <a:r>
              <a:rPr lang="en-IE" b="1" dirty="0" smtClean="0"/>
              <a:t>in C use </a:t>
            </a:r>
            <a:r>
              <a:rPr lang="en-IE" b="1" dirty="0" err="1" smtClean="0"/>
              <a:t>malloc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Assigning data to the data element of the node</a:t>
            </a:r>
          </a:p>
          <a:p>
            <a:pPr lvl="1"/>
            <a:r>
              <a:rPr lang="en-IE" dirty="0" smtClean="0"/>
              <a:t>Using the </a:t>
            </a:r>
            <a:r>
              <a:rPr lang="en-IE" b="1" dirty="0" smtClean="0"/>
              <a:t>push </a:t>
            </a:r>
            <a:r>
              <a:rPr lang="en-IE" b="1" dirty="0" smtClean="0"/>
              <a:t>function </a:t>
            </a:r>
            <a:r>
              <a:rPr lang="en-IE" dirty="0" smtClean="0"/>
              <a:t> add a node to the stack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In the pop function you pop (delete) a node </a:t>
            </a:r>
            <a:endParaRPr lang="en-IE" dirty="0" smtClean="0"/>
          </a:p>
          <a:p>
            <a:pPr lvl="1"/>
            <a:r>
              <a:rPr lang="en-IE" dirty="0" smtClean="0"/>
              <a:t>The </a:t>
            </a:r>
            <a:r>
              <a:rPr lang="en-IE" i="1" dirty="0" smtClean="0"/>
              <a:t>constrain</a:t>
            </a:r>
            <a:r>
              <a:rPr lang="en-IE" dirty="0" smtClean="0"/>
              <a:t> that you </a:t>
            </a:r>
            <a:r>
              <a:rPr lang="en-IE" i="1" dirty="0" smtClean="0"/>
              <a:t>can not pop</a:t>
            </a:r>
            <a:r>
              <a:rPr lang="en-IE" dirty="0" smtClean="0"/>
              <a:t> from an </a:t>
            </a:r>
            <a:r>
              <a:rPr lang="en-IE" i="1" dirty="0" smtClean="0"/>
              <a:t>empty stack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44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Pearson Education, Inc., Hoboken, NJ.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E" dirty="0" smtClean="0"/>
              <a:t>Delete/pop a node from the stack</a:t>
            </a:r>
            <a:endParaRPr lang="en-IE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39552" y="1772816"/>
            <a:ext cx="792088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Head</a:t>
            </a:r>
          </a:p>
          <a:p>
            <a:r>
              <a:rPr lang="en-IE" altLang="en-US" dirty="0" smtClean="0"/>
              <a:t>&amp;x</a:t>
            </a:r>
            <a:endParaRPr lang="en-IE" altLang="en-US" dirty="0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450232" y="5627712"/>
            <a:ext cx="609600" cy="609600"/>
            <a:chOff x="1728" y="2880"/>
            <a:chExt cx="384" cy="384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818" y="296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87624" y="5932512"/>
            <a:ext cx="1296144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339752" y="1739280"/>
            <a:ext cx="609600" cy="609600"/>
            <a:chOff x="1728" y="2880"/>
            <a:chExt cx="384" cy="384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026296" y="5627712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null</a:t>
            </a:r>
            <a:endParaRPr lang="en-IE" altLang="en-US" dirty="0"/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395536" y="5627712"/>
            <a:ext cx="792088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Head</a:t>
            </a:r>
          </a:p>
          <a:p>
            <a:r>
              <a:rPr lang="en-IE" altLang="en-US" dirty="0" smtClean="0"/>
              <a:t>&amp;A</a:t>
            </a:r>
            <a:endParaRPr lang="en-IE" altLang="en-US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843808" y="3212976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$A</a:t>
            </a:r>
            <a:endParaRPr lang="en-IE" altLang="en-US" dirty="0"/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4860032" y="3179440"/>
            <a:ext cx="609600" cy="609600"/>
            <a:chOff x="1728" y="2880"/>
            <a:chExt cx="384" cy="384"/>
          </a:xfrm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330552" y="1772816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null</a:t>
            </a:r>
            <a:endParaRPr lang="en-IE" altLang="en-US" dirty="0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1331639" y="2045095"/>
            <a:ext cx="10085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37" name="TextBox 36"/>
          <p:cNvSpPr txBox="1"/>
          <p:nvPr/>
        </p:nvSpPr>
        <p:spPr>
          <a:xfrm>
            <a:off x="5436096" y="3717032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Assign the data element of node X to a </a:t>
            </a:r>
            <a:r>
              <a:rPr lang="en-IE" dirty="0" smtClean="0"/>
              <a:t>variable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Assign head pointer to point to second node in the stack by Assign it the value stored in the pointer element of the first node</a:t>
            </a:r>
            <a:r>
              <a:rPr lang="en-I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 smtClean="0"/>
              <a:t>Return data and delete node X  </a:t>
            </a:r>
            <a:endParaRPr lang="en-IE" dirty="0"/>
          </a:p>
        </p:txBody>
      </p:sp>
      <p:sp>
        <p:nvSpPr>
          <p:cNvPr id="33" name="TextBox 32"/>
          <p:cNvSpPr txBox="1"/>
          <p:nvPr/>
        </p:nvSpPr>
        <p:spPr>
          <a:xfrm>
            <a:off x="3059832" y="119675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The current stack containing two node</a:t>
            </a:r>
            <a:endParaRPr lang="en-IE" b="1" dirty="0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467544" y="3251448"/>
            <a:ext cx="792088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Head</a:t>
            </a:r>
          </a:p>
          <a:p>
            <a:r>
              <a:rPr lang="en-IE" altLang="en-US" dirty="0" smtClean="0"/>
              <a:t>&amp;x</a:t>
            </a:r>
            <a:endParaRPr lang="en-IE" altLang="en-US" dirty="0"/>
          </a:p>
        </p:txBody>
      </p: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2234208" y="3212976"/>
            <a:ext cx="609600" cy="609600"/>
            <a:chOff x="1728" y="2880"/>
            <a:chExt cx="384" cy="384"/>
          </a:xfrm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2915816" y="173928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&amp;A</a:t>
            </a:r>
            <a:endParaRPr lang="en-IE" altLang="en-US" dirty="0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3513584" y="2060848"/>
            <a:ext cx="1240904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pSp>
        <p:nvGrpSpPr>
          <p:cNvPr id="47" name="Group 36"/>
          <p:cNvGrpSpPr>
            <a:grpSpLocks/>
          </p:cNvGrpSpPr>
          <p:nvPr/>
        </p:nvGrpSpPr>
        <p:grpSpPr bwMode="auto">
          <a:xfrm>
            <a:off x="4754488" y="1772816"/>
            <a:ext cx="609600" cy="609600"/>
            <a:chOff x="1728" y="2880"/>
            <a:chExt cx="384" cy="384"/>
          </a:xfrm>
        </p:grpSpPr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755577" y="3861048"/>
            <a:ext cx="0" cy="5760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755576" y="4437112"/>
            <a:ext cx="4479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 flipH="1" flipV="1">
            <a:off x="5235502" y="3749551"/>
            <a:ext cx="21556" cy="686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1259632" y="3484240"/>
            <a:ext cx="974576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3491879" y="3556248"/>
            <a:ext cx="1407071" cy="16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482952" y="3179440"/>
            <a:ext cx="609600" cy="609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 dirty="0" smtClean="0"/>
              <a:t>null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2821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Sample code pop function </a:t>
            </a:r>
            <a:endParaRPr lang="en-IE" dirty="0"/>
          </a:p>
        </p:txBody>
      </p:sp>
      <p:pic>
        <p:nvPicPr>
          <p:cNvPr id="6" name="Content Placeholder 5" descr="denis.manley@apollo: ~/OS2/Week5_stack_queu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242752" cy="4732681"/>
          </a:xfrm>
        </p:spPr>
      </p:pic>
    </p:spTree>
    <p:extLst>
      <p:ext uri="{BB962C8B-B14F-4D97-AF65-F5344CB8AC3E}">
        <p14:creationId xmlns:p14="http://schemas.microsoft.com/office/powerpoint/2010/main" val="320898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Arial"/>
              </a:rPr>
              <a:t>Function </a:t>
            </a:r>
            <a:r>
              <a:rPr lang="en-US" dirty="0" smtClean="0">
                <a:solidFill>
                  <a:srgbClr val="3380E6"/>
                </a:solidFill>
                <a:latin typeface="Lucida Console" pitchFamily="49" charset="0"/>
              </a:rPr>
              <a:t>pop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altLang="en-US" sz="2500" dirty="0" smtClean="0">
                <a:solidFill>
                  <a:srgbClr val="000000"/>
                </a:solidFill>
                <a:latin typeface="Lucida Console" pitchFamily="49" charset="0"/>
              </a:rPr>
              <a:t>main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 determines if the stack is empty before calling </a:t>
            </a:r>
            <a:r>
              <a:rPr lang="en-US" altLang="en-US" sz="2500" dirty="0" smtClean="0">
                <a:solidFill>
                  <a:srgbClr val="000000"/>
                </a:solidFill>
                <a:latin typeface="Lucida Console" pitchFamily="49" charset="0"/>
              </a:rPr>
              <a:t>pop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. (could also do this within the function)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5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sz="2500" dirty="0" smtClean="0">
                <a:solidFill>
                  <a:srgbClr val="000000"/>
                </a:solidFill>
                <a:latin typeface="Lucida Console" pitchFamily="49" charset="0"/>
              </a:rPr>
              <a:t>pop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itchFamily="18" charset="0"/>
              </a:rPr>
              <a:t> operation consists of five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will be used to free the unneeded memory.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(*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)-&gt;data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popValue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save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the value in the top node.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(*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)-&gt;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nextPtr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so </a:t>
            </a:r>
            <a:r>
              <a:rPr lang="en-US" altLang="en-US" sz="2100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topPtr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contains </a:t>
            </a: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address of the new top node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Free the memory 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pointed to by </a:t>
            </a:r>
            <a:r>
              <a:rPr lang="en-US" altLang="en-US" sz="2100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en-US" sz="2100" i="1" dirty="0" err="1" smtClean="0">
                <a:solidFill>
                  <a:srgbClr val="000000"/>
                </a:solidFill>
                <a:latin typeface="Lucida Console" pitchFamily="49" charset="0"/>
              </a:rPr>
              <a:t>popValue</a:t>
            </a:r>
            <a:r>
              <a:rPr lang="en-US" altLang="en-US" sz="2100" dirty="0" smtClean="0">
                <a:solidFill>
                  <a:srgbClr val="000000"/>
                </a:solidFill>
                <a:latin typeface="Times New Roman" pitchFamily="18" charset="0"/>
              </a:rPr>
              <a:t> to the caller 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87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The 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Function </a:t>
            </a:r>
            <a:r>
              <a:rPr lang="en-US" dirty="0">
                <a:solidFill>
                  <a:srgbClr val="3380E6"/>
                </a:solidFill>
                <a:latin typeface="Lucida Console" pitchFamily="49" charset="0"/>
              </a:rPr>
              <a:t>push 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function consists of three steps: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Create a new node and assign the location of the allocated memory to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newPtr</a:t>
            </a: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sz="2400" dirty="0" smtClean="0">
                <a:solidFill>
                  <a:srgbClr val="000000"/>
                </a:solidFill>
                <a:latin typeface="Lucida Console" pitchFamily="49" charset="0"/>
              </a:rPr>
              <a:t>data, that is to be added to the stack,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to the new node;  Assign the pointer part of the new node to point to the top of the stack. (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newPtr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-&gt;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nextPtr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= …..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Move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opPtr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point to new node. {assign address of new node to the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TopPtr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5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Illustration of the push function</a:t>
            </a:r>
            <a:endParaRPr lang="en-IE" dirty="0"/>
          </a:p>
        </p:txBody>
      </p:sp>
      <p:pic>
        <p:nvPicPr>
          <p:cNvPr id="4" name="Picture 1" descr="chtp7_12_Page_42"/>
          <p:cNvPicPr>
            <a:picLocks noGrp="1" noChangeAspect="1"/>
          </p:cNvPicPr>
          <p:nvPr isPhoto="1"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48358" cy="512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code push function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55000" lnSpcReduction="20000"/>
          </a:bodyPr>
          <a:lstStyle/>
          <a:p>
            <a:r>
              <a:rPr lang="en-IE" b="1" dirty="0" smtClean="0"/>
              <a:t>// </a:t>
            </a:r>
            <a:r>
              <a:rPr lang="en-IE" b="1" i="1" dirty="0" smtClean="0"/>
              <a:t>refer to C how to program </a:t>
            </a:r>
            <a:r>
              <a:rPr lang="en-IE" b="1" i="1" dirty="0" err="1" smtClean="0"/>
              <a:t>Deitel</a:t>
            </a:r>
            <a:r>
              <a:rPr lang="en-IE" b="1" i="1" dirty="0" smtClean="0"/>
              <a:t> and </a:t>
            </a:r>
            <a:r>
              <a:rPr lang="en-IE" b="1" i="1" dirty="0" err="1" smtClean="0"/>
              <a:t>Deital</a:t>
            </a:r>
            <a:r>
              <a:rPr lang="en-IE" b="1" i="1" dirty="0" smtClean="0"/>
              <a:t>  section 12.5 stacks</a:t>
            </a:r>
          </a:p>
          <a:p>
            <a:r>
              <a:rPr lang="en-IE" dirty="0" smtClean="0"/>
              <a:t> </a:t>
            </a:r>
          </a:p>
          <a:p>
            <a:r>
              <a:rPr lang="en-IE" dirty="0" smtClean="0"/>
              <a:t>// </a:t>
            </a:r>
            <a:r>
              <a:rPr lang="en-IE" dirty="0"/>
              <a:t>insert a node at the stack top</a:t>
            </a:r>
          </a:p>
          <a:p>
            <a:r>
              <a:rPr lang="en-IE" dirty="0"/>
              <a:t>void </a:t>
            </a:r>
            <a:r>
              <a:rPr lang="en-IE" dirty="0" smtClean="0"/>
              <a:t>push(</a:t>
            </a:r>
            <a:r>
              <a:rPr lang="en-IE" dirty="0" err="1" smtClean="0"/>
              <a:t>StackNode</a:t>
            </a:r>
            <a:r>
              <a:rPr lang="en-IE" dirty="0" smtClean="0"/>
              <a:t>* </a:t>
            </a:r>
            <a:r>
              <a:rPr lang="en-IE" dirty="0"/>
              <a:t>*</a:t>
            </a:r>
            <a:r>
              <a:rPr lang="en-IE" dirty="0" err="1"/>
              <a:t>topPtr</a:t>
            </a:r>
            <a:r>
              <a:rPr lang="en-IE" dirty="0"/>
              <a:t>, </a:t>
            </a:r>
            <a:r>
              <a:rPr lang="en-IE" dirty="0" err="1"/>
              <a:t>int</a:t>
            </a:r>
            <a:r>
              <a:rPr lang="en-IE" dirty="0"/>
              <a:t> info)</a:t>
            </a:r>
          </a:p>
          <a:p>
            <a:r>
              <a:rPr lang="en-IE" dirty="0"/>
              <a:t>{ </a:t>
            </a:r>
          </a:p>
          <a:p>
            <a:r>
              <a:rPr lang="en-IE" dirty="0"/>
              <a:t>   </a:t>
            </a:r>
            <a:r>
              <a:rPr lang="en-IE" dirty="0" err="1" smtClean="0"/>
              <a:t>StackNode</a:t>
            </a:r>
            <a:r>
              <a:rPr lang="en-IE" dirty="0" smtClean="0"/>
              <a:t>* </a:t>
            </a:r>
            <a:r>
              <a:rPr lang="en-IE" dirty="0" err="1"/>
              <a:t>newPtr</a:t>
            </a:r>
            <a:r>
              <a:rPr lang="en-IE" dirty="0"/>
              <a:t> = </a:t>
            </a:r>
            <a:r>
              <a:rPr lang="en-IE" dirty="0" err="1"/>
              <a:t>malloc</a:t>
            </a:r>
            <a:r>
              <a:rPr lang="en-IE" dirty="0"/>
              <a:t>(</a:t>
            </a:r>
            <a:r>
              <a:rPr lang="en-IE" dirty="0" err="1"/>
              <a:t>sizeof</a:t>
            </a:r>
            <a:r>
              <a:rPr lang="en-IE" dirty="0"/>
              <a:t>(</a:t>
            </a:r>
            <a:r>
              <a:rPr lang="en-IE" dirty="0" err="1"/>
              <a:t>StackNode</a:t>
            </a:r>
            <a:r>
              <a:rPr lang="en-IE" dirty="0"/>
              <a:t>));</a:t>
            </a:r>
          </a:p>
          <a:p>
            <a:endParaRPr lang="en-IE" dirty="0"/>
          </a:p>
          <a:p>
            <a:r>
              <a:rPr lang="en-IE" dirty="0"/>
              <a:t>   // insert the node at stack top</a:t>
            </a:r>
          </a:p>
          <a:p>
            <a:r>
              <a:rPr lang="en-IE" dirty="0"/>
              <a:t>   if (</a:t>
            </a:r>
            <a:r>
              <a:rPr lang="en-IE" dirty="0" err="1"/>
              <a:t>newPtr</a:t>
            </a:r>
            <a:r>
              <a:rPr lang="en-IE" dirty="0"/>
              <a:t> != NULL) {           </a:t>
            </a:r>
          </a:p>
          <a:p>
            <a:r>
              <a:rPr lang="en-IE" dirty="0"/>
              <a:t>      </a:t>
            </a:r>
            <a:r>
              <a:rPr lang="en-IE" dirty="0" err="1"/>
              <a:t>newPtr</a:t>
            </a:r>
            <a:r>
              <a:rPr lang="en-IE" dirty="0"/>
              <a:t>-&gt;data = info;      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// rest the </a:t>
            </a:r>
            <a:r>
              <a:rPr lang="en-IE" dirty="0" smtClean="0"/>
              <a:t>pointers    </a:t>
            </a:r>
            <a:endParaRPr lang="en-IE" dirty="0"/>
          </a:p>
          <a:p>
            <a:r>
              <a:rPr lang="en-IE" dirty="0"/>
              <a:t>    </a:t>
            </a:r>
            <a:r>
              <a:rPr lang="en-IE" dirty="0" smtClean="0"/>
              <a:t> </a:t>
            </a:r>
            <a:r>
              <a:rPr lang="en-IE" dirty="0" smtClean="0">
                <a:solidFill>
                  <a:srgbClr val="FF0000"/>
                </a:solidFill>
              </a:rPr>
              <a:t>new node points to top of the stack?</a:t>
            </a:r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      </a:t>
            </a:r>
            <a:r>
              <a:rPr lang="en-IE" dirty="0" smtClean="0">
                <a:solidFill>
                  <a:srgbClr val="FF0000"/>
                </a:solidFill>
              </a:rPr>
              <a:t>pointer to </a:t>
            </a:r>
            <a:r>
              <a:rPr lang="en-IE" dirty="0" smtClean="0">
                <a:solidFill>
                  <a:srgbClr val="FF0000"/>
                </a:solidFill>
              </a:rPr>
              <a:t>top of stack </a:t>
            </a:r>
            <a:r>
              <a:rPr lang="en-IE" dirty="0" smtClean="0">
                <a:solidFill>
                  <a:srgbClr val="FF0000"/>
                </a:solidFill>
              </a:rPr>
              <a:t>points </a:t>
            </a:r>
            <a:r>
              <a:rPr lang="en-IE" dirty="0" smtClean="0">
                <a:solidFill>
                  <a:srgbClr val="FF0000"/>
                </a:solidFill>
              </a:rPr>
              <a:t>to the new node?</a:t>
            </a:r>
            <a:endParaRPr lang="en-IE" dirty="0">
              <a:solidFill>
                <a:srgbClr val="FF0000"/>
              </a:solidFill>
            </a:endParaRPr>
          </a:p>
          <a:p>
            <a:r>
              <a:rPr lang="en-IE" dirty="0"/>
              <a:t>   }                     </a:t>
            </a:r>
          </a:p>
          <a:p>
            <a:r>
              <a:rPr lang="en-IE" dirty="0"/>
              <a:t>   else { // no space available</a:t>
            </a:r>
          </a:p>
          <a:p>
            <a:r>
              <a:rPr lang="en-IE" dirty="0"/>
              <a:t>      </a:t>
            </a:r>
            <a:r>
              <a:rPr lang="en-IE" dirty="0" err="1"/>
              <a:t>printf</a:t>
            </a:r>
            <a:r>
              <a:rPr lang="en-IE" dirty="0"/>
              <a:t>("%d not inserted. No memory available.\n", info);</a:t>
            </a:r>
          </a:p>
          <a:p>
            <a:r>
              <a:rPr lang="en-IE" dirty="0"/>
              <a:t>   } </a:t>
            </a:r>
          </a:p>
          <a:p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56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dirty="0" smtClean="0"/>
              <a:t>What is a queue?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Queue: Data Structures</a:t>
            </a:r>
            <a:endParaRPr lang="en-IE" b="1" dirty="0"/>
          </a:p>
        </p:txBody>
      </p:sp>
      <p:sp>
        <p:nvSpPr>
          <p:cNvPr id="7" name="Rectangle 6"/>
          <p:cNvSpPr/>
          <p:nvPr/>
        </p:nvSpPr>
        <p:spPr>
          <a:xfrm>
            <a:off x="15476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Arrow 7"/>
          <p:cNvSpPr/>
          <p:nvPr/>
        </p:nvSpPr>
        <p:spPr>
          <a:xfrm>
            <a:off x="212372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62778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ight Arrow 9"/>
          <p:cNvSpPr/>
          <p:nvPr/>
        </p:nvSpPr>
        <p:spPr>
          <a:xfrm>
            <a:off x="32038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370790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Arrow 11"/>
          <p:cNvSpPr/>
          <p:nvPr/>
        </p:nvSpPr>
        <p:spPr>
          <a:xfrm>
            <a:off x="428396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478802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>
            <a:off x="536408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586814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>
            <a:off x="644420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6948264" y="3365376"/>
            <a:ext cx="57606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Bent Arrow 18"/>
          <p:cNvSpPr/>
          <p:nvPr/>
        </p:nvSpPr>
        <p:spPr>
          <a:xfrm rot="10800000" flipV="1">
            <a:off x="395536" y="2501280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509120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A queue is used in many places in operating systems: </a:t>
            </a:r>
            <a:r>
              <a:rPr lang="en-IE" sz="2400" b="1" i="1" dirty="0" smtClean="0"/>
              <a:t>e.g. process, virtual memory, input/output operations </a:t>
            </a:r>
            <a:r>
              <a:rPr lang="en-IE" sz="2400" b="1" dirty="0" smtClean="0"/>
              <a:t> </a:t>
            </a:r>
          </a:p>
          <a:p>
            <a:r>
              <a:rPr lang="en-IE" sz="2400" b="1" dirty="0" smtClean="0"/>
              <a:t>It’s </a:t>
            </a:r>
            <a:r>
              <a:rPr lang="en-IE" sz="2400" b="1" dirty="0"/>
              <a:t>a structure that conforms to the principle of First In, First Out (FIFO</a:t>
            </a:r>
            <a:r>
              <a:rPr lang="en-IE" sz="2400" b="1" dirty="0" smtClean="0"/>
              <a:t>).</a:t>
            </a:r>
            <a:endParaRPr lang="en-IE" sz="2400" b="1" dirty="0"/>
          </a:p>
          <a:p>
            <a:r>
              <a:rPr lang="en-IE" sz="2400" b="1" dirty="0"/>
              <a:t>The first item to join the queue is the first item to be served</a:t>
            </a:r>
            <a:r>
              <a:rPr lang="en-IE" sz="2400" b="1" dirty="0" smtClean="0"/>
              <a:t>.</a:t>
            </a:r>
            <a:endParaRPr lang="en-IE" sz="2400" b="1" dirty="0"/>
          </a:p>
        </p:txBody>
      </p:sp>
      <p:sp>
        <p:nvSpPr>
          <p:cNvPr id="4" name="Oval 3"/>
          <p:cNvSpPr/>
          <p:nvPr/>
        </p:nvSpPr>
        <p:spPr>
          <a:xfrm>
            <a:off x="1691680" y="1700808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head of queue</a:t>
            </a:r>
            <a:endParaRPr lang="en-IE" dirty="0"/>
          </a:p>
        </p:txBody>
      </p:sp>
      <p:sp>
        <p:nvSpPr>
          <p:cNvPr id="21" name="Oval 20"/>
          <p:cNvSpPr/>
          <p:nvPr/>
        </p:nvSpPr>
        <p:spPr>
          <a:xfrm>
            <a:off x="5580112" y="1700808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tail of queue</a:t>
            </a:r>
            <a:endParaRPr lang="en-I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35696" y="2636912"/>
            <a:ext cx="288032" cy="71768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0"/>
          </p:cNvCxnSpPr>
          <p:nvPr/>
        </p:nvCxnSpPr>
        <p:spPr>
          <a:xfrm>
            <a:off x="6876256" y="2711317"/>
            <a:ext cx="360040" cy="6540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ent Arrow 25"/>
          <p:cNvSpPr/>
          <p:nvPr/>
        </p:nvSpPr>
        <p:spPr>
          <a:xfrm rot="10800000" flipV="1">
            <a:off x="7524328" y="3537012"/>
            <a:ext cx="1152128" cy="1548172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 stack and how it is implemented </a:t>
            </a:r>
          </a:p>
          <a:p>
            <a:pPr lvl="1"/>
            <a:r>
              <a:rPr lang="en-IE" dirty="0" smtClean="0"/>
              <a:t>A LIFO </a:t>
            </a:r>
          </a:p>
          <a:p>
            <a:pPr lvl="1"/>
            <a:r>
              <a:rPr lang="en-IE" dirty="0" smtClean="0"/>
              <a:t>The push (add node  to stack)</a:t>
            </a:r>
          </a:p>
          <a:p>
            <a:pPr lvl="1"/>
            <a:r>
              <a:rPr lang="en-IE" dirty="0" smtClean="0"/>
              <a:t>pop functions (delete note from stack)</a:t>
            </a:r>
          </a:p>
          <a:p>
            <a:endParaRPr lang="en-IE" dirty="0"/>
          </a:p>
          <a:p>
            <a:r>
              <a:rPr lang="en-IE" dirty="0" smtClean="0"/>
              <a:t>A queue and how  it is implemented </a:t>
            </a:r>
          </a:p>
          <a:p>
            <a:pPr lvl="1"/>
            <a:r>
              <a:rPr lang="en-IE" dirty="0" smtClean="0"/>
              <a:t>A FIFO </a:t>
            </a:r>
          </a:p>
          <a:p>
            <a:pPr lvl="1"/>
            <a:r>
              <a:rPr lang="en-IE" dirty="0" smtClean="0"/>
              <a:t>The </a:t>
            </a:r>
            <a:r>
              <a:rPr lang="en-IE" dirty="0" err="1" smtClean="0"/>
              <a:t>enqueue</a:t>
            </a:r>
            <a:r>
              <a:rPr lang="en-IE" dirty="0" smtClean="0"/>
              <a:t> function (add node to queue)</a:t>
            </a:r>
          </a:p>
          <a:p>
            <a:pPr lvl="1"/>
            <a:r>
              <a:rPr lang="en-IE" dirty="0" err="1" smtClean="0"/>
              <a:t>Dequeue</a:t>
            </a:r>
            <a:r>
              <a:rPr lang="en-IE" dirty="0" smtClean="0"/>
              <a:t> function (delete node from the queue)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60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queue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The queue, like the </a:t>
            </a:r>
            <a:r>
              <a:rPr lang="en-IE" dirty="0" smtClean="0"/>
              <a:t>link list and stack</a:t>
            </a:r>
            <a:r>
              <a:rPr lang="en-IE" dirty="0" smtClean="0"/>
              <a:t>, is comprised of nodes.</a:t>
            </a:r>
          </a:p>
          <a:p>
            <a:endParaRPr lang="en-IE" dirty="0"/>
          </a:p>
          <a:p>
            <a:r>
              <a:rPr lang="en-IE" dirty="0" smtClean="0"/>
              <a:t>It uses two functions which, by convention, are referred to as:</a:t>
            </a:r>
          </a:p>
          <a:p>
            <a:pPr lvl="1"/>
            <a:r>
              <a:rPr lang="en-IE" b="1" dirty="0" err="1" smtClean="0"/>
              <a:t>enqueue</a:t>
            </a:r>
            <a:r>
              <a:rPr lang="en-IE" dirty="0" smtClean="0"/>
              <a:t> (add node to end of queue)</a:t>
            </a:r>
          </a:p>
          <a:p>
            <a:pPr lvl="1"/>
            <a:r>
              <a:rPr lang="en-IE" b="1" dirty="0" err="1" smtClean="0"/>
              <a:t>dequeue</a:t>
            </a:r>
            <a:r>
              <a:rPr lang="en-IE" dirty="0" smtClean="0"/>
              <a:t> (remove node from head of queue)</a:t>
            </a:r>
          </a:p>
          <a:p>
            <a:endParaRPr lang="en-IE" dirty="0"/>
          </a:p>
          <a:p>
            <a:r>
              <a:rPr lang="en-IE" dirty="0" smtClean="0"/>
              <a:t>It has the constraint of </a:t>
            </a:r>
            <a:r>
              <a:rPr lang="en-IE" i="1" dirty="0" smtClean="0"/>
              <a:t>not removing</a:t>
            </a:r>
            <a:r>
              <a:rPr lang="en-IE" dirty="0" smtClean="0"/>
              <a:t> a node from an </a:t>
            </a:r>
            <a:r>
              <a:rPr lang="en-IE" i="1" dirty="0" smtClean="0"/>
              <a:t>empty queue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61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 descr="chtp7_12_Page_5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93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12.6  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Queues (Cont.)</a:t>
            </a:r>
          </a:p>
        </p:txBody>
      </p:sp>
      <p:sp>
        <p:nvSpPr>
          <p:cNvPr id="1095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i="1" dirty="0" err="1" smtClean="0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function consists of three steps: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Create a new node: </a:t>
            </a: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 data to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new node; </a:t>
            </a: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null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to the pointer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field </a:t>
            </a: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queue is empty: 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new node will be both the head and tail of the queue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so assign </a:t>
            </a:r>
            <a:r>
              <a:rPr lang="en-US" altLang="en-US" dirty="0" err="1">
                <a:solidFill>
                  <a:srgbClr val="000000"/>
                </a:solidFill>
                <a:latin typeface="Lucida Console" pitchFamily="49" charset="0"/>
              </a:rPr>
              <a:t>newPtr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otherwise</a:t>
            </a: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new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node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is added the end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of the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list; the tail (last) node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points to the new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node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</a:rPr>
              <a:t>(how would you write a c statement for this)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tailptr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point to new node as the new node is the queue’s tail..</a:t>
            </a: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90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1" descr="chtp7_12_Page_5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6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12.6.2  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Function </a:t>
            </a:r>
            <a:r>
              <a:rPr lang="en-US" dirty="0" err="1">
                <a:solidFill>
                  <a:srgbClr val="3380E6"/>
                </a:solidFill>
                <a:latin typeface="Lucida Console" pitchFamily="49" charset="0"/>
              </a:rPr>
              <a:t>dequeue</a:t>
            </a:r>
            <a:r>
              <a:rPr lang="en-US" dirty="0">
                <a:solidFill>
                  <a:srgbClr val="3380E6"/>
                </a:solidFill>
                <a:latin typeface="Lucida Console" pitchFamily="49" charset="0"/>
              </a:rPr>
              <a:t> 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dequeue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operation consists of six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Ensure that there is error checking before the function is called (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=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(*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)-&gt;data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value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return the value 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tempPtr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</a:rPr>
              <a:t>clean up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Assign “….” so that 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now points to the new first node in the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If now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headPtr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, assign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NULL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altLang="en-US" dirty="0" smtClean="0">
                <a:solidFill>
                  <a:srgbClr val="000000"/>
                </a:solidFill>
                <a:latin typeface="Lucida Console" pitchFamily="49" charset="0"/>
              </a:rPr>
              <a:t>*</a:t>
            </a:r>
            <a:r>
              <a:rPr lang="en-US" altLang="en-US" dirty="0" err="1" smtClean="0">
                <a:solidFill>
                  <a:srgbClr val="000000"/>
                </a:solidFill>
                <a:latin typeface="Lucida Console" pitchFamily="49" charset="0"/>
              </a:rPr>
              <a:t>tailPtr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 because the queue is now empty.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56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251"/>
          </a:xfrm>
        </p:spPr>
        <p:txBody>
          <a:bodyPr/>
          <a:lstStyle/>
          <a:p>
            <a:r>
              <a:rPr lang="en-IE" dirty="0" smtClean="0"/>
              <a:t>Sample </a:t>
            </a:r>
            <a:r>
              <a:rPr lang="en-IE" b="1" dirty="0" err="1" smtClean="0"/>
              <a:t>dequeue</a:t>
            </a:r>
            <a:r>
              <a:rPr lang="en-IE" dirty="0" smtClean="0"/>
              <a:t> code 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4" name="Picture 3" descr="denis.manley@apollo: ~/OS2/Week5_stack_que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26889"/>
            <a:ext cx="7452163" cy="57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5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Describe, using an example, what is a the stack data structure and how/where it can be used in the execution of a program .	</a:t>
            </a:r>
            <a:r>
              <a:rPr lang="en-IE" dirty="0" smtClean="0"/>
              <a:t>(6 </a:t>
            </a:r>
            <a:r>
              <a:rPr lang="en-IE" dirty="0" smtClean="0"/>
              <a:t>marks</a:t>
            </a:r>
            <a:r>
              <a:rPr lang="en-IE" dirty="0" smtClean="0"/>
              <a:t>)</a:t>
            </a:r>
          </a:p>
          <a:p>
            <a:endParaRPr lang="en-IE" dirty="0" smtClean="0"/>
          </a:p>
          <a:p>
            <a:r>
              <a:rPr lang="en-IE" dirty="0" smtClean="0"/>
              <a:t>Describe</a:t>
            </a:r>
            <a:r>
              <a:rPr lang="en-IE" dirty="0"/>
              <a:t>, using examples, what is a queue data structure and give two examples  of where it may used in operating systems. 								(6 marks)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5014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question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Explain</a:t>
            </a:r>
            <a:r>
              <a:rPr lang="en-IE" dirty="0" smtClean="0"/>
              <a:t>, using examples (include node </a:t>
            </a:r>
            <a:r>
              <a:rPr lang="en-IE" dirty="0" smtClean="0"/>
              <a:t>addresses</a:t>
            </a:r>
            <a:r>
              <a:rPr lang="en-IE" dirty="0" smtClean="0"/>
              <a:t>),  how to implement the </a:t>
            </a:r>
            <a:r>
              <a:rPr lang="en-IE" dirty="0" err="1" smtClean="0"/>
              <a:t>enqueue</a:t>
            </a:r>
            <a:r>
              <a:rPr lang="en-IE" dirty="0" smtClean="0"/>
              <a:t> and </a:t>
            </a:r>
            <a:r>
              <a:rPr lang="en-IE" dirty="0" err="1" smtClean="0"/>
              <a:t>dequeue</a:t>
            </a:r>
            <a:r>
              <a:rPr lang="en-IE" dirty="0" smtClean="0"/>
              <a:t>  functions of a queue  (15 marks</a:t>
            </a:r>
            <a:r>
              <a:rPr lang="en-IE" dirty="0" smtClean="0"/>
              <a:t>)</a:t>
            </a:r>
          </a:p>
          <a:p>
            <a:endParaRPr lang="en-IE" dirty="0"/>
          </a:p>
          <a:p>
            <a:r>
              <a:rPr lang="en-IE" dirty="0"/>
              <a:t>Explain, using examples (include node </a:t>
            </a:r>
            <a:r>
              <a:rPr lang="en-IE" dirty="0" err="1"/>
              <a:t>addressses</a:t>
            </a:r>
            <a:r>
              <a:rPr lang="en-IE" dirty="0"/>
              <a:t>),  how to implement the push and pop  functions of a stack  </a:t>
            </a:r>
            <a:r>
              <a:rPr lang="en-IE" dirty="0" smtClean="0"/>
              <a:t>		(</a:t>
            </a:r>
            <a:r>
              <a:rPr lang="en-IE" dirty="0"/>
              <a:t>15 marks)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3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562074"/>
          </a:xfrm>
        </p:spPr>
        <p:txBody>
          <a:bodyPr>
            <a:noAutofit/>
          </a:bodyPr>
          <a:lstStyle/>
          <a:p>
            <a:r>
              <a:rPr lang="en-IE" sz="2000" b="1" dirty="0" smtClean="0"/>
              <a:t>Clearly explain</a:t>
            </a:r>
            <a:r>
              <a:rPr lang="en-IE" sz="2000" b="1" dirty="0" smtClean="0"/>
              <a:t>, using an </a:t>
            </a:r>
            <a:r>
              <a:rPr lang="en-IE" sz="2000" b="1" dirty="0" smtClean="0"/>
              <a:t>example, </a:t>
            </a:r>
            <a:r>
              <a:rPr lang="en-IE" sz="2000" b="1" dirty="0" smtClean="0"/>
              <a:t>if</a:t>
            </a:r>
            <a:r>
              <a:rPr lang="en-IE" sz="2000" b="1" dirty="0" smtClean="0"/>
              <a:t> </a:t>
            </a:r>
            <a:r>
              <a:rPr lang="en-IE" sz="2000" b="1" dirty="0" smtClean="0"/>
              <a:t>this function </a:t>
            </a:r>
            <a:r>
              <a:rPr lang="en-IE" sz="2000" b="1" dirty="0" smtClean="0"/>
              <a:t>will add</a:t>
            </a:r>
            <a:r>
              <a:rPr lang="en-IE" sz="2000" b="1" dirty="0" smtClean="0"/>
              <a:t> </a:t>
            </a:r>
            <a:r>
              <a:rPr lang="en-IE" sz="2000" b="1" dirty="0" smtClean="0"/>
              <a:t>a node on </a:t>
            </a:r>
            <a:r>
              <a:rPr lang="en-IE" sz="2000" b="1" dirty="0" smtClean="0"/>
              <a:t>to the top of a stack : (you will need to explain all parts of th</a:t>
            </a:r>
            <a:r>
              <a:rPr lang="en-IE" sz="2000" b="1" dirty="0" smtClean="0"/>
              <a:t>e code) 	</a:t>
            </a:r>
            <a:r>
              <a:rPr lang="en-IE" sz="2000" dirty="0" smtClean="0"/>
              <a:t>(9 marks</a:t>
            </a:r>
            <a:r>
              <a:rPr lang="en-IE" sz="2000" dirty="0" smtClean="0"/>
              <a:t>)</a:t>
            </a:r>
            <a:r>
              <a:rPr lang="en-IE" sz="2000" b="1" dirty="0"/>
              <a:t/>
            </a:r>
            <a:br>
              <a:rPr lang="en-IE" sz="2000" b="1" dirty="0"/>
            </a:br>
            <a:endParaRPr lang="en-IE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55000" lnSpcReduction="20000"/>
          </a:bodyPr>
          <a:lstStyle/>
          <a:p>
            <a:endParaRPr lang="en-IE" dirty="0" smtClean="0"/>
          </a:p>
          <a:p>
            <a:r>
              <a:rPr lang="en-IE" dirty="0" smtClean="0"/>
              <a:t>//the </a:t>
            </a:r>
            <a:r>
              <a:rPr lang="en-IE" dirty="0" err="1" smtClean="0"/>
              <a:t>fnt</a:t>
            </a:r>
            <a:r>
              <a:rPr lang="en-IE" dirty="0" smtClean="0"/>
              <a:t>  call      // </a:t>
            </a:r>
            <a:r>
              <a:rPr lang="en-IE" dirty="0" err="1" smtClean="0"/>
              <a:t>StackPtr</a:t>
            </a:r>
            <a:r>
              <a:rPr lang="en-IE" dirty="0" smtClean="0"/>
              <a:t> is a pointer to the top of the stack data structure. </a:t>
            </a:r>
            <a:endParaRPr lang="en-IE" dirty="0" smtClean="0"/>
          </a:p>
          <a:p>
            <a:r>
              <a:rPr lang="en-IE" dirty="0" smtClean="0"/>
              <a:t>Push (&amp;</a:t>
            </a:r>
            <a:r>
              <a:rPr lang="en-IE" dirty="0" err="1" smtClean="0"/>
              <a:t>StackPtr</a:t>
            </a:r>
            <a:r>
              <a:rPr lang="en-IE" dirty="0" smtClean="0"/>
              <a:t>);</a:t>
            </a:r>
          </a:p>
          <a:p>
            <a:endParaRPr lang="en-IE" dirty="0"/>
          </a:p>
          <a:p>
            <a:r>
              <a:rPr lang="en-IE" dirty="0" smtClean="0"/>
              <a:t>void push(</a:t>
            </a:r>
            <a:r>
              <a:rPr lang="en-IE" dirty="0" err="1" smtClean="0"/>
              <a:t>StackNode</a:t>
            </a:r>
            <a:r>
              <a:rPr lang="en-IE" dirty="0" smtClean="0"/>
              <a:t>** </a:t>
            </a:r>
            <a:r>
              <a:rPr lang="en-IE" dirty="0" err="1" smtClean="0"/>
              <a:t>topPtr</a:t>
            </a:r>
            <a:r>
              <a:rPr lang="en-IE" dirty="0"/>
              <a:t>, </a:t>
            </a:r>
            <a:r>
              <a:rPr lang="en-IE" dirty="0" err="1"/>
              <a:t>int</a:t>
            </a:r>
            <a:r>
              <a:rPr lang="en-IE" dirty="0"/>
              <a:t> info)</a:t>
            </a:r>
          </a:p>
          <a:p>
            <a:r>
              <a:rPr lang="en-IE" dirty="0"/>
              <a:t>{ </a:t>
            </a:r>
          </a:p>
          <a:p>
            <a:r>
              <a:rPr lang="en-IE" dirty="0"/>
              <a:t>   </a:t>
            </a:r>
            <a:r>
              <a:rPr lang="en-IE" dirty="0" err="1" smtClean="0"/>
              <a:t>StackNode</a:t>
            </a:r>
            <a:r>
              <a:rPr lang="en-IE" dirty="0" smtClean="0"/>
              <a:t> </a:t>
            </a:r>
            <a:r>
              <a:rPr lang="en-IE" dirty="0" err="1"/>
              <a:t>newPtr</a:t>
            </a:r>
            <a:r>
              <a:rPr lang="en-IE" dirty="0"/>
              <a:t> = </a:t>
            </a:r>
            <a:r>
              <a:rPr lang="en-IE" dirty="0" err="1"/>
              <a:t>malloc</a:t>
            </a:r>
            <a:r>
              <a:rPr lang="en-IE" dirty="0"/>
              <a:t>(</a:t>
            </a:r>
            <a:r>
              <a:rPr lang="en-IE" dirty="0" err="1"/>
              <a:t>sizeof</a:t>
            </a:r>
            <a:r>
              <a:rPr lang="en-IE" dirty="0"/>
              <a:t>(</a:t>
            </a:r>
            <a:r>
              <a:rPr lang="en-IE" dirty="0" err="1"/>
              <a:t>StackNode</a:t>
            </a:r>
            <a:r>
              <a:rPr lang="en-IE" dirty="0"/>
              <a:t>));</a:t>
            </a:r>
          </a:p>
          <a:p>
            <a:endParaRPr lang="en-IE" dirty="0"/>
          </a:p>
          <a:p>
            <a:r>
              <a:rPr lang="en-IE" dirty="0"/>
              <a:t> </a:t>
            </a:r>
          </a:p>
          <a:p>
            <a:r>
              <a:rPr lang="en-IE" dirty="0"/>
              <a:t>   if (</a:t>
            </a:r>
            <a:r>
              <a:rPr lang="en-IE" dirty="0" err="1"/>
              <a:t>newPtr</a:t>
            </a:r>
            <a:r>
              <a:rPr lang="en-IE" dirty="0"/>
              <a:t> != NULL) {           </a:t>
            </a:r>
          </a:p>
          <a:p>
            <a:r>
              <a:rPr lang="en-IE" dirty="0"/>
              <a:t>      </a:t>
            </a:r>
            <a:r>
              <a:rPr lang="en-IE" dirty="0" err="1"/>
              <a:t>newPtr</a:t>
            </a:r>
            <a:r>
              <a:rPr lang="en-IE" dirty="0"/>
              <a:t>-&gt;data = info;           </a:t>
            </a:r>
          </a:p>
          <a:p>
            <a:r>
              <a:rPr lang="en-IE" dirty="0"/>
              <a:t>      </a:t>
            </a:r>
            <a:r>
              <a:rPr lang="en-IE" dirty="0" err="1"/>
              <a:t>newPtr</a:t>
            </a:r>
            <a:r>
              <a:rPr lang="en-IE" dirty="0"/>
              <a:t>-&gt;</a:t>
            </a:r>
            <a:r>
              <a:rPr lang="en-IE" dirty="0" err="1"/>
              <a:t>nextPtr</a:t>
            </a:r>
            <a:r>
              <a:rPr lang="en-IE" dirty="0"/>
              <a:t> = </a:t>
            </a:r>
            <a:r>
              <a:rPr lang="en-IE" dirty="0" err="1" smtClean="0"/>
              <a:t>topPtr</a:t>
            </a:r>
            <a:r>
              <a:rPr lang="en-IE" dirty="0"/>
              <a:t>;     </a:t>
            </a:r>
          </a:p>
          <a:p>
            <a:r>
              <a:rPr lang="en-IE" dirty="0"/>
              <a:t>      </a:t>
            </a:r>
            <a:r>
              <a:rPr lang="en-IE" dirty="0" err="1" smtClean="0"/>
              <a:t>topPtr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err="1"/>
              <a:t>newPtr</a:t>
            </a:r>
            <a:r>
              <a:rPr lang="en-IE" dirty="0"/>
              <a:t>;              </a:t>
            </a:r>
          </a:p>
          <a:p>
            <a:r>
              <a:rPr lang="en-IE" dirty="0"/>
              <a:t>   }                     </a:t>
            </a:r>
          </a:p>
          <a:p>
            <a:r>
              <a:rPr lang="en-IE" dirty="0"/>
              <a:t>   else { </a:t>
            </a:r>
          </a:p>
          <a:p>
            <a:r>
              <a:rPr lang="en-IE" dirty="0"/>
              <a:t>      </a:t>
            </a:r>
            <a:r>
              <a:rPr lang="en-IE" dirty="0" err="1"/>
              <a:t>printf</a:t>
            </a:r>
            <a:r>
              <a:rPr lang="en-IE" dirty="0"/>
              <a:t>("%d not inserted. No memory available.\n", info);</a:t>
            </a:r>
          </a:p>
          <a:p>
            <a:r>
              <a:rPr lang="en-IE" dirty="0"/>
              <a:t>   } </a:t>
            </a:r>
          </a:p>
          <a:p>
            <a:r>
              <a:rPr lang="en-IE" dirty="0" smtClean="0"/>
              <a:t>} 							</a:t>
            </a:r>
            <a:endParaRPr lang="en-IE" sz="4000" b="1" dirty="0"/>
          </a:p>
        </p:txBody>
      </p:sp>
    </p:spTree>
    <p:extLst>
      <p:ext uri="{BB962C8B-B14F-4D97-AF65-F5344CB8AC3E}">
        <p14:creationId xmlns:p14="http://schemas.microsoft.com/office/powerpoint/2010/main" val="3508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algn="l"/>
            <a:r>
              <a:rPr lang="en-IE" sz="2400" dirty="0" smtClean="0"/>
              <a:t>Explain what the following code does and why </a:t>
            </a:r>
            <a:r>
              <a:rPr lang="en-IE" sz="2400" dirty="0" smtClean="0"/>
              <a:t>if it </a:t>
            </a:r>
            <a:r>
              <a:rPr lang="en-IE" sz="2400" dirty="0" smtClean="0"/>
              <a:t>would </a:t>
            </a:r>
            <a:r>
              <a:rPr lang="en-IE" sz="2400" dirty="0" smtClean="0"/>
              <a:t>correctly pop a value from the </a:t>
            </a:r>
            <a:r>
              <a:rPr lang="en-IE" sz="2400" dirty="0" smtClean="0"/>
              <a:t>stack 			</a:t>
            </a:r>
            <a:r>
              <a:rPr lang="en-IE" sz="2400" b="1" dirty="0" smtClean="0"/>
              <a:t>(</a:t>
            </a:r>
            <a:r>
              <a:rPr lang="en-IE" sz="2400" b="1" dirty="0"/>
              <a:t>9 Marks)</a:t>
            </a:r>
            <a:endParaRPr lang="en-IE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endParaRPr lang="en-IE" sz="2400" dirty="0" smtClean="0"/>
          </a:p>
          <a:p>
            <a:r>
              <a:rPr lang="en-IE" sz="2400" dirty="0" smtClean="0"/>
              <a:t>// function to pop values from stack assuming it is not empty</a:t>
            </a:r>
          </a:p>
          <a:p>
            <a:r>
              <a:rPr lang="en-IE" sz="2400" dirty="0" err="1" smtClean="0"/>
              <a:t>int</a:t>
            </a:r>
            <a:r>
              <a:rPr lang="en-IE" sz="2400" dirty="0" smtClean="0"/>
              <a:t> pop(</a:t>
            </a:r>
            <a:r>
              <a:rPr lang="en-IE" sz="2400" dirty="0" err="1" smtClean="0"/>
              <a:t>StackNode</a:t>
            </a:r>
            <a:r>
              <a:rPr lang="en-IE" sz="2400" dirty="0" smtClean="0"/>
              <a:t>** </a:t>
            </a:r>
            <a:r>
              <a:rPr lang="en-IE" sz="2400" dirty="0" err="1" smtClean="0"/>
              <a:t>topPtr</a:t>
            </a:r>
            <a:r>
              <a:rPr lang="en-IE" sz="2400" dirty="0"/>
              <a:t>)</a:t>
            </a:r>
          </a:p>
          <a:p>
            <a:r>
              <a:rPr lang="en-IE" sz="2400" dirty="0"/>
              <a:t>{ </a:t>
            </a:r>
          </a:p>
          <a:p>
            <a:r>
              <a:rPr lang="en-IE" sz="2400" dirty="0"/>
              <a:t>   </a:t>
            </a:r>
            <a:r>
              <a:rPr lang="en-IE" sz="2400" dirty="0" smtClean="0"/>
              <a:t>if (</a:t>
            </a:r>
            <a:r>
              <a:rPr lang="en-IE" sz="2400" dirty="0" err="1" smtClean="0"/>
              <a:t>topPtr</a:t>
            </a:r>
            <a:r>
              <a:rPr lang="en-IE" sz="2400" dirty="0" smtClean="0"/>
              <a:t> != Null){</a:t>
            </a:r>
          </a:p>
          <a:p>
            <a:r>
              <a:rPr lang="en-IE" sz="2400" dirty="0" smtClean="0"/>
              <a:t>   </a:t>
            </a:r>
            <a:r>
              <a:rPr lang="en-IE" sz="2400" dirty="0" err="1" smtClean="0"/>
              <a:t>StackNode</a:t>
            </a:r>
            <a:r>
              <a:rPr lang="en-IE" sz="2400" dirty="0" smtClean="0"/>
              <a:t>* </a:t>
            </a:r>
            <a:r>
              <a:rPr lang="en-IE" sz="2400" dirty="0" err="1" smtClean="0"/>
              <a:t>tempPtr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err="1" smtClean="0"/>
              <a:t>topPtr</a:t>
            </a:r>
            <a:r>
              <a:rPr lang="en-IE" sz="2400" dirty="0"/>
              <a:t>;             </a:t>
            </a:r>
          </a:p>
          <a:p>
            <a:r>
              <a:rPr lang="en-IE" sz="2400" dirty="0"/>
              <a:t>   </a:t>
            </a:r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popValue</a:t>
            </a:r>
            <a:r>
              <a:rPr lang="en-IE" sz="2400" dirty="0"/>
              <a:t> = (*</a:t>
            </a:r>
            <a:r>
              <a:rPr lang="en-IE" sz="2400" dirty="0" err="1"/>
              <a:t>topPtr</a:t>
            </a:r>
            <a:r>
              <a:rPr lang="en-IE" sz="2400" dirty="0"/>
              <a:t>)-&gt;data;  </a:t>
            </a:r>
          </a:p>
          <a:p>
            <a:r>
              <a:rPr lang="en-IE" sz="2400" dirty="0"/>
              <a:t>   </a:t>
            </a:r>
            <a:r>
              <a:rPr lang="en-IE" sz="2400" dirty="0" err="1" smtClean="0"/>
              <a:t>topPtr</a:t>
            </a:r>
            <a:r>
              <a:rPr lang="en-IE" sz="2400" dirty="0" smtClean="0"/>
              <a:t> </a:t>
            </a:r>
            <a:r>
              <a:rPr lang="en-IE" sz="2400" dirty="0"/>
              <a:t>= </a:t>
            </a:r>
            <a:r>
              <a:rPr lang="en-IE" sz="2400" dirty="0" smtClean="0"/>
              <a:t>(*</a:t>
            </a:r>
            <a:r>
              <a:rPr lang="en-IE" sz="2400" dirty="0" err="1" smtClean="0"/>
              <a:t>topPtr</a:t>
            </a:r>
            <a:r>
              <a:rPr lang="en-IE" sz="2400" dirty="0" smtClean="0"/>
              <a:t>)-&gt;</a:t>
            </a:r>
            <a:r>
              <a:rPr lang="en-IE" sz="2400" dirty="0" err="1"/>
              <a:t>nextPtr</a:t>
            </a:r>
            <a:r>
              <a:rPr lang="en-IE" sz="2400" dirty="0"/>
              <a:t>;</a:t>
            </a:r>
          </a:p>
          <a:p>
            <a:r>
              <a:rPr lang="en-IE" sz="2400" dirty="0"/>
              <a:t>   free(</a:t>
            </a:r>
            <a:r>
              <a:rPr lang="en-IE" sz="2400" dirty="0" err="1"/>
              <a:t>tempPtr</a:t>
            </a:r>
            <a:r>
              <a:rPr lang="en-IE" sz="2400" dirty="0"/>
              <a:t>);               </a:t>
            </a:r>
          </a:p>
          <a:p>
            <a:r>
              <a:rPr lang="en-IE" sz="2400" dirty="0"/>
              <a:t>   return </a:t>
            </a:r>
            <a:r>
              <a:rPr lang="en-IE" sz="2400" dirty="0" err="1"/>
              <a:t>popValue</a:t>
            </a:r>
            <a:r>
              <a:rPr lang="en-IE" sz="2400" dirty="0" smtClean="0"/>
              <a:t>;</a:t>
            </a:r>
          </a:p>
          <a:p>
            <a:r>
              <a:rPr lang="en-IE" sz="2400" dirty="0" smtClean="0"/>
              <a:t>} </a:t>
            </a:r>
            <a:endParaRPr lang="en-IE" sz="2400" dirty="0"/>
          </a:p>
          <a:p>
            <a:r>
              <a:rPr lang="en-IE" sz="2400" dirty="0" smtClean="0"/>
              <a:t>else return ‘\0’; 				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72423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Understanding Operating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47A114-D0A4-4D2A-A6FA-CC1620F4FE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657"/>
          <a:stretch/>
        </p:blipFill>
        <p:spPr bwMode="auto">
          <a:xfrm>
            <a:off x="366657" y="995578"/>
            <a:ext cx="8243943" cy="311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 rot="10800000" flipV="1">
            <a:off x="533400" y="4164448"/>
            <a:ext cx="8153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ea typeface="ＭＳ Ｐゴシック" pitchFamily="34" charset="-128"/>
              </a:rPr>
              <a:t>(figure </a:t>
            </a:r>
            <a:r>
              <a:rPr lang="en-US" sz="1800" b="1" dirty="0" smtClean="0">
                <a:solidFill>
                  <a:srgbClr val="000000"/>
                </a:solidFill>
                <a:ea typeface="ＭＳ Ｐゴシック" pitchFamily="34" charset="-128"/>
              </a:rPr>
              <a:t>4.4) </a:t>
            </a:r>
            <a:endParaRPr lang="en-US" sz="1800" b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Comparison of a typical Thread Control Block (TCB) vs. a Process Control Block (PCB).</a:t>
            </a:r>
            <a:b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sz="1600" i="1" dirty="0" smtClean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0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IE" sz="2400" dirty="0" smtClean="0"/>
              <a:t>Explain if </a:t>
            </a:r>
            <a:r>
              <a:rPr lang="en-IE" sz="2400" dirty="0" smtClean="0"/>
              <a:t>following Queue “</a:t>
            </a:r>
            <a:r>
              <a:rPr lang="en-IE" sz="2400" dirty="0" err="1" smtClean="0"/>
              <a:t>enqueue</a:t>
            </a:r>
            <a:r>
              <a:rPr lang="en-IE" sz="2400" dirty="0" smtClean="0"/>
              <a:t>” function </a:t>
            </a:r>
            <a:r>
              <a:rPr lang="en-IE" sz="2400" dirty="0" smtClean="0"/>
              <a:t>will </a:t>
            </a:r>
            <a:r>
              <a:rPr lang="en-IE" sz="2400" dirty="0" smtClean="0"/>
              <a:t>correctly </a:t>
            </a:r>
            <a:r>
              <a:rPr lang="en-IE" sz="2400" dirty="0" smtClean="0"/>
              <a:t>add (</a:t>
            </a:r>
            <a:r>
              <a:rPr lang="en-IE" sz="2400" dirty="0" err="1" smtClean="0"/>
              <a:t>enqueue</a:t>
            </a:r>
            <a:r>
              <a:rPr lang="en-IE" sz="2400" dirty="0" smtClean="0"/>
              <a:t>) </a:t>
            </a:r>
            <a:r>
              <a:rPr lang="en-IE" sz="2400" dirty="0" smtClean="0"/>
              <a:t>a node to a queue </a:t>
            </a:r>
            <a:r>
              <a:rPr lang="en-IE" sz="2400" dirty="0" smtClean="0"/>
              <a:t>				</a:t>
            </a:r>
            <a:r>
              <a:rPr lang="en-IE" sz="2400" b="1" dirty="0" smtClean="0"/>
              <a:t>(</a:t>
            </a:r>
            <a:r>
              <a:rPr lang="en-IE" sz="2400" b="1" dirty="0"/>
              <a:t>9</a:t>
            </a:r>
            <a:r>
              <a:rPr lang="en-IE" sz="2400" b="1" dirty="0" smtClean="0"/>
              <a:t> </a:t>
            </a:r>
            <a:r>
              <a:rPr lang="en-IE" sz="2400" b="1" dirty="0"/>
              <a:t>marks)</a:t>
            </a:r>
            <a:endParaRPr lang="en-IE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endParaRPr lang="en-IE" sz="2000" b="1" dirty="0"/>
          </a:p>
        </p:txBody>
      </p:sp>
      <p:pic>
        <p:nvPicPr>
          <p:cNvPr id="4" name="Picture 3" descr="denis.manley@apollo: ~/OS2/Week5_stack_que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9" y="1153647"/>
            <a:ext cx="6636233" cy="52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9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IE" sz="2400" dirty="0" smtClean="0"/>
              <a:t>Explain what the following code does and </a:t>
            </a:r>
            <a:r>
              <a:rPr lang="en-IE" sz="2400" dirty="0" err="1" smtClean="0"/>
              <a:t>ìf</a:t>
            </a:r>
            <a:r>
              <a:rPr lang="en-IE" sz="2400" dirty="0" smtClean="0"/>
              <a:t> </a:t>
            </a:r>
            <a:r>
              <a:rPr lang="en-IE" sz="2400" dirty="0" smtClean="0"/>
              <a:t>it will </a:t>
            </a:r>
            <a:r>
              <a:rPr lang="en-IE" sz="2400" dirty="0" smtClean="0"/>
              <a:t>successfully remove a node from the tail (end) of a queue 	</a:t>
            </a:r>
            <a:r>
              <a:rPr lang="en-IE" sz="2400" b="1" dirty="0" smtClean="0"/>
              <a:t>(</a:t>
            </a:r>
            <a:r>
              <a:rPr lang="en-IE" sz="2400" b="1" dirty="0"/>
              <a:t>9 marks)</a:t>
            </a:r>
            <a:r>
              <a:rPr lang="en-IE" sz="2400" dirty="0" smtClean="0"/>
              <a:t>  </a:t>
            </a:r>
            <a:endParaRPr lang="en-IE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62500" lnSpcReduction="20000"/>
          </a:bodyPr>
          <a:lstStyle/>
          <a:p>
            <a:endParaRPr lang="en-IE" dirty="0" smtClean="0"/>
          </a:p>
          <a:p>
            <a:r>
              <a:rPr lang="en-IE" dirty="0" smtClean="0"/>
              <a:t>char </a:t>
            </a:r>
            <a:r>
              <a:rPr lang="en-IE" dirty="0" err="1" smtClean="0"/>
              <a:t>dequeue</a:t>
            </a:r>
            <a:r>
              <a:rPr lang="en-IE" dirty="0" smtClean="0"/>
              <a:t>(</a:t>
            </a:r>
            <a:r>
              <a:rPr lang="en-IE" dirty="0" err="1" smtClean="0"/>
              <a:t>QueueNode</a:t>
            </a:r>
            <a:r>
              <a:rPr lang="en-IE" dirty="0" smtClean="0"/>
              <a:t>** </a:t>
            </a:r>
            <a:r>
              <a:rPr lang="en-IE" dirty="0" err="1" smtClean="0"/>
              <a:t>headPtr</a:t>
            </a:r>
            <a:r>
              <a:rPr lang="en-IE" dirty="0"/>
              <a:t>, </a:t>
            </a:r>
            <a:r>
              <a:rPr lang="en-IE" dirty="0" err="1" smtClean="0"/>
              <a:t>QueueNode</a:t>
            </a:r>
            <a:r>
              <a:rPr lang="en-IE" dirty="0" smtClean="0"/>
              <a:t>** </a:t>
            </a:r>
            <a:r>
              <a:rPr lang="en-IE" dirty="0" err="1" smtClean="0"/>
              <a:t>tailPtr</a:t>
            </a:r>
            <a:r>
              <a:rPr lang="en-IE" dirty="0"/>
              <a:t>)</a:t>
            </a:r>
          </a:p>
          <a:p>
            <a:r>
              <a:rPr lang="en-IE" dirty="0"/>
              <a:t>{ </a:t>
            </a:r>
          </a:p>
          <a:p>
            <a:r>
              <a:rPr lang="en-IE" dirty="0"/>
              <a:t>   </a:t>
            </a:r>
            <a:r>
              <a:rPr lang="en-IE" dirty="0" smtClean="0"/>
              <a:t>if (*</a:t>
            </a:r>
            <a:r>
              <a:rPr lang="en-IE" dirty="0" err="1" smtClean="0"/>
              <a:t>headPtr</a:t>
            </a:r>
            <a:r>
              <a:rPr lang="en-IE" dirty="0" smtClean="0"/>
              <a:t> != NULL){</a:t>
            </a:r>
          </a:p>
          <a:p>
            <a:r>
              <a:rPr lang="en-IE" dirty="0" smtClean="0"/>
              <a:t>   char </a:t>
            </a:r>
            <a:r>
              <a:rPr lang="en-IE" dirty="0"/>
              <a:t>value = (*</a:t>
            </a:r>
            <a:r>
              <a:rPr lang="en-IE" dirty="0" err="1"/>
              <a:t>headPtr</a:t>
            </a:r>
            <a:r>
              <a:rPr lang="en-IE" dirty="0"/>
              <a:t>)-&gt;data;      </a:t>
            </a:r>
          </a:p>
          <a:p>
            <a:r>
              <a:rPr lang="en-IE" dirty="0"/>
              <a:t>   </a:t>
            </a:r>
            <a:r>
              <a:rPr lang="en-IE" dirty="0" err="1" smtClean="0"/>
              <a:t>QueueNode</a:t>
            </a:r>
            <a:r>
              <a:rPr lang="en-IE" dirty="0" smtClean="0"/>
              <a:t>* </a:t>
            </a:r>
            <a:r>
              <a:rPr lang="en-IE" dirty="0" err="1"/>
              <a:t>tempPtr</a:t>
            </a:r>
            <a:r>
              <a:rPr lang="en-IE" dirty="0"/>
              <a:t> = </a:t>
            </a:r>
            <a:r>
              <a:rPr lang="en-IE" dirty="0" err="1" smtClean="0"/>
              <a:t>headPtr</a:t>
            </a:r>
            <a:r>
              <a:rPr lang="en-IE" dirty="0"/>
              <a:t>;              </a:t>
            </a:r>
          </a:p>
          <a:p>
            <a:r>
              <a:rPr lang="en-IE" dirty="0"/>
              <a:t>   </a:t>
            </a:r>
            <a:r>
              <a:rPr lang="en-IE" dirty="0" err="1" smtClean="0"/>
              <a:t>headPtr</a:t>
            </a:r>
            <a:r>
              <a:rPr lang="en-IE" dirty="0" smtClean="0"/>
              <a:t> </a:t>
            </a:r>
            <a:r>
              <a:rPr lang="en-IE" dirty="0"/>
              <a:t>= (*</a:t>
            </a:r>
            <a:r>
              <a:rPr lang="en-IE" dirty="0" err="1"/>
              <a:t>headPtr</a:t>
            </a:r>
            <a:r>
              <a:rPr lang="en-IE" dirty="0"/>
              <a:t>)-&gt;</a:t>
            </a:r>
            <a:r>
              <a:rPr lang="en-IE" dirty="0" err="1"/>
              <a:t>nextPtr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  </a:t>
            </a:r>
            <a:r>
              <a:rPr lang="en-IE" dirty="0" smtClean="0"/>
              <a:t> </a:t>
            </a:r>
            <a:r>
              <a:rPr lang="en-IE" dirty="0"/>
              <a:t>if (*</a:t>
            </a:r>
            <a:r>
              <a:rPr lang="en-IE" dirty="0" err="1"/>
              <a:t>headPtr</a:t>
            </a:r>
            <a:r>
              <a:rPr lang="en-IE" dirty="0"/>
              <a:t> == NULL) {</a:t>
            </a:r>
          </a:p>
          <a:p>
            <a:r>
              <a:rPr lang="en-IE" dirty="0"/>
              <a:t>      </a:t>
            </a:r>
            <a:r>
              <a:rPr lang="en-IE" dirty="0" err="1" smtClean="0"/>
              <a:t>tailPtr</a:t>
            </a:r>
            <a:r>
              <a:rPr lang="en-IE" dirty="0" smtClean="0"/>
              <a:t> </a:t>
            </a:r>
            <a:r>
              <a:rPr lang="en-IE" dirty="0"/>
              <a:t>= NULL;</a:t>
            </a:r>
          </a:p>
          <a:p>
            <a:r>
              <a:rPr lang="en-IE" dirty="0"/>
              <a:t>   } </a:t>
            </a:r>
          </a:p>
          <a:p>
            <a:endParaRPr lang="en-IE" dirty="0"/>
          </a:p>
          <a:p>
            <a:r>
              <a:rPr lang="en-IE" dirty="0"/>
              <a:t>   free(</a:t>
            </a:r>
            <a:r>
              <a:rPr lang="en-IE" dirty="0" err="1"/>
              <a:t>tempPtr</a:t>
            </a:r>
            <a:r>
              <a:rPr lang="en-IE" dirty="0"/>
              <a:t>);</a:t>
            </a:r>
          </a:p>
          <a:p>
            <a:r>
              <a:rPr lang="en-IE" dirty="0"/>
              <a:t>   return value;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Else</a:t>
            </a:r>
          </a:p>
          <a:p>
            <a:pPr lvl="1"/>
            <a:r>
              <a:rPr lang="en-IE" dirty="0" err="1" smtClean="0"/>
              <a:t>Printf</a:t>
            </a:r>
            <a:r>
              <a:rPr lang="en-IE" dirty="0" smtClean="0"/>
              <a:t>(“</a:t>
            </a:r>
            <a:r>
              <a:rPr lang="en-IE" dirty="0" err="1" smtClean="0"/>
              <a:t>bla</a:t>
            </a:r>
            <a:r>
              <a:rPr lang="en-IE" dirty="0" smtClean="0"/>
              <a:t> </a:t>
            </a:r>
            <a:r>
              <a:rPr lang="en-IE" dirty="0" err="1" smtClean="0"/>
              <a:t>bla</a:t>
            </a:r>
            <a:r>
              <a:rPr lang="en-IE" dirty="0" smtClean="0"/>
              <a:t> </a:t>
            </a:r>
            <a:r>
              <a:rPr lang="en-IE" dirty="0" err="1" smtClean="0"/>
              <a:t>bla</a:t>
            </a:r>
            <a:r>
              <a:rPr lang="en-IE" dirty="0" smtClean="0"/>
              <a:t>….”); </a:t>
            </a:r>
          </a:p>
          <a:p>
            <a:pPr marL="457200" lvl="1" indent="0">
              <a:buNone/>
            </a:pPr>
            <a:r>
              <a:rPr lang="en-IE" dirty="0" smtClean="0"/>
              <a:t>} 							</a:t>
            </a:r>
            <a:endParaRPr lang="en-IE" sz="3800" b="1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05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A call Stack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A call stack is a data structure that is used to is used to store information about the active routines (functions) in a program.</a:t>
            </a:r>
          </a:p>
          <a:p>
            <a:endParaRPr lang="en-IE" dirty="0"/>
          </a:p>
          <a:p>
            <a:r>
              <a:rPr lang="en-IE" dirty="0" smtClean="0"/>
              <a:t>Each time a function (main or other functions are invoked they, including local variables…) are </a:t>
            </a:r>
            <a:r>
              <a:rPr lang="en-IE" b="1" dirty="0" smtClean="0"/>
              <a:t>pushed</a:t>
            </a:r>
            <a:r>
              <a:rPr lang="en-IE" dirty="0" smtClean="0"/>
              <a:t> onto the stack. </a:t>
            </a:r>
          </a:p>
          <a:p>
            <a:r>
              <a:rPr lang="en-IE" dirty="0" smtClean="0"/>
              <a:t>Once the functions is finished executing “it” is  </a:t>
            </a:r>
            <a:r>
              <a:rPr lang="en-IE" b="1" dirty="0" smtClean="0"/>
              <a:t>popped</a:t>
            </a:r>
            <a:r>
              <a:rPr lang="en-IE" dirty="0" smtClean="0"/>
              <a:t> from the stack.</a:t>
            </a:r>
          </a:p>
          <a:p>
            <a:endParaRPr lang="en-IE" dirty="0"/>
          </a:p>
          <a:p>
            <a:r>
              <a:rPr lang="en-IE" dirty="0" smtClean="0"/>
              <a:t>A stack operates on </a:t>
            </a:r>
            <a:r>
              <a:rPr lang="en-IE" i="1" dirty="0" smtClean="0"/>
              <a:t>the last in first out</a:t>
            </a:r>
            <a:r>
              <a:rPr lang="en-IE" dirty="0" smtClean="0"/>
              <a:t> principle (LIFO) (</a:t>
            </a:r>
            <a:r>
              <a:rPr lang="en-IE" i="1" dirty="0" smtClean="0"/>
              <a:t>push</a:t>
            </a:r>
            <a:r>
              <a:rPr lang="en-IE" dirty="0" smtClean="0"/>
              <a:t> to beginning of the stack and </a:t>
            </a:r>
            <a:r>
              <a:rPr lang="en-IE" i="1" dirty="0" smtClean="0"/>
              <a:t>pop</a:t>
            </a:r>
            <a:r>
              <a:rPr lang="en-IE" dirty="0" smtClean="0"/>
              <a:t> from the beginning of the stack. </a:t>
            </a:r>
          </a:p>
          <a:p>
            <a:endParaRPr lang="en-IE" dirty="0"/>
          </a:p>
          <a:p>
            <a:r>
              <a:rPr lang="en-IE" dirty="0" smtClean="0"/>
              <a:t>This procedure is controlled by the use of a stack pointer which keeps track of the “starting” position, sometimes referred to as the head/top,  of the stack.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751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12.5.3  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Applications of Stacks 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Stacks have many interesting applications.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For example, whenever a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function call 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is made, the called function must know how to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 to its caller, so the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return address 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is pushed onto a stack.</a:t>
            </a: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If a series of function calls occurs, the successive return values are pushed onto the stack in </a:t>
            </a:r>
            <a:r>
              <a:rPr lang="en-US" altLang="en-US" i="1" smtClean="0">
                <a:solidFill>
                  <a:srgbClr val="000000"/>
                </a:solidFill>
                <a:latin typeface="Times New Roman" pitchFamily="18" charset="0"/>
              </a:rPr>
              <a:t>last-in, first-out order</a:t>
            </a: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 so that each function can return to its caller.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12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The Call </a:t>
            </a:r>
            <a:r>
              <a:rPr lang="en-IE" dirty="0" smtClean="0"/>
              <a:t>stack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dirty="0" smtClean="0">
                <a:hlinkClick r:id="rId2"/>
              </a:rPr>
              <a:t>call stack </a:t>
            </a:r>
            <a:r>
              <a:rPr lang="en-IE" dirty="0" err="1" smtClean="0">
                <a:hlinkClick r:id="rId2"/>
              </a:rPr>
              <a:t>wikipedia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64906"/>
            <a:ext cx="8807006" cy="31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 smtClean="0"/>
              <a:t>Adding (pushing) a function onto the call stack </a:t>
            </a:r>
            <a:endParaRPr lang="en-IE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63774"/>
            <a:ext cx="6457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940152" y="5589240"/>
            <a:ext cx="30243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Pointer to saved “next”  frame in the stack</a:t>
            </a:r>
            <a:endParaRPr lang="en-IE" dirty="0"/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flipH="1" flipV="1">
            <a:off x="719572" y="2852936"/>
            <a:ext cx="1188132" cy="2888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539552" y="1844824"/>
            <a:ext cx="360040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5536" y="5741640"/>
            <a:ext cx="30243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The frame of function “main”  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6588224" y="1412776"/>
            <a:ext cx="237626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Return to address “in code” where function called </a:t>
            </a:r>
            <a:endParaRPr lang="en-IE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16216" y="2204864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228184" y="3717032"/>
            <a:ext cx="57606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204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IE" dirty="0" smtClean="0"/>
              <a:t>A stack implemented using pointers?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The Stack Data Structures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627784" y="3365376"/>
            <a:ext cx="1008112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Function 2</a:t>
            </a:r>
            <a:endParaRPr lang="en-IE" sz="1400" dirty="0"/>
          </a:p>
        </p:txBody>
      </p:sp>
      <p:sp>
        <p:nvSpPr>
          <p:cNvPr id="7" name="Right Arrow 6"/>
          <p:cNvSpPr/>
          <p:nvPr/>
        </p:nvSpPr>
        <p:spPr>
          <a:xfrm>
            <a:off x="3635896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139952" y="3365376"/>
            <a:ext cx="936104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Function 1</a:t>
            </a:r>
            <a:endParaRPr lang="en-IE" sz="1400" dirty="0"/>
          </a:p>
        </p:txBody>
      </p:sp>
      <p:sp>
        <p:nvSpPr>
          <p:cNvPr id="9" name="Right Arrow 8"/>
          <p:cNvSpPr/>
          <p:nvPr/>
        </p:nvSpPr>
        <p:spPr>
          <a:xfrm>
            <a:off x="5148064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5652120" y="3365376"/>
            <a:ext cx="1080120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Function main</a:t>
            </a:r>
            <a:endParaRPr lang="en-IE" sz="1600" dirty="0"/>
          </a:p>
        </p:txBody>
      </p:sp>
      <p:sp>
        <p:nvSpPr>
          <p:cNvPr id="11" name="Right Arrow 10"/>
          <p:cNvSpPr/>
          <p:nvPr/>
        </p:nvSpPr>
        <p:spPr>
          <a:xfrm>
            <a:off x="6804248" y="3581400"/>
            <a:ext cx="504056" cy="36004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7308304" y="3365376"/>
            <a:ext cx="1584176" cy="739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End of </a:t>
            </a:r>
            <a:r>
              <a:rPr lang="en-IE" dirty="0" err="1" smtClean="0"/>
              <a:t>th</a:t>
            </a:r>
            <a:r>
              <a:rPr lang="en-IE" dirty="0" smtClean="0"/>
              <a:t> stack contains a null value </a:t>
            </a:r>
            <a:endParaRPr lang="en-IE" dirty="0"/>
          </a:p>
        </p:txBody>
      </p:sp>
      <p:sp>
        <p:nvSpPr>
          <p:cNvPr id="17" name="Bent Arrow 16"/>
          <p:cNvSpPr/>
          <p:nvPr/>
        </p:nvSpPr>
        <p:spPr>
          <a:xfrm>
            <a:off x="1510426" y="3717032"/>
            <a:ext cx="1117358" cy="1584176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6200000">
            <a:off x="1295635" y="2384883"/>
            <a:ext cx="1368152" cy="1296145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9552" y="5301208"/>
            <a:ext cx="24482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Push function onto the stack </a:t>
            </a:r>
            <a:endParaRPr lang="en-IE" dirty="0"/>
          </a:p>
        </p:txBody>
      </p:sp>
      <p:sp>
        <p:nvSpPr>
          <p:cNvPr id="14" name="Oval 13"/>
          <p:cNvSpPr/>
          <p:nvPr/>
        </p:nvSpPr>
        <p:spPr>
          <a:xfrm>
            <a:off x="323528" y="1628800"/>
            <a:ext cx="24482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Pop function off of the stack 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3707904" y="5453608"/>
            <a:ext cx="3096344" cy="107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Pointer to position of previous frame address : frame pointer</a:t>
            </a:r>
            <a:endParaRPr lang="en-IE" dirty="0"/>
          </a:p>
        </p:txBody>
      </p:sp>
      <p:cxnSp>
        <p:nvCxnSpPr>
          <p:cNvPr id="5" name="Straight Arrow Connector 4"/>
          <p:cNvCxnSpPr>
            <a:stCxn id="16" idx="0"/>
            <a:endCxn id="9" idx="2"/>
          </p:cNvCxnSpPr>
          <p:nvPr/>
        </p:nvCxnSpPr>
        <p:spPr>
          <a:xfrm flipV="1">
            <a:off x="5256076" y="3941440"/>
            <a:ext cx="2160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2"/>
          </p:cNvCxnSpPr>
          <p:nvPr/>
        </p:nvCxnSpPr>
        <p:spPr>
          <a:xfrm flipH="1" flipV="1">
            <a:off x="3959932" y="3941440"/>
            <a:ext cx="11161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131840" y="1988840"/>
            <a:ext cx="244827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Pointer to top of the stack : </a:t>
            </a:r>
            <a:r>
              <a:rPr lang="en-IE" dirty="0" err="1" smtClean="0"/>
              <a:t>stackpointer</a:t>
            </a:r>
            <a:endParaRPr lang="en-IE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7784" y="2636912"/>
            <a:ext cx="648072" cy="728464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3BF10-D28E-4090-9F1A-B9F38ACAB2C5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Implementation of a Stack: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240" y="2755776"/>
            <a:ext cx="8331200" cy="376956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i="1" dirty="0" smtClean="0">
                <a:solidFill>
                  <a:srgbClr val="FFCC00"/>
                </a:solidFill>
                <a:ea typeface="宋体" pitchFamily="2" charset="-122"/>
              </a:rPr>
              <a:t>stack </a:t>
            </a:r>
            <a:r>
              <a:rPr lang="en-US" altLang="zh-CN" sz="2400" dirty="0" smtClean="0">
                <a:ea typeface="宋体" pitchFamily="2" charset="-122"/>
              </a:rPr>
              <a:t>is a series of connected </a:t>
            </a:r>
            <a:r>
              <a:rPr lang="en-US" altLang="zh-CN" sz="2400" i="1" dirty="0" smtClean="0">
                <a:solidFill>
                  <a:srgbClr val="FFCC0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sz="2400" dirty="0" smtClean="0">
                <a:ea typeface="宋体" pitchFamily="2" charset="-122"/>
              </a:rPr>
              <a:t>Each node contains at least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piece of data (e.g. P.C.B or functions)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Pointer to the next node in the stack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 pointer is a variable which stores a </a:t>
            </a:r>
            <a:r>
              <a:rPr lang="en-US" altLang="zh-CN" sz="2400" i="1" dirty="0" smtClean="0">
                <a:ea typeface="宋体" pitchFamily="2" charset="-122"/>
              </a:rPr>
              <a:t>memory address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</a:p>
          <a:p>
            <a:r>
              <a:rPr lang="en-US" altLang="zh-CN" sz="2400" i="1" dirty="0" smtClean="0">
                <a:solidFill>
                  <a:srgbClr val="FFCC00"/>
                </a:solidFill>
                <a:ea typeface="宋体" pitchFamily="2" charset="-122"/>
              </a:rPr>
              <a:t>Head (top)</a:t>
            </a:r>
            <a:r>
              <a:rPr lang="en-US" altLang="zh-CN" sz="2400" dirty="0" smtClean="0">
                <a:ea typeface="宋体" pitchFamily="2" charset="-122"/>
              </a:rPr>
              <a:t>: pointer to the first node</a:t>
            </a:r>
          </a:p>
          <a:p>
            <a:r>
              <a:rPr lang="en-US" altLang="zh-CN" sz="2400" dirty="0" smtClean="0">
                <a:ea typeface="宋体" pitchFamily="2" charset="-122"/>
              </a:rPr>
              <a:t>The last node points to </a:t>
            </a:r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NULL </a:t>
            </a:r>
          </a:p>
          <a:p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Null indicates an empty stack</a:t>
            </a:r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6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7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8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9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0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515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51" name="Text Box 23"/>
            <p:cNvSpPr txBox="1">
              <a:spLocks noChangeArrowheads="1"/>
            </p:cNvSpPr>
            <p:nvPr/>
          </p:nvSpPr>
          <p:spPr bwMode="auto">
            <a:xfrm>
              <a:off x="1823" y="296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5131" name="Text Box 29"/>
          <p:cNvSpPr txBox="1">
            <a:spLocks noChangeArrowheads="1"/>
          </p:cNvSpPr>
          <p:nvPr/>
        </p:nvSpPr>
        <p:spPr bwMode="auto">
          <a:xfrm>
            <a:off x="6897323" y="1943100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E" altLang="zh-CN" sz="2000" b="1" dirty="0" smtClean="0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 sz="2000" b="1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32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grpSp>
        <p:nvGrpSpPr>
          <p:cNvPr id="5135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514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9" name="Text Box 39"/>
            <p:cNvSpPr txBox="1">
              <a:spLocks noChangeArrowheads="1"/>
            </p:cNvSpPr>
            <p:nvPr/>
          </p:nvSpPr>
          <p:spPr bwMode="auto">
            <a:xfrm>
              <a:off x="1823" y="296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136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5146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7" name="Text Box 42"/>
            <p:cNvSpPr txBox="1">
              <a:spLocks noChangeArrowheads="1"/>
            </p:cNvSpPr>
            <p:nvPr/>
          </p:nvSpPr>
          <p:spPr bwMode="auto">
            <a:xfrm>
              <a:off x="1823" y="296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5137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8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5144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5" name="Text Box 46"/>
            <p:cNvSpPr txBox="1">
              <a:spLocks noChangeArrowheads="1"/>
            </p:cNvSpPr>
            <p:nvPr/>
          </p:nvSpPr>
          <p:spPr bwMode="auto">
            <a:xfrm>
              <a:off x="1866" y="2966"/>
              <a:ext cx="1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139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data</a:t>
            </a:r>
          </a:p>
        </p:txBody>
      </p:sp>
      <p:sp>
        <p:nvSpPr>
          <p:cNvPr id="5140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pointer</a:t>
            </a:r>
          </a:p>
        </p:txBody>
      </p:sp>
      <p:sp>
        <p:nvSpPr>
          <p:cNvPr id="5141" name="Rectangle 54"/>
          <p:cNvSpPr>
            <a:spLocks noChangeArrowheads="1"/>
          </p:cNvSpPr>
          <p:nvPr/>
        </p:nvSpPr>
        <p:spPr bwMode="auto">
          <a:xfrm>
            <a:off x="5580112" y="5141168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42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node</a:t>
            </a:r>
          </a:p>
        </p:txBody>
      </p:sp>
      <p:sp>
        <p:nvSpPr>
          <p:cNvPr id="5143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1063012" y="1340768"/>
            <a:ext cx="1269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Head/Top</a:t>
            </a:r>
            <a:endParaRPr lang="en-US" altLang="zh-CN" sz="2000" dirty="0">
              <a:solidFill>
                <a:schemeClr val="folHlink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2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1812</Words>
  <Application>Microsoft Office PowerPoint</Application>
  <PresentationFormat>On-screen Show (4:3)</PresentationFormat>
  <Paragraphs>258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Stacks and Queues</vt:lpstr>
      <vt:lpstr>Introduction </vt:lpstr>
      <vt:lpstr>PowerPoint Presentation</vt:lpstr>
      <vt:lpstr>A call Stack</vt:lpstr>
      <vt:lpstr>12.5.3  Applications of Stacks </vt:lpstr>
      <vt:lpstr>The Call stack</vt:lpstr>
      <vt:lpstr>Adding (pushing) a function onto the call stack </vt:lpstr>
      <vt:lpstr>The Stack Data Structures</vt:lpstr>
      <vt:lpstr>Implementation of a Stack:</vt:lpstr>
      <vt:lpstr>Create Node Sample code</vt:lpstr>
      <vt:lpstr>Implementation of a stack</vt:lpstr>
      <vt:lpstr>PowerPoint Presentation</vt:lpstr>
      <vt:lpstr>Delete/pop a node from the stack</vt:lpstr>
      <vt:lpstr>Sample code pop function </vt:lpstr>
      <vt:lpstr>Function pop</vt:lpstr>
      <vt:lpstr>The Function push </vt:lpstr>
      <vt:lpstr>Illustration of the push function</vt:lpstr>
      <vt:lpstr>Sample code push function</vt:lpstr>
      <vt:lpstr>Queue: Data Structures</vt:lpstr>
      <vt:lpstr>The queue </vt:lpstr>
      <vt:lpstr>PowerPoint Presentation</vt:lpstr>
      <vt:lpstr>12.6  Queues (Cont.)</vt:lpstr>
      <vt:lpstr>PowerPoint Presentation</vt:lpstr>
      <vt:lpstr>12.6.2  Function dequeue </vt:lpstr>
      <vt:lpstr>Sample dequeue code </vt:lpstr>
      <vt:lpstr>Sample Questions</vt:lpstr>
      <vt:lpstr>Sample question </vt:lpstr>
      <vt:lpstr>Clearly explain, using an example, if this function will add a node on to the top of a stack : (you will need to explain all parts of the code)  (9 marks) </vt:lpstr>
      <vt:lpstr>Explain what the following code does and why if it would correctly pop a value from the stack    (9 Marks)</vt:lpstr>
      <vt:lpstr>Explain if following Queue “enqueue” function will correctly add (enqueue) a node to a queue     (9 marks)</vt:lpstr>
      <vt:lpstr>Explain what the following code does and ìf it will successfully remove a node from the tail (end) of a queue  (9 marks)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Denis Manley</dc:creator>
  <cp:lastModifiedBy>Denis Manley</cp:lastModifiedBy>
  <cp:revision>39</cp:revision>
  <dcterms:created xsi:type="dcterms:W3CDTF">2016-02-01T14:40:11Z</dcterms:created>
  <dcterms:modified xsi:type="dcterms:W3CDTF">2017-10-03T14:30:03Z</dcterms:modified>
</cp:coreProperties>
</file>