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15" r:id="rId6"/>
    <p:sldId id="268" r:id="rId7"/>
    <p:sldId id="267" r:id="rId8"/>
    <p:sldId id="314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69" r:id="rId18"/>
    <p:sldId id="270" r:id="rId19"/>
    <p:sldId id="271" r:id="rId20"/>
    <p:sldId id="273" r:id="rId21"/>
    <p:sldId id="274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DBCD-7CFA-437B-B0E2-AEDEBA179EA3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72A9-C273-47F3-9651-996B0B83800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353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2D8A-CECE-48D4-9A91-1FCE8D862642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399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E9504-832D-42B5-A2BD-607F90F2A8D5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399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9C348-2E9C-4119-9A9E-6AF6686A23FD}" type="slidenum">
              <a:rPr lang="en-US"/>
              <a:pPr/>
              <a:t>13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399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defTabSz="9461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1E8743-FF71-41CC-B556-837EF1CB30C7}" type="slidenum">
              <a:rPr lang="en-US" altLang="en-US" sz="13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3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2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985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18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57800" y="1295400"/>
            <a:ext cx="38100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92C7E-3AFB-430E-A773-D83AD5FB0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FAD93-BD8C-4AEE-B19E-E84F4447A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95400" y="1295400"/>
            <a:ext cx="77724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44575-D017-4FCA-941A-736108AD54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04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58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9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965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0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40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7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83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C011-95B1-4783-A1CE-346184AD83D9}" type="datetimeFigureOut">
              <a:rPr lang="en-IE" smtClean="0"/>
              <a:pPr/>
              <a:t>06/09/2017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1607-5CE1-44F6-A0A5-97A2A4B5BBC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6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Review </a:t>
            </a:r>
            <a:r>
              <a:rPr lang="en-IE" dirty="0" smtClean="0"/>
              <a:t>of </a:t>
            </a:r>
            <a:r>
              <a:rPr lang="en-IE" dirty="0" smtClean="0"/>
              <a:t>the basic of </a:t>
            </a:r>
            <a:r>
              <a:rPr lang="en-IE" dirty="0" smtClean="0"/>
              <a:t>Computer architecture and Operating </a:t>
            </a:r>
            <a:r>
              <a:rPr lang="en-IE" dirty="0" smtClean="0"/>
              <a:t>system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Lecture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4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smtClean="0"/>
              <a:t>Fetch Portion of</a:t>
            </a:r>
            <a:br>
              <a:rPr lang="en-US" sz="4000" smtClean="0"/>
            </a:br>
            <a:r>
              <a:rPr lang="en-US" sz="4000" smtClean="0"/>
              <a:t>Fetch and Execute Cycle</a:t>
            </a:r>
          </a:p>
        </p:txBody>
      </p:sp>
      <p:pic>
        <p:nvPicPr>
          <p:cNvPr id="56326" name="Picture 10" descr="c06f05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4540" b="32655"/>
          <a:stretch>
            <a:fillRect/>
          </a:stretch>
        </p:blipFill>
        <p:spPr>
          <a:xfrm>
            <a:off x="1295400" y="1524000"/>
            <a:ext cx="3276600" cy="4724400"/>
          </a:xfrm>
          <a:noFill/>
        </p:spPr>
      </p:pic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8B2A5-F8CD-48E8-BA0A-057EFD540311}" type="slidenum">
              <a:rPr lang="en-US"/>
              <a:pPr/>
              <a:t>10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276600" cy="1196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Little Man reads the address from the location counter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876800" y="4191000"/>
            <a:ext cx="3276600" cy="156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He walks over to the mailbox that corresponds to the  location counter</a:t>
            </a:r>
          </a:p>
        </p:txBody>
      </p:sp>
    </p:spTree>
    <p:extLst>
      <p:ext uri="{BB962C8B-B14F-4D97-AF65-F5344CB8AC3E}">
        <p14:creationId xmlns:p14="http://schemas.microsoft.com/office/powerpoint/2010/main" val="32716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Fetch, </a:t>
            </a:r>
            <a:r>
              <a:rPr lang="en-US" sz="2800" smtClean="0"/>
              <a:t>cont.</a:t>
            </a:r>
          </a:p>
        </p:txBody>
      </p:sp>
      <p:pic>
        <p:nvPicPr>
          <p:cNvPr id="57349" name="Picture 8" descr="c06f05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65662" r="41988"/>
          <a:stretch>
            <a:fillRect/>
          </a:stretch>
        </p:blipFill>
        <p:spPr>
          <a:xfrm>
            <a:off x="1524000" y="1860550"/>
            <a:ext cx="3581400" cy="2516188"/>
          </a:xfrm>
          <a:noFill/>
        </p:spPr>
      </p:pic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700C1-EA24-488C-9D27-C3698D20CFA3}" type="slidenum">
              <a:rPr lang="en-US"/>
              <a:pPr/>
              <a:t>11</a:t>
            </a:fld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029200" y="1981200"/>
            <a:ext cx="3276600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And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reads (involves knowing the meaning of the op code…) the contents on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the slip of paper (he puts the slip back in case he needs to read it again later)</a:t>
            </a:r>
          </a:p>
          <a:p>
            <a:pPr marL="339725" indent="-339725">
              <a:spcBef>
                <a:spcPct val="50000"/>
              </a:spcBef>
            </a:pPr>
            <a:endParaRPr lang="en-US" sz="2400" dirty="0">
              <a:solidFill>
                <a:schemeClr val="tx2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Execute Portion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ABAA8-1E55-4A66-822B-C955D520C685}" type="slidenum">
              <a:rPr lang="en-US"/>
              <a:pPr/>
              <a:t>12</a:t>
            </a:fld>
            <a:endParaRPr 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91000" y="24384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2400">
              <a:latin typeface="Tahoma" charset="0"/>
            </a:endParaRPr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4648200" y="4114800"/>
            <a:ext cx="533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</a:t>
            </a:r>
          </a:p>
        </p:txBody>
      </p:sp>
      <p:sp>
        <p:nvSpPr>
          <p:cNvPr id="58374" name="Text Box 14"/>
          <p:cNvSpPr txBox="1">
            <a:spLocks noChangeArrowheads="1"/>
          </p:cNvSpPr>
          <p:nvPr/>
        </p:nvSpPr>
        <p:spPr bwMode="auto">
          <a:xfrm>
            <a:off x="899592" y="1524000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FontTx/>
              <a:buChar char="•"/>
            </a:pPr>
            <a:r>
              <a:rPr lang="en-US" sz="2800" dirty="0"/>
              <a:t>The execution portion of each instruction is, of course</a:t>
            </a:r>
            <a:r>
              <a:rPr lang="en-US" sz="2800" dirty="0" smtClean="0"/>
              <a:t>, different </a:t>
            </a:r>
            <a:r>
              <a:rPr lang="en-US" sz="2800" dirty="0"/>
              <a:t>for each instruction.</a:t>
            </a:r>
          </a:p>
          <a:p>
            <a:pPr marL="288925" indent="-288925">
              <a:spcBef>
                <a:spcPct val="50000"/>
              </a:spcBef>
              <a:buFontTx/>
              <a:buChar char="•"/>
            </a:pPr>
            <a:endParaRPr lang="en-US" sz="2800" dirty="0"/>
          </a:p>
          <a:p>
            <a:pPr marL="288925" indent="-288925">
              <a:spcBef>
                <a:spcPct val="50000"/>
              </a:spcBef>
              <a:buFontTx/>
              <a:buChar char="•"/>
            </a:pPr>
            <a:r>
              <a:rPr lang="en-US" sz="2800" dirty="0"/>
              <a:t>However, even here, there are many similarities.</a:t>
            </a:r>
          </a:p>
          <a:p>
            <a:pPr marL="288925" indent="-288925">
              <a:spcBef>
                <a:spcPct val="50000"/>
              </a:spcBef>
              <a:buFontTx/>
              <a:buChar char="•"/>
            </a:pPr>
            <a:endParaRPr lang="en-US" sz="2800" dirty="0"/>
          </a:p>
          <a:p>
            <a:pPr marL="288925" indent="-288925">
              <a:spcBef>
                <a:spcPct val="50000"/>
              </a:spcBef>
              <a:buFontTx/>
              <a:buChar char="•"/>
            </a:pPr>
            <a:r>
              <a:rPr lang="en-US" sz="2800" dirty="0"/>
              <a:t>The load instruction </a:t>
            </a:r>
            <a:r>
              <a:rPr lang="en-US" sz="2800" dirty="0" smtClean="0"/>
              <a:t> (LDA) is </a:t>
            </a:r>
            <a:r>
              <a:rPr lang="en-US" sz="2800" dirty="0"/>
              <a:t>typical</a:t>
            </a:r>
            <a:r>
              <a:rPr lang="en-US" sz="2800" dirty="0" smtClean="0"/>
              <a:t>. (589: where 5 is the load op-code and 89 refers to the mail box whose contents are loaded into calculator)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Execute Portion (LDA)</a:t>
            </a:r>
          </a:p>
        </p:txBody>
      </p:sp>
      <p:pic>
        <p:nvPicPr>
          <p:cNvPr id="60421" name="Picture 7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r="53885" b="68011"/>
          <a:stretch>
            <a:fillRect/>
          </a:stretch>
        </p:blipFill>
        <p:spPr>
          <a:xfrm>
            <a:off x="1295400" y="1338263"/>
            <a:ext cx="3657600" cy="2543175"/>
          </a:xfrm>
          <a:noFill/>
        </p:spPr>
      </p:pic>
      <p:pic>
        <p:nvPicPr>
          <p:cNvPr id="60419" name="Picture 9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54088" t="22322" b="43782"/>
          <a:stretch>
            <a:fillRect/>
          </a:stretch>
        </p:blipFill>
        <p:spPr>
          <a:xfrm>
            <a:off x="4953000" y="3581400"/>
            <a:ext cx="3657600" cy="2652713"/>
          </a:xfrm>
          <a:noFill/>
        </p:spPr>
      </p:pic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C924D-1C1A-4928-85BA-75FE7B62A953}" type="slidenum">
              <a:rPr lang="en-US"/>
              <a:pPr/>
              <a:t>13</a:t>
            </a:fld>
            <a:endParaRPr lang="en-US"/>
          </a:p>
        </p:txBody>
      </p:sp>
      <p:sp>
        <p:nvSpPr>
          <p:cNvPr id="60422" name="Text Box 3"/>
          <p:cNvSpPr txBox="1">
            <a:spLocks noChangeArrowheads="1"/>
          </p:cNvSpPr>
          <p:nvPr/>
        </p:nvSpPr>
        <p:spPr bwMode="auto">
          <a:xfrm>
            <a:off x="4191000" y="24384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2400">
              <a:latin typeface="Tahoma" charset="0"/>
            </a:endParaRP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4953000" y="1828800"/>
            <a:ext cx="3581400" cy="1379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The Little Man goes to the mailbox address specified in the instruction he just fetched.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1219200" y="4343400"/>
            <a:ext cx="3733800" cy="1379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 reads the number in that mailbox (he remembers to replace it in case he needs it later).</a:t>
            </a:r>
          </a:p>
        </p:txBody>
      </p:sp>
      <p:sp>
        <p:nvSpPr>
          <p:cNvPr id="60425" name="Rectangle 11"/>
          <p:cNvSpPr>
            <a:spLocks noChangeArrowheads="1"/>
          </p:cNvSpPr>
          <p:nvPr/>
        </p:nvSpPr>
        <p:spPr bwMode="auto">
          <a:xfrm>
            <a:off x="5029200" y="4267200"/>
            <a:ext cx="22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Rectangle 12"/>
          <p:cNvSpPr>
            <a:spLocks noChangeArrowheads="1"/>
          </p:cNvSpPr>
          <p:nvPr/>
        </p:nvSpPr>
        <p:spPr bwMode="auto">
          <a:xfrm>
            <a:off x="4876800" y="41910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Execute, cont. </a:t>
            </a:r>
          </a:p>
        </p:txBody>
      </p:sp>
      <p:pic>
        <p:nvPicPr>
          <p:cNvPr id="62468" name="Picture 10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t="43774" r="54681" b="19186"/>
          <a:stretch>
            <a:fillRect/>
          </a:stretch>
        </p:blipFill>
        <p:spPr>
          <a:xfrm>
            <a:off x="1295400" y="1549400"/>
            <a:ext cx="3581400" cy="2736850"/>
          </a:xfrm>
          <a:noFill/>
        </p:spPr>
      </p:pic>
      <p:pic>
        <p:nvPicPr>
          <p:cNvPr id="62472" name="Picture 12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53999" t="65916"/>
          <a:stretch>
            <a:fillRect/>
          </a:stretch>
        </p:blipFill>
        <p:spPr>
          <a:xfrm>
            <a:off x="5181600" y="3810000"/>
            <a:ext cx="3048000" cy="2398713"/>
          </a:xfrm>
          <a:noFill/>
        </p:spPr>
      </p:pic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03C0B-B8EB-4A29-9D3E-E18D711025C7}" type="slidenum">
              <a:rPr lang="en-US"/>
              <a:pPr/>
              <a:t>14</a:t>
            </a:fld>
            <a:endParaRPr lang="en-US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4953000" y="2133600"/>
            <a:ext cx="3581400" cy="107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 walks over to the calculator and punches the number in.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1219200" y="4495800"/>
            <a:ext cx="3810000" cy="13795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80"/>
                </a:solidFill>
                <a:latin typeface="Tahoma" charset="0"/>
              </a:rPr>
              <a:t>4.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He walks over to the location counter and clicks it, which gets him ready to fetch the next instruction.</a:t>
            </a: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4724400" y="4953000"/>
            <a:ext cx="381000" cy="184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/>
              <a:t>   </a:t>
            </a:r>
          </a:p>
        </p:txBody>
      </p:sp>
      <p:sp>
        <p:nvSpPr>
          <p:cNvPr id="62473" name="Rectangle 14"/>
          <p:cNvSpPr>
            <a:spLocks noChangeArrowheads="1"/>
          </p:cNvSpPr>
          <p:nvPr/>
        </p:nvSpPr>
        <p:spPr bwMode="auto">
          <a:xfrm>
            <a:off x="4953000" y="51816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 smtClean="0"/>
              <a:t>An O.S. Architecture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524000" y="1524000"/>
            <a:ext cx="5257800" cy="533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057400" y="2133600"/>
            <a:ext cx="4191000" cy="411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743200" y="2743200"/>
            <a:ext cx="2895600" cy="2895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276600" y="3352800"/>
            <a:ext cx="1828800" cy="1828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971800" y="1752600"/>
            <a:ext cx="219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Application Programs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352800" y="23764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Shell Editors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733800" y="29718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Kernel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733800" y="4038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Hardware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981200" y="27432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1600200" y="44196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 rot="-5224865">
            <a:off x="1212057" y="3588543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Compiler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 rot="-5224865">
            <a:off x="1774825" y="35274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>
                <a:latin typeface="Times New Roman" pitchFamily="18" charset="0"/>
              </a:rPr>
              <a:t>Assembler, loader</a:t>
            </a:r>
          </a:p>
        </p:txBody>
      </p:sp>
    </p:spTree>
    <p:extLst>
      <p:ext uri="{BB962C8B-B14F-4D97-AF65-F5344CB8AC3E}">
        <p14:creationId xmlns:p14="http://schemas.microsoft.com/office/powerpoint/2010/main" val="3554606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/>
              <a:t>An O.S. Architecture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hardware is </a:t>
            </a:r>
            <a:r>
              <a:rPr lang="en-GB" altLang="en-US" i="1" smtClean="0"/>
              <a:t>encapsulated</a:t>
            </a:r>
            <a:r>
              <a:rPr lang="en-GB" altLang="en-US" smtClean="0"/>
              <a:t> by the kernel</a:t>
            </a:r>
          </a:p>
          <a:p>
            <a:pPr eaLnBrk="1" hangingPunct="1"/>
            <a:r>
              <a:rPr lang="en-GB" altLang="en-US" smtClean="0"/>
              <a:t>It provides systems services to application programs </a:t>
            </a:r>
          </a:p>
          <a:p>
            <a:pPr eaLnBrk="1" hangingPunct="1"/>
            <a:r>
              <a:rPr lang="en-GB" altLang="en-US" smtClean="0"/>
              <a:t>The user communicates with the kernel via the shell</a:t>
            </a:r>
          </a:p>
          <a:p>
            <a:pPr eaLnBrk="1" hangingPunct="1"/>
            <a:r>
              <a:rPr lang="en-GB" altLang="en-US" smtClean="0"/>
              <a:t>The user can invoke the C compiler to create applications which can be executed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681245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What </a:t>
            </a:r>
            <a:r>
              <a:rPr lang="en-US" altLang="en-US" smtClean="0"/>
              <a:t>is</a:t>
            </a:r>
            <a:r>
              <a:rPr lang="en-CA" altLang="en-US" smtClean="0"/>
              <a:t> an Operating System?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Computer System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Software (programs)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Hardware (physical machine and electronic components)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Operating System</a:t>
            </a: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CA" altLang="en-US" smtClean="0"/>
              <a:t>Part of computer system (software)</a:t>
            </a:r>
          </a:p>
          <a:p>
            <a:pPr lvl="1">
              <a:lnSpc>
                <a:spcPct val="90000"/>
              </a:lnSpc>
            </a:pPr>
            <a:r>
              <a:rPr lang="en-CA" altLang="en-US" smtClean="0"/>
              <a:t>Manages all hardware and software</a:t>
            </a:r>
            <a:endParaRPr lang="en-US" altLang="en-US" smtClean="0"/>
          </a:p>
          <a:p>
            <a:pPr lvl="2">
              <a:lnSpc>
                <a:spcPct val="90000"/>
              </a:lnSpc>
            </a:pPr>
            <a:r>
              <a:rPr lang="en-US" altLang="en-US" smtClean="0"/>
              <a:t>Controls every file, device, section of main memory and nanosecond of processing time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Controls </a:t>
            </a:r>
            <a:r>
              <a:rPr lang="en-US" altLang="en-US" i="1" smtClean="0"/>
              <a:t>who</a:t>
            </a:r>
            <a:r>
              <a:rPr lang="en-US" altLang="en-US" smtClean="0"/>
              <a:t> can use the system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Controls </a:t>
            </a:r>
            <a:r>
              <a:rPr lang="en-US" altLang="en-US" i="1" smtClean="0"/>
              <a:t>how</a:t>
            </a:r>
            <a:r>
              <a:rPr lang="en-US" altLang="en-US" smtClean="0"/>
              <a:t> system is used</a:t>
            </a:r>
          </a:p>
        </p:txBody>
      </p:sp>
      <p:sp>
        <p:nvSpPr>
          <p:cNvPr id="717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</p:spTree>
    <p:extLst>
      <p:ext uri="{BB962C8B-B14F-4D97-AF65-F5344CB8AC3E}">
        <p14:creationId xmlns:p14="http://schemas.microsoft.com/office/powerpoint/2010/main" val="18537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r>
              <a:rPr lang="en-CA" altLang="en-US" smtClean="0"/>
              <a:t>Operating System</a:t>
            </a:r>
            <a:r>
              <a:rPr lang="en-US" altLang="en-US" smtClean="0"/>
              <a:t> Software</a:t>
            </a:r>
            <a:endParaRPr lang="en-CA" altLang="en-US" smtClean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58F0-3AA3-4792-8068-74890AC1B12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86063"/>
            <a:ext cx="7550150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143000"/>
            <a:ext cx="8077200" cy="1676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Includes four essential</a:t>
            </a:r>
            <a:r>
              <a:rPr lang="en-US" altLang="en-US" b="1" kern="0" dirty="0" smtClean="0"/>
              <a:t> </a:t>
            </a:r>
            <a:r>
              <a:rPr lang="en-US" altLang="en-US" kern="0" dirty="0" smtClean="0"/>
              <a:t>subsystem managers</a:t>
            </a:r>
          </a:p>
          <a:p>
            <a:pPr lvl="1">
              <a:defRPr/>
            </a:pPr>
            <a:r>
              <a:rPr lang="en-US" altLang="en-US" kern="0" dirty="0" smtClean="0"/>
              <a:t>Main Memory Manager, Processor Manager</a:t>
            </a:r>
          </a:p>
          <a:p>
            <a:pPr lvl="1">
              <a:defRPr/>
            </a:pPr>
            <a:r>
              <a:rPr lang="en-US" altLang="en-US" kern="0" dirty="0" smtClean="0"/>
              <a:t>Device Manager and File Manager (hard drives)</a:t>
            </a:r>
          </a:p>
        </p:txBody>
      </p:sp>
    </p:spTree>
    <p:extLst>
      <p:ext uri="{BB962C8B-B14F-4D97-AF65-F5344CB8AC3E}">
        <p14:creationId xmlns:p14="http://schemas.microsoft.com/office/powerpoint/2010/main" val="13123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Operating System</a:t>
            </a:r>
            <a:r>
              <a:rPr lang="en-US" altLang="en-US" smtClean="0"/>
              <a:t> Software (cont'd.)</a:t>
            </a:r>
            <a:endParaRPr lang="en-CA" alt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Each manager:</a:t>
            </a:r>
          </a:p>
          <a:p>
            <a:pPr lvl="1"/>
            <a:r>
              <a:rPr lang="en-US" altLang="en-US" smtClean="0"/>
              <a:t>Works closely with other managers</a:t>
            </a:r>
          </a:p>
          <a:p>
            <a:pPr lvl="1"/>
            <a:r>
              <a:rPr lang="en-US" altLang="en-US" smtClean="0"/>
              <a:t>Performs a unique role</a:t>
            </a:r>
          </a:p>
          <a:p>
            <a:r>
              <a:rPr lang="en-US" altLang="en-US" smtClean="0"/>
              <a:t>Manager tasks</a:t>
            </a:r>
          </a:p>
          <a:p>
            <a:pPr lvl="1"/>
            <a:r>
              <a:rPr lang="en-US" altLang="en-US" smtClean="0"/>
              <a:t>Monitor its resources continuously</a:t>
            </a:r>
          </a:p>
          <a:p>
            <a:pPr lvl="1"/>
            <a:r>
              <a:rPr lang="en-US" altLang="en-US" smtClean="0"/>
              <a:t>Enforce policies determining:</a:t>
            </a:r>
          </a:p>
          <a:p>
            <a:pPr lvl="2"/>
            <a:r>
              <a:rPr lang="en-US" altLang="en-US" smtClean="0"/>
              <a:t> Who gets what, when, and how much</a:t>
            </a:r>
          </a:p>
          <a:p>
            <a:pPr lvl="1"/>
            <a:r>
              <a:rPr lang="en-US" altLang="en-US" smtClean="0"/>
              <a:t>Allocate the resource (when appropriate)</a:t>
            </a:r>
          </a:p>
          <a:p>
            <a:pPr lvl="1"/>
            <a:r>
              <a:rPr lang="en-US" altLang="en-US" smtClean="0"/>
              <a:t>Deallocate the resource (when appropriate)</a:t>
            </a:r>
          </a:p>
        </p:txBody>
      </p:sp>
      <p:sp>
        <p:nvSpPr>
          <p:cNvPr id="921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C197C-5D79-4B00-A9B6-29EA7BFB56C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von Neumann Architecture</a:t>
            </a:r>
            <a:r>
              <a:rPr lang="en-US" dirty="0" smtClean="0"/>
              <a:t> </a:t>
            </a:r>
            <a:r>
              <a:rPr lang="en-US" sz="2800" dirty="0" smtClean="0"/>
              <a:t>(1945)</a:t>
            </a:r>
            <a:endParaRPr lang="en-US" sz="2800" dirty="0" smtClean="0">
              <a:latin typeface="Times New Roman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2800" dirty="0" smtClean="0"/>
              <a:t>John Von Neumann is usually considered to be the developer of modern computer architecture.</a:t>
            </a:r>
          </a:p>
          <a:p>
            <a:pPr>
              <a:buClr>
                <a:schemeClr val="tx2"/>
              </a:buClr>
            </a:pPr>
            <a:endParaRPr lang="en-US" sz="2800" dirty="0" smtClean="0"/>
          </a:p>
          <a:p>
            <a:pPr>
              <a:buClr>
                <a:schemeClr val="tx2"/>
              </a:buClr>
            </a:pPr>
            <a:r>
              <a:rPr lang="en-US" sz="2800" dirty="0" smtClean="0"/>
              <a:t>The major guidelines that define a Von Neumann architecture are:</a:t>
            </a:r>
          </a:p>
          <a:p>
            <a:pPr lvl="1">
              <a:buClr>
                <a:schemeClr val="tx2"/>
              </a:buClr>
            </a:pPr>
            <a:r>
              <a:rPr lang="en-US" sz="2400" dirty="0" smtClean="0"/>
              <a:t>Stored program concept - memory holds both programs and data. </a:t>
            </a:r>
          </a:p>
          <a:p>
            <a:pPr lvl="1">
              <a:buClr>
                <a:schemeClr val="tx2"/>
              </a:buClr>
            </a:pPr>
            <a:r>
              <a:rPr lang="en-US" sz="2400" dirty="0" smtClean="0"/>
              <a:t>Memory is addressed linearly – </a:t>
            </a:r>
            <a:r>
              <a:rPr lang="en-US" sz="2400" dirty="0" err="1" smtClean="0"/>
              <a:t>i.e</a:t>
            </a:r>
            <a:r>
              <a:rPr lang="en-US" sz="2400" dirty="0" smtClean="0"/>
              <a:t> address consists of a single number</a:t>
            </a:r>
          </a:p>
          <a:p>
            <a:pPr lvl="1">
              <a:buClr>
                <a:schemeClr val="tx2"/>
              </a:buClr>
            </a:pPr>
            <a:r>
              <a:rPr lang="en-US" sz="2400" dirty="0" smtClean="0"/>
              <a:t>Memory is addressed without regard to content </a:t>
            </a:r>
            <a:r>
              <a:rPr lang="en-US" sz="2400" dirty="0" smtClean="0"/>
              <a:t>i.e. it can be an instruction </a:t>
            </a:r>
            <a:r>
              <a:rPr lang="en-US" sz="2400" dirty="0" smtClean="0"/>
              <a:t>or </a:t>
            </a:r>
            <a:r>
              <a:rPr lang="en-US" sz="2400" dirty="0" smtClean="0"/>
              <a:t>data.</a:t>
            </a:r>
            <a:endParaRPr lang="en-US" sz="2400" baseline="30000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2C0142-327E-4D7B-BEEF-2D114424246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Object-Oriented Design (cont'd.)</a:t>
            </a:r>
            <a:endParaRPr lang="en-CA" altLang="en-US" smtClean="0"/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Understanding Operating Systems,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A2FB6-3CF5-4D3E-BC17-68D6737B60E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0295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2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en-US" dirty="0" smtClean="0"/>
              <a:t>Design Considerations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Most common overall goal</a:t>
            </a:r>
          </a:p>
          <a:p>
            <a:pPr lvl="1"/>
            <a:r>
              <a:rPr lang="en-US" altLang="en-US" b="1" dirty="0" smtClean="0"/>
              <a:t>Maximize use of the system’s resources</a:t>
            </a:r>
          </a:p>
          <a:p>
            <a:pPr lvl="1"/>
            <a:r>
              <a:rPr lang="en-US" altLang="en-US" b="1" dirty="0" err="1" smtClean="0"/>
              <a:t>Maximise</a:t>
            </a:r>
            <a:r>
              <a:rPr lang="en-US" altLang="en-US" b="1" dirty="0" smtClean="0"/>
              <a:t> throughput </a:t>
            </a:r>
            <a:r>
              <a:rPr lang="en-US" altLang="en-US" dirty="0" smtClean="0"/>
              <a:t> (memory, processing…)</a:t>
            </a:r>
          </a:p>
          <a:p>
            <a:pPr lvl="1"/>
            <a:r>
              <a:rPr lang="en-US" altLang="en-US" b="1" dirty="0"/>
              <a:t>M</a:t>
            </a:r>
            <a:r>
              <a:rPr lang="en-US" altLang="en-US" b="1" dirty="0" smtClean="0"/>
              <a:t>inimize downtime</a:t>
            </a:r>
          </a:p>
          <a:p>
            <a:r>
              <a:rPr lang="en-US" altLang="en-US" dirty="0" smtClean="0"/>
              <a:t>Factors included in developmental efforts</a:t>
            </a:r>
          </a:p>
          <a:p>
            <a:pPr lvl="1"/>
            <a:r>
              <a:rPr lang="en-US" altLang="en-US" dirty="0" smtClean="0"/>
              <a:t>RAM resources</a:t>
            </a:r>
          </a:p>
          <a:p>
            <a:pPr lvl="1"/>
            <a:r>
              <a:rPr lang="en-US" altLang="en-US" dirty="0" smtClean="0"/>
              <a:t>CPUs: number and type available</a:t>
            </a:r>
          </a:p>
          <a:p>
            <a:pPr lvl="1"/>
            <a:r>
              <a:rPr lang="en-US" altLang="en-US" dirty="0" smtClean="0"/>
              <a:t>Peripheral devices: variety likely to be connected</a:t>
            </a:r>
          </a:p>
          <a:p>
            <a:pPr lvl="1"/>
            <a:r>
              <a:rPr lang="en-US" altLang="en-US" dirty="0" smtClean="0"/>
              <a:t>Networking capability</a:t>
            </a:r>
          </a:p>
          <a:p>
            <a:pPr lvl="1"/>
            <a:r>
              <a:rPr lang="en-US" altLang="en-US" dirty="0" smtClean="0"/>
              <a:t>Security requirements, etc.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rgbClr val="222222"/>
                </a:solidFill>
                <a:latin typeface="Arial" pitchFamily="34" charset="0"/>
              </a:rPr>
              <a:t>Understanding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FBA64-4F17-4504-9289-19E8587B021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Potential Exam Questions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parts of the L.M.C. correspond to the elements of the Von Neumann architecture 							</a:t>
            </a:r>
            <a:r>
              <a:rPr lang="en-IE" b="1" dirty="0" smtClean="0"/>
              <a:t>(4 marks)</a:t>
            </a:r>
            <a:r>
              <a:rPr lang="en-IE" dirty="0" smtClean="0"/>
              <a:t> </a:t>
            </a:r>
            <a:endParaRPr lang="en-IE" dirty="0" smtClean="0"/>
          </a:p>
          <a:p>
            <a:r>
              <a:rPr lang="en-IE" dirty="0" smtClean="0"/>
              <a:t>Describe </a:t>
            </a:r>
            <a:r>
              <a:rPr lang="en-IE" dirty="0" smtClean="0"/>
              <a:t>how the LMC performs the Fetch and execute cycle 					</a:t>
            </a:r>
            <a:r>
              <a:rPr lang="en-IE" b="1" dirty="0" smtClean="0"/>
              <a:t>(8 marks)</a:t>
            </a:r>
          </a:p>
          <a:p>
            <a:endParaRPr lang="en-IE" b="1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04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Von Neumann Architecture</a:t>
            </a:r>
            <a:r>
              <a:rPr lang="en-US" dirty="0" smtClean="0"/>
              <a:t> </a:t>
            </a:r>
            <a:r>
              <a:rPr lang="en-US" sz="2800" dirty="0" smtClean="0"/>
              <a:t>(1945)</a:t>
            </a:r>
            <a:endParaRPr lang="en-US" sz="2800" dirty="0" smtClean="0">
              <a:latin typeface="Times New Roman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/>
              </a:buClr>
            </a:pPr>
            <a:r>
              <a:rPr lang="en-US" dirty="0" smtClean="0"/>
              <a:t>Instructions are executed sequentially unless an instruction or an outside event cause a branch to occur. </a:t>
            </a:r>
            <a:r>
              <a:rPr lang="en-US" dirty="0" smtClean="0"/>
              <a:t>(e.g. an if statement )</a:t>
            </a:r>
          </a:p>
          <a:p>
            <a:pPr>
              <a:buClr>
                <a:schemeClr val="tx2"/>
              </a:buClr>
            </a:pPr>
            <a:endParaRPr lang="en-US" sz="3600" dirty="0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36246-82EA-4E92-AECD-8BE85458F47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Von Neumann Architecture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71628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Von Neumann defined the functional </a:t>
            </a:r>
            <a:r>
              <a:rPr lang="en-US" sz="2800" dirty="0" err="1" smtClean="0"/>
              <a:t>organisation</a:t>
            </a:r>
            <a:r>
              <a:rPr lang="en-US" sz="2800" dirty="0" smtClean="0"/>
              <a:t> of the computer to be made up of: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i="1" dirty="0" smtClean="0"/>
              <a:t>control unit</a:t>
            </a:r>
            <a:r>
              <a:rPr lang="en-US" dirty="0" smtClean="0"/>
              <a:t> that executes instructions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i="1" dirty="0" smtClean="0"/>
              <a:t>arithmetic logic unit</a:t>
            </a:r>
            <a:r>
              <a:rPr lang="en-US" dirty="0" smtClean="0"/>
              <a:t> that performs arithmetic and logical calculations,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Memory locations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Input/output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/>
              <a:t>Communication bus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4F8CB-5807-4646-AF58-183B3D4F488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C7E-3AFB-430E-A773-D83AD5FB059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09600" y="457200"/>
          <a:ext cx="8126413" cy="611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5819048" imgH="4382112" progId="">
                  <p:embed/>
                </p:oleObj>
              </mc:Choice>
              <mc:Fallback>
                <p:oleObj r:id="rId3" imgW="5819048" imgH="4382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8126413" cy="611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3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 </a:t>
            </a:r>
            <a:r>
              <a:rPr lang="en-US" dirty="0" smtClean="0"/>
              <a:t>conceptual version </a:t>
            </a:r>
            <a:r>
              <a:rPr lang="en-US" dirty="0" smtClean="0"/>
              <a:t>of a von </a:t>
            </a:r>
            <a:r>
              <a:rPr lang="en-US" dirty="0" smtClean="0"/>
              <a:t>Newman </a:t>
            </a:r>
            <a:r>
              <a:rPr lang="en-US" dirty="0" smtClean="0"/>
              <a:t>computer: The LMC </a:t>
            </a:r>
            <a:endParaRPr lang="en-US" dirty="0" smtClean="0"/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499C4-880F-4D7B-BF0D-C994197785A5}" type="slidenum">
              <a:rPr lang="en-US"/>
              <a:pPr/>
              <a:t>6</a:t>
            </a:fld>
            <a:endParaRPr lang="en-US"/>
          </a:p>
        </p:txBody>
      </p:sp>
      <p:pic>
        <p:nvPicPr>
          <p:cNvPr id="31748" name="Picture 3" descr="c06f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4770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7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84244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Contents of Memory locations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295400"/>
            <a:ext cx="76962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Op code</a:t>
            </a:r>
          </a:p>
          <a:p>
            <a:pPr lvl="1" eaLnBrk="1" hangingPunct="1"/>
            <a:r>
              <a:rPr lang="en-US" sz="2400" smtClean="0"/>
              <a:t>Operation code</a:t>
            </a:r>
          </a:p>
          <a:p>
            <a:pPr lvl="1" eaLnBrk="1" hangingPunct="1"/>
            <a:r>
              <a:rPr lang="en-US" sz="2400" smtClean="0"/>
              <a:t>Arbitrary mnemonic</a:t>
            </a:r>
          </a:p>
          <a:p>
            <a:pPr eaLnBrk="1" hangingPunct="1"/>
            <a:r>
              <a:rPr lang="en-US" sz="2800" smtClean="0"/>
              <a:t>Operand</a:t>
            </a:r>
          </a:p>
          <a:p>
            <a:pPr lvl="1" eaLnBrk="1" hangingPunct="1"/>
            <a:r>
              <a:rPr lang="en-US" sz="2400" smtClean="0"/>
              <a:t>Object to be manipulated</a:t>
            </a:r>
          </a:p>
          <a:p>
            <a:pPr lvl="2" eaLnBrk="1" hangingPunct="1"/>
            <a:r>
              <a:rPr lang="en-US" sz="2000" smtClean="0"/>
              <a:t>Data or</a:t>
            </a:r>
          </a:p>
          <a:p>
            <a:pPr lvl="2" eaLnBrk="1" hangingPunct="1"/>
            <a:r>
              <a:rPr lang="en-US" sz="2000" smtClean="0"/>
              <a:t>Address of data</a:t>
            </a:r>
          </a:p>
        </p:txBody>
      </p:sp>
      <p:graphicFrame>
        <p:nvGraphicFramePr>
          <p:cNvPr id="42043" name="Group 59"/>
          <p:cNvGraphicFramePr>
            <a:graphicFrameLocks noGrp="1"/>
          </p:cNvGraphicFramePr>
          <p:nvPr>
            <p:ph sz="half" idx="2"/>
          </p:nvPr>
        </p:nvGraphicFramePr>
        <p:xfrm>
          <a:off x="1981200" y="4572000"/>
          <a:ext cx="5715000" cy="109728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Operand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AFE197-2134-493C-8D9D-CD629AE49C8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Sample Machine code Instruction Set</a:t>
            </a:r>
          </a:p>
        </p:txBody>
      </p:sp>
      <p:graphicFrame>
        <p:nvGraphicFramePr>
          <p:cNvPr id="73840" name="Group 11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7765726"/>
              </p:ext>
            </p:extLst>
          </p:nvPr>
        </p:nvGraphicFramePr>
        <p:xfrm>
          <a:off x="1600200" y="1447800"/>
          <a:ext cx="5159375" cy="4392615"/>
        </p:xfrm>
        <a:graphic>
          <a:graphicData uri="http://schemas.openxmlformats.org/drawingml/2006/table">
            <a:tbl>
              <a:tblPr/>
              <a:tblGrid>
                <a:gridCol w="2779713"/>
                <a:gridCol w="914400"/>
                <a:gridCol w="14652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Arithmetic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ADD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SUBTRACT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Data Movement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STORE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LOAD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Input/Output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Machine Control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(coffee break)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5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1F47EF-28A0-4C77-86F2-946F42B187C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 Cycle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i="1" dirty="0" smtClean="0">
              <a:solidFill>
                <a:srgbClr val="000080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000080"/>
                </a:solidFill>
              </a:rPr>
              <a:t>Fetch</a:t>
            </a:r>
            <a:r>
              <a:rPr lang="en-US" dirty="0" smtClean="0"/>
              <a:t>: Little Man finds out what instruction he is to </a:t>
            </a:r>
            <a:r>
              <a:rPr lang="en-US" dirty="0" smtClean="0"/>
              <a:t>execute</a:t>
            </a:r>
            <a:endParaRPr lang="en-US" dirty="0" smtClean="0"/>
          </a:p>
          <a:p>
            <a:pPr eaLnBrk="1" hangingPunct="1"/>
            <a:endParaRPr lang="en-US" i="1" dirty="0" smtClean="0">
              <a:solidFill>
                <a:srgbClr val="000080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000080"/>
                </a:solidFill>
              </a:rPr>
              <a:t>Execute</a:t>
            </a:r>
            <a:r>
              <a:rPr lang="en-US" dirty="0" smtClean="0"/>
              <a:t>:  Little Man performs the </a:t>
            </a:r>
            <a:r>
              <a:rPr lang="en-US" dirty="0" smtClean="0"/>
              <a:t>work he is instructed to perform</a:t>
            </a:r>
            <a:endParaRPr lang="en-US" dirty="0" smtClean="0"/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8E5D3-7FE0-4858-BFF5-B4C0DBA46A9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763</Words>
  <Application>Microsoft Office PowerPoint</Application>
  <PresentationFormat>On-screen Show (4:3)</PresentationFormat>
  <Paragraphs>151</Paragraphs>
  <Slides>22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Review of the basic of Computer architecture and Operating system</vt:lpstr>
      <vt:lpstr>von Neumann Architecture (1945)</vt:lpstr>
      <vt:lpstr>Von Neumann Architecture (1945)</vt:lpstr>
      <vt:lpstr>Von Neumann Architecture</vt:lpstr>
      <vt:lpstr>PowerPoint Presentation</vt:lpstr>
      <vt:lpstr>An conceptual version of a von Newman computer: The LMC </vt:lpstr>
      <vt:lpstr>Contents of Memory locations</vt:lpstr>
      <vt:lpstr>Sample Machine code Instruction Set</vt:lpstr>
      <vt:lpstr>Instruction Cycle</vt:lpstr>
      <vt:lpstr>Fetch Portion of Fetch and Execute Cycle</vt:lpstr>
      <vt:lpstr>Fetch, cont.</vt:lpstr>
      <vt:lpstr>Execute Portion</vt:lpstr>
      <vt:lpstr>Execute Portion (LDA)</vt:lpstr>
      <vt:lpstr>Execute, cont. </vt:lpstr>
      <vt:lpstr>An O.S. Architecture</vt:lpstr>
      <vt:lpstr>An O.S. Architecture</vt:lpstr>
      <vt:lpstr>What is an Operating System?</vt:lpstr>
      <vt:lpstr>Operating System Software</vt:lpstr>
      <vt:lpstr>Operating System Software (cont'd.)</vt:lpstr>
      <vt:lpstr>Object-Oriented Design (cont'd.)</vt:lpstr>
      <vt:lpstr>Design Considerations</vt:lpstr>
      <vt:lpstr>Potential Exam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O.S. basics</dc:title>
  <dc:creator>denis</dc:creator>
  <cp:lastModifiedBy>Denis Manley</cp:lastModifiedBy>
  <cp:revision>30</cp:revision>
  <dcterms:created xsi:type="dcterms:W3CDTF">2016-01-22T21:20:27Z</dcterms:created>
  <dcterms:modified xsi:type="dcterms:W3CDTF">2017-09-06T16:39:02Z</dcterms:modified>
</cp:coreProperties>
</file>