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651F9-57E8-4782-A073-908B8CFD0EF1}" type="datetimeFigureOut">
              <a:rPr lang="en-IE" smtClean="0"/>
              <a:t>15/09/2017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2DD0A-2438-4F02-8129-75DF1AD18C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515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3C754C-A221-4607-8ADC-529A6620B0A2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Strchr returns a char *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CDC47-06C2-4350-9200-2461B49D7415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67397-3E6C-4FA9-9904-4CFBC3F332C6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15/09/2017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285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15/09/2017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617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15/09/2017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212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15/09/2017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511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15/09/2017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125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15/09/2017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859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15/09/2017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05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15/09/2017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387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15/09/2017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448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15/09/2017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398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15/09/2017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191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CD50-1789-47B2-9768-03981A4D2772}" type="datetimeFigureOut">
              <a:rPr lang="en-IE" smtClean="0"/>
              <a:t>15/09/2017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486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Lecture 3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920880" cy="1752600"/>
          </a:xfrm>
        </p:spPr>
        <p:txBody>
          <a:bodyPr>
            <a:normAutofit/>
          </a:bodyPr>
          <a:lstStyle/>
          <a:p>
            <a:r>
              <a:rPr lang="en-IE" dirty="0" smtClean="0"/>
              <a:t>pointers, pointer arithmetic, functions</a:t>
            </a:r>
            <a:r>
              <a:rPr lang="en-IE" dirty="0"/>
              <a:t> </a:t>
            </a:r>
            <a:r>
              <a:rPr lang="en-IE" dirty="0" smtClean="0"/>
              <a:t>and strings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63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Swap example (by reference)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62500" lnSpcReduction="20000"/>
          </a:bodyPr>
          <a:lstStyle/>
          <a:p>
            <a:r>
              <a:rPr lang="en-IE" b="1" dirty="0" smtClean="0"/>
              <a:t>// reference Paul Kelly chapter 11 </a:t>
            </a:r>
          </a:p>
          <a:p>
            <a:r>
              <a:rPr lang="en-IE" dirty="0" smtClean="0"/>
              <a:t>/* Program to demonstrate passing two arguments by reference. */</a:t>
            </a:r>
          </a:p>
          <a:p>
            <a:r>
              <a:rPr lang="en-IE" dirty="0" smtClean="0"/>
              <a:t>#include &lt;</a:t>
            </a:r>
            <a:r>
              <a:rPr lang="en-IE" dirty="0" err="1" smtClean="0"/>
              <a:t>stdio.h</a:t>
            </a:r>
            <a:r>
              <a:rPr lang="en-IE" dirty="0" smtClean="0"/>
              <a:t>&gt;</a:t>
            </a:r>
          </a:p>
          <a:p>
            <a:r>
              <a:rPr lang="en-IE" dirty="0" smtClean="0"/>
              <a:t>main()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void swap( float *ptr1, float *ptr2 ) ;</a:t>
            </a:r>
          </a:p>
          <a:p>
            <a:r>
              <a:rPr lang="en-IE" dirty="0" smtClean="0"/>
              <a:t>  float num1, num2 ;</a:t>
            </a:r>
          </a:p>
          <a:p>
            <a:endParaRPr lang="en-IE" dirty="0" smtClean="0"/>
          </a:p>
          <a:p>
            <a:r>
              <a:rPr lang="en-IE" dirty="0" smtClean="0"/>
              <a:t>  </a:t>
            </a:r>
            <a:r>
              <a:rPr lang="en-IE" dirty="0" err="1" smtClean="0"/>
              <a:t>printf</a:t>
            </a:r>
            <a:r>
              <a:rPr lang="en-IE" dirty="0" smtClean="0"/>
              <a:t>( "Please enter two numbers: " ) ;</a:t>
            </a:r>
          </a:p>
          <a:p>
            <a:r>
              <a:rPr lang="en-IE" dirty="0" smtClean="0"/>
              <a:t>  </a:t>
            </a:r>
            <a:r>
              <a:rPr lang="en-IE" dirty="0" err="1" smtClean="0"/>
              <a:t>scanf</a:t>
            </a:r>
            <a:r>
              <a:rPr lang="en-IE" dirty="0" smtClean="0"/>
              <a:t>( "%f", &amp;num1 ) ;</a:t>
            </a:r>
          </a:p>
          <a:p>
            <a:r>
              <a:rPr lang="en-IE" dirty="0" smtClean="0"/>
              <a:t>  </a:t>
            </a:r>
            <a:r>
              <a:rPr lang="en-IE" dirty="0" err="1" smtClean="0"/>
              <a:t>scanf</a:t>
            </a:r>
            <a:r>
              <a:rPr lang="en-IE" dirty="0" smtClean="0"/>
              <a:t>( "%f", &amp;num2 ) ;</a:t>
            </a:r>
          </a:p>
          <a:p>
            <a:endParaRPr lang="en-IE" dirty="0" smtClean="0"/>
          </a:p>
          <a:p>
            <a:r>
              <a:rPr lang="en-IE" dirty="0" smtClean="0"/>
              <a:t>  /* Swap values around so that the smallest is in num1. */</a:t>
            </a:r>
          </a:p>
          <a:p>
            <a:r>
              <a:rPr lang="en-IE" dirty="0" smtClean="0"/>
              <a:t>  if ( num1 &gt; num2 )</a:t>
            </a:r>
          </a:p>
          <a:p>
            <a:r>
              <a:rPr lang="en-IE" dirty="0" smtClean="0"/>
              <a:t>    swap( &amp;num1, &amp;num2 ) ;</a:t>
            </a:r>
          </a:p>
          <a:p>
            <a:r>
              <a:rPr lang="en-IE" dirty="0" smtClean="0"/>
              <a:t>  </a:t>
            </a:r>
            <a:r>
              <a:rPr lang="en-IE" dirty="0" err="1" smtClean="0"/>
              <a:t>printf</a:t>
            </a:r>
            <a:r>
              <a:rPr lang="en-IE" dirty="0" smtClean="0"/>
              <a:t>( "The numbers in order are %.1f  %.1f\n", num1, num2 );</a:t>
            </a:r>
          </a:p>
          <a:p>
            <a:r>
              <a:rPr lang="en-IE" dirty="0" smtClean="0"/>
              <a:t>}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9738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Swap function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/* Function  : swap</a:t>
            </a:r>
          </a:p>
          <a:p>
            <a:r>
              <a:rPr lang="en-IE" dirty="0" smtClean="0"/>
              <a:t>   Purpose   : This function swaps two floating-point values.</a:t>
            </a:r>
          </a:p>
          <a:p>
            <a:r>
              <a:rPr lang="en-IE" dirty="0" smtClean="0"/>
              <a:t>   Arguments : pointers to the variables to be swapped. */</a:t>
            </a:r>
          </a:p>
          <a:p>
            <a:r>
              <a:rPr lang="en-IE" dirty="0" smtClean="0"/>
              <a:t>void swap( float *ptr1, float *ptr2 )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float temp ;</a:t>
            </a:r>
          </a:p>
          <a:p>
            <a:endParaRPr lang="en-IE" dirty="0" smtClean="0"/>
          </a:p>
          <a:p>
            <a:r>
              <a:rPr lang="en-IE" dirty="0" smtClean="0"/>
              <a:t>  temp = *ptr1 ;</a:t>
            </a:r>
          </a:p>
          <a:p>
            <a:r>
              <a:rPr lang="en-IE" dirty="0" smtClean="0"/>
              <a:t>  *ptr1 = *ptr2 ;</a:t>
            </a:r>
          </a:p>
          <a:p>
            <a:r>
              <a:rPr lang="en-IE" dirty="0" smtClean="0"/>
              <a:t>  *ptr2 = temp ;</a:t>
            </a:r>
          </a:p>
          <a:p>
            <a:r>
              <a:rPr lang="en-IE" dirty="0" smtClean="0"/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89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E" dirty="0" smtClean="0"/>
              <a:t>Strings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A string is very similar to a character array: </a:t>
            </a:r>
          </a:p>
          <a:p>
            <a:pPr lvl="1"/>
            <a:r>
              <a:rPr lang="en-IE" dirty="0" smtClean="0">
                <a:solidFill>
                  <a:srgbClr val="FF0000"/>
                </a:solidFill>
              </a:rPr>
              <a:t>What is the difference between them? Hint : ‘/0’</a:t>
            </a:r>
            <a:r>
              <a:rPr lang="en-IE" dirty="0" smtClean="0"/>
              <a:t> 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Declaration of a string </a:t>
            </a:r>
          </a:p>
          <a:p>
            <a:pPr lvl="1"/>
            <a:r>
              <a:rPr lang="en-IE" dirty="0" smtClean="0"/>
              <a:t>Use char name[SIZE];</a:t>
            </a:r>
          </a:p>
          <a:p>
            <a:pPr lvl="1"/>
            <a:r>
              <a:rPr lang="en-IE" dirty="0" smtClean="0"/>
              <a:t>Input values to a string using </a:t>
            </a:r>
            <a:r>
              <a:rPr lang="en-IE" dirty="0" err="1" smtClean="0"/>
              <a:t>scanf</a:t>
            </a:r>
            <a:r>
              <a:rPr lang="en-IE" dirty="0" smtClean="0"/>
              <a:t> (“%s”, …) or </a:t>
            </a:r>
            <a:r>
              <a:rPr lang="en-IE" dirty="0" err="1" smtClean="0"/>
              <a:t>fgets</a:t>
            </a:r>
            <a:r>
              <a:rPr lang="en-IE" dirty="0" smtClean="0"/>
              <a:t>(name, SIZE, </a:t>
            </a:r>
            <a:r>
              <a:rPr lang="en-IE" dirty="0" err="1" smtClean="0"/>
              <a:t>stdin</a:t>
            </a:r>
            <a:r>
              <a:rPr lang="en-IE" dirty="0" smtClean="0"/>
              <a:t>). </a:t>
            </a:r>
            <a:r>
              <a:rPr lang="en-IE" i="1" dirty="0" smtClean="0"/>
              <a:t>No longer user gets; the </a:t>
            </a:r>
            <a:r>
              <a:rPr lang="en-IE" i="1" dirty="0" err="1" smtClean="0"/>
              <a:t>gcc</a:t>
            </a:r>
            <a:r>
              <a:rPr lang="en-IE" i="1" dirty="0" smtClean="0"/>
              <a:t> compiler is not very happy if you do (and nor will I be…)</a:t>
            </a:r>
          </a:p>
          <a:p>
            <a:pPr lvl="1"/>
            <a:r>
              <a:rPr lang="en-IE" dirty="0" smtClean="0"/>
              <a:t>Output results with </a:t>
            </a:r>
            <a:r>
              <a:rPr lang="en-IE" dirty="0" err="1" smtClean="0"/>
              <a:t>printf</a:t>
            </a:r>
            <a:r>
              <a:rPr lang="en-IE" dirty="0" smtClean="0"/>
              <a:t>(“%s”, string) or </a:t>
            </a:r>
            <a:r>
              <a:rPr lang="en-IE" b="1" dirty="0" smtClean="0"/>
              <a:t>puts</a:t>
            </a:r>
            <a:r>
              <a:rPr lang="en-IE" dirty="0" smtClean="0"/>
              <a:t> (string): and you also have </a:t>
            </a:r>
            <a:r>
              <a:rPr lang="en-IE" b="1" dirty="0" err="1" smtClean="0"/>
              <a:t>fputs</a:t>
            </a:r>
            <a:r>
              <a:rPr lang="en-IE" dirty="0" smtClean="0"/>
              <a:t> e.g. ( “hello world”, </a:t>
            </a:r>
            <a:r>
              <a:rPr lang="en-IE" dirty="0" err="1" smtClean="0"/>
              <a:t>stdout</a:t>
            </a:r>
            <a:r>
              <a:rPr lang="en-IE" dirty="0" smtClean="0"/>
              <a:t>);… (in your own time look at the difference between them)</a:t>
            </a:r>
          </a:p>
          <a:p>
            <a:endParaRPr lang="en-IE" dirty="0" smtClean="0"/>
          </a:p>
          <a:p>
            <a:endParaRPr lang="en-IE" dirty="0"/>
          </a:p>
          <a:p>
            <a:pPr marL="457200" lvl="1" indent="0">
              <a:buNone/>
            </a:pPr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678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 smtClean="0"/>
              <a:t>Common String Functions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r>
              <a:rPr lang="en-IE" dirty="0" smtClean="0"/>
              <a:t>#include&lt;</a:t>
            </a:r>
            <a:r>
              <a:rPr lang="en-IE" dirty="0" err="1" smtClean="0"/>
              <a:t>string.h</a:t>
            </a:r>
            <a:r>
              <a:rPr lang="en-IE" dirty="0" smtClean="0"/>
              <a:t>&gt; </a:t>
            </a:r>
          </a:p>
          <a:p>
            <a:r>
              <a:rPr lang="en-IE" b="1" dirty="0" err="1" smtClean="0"/>
              <a:t>Strlen</a:t>
            </a:r>
            <a:r>
              <a:rPr lang="en-IE" dirty="0" smtClean="0"/>
              <a:t>: determines number of characters (not including the ‘\0’; </a:t>
            </a:r>
          </a:p>
          <a:p>
            <a:pPr lvl="1"/>
            <a:r>
              <a:rPr lang="en-IE" dirty="0" err="1"/>
              <a:t>l</a:t>
            </a:r>
            <a:r>
              <a:rPr lang="en-IE" dirty="0" err="1" smtClean="0"/>
              <a:t>en</a:t>
            </a:r>
            <a:r>
              <a:rPr lang="en-IE" dirty="0" smtClean="0"/>
              <a:t> = </a:t>
            </a:r>
            <a:r>
              <a:rPr lang="en-IE" dirty="0" err="1" smtClean="0"/>
              <a:t>strlen</a:t>
            </a:r>
            <a:r>
              <a:rPr lang="en-IE" dirty="0" smtClean="0"/>
              <a:t>(string);</a:t>
            </a:r>
          </a:p>
          <a:p>
            <a:r>
              <a:rPr lang="en-IE" dirty="0" smtClean="0"/>
              <a:t> </a:t>
            </a:r>
            <a:r>
              <a:rPr lang="en-IE" b="1" dirty="0" err="1" smtClean="0"/>
              <a:t>strcpy</a:t>
            </a:r>
            <a:r>
              <a:rPr lang="en-IE" b="1" dirty="0" smtClean="0"/>
              <a:t> (destination , source)</a:t>
            </a:r>
            <a:r>
              <a:rPr lang="en-IE" dirty="0" smtClean="0"/>
              <a:t>; copies contents of source to destination</a:t>
            </a:r>
          </a:p>
          <a:p>
            <a:pPr lvl="1"/>
            <a:r>
              <a:rPr lang="en-IE" dirty="0" smtClean="0"/>
              <a:t>Destination and source are strings</a:t>
            </a:r>
          </a:p>
          <a:p>
            <a:pPr lvl="1"/>
            <a:r>
              <a:rPr lang="en-IE" dirty="0" smtClean="0"/>
              <a:t>{ensure destination is big enough to take source}.  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948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/>
              <a:t>Common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 fontScale="85000" lnSpcReduction="20000"/>
          </a:bodyPr>
          <a:lstStyle/>
          <a:p>
            <a:r>
              <a:rPr lang="en-GB" altLang="en-US" b="1" dirty="0" err="1"/>
              <a:t>strcat</a:t>
            </a:r>
            <a:r>
              <a:rPr lang="en-GB" altLang="en-US" b="1" dirty="0"/>
              <a:t>(str1, str2</a:t>
            </a:r>
            <a:r>
              <a:rPr lang="en-GB" altLang="en-US" b="1" dirty="0" smtClean="0"/>
              <a:t>) concatenate</a:t>
            </a:r>
            <a:endParaRPr lang="en-GB" altLang="en-US" b="1" dirty="0"/>
          </a:p>
          <a:p>
            <a:pPr lvl="1"/>
            <a:r>
              <a:rPr lang="en-GB" altLang="en-US" dirty="0"/>
              <a:t>Appends string str2 to the end of string </a:t>
            </a:r>
            <a:r>
              <a:rPr lang="en-GB" altLang="en-US" dirty="0" smtClean="0"/>
              <a:t>str1</a:t>
            </a:r>
          </a:p>
          <a:p>
            <a:pPr lvl="1"/>
            <a:r>
              <a:rPr lang="en-GB" altLang="en-US" dirty="0"/>
              <a:t>Make sure str1 is big enough to hold the new </a:t>
            </a:r>
            <a:r>
              <a:rPr lang="en-GB" altLang="en-US" dirty="0" smtClean="0"/>
              <a:t>string</a:t>
            </a:r>
          </a:p>
          <a:p>
            <a:endParaRPr lang="en-GB" altLang="en-US" b="1" dirty="0" smtClean="0"/>
          </a:p>
          <a:p>
            <a:r>
              <a:rPr lang="en-GB" altLang="en-US" b="1" dirty="0" err="1" smtClean="0"/>
              <a:t>Strcmp</a:t>
            </a:r>
            <a:r>
              <a:rPr lang="en-GB" altLang="en-US" b="1" dirty="0" smtClean="0"/>
              <a:t>(str1</a:t>
            </a:r>
            <a:r>
              <a:rPr lang="en-GB" altLang="en-US" b="1" dirty="0"/>
              <a:t>, str2)</a:t>
            </a:r>
          </a:p>
          <a:p>
            <a:pPr lvl="1"/>
            <a:r>
              <a:rPr lang="en-GB" altLang="en-US" dirty="0"/>
              <a:t>Compares two null terminated string and returns</a:t>
            </a:r>
          </a:p>
          <a:p>
            <a:pPr lvl="2"/>
            <a:r>
              <a:rPr lang="en-GB" altLang="en-US" dirty="0"/>
              <a:t>Zero if str1 == str2</a:t>
            </a:r>
          </a:p>
          <a:p>
            <a:pPr lvl="2"/>
            <a:r>
              <a:rPr lang="en-GB" altLang="en-US" dirty="0" smtClean="0"/>
              <a:t>Returns A </a:t>
            </a:r>
            <a:r>
              <a:rPr lang="en-GB" altLang="en-US" dirty="0">
                <a:solidFill>
                  <a:srgbClr val="FF0000"/>
                </a:solidFill>
              </a:rPr>
              <a:t>negative value</a:t>
            </a:r>
            <a:r>
              <a:rPr lang="en-GB" altLang="en-US" dirty="0"/>
              <a:t> if str1 &lt; str2</a:t>
            </a:r>
          </a:p>
          <a:p>
            <a:pPr lvl="2"/>
            <a:r>
              <a:rPr lang="en-GB" altLang="en-US" dirty="0" smtClean="0"/>
              <a:t>Returns A </a:t>
            </a:r>
            <a:r>
              <a:rPr lang="en-GB" altLang="en-US" dirty="0">
                <a:solidFill>
                  <a:srgbClr val="FF0000"/>
                </a:solidFill>
              </a:rPr>
              <a:t>positive value</a:t>
            </a:r>
            <a:r>
              <a:rPr lang="en-GB" altLang="en-US" dirty="0"/>
              <a:t> if str1 &gt; </a:t>
            </a:r>
            <a:r>
              <a:rPr lang="en-GB" altLang="en-US" dirty="0" smtClean="0"/>
              <a:t>str2</a:t>
            </a:r>
          </a:p>
          <a:p>
            <a:pPr lvl="1"/>
            <a:endParaRPr lang="en-GB" altLang="en-US" dirty="0" smtClean="0"/>
          </a:p>
          <a:p>
            <a:pPr lvl="1"/>
            <a:r>
              <a:rPr lang="en-GB" altLang="en-US" dirty="0" smtClean="0"/>
              <a:t>if </a:t>
            </a:r>
            <a:r>
              <a:rPr lang="en-GB" altLang="en-US" b="1" dirty="0"/>
              <a:t>(</a:t>
            </a:r>
            <a:r>
              <a:rPr lang="en-GB" altLang="en-US" b="1" dirty="0" err="1"/>
              <a:t>strcmp</a:t>
            </a:r>
            <a:r>
              <a:rPr lang="en-GB" altLang="en-US" b="1" dirty="0"/>
              <a:t>(password, user) == 0)</a:t>
            </a:r>
          </a:p>
          <a:p>
            <a:pPr lvl="1"/>
            <a:r>
              <a:rPr lang="en-GB" altLang="en-US" dirty="0"/>
              <a:t>		   </a:t>
            </a:r>
            <a:r>
              <a:rPr lang="en-GB" altLang="en-US" dirty="0" err="1"/>
              <a:t>printf</a:t>
            </a:r>
            <a:r>
              <a:rPr lang="en-GB" altLang="en-US" dirty="0"/>
              <a:t>(“Password correct. Welcome to the system”);</a:t>
            </a:r>
          </a:p>
          <a:p>
            <a:pPr lvl="1"/>
            <a:r>
              <a:rPr lang="en-GB" altLang="en-US" dirty="0"/>
              <a:t>		else</a:t>
            </a:r>
          </a:p>
          <a:p>
            <a:pPr lvl="1"/>
            <a:r>
              <a:rPr lang="en-GB" altLang="en-US" dirty="0"/>
              <a:t>		   </a:t>
            </a:r>
            <a:r>
              <a:rPr lang="en-GB" altLang="en-US" dirty="0" err="1"/>
              <a:t>printf</a:t>
            </a:r>
            <a:r>
              <a:rPr lang="en-GB" altLang="en-US" dirty="0"/>
              <a:t>(“Invalid password”);</a:t>
            </a:r>
          </a:p>
          <a:p>
            <a:endParaRPr lang="en-GB" alt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97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8289-97E4-4FCD-BF62-CD906044257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Other </a:t>
            </a:r>
            <a:r>
              <a:rPr lang="en-GB" altLang="en-US" dirty="0"/>
              <a:t>String Handling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>
                <a:solidFill>
                  <a:srgbClr val="FF0000"/>
                </a:solidFill>
              </a:rPr>
              <a:t>strchr(str, ch)</a:t>
            </a:r>
          </a:p>
          <a:p>
            <a:pPr lvl="1"/>
            <a:r>
              <a:rPr lang="en-GB" altLang="en-US"/>
              <a:t>Finds the first occurrence of </a:t>
            </a:r>
            <a:r>
              <a:rPr lang="en-GB" altLang="en-US" i="1"/>
              <a:t>ch</a:t>
            </a:r>
            <a:r>
              <a:rPr lang="en-GB" altLang="en-US"/>
              <a:t> in </a:t>
            </a:r>
            <a:r>
              <a:rPr lang="en-GB" altLang="en-US" i="1"/>
              <a:t>str</a:t>
            </a:r>
          </a:p>
          <a:p>
            <a:pPr lvl="1"/>
            <a:r>
              <a:rPr lang="en-GB" altLang="en-US"/>
              <a:t>Returns</a:t>
            </a:r>
          </a:p>
          <a:p>
            <a:pPr lvl="2"/>
            <a:r>
              <a:rPr lang="en-GB" altLang="en-US"/>
              <a:t>A pointer to the first occurrence of </a:t>
            </a:r>
            <a:r>
              <a:rPr lang="en-GB" altLang="en-US" i="1"/>
              <a:t>ch</a:t>
            </a:r>
            <a:endParaRPr lang="en-GB" altLang="en-US"/>
          </a:p>
          <a:p>
            <a:pPr lvl="2"/>
            <a:r>
              <a:rPr lang="en-GB" altLang="en-US"/>
              <a:t>NULL otherwise</a:t>
            </a:r>
          </a:p>
          <a:p>
            <a:pPr lvl="2"/>
            <a:endParaRPr lang="en-GB" altLang="en-US"/>
          </a:p>
          <a:p>
            <a:r>
              <a:rPr lang="en-GB" altLang="en-US">
                <a:solidFill>
                  <a:srgbClr val="FF0000"/>
                </a:solidFill>
              </a:rPr>
              <a:t>strrchr(str, ch)</a:t>
            </a:r>
          </a:p>
          <a:p>
            <a:pPr lvl="1"/>
            <a:r>
              <a:rPr lang="en-GB" altLang="en-US"/>
              <a:t>As for strchr, except the last occurrence of </a:t>
            </a:r>
            <a:r>
              <a:rPr lang="en-GB" altLang="en-US" i="1"/>
              <a:t>ch</a:t>
            </a:r>
            <a:r>
              <a:rPr lang="en-GB" altLang="en-US"/>
              <a:t> is found</a:t>
            </a:r>
          </a:p>
          <a:p>
            <a:pPr lvl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75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3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A8F6-9E4C-4648-A9AD-954DACF2F84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Other String Handling Functions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>
                <a:solidFill>
                  <a:srgbClr val="FF0000"/>
                </a:solidFill>
              </a:rPr>
              <a:t>strncat(str1, str2, n)</a:t>
            </a:r>
          </a:p>
          <a:p>
            <a:pPr lvl="1"/>
            <a:r>
              <a:rPr lang="en-GB" altLang="en-US"/>
              <a:t>Appends the first </a:t>
            </a:r>
            <a:r>
              <a:rPr lang="en-GB" altLang="en-US" i="1"/>
              <a:t>n</a:t>
            </a:r>
            <a:r>
              <a:rPr lang="en-GB" altLang="en-US"/>
              <a:t> characters of </a:t>
            </a:r>
            <a:r>
              <a:rPr lang="en-GB" altLang="en-US" i="1"/>
              <a:t>str2</a:t>
            </a:r>
            <a:r>
              <a:rPr lang="en-GB" altLang="en-US"/>
              <a:t> to </a:t>
            </a:r>
            <a:r>
              <a:rPr lang="en-GB" altLang="en-US" i="1"/>
              <a:t>str1</a:t>
            </a:r>
            <a:endParaRPr lang="en-GB" altLang="en-US"/>
          </a:p>
          <a:p>
            <a:endParaRPr lang="en-GB" altLang="en-US"/>
          </a:p>
          <a:p>
            <a:r>
              <a:rPr lang="en-GB" altLang="en-US">
                <a:solidFill>
                  <a:srgbClr val="FF0000"/>
                </a:solidFill>
              </a:rPr>
              <a:t>strncmp(str1, str2, n)</a:t>
            </a:r>
          </a:p>
          <a:p>
            <a:pPr lvl="1"/>
            <a:r>
              <a:rPr lang="en-GB" altLang="en-US"/>
              <a:t>As for strcmp but only compare the first </a:t>
            </a:r>
            <a:r>
              <a:rPr lang="en-GB" altLang="en-US" i="1"/>
              <a:t>n </a:t>
            </a:r>
            <a:r>
              <a:rPr lang="en-GB" altLang="en-US"/>
              <a:t>characters</a:t>
            </a:r>
          </a:p>
          <a:p>
            <a:pPr lvl="1"/>
            <a:endParaRPr lang="en-GB" altLang="en-US"/>
          </a:p>
          <a:p>
            <a:r>
              <a:rPr lang="en-GB" altLang="en-US">
                <a:solidFill>
                  <a:srgbClr val="FF0000"/>
                </a:solidFill>
              </a:rPr>
              <a:t>strncpy(str1, str2, n)</a:t>
            </a:r>
          </a:p>
          <a:p>
            <a:pPr lvl="1"/>
            <a:r>
              <a:rPr lang="en-GB" altLang="en-US"/>
              <a:t>Copies </a:t>
            </a:r>
            <a:r>
              <a:rPr lang="en-GB" altLang="en-US" i="1"/>
              <a:t>n</a:t>
            </a:r>
            <a:r>
              <a:rPr lang="en-GB" altLang="en-US"/>
              <a:t> characters of </a:t>
            </a:r>
            <a:r>
              <a:rPr lang="en-GB" altLang="en-US" i="1"/>
              <a:t>str2</a:t>
            </a:r>
            <a:r>
              <a:rPr lang="en-GB" altLang="en-US"/>
              <a:t> into </a:t>
            </a:r>
            <a:r>
              <a:rPr lang="en-GB" altLang="en-US" i="1"/>
              <a:t>str1</a:t>
            </a:r>
          </a:p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4055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E0A-259A-4792-8E7B-49E22B646AD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Other String Handling Functions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>
                <a:solidFill>
                  <a:srgbClr val="FF0000"/>
                </a:solidFill>
              </a:rPr>
              <a:t>strstr</a:t>
            </a:r>
            <a:r>
              <a:rPr lang="en-GB" altLang="en-US" dirty="0">
                <a:solidFill>
                  <a:srgbClr val="FF0000"/>
                </a:solidFill>
              </a:rPr>
              <a:t>(str1, str2)</a:t>
            </a:r>
          </a:p>
          <a:p>
            <a:pPr lvl="1"/>
            <a:r>
              <a:rPr lang="en-GB" altLang="en-US" dirty="0"/>
              <a:t>Finds the first occurrence of </a:t>
            </a:r>
            <a:r>
              <a:rPr lang="en-GB" altLang="en-US" i="1" dirty="0"/>
              <a:t>str2</a:t>
            </a:r>
            <a:r>
              <a:rPr lang="en-GB" altLang="en-US" dirty="0"/>
              <a:t> in </a:t>
            </a:r>
            <a:r>
              <a:rPr lang="en-GB" altLang="en-US" i="1" dirty="0"/>
              <a:t>str1</a:t>
            </a:r>
          </a:p>
          <a:p>
            <a:pPr lvl="1"/>
            <a:r>
              <a:rPr lang="en-GB" altLang="en-US" dirty="0"/>
              <a:t>Returns</a:t>
            </a:r>
          </a:p>
          <a:p>
            <a:pPr lvl="2"/>
            <a:r>
              <a:rPr lang="en-GB" altLang="en-US" dirty="0"/>
              <a:t>A pointer to the found string in </a:t>
            </a:r>
            <a:r>
              <a:rPr lang="en-GB" altLang="en-US" i="1" dirty="0"/>
              <a:t>str1</a:t>
            </a:r>
            <a:endParaRPr lang="en-GB" altLang="en-US" dirty="0"/>
          </a:p>
          <a:p>
            <a:pPr lvl="2"/>
            <a:r>
              <a:rPr lang="en-GB" altLang="en-US" dirty="0"/>
              <a:t>NULL if it is not </a:t>
            </a:r>
            <a:r>
              <a:rPr lang="en-GB" altLang="en-US" dirty="0" smtClean="0"/>
              <a:t>found</a:t>
            </a:r>
          </a:p>
          <a:p>
            <a:pPr lvl="2"/>
            <a:endParaRPr lang="en-GB" altLang="en-US" dirty="0"/>
          </a:p>
          <a:p>
            <a:r>
              <a:rPr lang="en-GB" altLang="en-US" dirty="0" smtClean="0"/>
              <a:t>Word of Warning: c code does not always compile the same in different compilers. (</a:t>
            </a:r>
            <a:r>
              <a:rPr lang="en-GB" altLang="en-US" dirty="0" err="1" smtClean="0"/>
              <a:t>CHARPTR.c</a:t>
            </a:r>
            <a:r>
              <a:rPr lang="en-GB" altLang="en-US" dirty="0" smtClean="0"/>
              <a:t>)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272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bldLvl="3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44616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/* program to print each character of the string </a:t>
            </a:r>
            <a:r>
              <a:rPr lang="en-GB" dirty="0" smtClean="0"/>
              <a:t>“this is a new message” </a:t>
            </a:r>
            <a:r>
              <a:rPr lang="en-GB" dirty="0"/>
              <a:t>on a new line</a:t>
            </a:r>
          </a:p>
          <a:p>
            <a:r>
              <a:rPr lang="en-GB" dirty="0"/>
              <a:t>	using a pointer variable */</a:t>
            </a:r>
          </a:p>
          <a:p>
            <a:endParaRPr lang="en-GB" dirty="0"/>
          </a:p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endParaRPr lang="en-GB" dirty="0"/>
          </a:p>
          <a:p>
            <a:r>
              <a:rPr lang="en-GB" dirty="0" err="1"/>
              <a:t>int</a:t>
            </a:r>
            <a:r>
              <a:rPr lang="en-GB" dirty="0"/>
              <a:t>  main()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char *p = "this is a new message";	   /* p points to first character*/</a:t>
            </a:r>
          </a:p>
          <a:p>
            <a:endParaRPr lang="en-GB" dirty="0"/>
          </a:p>
          <a:p>
            <a:r>
              <a:rPr lang="en-GB" dirty="0"/>
              <a:t>  /* The next while loop is performed until p points to the null</a:t>
            </a:r>
          </a:p>
          <a:p>
            <a:r>
              <a:rPr lang="en-GB" dirty="0"/>
              <a:t>	  character ‘\0’ at the end of the string */</a:t>
            </a:r>
          </a:p>
          <a:p>
            <a:endParaRPr lang="en-GB" dirty="0"/>
          </a:p>
          <a:p>
            <a:r>
              <a:rPr lang="en-GB" dirty="0"/>
              <a:t>  while ( *p != '\0' 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	  </a:t>
            </a:r>
            <a:r>
              <a:rPr lang="en-GB" dirty="0" err="1"/>
              <a:t>printf</a:t>
            </a:r>
            <a:r>
              <a:rPr lang="en-GB" dirty="0"/>
              <a:t>("%c\n", *p);		/* print each character in string */</a:t>
            </a:r>
          </a:p>
          <a:p>
            <a:r>
              <a:rPr lang="en-GB" dirty="0"/>
              <a:t>	  p++;			            /* p now points to next character */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 </a:t>
            </a:r>
            <a:r>
              <a:rPr lang="en-GB" dirty="0" err="1"/>
              <a:t>getchar</a:t>
            </a:r>
            <a:r>
              <a:rPr lang="en-GB" dirty="0"/>
              <a:t>();</a:t>
            </a:r>
          </a:p>
          <a:p>
            <a:r>
              <a:rPr lang="en-GB" dirty="0" smtClean="0"/>
              <a:t>}</a:t>
            </a:r>
          </a:p>
          <a:p>
            <a:endParaRPr lang="en-GB" dirty="0"/>
          </a:p>
          <a:p>
            <a:r>
              <a:rPr lang="en-GB" b="1" dirty="0" smtClean="0"/>
              <a:t>Compile in GCC and then one a windows based compiler: 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0401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E" dirty="0" smtClean="0"/>
              <a:t>Home 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Declare a string as a character pointer; </a:t>
            </a:r>
            <a:r>
              <a:rPr lang="en-IE" dirty="0" err="1" smtClean="0"/>
              <a:t>scanf</a:t>
            </a:r>
            <a:r>
              <a:rPr lang="en-IE" dirty="0" smtClean="0"/>
              <a:t> in a string and output it to the </a:t>
            </a:r>
            <a:r>
              <a:rPr lang="en-IE" dirty="0" err="1"/>
              <a:t>s</a:t>
            </a:r>
            <a:r>
              <a:rPr lang="en-IE" dirty="0" err="1" smtClean="0"/>
              <a:t>tdout</a:t>
            </a:r>
            <a:r>
              <a:rPr lang="en-IE" dirty="0" smtClean="0"/>
              <a:t>: what happens if you use:</a:t>
            </a:r>
          </a:p>
          <a:p>
            <a:pPr lvl="1"/>
            <a:r>
              <a:rPr lang="en-IE" dirty="0" err="1" smtClean="0"/>
              <a:t>printf</a:t>
            </a:r>
            <a:r>
              <a:rPr lang="en-IE" dirty="0" smtClean="0"/>
              <a:t> (“…%s”, test);</a:t>
            </a:r>
          </a:p>
          <a:p>
            <a:pPr lvl="1"/>
            <a:r>
              <a:rPr lang="en-IE" dirty="0" smtClean="0"/>
              <a:t>puts;</a:t>
            </a:r>
          </a:p>
          <a:p>
            <a:pPr lvl="1"/>
            <a:r>
              <a:rPr lang="en-IE" dirty="0" err="1" smtClean="0"/>
              <a:t>fputs</a:t>
            </a:r>
            <a:endParaRPr lang="en-IE" dirty="0" smtClean="0"/>
          </a:p>
          <a:p>
            <a:endParaRPr lang="en-IE" dirty="0"/>
          </a:p>
          <a:p>
            <a:r>
              <a:rPr lang="en-IE" dirty="0"/>
              <a:t>Write code using pointers to produce the same result as using the </a:t>
            </a:r>
            <a:r>
              <a:rPr lang="en-IE" dirty="0" err="1"/>
              <a:t>strlen</a:t>
            </a:r>
            <a:r>
              <a:rPr lang="en-IE" dirty="0"/>
              <a:t> function</a:t>
            </a:r>
            <a:r>
              <a:rPr lang="en-IE" dirty="0" smtClean="0"/>
              <a:t>.  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00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pointers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A pointer is a variable that stores the address of another variable; in other words it points to the location of the other variable</a:t>
            </a:r>
          </a:p>
          <a:p>
            <a:r>
              <a:rPr lang="en-IE" dirty="0" smtClean="0"/>
              <a:t>Declaration and assigning a value:</a:t>
            </a:r>
            <a:endParaRPr lang="en-IE" dirty="0"/>
          </a:p>
          <a:p>
            <a:pPr lvl="1"/>
            <a:r>
              <a:rPr lang="en-IE" dirty="0" err="1" smtClean="0"/>
              <a:t>int</a:t>
            </a:r>
            <a:r>
              <a:rPr lang="en-IE" dirty="0" smtClean="0"/>
              <a:t> *p;   </a:t>
            </a:r>
            <a:r>
              <a:rPr lang="en-IE" dirty="0" err="1" smtClean="0"/>
              <a:t>int</a:t>
            </a:r>
            <a:r>
              <a:rPr lang="en-IE" dirty="0" smtClean="0"/>
              <a:t> head =5; </a:t>
            </a:r>
          </a:p>
          <a:p>
            <a:pPr lvl="1"/>
            <a:r>
              <a:rPr lang="en-IE" dirty="0" smtClean="0"/>
              <a:t>P = &amp; head; </a:t>
            </a:r>
          </a:p>
          <a:p>
            <a:r>
              <a:rPr lang="en-IE" dirty="0" smtClean="0"/>
              <a:t>Printing the value of a pointer; and the value of the variable it points to:</a:t>
            </a:r>
          </a:p>
          <a:p>
            <a:pPr lvl="1"/>
            <a:r>
              <a:rPr lang="en-IE" dirty="0" err="1" smtClean="0"/>
              <a:t>Printf</a:t>
            </a:r>
            <a:r>
              <a:rPr lang="en-IE" dirty="0" smtClean="0"/>
              <a:t>(“ the value of p is %p”, p);</a:t>
            </a:r>
          </a:p>
          <a:p>
            <a:pPr lvl="1"/>
            <a:r>
              <a:rPr lang="en-IE" dirty="0" err="1" smtClean="0"/>
              <a:t>Printf</a:t>
            </a:r>
            <a:r>
              <a:rPr lang="en-IE" dirty="0" smtClean="0"/>
              <a:t>(“ the value of head is %d”, *p);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200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E" dirty="0" smtClean="0"/>
              <a:t>Pointer arithmetic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62500" lnSpcReduction="20000"/>
          </a:bodyPr>
          <a:lstStyle/>
          <a:p>
            <a:r>
              <a:rPr lang="en-IE" dirty="0" smtClean="0"/>
              <a:t>An array is transverse using subscripts but can also transverse it using (variable) pointer arithmetic. </a:t>
            </a:r>
          </a:p>
          <a:p>
            <a:endParaRPr lang="en-IE" dirty="0"/>
          </a:p>
          <a:p>
            <a:r>
              <a:rPr lang="en-GB" dirty="0" smtClean="0"/>
              <a:t>// example from C programming by Paul Kelly</a:t>
            </a:r>
          </a:p>
          <a:p>
            <a:endParaRPr lang="en-GB" dirty="0" smtClean="0"/>
          </a:p>
          <a:p>
            <a:r>
              <a:rPr lang="en-GB" dirty="0" smtClean="0"/>
              <a:t>/* Program to access the elements of an array using</a:t>
            </a:r>
          </a:p>
          <a:p>
            <a:r>
              <a:rPr lang="en-GB" dirty="0" smtClean="0"/>
              <a:t>    element addresses rather than subscripts.      */</a:t>
            </a:r>
          </a:p>
          <a:p>
            <a:r>
              <a:rPr lang="en-GB" dirty="0" smtClean="0"/>
              <a:t>#include &lt;</a:t>
            </a:r>
            <a:r>
              <a:rPr lang="en-GB" dirty="0" err="1" smtClean="0"/>
              <a:t>stdio.h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#define NO_OF_ELS 5</a:t>
            </a:r>
          </a:p>
          <a:p>
            <a:r>
              <a:rPr lang="en-GB" dirty="0" smtClean="0"/>
              <a:t>main()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int</a:t>
            </a:r>
            <a:r>
              <a:rPr lang="en-GB" dirty="0" smtClean="0"/>
              <a:t> a[NO_OF_ELS] = { 10, 13, 15, 11, 6 } ;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;</a:t>
            </a:r>
          </a:p>
          <a:p>
            <a:endParaRPr lang="en-GB" dirty="0" smtClean="0"/>
          </a:p>
          <a:p>
            <a:r>
              <a:rPr lang="en-GB" dirty="0" smtClean="0"/>
              <a:t>  for ( </a:t>
            </a:r>
            <a:r>
              <a:rPr lang="en-GB" dirty="0" err="1" smtClean="0"/>
              <a:t>i</a:t>
            </a:r>
            <a:r>
              <a:rPr lang="en-GB" dirty="0" smtClean="0"/>
              <a:t> = 0 ; </a:t>
            </a:r>
            <a:r>
              <a:rPr lang="en-GB" dirty="0" err="1" smtClean="0"/>
              <a:t>i</a:t>
            </a:r>
            <a:r>
              <a:rPr lang="en-GB" dirty="0" smtClean="0"/>
              <a:t> &lt; NO_OF_ELS ; </a:t>
            </a:r>
            <a:r>
              <a:rPr lang="en-GB" dirty="0" err="1" smtClean="0"/>
              <a:t>i</a:t>
            </a:r>
            <a:r>
              <a:rPr lang="en-GB" dirty="0" smtClean="0"/>
              <a:t>++ 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printf</a:t>
            </a:r>
            <a:r>
              <a:rPr lang="en-GB" dirty="0" smtClean="0"/>
              <a:t>( "Element %d is %d\n", </a:t>
            </a:r>
            <a:r>
              <a:rPr lang="en-GB" dirty="0" err="1" smtClean="0"/>
              <a:t>i</a:t>
            </a:r>
            <a:r>
              <a:rPr lang="en-GB" dirty="0" smtClean="0"/>
              <a:t>, *(</a:t>
            </a:r>
            <a:r>
              <a:rPr lang="en-GB" dirty="0" err="1" smtClean="0"/>
              <a:t>a+i</a:t>
            </a:r>
            <a:r>
              <a:rPr lang="en-GB" dirty="0" smtClean="0"/>
              <a:t>) ) ;</a:t>
            </a:r>
          </a:p>
          <a:p>
            <a:r>
              <a:rPr lang="en-GB" dirty="0" smtClean="0"/>
              <a:t>}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3650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Pointer arithmetic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r>
              <a:rPr lang="en-IE" b="1" dirty="0" smtClean="0"/>
              <a:t>Using ++/--</a:t>
            </a:r>
            <a:r>
              <a:rPr lang="en-IE" dirty="0" smtClean="0"/>
              <a:t>…. </a:t>
            </a:r>
          </a:p>
          <a:p>
            <a:r>
              <a:rPr lang="en-IE" dirty="0" smtClean="0"/>
              <a:t>You can not increment an array name as in it is constant pointer (a++ is invalid)</a:t>
            </a:r>
          </a:p>
          <a:p>
            <a:r>
              <a:rPr lang="en-IE" dirty="0" smtClean="0"/>
              <a:t>However by assigning a </a:t>
            </a:r>
            <a:r>
              <a:rPr lang="en-IE" dirty="0" err="1" smtClean="0"/>
              <a:t>ptr</a:t>
            </a:r>
            <a:r>
              <a:rPr lang="en-IE" dirty="0" smtClean="0"/>
              <a:t> to an array you can increment… </a:t>
            </a:r>
          </a:p>
          <a:p>
            <a:pPr lvl="1"/>
            <a:r>
              <a:rPr lang="en-IE" dirty="0" err="1" smtClean="0"/>
              <a:t>int</a:t>
            </a:r>
            <a:r>
              <a:rPr lang="en-IE" dirty="0" smtClean="0"/>
              <a:t> *</a:t>
            </a:r>
            <a:r>
              <a:rPr lang="en-IE" dirty="0" err="1" smtClean="0"/>
              <a:t>ptr</a:t>
            </a:r>
            <a:r>
              <a:rPr lang="en-IE" dirty="0" smtClean="0"/>
              <a:t>;</a:t>
            </a:r>
          </a:p>
          <a:p>
            <a:pPr lvl="1"/>
            <a:r>
              <a:rPr lang="en-IE" dirty="0" smtClean="0"/>
              <a:t> </a:t>
            </a:r>
            <a:r>
              <a:rPr lang="en-IE" dirty="0" err="1" smtClean="0"/>
              <a:t>int</a:t>
            </a:r>
            <a:r>
              <a:rPr lang="en-IE" dirty="0" smtClean="0"/>
              <a:t> array[25] = {1, 2,3,4,5,6}”;</a:t>
            </a:r>
          </a:p>
          <a:p>
            <a:pPr lvl="1"/>
            <a:r>
              <a:rPr lang="en-IE" dirty="0" err="1"/>
              <a:t>p</a:t>
            </a:r>
            <a:r>
              <a:rPr lang="en-IE" dirty="0" err="1" smtClean="0"/>
              <a:t>rt</a:t>
            </a:r>
            <a:r>
              <a:rPr lang="en-IE" dirty="0" smtClean="0"/>
              <a:t> = string;  //assign the array pointer to the pointer variable;</a:t>
            </a:r>
          </a:p>
          <a:p>
            <a:pPr lvl="1"/>
            <a:r>
              <a:rPr lang="en-IE" dirty="0" smtClean="0"/>
              <a:t>Now can use p++… but ensure it remains within the bounds of the array. 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693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E" dirty="0" smtClean="0"/>
              <a:t>Functions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A function is a way to allow the reuse of code</a:t>
            </a:r>
          </a:p>
          <a:p>
            <a:r>
              <a:rPr lang="en-IE" dirty="0" smtClean="0"/>
              <a:t>There is three steps: </a:t>
            </a:r>
          </a:p>
          <a:p>
            <a:pPr lvl="1"/>
            <a:r>
              <a:rPr lang="en-IE" dirty="0" smtClean="0"/>
              <a:t>Declare prototype (tells compiler value returned, number of parameters, parameter type…)</a:t>
            </a:r>
          </a:p>
          <a:p>
            <a:pPr lvl="1"/>
            <a:r>
              <a:rPr lang="en-IE" dirty="0" smtClean="0"/>
              <a:t>Call a function: This is where execution is directed to the function (most in the main function but does not have to be) </a:t>
            </a:r>
          </a:p>
          <a:p>
            <a:pPr lvl="2"/>
            <a:r>
              <a:rPr lang="en-IE" dirty="0" err="1" smtClean="0"/>
              <a:t>DataType</a:t>
            </a:r>
            <a:r>
              <a:rPr lang="en-IE" dirty="0" smtClean="0"/>
              <a:t>  </a:t>
            </a:r>
            <a:r>
              <a:rPr lang="en-IE" dirty="0" err="1" smtClean="0"/>
              <a:t>FunctionName</a:t>
            </a:r>
            <a:r>
              <a:rPr lang="en-IE" dirty="0" smtClean="0"/>
              <a:t> (parameter list)</a:t>
            </a:r>
          </a:p>
          <a:p>
            <a:pPr lvl="1"/>
            <a:r>
              <a:rPr lang="en-IE" dirty="0" smtClean="0"/>
              <a:t>Function definition </a:t>
            </a:r>
          </a:p>
          <a:p>
            <a:pPr lvl="2"/>
            <a:r>
              <a:rPr lang="en-IE" dirty="0" err="1" smtClean="0"/>
              <a:t>DataType</a:t>
            </a:r>
            <a:r>
              <a:rPr lang="en-IE" dirty="0" smtClean="0"/>
              <a:t>  </a:t>
            </a:r>
            <a:r>
              <a:rPr lang="en-IE" dirty="0" err="1" smtClean="0"/>
              <a:t>FunctioName</a:t>
            </a:r>
            <a:r>
              <a:rPr lang="en-IE" dirty="0" smtClean="0"/>
              <a:t>(parameter list including </a:t>
            </a:r>
            <a:r>
              <a:rPr lang="en-IE" dirty="0" err="1" smtClean="0"/>
              <a:t>datatypes</a:t>
            </a:r>
            <a:r>
              <a:rPr lang="en-IE" dirty="0" smtClean="0"/>
              <a:t>)</a:t>
            </a:r>
          </a:p>
          <a:p>
            <a:pPr lvl="2"/>
            <a:r>
              <a:rPr lang="en-IE" dirty="0" smtClean="0"/>
              <a:t>{</a:t>
            </a:r>
          </a:p>
          <a:p>
            <a:pPr lvl="3"/>
            <a:r>
              <a:rPr lang="en-IE" dirty="0" smtClean="0"/>
              <a:t>Function statements</a:t>
            </a:r>
          </a:p>
          <a:p>
            <a:pPr lvl="3"/>
            <a:r>
              <a:rPr lang="en-IE" dirty="0" smtClean="0"/>
              <a:t>Return value (if not void)</a:t>
            </a:r>
          </a:p>
          <a:p>
            <a:pPr lvl="2"/>
            <a:r>
              <a:rPr lang="en-IE" dirty="0"/>
              <a:t>}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9624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E" sz="3200" dirty="0" smtClean="0"/>
              <a:t>Example of function </a:t>
            </a:r>
            <a:endParaRPr lang="en-I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929411"/>
          </a:xfrm>
        </p:spPr>
        <p:txBody>
          <a:bodyPr>
            <a:noAutofit/>
          </a:bodyPr>
          <a:lstStyle/>
          <a:p>
            <a:r>
              <a:rPr lang="en-GB" sz="1600" dirty="0" smtClean="0"/>
              <a:t>#include &lt;</a:t>
            </a:r>
            <a:r>
              <a:rPr lang="en-GB" sz="1600" dirty="0" err="1" smtClean="0"/>
              <a:t>stdio.h</a:t>
            </a:r>
            <a:r>
              <a:rPr lang="en-GB" sz="1600" dirty="0" smtClean="0"/>
              <a:t>&gt;</a:t>
            </a:r>
          </a:p>
          <a:p>
            <a:endParaRPr lang="en-GB" sz="1600" dirty="0" smtClean="0"/>
          </a:p>
          <a:p>
            <a:r>
              <a:rPr lang="en-GB" sz="1600" dirty="0" smtClean="0"/>
              <a:t>/* A program to prompt the user for a series of non-negative integers.</a:t>
            </a:r>
          </a:p>
          <a:p>
            <a:r>
              <a:rPr lang="en-GB" sz="1600" dirty="0" smtClean="0"/>
              <a:t>	For each number entered, the program will calculate and display the</a:t>
            </a:r>
          </a:p>
          <a:p>
            <a:r>
              <a:rPr lang="en-GB" sz="1600" dirty="0" smtClean="0"/>
              <a:t>	factorial of the number */</a:t>
            </a:r>
          </a:p>
          <a:p>
            <a:r>
              <a:rPr lang="en-GB" sz="1600" b="1" dirty="0" err="1" smtClean="0"/>
              <a:t>int</a:t>
            </a:r>
            <a:r>
              <a:rPr lang="en-GB" sz="1600" b="1" dirty="0" smtClean="0"/>
              <a:t> factorial (</a:t>
            </a:r>
            <a:r>
              <a:rPr lang="en-GB" sz="1600" b="1" dirty="0" err="1" smtClean="0"/>
              <a:t>int</a:t>
            </a:r>
            <a:r>
              <a:rPr lang="en-GB" sz="1600" b="1" dirty="0" smtClean="0"/>
              <a:t>); </a:t>
            </a:r>
            <a:r>
              <a:rPr lang="en-GB" sz="1600" dirty="0"/>
              <a:t>/* function prototypes */</a:t>
            </a:r>
          </a:p>
          <a:p>
            <a:endParaRPr lang="en-GB" sz="1600" dirty="0" smtClean="0"/>
          </a:p>
          <a:p>
            <a:r>
              <a:rPr lang="en-GB" sz="1600" b="1" dirty="0" err="1" smtClean="0"/>
              <a:t>int</a:t>
            </a:r>
            <a:r>
              <a:rPr lang="en-GB" sz="1600" b="1" dirty="0" smtClean="0"/>
              <a:t> factorial (</a:t>
            </a:r>
            <a:r>
              <a:rPr lang="en-GB" sz="1600" b="1" dirty="0" err="1" smtClean="0"/>
              <a:t>int</a:t>
            </a:r>
            <a:r>
              <a:rPr lang="en-GB" sz="1600" b="1" dirty="0" smtClean="0"/>
              <a:t> </a:t>
            </a:r>
            <a:r>
              <a:rPr lang="en-GB" sz="1600" b="1" dirty="0" err="1" smtClean="0"/>
              <a:t>num</a:t>
            </a:r>
            <a:r>
              <a:rPr lang="en-GB" sz="1600" b="1" dirty="0" smtClean="0"/>
              <a:t>) </a:t>
            </a:r>
            <a:r>
              <a:rPr lang="en-GB" sz="1600" dirty="0"/>
              <a:t>/* Function definition */</a:t>
            </a:r>
          </a:p>
          <a:p>
            <a:endParaRPr lang="en-GB" sz="1600" b="1" dirty="0" smtClean="0"/>
          </a:p>
          <a:p>
            <a:r>
              <a:rPr lang="en-GB" sz="1600" b="1" dirty="0" smtClean="0"/>
              <a:t>{</a:t>
            </a:r>
          </a:p>
          <a:p>
            <a:r>
              <a:rPr lang="en-GB" sz="1600" b="1" dirty="0" smtClean="0"/>
              <a:t>  </a:t>
            </a:r>
            <a:r>
              <a:rPr lang="en-GB" sz="1600" b="1" dirty="0" err="1" smtClean="0"/>
              <a:t>int</a:t>
            </a:r>
            <a:r>
              <a:rPr lang="en-GB" sz="1600" b="1" dirty="0" smtClean="0"/>
              <a:t> fact = 1;</a:t>
            </a:r>
          </a:p>
          <a:p>
            <a:endParaRPr lang="en-GB" sz="1600" b="1" dirty="0" smtClean="0"/>
          </a:p>
          <a:p>
            <a:r>
              <a:rPr lang="en-GB" sz="1600" b="1" dirty="0" smtClean="0"/>
              <a:t>  while (</a:t>
            </a:r>
            <a:r>
              <a:rPr lang="en-GB" sz="1600" b="1" dirty="0" err="1" smtClean="0"/>
              <a:t>num</a:t>
            </a:r>
            <a:r>
              <a:rPr lang="en-GB" sz="1600" b="1" dirty="0" smtClean="0"/>
              <a:t> &gt; 1)</a:t>
            </a:r>
          </a:p>
          <a:p>
            <a:r>
              <a:rPr lang="en-GB" sz="1600" b="1" dirty="0" smtClean="0"/>
              <a:t>  {</a:t>
            </a:r>
          </a:p>
          <a:p>
            <a:r>
              <a:rPr lang="en-GB" sz="1600" b="1" dirty="0" smtClean="0"/>
              <a:t>	 fact = fact * </a:t>
            </a:r>
            <a:r>
              <a:rPr lang="en-GB" sz="1600" b="1" dirty="0" err="1" smtClean="0"/>
              <a:t>num</a:t>
            </a:r>
            <a:r>
              <a:rPr lang="en-GB" sz="1600" b="1" dirty="0" smtClean="0"/>
              <a:t>;</a:t>
            </a:r>
          </a:p>
          <a:p>
            <a:r>
              <a:rPr lang="en-GB" sz="1600" b="1" dirty="0" smtClean="0"/>
              <a:t>	 </a:t>
            </a:r>
            <a:r>
              <a:rPr lang="en-GB" sz="1600" b="1" dirty="0" err="1" smtClean="0"/>
              <a:t>num</a:t>
            </a:r>
            <a:r>
              <a:rPr lang="en-GB" sz="1600" b="1" dirty="0" smtClean="0"/>
              <a:t> --;</a:t>
            </a:r>
          </a:p>
          <a:p>
            <a:r>
              <a:rPr lang="en-GB" sz="1600" b="1" dirty="0" smtClean="0"/>
              <a:t>  }</a:t>
            </a:r>
          </a:p>
          <a:p>
            <a:endParaRPr lang="en-GB" sz="1600" dirty="0" smtClean="0"/>
          </a:p>
          <a:p>
            <a:r>
              <a:rPr lang="en-GB" sz="1600" b="1" dirty="0" smtClean="0"/>
              <a:t>  return fact;</a:t>
            </a:r>
          </a:p>
          <a:p>
            <a:r>
              <a:rPr lang="en-GB" sz="1600" dirty="0" smtClean="0"/>
              <a:t>}</a:t>
            </a:r>
          </a:p>
          <a:p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41590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Calling the function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Autofit/>
          </a:bodyPr>
          <a:lstStyle/>
          <a:p>
            <a:r>
              <a:rPr lang="en-GB" sz="1400" dirty="0" smtClean="0"/>
              <a:t>#include &lt;</a:t>
            </a:r>
            <a:r>
              <a:rPr lang="en-GB" sz="1400" dirty="0" err="1" smtClean="0"/>
              <a:t>stdio.h</a:t>
            </a:r>
            <a:r>
              <a:rPr lang="en-GB" sz="1400" dirty="0" smtClean="0"/>
              <a:t>&gt;</a:t>
            </a:r>
          </a:p>
          <a:p>
            <a:endParaRPr lang="en-GB" sz="1400" dirty="0" smtClean="0"/>
          </a:p>
          <a:p>
            <a:r>
              <a:rPr lang="en-GB" sz="1400" dirty="0" smtClean="0"/>
              <a:t>/* function prototypes */</a:t>
            </a:r>
          </a:p>
          <a:p>
            <a:r>
              <a:rPr lang="en-GB" sz="1400" b="1" dirty="0" err="1" smtClean="0"/>
              <a:t>int</a:t>
            </a:r>
            <a:r>
              <a:rPr lang="en-GB" sz="1400" b="1" dirty="0" smtClean="0"/>
              <a:t> factorial (</a:t>
            </a:r>
            <a:r>
              <a:rPr lang="en-GB" sz="1400" b="1" dirty="0" err="1" smtClean="0"/>
              <a:t>int</a:t>
            </a:r>
            <a:r>
              <a:rPr lang="en-GB" sz="1400" b="1" dirty="0" smtClean="0"/>
              <a:t>);</a:t>
            </a:r>
          </a:p>
          <a:p>
            <a:endParaRPr lang="en-GB" sz="1400" dirty="0" smtClean="0"/>
          </a:p>
          <a:p>
            <a:r>
              <a:rPr lang="en-GB" sz="1400" dirty="0" smtClean="0"/>
              <a:t>void main()</a:t>
            </a:r>
          </a:p>
          <a:p>
            <a:r>
              <a:rPr lang="en-GB" sz="1400" dirty="0" smtClean="0"/>
              <a:t>{</a:t>
            </a:r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int</a:t>
            </a:r>
            <a:r>
              <a:rPr lang="en-GB" sz="1400" dirty="0" smtClean="0"/>
              <a:t> n;</a:t>
            </a:r>
          </a:p>
          <a:p>
            <a:endParaRPr lang="en-GB" sz="1400" dirty="0" smtClean="0"/>
          </a:p>
          <a:p>
            <a:r>
              <a:rPr lang="en-GB" sz="1400" dirty="0" smtClean="0"/>
              <a:t>  /* Prompt the user for the first number */</a:t>
            </a:r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printf</a:t>
            </a:r>
            <a:r>
              <a:rPr lang="en-GB" sz="1400" dirty="0" smtClean="0"/>
              <a:t>("Enter a non-negative number (-1 to end): ");</a:t>
            </a:r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scanf</a:t>
            </a:r>
            <a:r>
              <a:rPr lang="en-GB" sz="1400" dirty="0" smtClean="0"/>
              <a:t>("%d", &amp;n);</a:t>
            </a:r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fflush</a:t>
            </a:r>
            <a:r>
              <a:rPr lang="en-GB" sz="1400" dirty="0" smtClean="0"/>
              <a:t>(</a:t>
            </a:r>
            <a:r>
              <a:rPr lang="en-GB" sz="1400" dirty="0" err="1" smtClean="0"/>
              <a:t>stdin</a:t>
            </a:r>
            <a:r>
              <a:rPr lang="en-GB" sz="1400" dirty="0" smtClean="0"/>
              <a:t>);</a:t>
            </a:r>
          </a:p>
          <a:p>
            <a:endParaRPr lang="en-GB" sz="1400" dirty="0" smtClean="0"/>
          </a:p>
          <a:p>
            <a:r>
              <a:rPr lang="en-GB" sz="1400" dirty="0" smtClean="0"/>
              <a:t>  while (n != -1)</a:t>
            </a:r>
          </a:p>
          <a:p>
            <a:r>
              <a:rPr lang="en-GB" sz="1400" dirty="0" smtClean="0"/>
              <a:t>  {	 </a:t>
            </a:r>
            <a:r>
              <a:rPr lang="en-GB" sz="1400" dirty="0" err="1" smtClean="0"/>
              <a:t>printf</a:t>
            </a:r>
            <a:r>
              <a:rPr lang="en-GB" sz="1400" dirty="0" smtClean="0"/>
              <a:t>("Factorial of %d is %d\n\n", n, </a:t>
            </a:r>
            <a:r>
              <a:rPr lang="en-GB" sz="1400" b="1" dirty="0" smtClean="0"/>
              <a:t>factorial(n)</a:t>
            </a:r>
            <a:r>
              <a:rPr lang="en-GB" sz="1400" dirty="0" smtClean="0"/>
              <a:t>);  // call the function </a:t>
            </a:r>
          </a:p>
          <a:p>
            <a:endParaRPr lang="en-GB" sz="1400" dirty="0" smtClean="0"/>
          </a:p>
          <a:p>
            <a:r>
              <a:rPr lang="en-GB" sz="1400" dirty="0" smtClean="0"/>
              <a:t>	 /* Prompt the user for the next number */</a:t>
            </a:r>
          </a:p>
          <a:p>
            <a:r>
              <a:rPr lang="en-GB" sz="1400" dirty="0" smtClean="0"/>
              <a:t>	 </a:t>
            </a:r>
            <a:r>
              <a:rPr lang="en-GB" sz="1400" dirty="0" err="1" smtClean="0"/>
              <a:t>printf</a:t>
            </a:r>
            <a:r>
              <a:rPr lang="en-GB" sz="1400" dirty="0" smtClean="0"/>
              <a:t>("Enter a non-negative number (-1 to end): ");</a:t>
            </a:r>
          </a:p>
          <a:p>
            <a:r>
              <a:rPr lang="en-GB" sz="1400" dirty="0" smtClean="0"/>
              <a:t>	 </a:t>
            </a:r>
            <a:r>
              <a:rPr lang="en-GB" sz="1400" dirty="0" err="1" smtClean="0"/>
              <a:t>scanf</a:t>
            </a:r>
            <a:r>
              <a:rPr lang="en-GB" sz="1400" dirty="0" smtClean="0"/>
              <a:t>("%d", &amp;n);</a:t>
            </a:r>
          </a:p>
          <a:p>
            <a:r>
              <a:rPr lang="en-GB" sz="1400" dirty="0" smtClean="0"/>
              <a:t>	 </a:t>
            </a:r>
            <a:r>
              <a:rPr lang="en-GB" sz="1400" dirty="0" err="1" smtClean="0"/>
              <a:t>fflush</a:t>
            </a:r>
            <a:r>
              <a:rPr lang="en-GB" sz="1400" dirty="0" smtClean="0"/>
              <a:t>(</a:t>
            </a:r>
            <a:r>
              <a:rPr lang="en-GB" sz="1400" dirty="0" err="1" smtClean="0"/>
              <a:t>stdin</a:t>
            </a:r>
            <a:r>
              <a:rPr lang="en-GB" sz="1400" dirty="0" smtClean="0"/>
              <a:t>);</a:t>
            </a:r>
          </a:p>
          <a:p>
            <a:r>
              <a:rPr lang="en-GB" sz="1400" dirty="0" smtClean="0"/>
              <a:t>  }</a:t>
            </a:r>
          </a:p>
          <a:p>
            <a:r>
              <a:rPr lang="en-GB" sz="1400" dirty="0" smtClean="0"/>
              <a:t>}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27650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Function definition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/* Function definition */</a:t>
            </a:r>
          </a:p>
          <a:p>
            <a:endParaRPr lang="en-GB" dirty="0" smtClean="0"/>
          </a:p>
          <a:p>
            <a:r>
              <a:rPr lang="en-GB" dirty="0" err="1" smtClean="0"/>
              <a:t>int</a:t>
            </a:r>
            <a:r>
              <a:rPr lang="en-GB" dirty="0" smtClean="0"/>
              <a:t> factorial 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num</a:t>
            </a:r>
            <a:r>
              <a:rPr lang="en-GB" dirty="0" smtClean="0"/>
              <a:t>)   // function heading 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int</a:t>
            </a:r>
            <a:r>
              <a:rPr lang="en-GB" dirty="0" smtClean="0"/>
              <a:t> fact = 1;</a:t>
            </a:r>
          </a:p>
          <a:p>
            <a:endParaRPr lang="en-GB" dirty="0" smtClean="0"/>
          </a:p>
          <a:p>
            <a:r>
              <a:rPr lang="en-GB" dirty="0" smtClean="0"/>
              <a:t>  while (</a:t>
            </a:r>
            <a:r>
              <a:rPr lang="en-GB" dirty="0" err="1" smtClean="0"/>
              <a:t>num</a:t>
            </a:r>
            <a:r>
              <a:rPr lang="en-GB" dirty="0" smtClean="0"/>
              <a:t> &gt; 1)</a:t>
            </a:r>
          </a:p>
          <a:p>
            <a:r>
              <a:rPr lang="en-GB" dirty="0" smtClean="0"/>
              <a:t>  {</a:t>
            </a:r>
          </a:p>
          <a:p>
            <a:r>
              <a:rPr lang="en-GB" dirty="0" smtClean="0"/>
              <a:t>	 fact = fact * </a:t>
            </a:r>
            <a:r>
              <a:rPr lang="en-GB" dirty="0" err="1" smtClean="0"/>
              <a:t>num</a:t>
            </a:r>
            <a:r>
              <a:rPr lang="en-GB" dirty="0" smtClean="0"/>
              <a:t>;</a:t>
            </a:r>
          </a:p>
          <a:p>
            <a:r>
              <a:rPr lang="en-GB" dirty="0" smtClean="0"/>
              <a:t>	 </a:t>
            </a:r>
            <a:r>
              <a:rPr lang="en-GB" dirty="0" err="1" smtClean="0"/>
              <a:t>num</a:t>
            </a:r>
            <a:r>
              <a:rPr lang="en-GB" dirty="0" smtClean="0"/>
              <a:t> --;</a:t>
            </a:r>
          </a:p>
          <a:p>
            <a:r>
              <a:rPr lang="en-GB" dirty="0" smtClean="0"/>
              <a:t>  }</a:t>
            </a:r>
          </a:p>
          <a:p>
            <a:endParaRPr lang="en-GB" dirty="0" smtClean="0"/>
          </a:p>
          <a:p>
            <a:r>
              <a:rPr lang="en-GB" dirty="0" smtClean="0"/>
              <a:t>  return fact;  // return value (note must be of same data type)</a:t>
            </a:r>
          </a:p>
          <a:p>
            <a:r>
              <a:rPr lang="en-GB" dirty="0" smtClean="0"/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080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Pass by Value/reference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 fontScale="85000" lnSpcReduction="10000"/>
          </a:bodyPr>
          <a:lstStyle/>
          <a:p>
            <a:r>
              <a:rPr lang="en-IE" dirty="0" smtClean="0"/>
              <a:t>By Value</a:t>
            </a:r>
          </a:p>
          <a:p>
            <a:pPr lvl="1"/>
            <a:r>
              <a:rPr lang="en-IE" dirty="0" smtClean="0"/>
              <a:t>Do not change the variable that is being passed to a function</a:t>
            </a:r>
          </a:p>
          <a:p>
            <a:pPr lvl="1"/>
            <a:r>
              <a:rPr lang="en-IE" dirty="0" smtClean="0"/>
              <a:t>Just pass an actual variable (</a:t>
            </a:r>
            <a:r>
              <a:rPr lang="en-IE" dirty="0" err="1" smtClean="0"/>
              <a:t>int</a:t>
            </a:r>
            <a:r>
              <a:rPr lang="en-IE" dirty="0" smtClean="0"/>
              <a:t>, float….)</a:t>
            </a:r>
          </a:p>
          <a:p>
            <a:pPr lvl="1"/>
            <a:r>
              <a:rPr lang="en-IE" dirty="0" smtClean="0"/>
              <a:t>The formal variable is then a copy of the actual variable</a:t>
            </a:r>
          </a:p>
          <a:p>
            <a:pPr lvl="1"/>
            <a:endParaRPr lang="en-IE" dirty="0"/>
          </a:p>
          <a:p>
            <a:r>
              <a:rPr lang="en-IE" dirty="0" smtClean="0"/>
              <a:t>By reference </a:t>
            </a:r>
          </a:p>
          <a:p>
            <a:pPr lvl="1"/>
            <a:r>
              <a:rPr lang="en-IE" dirty="0" smtClean="0"/>
              <a:t>When you want “to see if” the variable has been changed by the function</a:t>
            </a:r>
          </a:p>
          <a:p>
            <a:pPr lvl="1"/>
            <a:r>
              <a:rPr lang="en-IE" dirty="0" smtClean="0"/>
              <a:t>Must pass the address of the variable</a:t>
            </a:r>
          </a:p>
          <a:p>
            <a:pPr lvl="1"/>
            <a:r>
              <a:rPr lang="en-IE" dirty="0" smtClean="0"/>
              <a:t>Any changes are made by referencing the address passed to the function; in other words the actual variable</a:t>
            </a:r>
          </a:p>
          <a:p>
            <a:pPr lvl="1"/>
            <a:r>
              <a:rPr lang="en-IE" dirty="0" smtClean="0"/>
              <a:t>By default an array is passed by reference. in order to prevent this use </a:t>
            </a:r>
            <a:r>
              <a:rPr lang="en-IE" b="1" dirty="0" err="1" smtClean="0"/>
              <a:t>const</a:t>
            </a:r>
            <a:r>
              <a:rPr lang="en-IE" dirty="0" smtClean="0"/>
              <a:t>  in the array declaration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83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1249</Words>
  <Application>Microsoft Office PowerPoint</Application>
  <PresentationFormat>On-screen Show (4:3)</PresentationFormat>
  <Paragraphs>245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Lecture 3</vt:lpstr>
      <vt:lpstr>pointers</vt:lpstr>
      <vt:lpstr>Pointer arithmetic</vt:lpstr>
      <vt:lpstr>Pointer arithmetic</vt:lpstr>
      <vt:lpstr>Functions </vt:lpstr>
      <vt:lpstr>Example of function </vt:lpstr>
      <vt:lpstr>Calling the function </vt:lpstr>
      <vt:lpstr>Function definition </vt:lpstr>
      <vt:lpstr>Pass by Value/reference</vt:lpstr>
      <vt:lpstr>Swap example (by reference)</vt:lpstr>
      <vt:lpstr>Swap function </vt:lpstr>
      <vt:lpstr>Strings</vt:lpstr>
      <vt:lpstr>Common String Functions</vt:lpstr>
      <vt:lpstr>Common String Functions</vt:lpstr>
      <vt:lpstr>Other String Handling Functions</vt:lpstr>
      <vt:lpstr>Other String Handling Functions</vt:lpstr>
      <vt:lpstr>Other String Handling Functions</vt:lpstr>
      <vt:lpstr>PowerPoint Presentation</vt:lpstr>
      <vt:lpstr>Home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Manley</dc:creator>
  <cp:lastModifiedBy>Denis Manley</cp:lastModifiedBy>
  <cp:revision>25</cp:revision>
  <dcterms:created xsi:type="dcterms:W3CDTF">2016-01-29T11:47:40Z</dcterms:created>
  <dcterms:modified xsi:type="dcterms:W3CDTF">2017-09-15T14:43:23Z</dcterms:modified>
</cp:coreProperties>
</file>