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9" r:id="rId3"/>
    <p:sldId id="257" r:id="rId4"/>
    <p:sldId id="258" r:id="rId5"/>
    <p:sldId id="266" r:id="rId6"/>
    <p:sldId id="289" r:id="rId7"/>
    <p:sldId id="303" r:id="rId8"/>
    <p:sldId id="270" r:id="rId9"/>
    <p:sldId id="286" r:id="rId10"/>
    <p:sldId id="295" r:id="rId11"/>
    <p:sldId id="305" r:id="rId12"/>
    <p:sldId id="290" r:id="rId13"/>
    <p:sldId id="276" r:id="rId14"/>
    <p:sldId id="296" r:id="rId15"/>
    <p:sldId id="304" r:id="rId16"/>
    <p:sldId id="306" r:id="rId17"/>
    <p:sldId id="291" r:id="rId18"/>
    <p:sldId id="297" r:id="rId19"/>
    <p:sldId id="293" r:id="rId20"/>
    <p:sldId id="294" r:id="rId21"/>
    <p:sldId id="298" r:id="rId22"/>
    <p:sldId id="300" r:id="rId23"/>
    <p:sldId id="307" r:id="rId24"/>
    <p:sldId id="301" r:id="rId25"/>
    <p:sldId id="308" r:id="rId26"/>
  </p:sldIdLst>
  <p:sldSz cx="9144000" cy="6858000" type="screen4x3"/>
  <p:notesSz cx="6743700" cy="9893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00FF00"/>
    <a:srgbClr val="FF66FF"/>
    <a:srgbClr val="FF9900"/>
    <a:srgbClr val="9966FF"/>
    <a:srgbClr val="000066"/>
    <a:srgbClr val="6699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9000"/>
            <a:ext cx="5394325" cy="445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64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964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C91C714-B4CD-4F35-B5BF-05C9023C2B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45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</p:grpSp>
      <p:sp>
        <p:nvSpPr>
          <p:cNvPr id="870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53E79C-20A0-4B3A-9E63-31A448B73EB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115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89F9-5D56-46DC-A6BA-6AE8A3C3D27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289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2F2F5-BC95-44BD-966B-D4FF483F3A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07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3E46E-91CF-4666-B63D-E9A859EB4C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00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EA3FF-3E19-4EFE-860A-473B467BFDB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575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E7C9-F6B9-4C66-B31A-50BD927F4A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65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E8D7-5884-4377-8FF9-458A6C39E6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2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712E-3C71-4942-8830-FBF92394C7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697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BE0CE-E1CC-45D1-B085-2E28DCCACC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9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979A9-2C50-4CE3-A8AE-BCBE8C3045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697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AAD06-E077-4F88-82AB-BD9D5F3DA6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86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CF85FB4E-56DF-4986-B6C1-7CA27615D5C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1200">
                <a:solidFill>
                  <a:schemeClr val="folHlink"/>
                </a:solidFill>
                <a:ea typeface="新細明體" pitchFamily="18" charset="-120"/>
              </a:rPr>
              <a:t>Linked Lists / Slide </a:t>
            </a:r>
            <a:fld id="{0BF90A7F-6493-469B-92DC-7E8353A8F747}" type="slidenum">
              <a:rPr lang="en-US" altLang="zh-TW" sz="1200">
                <a:solidFill>
                  <a:schemeClr val="folHlink"/>
                </a:solidFill>
                <a:ea typeface="新細明體" pitchFamily="18" charset="-120"/>
              </a:rPr>
              <a:pPr/>
              <a:t>‹#›</a:t>
            </a:fld>
            <a:endParaRPr lang="en-US" altLang="zh-TW" sz="1200">
              <a:solidFill>
                <a:schemeClr val="folHlink"/>
              </a:solidFill>
              <a:ea typeface="新細明體" pitchFamily="18" charset="-120"/>
            </a:endParaRP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1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A054FD-68F5-48F1-9B72-A51F34661994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Linked Lists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altLang="zh-CN" dirty="0" smtClean="0">
                <a:solidFill>
                  <a:schemeClr val="bg1"/>
                </a:solidFill>
                <a:ea typeface="宋体" pitchFamily="2" charset="-122"/>
              </a:rPr>
              <a:t>Slides adapted from John Gilligan’s lecture on link lists</a:t>
            </a:r>
            <a:endParaRPr lang="zh-CN" altLang="en-US" dirty="0" smtClean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chtp7_12_Page_28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82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An example to illustrate 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495800"/>
          </a:xfrm>
          <a:noFill/>
        </p:spPr>
        <p:txBody>
          <a:bodyPr/>
          <a:lstStyle/>
          <a:p>
            <a:r>
              <a:rPr lang="en-IE" sz="2400" dirty="0" smtClean="0">
                <a:solidFill>
                  <a:schemeClr val="bg1"/>
                </a:solidFill>
              </a:rPr>
              <a:t>Assume </a:t>
            </a:r>
            <a:r>
              <a:rPr lang="en-IE" sz="2400" dirty="0" smtClean="0">
                <a:solidFill>
                  <a:schemeClr val="bg1"/>
                </a:solidFill>
              </a:rPr>
              <a:t>size of node = 4</a:t>
            </a:r>
          </a:p>
          <a:p>
            <a:r>
              <a:rPr lang="en-IE" sz="2400" dirty="0">
                <a:solidFill>
                  <a:schemeClr val="bg1"/>
                </a:solidFill>
              </a:rPr>
              <a:t>Assume address of </a:t>
            </a:r>
            <a:r>
              <a:rPr lang="en-IE" sz="2400" i="1" dirty="0">
                <a:solidFill>
                  <a:schemeClr val="bg1"/>
                </a:solidFill>
              </a:rPr>
              <a:t>head/</a:t>
            </a:r>
            <a:r>
              <a:rPr lang="en-IE" sz="2400" i="1" dirty="0" err="1">
                <a:solidFill>
                  <a:schemeClr val="bg1"/>
                </a:solidFill>
              </a:rPr>
              <a:t>startPtr</a:t>
            </a:r>
            <a:r>
              <a:rPr lang="en-IE" sz="2400" i="1" dirty="0">
                <a:solidFill>
                  <a:schemeClr val="bg1"/>
                </a:solidFill>
              </a:rPr>
              <a:t> </a:t>
            </a:r>
            <a:r>
              <a:rPr lang="en-IE" sz="2400" dirty="0" smtClean="0">
                <a:solidFill>
                  <a:schemeClr val="bg1"/>
                </a:solidFill>
              </a:rPr>
              <a:t> </a:t>
            </a:r>
            <a:r>
              <a:rPr lang="en-IE" sz="2400" dirty="0">
                <a:solidFill>
                  <a:schemeClr val="bg1"/>
                </a:solidFill>
              </a:rPr>
              <a:t>node is </a:t>
            </a:r>
            <a:r>
              <a:rPr lang="en-IE" sz="2400" dirty="0" smtClean="0">
                <a:solidFill>
                  <a:schemeClr val="bg1"/>
                </a:solidFill>
              </a:rPr>
              <a:t>0x00</a:t>
            </a:r>
          </a:p>
          <a:p>
            <a:r>
              <a:rPr lang="en-IE" sz="2400" dirty="0" smtClean="0">
                <a:solidFill>
                  <a:schemeClr val="bg1"/>
                </a:solidFill>
              </a:rPr>
              <a:t>Assume address of </a:t>
            </a:r>
            <a:r>
              <a:rPr lang="en-IE" sz="2400" dirty="0" err="1" smtClean="0">
                <a:solidFill>
                  <a:schemeClr val="bg1"/>
                </a:solidFill>
              </a:rPr>
              <a:t>sPtr</a:t>
            </a:r>
            <a:r>
              <a:rPr lang="en-IE" sz="2400" dirty="0" smtClean="0">
                <a:solidFill>
                  <a:schemeClr val="bg1"/>
                </a:solidFill>
              </a:rPr>
              <a:t> is 0x02</a:t>
            </a:r>
            <a:endParaRPr lang="en-IE" sz="2400" dirty="0">
              <a:solidFill>
                <a:schemeClr val="bg1"/>
              </a:solidFill>
            </a:endParaRPr>
          </a:p>
          <a:p>
            <a:r>
              <a:rPr lang="en-IE" sz="2400" dirty="0" smtClean="0">
                <a:solidFill>
                  <a:schemeClr val="bg1"/>
                </a:solidFill>
              </a:rPr>
              <a:t>Assume </a:t>
            </a:r>
            <a:r>
              <a:rPr lang="en-IE" sz="2400" dirty="0" smtClean="0">
                <a:solidFill>
                  <a:schemeClr val="bg1"/>
                </a:solidFill>
              </a:rPr>
              <a:t>address of current is </a:t>
            </a:r>
            <a:r>
              <a:rPr lang="en-IE" sz="2400" dirty="0" smtClean="0">
                <a:solidFill>
                  <a:schemeClr val="bg1"/>
                </a:solidFill>
              </a:rPr>
              <a:t>0x04</a:t>
            </a:r>
            <a:endParaRPr lang="en-IE" sz="2400" dirty="0" smtClean="0">
              <a:solidFill>
                <a:schemeClr val="bg1"/>
              </a:solidFill>
            </a:endParaRPr>
          </a:p>
          <a:p>
            <a:r>
              <a:rPr lang="en-IE" sz="2400" dirty="0" smtClean="0">
                <a:solidFill>
                  <a:schemeClr val="bg1"/>
                </a:solidFill>
              </a:rPr>
              <a:t>Assume address of previous is </a:t>
            </a:r>
            <a:r>
              <a:rPr lang="en-IE" sz="2400" dirty="0" smtClean="0">
                <a:solidFill>
                  <a:schemeClr val="bg1"/>
                </a:solidFill>
              </a:rPr>
              <a:t>0x06</a:t>
            </a:r>
            <a:endParaRPr lang="en-IE" sz="2400" dirty="0" smtClean="0">
              <a:solidFill>
                <a:schemeClr val="bg1"/>
              </a:solidFill>
            </a:endParaRPr>
          </a:p>
          <a:p>
            <a:r>
              <a:rPr lang="en-IE" sz="2400" dirty="0" smtClean="0">
                <a:solidFill>
                  <a:schemeClr val="bg1"/>
                </a:solidFill>
              </a:rPr>
              <a:t>Address of the first new node is </a:t>
            </a:r>
            <a:r>
              <a:rPr lang="en-IE" sz="2400" dirty="0" smtClean="0">
                <a:solidFill>
                  <a:schemeClr val="bg1"/>
                </a:solidFill>
              </a:rPr>
              <a:t>0x12</a:t>
            </a:r>
            <a:endParaRPr lang="en-IE" sz="2400" dirty="0" smtClean="0">
              <a:solidFill>
                <a:schemeClr val="bg1"/>
              </a:solidFill>
            </a:endParaRPr>
          </a:p>
          <a:p>
            <a:r>
              <a:rPr lang="en-IE" sz="2400" dirty="0" smtClean="0">
                <a:solidFill>
                  <a:schemeClr val="bg1"/>
                </a:solidFill>
              </a:rPr>
              <a:t>Address of the another new node is </a:t>
            </a:r>
            <a:r>
              <a:rPr lang="en-IE" sz="2400" dirty="0" smtClean="0">
                <a:solidFill>
                  <a:schemeClr val="bg1"/>
                </a:solidFill>
              </a:rPr>
              <a:t>0x16…..</a:t>
            </a:r>
            <a:endParaRPr lang="en-IE" sz="2400" dirty="0" smtClean="0">
              <a:solidFill>
                <a:schemeClr val="bg1"/>
              </a:solidFill>
            </a:endParaRPr>
          </a:p>
          <a:p>
            <a:endParaRPr lang="en-IE" sz="2400" b="1" dirty="0" smtClean="0">
              <a:solidFill>
                <a:schemeClr val="bg1"/>
              </a:solidFill>
            </a:endParaRPr>
          </a:p>
          <a:p>
            <a:r>
              <a:rPr lang="en-IE" sz="2400" b="1" dirty="0" smtClean="0">
                <a:solidFill>
                  <a:schemeClr val="bg1"/>
                </a:solidFill>
              </a:rPr>
              <a:t>Assuming </a:t>
            </a:r>
            <a:r>
              <a:rPr lang="en-IE" sz="2400" b="1" dirty="0" err="1" smtClean="0">
                <a:solidFill>
                  <a:schemeClr val="bg1"/>
                </a:solidFill>
              </a:rPr>
              <a:t>sPtr</a:t>
            </a:r>
            <a:r>
              <a:rPr lang="en-IE" sz="2400" b="1" dirty="0" smtClean="0">
                <a:solidFill>
                  <a:schemeClr val="bg1"/>
                </a:solidFill>
              </a:rPr>
              <a:t> is a double pointer and points to </a:t>
            </a:r>
            <a:r>
              <a:rPr lang="en-IE" sz="2400" b="1" dirty="0" err="1" smtClean="0">
                <a:solidFill>
                  <a:schemeClr val="bg1"/>
                </a:solidFill>
              </a:rPr>
              <a:t>startPtr</a:t>
            </a:r>
            <a:r>
              <a:rPr lang="en-IE" sz="2400" b="1" dirty="0" smtClean="0">
                <a:solidFill>
                  <a:schemeClr val="bg1"/>
                </a:solidFill>
              </a:rPr>
              <a:t>. What is the value of *</a:t>
            </a:r>
            <a:r>
              <a:rPr lang="en-IE" sz="2400" b="1" dirty="0" err="1" smtClean="0">
                <a:solidFill>
                  <a:schemeClr val="bg1"/>
                </a:solidFill>
              </a:rPr>
              <a:t>sPtr</a:t>
            </a:r>
            <a:r>
              <a:rPr lang="en-IE" sz="2400" b="1" dirty="0" smtClean="0">
                <a:solidFill>
                  <a:schemeClr val="bg1"/>
                </a:solidFill>
              </a:rPr>
              <a:t>?  </a:t>
            </a:r>
            <a:endParaRPr lang="en-IE" sz="2400" b="1" dirty="0" smtClean="0">
              <a:solidFill>
                <a:schemeClr val="bg1"/>
              </a:solidFill>
            </a:endParaRPr>
          </a:p>
          <a:p>
            <a:r>
              <a:rPr lang="en-IE" sz="2400" b="1" dirty="0" smtClean="0">
                <a:solidFill>
                  <a:schemeClr val="bg1"/>
                </a:solidFill>
              </a:rPr>
              <a:t>What </a:t>
            </a:r>
            <a:r>
              <a:rPr lang="en-IE" sz="2400" b="1" dirty="0" smtClean="0">
                <a:solidFill>
                  <a:schemeClr val="bg1"/>
                </a:solidFill>
              </a:rPr>
              <a:t>would be the address and contents of the nodes and the pointers in the previous example</a:t>
            </a:r>
            <a:r>
              <a:rPr lang="en-IE" sz="2400" dirty="0" smtClean="0">
                <a:solidFill>
                  <a:schemeClr val="bg1"/>
                </a:solidFill>
              </a:rPr>
              <a:t> ?</a:t>
            </a:r>
            <a:endParaRPr lang="en-IE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FBE0CE-E1CC-45D1-B085-2E28DCCACCE6}" type="slidenum">
              <a:rPr lang="zh-TW" altLang="en-US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652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B93796-FCBF-428A-AF34-8CBBF1F8D257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78486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// insert a new value into the list in sorted order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void 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insert(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* *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, char value)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malloc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sizeof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)); //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create node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if 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!= NULL) { // is space available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-&gt;data = value; // place value in node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nextPtr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NULL; // node does not link to another node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previousPtr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NULL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;   // assign default values to </a:t>
            </a: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currentPtr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*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;    // current and </a:t>
            </a:r>
            <a:r>
              <a:rPr lang="en-US" altLang="en-US" sz="1400" dirty="0" err="1" smtClean="0">
                <a:solidFill>
                  <a:schemeClr val="bg2"/>
                </a:solidFill>
                <a:latin typeface="Courier New" pitchFamily="49" charset="0"/>
              </a:rPr>
              <a:t>prev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 pointers</a:t>
            </a: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// loop to find the correct location in the list  </a:t>
            </a:r>
            <a:r>
              <a:rPr lang="en-US" altLang="en-US" sz="14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while (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!= NULL &amp;&amp; value &gt;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-&gt;data)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       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previousPtr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; // walk to ...        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       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currentPtr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-&gt;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itchFamily="49" charset="0"/>
              </a:rPr>
              <a:t>nextPtr</a:t>
            </a: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; // ... next node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Courier New" pitchFamily="49" charset="0"/>
              </a:rPr>
              <a:t>      }</a:t>
            </a:r>
            <a:r>
              <a:rPr lang="en-US" altLang="en-US" sz="1400" b="1" dirty="0">
                <a:solidFill>
                  <a:srgbClr val="FF0000"/>
                </a:solidFill>
                <a:latin typeface="Courier New" pitchFamily="49" charset="0"/>
              </a:rPr>
              <a:t>                                      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// insert new node at beginning of list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if (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previousPtr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== NULL) 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nextPtr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*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   *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else{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4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// insert new node between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previousPtr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and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currentPtr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previousPtr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nextPtr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newPtr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-&gt;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nextPtr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=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currentPtr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else </a:t>
            </a: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{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en-US" alt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returns NULL 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US" altLang="en-US" sz="14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("%c not inserted. No memory available.\n", value);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400" dirty="0" smtClean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90E44D-4A2F-4E44-8F4A-BCA93D177EA1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Deleting a node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char </a:t>
            </a:r>
            <a:r>
              <a:rPr lang="en-US" altLang="zh-CN" sz="2000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en-US" sz="2000" dirty="0" err="1">
                <a:solidFill>
                  <a:schemeClr val="bg2"/>
                </a:solidFill>
              </a:rPr>
              <a:t>ListNode</a:t>
            </a:r>
            <a:r>
              <a:rPr lang="en-US" altLang="en-US" sz="2000" dirty="0">
                <a:solidFill>
                  <a:schemeClr val="bg2"/>
                </a:solidFill>
              </a:rPr>
              <a:t>  * *</a:t>
            </a:r>
            <a:r>
              <a:rPr lang="en-US" altLang="en-US" sz="2000" dirty="0" err="1" smtClean="0">
                <a:solidFill>
                  <a:schemeClr val="bg2"/>
                </a:solidFill>
              </a:rPr>
              <a:t>sPtr</a:t>
            </a:r>
            <a:r>
              <a:rPr lang="en-US" altLang="en-US" sz="2000" dirty="0" smtClean="0">
                <a:solidFill>
                  <a:schemeClr val="bg2"/>
                </a:solidFill>
              </a:rPr>
              <a:t>, </a:t>
            </a:r>
            <a:r>
              <a:rPr lang="en-US" altLang="en-US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x)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Delete a node with the value equal to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 from the list.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If such a node is found, return its value. Otherwise, return ‘\0’ (Null character).</a:t>
            </a:r>
          </a:p>
          <a:p>
            <a:r>
              <a:rPr lang="en-US" altLang="zh-CN" sz="24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Steps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Find the desirable node (similar to </a:t>
            </a:r>
            <a:r>
              <a:rPr lang="en-US" altLang="zh-CN" sz="20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insert </a:t>
            </a:r>
            <a:r>
              <a:rPr lang="en-US" altLang="zh-CN" sz="2000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fnt</a:t>
            </a:r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)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Release the memory occupied by the found node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Set the pointer of the predecessor (previous) of the found node (current) to the successor of the found node</a:t>
            </a:r>
          </a:p>
          <a:p>
            <a:r>
              <a:rPr lang="en-US" altLang="zh-CN" sz="24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Like </a:t>
            </a:r>
            <a:r>
              <a:rPr lang="en-US" altLang="zh-CN" sz="2400" dirty="0" err="1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altLang="zh-CN" sz="24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, there are two special cases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Delete first node</a:t>
            </a:r>
          </a:p>
          <a:p>
            <a:pPr lvl="1"/>
            <a:r>
              <a:rPr lang="en-US" altLang="zh-CN" sz="2000" dirty="0" smtClean="0">
                <a:solidFill>
                  <a:schemeClr val="bg2"/>
                </a:solidFill>
                <a:ea typeface="宋体" pitchFamily="2" charset="-122"/>
                <a:cs typeface="Courier New" pitchFamily="49" charset="0"/>
              </a:rPr>
              <a:t>Delete the node in middle or at the end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 descr="chtp7_12_Page_30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20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An example to illustrate 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19200"/>
            <a:ext cx="7848600" cy="4495800"/>
          </a:xfrm>
          <a:noFill/>
        </p:spPr>
        <p:txBody>
          <a:bodyPr/>
          <a:lstStyle/>
          <a:p>
            <a:r>
              <a:rPr lang="en-IE" sz="2400" dirty="0" smtClean="0">
                <a:solidFill>
                  <a:schemeClr val="bg1"/>
                </a:solidFill>
              </a:rPr>
              <a:t>Assume </a:t>
            </a:r>
            <a:r>
              <a:rPr lang="en-IE" sz="2400" dirty="0" smtClean="0">
                <a:solidFill>
                  <a:schemeClr val="bg1"/>
                </a:solidFill>
              </a:rPr>
              <a:t>size of node = 4</a:t>
            </a:r>
          </a:p>
          <a:p>
            <a:r>
              <a:rPr lang="en-IE" sz="2400" dirty="0">
                <a:solidFill>
                  <a:schemeClr val="bg1"/>
                </a:solidFill>
              </a:rPr>
              <a:t>Assume address of </a:t>
            </a:r>
            <a:r>
              <a:rPr lang="en-IE" sz="2400" i="1" dirty="0">
                <a:solidFill>
                  <a:schemeClr val="bg1"/>
                </a:solidFill>
              </a:rPr>
              <a:t>head/</a:t>
            </a:r>
            <a:r>
              <a:rPr lang="en-IE" sz="2400" i="1" dirty="0" err="1">
                <a:solidFill>
                  <a:schemeClr val="bg1"/>
                </a:solidFill>
              </a:rPr>
              <a:t>startPtr</a:t>
            </a:r>
            <a:r>
              <a:rPr lang="en-IE" sz="2400" i="1" dirty="0">
                <a:solidFill>
                  <a:schemeClr val="bg1"/>
                </a:solidFill>
              </a:rPr>
              <a:t> </a:t>
            </a:r>
            <a:r>
              <a:rPr lang="en-IE" sz="2400" dirty="0" smtClean="0">
                <a:solidFill>
                  <a:schemeClr val="bg1"/>
                </a:solidFill>
              </a:rPr>
              <a:t> </a:t>
            </a:r>
            <a:r>
              <a:rPr lang="en-IE" sz="2400" dirty="0">
                <a:solidFill>
                  <a:schemeClr val="bg1"/>
                </a:solidFill>
              </a:rPr>
              <a:t>node is </a:t>
            </a:r>
            <a:r>
              <a:rPr lang="en-IE" sz="2400" dirty="0" smtClean="0">
                <a:solidFill>
                  <a:schemeClr val="bg1"/>
                </a:solidFill>
              </a:rPr>
              <a:t>0x00</a:t>
            </a:r>
          </a:p>
          <a:p>
            <a:r>
              <a:rPr lang="en-IE" sz="2400" dirty="0" smtClean="0">
                <a:solidFill>
                  <a:schemeClr val="bg1"/>
                </a:solidFill>
              </a:rPr>
              <a:t>Assume address of </a:t>
            </a:r>
            <a:r>
              <a:rPr lang="en-IE" sz="2400" dirty="0" err="1" smtClean="0">
                <a:solidFill>
                  <a:schemeClr val="bg1"/>
                </a:solidFill>
              </a:rPr>
              <a:t>sPtr</a:t>
            </a:r>
            <a:r>
              <a:rPr lang="en-IE" sz="2400" dirty="0" smtClean="0">
                <a:solidFill>
                  <a:schemeClr val="bg1"/>
                </a:solidFill>
              </a:rPr>
              <a:t> is 0x02</a:t>
            </a:r>
            <a:endParaRPr lang="en-IE" sz="2400" dirty="0">
              <a:solidFill>
                <a:schemeClr val="bg1"/>
              </a:solidFill>
            </a:endParaRPr>
          </a:p>
          <a:p>
            <a:r>
              <a:rPr lang="en-IE" sz="2400" dirty="0" smtClean="0">
                <a:solidFill>
                  <a:schemeClr val="bg1"/>
                </a:solidFill>
              </a:rPr>
              <a:t>Assume </a:t>
            </a:r>
            <a:r>
              <a:rPr lang="en-IE" sz="2400" dirty="0" smtClean="0">
                <a:solidFill>
                  <a:schemeClr val="bg1"/>
                </a:solidFill>
              </a:rPr>
              <a:t>address of current is </a:t>
            </a:r>
            <a:r>
              <a:rPr lang="en-IE" sz="2400" dirty="0" smtClean="0">
                <a:solidFill>
                  <a:schemeClr val="bg1"/>
                </a:solidFill>
              </a:rPr>
              <a:t>0x04</a:t>
            </a:r>
            <a:endParaRPr lang="en-IE" sz="2400" dirty="0" smtClean="0">
              <a:solidFill>
                <a:schemeClr val="bg1"/>
              </a:solidFill>
            </a:endParaRPr>
          </a:p>
          <a:p>
            <a:r>
              <a:rPr lang="en-IE" sz="2400" dirty="0" smtClean="0">
                <a:solidFill>
                  <a:schemeClr val="bg1"/>
                </a:solidFill>
              </a:rPr>
              <a:t>Assume address of previous is </a:t>
            </a:r>
            <a:r>
              <a:rPr lang="en-IE" sz="2400" dirty="0" smtClean="0">
                <a:solidFill>
                  <a:schemeClr val="bg1"/>
                </a:solidFill>
              </a:rPr>
              <a:t>0x06</a:t>
            </a:r>
            <a:endParaRPr lang="en-IE" sz="2400" dirty="0" smtClean="0">
              <a:solidFill>
                <a:schemeClr val="bg1"/>
              </a:solidFill>
            </a:endParaRPr>
          </a:p>
          <a:p>
            <a:r>
              <a:rPr lang="en-IE" sz="2400" dirty="0" smtClean="0">
                <a:solidFill>
                  <a:schemeClr val="bg1"/>
                </a:solidFill>
              </a:rPr>
              <a:t>Address of the first new node is </a:t>
            </a:r>
            <a:r>
              <a:rPr lang="en-IE" sz="2400" dirty="0" smtClean="0">
                <a:solidFill>
                  <a:schemeClr val="bg1"/>
                </a:solidFill>
              </a:rPr>
              <a:t>0x12</a:t>
            </a:r>
            <a:endParaRPr lang="en-IE" sz="2400" dirty="0" smtClean="0">
              <a:solidFill>
                <a:schemeClr val="bg1"/>
              </a:solidFill>
            </a:endParaRPr>
          </a:p>
          <a:p>
            <a:r>
              <a:rPr lang="en-IE" sz="2400" dirty="0" smtClean="0">
                <a:solidFill>
                  <a:schemeClr val="bg1"/>
                </a:solidFill>
              </a:rPr>
              <a:t>Address of the another new node is </a:t>
            </a:r>
            <a:r>
              <a:rPr lang="en-IE" sz="2400" dirty="0" smtClean="0">
                <a:solidFill>
                  <a:schemeClr val="bg1"/>
                </a:solidFill>
              </a:rPr>
              <a:t>0x16…..</a:t>
            </a:r>
            <a:endParaRPr lang="en-IE" sz="2400" dirty="0" smtClean="0">
              <a:solidFill>
                <a:schemeClr val="bg1"/>
              </a:solidFill>
            </a:endParaRPr>
          </a:p>
          <a:p>
            <a:endParaRPr lang="en-IE" sz="2400" b="1" dirty="0" smtClean="0">
              <a:solidFill>
                <a:schemeClr val="bg1"/>
              </a:solidFill>
            </a:endParaRPr>
          </a:p>
          <a:p>
            <a:r>
              <a:rPr lang="en-IE" sz="2400" b="1" dirty="0" smtClean="0">
                <a:solidFill>
                  <a:schemeClr val="bg1"/>
                </a:solidFill>
              </a:rPr>
              <a:t>Assuming </a:t>
            </a:r>
            <a:r>
              <a:rPr lang="en-IE" sz="2400" b="1" dirty="0" err="1" smtClean="0">
                <a:solidFill>
                  <a:schemeClr val="bg1"/>
                </a:solidFill>
              </a:rPr>
              <a:t>sPtr</a:t>
            </a:r>
            <a:r>
              <a:rPr lang="en-IE" sz="2400" b="1" dirty="0" smtClean="0">
                <a:solidFill>
                  <a:schemeClr val="bg1"/>
                </a:solidFill>
              </a:rPr>
              <a:t> is a double pointer and points to </a:t>
            </a:r>
            <a:r>
              <a:rPr lang="en-IE" sz="2400" b="1" dirty="0" err="1" smtClean="0">
                <a:solidFill>
                  <a:schemeClr val="bg1"/>
                </a:solidFill>
              </a:rPr>
              <a:t>startPtr</a:t>
            </a:r>
            <a:r>
              <a:rPr lang="en-IE" sz="2400" b="1" dirty="0" smtClean="0">
                <a:solidFill>
                  <a:schemeClr val="bg1"/>
                </a:solidFill>
              </a:rPr>
              <a:t>. What is the value of *</a:t>
            </a:r>
            <a:r>
              <a:rPr lang="en-IE" sz="2400" b="1" dirty="0" err="1" smtClean="0">
                <a:solidFill>
                  <a:schemeClr val="bg1"/>
                </a:solidFill>
              </a:rPr>
              <a:t>sPtr</a:t>
            </a:r>
            <a:r>
              <a:rPr lang="en-IE" sz="2400" b="1" dirty="0" smtClean="0">
                <a:solidFill>
                  <a:schemeClr val="bg1"/>
                </a:solidFill>
              </a:rPr>
              <a:t>?  </a:t>
            </a:r>
            <a:endParaRPr lang="en-IE" sz="2400" b="1" dirty="0" smtClean="0">
              <a:solidFill>
                <a:schemeClr val="bg1"/>
              </a:solidFill>
            </a:endParaRPr>
          </a:p>
          <a:p>
            <a:r>
              <a:rPr lang="en-IE" sz="2400" b="1" dirty="0" smtClean="0">
                <a:solidFill>
                  <a:schemeClr val="bg1"/>
                </a:solidFill>
              </a:rPr>
              <a:t>What </a:t>
            </a:r>
            <a:r>
              <a:rPr lang="en-IE" sz="2400" b="1" dirty="0" smtClean="0">
                <a:solidFill>
                  <a:schemeClr val="bg1"/>
                </a:solidFill>
              </a:rPr>
              <a:t>would be the address and contents of the nodes and the pointers in the previous example</a:t>
            </a:r>
            <a:r>
              <a:rPr lang="en-IE" sz="2400" dirty="0" smtClean="0">
                <a:solidFill>
                  <a:schemeClr val="bg1"/>
                </a:solidFill>
              </a:rPr>
              <a:t> ?</a:t>
            </a:r>
            <a:endParaRPr lang="en-IE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FBE0CE-E1CC-45D1-B085-2E28DCCACCE6}" type="slidenum">
              <a:rPr lang="zh-TW" altLang="en-US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363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6FDC2E-DCDC-4775-A899-E12AA45A5E17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8486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b="1" dirty="0">
                <a:solidFill>
                  <a:schemeClr val="bg2"/>
                </a:solidFill>
                <a:latin typeface="Courier New" pitchFamily="49" charset="0"/>
              </a:rPr>
              <a:t>case 2: // delete an element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endParaRPr lang="en-US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if list is not empty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if (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 != NULL))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("%s", "Enter character to be deleted: 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("\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n%c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", &amp;item);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// if character is found, remove it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if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(delete(&amp;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, item)) { // remove item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("%c deleted.\n", 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printList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else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("%c not found.\n\n", 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else {puts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("List is empty.\n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");}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break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GB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default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puts("Invalid choice.\n");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menu();    // a simple function to print a menu</a:t>
            </a:r>
            <a:endParaRPr lang="en-GB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break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// end switch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GB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("%s",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“enter choice: 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("%u", &amp;choice);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GB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puts("End of run.");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E16259-65D3-4226-AD4B-0FE47480208C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848600" cy="5943600"/>
          </a:xfrm>
        </p:spPr>
        <p:txBody>
          <a:bodyPr/>
          <a:lstStyle/>
          <a:p>
            <a:r>
              <a:rPr lang="en-US" altLang="en-US" sz="1600" dirty="0">
                <a:solidFill>
                  <a:schemeClr val="bg2"/>
                </a:solidFill>
              </a:rPr>
              <a:t>// delete a list element</a:t>
            </a:r>
          </a:p>
          <a:p>
            <a:r>
              <a:rPr lang="en-US" altLang="en-US" sz="1600" b="1" dirty="0">
                <a:solidFill>
                  <a:schemeClr val="bg2"/>
                </a:solidFill>
              </a:rPr>
              <a:t>char </a:t>
            </a:r>
            <a:r>
              <a:rPr lang="en-US" altLang="en-US" sz="1600" b="1" dirty="0" smtClean="0">
                <a:solidFill>
                  <a:schemeClr val="bg2"/>
                </a:solidFill>
              </a:rPr>
              <a:t>delete(</a:t>
            </a:r>
            <a:r>
              <a:rPr lang="en-US" altLang="en-US" sz="1600" b="1" dirty="0" err="1" smtClean="0">
                <a:solidFill>
                  <a:schemeClr val="bg2"/>
                </a:solidFill>
              </a:rPr>
              <a:t>ListNode</a:t>
            </a:r>
            <a:r>
              <a:rPr lang="en-US" altLang="en-US" sz="1600" b="1" dirty="0" smtClean="0">
                <a:solidFill>
                  <a:schemeClr val="bg2"/>
                </a:solidFill>
              </a:rPr>
              <a:t>  * </a:t>
            </a:r>
            <a:r>
              <a:rPr lang="en-US" altLang="en-US" sz="1600" b="1" dirty="0">
                <a:solidFill>
                  <a:schemeClr val="bg2"/>
                </a:solidFill>
              </a:rPr>
              <a:t>*</a:t>
            </a:r>
            <a:r>
              <a:rPr lang="en-US" altLang="en-US" sz="1600" b="1" dirty="0" err="1">
                <a:solidFill>
                  <a:schemeClr val="bg2"/>
                </a:solidFill>
              </a:rPr>
              <a:t>sPtr</a:t>
            </a:r>
            <a:r>
              <a:rPr lang="en-US" altLang="en-US" sz="1600" b="1" dirty="0">
                <a:solidFill>
                  <a:schemeClr val="bg2"/>
                </a:solidFill>
              </a:rPr>
              <a:t>, char value)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{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</a:t>
            </a:r>
            <a:r>
              <a:rPr lang="en-US" altLang="en-US" sz="1600" b="1" dirty="0">
                <a:solidFill>
                  <a:schemeClr val="bg2"/>
                </a:solidFill>
              </a:rPr>
              <a:t> // delete first node if a match is found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if (value == (*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)-&gt;data) {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</a:t>
            </a:r>
            <a:r>
              <a:rPr lang="en-US" altLang="en-US" sz="1600" dirty="0" err="1">
                <a:solidFill>
                  <a:schemeClr val="bg2"/>
                </a:solidFill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</a:rPr>
              <a:t>tempPtr</a:t>
            </a:r>
            <a:r>
              <a:rPr lang="en-US" altLang="en-US" sz="1600" dirty="0">
                <a:solidFill>
                  <a:schemeClr val="bg2"/>
                </a:solidFill>
              </a:rPr>
              <a:t> = 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; // hold onto node being </a:t>
            </a:r>
            <a:r>
              <a:rPr lang="en-US" altLang="en-US" sz="1600" dirty="0" smtClean="0">
                <a:solidFill>
                  <a:schemeClr val="bg2"/>
                </a:solidFill>
              </a:rPr>
              <a:t>removed (for safety)</a:t>
            </a:r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 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 = (*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)-&gt;</a:t>
            </a:r>
            <a:r>
              <a:rPr lang="en-US" altLang="en-US" sz="1600" dirty="0" err="1">
                <a:solidFill>
                  <a:schemeClr val="bg2"/>
                </a:solidFill>
              </a:rPr>
              <a:t>nextPtr</a:t>
            </a:r>
            <a:r>
              <a:rPr lang="en-US" altLang="en-US" sz="1600" dirty="0" smtClean="0">
                <a:solidFill>
                  <a:schemeClr val="bg2"/>
                </a:solidFill>
              </a:rPr>
              <a:t>;      // start points to 2</a:t>
            </a:r>
            <a:r>
              <a:rPr lang="en-US" altLang="en-US" sz="1600" baseline="30000" dirty="0" smtClean="0">
                <a:solidFill>
                  <a:schemeClr val="bg2"/>
                </a:solidFill>
              </a:rPr>
              <a:t>nd</a:t>
            </a:r>
            <a:r>
              <a:rPr lang="en-US" altLang="en-US" sz="1600" dirty="0" smtClean="0">
                <a:solidFill>
                  <a:schemeClr val="bg2"/>
                </a:solidFill>
              </a:rPr>
              <a:t> node</a:t>
            </a:r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 free(</a:t>
            </a:r>
            <a:r>
              <a:rPr lang="en-US" altLang="en-US" sz="1600" dirty="0" err="1">
                <a:solidFill>
                  <a:schemeClr val="bg2"/>
                </a:solidFill>
              </a:rPr>
              <a:t>tempPtr</a:t>
            </a:r>
            <a:r>
              <a:rPr lang="en-US" altLang="en-US" sz="1600" dirty="0">
                <a:solidFill>
                  <a:schemeClr val="bg2"/>
                </a:solidFill>
              </a:rPr>
              <a:t>); // free the </a:t>
            </a:r>
            <a:r>
              <a:rPr lang="en-US" altLang="en-US" sz="1600" dirty="0" smtClean="0">
                <a:solidFill>
                  <a:schemeClr val="bg2"/>
                </a:solidFill>
              </a:rPr>
              <a:t>(first node pointer)</a:t>
            </a:r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 return value;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}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</a:t>
            </a:r>
            <a:endParaRPr lang="en-US" altLang="en-US" sz="1600" dirty="0" smtClean="0">
              <a:solidFill>
                <a:schemeClr val="bg2"/>
              </a:solidFill>
            </a:endParaRPr>
          </a:p>
          <a:p>
            <a:r>
              <a:rPr lang="en-US" altLang="en-US" sz="1600" dirty="0" smtClean="0">
                <a:solidFill>
                  <a:schemeClr val="bg2"/>
                </a:solidFill>
              </a:rPr>
              <a:t>else </a:t>
            </a:r>
            <a:r>
              <a:rPr lang="en-US" altLang="en-US" sz="1600" dirty="0">
                <a:solidFill>
                  <a:schemeClr val="bg2"/>
                </a:solidFill>
              </a:rPr>
              <a:t>{ </a:t>
            </a:r>
            <a:r>
              <a:rPr lang="en-US" altLang="en-US" sz="1600" dirty="0" smtClean="0">
                <a:solidFill>
                  <a:schemeClr val="bg2"/>
                </a:solidFill>
              </a:rPr>
              <a:t>       </a:t>
            </a:r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 </a:t>
            </a:r>
            <a:r>
              <a:rPr lang="en-US" altLang="en-US" sz="1600" dirty="0" err="1">
                <a:solidFill>
                  <a:schemeClr val="bg2"/>
                </a:solidFill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</a:rPr>
              <a:t>previousPtr</a:t>
            </a:r>
            <a:r>
              <a:rPr lang="en-US" altLang="en-US" sz="1600" dirty="0">
                <a:solidFill>
                  <a:schemeClr val="bg2"/>
                </a:solidFill>
              </a:rPr>
              <a:t> = 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;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</a:t>
            </a:r>
            <a:r>
              <a:rPr lang="en-US" altLang="en-US" sz="1600" dirty="0" err="1">
                <a:solidFill>
                  <a:schemeClr val="bg2"/>
                </a:solidFill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= (*</a:t>
            </a:r>
            <a:r>
              <a:rPr lang="en-US" altLang="en-US" sz="1600" dirty="0" err="1">
                <a:solidFill>
                  <a:schemeClr val="bg2"/>
                </a:solidFill>
              </a:rPr>
              <a:t>sPtr</a:t>
            </a:r>
            <a:r>
              <a:rPr lang="en-US" altLang="en-US" sz="1600" dirty="0">
                <a:solidFill>
                  <a:schemeClr val="bg2"/>
                </a:solidFill>
              </a:rPr>
              <a:t>)-&gt;</a:t>
            </a:r>
            <a:r>
              <a:rPr lang="en-US" altLang="en-US" sz="1600" dirty="0" err="1">
                <a:solidFill>
                  <a:schemeClr val="bg2"/>
                </a:solidFill>
              </a:rPr>
              <a:t>nextPtr</a:t>
            </a:r>
            <a:r>
              <a:rPr lang="en-US" altLang="en-US" sz="1600" dirty="0">
                <a:solidFill>
                  <a:schemeClr val="bg2"/>
                </a:solidFill>
              </a:rPr>
              <a:t>;</a:t>
            </a:r>
          </a:p>
          <a:p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</a:t>
            </a:r>
            <a:r>
              <a:rPr lang="en-US" altLang="en-US" sz="1600" b="1" dirty="0">
                <a:solidFill>
                  <a:schemeClr val="bg2"/>
                </a:solidFill>
              </a:rPr>
              <a:t> // loop to find the correct location in the list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while (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!= NULL &amp;&amp;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-&gt;data != value) {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   </a:t>
            </a:r>
            <a:r>
              <a:rPr lang="en-US" altLang="en-US" sz="1600" dirty="0" err="1">
                <a:solidFill>
                  <a:schemeClr val="bg2"/>
                </a:solidFill>
              </a:rPr>
              <a:t>previousPtr</a:t>
            </a:r>
            <a:r>
              <a:rPr lang="en-US" altLang="en-US" sz="1600" dirty="0">
                <a:solidFill>
                  <a:schemeClr val="bg2"/>
                </a:solidFill>
              </a:rPr>
              <a:t> =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; // walk to ... 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  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=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-&gt;</a:t>
            </a:r>
            <a:r>
              <a:rPr lang="en-US" altLang="en-US" sz="1600" dirty="0" err="1">
                <a:solidFill>
                  <a:schemeClr val="bg2"/>
                </a:solidFill>
              </a:rPr>
              <a:t>nextPtr</a:t>
            </a:r>
            <a:r>
              <a:rPr lang="en-US" altLang="en-US" sz="1600" dirty="0">
                <a:solidFill>
                  <a:schemeClr val="bg2"/>
                </a:solidFill>
              </a:rPr>
              <a:t>; // ... next node  </a:t>
            </a:r>
          </a:p>
          <a:p>
            <a:r>
              <a:rPr lang="en-US" altLang="en-US" sz="1600" dirty="0">
                <a:solidFill>
                  <a:schemeClr val="bg2"/>
                </a:solidFill>
              </a:rPr>
              <a:t>      } </a:t>
            </a:r>
          </a:p>
          <a:p>
            <a:endParaRPr lang="en-US" altLang="en-US" sz="1600" dirty="0">
              <a:solidFill>
                <a:schemeClr val="bg2"/>
              </a:solidFill>
            </a:endParaRPr>
          </a:p>
          <a:p>
            <a:r>
              <a:rPr lang="en-US" altLang="en-US" sz="1600" dirty="0">
                <a:solidFill>
                  <a:schemeClr val="bg2"/>
                </a:solidFill>
              </a:rPr>
              <a:t>     </a:t>
            </a:r>
            <a:endParaRPr lang="en-US" altLang="en-US" sz="16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848600" cy="5943600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2400" dirty="0" smtClean="0">
                <a:solidFill>
                  <a:schemeClr val="bg2"/>
                </a:solidFill>
              </a:rPr>
              <a:t>//</a:t>
            </a:r>
            <a:endParaRPr lang="en-US" altLang="en-US" sz="2400" dirty="0">
              <a:solidFill>
                <a:schemeClr val="bg2"/>
              </a:solidFill>
            </a:endParaRPr>
          </a:p>
          <a:p>
            <a:r>
              <a:rPr lang="en-US" altLang="en-US" sz="2400" dirty="0">
                <a:solidFill>
                  <a:schemeClr val="bg2"/>
                </a:solidFill>
              </a:rPr>
              <a:t>      if (</a:t>
            </a:r>
            <a:r>
              <a:rPr lang="en-US" altLang="en-US" sz="2400" dirty="0" err="1">
                <a:solidFill>
                  <a:schemeClr val="bg2"/>
                </a:solidFill>
              </a:rPr>
              <a:t>currentPtr</a:t>
            </a:r>
            <a:r>
              <a:rPr lang="en-US" altLang="en-US" sz="2400" dirty="0">
                <a:solidFill>
                  <a:schemeClr val="bg2"/>
                </a:solidFill>
              </a:rPr>
              <a:t> != NULL) { 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      </a:t>
            </a:r>
            <a:r>
              <a:rPr lang="en-US" altLang="en-US" sz="2400" dirty="0" err="1">
                <a:solidFill>
                  <a:schemeClr val="bg2"/>
                </a:solidFill>
              </a:rPr>
              <a:t>ListNode</a:t>
            </a:r>
            <a:r>
              <a:rPr lang="en-US" altLang="en-US" sz="2400" dirty="0">
                <a:solidFill>
                  <a:schemeClr val="bg2"/>
                </a:solidFill>
              </a:rPr>
              <a:t>* </a:t>
            </a:r>
            <a:r>
              <a:rPr lang="en-US" altLang="en-US" sz="2400" dirty="0" err="1">
                <a:solidFill>
                  <a:schemeClr val="bg2"/>
                </a:solidFill>
              </a:rPr>
              <a:t>tempPtr</a:t>
            </a:r>
            <a:r>
              <a:rPr lang="en-US" altLang="en-US" sz="2400" dirty="0">
                <a:solidFill>
                  <a:schemeClr val="bg2"/>
                </a:solidFill>
              </a:rPr>
              <a:t> = </a:t>
            </a:r>
            <a:r>
              <a:rPr lang="en-US" altLang="en-US" sz="2400" dirty="0" err="1">
                <a:solidFill>
                  <a:schemeClr val="bg2"/>
                </a:solidFill>
              </a:rPr>
              <a:t>currentPtr</a:t>
            </a:r>
            <a:r>
              <a:rPr lang="en-US" altLang="en-US" sz="2400" dirty="0" smtClean="0">
                <a:solidFill>
                  <a:schemeClr val="bg2"/>
                </a:solidFill>
              </a:rPr>
              <a:t>; (safety) </a:t>
            </a:r>
            <a:endParaRPr lang="en-US" altLang="en-US" sz="2400" dirty="0">
              <a:solidFill>
                <a:schemeClr val="bg2"/>
              </a:solidFill>
            </a:endParaRPr>
          </a:p>
          <a:p>
            <a:r>
              <a:rPr lang="en-US" altLang="en-US" sz="2400" dirty="0">
                <a:solidFill>
                  <a:schemeClr val="bg2"/>
                </a:solidFill>
              </a:rPr>
              <a:t>         </a:t>
            </a:r>
            <a:r>
              <a:rPr lang="en-US" altLang="en-US" sz="2400" dirty="0" err="1">
                <a:solidFill>
                  <a:schemeClr val="bg2"/>
                </a:solidFill>
              </a:rPr>
              <a:t>previousPtr</a:t>
            </a:r>
            <a:r>
              <a:rPr lang="en-US" altLang="en-US" sz="2400" dirty="0">
                <a:solidFill>
                  <a:schemeClr val="bg2"/>
                </a:solidFill>
              </a:rPr>
              <a:t>-&gt;</a:t>
            </a:r>
            <a:r>
              <a:rPr lang="en-US" altLang="en-US" sz="2400" dirty="0" err="1">
                <a:solidFill>
                  <a:schemeClr val="bg2"/>
                </a:solidFill>
              </a:rPr>
              <a:t>nextPtr</a:t>
            </a:r>
            <a:r>
              <a:rPr lang="en-US" altLang="en-US" sz="2400" dirty="0">
                <a:solidFill>
                  <a:schemeClr val="bg2"/>
                </a:solidFill>
              </a:rPr>
              <a:t> = </a:t>
            </a:r>
            <a:r>
              <a:rPr lang="en-US" altLang="en-US" sz="2400" dirty="0" err="1">
                <a:solidFill>
                  <a:schemeClr val="bg2"/>
                </a:solidFill>
              </a:rPr>
              <a:t>currentPtr</a:t>
            </a:r>
            <a:r>
              <a:rPr lang="en-US" altLang="en-US" sz="2400" dirty="0">
                <a:solidFill>
                  <a:schemeClr val="bg2"/>
                </a:solidFill>
              </a:rPr>
              <a:t>-&gt;</a:t>
            </a:r>
            <a:r>
              <a:rPr lang="en-US" altLang="en-US" sz="2400" dirty="0" err="1">
                <a:solidFill>
                  <a:schemeClr val="bg2"/>
                </a:solidFill>
              </a:rPr>
              <a:t>nextPtr</a:t>
            </a:r>
            <a:r>
              <a:rPr lang="en-US" altLang="en-US" sz="2400" dirty="0">
                <a:solidFill>
                  <a:schemeClr val="bg2"/>
                </a:solidFill>
              </a:rPr>
              <a:t>;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      free(</a:t>
            </a:r>
            <a:r>
              <a:rPr lang="en-US" altLang="en-US" sz="2400" dirty="0" err="1">
                <a:solidFill>
                  <a:schemeClr val="bg2"/>
                </a:solidFill>
              </a:rPr>
              <a:t>tempPtr</a:t>
            </a:r>
            <a:r>
              <a:rPr lang="en-US" altLang="en-US" sz="2400" dirty="0">
                <a:solidFill>
                  <a:schemeClr val="bg2"/>
                </a:solidFill>
              </a:rPr>
              <a:t>);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      return value;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   } </a:t>
            </a:r>
          </a:p>
          <a:p>
            <a:r>
              <a:rPr lang="en-US" altLang="en-US" sz="2400" dirty="0">
                <a:solidFill>
                  <a:schemeClr val="bg2"/>
                </a:solidFill>
              </a:rPr>
              <a:t>   } </a:t>
            </a:r>
          </a:p>
          <a:p>
            <a:r>
              <a:rPr lang="en-US" altLang="en-US" sz="2400" dirty="0" smtClean="0">
                <a:solidFill>
                  <a:schemeClr val="bg2"/>
                </a:solidFill>
              </a:rPr>
              <a:t>   </a:t>
            </a:r>
            <a:r>
              <a:rPr lang="en-US" altLang="en-US" sz="2400" dirty="0">
                <a:solidFill>
                  <a:schemeClr val="bg2"/>
                </a:solidFill>
              </a:rPr>
              <a:t>return '\0</a:t>
            </a:r>
            <a:r>
              <a:rPr lang="en-US" altLang="en-US" sz="2400" dirty="0" smtClean="0">
                <a:solidFill>
                  <a:schemeClr val="bg2"/>
                </a:solidFill>
              </a:rPr>
              <a:t>';  // return </a:t>
            </a:r>
            <a:r>
              <a:rPr lang="en-US" altLang="en-US" sz="2400" i="1" dirty="0" smtClean="0">
                <a:solidFill>
                  <a:schemeClr val="bg2"/>
                </a:solidFill>
              </a:rPr>
              <a:t>null</a:t>
            </a:r>
            <a:r>
              <a:rPr lang="en-US" altLang="en-US" sz="2400" dirty="0" smtClean="0">
                <a:solidFill>
                  <a:schemeClr val="bg2"/>
                </a:solidFill>
              </a:rPr>
              <a:t> if value is not found</a:t>
            </a:r>
            <a:endParaRPr lang="en-US" altLang="en-US" sz="2400" dirty="0">
              <a:solidFill>
                <a:schemeClr val="bg2"/>
              </a:solidFill>
            </a:endParaRPr>
          </a:p>
          <a:p>
            <a:r>
              <a:rPr lang="en-US" altLang="en-US" sz="2400" dirty="0" smtClean="0">
                <a:solidFill>
                  <a:schemeClr val="bg2"/>
                </a:solidFill>
              </a:rPr>
              <a:t>}</a:t>
            </a:r>
            <a:endParaRPr lang="en-IE" sz="24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63E46E-91CF-4666-B63D-E9A859EB4C3A}" type="slidenum">
              <a:rPr lang="zh-TW" altLang="en-US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49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E8AF7F-6B31-4C16-8873-34ED39999C66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ea typeface="宋体" pitchFamily="2" charset="-122"/>
              </a:rPr>
              <a:t>Printing all the elements</a:t>
            </a:r>
            <a:endParaRPr lang="en-US" altLang="en-US" dirty="0" smtClean="0">
              <a:solidFill>
                <a:schemeClr val="bg2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// print the list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void </a:t>
            </a:r>
            <a:r>
              <a:rPr lang="en-US" altLang="en-US" sz="1600" dirty="0" err="1">
                <a:solidFill>
                  <a:schemeClr val="bg2"/>
                </a:solidFill>
              </a:rPr>
              <a:t>printList</a:t>
            </a:r>
            <a:r>
              <a:rPr lang="en-US" altLang="en-US" sz="1600" dirty="0">
                <a:solidFill>
                  <a:schemeClr val="bg2"/>
                </a:solidFill>
              </a:rPr>
              <a:t>(</a:t>
            </a:r>
            <a:r>
              <a:rPr lang="en-US" altLang="en-US" sz="1600" dirty="0" err="1">
                <a:solidFill>
                  <a:schemeClr val="bg2"/>
                </a:solidFill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// if list is empty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if (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== NULL) {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puts("List is empty.\n");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}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else {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puts("The list is:");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// while not the end of the list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while (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!= NULL) {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   </a:t>
            </a:r>
            <a:r>
              <a:rPr lang="en-US" altLang="en-US" sz="1600" dirty="0" err="1">
                <a:solidFill>
                  <a:schemeClr val="bg2"/>
                </a:solidFill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</a:rPr>
              <a:t>("%c --&gt; ",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-&gt;data);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  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 = </a:t>
            </a:r>
            <a:r>
              <a:rPr lang="en-US" altLang="en-US" sz="1600" dirty="0" err="1">
                <a:solidFill>
                  <a:schemeClr val="bg2"/>
                </a:solidFill>
              </a:rPr>
              <a:t>currentPtr</a:t>
            </a:r>
            <a:r>
              <a:rPr lang="en-US" altLang="en-US" sz="1600" dirty="0">
                <a:solidFill>
                  <a:schemeClr val="bg2"/>
                </a:solidFill>
              </a:rPr>
              <a:t>-&gt;</a:t>
            </a:r>
            <a:r>
              <a:rPr lang="en-US" altLang="en-US" sz="1600" dirty="0" err="1">
                <a:solidFill>
                  <a:schemeClr val="bg2"/>
                </a:solidFill>
              </a:rPr>
              <a:t>nextPtr</a:t>
            </a:r>
            <a:r>
              <a:rPr lang="en-US" altLang="en-US" sz="1600" dirty="0">
                <a:solidFill>
                  <a:schemeClr val="bg2"/>
                </a:solidFill>
              </a:rPr>
              <a:t>;  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} 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   puts("NULL\n");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   } 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chemeClr val="bg2"/>
                </a:solidFill>
              </a:rPr>
              <a:t>} </a:t>
            </a:r>
            <a:endParaRPr lang="en-US" altLang="en-US" sz="16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FB0C84-1A00-4771-963E-F11E9D2A28CE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Array versus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267200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Linked lists are more complex to code and manage than arrays, but they have some distinct advantages.</a:t>
            </a:r>
          </a:p>
          <a:p>
            <a:pPr lvl="1"/>
            <a:r>
              <a:rPr lang="en-US" altLang="zh-CN" sz="2000" b="1" smtClean="0">
                <a:solidFill>
                  <a:schemeClr val="hlink"/>
                </a:solidFill>
                <a:ea typeface="宋体" pitchFamily="2" charset="-122"/>
              </a:rPr>
              <a:t>Dynamic</a:t>
            </a:r>
            <a:r>
              <a:rPr lang="en-US" altLang="zh-CN" sz="2000" smtClean="0">
                <a:ea typeface="宋体" pitchFamily="2" charset="-122"/>
              </a:rPr>
              <a:t>: a linked list can easily grow and shrink in size.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We don’t need to know how many nodes will be in the list. They are created in memory as needed.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In contrast, the size of a C++ array is fixed at compilation time.</a:t>
            </a:r>
          </a:p>
          <a:p>
            <a:pPr lvl="1"/>
            <a:r>
              <a:rPr lang="en-US" altLang="zh-CN" sz="2000" b="1" smtClean="0">
                <a:solidFill>
                  <a:schemeClr val="hlink"/>
                </a:solidFill>
                <a:ea typeface="宋体" pitchFamily="2" charset="-122"/>
              </a:rPr>
              <a:t>Easy and fast insertions and deletions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With a linked list, no need to move other nodes. Only need to reset some pointers.</a:t>
            </a:r>
          </a:p>
        </p:txBody>
      </p:sp>
    </p:spTree>
    <p:extLst>
      <p:ext uri="{BB962C8B-B14F-4D97-AF65-F5344CB8AC3E}">
        <p14:creationId xmlns:p14="http://schemas.microsoft.com/office/powerpoint/2010/main" val="1177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6FDC2E-DCDC-4775-A899-E12AA45A5E17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Main function</a:t>
            </a:r>
            <a:r>
              <a:rPr lang="en-US" altLang="en-US" dirty="0" smtClean="0"/>
              <a:t>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= NULL; // initially there are no nodes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char item; // char entered by user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instructions(); // display the menu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("%s", "? 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unsigned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choice; // user's choice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("%u", &amp;choice);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// loop while user does not choose 3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while (choice != 3) 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switch (choice) 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case 1: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("%s", "Enter a character: 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("\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n%c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", &amp;item);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insert(&amp;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, item); // insert item in list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printList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break;</a:t>
            </a:r>
            <a:endParaRPr lang="en-US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6FDC2E-DCDC-4775-A899-E12AA45A5E17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8486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b="1" dirty="0">
                <a:solidFill>
                  <a:schemeClr val="bg2"/>
                </a:solidFill>
                <a:latin typeface="Courier New" pitchFamily="49" charset="0"/>
              </a:rPr>
              <a:t>case 2: // delete an element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endParaRPr lang="en-US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if list is not empty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if (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 != NULL))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("%s", "Enter character to be deleted: 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("\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n%c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", &amp;item);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// if character is found, remove it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if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(delete(&amp;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, item)) { // remove item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("%c deleted.\n", 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printList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else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</a:t>
            </a:r>
            <a:r>
              <a:rPr lang="en-US" altLang="en-US" sz="1600" dirty="0" err="1" smtClean="0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("%c not found.\n\n", 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else {puts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("List is empty.\n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");} </a:t>
            </a: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break</a:t>
            </a:r>
            <a:r>
              <a:rPr lang="en-US" alt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GB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default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puts("Invalid choice.\n");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menu();    // a simple function to print a menu</a:t>
            </a:r>
            <a:endParaRPr lang="en-GB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break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} 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// end switch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GB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("%s", </a:t>
            </a:r>
            <a:r>
              <a:rPr lang="en-GB" altLang="en-US" sz="1600" dirty="0" smtClean="0">
                <a:solidFill>
                  <a:schemeClr val="bg2"/>
                </a:solidFill>
                <a:latin typeface="Courier New" pitchFamily="49" charset="0"/>
              </a:rPr>
              <a:t>“enter choice: 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n-GB" altLang="en-US" sz="16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("%u", &amp;choice);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GB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   puts("End of run.");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1600" dirty="0">
                <a:solidFill>
                  <a:schemeClr val="bg2"/>
                </a:solidFill>
                <a:latin typeface="Courier New" pitchFamily="49" charset="0"/>
              </a:rPr>
              <a:t>} </a:t>
            </a:r>
            <a:endParaRPr lang="en-US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6096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Sample Exam Question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848600" cy="49530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Why is a link list a more efficient way of utilisation of memory than arrays </a:t>
            </a:r>
            <a:r>
              <a:rPr lang="en-IE" b="1" dirty="0" smtClean="0">
                <a:solidFill>
                  <a:schemeClr val="bg1"/>
                </a:solidFill>
              </a:rPr>
              <a:t>(3 marks)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Explain, using a simple example, how the add/delete </a:t>
            </a:r>
            <a:r>
              <a:rPr lang="en-IE" dirty="0" smtClean="0">
                <a:solidFill>
                  <a:schemeClr val="bg1"/>
                </a:solidFill>
              </a:rPr>
              <a:t>functions use </a:t>
            </a:r>
            <a:r>
              <a:rPr lang="en-IE" dirty="0" smtClean="0">
                <a:solidFill>
                  <a:schemeClr val="bg1"/>
                </a:solidFill>
              </a:rPr>
              <a:t>pointers to </a:t>
            </a:r>
            <a:r>
              <a:rPr lang="en-IE" dirty="0" smtClean="0">
                <a:solidFill>
                  <a:schemeClr val="bg1"/>
                </a:solidFill>
              </a:rPr>
              <a:t>keep tract of any </a:t>
            </a:r>
            <a:r>
              <a:rPr lang="en-IE" dirty="0" smtClean="0">
                <a:solidFill>
                  <a:schemeClr val="bg1"/>
                </a:solidFill>
              </a:rPr>
              <a:t>changes made to the </a:t>
            </a:r>
            <a:r>
              <a:rPr lang="en-IE" dirty="0" smtClean="0">
                <a:solidFill>
                  <a:schemeClr val="bg1"/>
                </a:solidFill>
              </a:rPr>
              <a:t>pointer </a:t>
            </a:r>
            <a:r>
              <a:rPr lang="en-IE" dirty="0" smtClean="0">
                <a:solidFill>
                  <a:schemeClr val="bg1"/>
                </a:solidFill>
              </a:rPr>
              <a:t>to the beginning of the list </a:t>
            </a:r>
            <a:r>
              <a:rPr lang="en-IE" dirty="0" smtClean="0">
                <a:solidFill>
                  <a:schemeClr val="bg1"/>
                </a:solidFill>
              </a:rPr>
              <a:t>			</a:t>
            </a:r>
            <a:r>
              <a:rPr lang="en-IE" b="1" dirty="0" smtClean="0">
                <a:solidFill>
                  <a:schemeClr val="bg1"/>
                </a:solidFill>
              </a:rPr>
              <a:t>(</a:t>
            </a:r>
            <a:r>
              <a:rPr lang="en-IE" b="1" dirty="0" smtClean="0">
                <a:solidFill>
                  <a:schemeClr val="bg1"/>
                </a:solidFill>
              </a:rPr>
              <a:t>5 marks)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63E46E-91CF-4666-B63D-E9A859EB4C3A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10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Sample Question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Clearly explain, using diagrams include sample memory addresses , how you would: </a:t>
            </a:r>
          </a:p>
          <a:p>
            <a:pPr lvl="1"/>
            <a:r>
              <a:rPr lang="en-IE" dirty="0">
                <a:solidFill>
                  <a:schemeClr val="bg1"/>
                </a:solidFill>
              </a:rPr>
              <a:t>add a node to a link list, at the start at the middle and at the end</a:t>
            </a:r>
          </a:p>
          <a:p>
            <a:pPr lvl="1"/>
            <a:r>
              <a:rPr lang="en-IE" dirty="0">
                <a:solidFill>
                  <a:schemeClr val="bg1"/>
                </a:solidFill>
              </a:rPr>
              <a:t>Delete a node from, the start, middle and end of a link list   </a:t>
            </a:r>
            <a:r>
              <a:rPr lang="en-IE" b="1" dirty="0">
                <a:solidFill>
                  <a:schemeClr val="bg1"/>
                </a:solidFill>
              </a:rPr>
              <a:t>(15 marks)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63E46E-91CF-4666-B63D-E9A859EB4C3A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6612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685800"/>
            <a:ext cx="78486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E" sz="1800" dirty="0">
                <a:solidFill>
                  <a:schemeClr val="bg1"/>
                </a:solidFill>
              </a:rPr>
              <a:t>Explain what the following code does paying particular attention to pointers and pointer </a:t>
            </a:r>
            <a:r>
              <a:rPr lang="en-IE" sz="1800" dirty="0" smtClean="0">
                <a:solidFill>
                  <a:schemeClr val="bg1"/>
                </a:solidFill>
              </a:rPr>
              <a:t>dereferencing </a:t>
            </a:r>
            <a:r>
              <a:rPr lang="en-IE" sz="1800" dirty="0" smtClean="0">
                <a:solidFill>
                  <a:schemeClr val="bg1"/>
                </a:solidFill>
              </a:rPr>
              <a:t>  </a:t>
            </a:r>
            <a:endParaRPr lang="en-IE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800" dirty="0" smtClean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 smtClean="0">
                <a:solidFill>
                  <a:schemeClr val="bg2"/>
                </a:solidFill>
              </a:rPr>
              <a:t>void </a:t>
            </a:r>
            <a:r>
              <a:rPr lang="en-US" altLang="en-US" sz="1800" b="1" dirty="0" err="1">
                <a:solidFill>
                  <a:schemeClr val="bg2"/>
                </a:solidFill>
              </a:rPr>
              <a:t>printList</a:t>
            </a:r>
            <a:r>
              <a:rPr lang="en-US" altLang="en-US" sz="1800" b="1" dirty="0">
                <a:solidFill>
                  <a:schemeClr val="bg2"/>
                </a:solidFill>
              </a:rPr>
              <a:t>(</a:t>
            </a:r>
            <a:r>
              <a:rPr lang="en-US" altLang="en-US" sz="1800" b="1" dirty="0" err="1">
                <a:solidFill>
                  <a:schemeClr val="bg2"/>
                </a:solidFill>
              </a:rPr>
              <a:t>ListNode</a:t>
            </a:r>
            <a:r>
              <a:rPr lang="en-US" altLang="en-US" sz="1800" b="1" dirty="0">
                <a:solidFill>
                  <a:schemeClr val="bg2"/>
                </a:solidFill>
              </a:rPr>
              <a:t>* </a:t>
            </a:r>
            <a:r>
              <a:rPr lang="en-US" altLang="en-US" sz="1800" b="1" dirty="0" err="1">
                <a:solidFill>
                  <a:schemeClr val="bg2"/>
                </a:solidFill>
              </a:rPr>
              <a:t>currentPtr</a:t>
            </a:r>
            <a:r>
              <a:rPr lang="en-US" altLang="en-US" sz="1800" b="1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// if list is empty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if (</a:t>
            </a:r>
            <a:r>
              <a:rPr lang="en-US" altLang="en-US" sz="1800" b="1" dirty="0" err="1">
                <a:solidFill>
                  <a:schemeClr val="bg2"/>
                </a:solidFill>
              </a:rPr>
              <a:t>currentPtr</a:t>
            </a:r>
            <a:r>
              <a:rPr lang="en-US" altLang="en-US" sz="1800" b="1" dirty="0">
                <a:solidFill>
                  <a:schemeClr val="bg2"/>
                </a:solidFill>
              </a:rPr>
              <a:t> == NULL) {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   puts("List is empty.\n");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} 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else { 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   puts("The list  </a:t>
            </a:r>
            <a:r>
              <a:rPr lang="en-US" altLang="en-US" sz="1800" b="1" dirty="0" smtClean="0">
                <a:solidFill>
                  <a:schemeClr val="bg2"/>
                </a:solidFill>
              </a:rPr>
              <a:t>is  ");</a:t>
            </a:r>
            <a:endParaRPr lang="en-US" altLang="en-US" sz="1800" b="1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800" b="1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   // while not the end of the list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   while (</a:t>
            </a:r>
            <a:r>
              <a:rPr lang="en-US" altLang="en-US" sz="1800" b="1" dirty="0" err="1">
                <a:solidFill>
                  <a:schemeClr val="bg2"/>
                </a:solidFill>
              </a:rPr>
              <a:t>currentPtr</a:t>
            </a:r>
            <a:r>
              <a:rPr lang="en-US" altLang="en-US" sz="1800" b="1" dirty="0">
                <a:solidFill>
                  <a:schemeClr val="bg2"/>
                </a:solidFill>
              </a:rPr>
              <a:t> != NULL) { 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      </a:t>
            </a:r>
            <a:r>
              <a:rPr lang="en-US" altLang="en-US" sz="1800" b="1" dirty="0" err="1">
                <a:solidFill>
                  <a:schemeClr val="bg2"/>
                </a:solidFill>
              </a:rPr>
              <a:t>printf</a:t>
            </a:r>
            <a:r>
              <a:rPr lang="en-US" altLang="en-US" sz="1800" b="1" dirty="0">
                <a:solidFill>
                  <a:schemeClr val="bg2"/>
                </a:solidFill>
              </a:rPr>
              <a:t>("%c --&gt; ", </a:t>
            </a:r>
            <a:r>
              <a:rPr lang="en-US" altLang="en-US" sz="1800" b="1" dirty="0" err="1">
                <a:solidFill>
                  <a:schemeClr val="bg2"/>
                </a:solidFill>
              </a:rPr>
              <a:t>currentPtr</a:t>
            </a:r>
            <a:r>
              <a:rPr lang="en-US" altLang="en-US" sz="1800" b="1" dirty="0">
                <a:solidFill>
                  <a:schemeClr val="bg2"/>
                </a:solidFill>
              </a:rPr>
              <a:t>-&gt;data);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      </a:t>
            </a:r>
            <a:r>
              <a:rPr lang="en-US" altLang="en-US" sz="1800" b="1" dirty="0" err="1">
                <a:solidFill>
                  <a:schemeClr val="bg2"/>
                </a:solidFill>
              </a:rPr>
              <a:t>currentPtr</a:t>
            </a:r>
            <a:r>
              <a:rPr lang="en-US" altLang="en-US" sz="1800" b="1" dirty="0">
                <a:solidFill>
                  <a:schemeClr val="bg2"/>
                </a:solidFill>
              </a:rPr>
              <a:t> = </a:t>
            </a:r>
            <a:r>
              <a:rPr lang="en-US" altLang="en-US" sz="1800" b="1" dirty="0" err="1">
                <a:solidFill>
                  <a:schemeClr val="bg2"/>
                </a:solidFill>
              </a:rPr>
              <a:t>currentPtr</a:t>
            </a:r>
            <a:r>
              <a:rPr lang="en-US" altLang="en-US" sz="1800" b="1" dirty="0">
                <a:solidFill>
                  <a:schemeClr val="bg2"/>
                </a:solidFill>
              </a:rPr>
              <a:t>-&gt;</a:t>
            </a:r>
            <a:r>
              <a:rPr lang="en-US" altLang="en-US" sz="1800" b="1" dirty="0" err="1">
                <a:solidFill>
                  <a:schemeClr val="bg2"/>
                </a:solidFill>
              </a:rPr>
              <a:t>nextPtr</a:t>
            </a:r>
            <a:r>
              <a:rPr lang="en-US" altLang="en-US" sz="1800" b="1" dirty="0">
                <a:solidFill>
                  <a:schemeClr val="bg2"/>
                </a:solidFill>
              </a:rPr>
              <a:t>;   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   } </a:t>
            </a:r>
          </a:p>
          <a:p>
            <a:pPr>
              <a:lnSpc>
                <a:spcPct val="80000"/>
              </a:lnSpc>
            </a:pPr>
            <a:endParaRPr lang="en-US" altLang="en-US" sz="1800" b="1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   puts("NULL\n");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   } </a:t>
            </a:r>
          </a:p>
          <a:p>
            <a:pPr algn="just">
              <a:lnSpc>
                <a:spcPct val="80000"/>
              </a:lnSpc>
            </a:pPr>
            <a:r>
              <a:rPr lang="en-US" altLang="en-US" sz="1800" b="1" dirty="0">
                <a:solidFill>
                  <a:schemeClr val="bg2"/>
                </a:solidFill>
              </a:rPr>
              <a:t>} </a:t>
            </a:r>
            <a:r>
              <a:rPr lang="en-US" altLang="en-US" sz="1800" b="1" dirty="0" smtClean="0">
                <a:solidFill>
                  <a:schemeClr val="bg2"/>
                </a:solidFill>
              </a:rPr>
              <a:t>    					    </a:t>
            </a:r>
            <a:r>
              <a:rPr lang="en-US" altLang="en-US" sz="2400" b="1" dirty="0" smtClean="0">
                <a:solidFill>
                  <a:schemeClr val="bg2"/>
                </a:solidFill>
              </a:rPr>
              <a:t>(10 marks)</a:t>
            </a:r>
            <a:endParaRPr lang="en-US" altLang="en-US" sz="2400" b="1" dirty="0">
              <a:solidFill>
                <a:schemeClr val="bg2"/>
              </a:solidFill>
            </a:endParaRPr>
          </a:p>
          <a:p>
            <a:endParaRPr lang="en-I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63E46E-91CF-4666-B63D-E9A859EB4C3A}" type="slidenum">
              <a:rPr lang="zh-TW" altLang="en-US" smtClean="0"/>
              <a:pPr>
                <a:defRPr/>
              </a:pPr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6861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457200"/>
          </a:xfrm>
        </p:spPr>
        <p:txBody>
          <a:bodyPr/>
          <a:lstStyle/>
          <a:p>
            <a:r>
              <a:rPr lang="en-IE" sz="2000" dirty="0" smtClean="0">
                <a:solidFill>
                  <a:schemeClr val="bg1"/>
                </a:solidFill>
              </a:rPr>
              <a:t>Clearly explain if the following code will </a:t>
            </a:r>
            <a:r>
              <a:rPr lang="en-IE" sz="2000" b="1" dirty="0" smtClean="0">
                <a:solidFill>
                  <a:schemeClr val="bg1"/>
                </a:solidFill>
              </a:rPr>
              <a:t>delete</a:t>
            </a:r>
            <a:r>
              <a:rPr lang="en-IE" sz="2000" dirty="0" smtClean="0">
                <a:solidFill>
                  <a:schemeClr val="bg1"/>
                </a:solidFill>
              </a:rPr>
              <a:t> a node from a link list </a:t>
            </a:r>
            <a:endParaRPr lang="en-IE" sz="2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*D:\Dropbox DIot\Dropbox (DIoT)\myweb 2016\DT282 operating systems 2\lectures\week 4\Linklist3.c - Notepad++ [Administrator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85800"/>
            <a:ext cx="6596222" cy="60196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63E46E-91CF-4666-B63D-E9A859EB4C3A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328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E9A539-16C8-440C-B7EC-F22FA7599424}" type="slidenum">
              <a:rPr lang="zh-TW" altLang="en-US"/>
              <a:pPr/>
              <a:t>3</a:t>
            </a:fld>
            <a:endParaRPr lang="en-US" altLang="zh-TW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List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410200"/>
          </a:xfrm>
          <a:solidFill>
            <a:schemeClr val="tx1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Linked lists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Abstract data type (ADT)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It is Dynamic and so you can increase/decrease the size.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Unlike an array which is static: can not change the size at run time</a:t>
            </a:r>
          </a:p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Basic operations of linked lists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Insert, find, delete, print, etc.</a:t>
            </a:r>
          </a:p>
          <a:p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Variations of linked lists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Stacks : e.g. the program/thread stack: (L.I.F.O.)</a:t>
            </a:r>
          </a:p>
          <a:p>
            <a:pPr lvl="1"/>
            <a:r>
              <a:rPr lang="en-US" altLang="zh-CN" dirty="0" smtClean="0">
                <a:solidFill>
                  <a:schemeClr val="bg2"/>
                </a:solidFill>
                <a:ea typeface="宋体" pitchFamily="2" charset="-122"/>
              </a:rPr>
              <a:t>Queues: used for algorithms for scheduling processes to run on a </a:t>
            </a:r>
            <a:r>
              <a:rPr lang="en-US" altLang="zh-CN" dirty="0">
                <a:solidFill>
                  <a:schemeClr val="bg2"/>
                </a:solidFill>
                <a:ea typeface="宋体" pitchFamily="2" charset="-122"/>
              </a:rPr>
              <a:t>CPU: (F.I.F.O.)</a:t>
            </a:r>
            <a:endParaRPr lang="en-US" altLang="zh-CN" dirty="0" smtClean="0">
              <a:solidFill>
                <a:schemeClr val="bg2"/>
              </a:solidFill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F8EFA8-47D3-465F-B127-7314B2499F4A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17825"/>
            <a:ext cx="7848600" cy="35591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linked list</a:t>
            </a:r>
            <a:r>
              <a:rPr lang="en-US" altLang="zh-CN" dirty="0" smtClean="0">
                <a:ea typeface="宋体" pitchFamily="2" charset="-122"/>
              </a:rPr>
              <a:t> is a series of connected </a:t>
            </a:r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nodes</a:t>
            </a:r>
          </a:p>
          <a:p>
            <a:r>
              <a:rPr lang="en-US" altLang="zh-CN" dirty="0" smtClean="0">
                <a:ea typeface="宋体" pitchFamily="2" charset="-122"/>
              </a:rPr>
              <a:t>Each node contains at least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 piece of data (any type; e.g. a structure – P.C.B.)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Pointer to the next node in the list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It has an address (&amp;node)</a:t>
            </a:r>
          </a:p>
          <a:p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Head</a:t>
            </a:r>
            <a:r>
              <a:rPr lang="en-US" altLang="zh-CN" dirty="0" smtClean="0">
                <a:ea typeface="宋体" pitchFamily="2" charset="-122"/>
              </a:rPr>
              <a:t>: “pointer” to the first node</a:t>
            </a:r>
          </a:p>
          <a:p>
            <a:r>
              <a:rPr lang="en-US" altLang="zh-CN" dirty="0" smtClean="0">
                <a:ea typeface="宋体" pitchFamily="2" charset="-122"/>
              </a:rPr>
              <a:t>The last node points to 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NULL</a:t>
            </a:r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6" name="Line 16"/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27" name="Rectangle 18"/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28" name="Line 19"/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29" name="Rectangle 21"/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5130" name="Group 36"/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515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51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5131" name="Text Box 29"/>
          <p:cNvSpPr txBox="1">
            <a:spLocks noChangeArrowheads="1"/>
          </p:cNvSpPr>
          <p:nvPr/>
        </p:nvSpPr>
        <p:spPr bwMode="auto">
          <a:xfrm>
            <a:off x="7050088" y="19431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zh-CN" altLang="en-US" sz="2000" b="1"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zh-CN" altLang="en-US" sz="2000" b="1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32" name="Rectangle 31"/>
          <p:cNvSpPr>
            <a:spLocks noChangeArrowheads="1"/>
          </p:cNvSpPr>
          <p:nvPr/>
        </p:nvSpPr>
        <p:spPr bwMode="auto">
          <a:xfrm>
            <a:off x="1438275" y="1828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5134" name="Text Box 34"/>
          <p:cNvSpPr txBox="1">
            <a:spLocks noChangeArrowheads="1"/>
          </p:cNvSpPr>
          <p:nvPr/>
        </p:nvSpPr>
        <p:spPr bwMode="auto">
          <a:xfrm>
            <a:off x="1371600" y="252095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folHlink"/>
                </a:solidFill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5135" name="Group 37"/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514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9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5136" name="Group 40"/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5146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7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5137" name="Rectangle 43"/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grpSp>
        <p:nvGrpSpPr>
          <p:cNvPr id="5138" name="Group 44"/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5144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E" altLang="en-US"/>
            </a:p>
          </p:txBody>
        </p:sp>
        <p:sp>
          <p:nvSpPr>
            <p:cNvPr id="5145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5139" name="Text Box 51"/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data</a:t>
            </a:r>
          </a:p>
        </p:txBody>
      </p:sp>
      <p:sp>
        <p:nvSpPr>
          <p:cNvPr id="5140" name="Text Box 53"/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pointer</a:t>
            </a:r>
          </a:p>
        </p:txBody>
      </p:sp>
      <p:sp>
        <p:nvSpPr>
          <p:cNvPr id="5141" name="Rectangle 54"/>
          <p:cNvSpPr>
            <a:spLocks noChangeArrowheads="1"/>
          </p:cNvSpPr>
          <p:nvPr/>
        </p:nvSpPr>
        <p:spPr bwMode="auto">
          <a:xfrm>
            <a:off x="5562600" y="502920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5142" name="Text Box 55"/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ea typeface="宋体" pitchFamily="2" charset="-122"/>
              </a:rPr>
              <a:t>node</a:t>
            </a:r>
          </a:p>
        </p:txBody>
      </p:sp>
      <p:sp>
        <p:nvSpPr>
          <p:cNvPr id="5143" name="Line 56"/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B80979-A276-480D-BEE8-ADA8BA4B9ED9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A Simple Linked List 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1600200"/>
            <a:ext cx="7485062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Linked lists are made up of Nodes</a:t>
            </a:r>
          </a:p>
          <a:p>
            <a:pPr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Declare </a:t>
            </a:r>
            <a:r>
              <a:rPr lang="en-US" altLang="zh-CN" sz="18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Node </a:t>
            </a: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structure for the nodes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data</a:t>
            </a: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: </a:t>
            </a:r>
            <a:r>
              <a:rPr lang="en-US" altLang="zh-CN" sz="18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char</a:t>
            </a: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-type data in this example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solidFill>
                  <a:schemeClr val="bg2"/>
                </a:solidFill>
                <a:latin typeface="Courier New" pitchFamily="49" charset="0"/>
                <a:ea typeface="宋体" pitchFamily="2" charset="-122"/>
              </a:rPr>
              <a:t>next</a:t>
            </a:r>
            <a:r>
              <a:rPr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: a pointer to the next node in the list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chemeClr val="bg2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 dirty="0" smtClean="0">
              <a:solidFill>
                <a:schemeClr val="bg2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 dirty="0" smtClean="0">
              <a:solidFill>
                <a:schemeClr val="bg2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// self-referential structure                       </a:t>
            </a:r>
          </a:p>
          <a:p>
            <a:pPr>
              <a:lnSpc>
                <a:spcPct val="80000"/>
              </a:lnSpc>
            </a:pP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struct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{                                      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  char data; // each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contains a character 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 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struct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*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nextPtr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; // pointer to next node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}; 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chemeClr val="bg2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typedef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struct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; // synonym for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struct</a:t>
            </a:r>
            <a:r>
              <a:rPr lang="en-US" altLang="zh-CN" sz="1800" dirty="0">
                <a:solidFill>
                  <a:schemeClr val="bg2"/>
                </a:solidFill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bg2"/>
                </a:solidFill>
                <a:ea typeface="宋体" pitchFamily="2" charset="-122"/>
              </a:rPr>
              <a:t>listNode</a:t>
            </a:r>
            <a:endParaRPr lang="en-US" altLang="zh-CN" sz="1800" dirty="0" smtClean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38200" y="47847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zh-CN" sz="2000">
              <a:solidFill>
                <a:srgbClr val="FFFF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5DF8D1-701C-4E82-9D27-EB597D7CA1BE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Operations on Linked List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// prototypes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void insert(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* *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, char value);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char delete(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* *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sPtr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, char value);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chemeClr val="bg2"/>
                </a:solidFill>
                <a:latin typeface="Courier New" pitchFamily="49" charset="0"/>
              </a:rPr>
              <a:t>void 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printList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dirty="0" err="1">
                <a:solidFill>
                  <a:schemeClr val="bg2"/>
                </a:solidFill>
                <a:latin typeface="Courier New" pitchFamily="49" charset="0"/>
              </a:rPr>
              <a:t>currentPtr</a:t>
            </a:r>
            <a:r>
              <a:rPr lang="en-US" altLang="en-US" dirty="0" smtClean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void </a:t>
            </a:r>
            <a:r>
              <a:rPr lang="en-US" altLang="en-US" dirty="0" smtClean="0">
                <a:solidFill>
                  <a:schemeClr val="bg2"/>
                </a:solidFill>
                <a:latin typeface="Courier New" pitchFamily="49" charset="0"/>
              </a:rPr>
              <a:t>menu(void</a:t>
            </a:r>
            <a:r>
              <a:rPr lang="en-US" altLang="en-US" dirty="0">
                <a:solidFill>
                  <a:schemeClr val="bg2"/>
                </a:solidFill>
                <a:latin typeface="Courier New" pitchFamily="49" charset="0"/>
              </a:rPr>
              <a:t>); </a:t>
            </a:r>
            <a:endParaRPr lang="en-US" altLang="en-US" dirty="0" smtClean="0">
              <a:solidFill>
                <a:schemeClr val="bg2"/>
              </a:solidFill>
              <a:latin typeface="Courier New" pitchFamily="49" charset="0"/>
            </a:endParaRP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6FDC2E-DCDC-4775-A899-E12AA45A5E17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2"/>
                </a:solidFill>
              </a:rPr>
              <a:t>Main function</a:t>
            </a:r>
            <a:r>
              <a:rPr lang="en-US" altLang="en-US" dirty="0" smtClean="0"/>
              <a:t> </a:t>
            </a:r>
          </a:p>
        </p:txBody>
      </p:sp>
      <p:sp>
        <p:nvSpPr>
          <p:cNvPr id="16388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066800"/>
            <a:ext cx="8202140" cy="548030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ListNode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*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= NULL; // initially there are no nodes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char item; // char entered by user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instructions(); // display the menu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("%s", "? 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unsigned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choice; // user's choice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("%u", &amp;choice);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// loop while user does not choose 3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while (choice != 3) 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switch (choice) {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case 1: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printf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("%s", "Enter a character: ");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scanf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("\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n%c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", &amp;item);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insert(&amp;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, item); // insert item in list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printList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(</a:t>
            </a:r>
            <a:r>
              <a:rPr lang="en-US" altLang="en-US" sz="1600" dirty="0" err="1">
                <a:solidFill>
                  <a:schemeClr val="bg2"/>
                </a:solidFill>
                <a:latin typeface="Courier New" pitchFamily="49" charset="0"/>
              </a:rPr>
              <a:t>startPtr</a:t>
            </a: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chemeClr val="bg2"/>
                </a:solidFill>
                <a:latin typeface="Courier New" pitchFamily="49" charset="0"/>
              </a:rPr>
              <a:t>            break;</a:t>
            </a:r>
            <a:endParaRPr lang="en-US" altLang="en-US" sz="1600" dirty="0" smtClean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6A6460-04C6-4E9E-ACB6-E0F533862394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Inserting a new node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572000"/>
          </a:xfrm>
        </p:spPr>
        <p:txBody>
          <a:bodyPr/>
          <a:lstStyle/>
          <a:p>
            <a:pPr marL="514350" indent="-457200">
              <a:lnSpc>
                <a:spcPct val="90000"/>
              </a:lnSpc>
            </a:pPr>
            <a:r>
              <a:rPr lang="en-US" altLang="zh-CN" dirty="0" smtClean="0">
                <a:solidFill>
                  <a:srgbClr val="FFFFFF"/>
                </a:solidFill>
                <a:ea typeface="宋体" pitchFamily="2" charset="-122"/>
              </a:rPr>
              <a:t>Insert a node with data equal to </a:t>
            </a:r>
            <a:r>
              <a:rPr lang="en-US" altLang="zh-CN" dirty="0" smtClean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x</a:t>
            </a:r>
            <a:r>
              <a:rPr lang="en-US" altLang="zh-CN" dirty="0" smtClean="0">
                <a:solidFill>
                  <a:srgbClr val="FFFFFF"/>
                </a:solidFill>
                <a:ea typeface="宋体" pitchFamily="2" charset="-122"/>
              </a:rPr>
              <a:t> (in the example the note will be added in order) </a:t>
            </a:r>
            <a:r>
              <a:rPr lang="en-US" altLang="zh-CN" sz="2200" dirty="0" smtClean="0">
                <a:solidFill>
                  <a:srgbClr val="FF66FF"/>
                </a:solidFill>
                <a:ea typeface="宋体" pitchFamily="2" charset="-122"/>
              </a:rPr>
              <a:t>(i.e., when </a:t>
            </a:r>
            <a:r>
              <a:rPr lang="en-US" altLang="zh-CN" sz="2200" dirty="0">
                <a:solidFill>
                  <a:srgbClr val="FF66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rgbClr val="FF66FF"/>
                </a:solidFill>
                <a:latin typeface="Courier New" pitchFamily="49" charset="0"/>
                <a:ea typeface="宋体" pitchFamily="2" charset="-122"/>
              </a:rPr>
              <a:t>data = ‘c’ </a:t>
            </a:r>
            <a:r>
              <a:rPr lang="en-US" altLang="zh-CN" sz="2200" dirty="0" smtClean="0">
                <a:solidFill>
                  <a:srgbClr val="FF66FF"/>
                </a:solidFill>
                <a:ea typeface="宋体" pitchFamily="2" charset="-122"/>
              </a:rPr>
              <a:t>insert into </a:t>
            </a:r>
            <a:r>
              <a:rPr lang="en-US" altLang="zh-CN" sz="2200" dirty="0" err="1" smtClean="0">
                <a:solidFill>
                  <a:srgbClr val="FF66FF"/>
                </a:solidFill>
                <a:ea typeface="宋体" pitchFamily="2" charset="-122"/>
              </a:rPr>
              <a:t>linklist</a:t>
            </a:r>
            <a:r>
              <a:rPr lang="en-US" altLang="zh-CN" sz="2200" dirty="0" smtClean="0">
                <a:solidFill>
                  <a:srgbClr val="FF66FF"/>
                </a:solidFill>
                <a:ea typeface="宋体" pitchFamily="2" charset="-122"/>
              </a:rPr>
              <a:t> in alphabetical order.)</a:t>
            </a:r>
          </a:p>
          <a:p>
            <a:pPr marL="514350" indent="-457200">
              <a:lnSpc>
                <a:spcPct val="90000"/>
              </a:lnSpc>
            </a:pPr>
            <a:r>
              <a:rPr lang="en-US" altLang="zh-CN" dirty="0" smtClean="0">
                <a:solidFill>
                  <a:srgbClr val="FFFFFF"/>
                </a:solidFill>
                <a:ea typeface="宋体" pitchFamily="2" charset="-122"/>
              </a:rPr>
              <a:t>Steps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Locate </a:t>
            </a:r>
            <a:r>
              <a:rPr lang="en-US" altLang="zh-CN" sz="2200" dirty="0">
                <a:solidFill>
                  <a:srgbClr val="FFFFFF"/>
                </a:solidFill>
                <a:ea typeface="宋体" pitchFamily="2" charset="-122"/>
              </a:rPr>
              <a:t>node (current) before 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which new node is inserted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Allocate memory for the new node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Point the new node to the (</a:t>
            </a:r>
            <a:r>
              <a:rPr lang="en-US" altLang="zh-CN" sz="2200" dirty="0">
                <a:solidFill>
                  <a:srgbClr val="FFFFFF"/>
                </a:solidFill>
                <a:ea typeface="宋体" pitchFamily="2" charset="-122"/>
              </a:rPr>
              <a:t>current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) node</a:t>
            </a:r>
            <a:endParaRPr lang="en-US" altLang="zh-CN" sz="2200" b="1" dirty="0" smtClean="0">
              <a:solidFill>
                <a:srgbClr val="FFFFFF"/>
              </a:solidFill>
              <a:ea typeface="宋体" pitchFamily="2" charset="-122"/>
            </a:endParaRP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Point the current node’s </a:t>
            </a:r>
            <a:r>
              <a:rPr lang="en-US" altLang="zh-CN" sz="2200" b="1" dirty="0" smtClean="0">
                <a:solidFill>
                  <a:srgbClr val="FFFFFF"/>
                </a:solidFill>
                <a:ea typeface="宋体" pitchFamily="2" charset="-122"/>
              </a:rPr>
              <a:t>predecessor</a:t>
            </a:r>
            <a:r>
              <a:rPr lang="en-US" altLang="zh-CN" sz="2200" dirty="0" smtClean="0">
                <a:solidFill>
                  <a:srgbClr val="FFFFFF"/>
                </a:solidFill>
                <a:ea typeface="宋体" pitchFamily="2" charset="-122"/>
              </a:rPr>
              <a:t> (previous) to the new node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 altLang="zh-CN" dirty="0" smtClean="0">
              <a:solidFill>
                <a:srgbClr val="FFFFFF"/>
              </a:solidFill>
              <a:ea typeface="宋体" pitchFamily="2" charset="-122"/>
            </a:endParaRPr>
          </a:p>
          <a:p>
            <a:pPr marL="914400" lvl="1" indent="-457200">
              <a:lnSpc>
                <a:spcPct val="90000"/>
              </a:lnSpc>
            </a:pPr>
            <a:endParaRPr lang="zh-CN" altLang="en-US" dirty="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477250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096250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789863" y="5527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7408863" y="5534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8696325" y="5057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246938" y="5943600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newNode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8001000" y="52578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7129463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748463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IE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7348538" y="5067300"/>
            <a:ext cx="6826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383463" y="5181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629400" y="4343400"/>
            <a:ext cx="1058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Courier New" pitchFamily="49" charset="0"/>
                <a:ea typeface="宋体" pitchFamily="2" charset="-122"/>
              </a:rPr>
              <a:t>index’th element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7772400" y="4953000"/>
            <a:ext cx="76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696200" y="4953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9B03FA-055A-40AE-996A-6379C5867DF8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Inserting a new node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marL="533400" indent="-533400"/>
            <a:r>
              <a:rPr lang="en-US" altLang="zh-CN" smtClean="0">
                <a:ea typeface="宋体" pitchFamily="2" charset="-122"/>
              </a:rPr>
              <a:t>Possible cases of </a:t>
            </a:r>
            <a:r>
              <a:rPr lang="en-US" altLang="zh-CN" smtClean="0">
                <a:latin typeface="Courier New" pitchFamily="49" charset="0"/>
                <a:ea typeface="宋体" pitchFamily="2" charset="-122"/>
              </a:rPr>
              <a:t>InsertNode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mtClean="0">
                <a:ea typeface="宋体" pitchFamily="2" charset="-122"/>
              </a:rPr>
              <a:t>Insert into an empty list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mtClean="0">
                <a:ea typeface="宋体" pitchFamily="2" charset="-122"/>
              </a:rPr>
              <a:t>Insert in front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mtClean="0">
                <a:ea typeface="宋体" pitchFamily="2" charset="-122"/>
              </a:rPr>
              <a:t>Insert at back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mtClean="0">
                <a:ea typeface="宋体" pitchFamily="2" charset="-122"/>
              </a:rPr>
              <a:t>Insert in middle</a:t>
            </a:r>
          </a:p>
          <a:p>
            <a:pPr marL="533400" indent="-533400"/>
            <a:r>
              <a:rPr lang="en-US" altLang="zh-CN" smtClean="0">
                <a:ea typeface="宋体" pitchFamily="2" charset="-122"/>
              </a:rPr>
              <a:t>But, in fact, only need to handle two cases</a:t>
            </a:r>
          </a:p>
          <a:p>
            <a:pPr marL="914400" lvl="1" indent="-457200"/>
            <a:r>
              <a:rPr lang="en-US" altLang="zh-CN" smtClean="0">
                <a:ea typeface="宋体" pitchFamily="2" charset="-122"/>
              </a:rPr>
              <a:t>Insert as the first node (Case 1 and Case 2)</a:t>
            </a:r>
          </a:p>
          <a:p>
            <a:pPr marL="914400" lvl="1" indent="-457200"/>
            <a:r>
              <a:rPr lang="en-US" altLang="zh-CN" smtClean="0">
                <a:ea typeface="宋体" pitchFamily="2" charset="-122"/>
              </a:rPr>
              <a:t>Insert in the middle or at the end of the list (Case 3 and Case 4)</a:t>
            </a:r>
          </a:p>
          <a:p>
            <a:pPr marL="533400" indent="-533400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2213</Words>
  <Application>Microsoft Office PowerPoint</Application>
  <PresentationFormat>On-screen Show (4:3)</PresentationFormat>
  <Paragraphs>358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Double Lines</vt:lpstr>
      <vt:lpstr>Linked Lists</vt:lpstr>
      <vt:lpstr>Array versus Linked Lists</vt:lpstr>
      <vt:lpstr>List Overview</vt:lpstr>
      <vt:lpstr>Linked Lists</vt:lpstr>
      <vt:lpstr>A Simple Linked List structure</vt:lpstr>
      <vt:lpstr>Operations on Linked List</vt:lpstr>
      <vt:lpstr>Main function </vt:lpstr>
      <vt:lpstr>Inserting a new node</vt:lpstr>
      <vt:lpstr>Inserting a new node</vt:lpstr>
      <vt:lpstr>PowerPoint Presentation</vt:lpstr>
      <vt:lpstr>An example to illustrate  </vt:lpstr>
      <vt:lpstr>PowerPoint Presentation</vt:lpstr>
      <vt:lpstr>Deleting a node</vt:lpstr>
      <vt:lpstr>PowerPoint Presentation</vt:lpstr>
      <vt:lpstr>An example to illustrate  </vt:lpstr>
      <vt:lpstr>PowerPoint Presentation</vt:lpstr>
      <vt:lpstr>PowerPoint Presentation</vt:lpstr>
      <vt:lpstr>PowerPoint Presentation</vt:lpstr>
      <vt:lpstr>Printing all the elements</vt:lpstr>
      <vt:lpstr>Main function </vt:lpstr>
      <vt:lpstr>PowerPoint Presentation</vt:lpstr>
      <vt:lpstr>Sample Exam Question </vt:lpstr>
      <vt:lpstr>Sample Question </vt:lpstr>
      <vt:lpstr>PowerPoint Presentation</vt:lpstr>
      <vt:lpstr>Clearly explain if the following code will delete a node from a link list 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fuhb</dc:creator>
  <cp:lastModifiedBy>Denis Manley</cp:lastModifiedBy>
  <cp:revision>138</cp:revision>
  <dcterms:created xsi:type="dcterms:W3CDTF">2005-09-02T05:46:43Z</dcterms:created>
  <dcterms:modified xsi:type="dcterms:W3CDTF">2017-09-25T17:18:57Z</dcterms:modified>
</cp:coreProperties>
</file>