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461" r:id="rId2"/>
    <p:sldId id="462" r:id="rId3"/>
    <p:sldId id="463" r:id="rId4"/>
    <p:sldId id="476" r:id="rId5"/>
    <p:sldId id="464" r:id="rId6"/>
    <p:sldId id="477" r:id="rId7"/>
    <p:sldId id="465" r:id="rId8"/>
    <p:sldId id="466" r:id="rId9"/>
    <p:sldId id="467" r:id="rId10"/>
    <p:sldId id="468" r:id="rId11"/>
    <p:sldId id="475" r:id="rId12"/>
    <p:sldId id="479" r:id="rId13"/>
    <p:sldId id="469" r:id="rId14"/>
    <p:sldId id="478" r:id="rId15"/>
    <p:sldId id="470" r:id="rId16"/>
    <p:sldId id="471" r:id="rId17"/>
    <p:sldId id="472" r:id="rId18"/>
    <p:sldId id="473" r:id="rId19"/>
    <p:sldId id="4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041"/>
  </p:normalViewPr>
  <p:slideViewPr>
    <p:cSldViewPr snapToGrid="0" snapToObjects="1">
      <p:cViewPr varScale="1">
        <p:scale>
          <a:sx n="79" d="100"/>
          <a:sy n="79" d="100"/>
        </p:scale>
        <p:origin x="18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573B9-73F1-8C4E-BD0C-C838745D5DAA}" type="datetimeFigureOut">
              <a:rPr lang="en-GB" smtClean="0"/>
              <a:t>14/11/2018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35F7A-12D2-FB4B-B942-CAC59C1F9B6C}" type="slidenum">
              <a:rPr lang="en-GB" smtClean="0"/>
              <a:t>‹#›</a:t>
            </a:fld>
            <a:endParaRPr lang="en-GB"/>
          </a:p>
        </p:txBody>
      </p:sp>
    </p:spTree>
    <p:extLst>
      <p:ext uri="{BB962C8B-B14F-4D97-AF65-F5344CB8AC3E}">
        <p14:creationId xmlns:p14="http://schemas.microsoft.com/office/powerpoint/2010/main" val="355785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154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1800" dirty="0">
                <a:solidFill>
                  <a:srgbClr val="414042"/>
                </a:solidFill>
              </a:rPr>
              <a:t> </a:t>
            </a:r>
          </a:p>
        </p:txBody>
      </p:sp>
    </p:spTree>
    <p:extLst>
      <p:ext uri="{BB962C8B-B14F-4D97-AF65-F5344CB8AC3E}">
        <p14:creationId xmlns:p14="http://schemas.microsoft.com/office/powerpoint/2010/main" val="2329331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1800" dirty="0">
                <a:solidFill>
                  <a:srgbClr val="414042"/>
                </a:solidFill>
              </a:rPr>
              <a:t> </a:t>
            </a:r>
          </a:p>
        </p:txBody>
      </p:sp>
    </p:spTree>
    <p:extLst>
      <p:ext uri="{BB962C8B-B14F-4D97-AF65-F5344CB8AC3E}">
        <p14:creationId xmlns:p14="http://schemas.microsoft.com/office/powerpoint/2010/main" val="228691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 </a:t>
            </a:r>
            <a:endParaRPr lang="en-US" sz="1600" baseline="0" dirty="0"/>
          </a:p>
        </p:txBody>
      </p:sp>
    </p:spTree>
    <p:extLst>
      <p:ext uri="{BB962C8B-B14F-4D97-AF65-F5344CB8AC3E}">
        <p14:creationId xmlns:p14="http://schemas.microsoft.com/office/powerpoint/2010/main" val="3499637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 </a:t>
            </a:r>
            <a:endParaRPr lang="en-US" sz="1600" baseline="0" dirty="0"/>
          </a:p>
        </p:txBody>
      </p:sp>
    </p:spTree>
    <p:extLst>
      <p:ext uri="{BB962C8B-B14F-4D97-AF65-F5344CB8AC3E}">
        <p14:creationId xmlns:p14="http://schemas.microsoft.com/office/powerpoint/2010/main" val="1645246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64679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8957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49876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2000" dirty="0"/>
              <a:t> </a:t>
            </a:r>
          </a:p>
        </p:txBody>
      </p:sp>
    </p:spTree>
    <p:extLst>
      <p:ext uri="{BB962C8B-B14F-4D97-AF65-F5344CB8AC3E}">
        <p14:creationId xmlns:p14="http://schemas.microsoft.com/office/powerpoint/2010/main" val="1998772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baseline="0" dirty="0">
                <a:solidFill>
                  <a:schemeClr val="tx1"/>
                </a:solidFill>
                <a:effectLst/>
                <a:latin typeface="Arial" panose="020B0604020202020204" pitchFamily="34" charset="0"/>
                <a:cs typeface="Arial" panose="020B0604020202020204" pitchFamily="34" charset="0"/>
              </a:rPr>
              <a:t>Enable </a:t>
            </a:r>
            <a:r>
              <a:rPr lang="en-US" sz="1200" kern="1200" baseline="0" dirty="0" err="1">
                <a:solidFill>
                  <a:schemeClr val="tx1"/>
                </a:solidFill>
                <a:effectLst/>
                <a:latin typeface="Arial" panose="020B0604020202020204" pitchFamily="34" charset="0"/>
                <a:cs typeface="Arial" panose="020B0604020202020204" pitchFamily="34" charset="0"/>
              </a:rPr>
              <a:t>CloudTrail</a:t>
            </a:r>
            <a:r>
              <a:rPr lang="en-US" sz="1200" kern="1200" baseline="0" dirty="0">
                <a:solidFill>
                  <a:schemeClr val="tx1"/>
                </a:solidFill>
                <a:effectLst/>
                <a:latin typeface="Arial" panose="020B0604020202020204" pitchFamily="34" charset="0"/>
                <a:cs typeface="Arial" panose="020B0604020202020204" pitchFamily="34" charset="0"/>
              </a:rPr>
              <a:t> for all regions, and save all API call logs in an S3 bucket.</a:t>
            </a:r>
          </a:p>
        </p:txBody>
      </p:sp>
    </p:spTree>
    <p:extLst>
      <p:ext uri="{BB962C8B-B14F-4D97-AF65-F5344CB8AC3E}">
        <p14:creationId xmlns:p14="http://schemas.microsoft.com/office/powerpoint/2010/main" val="270292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5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a:solidFill>
                  <a:schemeClr val="tx1"/>
                </a:solidFill>
                <a:effectLst/>
                <a:latin typeface="Arial"/>
                <a:ea typeface="+mn-ea"/>
                <a:cs typeface="+mn-cs"/>
              </a:rPr>
              <a:t> </a:t>
            </a:r>
            <a:endParaRPr lang="en-US" dirty="0"/>
          </a:p>
        </p:txBody>
      </p:sp>
    </p:spTree>
    <p:extLst>
      <p:ext uri="{BB962C8B-B14F-4D97-AF65-F5344CB8AC3E}">
        <p14:creationId xmlns:p14="http://schemas.microsoft.com/office/powerpoint/2010/main" val="348204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013808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dirty="0"/>
              <a:t> </a:t>
            </a:r>
          </a:p>
        </p:txBody>
      </p:sp>
    </p:spTree>
    <p:extLst>
      <p:ext uri="{BB962C8B-B14F-4D97-AF65-F5344CB8AC3E}">
        <p14:creationId xmlns:p14="http://schemas.microsoft.com/office/powerpoint/2010/main" val="391046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dirty="0"/>
              <a:t> </a:t>
            </a:r>
          </a:p>
        </p:txBody>
      </p:sp>
    </p:spTree>
    <p:extLst>
      <p:ext uri="{BB962C8B-B14F-4D97-AF65-F5344CB8AC3E}">
        <p14:creationId xmlns:p14="http://schemas.microsoft.com/office/powerpoint/2010/main" val="1615367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6740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8567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Arial" panose="020B0604020202020204" pitchFamily="34" charset="0"/>
                <a:cs typeface="Arial" panose="020B0604020202020204" pitchFamily="34" charset="0"/>
              </a:rPr>
              <a:t> </a:t>
            </a:r>
            <a:endParaRPr lang="en-US" sz="1200" b="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11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Arial"/>
                <a:ea typeface="+mn-ea"/>
                <a:cs typeface="+mn-cs"/>
              </a:rPr>
              <a:t> </a:t>
            </a:r>
            <a:endParaRPr lang="en-US" dirty="0"/>
          </a:p>
        </p:txBody>
      </p:sp>
    </p:spTree>
    <p:extLst>
      <p:ext uri="{BB962C8B-B14F-4D97-AF65-F5344CB8AC3E}">
        <p14:creationId xmlns:p14="http://schemas.microsoft.com/office/powerpoint/2010/main" val="125297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mailto:aws-course-feedback@amazon.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ws.amazon.com/contact-us/aws-trainin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235E-FCB7-2441-9E9B-10492E453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ECDE6D1-7647-5C44-8EB8-BAC531E7C1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F689C7-9631-7541-B3AB-41049091FB31}"/>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5" name="Footer Placeholder 4">
            <a:extLst>
              <a:ext uri="{FF2B5EF4-FFF2-40B4-BE49-F238E27FC236}">
                <a16:creationId xmlns:a16="http://schemas.microsoft.com/office/drawing/2014/main" id="{EDB46E71-1374-734E-B455-A1DCA29B84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2F0C60-2DF6-2A4D-9529-E055EA06AC2D}"/>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186554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DFCA-C748-8743-9020-42B4BC34CFB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969F30-822D-D04D-88DE-E823994145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836FD3-B270-8541-BA22-EFC6860CF45C}"/>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5" name="Footer Placeholder 4">
            <a:extLst>
              <a:ext uri="{FF2B5EF4-FFF2-40B4-BE49-F238E27FC236}">
                <a16:creationId xmlns:a16="http://schemas.microsoft.com/office/drawing/2014/main" id="{D2F31EF4-1B2D-4C42-B2A9-FF7A440264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85340E-B701-2446-8837-FDCCA1C7D5D5}"/>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25655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13E6B4-24C6-AD47-BA89-2006D3CCF1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F630B-3C34-E544-BD5D-9C4F3C411E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412D23-D1DB-834A-A47D-ABBD7DF45F8A}"/>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5" name="Footer Placeholder 4">
            <a:extLst>
              <a:ext uri="{FF2B5EF4-FFF2-40B4-BE49-F238E27FC236}">
                <a16:creationId xmlns:a16="http://schemas.microsoft.com/office/drawing/2014/main" id="{7E788214-319C-2345-8C77-E9ED05D850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96D7ED-EEA0-5747-8100-D4E770B8E9EA}"/>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2476549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verall Title Slide - Male Teaching">
    <p:spTree>
      <p:nvGrpSpPr>
        <p:cNvPr id="1" name=""/>
        <p:cNvGrpSpPr/>
        <p:nvPr/>
      </p:nvGrpSpPr>
      <p:grpSpPr>
        <a:xfrm>
          <a:off x="0" y="0"/>
          <a:ext cx="0" cy="0"/>
          <a:chOff x="0" y="0"/>
          <a:chExt cx="0" cy="0"/>
        </a:xfrm>
      </p:grpSpPr>
      <p:pic>
        <p:nvPicPr>
          <p:cNvPr id="20"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1294928" y="559435"/>
            <a:ext cx="9958061" cy="3847860"/>
          </a:xfrm>
          <a:prstGeom prst="rect">
            <a:avLst/>
          </a:prstGeom>
          <a:noFill/>
        </p:spPr>
      </p:pic>
      <p:cxnSp>
        <p:nvCxnSpPr>
          <p:cNvPr id="6" name="Straight Connector 5"/>
          <p:cNvCxnSpPr/>
          <p:nvPr userDrawn="1"/>
        </p:nvCxnSpPr>
        <p:spPr>
          <a:xfrm>
            <a:off x="0" y="6226277"/>
            <a:ext cx="12192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7829" y="6226277"/>
            <a:ext cx="1194816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225339" y="3210813"/>
            <a:ext cx="3826039" cy="2706769"/>
            <a:chOff x="884623" y="2405722"/>
            <a:chExt cx="2484680" cy="1731150"/>
          </a:xfrm>
        </p:grpSpPr>
        <p:pic>
          <p:nvPicPr>
            <p:cNvPr id="12" name="Picture 6" descr="F:\Sreejesh_CM_Data\2013\Amazon\_Oct_2013\AWS Intro Series Branding\AWS-Intro-Series-Branding_10-17-2013_02c.png"/>
            <p:cNvPicPr>
              <a:picLocks noChangeAspect="1" noChangeArrowheads="1"/>
            </p:cNvPicPr>
            <p:nvPr userDrawn="1"/>
          </p:nvPicPr>
          <p:blipFill>
            <a:blip r:embed="rId3" cstate="print"/>
            <a:srcRect/>
            <a:stretch>
              <a:fillRect/>
            </a:stretch>
          </p:blipFill>
          <p:spPr bwMode="auto">
            <a:xfrm>
              <a:off x="2227818" y="2405722"/>
              <a:ext cx="1141485" cy="1166889"/>
            </a:xfrm>
            <a:prstGeom prst="rect">
              <a:avLst/>
            </a:prstGeom>
            <a:noFill/>
          </p:spPr>
        </p:pic>
        <p:pic>
          <p:nvPicPr>
            <p:cNvPr id="13" name="Picture 6" descr="F:\Sreejesh_CM_Data\2013\Amazon\_Oct_2013\AWS Intro Series Branding\AWS-Intro-Series-Branding_10-17-2013_02c.png"/>
            <p:cNvPicPr>
              <a:picLocks noChangeAspect="1" noChangeArrowheads="1"/>
            </p:cNvPicPr>
            <p:nvPr userDrawn="1"/>
          </p:nvPicPr>
          <p:blipFill>
            <a:blip r:embed="rId4" cstate="print"/>
            <a:srcRect/>
            <a:stretch>
              <a:fillRect/>
            </a:stretch>
          </p:blipFill>
          <p:spPr bwMode="auto">
            <a:xfrm>
              <a:off x="1616993" y="2491559"/>
              <a:ext cx="1333421" cy="1363095"/>
            </a:xfrm>
            <a:prstGeom prst="rect">
              <a:avLst/>
            </a:prstGeom>
            <a:noFill/>
          </p:spPr>
        </p:pic>
        <p:pic>
          <p:nvPicPr>
            <p:cNvPr id="14" name="Picture 6" descr="F:\Sreejesh_CM_Data\2013\Amazon\_Oct_2013\AWS Intro Series Branding\AWS-Intro-Series-Branding_10-17-2013_02c.png"/>
            <p:cNvPicPr>
              <a:picLocks noChangeAspect="1" noChangeArrowheads="1"/>
            </p:cNvPicPr>
            <p:nvPr userDrawn="1"/>
          </p:nvPicPr>
          <p:blipFill>
            <a:blip r:embed="rId5" cstate="print"/>
            <a:srcRect/>
            <a:stretch>
              <a:fillRect/>
            </a:stretch>
          </p:blipFill>
          <p:spPr bwMode="auto">
            <a:xfrm>
              <a:off x="884623" y="2491559"/>
              <a:ext cx="1609495" cy="1645313"/>
            </a:xfrm>
            <a:prstGeom prst="rect">
              <a:avLst/>
            </a:prstGeom>
            <a:noFill/>
          </p:spPr>
        </p:pic>
      </p:grpSp>
      <p:pic>
        <p:nvPicPr>
          <p:cNvPr id="15" name="Picture 3" descr="F:\Sreejesh_CM_Data\2013\Amazon\_Oct_2013\AWS Intro Series Branding\AWS-Intro-Series-Branding_10-17-2013_05d.png"/>
          <p:cNvPicPr>
            <a:picLocks noChangeAspect="1" noChangeArrowheads="1"/>
          </p:cNvPicPr>
          <p:nvPr userDrawn="1"/>
        </p:nvPicPr>
        <p:blipFill>
          <a:blip r:embed="rId6" cstate="print"/>
          <a:srcRect/>
          <a:stretch>
            <a:fillRect/>
          </a:stretch>
        </p:blipFill>
        <p:spPr bwMode="auto">
          <a:xfrm>
            <a:off x="9817753" y="3013923"/>
            <a:ext cx="2063108" cy="3058007"/>
          </a:xfrm>
          <a:prstGeom prst="rect">
            <a:avLst/>
          </a:prstGeom>
          <a:noFill/>
        </p:spPr>
      </p:pic>
      <p:sp>
        <p:nvSpPr>
          <p:cNvPr id="21" name="Title 1"/>
          <p:cNvSpPr>
            <a:spLocks noGrp="1"/>
          </p:cNvSpPr>
          <p:nvPr>
            <p:ph type="ctrTitle" hasCustomPrompt="1"/>
          </p:nvPr>
        </p:nvSpPr>
        <p:spPr>
          <a:xfrm>
            <a:off x="1559971" y="794278"/>
            <a:ext cx="9374965" cy="2219645"/>
          </a:xfrm>
        </p:spPr>
        <p:txBody>
          <a:bodyPr anchor="ctr">
            <a:noAutofit/>
          </a:bodyPr>
          <a:lstStyle>
            <a:lvl1pPr algn="ctr">
              <a:defRPr sz="5333">
                <a:solidFill>
                  <a:schemeClr val="tx1"/>
                </a:solidFill>
                <a:latin typeface="Arial"/>
                <a:cs typeface="Arial"/>
              </a:defRPr>
            </a:lvl1pPr>
          </a:lstStyle>
          <a:p>
            <a:r>
              <a:rPr lang="en-US" dirty="0"/>
              <a:t>Classroom Title Slide</a:t>
            </a:r>
          </a:p>
        </p:txBody>
      </p:sp>
      <p:sp>
        <p:nvSpPr>
          <p:cNvPr id="22" name="Subtitle 2"/>
          <p:cNvSpPr>
            <a:spLocks noGrp="1"/>
          </p:cNvSpPr>
          <p:nvPr>
            <p:ph type="subTitle" idx="1"/>
          </p:nvPr>
        </p:nvSpPr>
        <p:spPr>
          <a:xfrm>
            <a:off x="3145971" y="3076067"/>
            <a:ext cx="6425884" cy="968316"/>
          </a:xfrm>
        </p:spPr>
        <p:txBody>
          <a:bodyPr>
            <a:noAutofit/>
          </a:bodyPr>
          <a:lstStyle>
            <a:lvl1pPr marL="0" indent="0" algn="ctr">
              <a:buNone/>
              <a:defRPr sz="2667" b="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20180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pyright">
    <p:spTree>
      <p:nvGrpSpPr>
        <p:cNvPr id="1" name=""/>
        <p:cNvGrpSpPr/>
        <p:nvPr/>
      </p:nvGrpSpPr>
      <p:grpSpPr>
        <a:xfrm>
          <a:off x="0" y="0"/>
          <a:ext cx="0" cy="0"/>
          <a:chOff x="0" y="0"/>
          <a:chExt cx="0" cy="0"/>
        </a:xfrm>
      </p:grpSpPr>
      <p:pic>
        <p:nvPicPr>
          <p:cNvPr id="9"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366282" y="398827"/>
            <a:ext cx="11380345" cy="5423295"/>
          </a:xfrm>
          <a:prstGeom prst="rect">
            <a:avLst/>
          </a:prstGeom>
          <a:noFill/>
        </p:spPr>
      </p:pic>
      <p:cxnSp>
        <p:nvCxnSpPr>
          <p:cNvPr id="6" name="Straight Connector 5"/>
          <p:cNvCxnSpPr/>
          <p:nvPr userDrawn="1"/>
        </p:nvCxnSpPr>
        <p:spPr>
          <a:xfrm>
            <a:off x="0" y="6226277"/>
            <a:ext cx="12192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7829" y="6226277"/>
            <a:ext cx="1194816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689114" y="826872"/>
            <a:ext cx="10734260" cy="4154984"/>
          </a:xfrm>
          <a:prstGeom prst="rect">
            <a:avLst/>
          </a:prstGeom>
        </p:spPr>
        <p:txBody>
          <a:bodyPr wrap="square">
            <a:spAutoFit/>
          </a:bodyPr>
          <a:lstStyle/>
          <a:p>
            <a:pPr algn="ctr"/>
            <a:r>
              <a:rPr lang="en-US" sz="2400">
                <a:solidFill>
                  <a:schemeClr val="tx1"/>
                </a:solidFill>
              </a:rPr>
              <a:t>© 2017</a:t>
            </a:r>
            <a:r>
              <a:rPr lang="en-US" sz="2400" dirty="0">
                <a:solidFill>
                  <a:schemeClr val="tx1"/>
                </a:solidFill>
              </a:rPr>
              <a:t>, Amazon Web Services, Inc. or its affiliates. All rights reserved.</a:t>
            </a:r>
          </a:p>
          <a:p>
            <a:pPr algn="ctr"/>
            <a:endParaRPr lang="en-US" sz="2400" dirty="0">
              <a:solidFill>
                <a:schemeClr val="tx1"/>
              </a:solidFill>
            </a:endParaRPr>
          </a:p>
          <a:p>
            <a:pPr algn="ctr"/>
            <a:r>
              <a:rPr lang="en-US" sz="2400" dirty="0">
                <a:solidFill>
                  <a:schemeClr val="tx1"/>
                </a:solidFill>
              </a:rPr>
              <a:t>This work may not be reproduced or redistributed, in whole or in part, without prior written permission from Amazon Web Services, Inc. Commercial copying, lending, or selling is prohibited.</a:t>
            </a:r>
          </a:p>
          <a:p>
            <a:pPr algn="ctr"/>
            <a:endParaRPr lang="en-US" sz="2400" dirty="0">
              <a:solidFill>
                <a:schemeClr val="tx1"/>
              </a:solidFill>
            </a:endParaRPr>
          </a:p>
          <a:p>
            <a:pPr algn="ctr"/>
            <a:r>
              <a:rPr lang="en-US" sz="2400" dirty="0">
                <a:solidFill>
                  <a:schemeClr val="tx1"/>
                </a:solidFill>
              </a:rPr>
              <a:t>Errors or corrections? Email us at </a:t>
            </a:r>
            <a:r>
              <a:rPr lang="en-US" sz="2400" u="sng" dirty="0">
                <a:solidFill>
                  <a:schemeClr val="tx1"/>
                </a:solidFill>
                <a:hlinkClick r:id="rId3"/>
              </a:rPr>
              <a:t>aws-course-feedback@amazon.com</a:t>
            </a:r>
            <a:r>
              <a:rPr lang="en-US" sz="2400" dirty="0">
                <a:solidFill>
                  <a:schemeClr val="tx1"/>
                </a:solidFill>
              </a:rPr>
              <a:t>. </a:t>
            </a:r>
            <a:br>
              <a:rPr lang="en-US" sz="2400" dirty="0">
                <a:solidFill>
                  <a:schemeClr val="tx1"/>
                </a:solidFill>
              </a:rPr>
            </a:br>
            <a:r>
              <a:rPr lang="en-US" sz="2400" b="0" kern="1200" dirty="0">
                <a:solidFill>
                  <a:schemeClr val="tx1"/>
                </a:solidFill>
                <a:effectLst/>
                <a:latin typeface="+mn-lt"/>
                <a:ea typeface="+mn-ea"/>
                <a:cs typeface="+mn-cs"/>
              </a:rPr>
              <a:t>Other questions? Contact us at </a:t>
            </a:r>
            <a:br>
              <a:rPr lang="en-US" sz="2400" b="0" kern="1200" dirty="0">
                <a:solidFill>
                  <a:schemeClr val="tx1"/>
                </a:solidFill>
                <a:effectLst/>
                <a:latin typeface="+mn-lt"/>
                <a:ea typeface="+mn-ea"/>
                <a:cs typeface="+mn-cs"/>
              </a:rPr>
            </a:br>
            <a:r>
              <a:rPr lang="en-US" sz="2400" kern="1200" dirty="0">
                <a:solidFill>
                  <a:schemeClr val="tx1"/>
                </a:solidFill>
                <a:effectLst/>
                <a:latin typeface="+mn-lt"/>
                <a:ea typeface="+mn-ea"/>
                <a:cs typeface="+mn-cs"/>
                <a:hlinkClick r:id="rId4"/>
              </a:rPr>
              <a:t>https://aws.amazon.com/contact-us/aws-training/</a:t>
            </a:r>
            <a:r>
              <a:rPr lang="en-US" sz="2400" kern="1200" dirty="0">
                <a:solidFill>
                  <a:schemeClr val="tx1"/>
                </a:solidFill>
                <a:effectLst/>
                <a:latin typeface="+mn-lt"/>
                <a:ea typeface="+mn-ea"/>
                <a:cs typeface="+mn-cs"/>
              </a:rPr>
              <a:t>.</a:t>
            </a:r>
            <a:endParaRPr lang="en-US" sz="2400" dirty="0">
              <a:solidFill>
                <a:schemeClr val="tx1"/>
              </a:solidFill>
            </a:endParaRPr>
          </a:p>
          <a:p>
            <a:pPr algn="ctr"/>
            <a:endParaRPr lang="en-US" sz="2400" dirty="0">
              <a:solidFill>
                <a:schemeClr val="tx1"/>
              </a:solidFill>
            </a:endParaRPr>
          </a:p>
          <a:p>
            <a:pPr algn="ctr"/>
            <a:r>
              <a:rPr lang="en-US" sz="2400" dirty="0">
                <a:solidFill>
                  <a:schemeClr val="tx1"/>
                </a:solidFill>
              </a:rPr>
              <a:t>All trademarks are the property of their owners. </a:t>
            </a:r>
          </a:p>
        </p:txBody>
      </p:sp>
      <p:sp>
        <p:nvSpPr>
          <p:cNvPr id="8" name="Rectangle 7"/>
          <p:cNvSpPr/>
          <p:nvPr userDrawn="1"/>
        </p:nvSpPr>
        <p:spPr>
          <a:xfrm>
            <a:off x="127829" y="6356115"/>
            <a:ext cx="4515291" cy="3596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58014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3A39-1746-2D47-B65F-759460062F8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D28193-32B0-F542-B1E7-CC07B8FB6E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817221-EB69-144D-8DEE-7863D3477001}"/>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5" name="Footer Placeholder 4">
            <a:extLst>
              <a:ext uri="{FF2B5EF4-FFF2-40B4-BE49-F238E27FC236}">
                <a16:creationId xmlns:a16="http://schemas.microsoft.com/office/drawing/2014/main" id="{AD436BB2-6CF7-D741-92C8-50CB515693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7EA24-077C-134A-9680-39018FD9E447}"/>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395789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7559-299D-9349-8F85-CB2F7F72C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C9D670-90FF-1444-9104-6C67D81B5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CCE506-F57A-9D4C-BDB1-ADE12FAC21FB}"/>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5" name="Footer Placeholder 4">
            <a:extLst>
              <a:ext uri="{FF2B5EF4-FFF2-40B4-BE49-F238E27FC236}">
                <a16:creationId xmlns:a16="http://schemas.microsoft.com/office/drawing/2014/main" id="{EE4EEE89-6FED-1249-B7BE-D10659A0B7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E11914-ED91-3146-826B-D815204C1CB8}"/>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416277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66B0-69A4-2D4E-BAC4-D3FBBD12FE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025531-BA20-A74A-9A30-E4CDF23779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8943D7-E941-BC47-B229-540E27A796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8B933F-4255-2740-8AB0-D76ED26B6A74}"/>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6" name="Footer Placeholder 5">
            <a:extLst>
              <a:ext uri="{FF2B5EF4-FFF2-40B4-BE49-F238E27FC236}">
                <a16:creationId xmlns:a16="http://schemas.microsoft.com/office/drawing/2014/main" id="{7F078748-27D7-2241-862E-5D04E83705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9F91A8-42F2-B04D-8CE5-DCA00D82594E}"/>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1933391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CFEB-68A1-2B4A-BD59-4A463EDCE8E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04F1C6-6D78-344A-A5F7-F06658A59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2E6C1A-F94F-DD45-A93B-1B998E0CB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B83424C-6134-9B4D-ABBC-3DDEAD354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7CE3F7-D41A-5F41-9857-EF9A2D8058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96643B-BC3F-5045-BEDE-48ABB01CE430}"/>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8" name="Footer Placeholder 7">
            <a:extLst>
              <a:ext uri="{FF2B5EF4-FFF2-40B4-BE49-F238E27FC236}">
                <a16:creationId xmlns:a16="http://schemas.microsoft.com/office/drawing/2014/main" id="{2B4B545B-CB41-7A48-9DBF-5E771FD8DD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20A599-3DD1-6F4A-B031-192F73B834A1}"/>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52576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A936-8A53-E14D-9038-BA82A5EC0F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0CE8A63-BDD2-E644-A17D-7C11643C344B}"/>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4" name="Footer Placeholder 3">
            <a:extLst>
              <a:ext uri="{FF2B5EF4-FFF2-40B4-BE49-F238E27FC236}">
                <a16:creationId xmlns:a16="http://schemas.microsoft.com/office/drawing/2014/main" id="{2F2717A1-2A6D-8D4C-A62F-83ACAA3F2D5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547FE05-F147-284A-808E-17D8CCBC15F4}"/>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339726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8C9BEE-B13F-A944-999D-680A371E2AA4}"/>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3" name="Footer Placeholder 2">
            <a:extLst>
              <a:ext uri="{FF2B5EF4-FFF2-40B4-BE49-F238E27FC236}">
                <a16:creationId xmlns:a16="http://schemas.microsoft.com/office/drawing/2014/main" id="{8D9D4EBE-B9B9-764C-8957-8F53D86228C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D0EE42-BF04-E44F-B830-B52BCE81FC8B}"/>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47172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FDE9-1AEB-7447-9E19-787F788D0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28DBB4-7A0B-E847-8FFF-2C2B911FB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DB7AF1E-CF55-2646-A97D-8A257135C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9B99BE-96CD-4A42-AFCE-5D66A4574A88}"/>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6" name="Footer Placeholder 5">
            <a:extLst>
              <a:ext uri="{FF2B5EF4-FFF2-40B4-BE49-F238E27FC236}">
                <a16:creationId xmlns:a16="http://schemas.microsoft.com/office/drawing/2014/main" id="{53F870A0-3801-6846-B8E8-5A53AC460B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0B0B10-EBDF-504F-B0FB-0A0E00904470}"/>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147133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047B-DD41-0A4A-AC78-665ED49C4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35390F-8530-D34B-A21C-1BA7D4059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FD2EDC7-C621-3E4B-95E7-C6B0929A1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44427F-33AE-A843-B615-63DA2192C056}"/>
              </a:ext>
            </a:extLst>
          </p:cNvPr>
          <p:cNvSpPr>
            <a:spLocks noGrp="1"/>
          </p:cNvSpPr>
          <p:nvPr>
            <p:ph type="dt" sz="half" idx="10"/>
          </p:nvPr>
        </p:nvSpPr>
        <p:spPr/>
        <p:txBody>
          <a:bodyPr/>
          <a:lstStyle/>
          <a:p>
            <a:fld id="{B36DA745-2800-624C-8416-BA05E103A172}" type="datetimeFigureOut">
              <a:rPr lang="en-GB" smtClean="0"/>
              <a:t>14/11/2018</a:t>
            </a:fld>
            <a:endParaRPr lang="en-GB"/>
          </a:p>
        </p:txBody>
      </p:sp>
      <p:sp>
        <p:nvSpPr>
          <p:cNvPr id="6" name="Footer Placeholder 5">
            <a:extLst>
              <a:ext uri="{FF2B5EF4-FFF2-40B4-BE49-F238E27FC236}">
                <a16:creationId xmlns:a16="http://schemas.microsoft.com/office/drawing/2014/main" id="{BAF80074-FBFE-D142-92F5-82BC2A6A90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48B787-3218-8341-A361-914ED289B166}"/>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350785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EE525-98F5-2A45-9E78-505B02902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1C401C-8991-A24B-AB72-4AA590AE8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2EC99-63AA-AE44-8923-FAE861A81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DA745-2800-624C-8416-BA05E103A172}" type="datetimeFigureOut">
              <a:rPr lang="en-GB" smtClean="0"/>
              <a:t>14/11/2018</a:t>
            </a:fld>
            <a:endParaRPr lang="en-GB"/>
          </a:p>
        </p:txBody>
      </p:sp>
      <p:sp>
        <p:nvSpPr>
          <p:cNvPr id="5" name="Footer Placeholder 4">
            <a:extLst>
              <a:ext uri="{FF2B5EF4-FFF2-40B4-BE49-F238E27FC236}">
                <a16:creationId xmlns:a16="http://schemas.microsoft.com/office/drawing/2014/main" id="{653BAD60-2837-424C-8EFF-8694E701C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0B63A4-47F8-7849-B045-946A781F0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715AA-F84E-404A-B391-69667D7651C7}" type="slidenum">
              <a:rPr lang="en-GB" smtClean="0"/>
              <a:t>‹#›</a:t>
            </a:fld>
            <a:endParaRPr lang="en-GB"/>
          </a:p>
        </p:txBody>
      </p:sp>
    </p:spTree>
    <p:extLst>
      <p:ext uri="{BB962C8B-B14F-4D97-AF65-F5344CB8AC3E}">
        <p14:creationId xmlns:p14="http://schemas.microsoft.com/office/powerpoint/2010/main" val="1967322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lstStyle/>
          <a:p>
            <a:pPr algn="ctr"/>
            <a:r>
              <a:rPr lang="en-US" sz="4267">
                <a:solidFill>
                  <a:srgbClr val="474746"/>
                </a:solidFill>
              </a:rPr>
              <a:t>Solution</a:t>
            </a:r>
            <a:r>
              <a:rPr lang="en-US" sz="4267"/>
              <a:t> </a:t>
            </a:r>
            <a:r>
              <a:rPr lang="en-US" sz="4267" dirty="0"/>
              <a:t>Template</a:t>
            </a:r>
          </a:p>
        </p:txBody>
      </p:sp>
      <p:sp>
        <p:nvSpPr>
          <p:cNvPr id="27" name="Content Placeholder 2"/>
          <p:cNvSpPr>
            <a:spLocks noGrp="1"/>
          </p:cNvSpPr>
          <p:nvPr>
            <p:ph type="subTitle" idx="1"/>
          </p:nvPr>
        </p:nvSpPr>
        <p:spPr/>
        <p:txBody>
          <a:bodyPr/>
          <a:lstStyle/>
          <a:p>
            <a:pPr marL="4233" lvl="1"/>
            <a:endParaRPr lang="en-US" dirty="0"/>
          </a:p>
          <a:p>
            <a:endParaRPr lang="en-US" dirty="0"/>
          </a:p>
        </p:txBody>
      </p:sp>
    </p:spTree>
    <p:extLst>
      <p:ext uri="{BB962C8B-B14F-4D97-AF65-F5344CB8AC3E}">
        <p14:creationId xmlns:p14="http://schemas.microsoft.com/office/powerpoint/2010/main" val="2240158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Subnet Details</a:t>
            </a:r>
          </a:p>
        </p:txBody>
      </p:sp>
      <p:graphicFrame>
        <p:nvGraphicFramePr>
          <p:cNvPr id="4" name="Table 3"/>
          <p:cNvGraphicFramePr>
            <a:graphicFrameLocks noGrp="1"/>
          </p:cNvGraphicFramePr>
          <p:nvPr>
            <p:extLst>
              <p:ext uri="{D42A27DB-BD31-4B8C-83A1-F6EECF244321}">
                <p14:modId xmlns:p14="http://schemas.microsoft.com/office/powerpoint/2010/main" val="2226570052"/>
              </p:ext>
            </p:extLst>
          </p:nvPr>
        </p:nvGraphicFramePr>
        <p:xfrm>
          <a:off x="357809" y="1306935"/>
          <a:ext cx="10788099" cy="3966073"/>
        </p:xfrm>
        <a:graphic>
          <a:graphicData uri="http://schemas.openxmlformats.org/drawingml/2006/table">
            <a:tbl>
              <a:tblPr firstRow="1" bandRow="1"/>
              <a:tblGrid>
                <a:gridCol w="2122998">
                  <a:extLst>
                    <a:ext uri="{9D8B030D-6E8A-4147-A177-3AD203B41FA5}">
                      <a16:colId xmlns:a16="http://schemas.microsoft.com/office/drawing/2014/main" val="20000"/>
                    </a:ext>
                  </a:extLst>
                </a:gridCol>
                <a:gridCol w="952277">
                  <a:extLst>
                    <a:ext uri="{9D8B030D-6E8A-4147-A177-3AD203B41FA5}">
                      <a16:colId xmlns:a16="http://schemas.microsoft.com/office/drawing/2014/main" val="20001"/>
                    </a:ext>
                  </a:extLst>
                </a:gridCol>
                <a:gridCol w="3455306">
                  <a:extLst>
                    <a:ext uri="{9D8B030D-6E8A-4147-A177-3AD203B41FA5}">
                      <a16:colId xmlns:a16="http://schemas.microsoft.com/office/drawing/2014/main" val="20002"/>
                    </a:ext>
                  </a:extLst>
                </a:gridCol>
                <a:gridCol w="2128759">
                  <a:extLst>
                    <a:ext uri="{9D8B030D-6E8A-4147-A177-3AD203B41FA5}">
                      <a16:colId xmlns:a16="http://schemas.microsoft.com/office/drawing/2014/main" val="20003"/>
                    </a:ext>
                  </a:extLst>
                </a:gridCol>
                <a:gridCol w="2128759">
                  <a:extLst>
                    <a:ext uri="{9D8B030D-6E8A-4147-A177-3AD203B41FA5}">
                      <a16:colId xmlns:a16="http://schemas.microsoft.com/office/drawing/2014/main" val="20004"/>
                    </a:ext>
                  </a:extLst>
                </a:gridCol>
              </a:tblGrid>
              <a:tr h="4064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dirty="0">
                          <a:solidFill>
                            <a:srgbClr val="474746"/>
                          </a:solidFill>
                          <a:latin typeface="Calibri" panose="020F0502020204030204" pitchFamily="34" charset="0"/>
                        </a:rPr>
                        <a:t>Subnet</a:t>
                      </a:r>
                      <a:r>
                        <a:rPr lang="en-US" sz="1900" b="1" baseline="0" dirty="0">
                          <a:latin typeface="Calibri" panose="020F0502020204030204" pitchFamily="34" charset="0"/>
                        </a:rPr>
                        <a:t> Name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VPC</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u="none" baseline="0">
                          <a:solidFill>
                            <a:srgbClr val="474746"/>
                          </a:solidFill>
                          <a:latin typeface="Calibri" panose="020F0502020204030204" pitchFamily="34" charset="0"/>
                        </a:rPr>
                        <a:t>type</a:t>
                      </a:r>
                      <a:r>
                        <a:rPr lang="en-US" sz="1900" b="1" baseline="0">
                          <a:latin typeface="Calibri" panose="020F0502020204030204" pitchFamily="34" charset="0"/>
                        </a:rPr>
                        <a:t> </a:t>
                      </a:r>
                      <a:r>
                        <a:rPr lang="en-US" sz="1900" b="1" baseline="0" dirty="0">
                          <a:latin typeface="Calibri" panose="020F0502020204030204" pitchFamily="34" charset="0"/>
                        </a:rPr>
                        <a:t>(Public/private)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dirty="0">
                          <a:latin typeface="Calibri" panose="020F0502020204030204" pitchFamily="34" charset="0"/>
                        </a:rPr>
                        <a:t>AZ</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900" b="1" u="none">
                          <a:solidFill>
                            <a:srgbClr val="474746"/>
                          </a:solidFill>
                          <a:latin typeface="Calibri" panose="020F0502020204030204" pitchFamily="34" charset="0"/>
                        </a:rPr>
                        <a:t>Subnet</a:t>
                      </a:r>
                      <a:r>
                        <a:rPr lang="en-US" sz="1900" b="1">
                          <a:latin typeface="Calibri" panose="020F0502020204030204" pitchFamily="34" charset="0"/>
                        </a:rPr>
                        <a:t> </a:t>
                      </a:r>
                      <a:r>
                        <a:rPr lang="en-US" sz="1900" b="1" u="none">
                          <a:solidFill>
                            <a:srgbClr val="474746"/>
                          </a:solidFill>
                          <a:latin typeface="Calibri" panose="020F0502020204030204" pitchFamily="34" charset="0"/>
                        </a:rPr>
                        <a:t>Address</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46839">
                <a:tc>
                  <a:txBody>
                    <a:bodyPr/>
                    <a:lstStyle/>
                    <a:p>
                      <a:r>
                        <a:rPr lang="en-US" sz="1900" dirty="0">
                          <a:latin typeface="Calibri" panose="020F0502020204030204" pitchFamily="34" charset="0"/>
                        </a:rPr>
                        <a:t>Public Subnet 3</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10.0.0.9</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6839">
                <a:tc>
                  <a:txBody>
                    <a:body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Public Subnet 4</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a:latin typeface="Calibri" panose="020F0502020204030204" pitchFamily="34" charset="0"/>
                        </a:rPr>
                        <a:t>#2</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GB" sz="2000" dirty="0"/>
                        <a:t>ap-southeast-1b</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10.0.0.10</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WebTest</a:t>
                      </a:r>
                      <a:r>
                        <a:rPr lang="en-US" sz="1900" dirty="0"/>
                        <a:t> 1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#2</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ap-southeast-1a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10.0.0.11</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WebTest</a:t>
                      </a:r>
                      <a:r>
                        <a:rPr lang="en-US" sz="1900" dirty="0"/>
                        <a:t> 2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#2</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ap-southeast-1b</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10.0.0.12</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AppTest</a:t>
                      </a:r>
                      <a:r>
                        <a:rPr lang="en-US" sz="1900" dirty="0"/>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#2</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ap-southeast-1a</a:t>
                      </a:r>
                      <a:endParaRPr lang="en-US" sz="1900" b="1"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10.0.0.13</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6839">
                <a:tc>
                  <a:txBody>
                    <a:bodyPr/>
                    <a:lstStyle/>
                    <a:p>
                      <a:r>
                        <a:rPr lang="en-US" sz="1900" dirty="0"/>
                        <a:t>Private </a:t>
                      </a:r>
                      <a:r>
                        <a:rPr lang="en-US" sz="1900" dirty="0" err="1"/>
                        <a:t>AppTest</a:t>
                      </a:r>
                      <a:r>
                        <a:rPr lang="en-US" sz="1900" dirty="0"/>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10.0.0.14</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6839">
                <a:tc>
                  <a:txBody>
                    <a:bodyPr/>
                    <a:lstStyle/>
                    <a:p>
                      <a:r>
                        <a:rPr lang="en-US" sz="1900" dirty="0">
                          <a:latin typeface="Calibri" panose="020F0502020204030204" pitchFamily="34" charset="0"/>
                        </a:rPr>
                        <a:t>Private </a:t>
                      </a:r>
                      <a:r>
                        <a:rPr lang="en-US" sz="1900" dirty="0" err="1">
                          <a:latin typeface="Calibri" panose="020F0502020204030204" pitchFamily="34" charset="0"/>
                        </a:rPr>
                        <a:t>DBTest</a:t>
                      </a:r>
                      <a:r>
                        <a:rPr lang="en-US" sz="1900" dirty="0">
                          <a:latin typeface="Calibri" panose="020F0502020204030204" pitchFamily="34" charset="0"/>
                        </a:rPr>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10.0.0.15</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DBTest</a:t>
                      </a:r>
                      <a:r>
                        <a:rPr lang="en-US" sz="1900" dirty="0">
                          <a:latin typeface="Calibri" panose="020F0502020204030204" pitchFamily="34" charset="0"/>
                        </a:rPr>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10.0.0.16</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217484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 Subnet Details</a:t>
            </a:r>
          </a:p>
        </p:txBody>
      </p:sp>
      <p:graphicFrame>
        <p:nvGraphicFramePr>
          <p:cNvPr id="4" name="Table 3"/>
          <p:cNvGraphicFramePr>
            <a:graphicFrameLocks noGrp="1"/>
          </p:cNvGraphicFramePr>
          <p:nvPr>
            <p:extLst>
              <p:ext uri="{D42A27DB-BD31-4B8C-83A1-F6EECF244321}">
                <p14:modId xmlns:p14="http://schemas.microsoft.com/office/powerpoint/2010/main" val="1210767327"/>
              </p:ext>
            </p:extLst>
          </p:nvPr>
        </p:nvGraphicFramePr>
        <p:xfrm>
          <a:off x="692604" y="1306935"/>
          <a:ext cx="10453303" cy="3966073"/>
        </p:xfrm>
        <a:graphic>
          <a:graphicData uri="http://schemas.openxmlformats.org/drawingml/2006/table">
            <a:tbl>
              <a:tblPr firstRow="1" bandRow="1"/>
              <a:tblGrid>
                <a:gridCol w="1994937">
                  <a:extLst>
                    <a:ext uri="{9D8B030D-6E8A-4147-A177-3AD203B41FA5}">
                      <a16:colId xmlns:a16="http://schemas.microsoft.com/office/drawing/2014/main" val="20000"/>
                    </a:ext>
                  </a:extLst>
                </a:gridCol>
                <a:gridCol w="984901">
                  <a:extLst>
                    <a:ext uri="{9D8B030D-6E8A-4147-A177-3AD203B41FA5}">
                      <a16:colId xmlns:a16="http://schemas.microsoft.com/office/drawing/2014/main" val="20001"/>
                    </a:ext>
                  </a:extLst>
                </a:gridCol>
                <a:gridCol w="3348075">
                  <a:extLst>
                    <a:ext uri="{9D8B030D-6E8A-4147-A177-3AD203B41FA5}">
                      <a16:colId xmlns:a16="http://schemas.microsoft.com/office/drawing/2014/main" val="20002"/>
                    </a:ext>
                  </a:extLst>
                </a:gridCol>
                <a:gridCol w="2062695">
                  <a:extLst>
                    <a:ext uri="{9D8B030D-6E8A-4147-A177-3AD203B41FA5}">
                      <a16:colId xmlns:a16="http://schemas.microsoft.com/office/drawing/2014/main" val="20003"/>
                    </a:ext>
                  </a:extLst>
                </a:gridCol>
                <a:gridCol w="2062695">
                  <a:extLst>
                    <a:ext uri="{9D8B030D-6E8A-4147-A177-3AD203B41FA5}">
                      <a16:colId xmlns:a16="http://schemas.microsoft.com/office/drawing/2014/main" val="20004"/>
                    </a:ext>
                  </a:extLst>
                </a:gridCol>
              </a:tblGrid>
              <a:tr h="4064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dirty="0">
                          <a:solidFill>
                            <a:srgbClr val="474746"/>
                          </a:solidFill>
                          <a:latin typeface="Calibri" panose="020F0502020204030204" pitchFamily="34" charset="0"/>
                        </a:rPr>
                        <a:t>Subnet</a:t>
                      </a:r>
                      <a:r>
                        <a:rPr lang="en-US" sz="1900" b="1" baseline="0" dirty="0">
                          <a:latin typeface="Calibri" panose="020F0502020204030204" pitchFamily="34" charset="0"/>
                        </a:rPr>
                        <a:t> Name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VPC</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u="none" baseline="0">
                          <a:solidFill>
                            <a:srgbClr val="474746"/>
                          </a:solidFill>
                          <a:latin typeface="Calibri" panose="020F0502020204030204" pitchFamily="34" charset="0"/>
                        </a:rPr>
                        <a:t>type</a:t>
                      </a:r>
                      <a:r>
                        <a:rPr lang="en-US" sz="1900" b="1" baseline="0">
                          <a:latin typeface="Calibri" panose="020F0502020204030204" pitchFamily="34" charset="0"/>
                        </a:rPr>
                        <a:t> </a:t>
                      </a:r>
                      <a:r>
                        <a:rPr lang="en-US" sz="1900" b="1" baseline="0" dirty="0">
                          <a:latin typeface="Calibri" panose="020F0502020204030204" pitchFamily="34" charset="0"/>
                        </a:rPr>
                        <a:t>(Public/private)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dirty="0">
                          <a:latin typeface="Calibri" panose="020F0502020204030204" pitchFamily="34" charset="0"/>
                        </a:rPr>
                        <a:t>AZ</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900" b="1" u="none">
                          <a:solidFill>
                            <a:srgbClr val="474746"/>
                          </a:solidFill>
                          <a:latin typeface="Calibri" panose="020F0502020204030204" pitchFamily="34" charset="0"/>
                        </a:rPr>
                        <a:t>Subnet</a:t>
                      </a:r>
                      <a:r>
                        <a:rPr lang="en-US" sz="1900" b="1">
                          <a:latin typeface="Calibri" panose="020F0502020204030204" pitchFamily="34" charset="0"/>
                        </a:rPr>
                        <a:t> </a:t>
                      </a:r>
                      <a:r>
                        <a:rPr lang="en-US" sz="1900" b="1" u="none">
                          <a:solidFill>
                            <a:srgbClr val="474746"/>
                          </a:solidFill>
                          <a:latin typeface="Calibri" panose="020F0502020204030204" pitchFamily="34" charset="0"/>
                        </a:rPr>
                        <a:t>Address</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46839">
                <a:tc>
                  <a:txBody>
                    <a:bodyPr/>
                    <a:lstStyle/>
                    <a:p>
                      <a:r>
                        <a:rPr lang="en-US" sz="1900" dirty="0">
                          <a:latin typeface="Calibri" panose="020F0502020204030204" pitchFamily="34" charset="0"/>
                        </a:rPr>
                        <a:t>Public Subnet 5</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10.0.0.17</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6839">
                <a:tc>
                  <a:txBody>
                    <a:body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Public subnet 6</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dirty="0">
                          <a:latin typeface="Calibri" panose="020F0502020204030204" pitchFamily="34" charset="0"/>
                        </a:rPr>
                        <a:t>#3</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dirty="0">
                          <a:solidFill>
                            <a:srgbClr val="474746"/>
                          </a:solidFill>
                          <a:latin typeface="Calibri" panose="020F0502020204030204" pitchFamily="34" charset="0"/>
                        </a:rPr>
                        <a:t>Public</a:t>
                      </a:r>
                      <a:endParaRPr lang="en-US" sz="1900" u="none" kern="1200" dirty="0">
                        <a:solidFill>
                          <a:srgbClr val="474746"/>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GB" sz="2000" dirty="0"/>
                        <a:t>us-west-1 b</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10.0.0.18</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Private </a:t>
                      </a:r>
                      <a:r>
                        <a:rPr lang="en-US" sz="1900" dirty="0" err="1"/>
                        <a:t>WebDev</a:t>
                      </a:r>
                      <a:r>
                        <a:rPr lang="en-US" sz="1900" dirty="0"/>
                        <a:t> 1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#3</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us-west-1 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10.0.0.19</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Private </a:t>
                      </a:r>
                      <a:r>
                        <a:rPr lang="en-US" sz="1900" dirty="0" err="1"/>
                        <a:t>WebDev</a:t>
                      </a:r>
                      <a:r>
                        <a:rPr lang="en-US" sz="1900" dirty="0"/>
                        <a:t> 2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#3</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us-west-1 b</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10.0.0.20</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AppDev</a:t>
                      </a:r>
                      <a:r>
                        <a:rPr lang="en-US" sz="1900" dirty="0"/>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#3</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us-west-1 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10.0.0.21</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6839">
                <a:tc>
                  <a:txBody>
                    <a:bodyPr/>
                    <a:lstStyle/>
                    <a:p>
                      <a:r>
                        <a:rPr lang="en-US" sz="1900" dirty="0"/>
                        <a:t>Private </a:t>
                      </a:r>
                      <a:r>
                        <a:rPr lang="en-US" sz="1900" dirty="0" err="1"/>
                        <a:t>AppDev</a:t>
                      </a:r>
                      <a:r>
                        <a:rPr lang="en-US" sz="1900" dirty="0"/>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 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10.0.0.22</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6839">
                <a:tc>
                  <a:txBody>
                    <a:bodyPr/>
                    <a:lstStyle/>
                    <a:p>
                      <a:r>
                        <a:rPr lang="en-US" sz="1900" dirty="0">
                          <a:latin typeface="Calibri" panose="020F0502020204030204" pitchFamily="34" charset="0"/>
                        </a:rPr>
                        <a:t>Private </a:t>
                      </a:r>
                      <a:r>
                        <a:rPr lang="en-US" sz="1900" dirty="0" err="1">
                          <a:latin typeface="Calibri" panose="020F0502020204030204" pitchFamily="34" charset="0"/>
                        </a:rPr>
                        <a:t>DBDev</a:t>
                      </a:r>
                      <a:r>
                        <a:rPr lang="en-US" sz="1900" dirty="0">
                          <a:latin typeface="Calibri" panose="020F0502020204030204" pitchFamily="34" charset="0"/>
                        </a:rPr>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 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10.0.0.23</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DBDev</a:t>
                      </a:r>
                      <a:r>
                        <a:rPr lang="en-US" sz="1900" dirty="0">
                          <a:latin typeface="Calibri" panose="020F0502020204030204" pitchFamily="34" charset="0"/>
                        </a:rPr>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 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10.0.0.24</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59982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Instance </a:t>
            </a:r>
            <a:r>
              <a:rPr lang="en-US" dirty="0"/>
              <a:t>Details</a:t>
            </a:r>
          </a:p>
        </p:txBody>
      </p:sp>
      <p:sp>
        <p:nvSpPr>
          <p:cNvPr id="5" name="Rectangle 2"/>
          <p:cNvSpPr>
            <a:spLocks noGrp="1"/>
          </p:cNvSpPr>
          <p:nvPr>
            <p:ph idx="1"/>
          </p:nvPr>
        </p:nvSpPr>
        <p:spPr>
          <a:xfrm>
            <a:off x="447371" y="857645"/>
            <a:ext cx="11379200" cy="499815"/>
          </a:xfrm>
        </p:spPr>
        <p:txBody>
          <a:bodyPr>
            <a:normAutofit/>
          </a:bodyPr>
          <a:lstStyle/>
          <a:p>
            <a:pPr marL="4233" lvl="1" indent="0">
              <a:buNone/>
            </a:pPr>
            <a:r>
              <a:rPr lang="en-US" dirty="0"/>
              <a:t>Describe the type, size, and justification for the instances you will use for each tier.</a:t>
            </a:r>
          </a:p>
        </p:txBody>
      </p:sp>
      <p:graphicFrame>
        <p:nvGraphicFramePr>
          <p:cNvPr id="9" name="Table 8"/>
          <p:cNvGraphicFramePr>
            <a:graphicFrameLocks noGrp="1"/>
          </p:cNvGraphicFramePr>
          <p:nvPr>
            <p:extLst>
              <p:ext uri="{D42A27DB-BD31-4B8C-83A1-F6EECF244321}">
                <p14:modId xmlns:p14="http://schemas.microsoft.com/office/powerpoint/2010/main" val="2817604091"/>
              </p:ext>
            </p:extLst>
          </p:nvPr>
        </p:nvGraphicFramePr>
        <p:xfrm>
          <a:off x="0" y="1263193"/>
          <a:ext cx="12191999" cy="5161429"/>
        </p:xfrm>
        <a:graphic>
          <a:graphicData uri="http://schemas.openxmlformats.org/drawingml/2006/table">
            <a:tbl>
              <a:tblPr firstRow="1" bandRow="1"/>
              <a:tblGrid>
                <a:gridCol w="770321">
                  <a:extLst>
                    <a:ext uri="{9D8B030D-6E8A-4147-A177-3AD203B41FA5}">
                      <a16:colId xmlns:a16="http://schemas.microsoft.com/office/drawing/2014/main" val="20000"/>
                    </a:ext>
                  </a:extLst>
                </a:gridCol>
                <a:gridCol w="1626235">
                  <a:extLst>
                    <a:ext uri="{9D8B030D-6E8A-4147-A177-3AD203B41FA5}">
                      <a16:colId xmlns:a16="http://schemas.microsoft.com/office/drawing/2014/main" val="20001"/>
                    </a:ext>
                  </a:extLst>
                </a:gridCol>
                <a:gridCol w="1298751">
                  <a:extLst>
                    <a:ext uri="{9D8B030D-6E8A-4147-A177-3AD203B41FA5}">
                      <a16:colId xmlns:a16="http://schemas.microsoft.com/office/drawing/2014/main" val="20002"/>
                    </a:ext>
                  </a:extLst>
                </a:gridCol>
                <a:gridCol w="1498862">
                  <a:extLst>
                    <a:ext uri="{9D8B030D-6E8A-4147-A177-3AD203B41FA5}">
                      <a16:colId xmlns:a16="http://schemas.microsoft.com/office/drawing/2014/main" val="20003"/>
                    </a:ext>
                  </a:extLst>
                </a:gridCol>
                <a:gridCol w="1395167">
                  <a:extLst>
                    <a:ext uri="{9D8B030D-6E8A-4147-A177-3AD203B41FA5}">
                      <a16:colId xmlns:a16="http://schemas.microsoft.com/office/drawing/2014/main" val="20004"/>
                    </a:ext>
                  </a:extLst>
                </a:gridCol>
                <a:gridCol w="2894029">
                  <a:extLst>
                    <a:ext uri="{9D8B030D-6E8A-4147-A177-3AD203B41FA5}">
                      <a16:colId xmlns:a16="http://schemas.microsoft.com/office/drawing/2014/main" val="20005"/>
                    </a:ext>
                  </a:extLst>
                </a:gridCol>
                <a:gridCol w="1423447">
                  <a:extLst>
                    <a:ext uri="{9D8B030D-6E8A-4147-A177-3AD203B41FA5}">
                      <a16:colId xmlns:a16="http://schemas.microsoft.com/office/drawing/2014/main" val="20006"/>
                    </a:ext>
                  </a:extLst>
                </a:gridCol>
                <a:gridCol w="1285187">
                  <a:extLst>
                    <a:ext uri="{9D8B030D-6E8A-4147-A177-3AD203B41FA5}">
                      <a16:colId xmlns:a16="http://schemas.microsoft.com/office/drawing/2014/main" val="20007"/>
                    </a:ext>
                  </a:extLst>
                </a:gridCol>
              </a:tblGrid>
              <a:tr h="8637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Tag</a:t>
                      </a:r>
                      <a:r>
                        <a:rPr lang="en-US" sz="2400" b="1">
                          <a:latin typeface="Calibri" panose="020F0502020204030204" pitchFamily="34" charset="0"/>
                        </a:rPr>
                        <a:t>*</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OS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Type</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Size </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Justification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 </a:t>
                      </a:r>
                      <a:r>
                        <a:rPr lang="en-US" sz="2400" b="1">
                          <a:latin typeface="Calibri" panose="020F0502020204030204" pitchFamily="34" charset="0"/>
                        </a:rPr>
                        <a:t>of </a:t>
                      </a:r>
                      <a:r>
                        <a:rPr lang="en-US" sz="2400" b="1" u="none">
                          <a:solidFill>
                            <a:srgbClr val="474746"/>
                          </a:solidFill>
                          <a:latin typeface="Calibri" panose="020F0502020204030204" pitchFamily="34" charset="0"/>
                        </a:rPr>
                        <a:t>instances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dirty="0">
                          <a:solidFill>
                            <a:srgbClr val="474746"/>
                          </a:solidFill>
                          <a:latin typeface="Calibri" panose="020F0502020204030204" pitchFamily="34" charset="0"/>
                        </a:rPr>
                        <a:t>User Data?</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02682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Key</a:t>
                      </a:r>
                      <a:r>
                        <a:rPr lang="en-US" sz="1600" kern="1200" baseline="0" dirty="0">
                          <a:solidFill>
                            <a:schemeClr val="tx1"/>
                          </a:solidFill>
                          <a:latin typeface="Calibri" panose="020F0502020204030204" pitchFamily="34" charset="0"/>
                          <a:ea typeface="+mn-ea"/>
                          <a:cs typeface="+mn-cs"/>
                        </a:rPr>
                        <a:t> = Name</a:t>
                      </a:r>
                    </a:p>
                    <a:p>
                      <a:pPr marL="0" algn="l" defTabSz="457200" rtl="0" eaLnBrk="1" latinLnBrk="0" hangingPunct="1"/>
                      <a:r>
                        <a:rPr lang="en-US" sz="1600" u="none" kern="1200" baseline="0" dirty="0">
                          <a:solidFill>
                            <a:srgbClr val="474746"/>
                          </a:solidFill>
                          <a:latin typeface="Calibri" panose="020F0502020204030204" pitchFamily="34" charset="0"/>
                          <a:ea typeface="+mn-ea"/>
                          <a:cs typeface="+mn-cs"/>
                        </a:rPr>
                        <a:t>Value</a:t>
                      </a:r>
                      <a:r>
                        <a:rPr lang="en-US" sz="1600" kern="1200" baseline="0" dirty="0">
                          <a:solidFill>
                            <a:schemeClr val="tx1"/>
                          </a:solidFill>
                          <a:latin typeface="Calibri" panose="020F0502020204030204" pitchFamily="34" charset="0"/>
                          <a:ea typeface="+mn-ea"/>
                          <a:cs typeface="+mn-cs"/>
                        </a:rPr>
                        <a:t> = web-tier</a:t>
                      </a:r>
                      <a:endParaRPr lang="en-US" sz="1600" kern="120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baseline="0" dirty="0">
                          <a:solidFill>
                            <a:schemeClr val="tx1"/>
                          </a:solidFill>
                          <a:latin typeface="Calibri" panose="020F0502020204030204" pitchFamily="34" charset="0"/>
                          <a:ea typeface="+mn-ea"/>
                          <a:cs typeface="+mn-cs"/>
                        </a:rPr>
                        <a:t>Windows </a:t>
                      </a:r>
                      <a:r>
                        <a:rPr lang="en-US" sz="1900" kern="1200" dirty="0">
                          <a:solidFill>
                            <a:schemeClr val="tx1"/>
                          </a:solidFill>
                          <a:latin typeface="Calibri" panose="020F0502020204030204" pitchFamily="34" charset="0"/>
                          <a:ea typeface="+mn-ea"/>
                          <a:cs typeface="+mn-cs"/>
                        </a:rPr>
                        <a:t>Server 2016 Base 10</a:t>
                      </a:r>
                    </a:p>
                    <a:p>
                      <a:pPr marL="0" algn="l" defTabSz="457200" rtl="0" eaLnBrk="1" latinLnBrk="0" hangingPunct="1"/>
                      <a:endParaRPr lang="en-US" sz="1900" kern="1200" baseline="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dirty="0">
                          <a:solidFill>
                            <a:schemeClr val="tx1"/>
                          </a:solidFill>
                          <a:latin typeface="Calibri" panose="020F0502020204030204" pitchFamily="34" charset="0"/>
                          <a:ea typeface="+mn-ea"/>
                          <a:cs typeface="+mn-cs"/>
                        </a:rPr>
                        <a:t>EC2</a:t>
                      </a: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dirty="0">
                          <a:solidFill>
                            <a:schemeClr val="tx1"/>
                          </a:solidFill>
                          <a:latin typeface="Calibri" panose="020F0502020204030204" pitchFamily="34" charset="0"/>
                          <a:ea typeface="+mn-ea"/>
                          <a:cs typeface="+mn-cs"/>
                        </a:rPr>
                        <a:t>T3.</a:t>
                      </a:r>
                      <a:r>
                        <a:rPr lang="en-US" sz="1900" u="none" kern="1200" dirty="0">
                          <a:solidFill>
                            <a:srgbClr val="474746"/>
                          </a:solidFill>
                          <a:latin typeface="Calibri" panose="020F0502020204030204" pitchFamily="34" charset="0"/>
                          <a:ea typeface="+mn-ea"/>
                          <a:cs typeface="+mn-cs"/>
                        </a:rPr>
                        <a:t> </a:t>
                      </a:r>
                      <a:r>
                        <a:rPr lang="en-US" sz="1900" u="none" kern="1200" dirty="0" err="1">
                          <a:solidFill>
                            <a:srgbClr val="474746"/>
                          </a:solidFill>
                          <a:latin typeface="Calibri" panose="020F0502020204030204" pitchFamily="34" charset="0"/>
                          <a:ea typeface="+mn-ea"/>
                          <a:cs typeface="+mn-cs"/>
                        </a:rPr>
                        <a:t>meduim</a:t>
                      </a:r>
                      <a:endParaRPr lang="en-US" sz="1900" kern="120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Meeting the min requirements for the servers to run with the  original architecture and allows for double the current server numbers</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algn="l" defTabSz="457200" rtl="0" eaLnBrk="1" latinLnBrk="0" hangingPunct="1">
                        <a:tabLst>
                          <a:tab pos="1262063" algn="r"/>
                        </a:tabLst>
                      </a:pPr>
                      <a:r>
                        <a:rPr lang="en-US" sz="1900" kern="1200" dirty="0">
                          <a:solidFill>
                            <a:schemeClr val="tx1"/>
                          </a:solidFill>
                          <a:latin typeface="Calibri" panose="020F0502020204030204" pitchFamily="34" charset="0"/>
                          <a:ea typeface="+mn-ea"/>
                          <a:cs typeface="+mn-cs"/>
                        </a:rPr>
                        <a:t>4</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tabLst>
                          <a:tab pos="1262063" algn="r"/>
                        </a:tabLst>
                      </a:pPr>
                      <a:r>
                        <a:rPr lang="en-US" sz="1900" kern="1200" dirty="0">
                          <a:solidFill>
                            <a:schemeClr val="tx1"/>
                          </a:solidFill>
                          <a:latin typeface="Calibri" panose="020F0502020204030204" pitchFamily="34" charset="0"/>
                          <a:ea typeface="+mn-ea"/>
                          <a:cs typeface="+mn-cs"/>
                        </a:rPr>
                        <a:t>Input / Output</a:t>
                      </a:r>
                    </a:p>
                  </a:txBody>
                  <a:tcPr marL="121920" marR="121920" marT="60960" marB="60960"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56685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a:t>
                      </a: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Key =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Value = app-tier</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baseline="0" dirty="0">
                          <a:solidFill>
                            <a:schemeClr val="tx1"/>
                          </a:solidFill>
                          <a:latin typeface="Calibri" panose="020F0502020204030204" pitchFamily="34" charset="0"/>
                          <a:ea typeface="+mn-ea"/>
                          <a:cs typeface="+mn-cs"/>
                        </a:rPr>
                        <a:t>Windows </a:t>
                      </a:r>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EC2</a:t>
                      </a:r>
                    </a:p>
                  </a:txBody>
                  <a:tcPr marL="121920" marR="121920" marT="60960" marB="6096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T3.large</a:t>
                      </a: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To stick with the original architecture as well as spreading the information around the servers without having the cost too high as well as allows for double the current server numbers</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tx1"/>
                          </a:solidFill>
                          <a:latin typeface="Calibri" panose="020F0502020204030204" pitchFamily="34" charset="0"/>
                        </a:rPr>
                        <a:t>16</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tx1"/>
                          </a:solidFill>
                          <a:latin typeface="Calibri" panose="020F0502020204030204" pitchFamily="34" charset="0"/>
                        </a:rPr>
                        <a:t>Processed</a:t>
                      </a:r>
                    </a:p>
                  </a:txBody>
                  <a:tcPr marL="121920" marR="121920" marT="60960" marB="60960"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TextBox 2"/>
          <p:cNvSpPr txBox="1"/>
          <p:nvPr/>
        </p:nvSpPr>
        <p:spPr>
          <a:xfrm>
            <a:off x="3720052" y="6220812"/>
            <a:ext cx="8280400" cy="318100"/>
          </a:xfrm>
          <a:prstGeom prst="rect">
            <a:avLst/>
          </a:prstGeom>
          <a:noFill/>
        </p:spPr>
        <p:txBody>
          <a:bodyPr wrap="square" rtlCol="0">
            <a:spAutoFit/>
          </a:bodyPr>
          <a:lstStyle/>
          <a:p>
            <a:r>
              <a:rPr lang="en-US" sz="1467" dirty="0"/>
              <a:t>* </a:t>
            </a:r>
            <a:r>
              <a:rPr lang="en-US" sz="1467" dirty="0">
                <a:solidFill>
                  <a:srgbClr val="474746"/>
                </a:solidFill>
              </a:rPr>
              <a:t>Tags</a:t>
            </a:r>
            <a:r>
              <a:rPr lang="en-US" sz="1467" dirty="0"/>
              <a:t> 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a:t>© 2017,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350647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Instance </a:t>
            </a:r>
            <a:r>
              <a:rPr lang="en-US" dirty="0"/>
              <a:t>Details</a:t>
            </a:r>
          </a:p>
        </p:txBody>
      </p:sp>
      <p:sp>
        <p:nvSpPr>
          <p:cNvPr id="5" name="Rectangle 2"/>
          <p:cNvSpPr>
            <a:spLocks noGrp="1"/>
          </p:cNvSpPr>
          <p:nvPr>
            <p:ph idx="1"/>
          </p:nvPr>
        </p:nvSpPr>
        <p:spPr>
          <a:xfrm>
            <a:off x="447371" y="857645"/>
            <a:ext cx="11379200" cy="499815"/>
          </a:xfrm>
        </p:spPr>
        <p:txBody>
          <a:bodyPr>
            <a:normAutofit/>
          </a:bodyPr>
          <a:lstStyle/>
          <a:p>
            <a:pPr marL="4233" lvl="1" indent="0">
              <a:buNone/>
            </a:pPr>
            <a:r>
              <a:rPr lang="en-US" dirty="0"/>
              <a:t>Describe the type, size, and justification for the instances you will use for each tier.</a:t>
            </a:r>
          </a:p>
        </p:txBody>
      </p:sp>
      <p:graphicFrame>
        <p:nvGraphicFramePr>
          <p:cNvPr id="9" name="Table 8"/>
          <p:cNvGraphicFramePr>
            <a:graphicFrameLocks noGrp="1"/>
          </p:cNvGraphicFramePr>
          <p:nvPr>
            <p:extLst>
              <p:ext uri="{D42A27DB-BD31-4B8C-83A1-F6EECF244321}">
                <p14:modId xmlns:p14="http://schemas.microsoft.com/office/powerpoint/2010/main" val="2813682543"/>
              </p:ext>
            </p:extLst>
          </p:nvPr>
        </p:nvGraphicFramePr>
        <p:xfrm>
          <a:off x="0" y="1263193"/>
          <a:ext cx="12191999" cy="2433469"/>
        </p:xfrm>
        <a:graphic>
          <a:graphicData uri="http://schemas.openxmlformats.org/drawingml/2006/table">
            <a:tbl>
              <a:tblPr firstRow="1" bandRow="1"/>
              <a:tblGrid>
                <a:gridCol w="770321">
                  <a:extLst>
                    <a:ext uri="{9D8B030D-6E8A-4147-A177-3AD203B41FA5}">
                      <a16:colId xmlns:a16="http://schemas.microsoft.com/office/drawing/2014/main" val="20000"/>
                    </a:ext>
                  </a:extLst>
                </a:gridCol>
                <a:gridCol w="1626235">
                  <a:extLst>
                    <a:ext uri="{9D8B030D-6E8A-4147-A177-3AD203B41FA5}">
                      <a16:colId xmlns:a16="http://schemas.microsoft.com/office/drawing/2014/main" val="20001"/>
                    </a:ext>
                  </a:extLst>
                </a:gridCol>
                <a:gridCol w="1188767">
                  <a:extLst>
                    <a:ext uri="{9D8B030D-6E8A-4147-A177-3AD203B41FA5}">
                      <a16:colId xmlns:a16="http://schemas.microsoft.com/office/drawing/2014/main" val="20002"/>
                    </a:ext>
                  </a:extLst>
                </a:gridCol>
                <a:gridCol w="1445541">
                  <a:extLst>
                    <a:ext uri="{9D8B030D-6E8A-4147-A177-3AD203B41FA5}">
                      <a16:colId xmlns:a16="http://schemas.microsoft.com/office/drawing/2014/main" val="20003"/>
                    </a:ext>
                  </a:extLst>
                </a:gridCol>
                <a:gridCol w="1445542">
                  <a:extLst>
                    <a:ext uri="{9D8B030D-6E8A-4147-A177-3AD203B41FA5}">
                      <a16:colId xmlns:a16="http://schemas.microsoft.com/office/drawing/2014/main" val="20004"/>
                    </a:ext>
                  </a:extLst>
                </a:gridCol>
                <a:gridCol w="2957654">
                  <a:extLst>
                    <a:ext uri="{9D8B030D-6E8A-4147-A177-3AD203B41FA5}">
                      <a16:colId xmlns:a16="http://schemas.microsoft.com/office/drawing/2014/main" val="20005"/>
                    </a:ext>
                  </a:extLst>
                </a:gridCol>
                <a:gridCol w="1453899">
                  <a:extLst>
                    <a:ext uri="{9D8B030D-6E8A-4147-A177-3AD203B41FA5}">
                      <a16:colId xmlns:a16="http://schemas.microsoft.com/office/drawing/2014/main" val="20006"/>
                    </a:ext>
                  </a:extLst>
                </a:gridCol>
                <a:gridCol w="1304040">
                  <a:extLst>
                    <a:ext uri="{9D8B030D-6E8A-4147-A177-3AD203B41FA5}">
                      <a16:colId xmlns:a16="http://schemas.microsoft.com/office/drawing/2014/main" val="20007"/>
                    </a:ext>
                  </a:extLst>
                </a:gridCol>
              </a:tblGrid>
              <a:tr h="8637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Tag</a:t>
                      </a:r>
                      <a:r>
                        <a:rPr lang="en-US" sz="2400" b="1">
                          <a:latin typeface="Calibri" panose="020F0502020204030204" pitchFamily="34" charset="0"/>
                        </a:rPr>
                        <a:t>*</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OS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Type</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Size </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Justification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 </a:t>
                      </a:r>
                      <a:r>
                        <a:rPr lang="en-US" sz="2400" b="1">
                          <a:latin typeface="Calibri" panose="020F0502020204030204" pitchFamily="34" charset="0"/>
                        </a:rPr>
                        <a:t>of </a:t>
                      </a:r>
                      <a:r>
                        <a:rPr lang="en-US" sz="2400" b="1" u="none">
                          <a:solidFill>
                            <a:srgbClr val="474746"/>
                          </a:solidFill>
                          <a:latin typeface="Calibri" panose="020F0502020204030204" pitchFamily="34" charset="0"/>
                        </a:rPr>
                        <a:t>instances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dirty="0">
                          <a:solidFill>
                            <a:srgbClr val="474746"/>
                          </a:solidFill>
                          <a:latin typeface="Calibri" panose="020F0502020204030204" pitchFamily="34" charset="0"/>
                        </a:rPr>
                        <a:t>User Data?</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07753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DB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474746"/>
                          </a:solidFill>
                          <a:effectLst/>
                          <a:uLnTx/>
                          <a:uFillTx/>
                          <a:latin typeface="Calibri" panose="020F0502020204030204" pitchFamily="34" charset="0"/>
                          <a:ea typeface="+mn-ea"/>
                          <a:cs typeface="+mn-cs"/>
                        </a:rPr>
                        <a:t>Key </a:t>
                      </a: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474746"/>
                          </a:solidFill>
                          <a:effectLst/>
                          <a:uLnTx/>
                          <a:uFillTx/>
                          <a:latin typeface="Calibri" panose="020F0502020204030204" pitchFamily="34" charset="0"/>
                          <a:ea typeface="+mn-ea"/>
                          <a:cs typeface="+mn-cs"/>
                        </a:rPr>
                        <a:t>Value </a:t>
                      </a: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 </a:t>
                      </a:r>
                      <a:r>
                        <a:rPr kumimoji="0" lang="en-US" sz="1600" b="0" i="0" u="none" strike="noStrike" kern="1200" cap="none" spc="0" normalizeH="0" baseline="0" noProof="0" dirty="0" err="1">
                          <a:ln>
                            <a:noFill/>
                          </a:ln>
                          <a:solidFill>
                            <a:srgbClr val="474746"/>
                          </a:solidFill>
                          <a:effectLst/>
                          <a:uLnTx/>
                          <a:uFillTx/>
                          <a:latin typeface="Calibri" panose="020F0502020204030204" pitchFamily="34" charset="0"/>
                          <a:ea typeface="+mn-ea"/>
                          <a:cs typeface="+mn-cs"/>
                        </a:rPr>
                        <a:t>db</a:t>
                      </a: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-tier</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Window </a:t>
                      </a:r>
                      <a:r>
                        <a:rPr lang="en-US" sz="1900" kern="1200" dirty="0">
                          <a:solidFill>
                            <a:schemeClr val="tx1"/>
                          </a:solidFill>
                          <a:latin typeface="Calibri" panose="020F0502020204030204" pitchFamily="34" charset="0"/>
                          <a:ea typeface="+mn-ea"/>
                          <a:cs typeface="+mn-cs"/>
                        </a:rPr>
                        <a:t>Server 2016 Base 10</a:t>
                      </a:r>
                    </a:p>
                    <a:p>
                      <a:endParaRPr lang="en-US" sz="1900" dirty="0">
                        <a:latin typeface="Calibri" panose="020F0502020204030204" pitchFamily="34" charset="0"/>
                      </a:endParaRP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EC2</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T2.2xlarge</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Same as application tier</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tabLst>
                          <a:tab pos="1262063" algn="r"/>
                        </a:tabLst>
                      </a:pPr>
                      <a:r>
                        <a:rPr lang="en-US" sz="1900" dirty="0">
                          <a:latin typeface="Calibri" panose="020F0502020204030204" pitchFamily="34" charset="0"/>
                        </a:rPr>
                        <a:t>2</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tabLst>
                          <a:tab pos="1262063" algn="r"/>
                        </a:tabLst>
                      </a:pPr>
                      <a:r>
                        <a:rPr lang="en-US" sz="1900" dirty="0">
                          <a:latin typeface="Calibri" panose="020F0502020204030204" pitchFamily="34" charset="0"/>
                        </a:rPr>
                        <a:t>Stored</a:t>
                      </a:r>
                    </a:p>
                  </a:txBody>
                  <a:tcPr marL="121920" marR="121920" marT="60960" marB="6096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extBox 2"/>
          <p:cNvSpPr txBox="1"/>
          <p:nvPr/>
        </p:nvSpPr>
        <p:spPr>
          <a:xfrm>
            <a:off x="3720052" y="6220812"/>
            <a:ext cx="8280400" cy="318100"/>
          </a:xfrm>
          <a:prstGeom prst="rect">
            <a:avLst/>
          </a:prstGeom>
          <a:noFill/>
        </p:spPr>
        <p:txBody>
          <a:bodyPr wrap="square" rtlCol="0">
            <a:spAutoFit/>
          </a:bodyPr>
          <a:lstStyle/>
          <a:p>
            <a:r>
              <a:rPr lang="en-US" sz="1467" dirty="0"/>
              <a:t>* </a:t>
            </a:r>
            <a:r>
              <a:rPr lang="en-US" sz="1467" dirty="0">
                <a:solidFill>
                  <a:srgbClr val="474746"/>
                </a:solidFill>
              </a:rPr>
              <a:t>Tags</a:t>
            </a:r>
            <a:r>
              <a:rPr lang="en-US" sz="1467" dirty="0"/>
              <a:t> 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a:t>© 2017,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25234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normAutofit/>
          </a:bodyPr>
          <a:lstStyle/>
          <a:p>
            <a:r>
              <a:rPr lang="en-US" dirty="0"/>
              <a:t>Load Balancer Security Group Details</a:t>
            </a:r>
          </a:p>
        </p:txBody>
      </p:sp>
      <p:graphicFrame>
        <p:nvGraphicFramePr>
          <p:cNvPr id="5" name="Table 4"/>
          <p:cNvGraphicFramePr>
            <a:graphicFrameLocks noGrp="1"/>
          </p:cNvGraphicFramePr>
          <p:nvPr>
            <p:extLst>
              <p:ext uri="{D42A27DB-BD31-4B8C-83A1-F6EECF244321}">
                <p14:modId xmlns:p14="http://schemas.microsoft.com/office/powerpoint/2010/main" val="1113706905"/>
              </p:ext>
            </p:extLst>
          </p:nvPr>
        </p:nvGraphicFramePr>
        <p:xfrm>
          <a:off x="169681" y="901200"/>
          <a:ext cx="11915481" cy="4896949"/>
        </p:xfrm>
        <a:graphic>
          <a:graphicData uri="http://schemas.openxmlformats.org/drawingml/2006/table">
            <a:tbl>
              <a:tblPr firstRow="1" bandRow="1"/>
              <a:tblGrid>
                <a:gridCol w="1308450">
                  <a:extLst>
                    <a:ext uri="{9D8B030D-6E8A-4147-A177-3AD203B41FA5}">
                      <a16:colId xmlns:a16="http://schemas.microsoft.com/office/drawing/2014/main" val="20000"/>
                    </a:ext>
                  </a:extLst>
                </a:gridCol>
                <a:gridCol w="1182451">
                  <a:extLst>
                    <a:ext uri="{9D8B030D-6E8A-4147-A177-3AD203B41FA5}">
                      <a16:colId xmlns:a16="http://schemas.microsoft.com/office/drawing/2014/main" val="20001"/>
                    </a:ext>
                  </a:extLst>
                </a:gridCol>
                <a:gridCol w="1327834">
                  <a:extLst>
                    <a:ext uri="{9D8B030D-6E8A-4147-A177-3AD203B41FA5}">
                      <a16:colId xmlns:a16="http://schemas.microsoft.com/office/drawing/2014/main" val="20002"/>
                    </a:ext>
                  </a:extLst>
                </a:gridCol>
                <a:gridCol w="1424757">
                  <a:extLst>
                    <a:ext uri="{9D8B030D-6E8A-4147-A177-3AD203B41FA5}">
                      <a16:colId xmlns:a16="http://schemas.microsoft.com/office/drawing/2014/main" val="20003"/>
                    </a:ext>
                  </a:extLst>
                </a:gridCol>
                <a:gridCol w="2576321">
                  <a:extLst>
                    <a:ext uri="{9D8B030D-6E8A-4147-A177-3AD203B41FA5}">
                      <a16:colId xmlns:a16="http://schemas.microsoft.com/office/drawing/2014/main" val="20004"/>
                    </a:ext>
                  </a:extLst>
                </a:gridCol>
                <a:gridCol w="2608363">
                  <a:extLst>
                    <a:ext uri="{9D8B030D-6E8A-4147-A177-3AD203B41FA5}">
                      <a16:colId xmlns:a16="http://schemas.microsoft.com/office/drawing/2014/main" val="20005"/>
                    </a:ext>
                  </a:extLst>
                </a:gridCol>
                <a:gridCol w="1487305">
                  <a:extLst>
                    <a:ext uri="{9D8B030D-6E8A-4147-A177-3AD203B41FA5}">
                      <a16:colId xmlns:a16="http://schemas.microsoft.com/office/drawing/2014/main" val="20006"/>
                    </a:ext>
                  </a:extLst>
                </a:gridCol>
              </a:tblGrid>
              <a:tr h="109463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Load Balancer</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Name*</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External/Internal</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u="none">
                          <a:solidFill>
                            <a:srgbClr val="474746"/>
                          </a:solidFill>
                          <a:latin typeface="Calibri" panose="020F0502020204030204" pitchFamily="34" charset="0"/>
                        </a:rPr>
                        <a:t>Subnets</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SG</a:t>
                      </a:r>
                      <a:r>
                        <a:rPr lang="en-US" sz="2100" b="1" baseline="0" dirty="0">
                          <a:latin typeface="Calibri" panose="020F0502020204030204" pitchFamily="34" charset="0"/>
                        </a:rPr>
                        <a:t> Name*</a:t>
                      </a:r>
                      <a:endParaRPr lang="en-US" sz="21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Rule</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Source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207958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For </a:t>
                      </a:r>
                      <a:r>
                        <a:rPr lang="en-US" sz="1900" u="none">
                          <a:solidFill>
                            <a:srgbClr val="474746"/>
                          </a:solidFill>
                          <a:latin typeface="Calibri" panose="020F0502020204030204" pitchFamily="34" charset="0"/>
                        </a:rPr>
                        <a:t>Web</a:t>
                      </a:r>
                      <a:r>
                        <a:rPr lang="en-US" sz="1900" baseline="0">
                          <a:latin typeface="Calibri" panose="020F0502020204030204" pitchFamily="34" charset="0"/>
                        </a:rPr>
                        <a:t> </a:t>
                      </a:r>
                      <a:r>
                        <a:rPr lang="en-US" sz="1900" baseline="0" dirty="0">
                          <a:latin typeface="Calibri" panose="020F0502020204030204" pitchFamily="34" charset="0"/>
                        </a:rPr>
                        <a:t>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r>
                        <a:rPr lang="en-US" sz="1900" u="none" dirty="0">
                          <a:solidFill>
                            <a:srgbClr val="474746"/>
                          </a:solidFill>
                          <a:latin typeface="Calibri" panose="020F0502020204030204" pitchFamily="34" charset="0"/>
                        </a:rPr>
                        <a:t> Web Classic LB</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Both</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Web Instances Subnets</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 Web Load Balancer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baseline="0" dirty="0">
                          <a:solidFill>
                            <a:schemeClr val="tx1"/>
                          </a:solidFill>
                          <a:latin typeface="Calibri" panose="020F0502020204030204" pitchFamily="34" charset="0"/>
                          <a:ea typeface="+mn-ea"/>
                          <a:cs typeface="+mn-cs"/>
                        </a:rPr>
                        <a:t>Accept Requests only from port 80 for HTTP requests, 433 for HTTPS requests and 22 for  TCP requests</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baseline="0" dirty="0">
                          <a:solidFill>
                            <a:schemeClr val="tx1"/>
                          </a:solidFill>
                          <a:latin typeface="Calibri" panose="020F0502020204030204" pitchFamily="34" charset="0"/>
                          <a:ea typeface="+mn-ea"/>
                          <a:cs typeface="+mn-cs"/>
                        </a:rPr>
                        <a:t>Internet</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2273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For </a:t>
                      </a:r>
                      <a:r>
                        <a:rPr lang="en-US" sz="1900" u="none" dirty="0">
                          <a:solidFill>
                            <a:srgbClr val="474746"/>
                          </a:solidFill>
                          <a:latin typeface="Calibri" panose="020F0502020204030204" pitchFamily="34" charset="0"/>
                        </a:rPr>
                        <a:t>App</a:t>
                      </a:r>
                      <a:r>
                        <a:rPr lang="en-US" sz="1900" baseline="0" dirty="0">
                          <a:latin typeface="Calibri" panose="020F0502020204030204" pitchFamily="34" charset="0"/>
                        </a:rPr>
                        <a:t> 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r>
                        <a:rPr lang="en-US" sz="1900" u="none" dirty="0">
                          <a:solidFill>
                            <a:srgbClr val="474746"/>
                          </a:solidFill>
                          <a:latin typeface="Calibri" panose="020F0502020204030204" pitchFamily="34" charset="0"/>
                        </a:rPr>
                        <a:t> App Classic LB</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Both</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Application Instances Subnets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 App Load Balancer Security Group</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Accept Requests from port 8080 only </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Web Tier Servers</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6" name="TextBox 5"/>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Names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3546991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normAutofit/>
          </a:bodyPr>
          <a:lstStyle/>
          <a:p>
            <a:r>
              <a:rPr lang="en-US" dirty="0"/>
              <a:t>Instance Security Group Details</a:t>
            </a:r>
          </a:p>
        </p:txBody>
      </p:sp>
      <p:graphicFrame>
        <p:nvGraphicFramePr>
          <p:cNvPr id="4" name="Table 3"/>
          <p:cNvGraphicFramePr>
            <a:graphicFrameLocks noGrp="1"/>
          </p:cNvGraphicFramePr>
          <p:nvPr>
            <p:extLst>
              <p:ext uri="{D42A27DB-BD31-4B8C-83A1-F6EECF244321}">
                <p14:modId xmlns:p14="http://schemas.microsoft.com/office/powerpoint/2010/main" val="3660879801"/>
              </p:ext>
            </p:extLst>
          </p:nvPr>
        </p:nvGraphicFramePr>
        <p:xfrm>
          <a:off x="598002" y="901200"/>
          <a:ext cx="11317477" cy="4509786"/>
        </p:xfrm>
        <a:graphic>
          <a:graphicData uri="http://schemas.openxmlformats.org/drawingml/2006/table">
            <a:tbl>
              <a:tblPr firstRow="1" bandRow="1"/>
              <a:tblGrid>
                <a:gridCol w="2855124">
                  <a:extLst>
                    <a:ext uri="{9D8B030D-6E8A-4147-A177-3AD203B41FA5}">
                      <a16:colId xmlns:a16="http://schemas.microsoft.com/office/drawing/2014/main" val="20000"/>
                    </a:ext>
                  </a:extLst>
                </a:gridCol>
                <a:gridCol w="2756546">
                  <a:extLst>
                    <a:ext uri="{9D8B030D-6E8A-4147-A177-3AD203B41FA5}">
                      <a16:colId xmlns:a16="http://schemas.microsoft.com/office/drawing/2014/main" val="20001"/>
                    </a:ext>
                  </a:extLst>
                </a:gridCol>
                <a:gridCol w="3433210">
                  <a:extLst>
                    <a:ext uri="{9D8B030D-6E8A-4147-A177-3AD203B41FA5}">
                      <a16:colId xmlns:a16="http://schemas.microsoft.com/office/drawing/2014/main" val="20002"/>
                    </a:ext>
                  </a:extLst>
                </a:gridCol>
                <a:gridCol w="2272597">
                  <a:extLst>
                    <a:ext uri="{9D8B030D-6E8A-4147-A177-3AD203B41FA5}">
                      <a16:colId xmlns:a16="http://schemas.microsoft.com/office/drawing/2014/main" val="20003"/>
                    </a:ext>
                  </a:extLst>
                </a:gridCol>
              </a:tblGrid>
              <a:tr h="71649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Instance</a:t>
                      </a:r>
                      <a:r>
                        <a:rPr lang="en-US" sz="2100" b="1">
                          <a:latin typeface="Calibri" panose="020F0502020204030204" pitchFamily="34" charset="0"/>
                        </a:rPr>
                        <a:t> </a:t>
                      </a:r>
                      <a:r>
                        <a:rPr lang="en-US" sz="2100" b="1" dirty="0">
                          <a:latin typeface="Calibri" panose="020F0502020204030204" pitchFamily="34" charset="0"/>
                        </a:rPr>
                        <a:t>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SG</a:t>
                      </a:r>
                      <a:r>
                        <a:rPr lang="en-US" sz="2100" b="1" baseline="0" dirty="0">
                          <a:latin typeface="Calibri" panose="020F0502020204030204" pitchFamily="34" charset="0"/>
                        </a:rPr>
                        <a:t> Name*</a:t>
                      </a:r>
                      <a:endParaRPr lang="en-US" sz="2100" b="1"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Rule</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Source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13650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r>
                        <a:rPr lang="en-US" sz="1900" baseline="0">
                          <a:latin typeface="Calibri" panose="020F0502020204030204" pitchFamily="34" charset="0"/>
                        </a:rPr>
                        <a:t> </a:t>
                      </a:r>
                      <a:r>
                        <a:rPr lang="en-US" sz="1900" baseline="0" dirty="0">
                          <a:latin typeface="Calibri" panose="020F0502020204030204" pitchFamily="34" charset="0"/>
                        </a:rPr>
                        <a:t>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Web Instance Tier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Accept Requests from port 80 only </a:t>
                      </a:r>
                    </a:p>
                    <a:p>
                      <a:endParaRPr lang="en-US" sz="1900" kern="1200" baseline="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kern="1200" baseline="0" dirty="0">
                          <a:solidFill>
                            <a:srgbClr val="474746"/>
                          </a:solidFill>
                          <a:latin typeface="Calibri" panose="020F0502020204030204" pitchFamily="34" charset="0"/>
                          <a:ea typeface="+mn-ea"/>
                          <a:cs typeface="+mn-cs"/>
                        </a:rPr>
                        <a:t>Web Tier Load balancer</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097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App</a:t>
                      </a:r>
                      <a:r>
                        <a:rPr lang="en-US" sz="1900" baseline="0">
                          <a:latin typeface="Calibri" panose="020F0502020204030204" pitchFamily="34" charset="0"/>
                        </a:rPr>
                        <a:t> </a:t>
                      </a:r>
                      <a:r>
                        <a:rPr lang="en-US" sz="1900" baseline="0" dirty="0">
                          <a:latin typeface="Calibri" panose="020F0502020204030204" pitchFamily="34" charset="0"/>
                        </a:rPr>
                        <a:t>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 App Instance Tier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Accept Requests from port 80 only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Application Tier load balancer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8582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Database 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 Database Instance Tier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Accept Requests from port 80 for HTTP only </a:t>
                      </a:r>
                    </a:p>
                    <a:p>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Application Tier server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6" name="TextBox 5"/>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Names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3854685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 Scaling Launch Configuration</a:t>
            </a:r>
            <a:endParaRPr lang="en-US" dirty="0">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11383089"/>
              </p:ext>
            </p:extLst>
          </p:nvPr>
        </p:nvGraphicFramePr>
        <p:xfrm>
          <a:off x="151002" y="1690907"/>
          <a:ext cx="11845254" cy="4107243"/>
        </p:xfrm>
        <a:graphic>
          <a:graphicData uri="http://schemas.openxmlformats.org/drawingml/2006/table">
            <a:tbl>
              <a:tblPr firstRow="1" bandRow="1"/>
              <a:tblGrid>
                <a:gridCol w="897622">
                  <a:extLst>
                    <a:ext uri="{9D8B030D-6E8A-4147-A177-3AD203B41FA5}">
                      <a16:colId xmlns:a16="http://schemas.microsoft.com/office/drawing/2014/main" val="20000"/>
                    </a:ext>
                  </a:extLst>
                </a:gridCol>
                <a:gridCol w="1342238">
                  <a:extLst>
                    <a:ext uri="{9D8B030D-6E8A-4147-A177-3AD203B41FA5}">
                      <a16:colId xmlns:a16="http://schemas.microsoft.com/office/drawing/2014/main" val="20001"/>
                    </a:ext>
                  </a:extLst>
                </a:gridCol>
                <a:gridCol w="1568742">
                  <a:extLst>
                    <a:ext uri="{9D8B030D-6E8A-4147-A177-3AD203B41FA5}">
                      <a16:colId xmlns:a16="http://schemas.microsoft.com/office/drawing/2014/main" val="20002"/>
                    </a:ext>
                  </a:extLst>
                </a:gridCol>
                <a:gridCol w="1359016">
                  <a:extLst>
                    <a:ext uri="{9D8B030D-6E8A-4147-A177-3AD203B41FA5}">
                      <a16:colId xmlns:a16="http://schemas.microsoft.com/office/drawing/2014/main" val="20003"/>
                    </a:ext>
                  </a:extLst>
                </a:gridCol>
                <a:gridCol w="2449067">
                  <a:extLst>
                    <a:ext uri="{9D8B030D-6E8A-4147-A177-3AD203B41FA5}">
                      <a16:colId xmlns:a16="http://schemas.microsoft.com/office/drawing/2014/main" val="20004"/>
                    </a:ext>
                  </a:extLst>
                </a:gridCol>
                <a:gridCol w="2220164">
                  <a:extLst>
                    <a:ext uri="{9D8B030D-6E8A-4147-A177-3AD203B41FA5}">
                      <a16:colId xmlns:a16="http://schemas.microsoft.com/office/drawing/2014/main" val="20005"/>
                    </a:ext>
                  </a:extLst>
                </a:gridCol>
                <a:gridCol w="2008405">
                  <a:extLst>
                    <a:ext uri="{9D8B030D-6E8A-4147-A177-3AD203B41FA5}">
                      <a16:colId xmlns:a16="http://schemas.microsoft.com/office/drawing/2014/main" val="20006"/>
                    </a:ext>
                  </a:extLst>
                </a:gridCol>
              </a:tblGrid>
              <a:tr h="96342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Tier</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OS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Type</a:t>
                      </a:r>
                      <a:endParaRPr lang="en-US" sz="21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Size </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Configuration</a:t>
                      </a:r>
                      <a:r>
                        <a:rPr lang="en-US" sz="2100" b="1" baseline="0" dirty="0">
                          <a:latin typeface="Calibri" panose="020F0502020204030204" pitchFamily="34" charset="0"/>
                        </a:rPr>
                        <a:t> Name*</a:t>
                      </a:r>
                      <a:endParaRPr lang="en-US" sz="2100" b="1"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u="none">
                          <a:solidFill>
                            <a:srgbClr val="474746"/>
                          </a:solidFill>
                          <a:latin typeface="Calibri" panose="020F0502020204030204" pitchFamily="34" charset="0"/>
                        </a:rPr>
                        <a:t>Role</a:t>
                      </a:r>
                      <a:endParaRPr lang="en-US" sz="2100" b="1" u="none" dirty="0">
                        <a:solidFill>
                          <a:srgbClr val="474746"/>
                        </a:solidFill>
                        <a:latin typeface="Calibri" panose="020F0502020204030204" pitchFamily="34"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u="none">
                          <a:solidFill>
                            <a:srgbClr val="474746"/>
                          </a:solidFill>
                          <a:latin typeface="Calibri" panose="020F0502020204030204" pitchFamily="34" charset="0"/>
                        </a:rPr>
                        <a:t>Security Group</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57190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900" kern="1200" baseline="0" dirty="0">
                          <a:solidFill>
                            <a:schemeClr val="tx1"/>
                          </a:solidFill>
                          <a:latin typeface="Calibri" panose="020F0502020204030204" pitchFamily="34" charset="0"/>
                          <a:ea typeface="+mn-ea"/>
                          <a:cs typeface="+mn-cs"/>
                        </a:rPr>
                        <a:t>Windows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EFS</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dirty="0">
                          <a:solidFill>
                            <a:schemeClr val="tx1"/>
                          </a:solidFill>
                          <a:latin typeface="Calibri" panose="020F0502020204030204" pitchFamily="34" charset="0"/>
                          <a:ea typeface="+mn-ea"/>
                          <a:cs typeface="+mn-cs"/>
                        </a:rPr>
                        <a:t>T2.meduim</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Web Tier Auto Scale </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900" kern="1200" dirty="0">
                        <a:solidFill>
                          <a:schemeClr val="tx1"/>
                        </a:solidFill>
                        <a:latin typeface="Calibri" panose="020F050202020403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u="none" dirty="0">
                          <a:solidFill>
                            <a:srgbClr val="474746"/>
                          </a:solidFill>
                          <a:latin typeface="Calibri" panose="020F0502020204030204" pitchFamily="34" charset="0"/>
                        </a:rPr>
                        <a:t>Web Instance Tier Security Group</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57190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baseline="0" dirty="0">
                          <a:solidFill>
                            <a:schemeClr val="tx1"/>
                          </a:solidFill>
                          <a:latin typeface="Calibri" panose="020F0502020204030204" pitchFamily="34" charset="0"/>
                          <a:ea typeface="+mn-ea"/>
                          <a:cs typeface="+mn-cs"/>
                        </a:rPr>
                        <a:t>Windows </a:t>
                      </a:r>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EFS</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T2.large</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u="none" kern="1200" dirty="0">
                          <a:solidFill>
                            <a:srgbClr val="474746"/>
                          </a:solidFill>
                          <a:latin typeface="Calibri" panose="020F0502020204030204" pitchFamily="34" charset="0"/>
                          <a:ea typeface="+mn-ea"/>
                          <a:cs typeface="+mn-cs"/>
                        </a:rPr>
                        <a:t>App Tier Auto Scale </a:t>
                      </a:r>
                      <a:r>
                        <a:rPr kumimoji="0" lang="en-US" sz="19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 </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 App Instance Tier Security Group</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5" name="TextBox 4"/>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266492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 Scaling Group</a:t>
            </a:r>
            <a:endParaRPr lang="en-US" dirty="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37879216"/>
              </p:ext>
            </p:extLst>
          </p:nvPr>
        </p:nvGraphicFramePr>
        <p:xfrm>
          <a:off x="292232" y="1690687"/>
          <a:ext cx="11764649" cy="3486454"/>
        </p:xfrm>
        <a:graphic>
          <a:graphicData uri="http://schemas.openxmlformats.org/drawingml/2006/table">
            <a:tbl>
              <a:tblPr firstRow="1" bandRow="1"/>
              <a:tblGrid>
                <a:gridCol w="854157">
                  <a:extLst>
                    <a:ext uri="{9D8B030D-6E8A-4147-A177-3AD203B41FA5}">
                      <a16:colId xmlns:a16="http://schemas.microsoft.com/office/drawing/2014/main" val="20000"/>
                    </a:ext>
                  </a:extLst>
                </a:gridCol>
                <a:gridCol w="2249871">
                  <a:extLst>
                    <a:ext uri="{9D8B030D-6E8A-4147-A177-3AD203B41FA5}">
                      <a16:colId xmlns:a16="http://schemas.microsoft.com/office/drawing/2014/main" val="20001"/>
                    </a:ext>
                  </a:extLst>
                </a:gridCol>
                <a:gridCol w="1309430">
                  <a:extLst>
                    <a:ext uri="{9D8B030D-6E8A-4147-A177-3AD203B41FA5}">
                      <a16:colId xmlns:a16="http://schemas.microsoft.com/office/drawing/2014/main" val="20002"/>
                    </a:ext>
                  </a:extLst>
                </a:gridCol>
                <a:gridCol w="1063514">
                  <a:extLst>
                    <a:ext uri="{9D8B030D-6E8A-4147-A177-3AD203B41FA5}">
                      <a16:colId xmlns:a16="http://schemas.microsoft.com/office/drawing/2014/main" val="20003"/>
                    </a:ext>
                  </a:extLst>
                </a:gridCol>
                <a:gridCol w="1112064">
                  <a:extLst>
                    <a:ext uri="{9D8B030D-6E8A-4147-A177-3AD203B41FA5}">
                      <a16:colId xmlns:a16="http://schemas.microsoft.com/office/drawing/2014/main" val="20004"/>
                    </a:ext>
                  </a:extLst>
                </a:gridCol>
                <a:gridCol w="1668843">
                  <a:extLst>
                    <a:ext uri="{9D8B030D-6E8A-4147-A177-3AD203B41FA5}">
                      <a16:colId xmlns:a16="http://schemas.microsoft.com/office/drawing/2014/main" val="20005"/>
                    </a:ext>
                  </a:extLst>
                </a:gridCol>
                <a:gridCol w="1536569">
                  <a:extLst>
                    <a:ext uri="{9D8B030D-6E8A-4147-A177-3AD203B41FA5}">
                      <a16:colId xmlns:a16="http://schemas.microsoft.com/office/drawing/2014/main" val="20006"/>
                    </a:ext>
                  </a:extLst>
                </a:gridCol>
                <a:gridCol w="1970201">
                  <a:extLst>
                    <a:ext uri="{9D8B030D-6E8A-4147-A177-3AD203B41FA5}">
                      <a16:colId xmlns:a16="http://schemas.microsoft.com/office/drawing/2014/main" val="20007"/>
                    </a:ext>
                  </a:extLst>
                </a:gridCol>
              </a:tblGrid>
              <a:tr h="95944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Tier</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dirty="0">
                          <a:solidFill>
                            <a:srgbClr val="474746"/>
                          </a:solidFill>
                          <a:latin typeface="Calibri" panose="020F0502020204030204" pitchFamily="34" charset="0"/>
                        </a:rPr>
                        <a:t>Launch</a:t>
                      </a:r>
                      <a:r>
                        <a:rPr lang="en-US" sz="2400" b="1" u="none" baseline="0" dirty="0">
                          <a:solidFill>
                            <a:srgbClr val="474746"/>
                          </a:solidFill>
                          <a:latin typeface="Calibri" panose="020F0502020204030204" pitchFamily="34" charset="0"/>
                        </a:rPr>
                        <a:t> Configuration*</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dirty="0">
                          <a:solidFill>
                            <a:srgbClr val="474746"/>
                          </a:solidFill>
                          <a:latin typeface="Calibri" panose="020F0502020204030204" pitchFamily="34" charset="0"/>
                        </a:rPr>
                        <a:t>Group</a:t>
                      </a:r>
                      <a:r>
                        <a:rPr lang="en-US" sz="2400" b="1" baseline="0" dirty="0">
                          <a:latin typeface="Calibri" panose="020F0502020204030204" pitchFamily="34" charset="0"/>
                        </a:rPr>
                        <a:t> Name*</a:t>
                      </a:r>
                      <a:endParaRPr lang="en-US" sz="2400" b="1"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Group</a:t>
                      </a:r>
                      <a:r>
                        <a:rPr lang="en-US" sz="2400" b="1">
                          <a:latin typeface="Calibri" panose="020F0502020204030204" pitchFamily="34" charset="0"/>
                        </a:rPr>
                        <a:t> </a:t>
                      </a:r>
                      <a:r>
                        <a:rPr lang="en-US" sz="2400" b="1" dirty="0">
                          <a:latin typeface="Calibri" panose="020F0502020204030204" pitchFamily="34" charset="0"/>
                        </a:rPr>
                        <a:t>Size </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VPC</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Subnets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ELB</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Tags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35626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Web Tier Auto Scale </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600" u="none" kern="1200" dirty="0">
                          <a:solidFill>
                            <a:srgbClr val="474746"/>
                          </a:solidFill>
                          <a:latin typeface="Calibri" panose="020F0502020204030204" pitchFamily="34" charset="0"/>
                          <a:ea typeface="+mn-ea"/>
                          <a:cs typeface="+mn-cs"/>
                        </a:rPr>
                        <a:t>System Admin</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600" u="none" kern="1200" dirty="0">
                          <a:solidFill>
                            <a:srgbClr val="474746"/>
                          </a:solidFill>
                          <a:latin typeface="Calibri" panose="020F0502020204030204" pitchFamily="34" charset="0"/>
                          <a:ea typeface="+mn-ea"/>
                          <a:cs typeface="+mn-cs"/>
                        </a:rPr>
                        <a:t>2</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kern="1200" dirty="0">
                          <a:solidFill>
                            <a:schemeClr val="tx1"/>
                          </a:solidFill>
                          <a:latin typeface="Calibri" panose="020F0502020204030204" pitchFamily="34" charset="0"/>
                          <a:ea typeface="+mn-ea"/>
                          <a:cs typeface="+mn-cs"/>
                        </a:rPr>
                        <a:t>1,2,3</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kern="1200" dirty="0">
                          <a:solidFill>
                            <a:schemeClr val="tx1"/>
                          </a:solidFill>
                          <a:latin typeface="Calibri" panose="020F0502020204030204" pitchFamily="34" charset="0"/>
                          <a:ea typeface="+mn-ea"/>
                          <a:cs typeface="+mn-cs"/>
                        </a:rPr>
                        <a:t>10.0.0.1,</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10.0.0.9,</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10.0.0.17</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u="none" dirty="0">
                          <a:solidFill>
                            <a:srgbClr val="474746"/>
                          </a:solidFill>
                          <a:latin typeface="Calibri" panose="020F0502020204030204" pitchFamily="34" charset="0"/>
                        </a:rPr>
                        <a:t> Web Classic LB</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Key</a:t>
                      </a:r>
                      <a:r>
                        <a:rPr lang="en-US" sz="1600" kern="1200" baseline="0" dirty="0">
                          <a:solidFill>
                            <a:schemeClr val="tx1"/>
                          </a:solidFill>
                          <a:latin typeface="Calibri" panose="020F0502020204030204" pitchFamily="34" charset="0"/>
                          <a:ea typeface="+mn-ea"/>
                          <a:cs typeface="+mn-cs"/>
                        </a:rPr>
                        <a:t> = Name</a:t>
                      </a:r>
                    </a:p>
                    <a:p>
                      <a:pPr marL="0" algn="l" defTabSz="457200" rtl="0" eaLnBrk="1" latinLnBrk="0" hangingPunct="1"/>
                      <a:r>
                        <a:rPr lang="en-US" sz="1600" u="none" kern="1200" baseline="0" dirty="0">
                          <a:solidFill>
                            <a:srgbClr val="474746"/>
                          </a:solidFill>
                          <a:latin typeface="Calibri" panose="020F0502020204030204" pitchFamily="34" charset="0"/>
                          <a:ea typeface="+mn-ea"/>
                          <a:cs typeface="+mn-cs"/>
                        </a:rPr>
                        <a:t>Value</a:t>
                      </a:r>
                      <a:r>
                        <a:rPr lang="en-US" sz="1600" kern="1200" baseline="0" dirty="0">
                          <a:solidFill>
                            <a:schemeClr val="tx1"/>
                          </a:solidFill>
                          <a:latin typeface="Calibri" panose="020F0502020204030204" pitchFamily="34" charset="0"/>
                          <a:ea typeface="+mn-ea"/>
                          <a:cs typeface="+mn-cs"/>
                        </a:rPr>
                        <a:t> = web-tier</a:t>
                      </a:r>
                      <a:endParaRPr lang="en-US" sz="1600" kern="120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707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App</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kern="1200" dirty="0">
                          <a:solidFill>
                            <a:srgbClr val="474746"/>
                          </a:solidFill>
                          <a:latin typeface="Calibri" panose="020F0502020204030204" pitchFamily="34" charset="0"/>
                          <a:ea typeface="+mn-ea"/>
                          <a:cs typeface="+mn-cs"/>
                        </a:rPr>
                        <a:t>App Tier Auto Scale</a:t>
                      </a:r>
                      <a:endPar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600" u="none" kern="1200" dirty="0">
                          <a:solidFill>
                            <a:srgbClr val="474746"/>
                          </a:solidFill>
                          <a:latin typeface="Calibri" panose="020F0502020204030204" pitchFamily="34" charset="0"/>
                          <a:ea typeface="+mn-ea"/>
                          <a:cs typeface="+mn-cs"/>
                        </a:rPr>
                        <a:t>System Admin</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2</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1,2,3</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kern="1200" dirty="0">
                          <a:solidFill>
                            <a:schemeClr val="tx1"/>
                          </a:solidFill>
                          <a:latin typeface="Calibri" panose="020F0502020204030204" pitchFamily="34" charset="0"/>
                          <a:ea typeface="+mn-ea"/>
                          <a:cs typeface="+mn-cs"/>
                        </a:rPr>
                        <a:t>10.0.0.1,</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10.0.0.9,</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10.0.0.17</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u="none" dirty="0">
                          <a:solidFill>
                            <a:srgbClr val="474746"/>
                          </a:solidFill>
                          <a:latin typeface="Calibri" panose="020F0502020204030204" pitchFamily="34" charset="0"/>
                        </a:rPr>
                        <a:t> App Classic LB</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Key =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Value = app-tier</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6" name="TextBox 5"/>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Names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297841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dirty="0"/>
              <a:t>Auditing Options</a:t>
            </a:r>
          </a:p>
        </p:txBody>
      </p:sp>
      <p:sp>
        <p:nvSpPr>
          <p:cNvPr id="5" name="Rectangle 2"/>
          <p:cNvSpPr>
            <a:spLocks noGrp="1"/>
          </p:cNvSpPr>
          <p:nvPr>
            <p:ph idx="1"/>
          </p:nvPr>
        </p:nvSpPr>
        <p:spPr>
          <a:xfrm>
            <a:off x="447371" y="1152092"/>
            <a:ext cx="11379200" cy="4753408"/>
          </a:xfrm>
        </p:spPr>
        <p:txBody>
          <a:bodyPr>
            <a:normAutofit/>
          </a:bodyPr>
          <a:lstStyle/>
          <a:p>
            <a:pPr marL="537620" lvl="1" indent="-487668">
              <a:buNone/>
            </a:pPr>
            <a:r>
              <a:rPr lang="en-US" b="1" dirty="0"/>
              <a:t>Q. </a:t>
            </a:r>
            <a:r>
              <a:rPr lang="en-US" dirty="0"/>
              <a:t>How do you configure an account to create an audit trail for all executed API calls?</a:t>
            </a:r>
          </a:p>
          <a:p>
            <a:pPr marL="537620" lvl="1" indent="-487668">
              <a:buNone/>
            </a:pPr>
            <a:endParaRPr lang="en-US" dirty="0"/>
          </a:p>
          <a:p>
            <a:pPr marL="537620" lvl="1" indent="-487668">
              <a:buNone/>
            </a:pPr>
            <a:r>
              <a:rPr lang="en-US" u="sng" dirty="0"/>
              <a:t>By enabling CloudTrail inside the account to track the API calls, and logs, and given it permissions to do the </a:t>
            </a:r>
            <a:r>
              <a:rPr lang="en-US" u="sng" dirty="0" err="1"/>
              <a:t>nesscary</a:t>
            </a:r>
            <a:r>
              <a:rPr lang="en-US" u="sng" dirty="0"/>
              <a:t> tasks (read, write, all or not)</a:t>
            </a:r>
          </a:p>
          <a:p>
            <a:pPr marL="537620" lvl="1" indent="-487668">
              <a:buNone/>
            </a:pPr>
            <a:endParaRPr lang="en-US" dirty="0"/>
          </a:p>
          <a:p>
            <a:pPr marL="537620" lvl="1" indent="-487668">
              <a:buNone/>
            </a:pPr>
            <a:r>
              <a:rPr lang="en-US" b="1" dirty="0"/>
              <a:t>Q</a:t>
            </a:r>
            <a:r>
              <a:rPr lang="en-US" dirty="0"/>
              <a:t>. Where do you save your logs?</a:t>
            </a:r>
          </a:p>
          <a:p>
            <a:pPr marL="537620" lvl="1" indent="-487668">
              <a:buNone/>
            </a:pPr>
            <a:endParaRPr lang="en-US" dirty="0"/>
          </a:p>
          <a:p>
            <a:pPr marL="537620" lvl="1" indent="-487668">
              <a:buNone/>
            </a:pPr>
            <a:r>
              <a:rPr lang="en-US" u="sng" dirty="0"/>
              <a:t>I would save it to the CloudWatch logs which when an</a:t>
            </a:r>
          </a:p>
          <a:p>
            <a:pPr marL="537620" lvl="1" indent="-487668">
              <a:buNone/>
            </a:pPr>
            <a:r>
              <a:rPr lang="en-US" u="sng" dirty="0"/>
              <a:t> API activity happens, send a </a:t>
            </a:r>
            <a:r>
              <a:rPr lang="en-US" u="sng" dirty="0" err="1"/>
              <a:t>sms</a:t>
            </a:r>
            <a:r>
              <a:rPr lang="en-US" u="sng" dirty="0"/>
              <a:t>.</a:t>
            </a:r>
          </a:p>
          <a:p>
            <a:pPr marL="0" indent="0">
              <a:buNone/>
            </a:pPr>
            <a:endParaRPr lang="en-US" dirty="0">
              <a:solidFill>
                <a:srgbClr val="FF0000"/>
              </a:solidFill>
            </a:endParaRPr>
          </a:p>
          <a:p>
            <a:endParaRPr lang="en-US" dirty="0"/>
          </a:p>
          <a:p>
            <a:pPr marL="0" indent="0">
              <a:buNone/>
            </a:pPr>
            <a:endParaRPr lang="en-US" dirty="0"/>
          </a:p>
        </p:txBody>
      </p:sp>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369628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59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Which Services </a:t>
            </a:r>
            <a:r>
              <a:rPr lang="en-US" dirty="0"/>
              <a:t>Will You Use?</a:t>
            </a:r>
          </a:p>
        </p:txBody>
      </p:sp>
      <p:sp>
        <p:nvSpPr>
          <p:cNvPr id="3" name="Content Placeholder 2"/>
          <p:cNvSpPr>
            <a:spLocks noGrp="1"/>
          </p:cNvSpPr>
          <p:nvPr>
            <p:ph idx="1"/>
          </p:nvPr>
        </p:nvSpPr>
        <p:spPr/>
        <p:txBody>
          <a:bodyPr/>
          <a:lstStyle/>
          <a:p>
            <a:pPr marL="457189" indent="-457189">
              <a:buFont typeface="Arial" charset="0"/>
              <a:buChar char="•"/>
            </a:pPr>
            <a:endParaRPr lang="en-US" dirty="0"/>
          </a:p>
        </p:txBody>
      </p:sp>
      <p:sp>
        <p:nvSpPr>
          <p:cNvPr id="4" name="Footer Placeholder 3"/>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41796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60" y="86456"/>
            <a:ext cx="10515600" cy="1325563"/>
          </a:xfrm>
        </p:spPr>
        <p:txBody>
          <a:bodyPr/>
          <a:lstStyle/>
          <a:p>
            <a:r>
              <a:rPr lang="en-US" dirty="0"/>
              <a:t>Users, Groups, and Roles</a:t>
            </a:r>
            <a:endParaRPr lang="en-US" dirty="0">
              <a:latin typeface="Arial" panose="020B0604020202020204" pitchFamily="34" charset="0"/>
            </a:endParaRPr>
          </a:p>
        </p:txBody>
      </p:sp>
      <p:cxnSp>
        <p:nvCxnSpPr>
          <p:cNvPr id="71" name="Elbow Connector 70"/>
          <p:cNvCxnSpPr>
            <a:cxnSpLocks/>
            <a:stCxn id="99" idx="2"/>
            <a:endCxn id="74" idx="0"/>
          </p:cNvCxnSpPr>
          <p:nvPr/>
        </p:nvCxnSpPr>
        <p:spPr>
          <a:xfrm rot="5400000">
            <a:off x="3772157" y="-133496"/>
            <a:ext cx="463372" cy="4454511"/>
          </a:xfrm>
          <a:prstGeom prst="bentConnector3">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2" name="Elbow Connector 71"/>
          <p:cNvCxnSpPr>
            <a:cxnSpLocks/>
            <a:stCxn id="99" idx="2"/>
            <a:endCxn id="90" idx="0"/>
          </p:cNvCxnSpPr>
          <p:nvPr/>
        </p:nvCxnSpPr>
        <p:spPr>
          <a:xfrm rot="16200000" flipH="1">
            <a:off x="6486622" y="1606548"/>
            <a:ext cx="479703" cy="990751"/>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557387" y="2325445"/>
            <a:ext cx="2438400" cy="1891507"/>
            <a:chOff x="1042712" y="1753945"/>
            <a:chExt cx="1765504" cy="1418630"/>
          </a:xfrm>
        </p:grpSpPr>
        <p:sp>
          <p:nvSpPr>
            <p:cNvPr id="74" name="TextBox 73"/>
            <p:cNvSpPr txBox="1"/>
            <p:nvPr/>
          </p:nvSpPr>
          <p:spPr>
            <a:xfrm>
              <a:off x="1042712" y="1753945"/>
              <a:ext cx="1765504" cy="500233"/>
            </a:xfrm>
            <a:prstGeom prst="rect">
              <a:avLst/>
            </a:prstGeom>
            <a:solidFill>
              <a:schemeClr val="accent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Group</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System Admin</a:t>
              </a:r>
              <a:endParaRPr lang="en-US" sz="1867"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sp>
          <p:nvSpPr>
            <p:cNvPr id="75" name="TextBox 74"/>
            <p:cNvSpPr txBox="1"/>
            <p:nvPr/>
          </p:nvSpPr>
          <p:spPr>
            <a:xfrm>
              <a:off x="1176962" y="2351058"/>
              <a:ext cx="1497000"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Web Admin</a:t>
              </a:r>
            </a:p>
          </p:txBody>
        </p:sp>
        <p:sp>
          <p:nvSpPr>
            <p:cNvPr id="76" name="TextBox 75"/>
            <p:cNvSpPr txBox="1"/>
            <p:nvPr/>
          </p:nvSpPr>
          <p:spPr>
            <a:xfrm>
              <a:off x="1176962" y="2887833"/>
              <a:ext cx="1497000"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App Admin</a:t>
              </a:r>
            </a:p>
          </p:txBody>
        </p:sp>
        <p:cxnSp>
          <p:nvCxnSpPr>
            <p:cNvPr id="77" name="Straight Connector 76"/>
            <p:cNvCxnSpPr>
              <a:stCxn id="74" idx="2"/>
              <a:endCxn id="75" idx="0"/>
            </p:cNvCxnSpPr>
            <p:nvPr/>
          </p:nvCxnSpPr>
          <p:spPr>
            <a:xfrm flipH="1">
              <a:off x="1925462" y="2254178"/>
              <a:ext cx="2"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5" idx="2"/>
              <a:endCxn id="76" idx="0"/>
            </p:cNvCxnSpPr>
            <p:nvPr/>
          </p:nvCxnSpPr>
          <p:spPr>
            <a:xfrm>
              <a:off x="1925462" y="2635800"/>
              <a:ext cx="0" cy="25203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a:off x="3292893" y="2325445"/>
            <a:ext cx="2438400" cy="2384987"/>
            <a:chOff x="3697791" y="1753945"/>
            <a:chExt cx="1951066" cy="1788740"/>
          </a:xfrm>
        </p:grpSpPr>
        <p:sp>
          <p:nvSpPr>
            <p:cNvPr id="80" name="TextBox 79"/>
            <p:cNvSpPr txBox="1"/>
            <p:nvPr/>
          </p:nvSpPr>
          <p:spPr>
            <a:xfrm>
              <a:off x="3697791" y="1753945"/>
              <a:ext cx="1951066" cy="500233"/>
            </a:xfrm>
            <a:prstGeom prst="rect">
              <a:avLst/>
            </a:prstGeom>
            <a:solidFill>
              <a:srgbClr val="E98E3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Group</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Database Admin </a:t>
              </a:r>
              <a:endParaRPr lang="en-US" sz="1867"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sp>
          <p:nvSpPr>
            <p:cNvPr id="81" name="TextBox 80"/>
            <p:cNvSpPr txBox="1"/>
            <p:nvPr/>
          </p:nvSpPr>
          <p:spPr>
            <a:xfrm>
              <a:off x="3818036" y="2351058"/>
              <a:ext cx="1710571" cy="500233"/>
            </a:xfrm>
            <a:prstGeom prst="rect">
              <a:avLst/>
            </a:prstGeom>
            <a:solidFill>
              <a:schemeClr val="bg1"/>
            </a:solidFill>
            <a:ln>
              <a:solidFill>
                <a:schemeClr val="bg1">
                  <a:lumMod val="50000"/>
                </a:schemeClr>
              </a:solidFill>
            </a:ln>
          </p:spPr>
          <p:txBody>
            <a:bodyPr wrap="square" rtlCol="0">
              <a:spAutoFit/>
            </a:bodyPr>
            <a:lstStyle/>
            <a:p>
              <a:pPr algn="ctr"/>
              <a:r>
                <a:rPr lang="en-US" sz="1867" dirty="0" err="1">
                  <a:ea typeface="Verdana" panose="020B0604030504040204" pitchFamily="34" charset="0"/>
                  <a:cs typeface="Verdana" panose="020B0604030504040204" pitchFamily="34" charset="0"/>
                </a:rPr>
                <a:t>ShortTerm</a:t>
              </a:r>
              <a:r>
                <a:rPr lang="en-US" sz="1867" dirty="0">
                  <a:ea typeface="Verdana" panose="020B0604030504040204" pitchFamily="34" charset="0"/>
                  <a:cs typeface="Verdana" panose="020B0604030504040204" pitchFamily="34" charset="0"/>
                </a:rPr>
                <a:t> Storage Admin</a:t>
              </a:r>
            </a:p>
          </p:txBody>
        </p:sp>
        <p:sp>
          <p:nvSpPr>
            <p:cNvPr id="82" name="TextBox 81"/>
            <p:cNvSpPr txBox="1"/>
            <p:nvPr/>
          </p:nvSpPr>
          <p:spPr>
            <a:xfrm>
              <a:off x="3818036" y="3042452"/>
              <a:ext cx="1710571" cy="500233"/>
            </a:xfrm>
            <a:prstGeom prst="rect">
              <a:avLst/>
            </a:prstGeom>
            <a:solidFill>
              <a:schemeClr val="bg1"/>
            </a:solidFill>
            <a:ln>
              <a:solidFill>
                <a:schemeClr val="bg1">
                  <a:lumMod val="50000"/>
                </a:schemeClr>
              </a:solidFill>
            </a:ln>
          </p:spPr>
          <p:txBody>
            <a:bodyPr wrap="square" rtlCol="0">
              <a:spAutoFit/>
            </a:bodyPr>
            <a:lstStyle/>
            <a:p>
              <a:pPr algn="ctr"/>
              <a:r>
                <a:rPr lang="en-US" sz="1867" dirty="0" err="1">
                  <a:ea typeface="Verdana" panose="020B0604030504040204" pitchFamily="34" charset="0"/>
                  <a:cs typeface="Verdana" panose="020B0604030504040204" pitchFamily="34" charset="0"/>
                </a:rPr>
                <a:t>LongTerm</a:t>
              </a:r>
              <a:r>
                <a:rPr lang="en-US" sz="1867" dirty="0">
                  <a:ea typeface="Verdana" panose="020B0604030504040204" pitchFamily="34" charset="0"/>
                  <a:cs typeface="Verdana" panose="020B0604030504040204" pitchFamily="34" charset="0"/>
                </a:rPr>
                <a:t> Storage Admin </a:t>
              </a:r>
            </a:p>
          </p:txBody>
        </p:sp>
        <p:cxnSp>
          <p:nvCxnSpPr>
            <p:cNvPr id="85" name="Straight Connector 84"/>
            <p:cNvCxnSpPr>
              <a:cxnSpLocks/>
              <a:stCxn id="80" idx="2"/>
              <a:endCxn id="81" idx="0"/>
            </p:cNvCxnSpPr>
            <p:nvPr/>
          </p:nvCxnSpPr>
          <p:spPr>
            <a:xfrm flipH="1">
              <a:off x="4673322" y="2254178"/>
              <a:ext cx="2"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1" idx="2"/>
              <a:endCxn id="82" idx="0"/>
            </p:cNvCxnSpPr>
            <p:nvPr/>
          </p:nvCxnSpPr>
          <p:spPr>
            <a:xfrm>
              <a:off x="4673322" y="2851291"/>
              <a:ext cx="0" cy="19116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6002649" y="2341776"/>
            <a:ext cx="2438400" cy="3625340"/>
            <a:chOff x="6430365" y="1753945"/>
            <a:chExt cx="1800602" cy="2719005"/>
          </a:xfrm>
        </p:grpSpPr>
        <p:sp>
          <p:nvSpPr>
            <p:cNvPr id="90" name="TextBox 89"/>
            <p:cNvSpPr txBox="1"/>
            <p:nvPr/>
          </p:nvSpPr>
          <p:spPr>
            <a:xfrm>
              <a:off x="6430365" y="1753945"/>
              <a:ext cx="1800602" cy="500233"/>
            </a:xfrm>
            <a:prstGeom prst="rect">
              <a:avLst/>
            </a:prstGeom>
            <a:solidFill>
              <a:srgbClr val="E98E3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Group</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Monitor</a:t>
              </a:r>
            </a:p>
          </p:txBody>
        </p:sp>
        <p:sp>
          <p:nvSpPr>
            <p:cNvPr id="91" name="TextBox 90"/>
            <p:cNvSpPr txBox="1"/>
            <p:nvPr/>
          </p:nvSpPr>
          <p:spPr>
            <a:xfrm>
              <a:off x="6529366" y="3972717"/>
              <a:ext cx="1575526" cy="500233"/>
            </a:xfrm>
            <a:prstGeom prst="rect">
              <a:avLst/>
            </a:prstGeom>
            <a:solidFill>
              <a:schemeClr val="bg1"/>
            </a:solidFill>
            <a:ln>
              <a:solidFill>
                <a:schemeClr val="bg1">
                  <a:lumMod val="50000"/>
                </a:schemeClr>
              </a:solidFill>
            </a:ln>
          </p:spPr>
          <p:txBody>
            <a:bodyPr wrap="square" rtlCol="0">
              <a:spAutoFit/>
            </a:bodyPr>
            <a:lstStyle/>
            <a:p>
              <a:pPr algn="ctr"/>
              <a:r>
                <a:rPr lang="en-US" sz="1867" dirty="0" err="1">
                  <a:ea typeface="Verdana" panose="020B0604030504040204" pitchFamily="34" charset="0"/>
                  <a:cs typeface="Verdana" panose="020B0604030504040204" pitchFamily="34" charset="0"/>
                </a:rPr>
                <a:t>Trafficing</a:t>
              </a:r>
              <a:r>
                <a:rPr lang="en-US" sz="1867" dirty="0">
                  <a:ea typeface="Verdana" panose="020B0604030504040204" pitchFamily="34" charset="0"/>
                  <a:cs typeface="Verdana" panose="020B0604030504040204" pitchFamily="34" charset="0"/>
                </a:rPr>
                <a:t> between all tiers</a:t>
              </a:r>
            </a:p>
          </p:txBody>
        </p:sp>
        <p:sp>
          <p:nvSpPr>
            <p:cNvPr id="92" name="TextBox 91"/>
            <p:cNvSpPr txBox="1"/>
            <p:nvPr/>
          </p:nvSpPr>
          <p:spPr>
            <a:xfrm>
              <a:off x="6529366" y="2887833"/>
              <a:ext cx="1575526"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Application tiers</a:t>
              </a:r>
            </a:p>
          </p:txBody>
        </p:sp>
        <p:sp>
          <p:nvSpPr>
            <p:cNvPr id="93" name="TextBox 92"/>
            <p:cNvSpPr txBox="1"/>
            <p:nvPr/>
          </p:nvSpPr>
          <p:spPr>
            <a:xfrm>
              <a:off x="6529366" y="2351058"/>
              <a:ext cx="1575526"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Web Tier</a:t>
              </a:r>
            </a:p>
          </p:txBody>
        </p:sp>
        <p:sp>
          <p:nvSpPr>
            <p:cNvPr id="94" name="TextBox 93"/>
            <p:cNvSpPr txBox="1"/>
            <p:nvPr/>
          </p:nvSpPr>
          <p:spPr>
            <a:xfrm>
              <a:off x="6529366" y="3439687"/>
              <a:ext cx="1575526"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Database tiers</a:t>
              </a:r>
            </a:p>
          </p:txBody>
        </p:sp>
        <p:cxnSp>
          <p:nvCxnSpPr>
            <p:cNvPr id="95" name="Straight Connector 94"/>
            <p:cNvCxnSpPr>
              <a:stCxn id="90" idx="2"/>
              <a:endCxn id="93" idx="0"/>
            </p:cNvCxnSpPr>
            <p:nvPr/>
          </p:nvCxnSpPr>
          <p:spPr>
            <a:xfrm flipH="1">
              <a:off x="7317130" y="2254178"/>
              <a:ext cx="13536"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0"/>
              <a:endCxn id="93" idx="2"/>
            </p:cNvCxnSpPr>
            <p:nvPr/>
          </p:nvCxnSpPr>
          <p:spPr>
            <a:xfrm flipV="1">
              <a:off x="7317129" y="2635800"/>
              <a:ext cx="0" cy="25203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92" idx="2"/>
              <a:endCxn id="94" idx="0"/>
            </p:cNvCxnSpPr>
            <p:nvPr/>
          </p:nvCxnSpPr>
          <p:spPr>
            <a:xfrm>
              <a:off x="7317129" y="3172575"/>
              <a:ext cx="0" cy="26711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4" idx="2"/>
              <a:endCxn id="91" idx="0"/>
            </p:cNvCxnSpPr>
            <p:nvPr/>
          </p:nvCxnSpPr>
          <p:spPr>
            <a:xfrm>
              <a:off x="7317130" y="3724429"/>
              <a:ext cx="0" cy="248288"/>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826194" y="1177425"/>
            <a:ext cx="2809807" cy="684648"/>
          </a:xfrm>
          <a:prstGeom prst="rect">
            <a:avLst/>
          </a:prstGeom>
          <a:solidFill>
            <a:srgbClr val="E98E3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1" name="TextBox 100"/>
          <p:cNvSpPr txBox="1"/>
          <p:nvPr/>
        </p:nvSpPr>
        <p:spPr>
          <a:xfrm>
            <a:off x="4661073" y="1177425"/>
            <a:ext cx="3295097" cy="379656"/>
          </a:xfrm>
          <a:prstGeom prst="rect">
            <a:avLst/>
          </a:prstGeom>
          <a:noFill/>
          <a:ln>
            <a:noFill/>
          </a:ln>
        </p:spPr>
        <p:txBody>
          <a:bodyPr wrap="square" rtlCol="0">
            <a:spAutoFit/>
          </a:bodyPr>
          <a:lstStyle/>
          <a:p>
            <a:pPr algn="ctr"/>
            <a:r>
              <a:rPr lang="en-US" sz="1867" b="1">
                <a:solidFill>
                  <a:srgbClr val="474746"/>
                </a:solidFill>
                <a:ea typeface="Verdana" panose="020B0604030504040204" pitchFamily="34" charset="0"/>
                <a:cs typeface="Verdana" panose="020B0604030504040204" pitchFamily="34" charset="0"/>
              </a:rPr>
              <a:t>InnoMed</a:t>
            </a:r>
            <a:r>
              <a:rPr lang="en-US" sz="1867">
                <a:ea typeface="Verdana" panose="020B0604030504040204" pitchFamily="34" charset="0"/>
                <a:cs typeface="Verdana" panose="020B0604030504040204" pitchFamily="34" charset="0"/>
              </a:rPr>
              <a:t> </a:t>
            </a:r>
            <a:r>
              <a:rPr lang="en-US" sz="1867" b="1">
                <a:solidFill>
                  <a:srgbClr val="474746"/>
                </a:solidFill>
                <a:ea typeface="Verdana" panose="020B0604030504040204" pitchFamily="34" charset="0"/>
                <a:cs typeface="Verdana" panose="020B0604030504040204" pitchFamily="34" charset="0"/>
              </a:rPr>
              <a:t>Account</a:t>
            </a:r>
            <a:endParaRPr lang="en-US" sz="1867" b="1"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cxnSp>
        <p:nvCxnSpPr>
          <p:cNvPr id="102" name="Elbow Connector 101"/>
          <p:cNvCxnSpPr>
            <a:cxnSpLocks/>
          </p:cNvCxnSpPr>
          <p:nvPr/>
        </p:nvCxnSpPr>
        <p:spPr>
          <a:xfrm rot="10800000" flipV="1">
            <a:off x="4567314" y="1757111"/>
            <a:ext cx="1783882" cy="727689"/>
          </a:xfrm>
          <a:prstGeom prst="bentConnector3">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Elbow Connector 110"/>
          <p:cNvCxnSpPr>
            <a:cxnSpLocks/>
            <a:stCxn id="99" idx="2"/>
            <a:endCxn id="37" idx="0"/>
          </p:cNvCxnSpPr>
          <p:nvPr/>
        </p:nvCxnSpPr>
        <p:spPr>
          <a:xfrm rot="16200000" flipH="1">
            <a:off x="7833795" y="259375"/>
            <a:ext cx="479704" cy="3685099"/>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92699" y="4969088"/>
            <a:ext cx="3657600" cy="1200329"/>
          </a:xfrm>
          <a:prstGeom prst="rect">
            <a:avLst/>
          </a:prstGeom>
          <a:noFill/>
        </p:spPr>
        <p:txBody>
          <a:bodyPr wrap="square" rtlCol="0">
            <a:spAutoFit/>
          </a:bodyPr>
          <a:lstStyle/>
          <a:p>
            <a:r>
              <a:rPr lang="en-US" sz="2400" dirty="0"/>
              <a:t>Use the chart to </a:t>
            </a:r>
            <a:r>
              <a:rPr lang="en-US" sz="2400" dirty="0">
                <a:solidFill>
                  <a:srgbClr val="474746"/>
                </a:solidFill>
              </a:rPr>
              <a:t>document</a:t>
            </a:r>
            <a:r>
              <a:rPr lang="en-US" sz="2400" dirty="0"/>
              <a:t> </a:t>
            </a:r>
            <a:r>
              <a:rPr lang="en-US" sz="2400" dirty="0">
                <a:solidFill>
                  <a:srgbClr val="474746"/>
                </a:solidFill>
              </a:rPr>
              <a:t>users</a:t>
            </a:r>
            <a:r>
              <a:rPr lang="en-US" sz="2400" dirty="0"/>
              <a:t>, </a:t>
            </a:r>
            <a:r>
              <a:rPr lang="en-US" sz="2400" dirty="0">
                <a:solidFill>
                  <a:srgbClr val="474746"/>
                </a:solidFill>
              </a:rPr>
              <a:t>groups</a:t>
            </a:r>
            <a:r>
              <a:rPr lang="en-US" sz="2400" dirty="0"/>
              <a:t>, </a:t>
            </a:r>
            <a:r>
              <a:rPr lang="en-US" sz="2400" dirty="0">
                <a:solidFill>
                  <a:srgbClr val="474746"/>
                </a:solidFill>
              </a:rPr>
              <a:t>and</a:t>
            </a:r>
            <a:r>
              <a:rPr lang="en-US" sz="2400" dirty="0"/>
              <a:t> </a:t>
            </a:r>
            <a:r>
              <a:rPr lang="en-US" sz="2400" dirty="0">
                <a:solidFill>
                  <a:srgbClr val="474746"/>
                </a:solidFill>
              </a:rPr>
              <a:t>roles</a:t>
            </a:r>
            <a:r>
              <a:rPr lang="en-US" sz="2400" dirty="0"/>
              <a:t> created.</a:t>
            </a:r>
          </a:p>
        </p:txBody>
      </p:sp>
      <p:grpSp>
        <p:nvGrpSpPr>
          <p:cNvPr id="36" name="Group 35"/>
          <p:cNvGrpSpPr/>
          <p:nvPr/>
        </p:nvGrpSpPr>
        <p:grpSpPr>
          <a:xfrm>
            <a:off x="8696997" y="2341777"/>
            <a:ext cx="2438400" cy="1175807"/>
            <a:chOff x="3697791" y="1753945"/>
            <a:chExt cx="1951066" cy="881855"/>
          </a:xfrm>
        </p:grpSpPr>
        <p:sp>
          <p:nvSpPr>
            <p:cNvPr id="37" name="TextBox 36"/>
            <p:cNvSpPr txBox="1"/>
            <p:nvPr/>
          </p:nvSpPr>
          <p:spPr>
            <a:xfrm>
              <a:off x="3697791" y="1753945"/>
              <a:ext cx="1951066" cy="500233"/>
            </a:xfrm>
            <a:prstGeom prst="rect">
              <a:avLst/>
            </a:prstGeom>
            <a:solidFill>
              <a:srgbClr val="E98E3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Role</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Application</a:t>
              </a:r>
            </a:p>
          </p:txBody>
        </p:sp>
        <p:sp>
          <p:nvSpPr>
            <p:cNvPr id="38" name="TextBox 37"/>
            <p:cNvSpPr txBox="1"/>
            <p:nvPr/>
          </p:nvSpPr>
          <p:spPr>
            <a:xfrm>
              <a:off x="3818036" y="2351058"/>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solidFill>
                    <a:srgbClr val="474746"/>
                  </a:solidFill>
                  <a:latin typeface="Arial" panose="020B0604020202020204" pitchFamily="34" charset="0"/>
                  <a:ea typeface="Verdana" panose="020B0604030504040204" pitchFamily="34" charset="0"/>
                  <a:cs typeface="Verdana" panose="020B0604030504040204" pitchFamily="34" charset="0"/>
                </a:rPr>
                <a:t>Customer</a:t>
              </a:r>
            </a:p>
          </p:txBody>
        </p:sp>
        <p:cxnSp>
          <p:nvCxnSpPr>
            <p:cNvPr id="40" name="Straight Connector 39"/>
            <p:cNvCxnSpPr>
              <a:stCxn id="37" idx="2"/>
              <a:endCxn id="38" idx="0"/>
            </p:cNvCxnSpPr>
            <p:nvPr/>
          </p:nvCxnSpPr>
          <p:spPr>
            <a:xfrm flipH="1">
              <a:off x="4673322" y="2254178"/>
              <a:ext cx="2"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4" name="Footer Placeholder 3"/>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43280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Users, Groups, and Roles</a:t>
            </a:r>
            <a:endParaRPr lang="en-US" dirty="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12760899"/>
              </p:ext>
            </p:extLst>
          </p:nvPr>
        </p:nvGraphicFramePr>
        <p:xfrm>
          <a:off x="540082" y="999014"/>
          <a:ext cx="10496218" cy="4715986"/>
        </p:xfrm>
        <a:graphic>
          <a:graphicData uri="http://schemas.openxmlformats.org/drawingml/2006/table">
            <a:tbl>
              <a:tblPr firstRow="1" bandRow="1"/>
              <a:tblGrid>
                <a:gridCol w="2364224">
                  <a:extLst>
                    <a:ext uri="{9D8B030D-6E8A-4147-A177-3AD203B41FA5}">
                      <a16:colId xmlns:a16="http://schemas.microsoft.com/office/drawing/2014/main" val="20000"/>
                    </a:ext>
                  </a:extLst>
                </a:gridCol>
                <a:gridCol w="3464411">
                  <a:extLst>
                    <a:ext uri="{9D8B030D-6E8A-4147-A177-3AD203B41FA5}">
                      <a16:colId xmlns:a16="http://schemas.microsoft.com/office/drawing/2014/main" val="20001"/>
                    </a:ext>
                  </a:extLst>
                </a:gridCol>
                <a:gridCol w="4667583">
                  <a:extLst>
                    <a:ext uri="{9D8B030D-6E8A-4147-A177-3AD203B41FA5}">
                      <a16:colId xmlns:a16="http://schemas.microsoft.com/office/drawing/2014/main" val="20002"/>
                    </a:ext>
                  </a:extLst>
                </a:gridCol>
              </a:tblGrid>
              <a:tr h="80128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Group/Role</a:t>
                      </a:r>
                      <a:r>
                        <a:rPr lang="en-US" sz="2400" b="1" baseline="0" dirty="0"/>
                        <a:t> #</a:t>
                      </a:r>
                      <a:endParaRPr lang="en-US" sz="2400" b="1" dirty="0"/>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Group/Role</a:t>
                      </a:r>
                      <a:r>
                        <a:rPr lang="en-US" sz="2400" b="1" baseline="0" dirty="0">
                          <a:latin typeface="Calibri" panose="020F0502020204030204" pitchFamily="34" charset="0"/>
                        </a:rPr>
                        <a:t> Name</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Permissions</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215983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a:solidFill>
                            <a:srgbClr val="474746"/>
                          </a:solidFill>
                          <a:latin typeface="Calibri"/>
                          <a:ea typeface="+mn-ea"/>
                          <a:cs typeface="+mn-cs"/>
                        </a:rPr>
                        <a:t>Group</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2400" u="none" kern="1200" dirty="0">
                          <a:solidFill>
                            <a:srgbClr val="474746"/>
                          </a:solidFill>
                          <a:latin typeface="Calibri" panose="020F0502020204030204" pitchFamily="34" charset="0"/>
                          <a:ea typeface="+mn-ea"/>
                          <a:cs typeface="+mn-cs"/>
                        </a:rPr>
                        <a:t>System Admin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defTabSz="400050"/>
                      <a:r>
                        <a:rPr lang="en-US" sz="2400" dirty="0"/>
                        <a:t>Full Access to Amazon VPC,  EC2, Access IAM</a:t>
                      </a:r>
                    </a:p>
                    <a:p>
                      <a:pPr algn="l" defTabSz="400050"/>
                      <a:r>
                        <a:rPr lang="en-US" sz="2400" dirty="0"/>
                        <a:t>Read and write Amazon S3, EBS, EFS, Glacier</a:t>
                      </a:r>
                    </a:p>
                    <a:p>
                      <a:pPr algn="l" defTabSz="400050"/>
                      <a:r>
                        <a:rPr lang="en-US" sz="2400" dirty="0"/>
                        <a:t>Read from Amazon CloudWatch</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5486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a:solidFill>
                            <a:srgbClr val="474746"/>
                          </a:solidFill>
                          <a:latin typeface="Calibri"/>
                          <a:ea typeface="+mn-ea"/>
                          <a:cs typeface="+mn-cs"/>
                        </a:rPr>
                        <a:t>Group</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latin typeface="Calibri" panose="020F0502020204030204" pitchFamily="34" charset="0"/>
                          <a:ea typeface="+mn-ea"/>
                          <a:cs typeface="+mn-cs"/>
                        </a:rPr>
                        <a:t>Database Admin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2400" u="none" dirty="0">
                          <a:solidFill>
                            <a:srgbClr val="474746"/>
                          </a:solidFill>
                          <a:latin typeface="Calibri" panose="020F0502020204030204" pitchFamily="34" charset="0"/>
                        </a:rPr>
                        <a:t>Full access to Amazon RDS</a:t>
                      </a:r>
                    </a:p>
                    <a:p>
                      <a:pPr algn="l"/>
                      <a:r>
                        <a:rPr lang="en-US" sz="2400" u="none" dirty="0">
                          <a:solidFill>
                            <a:srgbClr val="474746"/>
                          </a:solidFill>
                          <a:latin typeface="Calibri" panose="020F0502020204030204" pitchFamily="34" charset="0"/>
                        </a:rPr>
                        <a:t>Read Only to </a:t>
                      </a:r>
                      <a:r>
                        <a:rPr lang="en-US" sz="2400" dirty="0"/>
                        <a:t>Amazon S3, EBS, EFS, Glacier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Read from Amazon CloudWatch</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2175349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Users, Groups, and Roles</a:t>
            </a:r>
            <a:endParaRPr lang="en-US" dirty="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70939583"/>
              </p:ext>
            </p:extLst>
          </p:nvPr>
        </p:nvGraphicFramePr>
        <p:xfrm>
          <a:off x="540082" y="999014"/>
          <a:ext cx="10496218" cy="3369786"/>
        </p:xfrm>
        <a:graphic>
          <a:graphicData uri="http://schemas.openxmlformats.org/drawingml/2006/table">
            <a:tbl>
              <a:tblPr firstRow="1" bandRow="1"/>
              <a:tblGrid>
                <a:gridCol w="2364224">
                  <a:extLst>
                    <a:ext uri="{9D8B030D-6E8A-4147-A177-3AD203B41FA5}">
                      <a16:colId xmlns:a16="http://schemas.microsoft.com/office/drawing/2014/main" val="20000"/>
                    </a:ext>
                  </a:extLst>
                </a:gridCol>
                <a:gridCol w="3464411">
                  <a:extLst>
                    <a:ext uri="{9D8B030D-6E8A-4147-A177-3AD203B41FA5}">
                      <a16:colId xmlns:a16="http://schemas.microsoft.com/office/drawing/2014/main" val="20001"/>
                    </a:ext>
                  </a:extLst>
                </a:gridCol>
                <a:gridCol w="4667583">
                  <a:extLst>
                    <a:ext uri="{9D8B030D-6E8A-4147-A177-3AD203B41FA5}">
                      <a16:colId xmlns:a16="http://schemas.microsoft.com/office/drawing/2014/main" val="20002"/>
                    </a:ext>
                  </a:extLst>
                </a:gridCol>
              </a:tblGrid>
              <a:tr h="101070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Group/Role</a:t>
                      </a:r>
                      <a:r>
                        <a:rPr lang="en-US" sz="2400" b="1" baseline="0" dirty="0"/>
                        <a:t> #</a:t>
                      </a:r>
                      <a:endParaRPr lang="en-US" sz="2400" b="1" dirty="0"/>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Group/Role</a:t>
                      </a:r>
                      <a:r>
                        <a:rPr lang="en-US" sz="2400" b="1" baseline="0" dirty="0">
                          <a:latin typeface="Calibri" panose="020F0502020204030204" pitchFamily="34" charset="0"/>
                        </a:rPr>
                        <a:t> Name</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Permissions</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46469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a:solidFill>
                            <a:srgbClr val="474746"/>
                          </a:solidFill>
                          <a:latin typeface="Calibri"/>
                          <a:ea typeface="+mn-ea"/>
                          <a:cs typeface="+mn-cs"/>
                        </a:rPr>
                        <a:t>Group</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mn-cs"/>
                        </a:rPr>
                        <a:t>Monitor</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effectLst/>
                          <a:latin typeface="Calibri" panose="020F0502020204030204" pitchFamily="34" charset="0"/>
                          <a:ea typeface="Calibri" charset="0"/>
                          <a:cs typeface="Calibri" charset="0"/>
                        </a:rPr>
                        <a:t>Full Access to Amazon CloudWatch</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effectLst/>
                          <a:latin typeface="Calibri" panose="020F0502020204030204" pitchFamily="34" charset="0"/>
                          <a:ea typeface="Calibri" charset="0"/>
                          <a:cs typeface="Calibri" charset="0"/>
                        </a:rPr>
                        <a:t>Read only from Amazon EC2, S3, RDS</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9438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dirty="0">
                          <a:solidFill>
                            <a:srgbClr val="474746"/>
                          </a:solidFill>
                          <a:latin typeface="Calibri"/>
                          <a:ea typeface="+mn-ea"/>
                          <a:cs typeface="+mn-cs"/>
                        </a:rPr>
                        <a:t>Role</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solidFill>
                            <a:srgbClr val="474746"/>
                          </a:solidFill>
                          <a:latin typeface="Arial" panose="020B0604020202020204" pitchFamily="34" charset="0"/>
                          <a:ea typeface="Verdana" panose="020B0604030504040204" pitchFamily="34" charset="0"/>
                          <a:cs typeface="Verdana" panose="020B0604030504040204" pitchFamily="34" charset="0"/>
                        </a:rPr>
                        <a:t>Application</a:t>
                      </a:r>
                      <a:endParaRPr lang="en-US" sz="2400" kern="1200" dirty="0">
                        <a:solidFill>
                          <a:schemeClr val="tx1"/>
                        </a:solidFill>
                        <a:latin typeface="+mn-lt"/>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2400" kern="1200" dirty="0">
                          <a:solidFill>
                            <a:schemeClr val="tx1"/>
                          </a:solidFill>
                          <a:effectLst/>
                          <a:latin typeface="Calibri" charset="0"/>
                          <a:ea typeface="Calibri" charset="0"/>
                          <a:cs typeface="Calibri" charset="0"/>
                        </a:rPr>
                        <a:t>Read and write to Amazon S3</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410575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Password Policy</a:t>
            </a:r>
            <a:endParaRPr lang="en-US"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4657208"/>
              </p:ext>
            </p:extLst>
          </p:nvPr>
        </p:nvGraphicFramePr>
        <p:xfrm>
          <a:off x="443609" y="1061497"/>
          <a:ext cx="11074400" cy="4689309"/>
        </p:xfrm>
        <a:graphic>
          <a:graphicData uri="http://schemas.openxmlformats.org/drawingml/2006/table">
            <a:tbl>
              <a:tblPr firstRow="1" bandRow="1"/>
              <a:tblGrid>
                <a:gridCol w="4291499">
                  <a:extLst>
                    <a:ext uri="{9D8B030D-6E8A-4147-A177-3AD203B41FA5}">
                      <a16:colId xmlns:a16="http://schemas.microsoft.com/office/drawing/2014/main" val="20000"/>
                    </a:ext>
                  </a:extLst>
                </a:gridCol>
                <a:gridCol w="6782901">
                  <a:extLst>
                    <a:ext uri="{9D8B030D-6E8A-4147-A177-3AD203B41FA5}">
                      <a16:colId xmlns:a16="http://schemas.microsoft.com/office/drawing/2014/main" val="20001"/>
                    </a:ext>
                  </a:extLst>
                </a:gridCol>
              </a:tblGrid>
              <a:tr h="56361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Requirement</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Solution</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302663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u="none" kern="1200" dirty="0">
                          <a:solidFill>
                            <a:srgbClr val="474746"/>
                          </a:solidFill>
                          <a:latin typeface="+mn-lt"/>
                          <a:ea typeface="+mn-ea"/>
                          <a:cs typeface="+mn-cs"/>
                        </a:rPr>
                        <a:t>Should</a:t>
                      </a:r>
                      <a:r>
                        <a:rPr lang="en-US" sz="1900" kern="1200" dirty="0">
                          <a:solidFill>
                            <a:schemeClr val="tx1"/>
                          </a:solidFill>
                          <a:latin typeface="+mn-lt"/>
                          <a:ea typeface="+mn-ea"/>
                          <a:cs typeface="+mn-cs"/>
                        </a:rPr>
                        <a:t> be at least 8 characters </a:t>
                      </a:r>
                      <a:r>
                        <a:rPr lang="en-US" sz="1900" u="none" kern="1200" dirty="0">
                          <a:solidFill>
                            <a:srgbClr val="474746"/>
                          </a:solidFill>
                          <a:latin typeface="+mn-lt"/>
                          <a:ea typeface="+mn-ea"/>
                          <a:cs typeface="+mn-cs"/>
                        </a:rPr>
                        <a:t>and</a:t>
                      </a:r>
                      <a:r>
                        <a:rPr lang="en-US" sz="1900" kern="1200" dirty="0">
                          <a:solidFill>
                            <a:schemeClr val="tx1"/>
                          </a:solidFill>
                          <a:latin typeface="+mn-lt"/>
                          <a:ea typeface="+mn-ea"/>
                          <a:cs typeface="+mn-cs"/>
                        </a:rPr>
                        <a:t> have 1 uppercase, 1 lowercase, 1 special character, </a:t>
                      </a:r>
                      <a:r>
                        <a:rPr lang="en-US" sz="1900" u="none" kern="1200" dirty="0">
                          <a:solidFill>
                            <a:srgbClr val="474746"/>
                          </a:solidFill>
                          <a:latin typeface="+mn-lt"/>
                          <a:ea typeface="+mn-ea"/>
                          <a:cs typeface="+mn-cs"/>
                        </a:rPr>
                        <a:t>and</a:t>
                      </a:r>
                      <a:r>
                        <a:rPr lang="en-US" sz="1900" kern="1200" dirty="0">
                          <a:solidFill>
                            <a:schemeClr val="tx1"/>
                          </a:solidFill>
                          <a:latin typeface="+mn-lt"/>
                          <a:ea typeface="+mn-ea"/>
                          <a:cs typeface="+mn-cs"/>
                        </a:rPr>
                        <a:t> a number.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Create a password policy that set the requirements of the following: </a:t>
                      </a:r>
                    </a:p>
                    <a:p>
                      <a:r>
                        <a:rPr lang="en-US" sz="1900" dirty="0"/>
                        <a:t>min characters of 8,</a:t>
                      </a:r>
                    </a:p>
                    <a:p>
                      <a:r>
                        <a:rPr lang="en-US" sz="1900" dirty="0"/>
                        <a:t> contain at least one uppercase character from the ISO basic Latin alphabet (A to Z), </a:t>
                      </a:r>
                    </a:p>
                    <a:p>
                      <a:r>
                        <a:rPr lang="en-US" sz="1900" dirty="0"/>
                        <a:t>contain at least one lowercase character from the ISO basic Latin alphabet (A to Z),</a:t>
                      </a:r>
                    </a:p>
                    <a:p>
                      <a:r>
                        <a:rPr lang="en-US" sz="1900" dirty="0"/>
                        <a:t>contain at least nonalphanumeric characters and </a:t>
                      </a:r>
                    </a:p>
                    <a:p>
                      <a:r>
                        <a:rPr lang="en-US" sz="1900" dirty="0"/>
                        <a:t>Contain at least one number</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9905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mn-lt"/>
                          <a:ea typeface="+mn-ea"/>
                          <a:cs typeface="+mn-cs"/>
                        </a:rPr>
                        <a:t>Change</a:t>
                      </a:r>
                      <a:r>
                        <a:rPr lang="en-US" sz="1900" kern="1200" baseline="0" dirty="0">
                          <a:solidFill>
                            <a:schemeClr val="tx1"/>
                          </a:solidFill>
                          <a:latin typeface="+mn-lt"/>
                          <a:ea typeface="+mn-ea"/>
                          <a:cs typeface="+mn-cs"/>
                        </a:rPr>
                        <a:t> passwords every </a:t>
                      </a:r>
                      <a:r>
                        <a:rPr lang="en-US" sz="1900" u="none" kern="1200" baseline="0" dirty="0">
                          <a:solidFill>
                            <a:srgbClr val="474746"/>
                          </a:solidFill>
                          <a:latin typeface="+mn-lt"/>
                          <a:ea typeface="+mn-ea"/>
                          <a:cs typeface="+mn-cs"/>
                        </a:rPr>
                        <a:t>90 days</a:t>
                      </a:r>
                      <a:r>
                        <a:rPr lang="en-US" sz="1900" kern="1200" baseline="0" dirty="0">
                          <a:solidFill>
                            <a:schemeClr val="tx1"/>
                          </a:solidFill>
                          <a:latin typeface="+mn-lt"/>
                          <a:ea typeface="+mn-ea"/>
                          <a:cs typeface="+mn-cs"/>
                        </a:rPr>
                        <a:t> </a:t>
                      </a:r>
                      <a:r>
                        <a:rPr lang="en-US" sz="1900" u="none" kern="1200" baseline="0" dirty="0">
                          <a:solidFill>
                            <a:srgbClr val="474746"/>
                          </a:solidFill>
                          <a:latin typeface="+mn-lt"/>
                          <a:ea typeface="+mn-ea"/>
                          <a:cs typeface="+mn-cs"/>
                        </a:rPr>
                        <a:t>and</a:t>
                      </a:r>
                      <a:r>
                        <a:rPr lang="en-US" sz="1900" kern="1200" baseline="0" dirty="0">
                          <a:solidFill>
                            <a:schemeClr val="tx1"/>
                          </a:solidFill>
                          <a:latin typeface="+mn-lt"/>
                          <a:ea typeface="+mn-ea"/>
                          <a:cs typeface="+mn-cs"/>
                        </a:rPr>
                        <a:t> </a:t>
                      </a:r>
                      <a:r>
                        <a:rPr lang="en-US" sz="1900" u="none" kern="1200" baseline="0" dirty="0">
                          <a:solidFill>
                            <a:srgbClr val="474746"/>
                          </a:solidFill>
                          <a:latin typeface="+mn-lt"/>
                          <a:ea typeface="+mn-ea"/>
                          <a:cs typeface="+mn-cs"/>
                        </a:rPr>
                        <a:t>ensure</a:t>
                      </a:r>
                      <a:r>
                        <a:rPr lang="en-US" sz="1900" kern="1200" baseline="0" dirty="0">
                          <a:solidFill>
                            <a:schemeClr val="tx1"/>
                          </a:solidFill>
                          <a:latin typeface="+mn-lt"/>
                          <a:ea typeface="+mn-ea"/>
                          <a:cs typeface="+mn-cs"/>
                        </a:rPr>
                        <a:t> that the </a:t>
                      </a:r>
                      <a:r>
                        <a:rPr lang="en-US" sz="1900" u="none" kern="1200" baseline="0" dirty="0">
                          <a:solidFill>
                            <a:srgbClr val="474746"/>
                          </a:solidFill>
                          <a:latin typeface="+mn-lt"/>
                          <a:ea typeface="+mn-ea"/>
                          <a:cs typeface="+mn-cs"/>
                        </a:rPr>
                        <a:t>previous</a:t>
                      </a:r>
                      <a:r>
                        <a:rPr lang="en-US" sz="1900" kern="1200" baseline="0" dirty="0">
                          <a:solidFill>
                            <a:schemeClr val="tx1"/>
                          </a:solidFill>
                          <a:latin typeface="+mn-lt"/>
                          <a:ea typeface="+mn-ea"/>
                          <a:cs typeface="+mn-cs"/>
                        </a:rPr>
                        <a:t> three passwords can’t be </a:t>
                      </a:r>
                      <a:r>
                        <a:rPr lang="en-US" sz="1900" u="none" kern="1200" baseline="0" dirty="0">
                          <a:solidFill>
                            <a:srgbClr val="474746"/>
                          </a:solidFill>
                          <a:latin typeface="+mn-lt"/>
                          <a:ea typeface="+mn-ea"/>
                          <a:cs typeface="+mn-cs"/>
                        </a:rPr>
                        <a:t>re-used</a:t>
                      </a:r>
                      <a:r>
                        <a:rPr lang="en-US" sz="1900" kern="1200" baseline="0" dirty="0">
                          <a:solidFill>
                            <a:schemeClr val="tx1"/>
                          </a:solidFill>
                          <a:latin typeface="+mn-lt"/>
                          <a:ea typeface="+mn-ea"/>
                          <a:cs typeface="+mn-cs"/>
                        </a:rPr>
                        <a:t>.</a:t>
                      </a:r>
                      <a:endParaRPr lang="en-US" sz="1900" kern="1200" dirty="0">
                        <a:solidFill>
                          <a:schemeClr val="tx1"/>
                        </a:solidFill>
                        <a:latin typeface="+mn-lt"/>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Enable password expiration with also the enable of prevent password reuse. Use Cloudwatch to track this usage and notify the user when they have to update their password</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080748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Password Policy</a:t>
            </a:r>
            <a:endParaRPr lang="en-US"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20851840"/>
              </p:ext>
            </p:extLst>
          </p:nvPr>
        </p:nvGraphicFramePr>
        <p:xfrm>
          <a:off x="443609" y="1061497"/>
          <a:ext cx="11074400" cy="3486216"/>
        </p:xfrm>
        <a:graphic>
          <a:graphicData uri="http://schemas.openxmlformats.org/drawingml/2006/table">
            <a:tbl>
              <a:tblPr firstRow="1" bandRow="1"/>
              <a:tblGrid>
                <a:gridCol w="4291499">
                  <a:extLst>
                    <a:ext uri="{9D8B030D-6E8A-4147-A177-3AD203B41FA5}">
                      <a16:colId xmlns:a16="http://schemas.microsoft.com/office/drawing/2014/main" val="20000"/>
                    </a:ext>
                  </a:extLst>
                </a:gridCol>
                <a:gridCol w="6782901">
                  <a:extLst>
                    <a:ext uri="{9D8B030D-6E8A-4147-A177-3AD203B41FA5}">
                      <a16:colId xmlns:a16="http://schemas.microsoft.com/office/drawing/2014/main" val="20001"/>
                    </a:ext>
                  </a:extLst>
                </a:gridCol>
              </a:tblGrid>
              <a:tr h="5080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Requirement</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Solution</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27739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u="none" kern="1200" baseline="0" dirty="0">
                          <a:solidFill>
                            <a:srgbClr val="474746"/>
                          </a:solidFill>
                          <a:latin typeface="+mn-lt"/>
                          <a:ea typeface="+mn-ea"/>
                          <a:cs typeface="+mn-cs"/>
                        </a:rPr>
                        <a:t>Administrator sign-in to the AWS Management Console </a:t>
                      </a:r>
                      <a:r>
                        <a:rPr lang="en-US" sz="1900" kern="1200" baseline="0" dirty="0">
                          <a:solidFill>
                            <a:schemeClr val="tx1"/>
                          </a:solidFill>
                          <a:latin typeface="+mn-lt"/>
                          <a:ea typeface="+mn-ea"/>
                          <a:cs typeface="+mn-cs"/>
                        </a:rPr>
                        <a:t>requires the use of Virtual </a:t>
                      </a:r>
                      <a:r>
                        <a:rPr lang="en-US" sz="1900" u="none" kern="1200" baseline="0" dirty="0">
                          <a:solidFill>
                            <a:srgbClr val="474746"/>
                          </a:solidFill>
                          <a:latin typeface="+mn-lt"/>
                          <a:ea typeface="+mn-ea"/>
                          <a:cs typeface="+mn-cs"/>
                        </a:rPr>
                        <a:t>MFA</a:t>
                      </a:r>
                      <a:r>
                        <a:rPr lang="en-US" sz="1900" kern="1200" baseline="0" dirty="0">
                          <a:solidFill>
                            <a:schemeClr val="tx1"/>
                          </a:solidFill>
                          <a:latin typeface="+mn-lt"/>
                          <a:ea typeface="+mn-ea"/>
                          <a:cs typeface="+mn-cs"/>
                        </a:rPr>
                        <a:t>.</a:t>
                      </a:r>
                      <a:endParaRPr lang="en-US" sz="1900" kern="1200" dirty="0">
                        <a:solidFill>
                          <a:schemeClr val="tx1"/>
                        </a:solidFill>
                        <a:latin typeface="+mn-lt"/>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For the group System Admin and database admin, I would enable Virtual MFA by going into Manage MFA device and show secret key.  Then assign that MFA to the group. </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0081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a:latin typeface="+mn-lt"/>
                        </a:rPr>
                        <a:t>All </a:t>
                      </a:r>
                      <a:r>
                        <a:rPr lang="en-US" sz="1900" u="none">
                          <a:solidFill>
                            <a:srgbClr val="474746"/>
                          </a:solidFill>
                          <a:latin typeface="+mn-lt"/>
                        </a:rPr>
                        <a:t>administrators</a:t>
                      </a:r>
                      <a:r>
                        <a:rPr lang="en-US" sz="1900">
                          <a:latin typeface="+mn-lt"/>
                        </a:rPr>
                        <a:t> </a:t>
                      </a:r>
                      <a:r>
                        <a:rPr lang="en-US" sz="1900" dirty="0">
                          <a:latin typeface="+mn-lt"/>
                        </a:rPr>
                        <a:t>require </a:t>
                      </a:r>
                      <a:r>
                        <a:rPr lang="en-US" sz="1900">
                          <a:latin typeface="+mn-lt"/>
                        </a:rPr>
                        <a:t>programmatic </a:t>
                      </a:r>
                      <a:r>
                        <a:rPr lang="en-US" sz="1900" u="none">
                          <a:solidFill>
                            <a:srgbClr val="474746"/>
                          </a:solidFill>
                          <a:latin typeface="+mn-lt"/>
                        </a:rPr>
                        <a:t>access</a:t>
                      </a:r>
                      <a:endParaRPr lang="en-US" sz="1900" u="none" dirty="0">
                        <a:solidFill>
                          <a:srgbClr val="474746"/>
                        </a:solidFill>
                        <a:latin typeface="Arial" panose="020B060402020202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900" u="none" kern="1200" baseline="0" dirty="0">
                          <a:solidFill>
                            <a:srgbClr val="474746"/>
                          </a:solidFill>
                          <a:latin typeface="Calibri" panose="020F0502020204030204" pitchFamily="34" charset="0"/>
                          <a:ea typeface="+mn-ea"/>
                          <a:cs typeface="+mn-cs"/>
                        </a:rPr>
                        <a:t>Enable Pair key access from terminal from those who are in the administrator. Then confidential send the private key pair to the user to access to the certain systems that they want.</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854062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VPC </a:t>
            </a:r>
            <a:r>
              <a:rPr lang="en-US" dirty="0"/>
              <a:t>Details</a:t>
            </a:r>
          </a:p>
        </p:txBody>
      </p:sp>
      <p:graphicFrame>
        <p:nvGraphicFramePr>
          <p:cNvPr id="5" name="Table 4"/>
          <p:cNvGraphicFramePr>
            <a:graphicFrameLocks noGrp="1"/>
          </p:cNvGraphicFramePr>
          <p:nvPr>
            <p:extLst>
              <p:ext uri="{D42A27DB-BD31-4B8C-83A1-F6EECF244321}">
                <p14:modId xmlns:p14="http://schemas.microsoft.com/office/powerpoint/2010/main" val="1548159781"/>
              </p:ext>
            </p:extLst>
          </p:nvPr>
        </p:nvGraphicFramePr>
        <p:xfrm>
          <a:off x="693549" y="2042854"/>
          <a:ext cx="10924946" cy="2122385"/>
        </p:xfrm>
        <a:graphic>
          <a:graphicData uri="http://schemas.openxmlformats.org/drawingml/2006/table">
            <a:tbl>
              <a:tblPr firstRow="1" bandRow="1"/>
              <a:tblGrid>
                <a:gridCol w="934787">
                  <a:extLst>
                    <a:ext uri="{9D8B030D-6E8A-4147-A177-3AD203B41FA5}">
                      <a16:colId xmlns:a16="http://schemas.microsoft.com/office/drawing/2014/main" val="20000"/>
                    </a:ext>
                  </a:extLst>
                </a:gridCol>
                <a:gridCol w="3216381">
                  <a:extLst>
                    <a:ext uri="{9D8B030D-6E8A-4147-A177-3AD203B41FA5}">
                      <a16:colId xmlns:a16="http://schemas.microsoft.com/office/drawing/2014/main" val="20001"/>
                    </a:ext>
                  </a:extLst>
                </a:gridCol>
                <a:gridCol w="2240648">
                  <a:extLst>
                    <a:ext uri="{9D8B030D-6E8A-4147-A177-3AD203B41FA5}">
                      <a16:colId xmlns:a16="http://schemas.microsoft.com/office/drawing/2014/main" val="20002"/>
                    </a:ext>
                  </a:extLst>
                </a:gridCol>
                <a:gridCol w="1408931">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2019299">
                  <a:extLst>
                    <a:ext uri="{9D8B030D-6E8A-4147-A177-3AD203B41FA5}">
                      <a16:colId xmlns:a16="http://schemas.microsoft.com/office/drawing/2014/main" val="20005"/>
                    </a:ext>
                  </a:extLst>
                </a:gridCol>
              </a:tblGrid>
              <a:tr h="48768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dirty="0">
                          <a:solidFill>
                            <a:srgbClr val="474746"/>
                          </a:solidFill>
                          <a:latin typeface="Calibri" panose="020F0502020204030204" pitchFamily="34" charset="0"/>
                        </a:rPr>
                        <a:t>VPC</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Region</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Purpose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Subnets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AZs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CIDR</a:t>
                      </a:r>
                      <a:r>
                        <a:rPr lang="en-US" sz="2400" b="1">
                          <a:latin typeface="Calibri" panose="020F0502020204030204" pitchFamily="34" charset="0"/>
                        </a:rPr>
                        <a:t> </a:t>
                      </a:r>
                      <a:r>
                        <a:rPr lang="en-US" sz="2400" b="1" dirty="0">
                          <a:latin typeface="Calibri" panose="020F0502020204030204" pitchFamily="34" charset="0"/>
                        </a:rPr>
                        <a:t>range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995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1</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latin typeface="Calibri" panose="020F0502020204030204" pitchFamily="34" charset="0"/>
                          <a:ea typeface="+mn-ea"/>
                          <a:cs typeface="+mn-cs"/>
                        </a:rPr>
                        <a:t>EU - </a:t>
                      </a:r>
                      <a:r>
                        <a:rPr lang="en-GB" sz="2400" dirty="0"/>
                        <a:t>eu-west-3</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2400" kern="1200" dirty="0">
                          <a:solidFill>
                            <a:schemeClr val="tx1"/>
                          </a:solidFill>
                          <a:latin typeface="Calibri"/>
                          <a:ea typeface="+mn-ea"/>
                          <a:cs typeface="+mn-cs"/>
                        </a:rPr>
                        <a:t>Production</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defTabSz="400050"/>
                      <a:r>
                        <a:rPr lang="en-US" sz="2400" dirty="0"/>
                        <a:t>8</a:t>
                      </a:r>
                    </a:p>
                  </a:txBody>
                  <a:tcPr marL="121920" marR="24384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r>
                        <a:rPr lang="en-US" sz="2400" dirty="0"/>
                        <a:t>2</a:t>
                      </a:r>
                    </a:p>
                  </a:txBody>
                  <a:tcPr marL="121920" marR="24384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lgn="r"/>
                      <a:r>
                        <a:rPr lang="en-US" sz="2400" dirty="0"/>
                        <a:t>/24</a:t>
                      </a:r>
                    </a:p>
                  </a:txBody>
                  <a:tcPr marL="121920" marR="243840" marT="60960" marB="6096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9558">
                <a:tc>
                  <a:txBody>
                    <a:bodyPr/>
                    <a:lstStyle/>
                    <a:p>
                      <a:r>
                        <a:rPr lang="en-US" sz="1900"/>
                        <a:t>2</a:t>
                      </a:r>
                      <a:endParaRPr lang="en-US" sz="1900" dirty="0"/>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2400" u="none" kern="1200" dirty="0">
                          <a:solidFill>
                            <a:srgbClr val="474746"/>
                          </a:solidFill>
                          <a:latin typeface="Calibri" panose="020F0502020204030204" pitchFamily="34" charset="0"/>
                          <a:ea typeface="+mn-ea"/>
                          <a:cs typeface="+mn-cs"/>
                        </a:rPr>
                        <a:t>APAC </a:t>
                      </a:r>
                      <a:r>
                        <a:rPr lang="en-GB" sz="2400" dirty="0"/>
                        <a:t>ap-southeast-1 </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2400" kern="1200" dirty="0">
                          <a:solidFill>
                            <a:schemeClr val="tx1"/>
                          </a:solidFill>
                          <a:latin typeface="Calibri"/>
                          <a:ea typeface="+mn-ea"/>
                          <a:cs typeface="+mn-cs"/>
                        </a:rPr>
                        <a:t>Test</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algn="r" defTabSz="400050"/>
                      <a:r>
                        <a:rPr lang="en-US" sz="2400" dirty="0"/>
                        <a:t>8</a:t>
                      </a:r>
                    </a:p>
                  </a:txBody>
                  <a:tcPr marL="121920" marR="24384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algn="r"/>
                      <a:r>
                        <a:rPr lang="en-US" sz="2400" dirty="0"/>
                        <a:t>2</a:t>
                      </a:r>
                    </a:p>
                  </a:txBody>
                  <a:tcPr marL="121920" marR="24384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algn="r"/>
                      <a:r>
                        <a:rPr lang="en-US" sz="2400" dirty="0"/>
                        <a:t>/24</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5804054"/>
                  </a:ext>
                </a:extLst>
              </a:tr>
              <a:tr h="63558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3</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latin typeface="Calibri" panose="020F0502020204030204" pitchFamily="34" charset="0"/>
                          <a:ea typeface="+mn-ea"/>
                          <a:cs typeface="+mn-cs"/>
                        </a:rPr>
                        <a:t>USA </a:t>
                      </a:r>
                      <a:r>
                        <a:rPr lang="en-GB" sz="2400" dirty="0"/>
                        <a:t>us-west-1 </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2400" kern="1200" dirty="0">
                          <a:solidFill>
                            <a:schemeClr val="tx1"/>
                          </a:solidFill>
                          <a:latin typeface="Calibri"/>
                          <a:ea typeface="+mn-ea"/>
                          <a:cs typeface="+mn-cs"/>
                        </a:rPr>
                        <a:t>Development</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r>
                        <a:rPr lang="en-US" sz="2400" dirty="0"/>
                        <a:t>8</a:t>
                      </a:r>
                    </a:p>
                  </a:txBody>
                  <a:tcPr marL="121920" marR="24384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r>
                        <a:rPr lang="en-US" sz="2400" dirty="0"/>
                        <a:t>2</a:t>
                      </a:r>
                    </a:p>
                  </a:txBody>
                  <a:tcPr marL="121920" marR="24384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400" dirty="0"/>
                        <a:t>/24</a:t>
                      </a:r>
                    </a:p>
                  </a:txBody>
                  <a:tcPr marL="121920" marR="243840" marT="60960" marB="6096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65675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Production Subnet </a:t>
            </a:r>
            <a:r>
              <a:rPr lang="en-US" dirty="0"/>
              <a:t>Details</a:t>
            </a:r>
          </a:p>
        </p:txBody>
      </p:sp>
      <p:graphicFrame>
        <p:nvGraphicFramePr>
          <p:cNvPr id="4" name="Table 3"/>
          <p:cNvGraphicFramePr>
            <a:graphicFrameLocks noGrp="1"/>
          </p:cNvGraphicFramePr>
          <p:nvPr>
            <p:extLst>
              <p:ext uri="{D42A27DB-BD31-4B8C-83A1-F6EECF244321}">
                <p14:modId xmlns:p14="http://schemas.microsoft.com/office/powerpoint/2010/main" val="814325424"/>
              </p:ext>
            </p:extLst>
          </p:nvPr>
        </p:nvGraphicFramePr>
        <p:xfrm>
          <a:off x="179110" y="1306935"/>
          <a:ext cx="10966797" cy="3945954"/>
        </p:xfrm>
        <a:graphic>
          <a:graphicData uri="http://schemas.openxmlformats.org/drawingml/2006/table">
            <a:tbl>
              <a:tblPr firstRow="1" bandRow="1"/>
              <a:tblGrid>
                <a:gridCol w="1960775">
                  <a:extLst>
                    <a:ext uri="{9D8B030D-6E8A-4147-A177-3AD203B41FA5}">
                      <a16:colId xmlns:a16="http://schemas.microsoft.com/office/drawing/2014/main" val="20000"/>
                    </a:ext>
                  </a:extLst>
                </a:gridCol>
                <a:gridCol w="904973">
                  <a:extLst>
                    <a:ext uri="{9D8B030D-6E8A-4147-A177-3AD203B41FA5}">
                      <a16:colId xmlns:a16="http://schemas.microsoft.com/office/drawing/2014/main" val="20001"/>
                    </a:ext>
                  </a:extLst>
                </a:gridCol>
                <a:gridCol w="3450210">
                  <a:extLst>
                    <a:ext uri="{9D8B030D-6E8A-4147-A177-3AD203B41FA5}">
                      <a16:colId xmlns:a16="http://schemas.microsoft.com/office/drawing/2014/main" val="20002"/>
                    </a:ext>
                  </a:extLst>
                </a:gridCol>
                <a:gridCol w="2486819">
                  <a:extLst>
                    <a:ext uri="{9D8B030D-6E8A-4147-A177-3AD203B41FA5}">
                      <a16:colId xmlns:a16="http://schemas.microsoft.com/office/drawing/2014/main" val="20003"/>
                    </a:ext>
                  </a:extLst>
                </a:gridCol>
                <a:gridCol w="2164020">
                  <a:extLst>
                    <a:ext uri="{9D8B030D-6E8A-4147-A177-3AD203B41FA5}">
                      <a16:colId xmlns:a16="http://schemas.microsoft.com/office/drawing/2014/main" val="20004"/>
                    </a:ext>
                  </a:extLst>
                </a:gridCol>
              </a:tblGrid>
              <a:tr h="4064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baseline="0" dirty="0">
                          <a:latin typeface="Calibri" panose="020F0502020204030204" pitchFamily="34" charset="0"/>
                        </a:rPr>
                        <a:t>Name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VPC</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u="none" baseline="0">
                          <a:solidFill>
                            <a:srgbClr val="474746"/>
                          </a:solidFill>
                          <a:latin typeface="Calibri" panose="020F0502020204030204" pitchFamily="34" charset="0"/>
                        </a:rPr>
                        <a:t>type</a:t>
                      </a:r>
                      <a:r>
                        <a:rPr lang="en-US" sz="1900" b="1" baseline="0">
                          <a:latin typeface="Calibri" panose="020F0502020204030204" pitchFamily="34" charset="0"/>
                        </a:rPr>
                        <a:t> </a:t>
                      </a:r>
                      <a:r>
                        <a:rPr lang="en-US" sz="1900" b="1" baseline="0" dirty="0">
                          <a:latin typeface="Calibri" panose="020F0502020204030204" pitchFamily="34" charset="0"/>
                        </a:rPr>
                        <a:t>(Public/private)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dirty="0">
                          <a:latin typeface="Calibri" panose="020F0502020204030204" pitchFamily="34" charset="0"/>
                        </a:rPr>
                        <a:t>AZ</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900" b="1" u="none">
                          <a:solidFill>
                            <a:srgbClr val="474746"/>
                          </a:solidFill>
                          <a:latin typeface="Calibri" panose="020F0502020204030204" pitchFamily="34" charset="0"/>
                        </a:rPr>
                        <a:t>Subnet</a:t>
                      </a:r>
                      <a:r>
                        <a:rPr lang="en-US" sz="1900" b="1">
                          <a:latin typeface="Calibri" panose="020F0502020204030204" pitchFamily="34" charset="0"/>
                        </a:rPr>
                        <a:t> </a:t>
                      </a:r>
                      <a:r>
                        <a:rPr lang="en-US" sz="1900" b="1" u="none">
                          <a:solidFill>
                            <a:srgbClr val="474746"/>
                          </a:solidFill>
                          <a:latin typeface="Calibri" panose="020F0502020204030204" pitchFamily="34" charset="0"/>
                        </a:rPr>
                        <a:t>Address</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46839">
                <a:tc>
                  <a:txBody>
                    <a:bodyPr/>
                    <a:lstStyle/>
                    <a:p>
                      <a:r>
                        <a:rPr lang="en-US" sz="1900" dirty="0">
                          <a:latin typeface="Calibri" panose="020F0502020204030204" pitchFamily="34" charset="0"/>
                        </a:rPr>
                        <a:t>Public Subnet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Public </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eu-west-3a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6839">
                <a:tc>
                  <a:txBody>
                    <a:body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Public Subnet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a:latin typeface="Calibri" panose="020F0502020204030204" pitchFamily="34" charset="0"/>
                        </a:rPr>
                        <a:t>#1</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dirty="0"/>
                        <a:t>eu-west-3b</a:t>
                      </a:r>
                      <a:endParaRPr lang="en-US" sz="18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WebPro</a:t>
                      </a:r>
                      <a:r>
                        <a:rPr lang="en-US" sz="1900" dirty="0"/>
                        <a:t> 1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#1</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eu-west-3a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10.0.0.3</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WebPro</a:t>
                      </a:r>
                      <a:r>
                        <a:rPr lang="en-US" sz="1900" dirty="0"/>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#1</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eu-west-3b</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10.0.0.4</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AppPro</a:t>
                      </a:r>
                      <a:r>
                        <a:rPr lang="en-US" sz="1900" dirty="0"/>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#1</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eu-west-3a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10.0.0.5</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6839">
                <a:tc>
                  <a:txBody>
                    <a:bodyPr/>
                    <a:lstStyle/>
                    <a:p>
                      <a:r>
                        <a:rPr lang="en-US" sz="1900" dirty="0">
                          <a:latin typeface="Calibri" panose="020F0502020204030204" pitchFamily="34" charset="0"/>
                        </a:rPr>
                        <a:t>Private </a:t>
                      </a:r>
                      <a:r>
                        <a:rPr lang="en-US" sz="1900" dirty="0" err="1">
                          <a:latin typeface="Calibri" panose="020F0502020204030204" pitchFamily="34" charset="0"/>
                        </a:rPr>
                        <a:t>AppPro</a:t>
                      </a:r>
                      <a:r>
                        <a:rPr lang="en-US" sz="1900" dirty="0">
                          <a:latin typeface="Calibri" panose="020F0502020204030204" pitchFamily="34" charset="0"/>
                        </a:rPr>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eu-west-3b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10.0.0.6</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DBPro</a:t>
                      </a:r>
                      <a:r>
                        <a:rPr lang="en-US" sz="1900" dirty="0">
                          <a:latin typeface="Calibri" panose="020F0502020204030204" pitchFamily="34" charset="0"/>
                        </a:rPr>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eu-west-3a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10.0.0.7</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DBPro</a:t>
                      </a:r>
                      <a:r>
                        <a:rPr lang="en-US" sz="1900" dirty="0">
                          <a:latin typeface="Calibri" panose="020F0502020204030204" pitchFamily="34" charset="0"/>
                        </a:rPr>
                        <a:t> 2</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r>
                        <a:rPr lang="en-GB" sz="2000" dirty="0"/>
                        <a:t>eu-west-3b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10.0.0.8</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34423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1590</Words>
  <Application>Microsoft Office PowerPoint</Application>
  <PresentationFormat>Widescreen</PresentationFormat>
  <Paragraphs>417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Solution Template</vt:lpstr>
      <vt:lpstr>Which Services Will You Use?</vt:lpstr>
      <vt:lpstr>Users, Groups, and Roles</vt:lpstr>
      <vt:lpstr>Users, Groups, and Roles</vt:lpstr>
      <vt:lpstr>Users, Groups, and Roles</vt:lpstr>
      <vt:lpstr>Password Policy</vt:lpstr>
      <vt:lpstr>Password Policy</vt:lpstr>
      <vt:lpstr>VPC Details</vt:lpstr>
      <vt:lpstr>Production Subnet Details</vt:lpstr>
      <vt:lpstr>Test Subnet Details</vt:lpstr>
      <vt:lpstr>Dev Subnet Details</vt:lpstr>
      <vt:lpstr>Instance Details</vt:lpstr>
      <vt:lpstr>Instance Details</vt:lpstr>
      <vt:lpstr>Load Balancer Security Group Details</vt:lpstr>
      <vt:lpstr>Instance Security Group Details</vt:lpstr>
      <vt:lpstr>Auto Scaling Launch Configuration</vt:lpstr>
      <vt:lpstr>Auto Scaling Group</vt:lpstr>
      <vt:lpstr>Auditing Options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Basel Magableh</dc:creator>
  <cp:lastModifiedBy>William Carey</cp:lastModifiedBy>
  <cp:revision>59</cp:revision>
  <dcterms:created xsi:type="dcterms:W3CDTF">2018-10-24T15:30:42Z</dcterms:created>
  <dcterms:modified xsi:type="dcterms:W3CDTF">2018-11-14T17:20:19Z</dcterms:modified>
</cp:coreProperties>
</file>