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3210-0FE4-4814-A60F-61DC01E8FC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4F88709D-00B2-40E3-9155-25EA4312F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D1599047-8A14-4808-96D3-0E3E5B66735F}"/>
              </a:ext>
            </a:extLst>
          </p:cNvPr>
          <p:cNvSpPr>
            <a:spLocks noGrp="1"/>
          </p:cNvSpPr>
          <p:nvPr>
            <p:ph type="dt" sz="half" idx="10"/>
          </p:nvPr>
        </p:nvSpPr>
        <p:spPr/>
        <p:txBody>
          <a:bodyPr/>
          <a:lstStyle/>
          <a:p>
            <a:fld id="{FB15029A-EAF4-46E5-A5A0-8E8E4D5788BC}" type="datetimeFigureOut">
              <a:rPr lang="en-IE" smtClean="0"/>
              <a:t>14/12/2018</a:t>
            </a:fld>
            <a:endParaRPr lang="en-IE"/>
          </a:p>
        </p:txBody>
      </p:sp>
      <p:sp>
        <p:nvSpPr>
          <p:cNvPr id="5" name="Footer Placeholder 4">
            <a:extLst>
              <a:ext uri="{FF2B5EF4-FFF2-40B4-BE49-F238E27FC236}">
                <a16:creationId xmlns:a16="http://schemas.microsoft.com/office/drawing/2014/main" id="{732EBC23-39A6-4EDC-B7C1-72BF8FBE3B2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3EB2FB1-112D-45FE-BFA2-ED693B2E20A6}"/>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24980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696A-7D50-40E7-B93B-2BA6CFDCAE90}"/>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84766C6-58C9-4F46-BE1F-49286CC7CA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5AC7957-BA29-4FEB-9055-1CCA8FD666CB}"/>
              </a:ext>
            </a:extLst>
          </p:cNvPr>
          <p:cNvSpPr>
            <a:spLocks noGrp="1"/>
          </p:cNvSpPr>
          <p:nvPr>
            <p:ph type="dt" sz="half" idx="10"/>
          </p:nvPr>
        </p:nvSpPr>
        <p:spPr/>
        <p:txBody>
          <a:bodyPr/>
          <a:lstStyle/>
          <a:p>
            <a:fld id="{FB15029A-EAF4-46E5-A5A0-8E8E4D5788BC}" type="datetimeFigureOut">
              <a:rPr lang="en-IE" smtClean="0"/>
              <a:t>14/12/2018</a:t>
            </a:fld>
            <a:endParaRPr lang="en-IE"/>
          </a:p>
        </p:txBody>
      </p:sp>
      <p:sp>
        <p:nvSpPr>
          <p:cNvPr id="5" name="Footer Placeholder 4">
            <a:extLst>
              <a:ext uri="{FF2B5EF4-FFF2-40B4-BE49-F238E27FC236}">
                <a16:creationId xmlns:a16="http://schemas.microsoft.com/office/drawing/2014/main" id="{955846B0-390B-4DEB-8FCC-7E50FF2DF4E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A863FED-0569-44EB-B280-A737344CEE89}"/>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60783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36E2D-4A71-4F95-8276-94EA5B23CF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19CE24F-4034-4EF5-A266-6181B11F5A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FE8BC3B-2B8F-4532-993B-86339455E6F6}"/>
              </a:ext>
            </a:extLst>
          </p:cNvPr>
          <p:cNvSpPr>
            <a:spLocks noGrp="1"/>
          </p:cNvSpPr>
          <p:nvPr>
            <p:ph type="dt" sz="half" idx="10"/>
          </p:nvPr>
        </p:nvSpPr>
        <p:spPr/>
        <p:txBody>
          <a:bodyPr/>
          <a:lstStyle/>
          <a:p>
            <a:fld id="{FB15029A-EAF4-46E5-A5A0-8E8E4D5788BC}" type="datetimeFigureOut">
              <a:rPr lang="en-IE" smtClean="0"/>
              <a:t>14/12/2018</a:t>
            </a:fld>
            <a:endParaRPr lang="en-IE"/>
          </a:p>
        </p:txBody>
      </p:sp>
      <p:sp>
        <p:nvSpPr>
          <p:cNvPr id="5" name="Footer Placeholder 4">
            <a:extLst>
              <a:ext uri="{FF2B5EF4-FFF2-40B4-BE49-F238E27FC236}">
                <a16:creationId xmlns:a16="http://schemas.microsoft.com/office/drawing/2014/main" id="{295AF7F5-655B-409E-8E05-44107B971BC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07B8802-1DEF-4E61-9BBE-B8C00774D4E6}"/>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156560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771B-D273-4905-903A-FE93DA593A2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5101638-B041-4560-ABAC-241EDA54CD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F7EB892-D288-4C5E-9A2C-424C8469BACD}"/>
              </a:ext>
            </a:extLst>
          </p:cNvPr>
          <p:cNvSpPr>
            <a:spLocks noGrp="1"/>
          </p:cNvSpPr>
          <p:nvPr>
            <p:ph type="dt" sz="half" idx="10"/>
          </p:nvPr>
        </p:nvSpPr>
        <p:spPr/>
        <p:txBody>
          <a:bodyPr/>
          <a:lstStyle/>
          <a:p>
            <a:fld id="{FB15029A-EAF4-46E5-A5A0-8E8E4D5788BC}" type="datetimeFigureOut">
              <a:rPr lang="en-IE" smtClean="0"/>
              <a:t>14/12/2018</a:t>
            </a:fld>
            <a:endParaRPr lang="en-IE"/>
          </a:p>
        </p:txBody>
      </p:sp>
      <p:sp>
        <p:nvSpPr>
          <p:cNvPr id="5" name="Footer Placeholder 4">
            <a:extLst>
              <a:ext uri="{FF2B5EF4-FFF2-40B4-BE49-F238E27FC236}">
                <a16:creationId xmlns:a16="http://schemas.microsoft.com/office/drawing/2014/main" id="{804DF85C-6E30-48FC-B450-0B9F88CCB3C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B3C213F-A4B5-4AFF-928B-EDCDE6620D05}"/>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42009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F3-A6BA-45D1-936C-4C382ABE7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2733F4D3-90B0-42D0-9667-04F3413970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B24072-A6DD-411E-83D3-15C9E6123CB8}"/>
              </a:ext>
            </a:extLst>
          </p:cNvPr>
          <p:cNvSpPr>
            <a:spLocks noGrp="1"/>
          </p:cNvSpPr>
          <p:nvPr>
            <p:ph type="dt" sz="half" idx="10"/>
          </p:nvPr>
        </p:nvSpPr>
        <p:spPr/>
        <p:txBody>
          <a:bodyPr/>
          <a:lstStyle/>
          <a:p>
            <a:fld id="{FB15029A-EAF4-46E5-A5A0-8E8E4D5788BC}" type="datetimeFigureOut">
              <a:rPr lang="en-IE" smtClean="0"/>
              <a:t>14/12/2018</a:t>
            </a:fld>
            <a:endParaRPr lang="en-IE"/>
          </a:p>
        </p:txBody>
      </p:sp>
      <p:sp>
        <p:nvSpPr>
          <p:cNvPr id="5" name="Footer Placeholder 4">
            <a:extLst>
              <a:ext uri="{FF2B5EF4-FFF2-40B4-BE49-F238E27FC236}">
                <a16:creationId xmlns:a16="http://schemas.microsoft.com/office/drawing/2014/main" id="{CE93AA28-3756-417C-AF8A-561D676F52E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8BDE833-C0EF-41AF-A4ED-3D2813A831A2}"/>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399957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7409-AA15-4477-9F6C-B246E2CD18A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22798D96-C6BD-4FA5-A896-BD18948B2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6B7267EF-534C-4379-B957-E06037C2FE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D4DA117-D223-4C76-BB5B-156C28759A71}"/>
              </a:ext>
            </a:extLst>
          </p:cNvPr>
          <p:cNvSpPr>
            <a:spLocks noGrp="1"/>
          </p:cNvSpPr>
          <p:nvPr>
            <p:ph type="dt" sz="half" idx="10"/>
          </p:nvPr>
        </p:nvSpPr>
        <p:spPr/>
        <p:txBody>
          <a:bodyPr/>
          <a:lstStyle/>
          <a:p>
            <a:fld id="{FB15029A-EAF4-46E5-A5A0-8E8E4D5788BC}" type="datetimeFigureOut">
              <a:rPr lang="en-IE" smtClean="0"/>
              <a:t>14/12/2018</a:t>
            </a:fld>
            <a:endParaRPr lang="en-IE"/>
          </a:p>
        </p:txBody>
      </p:sp>
      <p:sp>
        <p:nvSpPr>
          <p:cNvPr id="6" name="Footer Placeholder 5">
            <a:extLst>
              <a:ext uri="{FF2B5EF4-FFF2-40B4-BE49-F238E27FC236}">
                <a16:creationId xmlns:a16="http://schemas.microsoft.com/office/drawing/2014/main" id="{F14226F3-1D88-4B71-81A9-2C78DA2E2F2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355011C9-3822-480F-A1FF-190FFE1881AC}"/>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9475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1FE7-31B2-4031-AD99-EDEE2267CBF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B483E59-6E5E-4EDB-A7B0-379F215D9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6E6CA4-A791-4822-BB36-D97D5D8882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BC5F5B9F-2A3A-4E93-A69F-87B7013EB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D62FEE-109A-43C9-9115-1714217154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CD5460D5-B69A-4054-BBDA-EB6E67F67D65}"/>
              </a:ext>
            </a:extLst>
          </p:cNvPr>
          <p:cNvSpPr>
            <a:spLocks noGrp="1"/>
          </p:cNvSpPr>
          <p:nvPr>
            <p:ph type="dt" sz="half" idx="10"/>
          </p:nvPr>
        </p:nvSpPr>
        <p:spPr/>
        <p:txBody>
          <a:bodyPr/>
          <a:lstStyle/>
          <a:p>
            <a:fld id="{FB15029A-EAF4-46E5-A5A0-8E8E4D5788BC}" type="datetimeFigureOut">
              <a:rPr lang="en-IE" smtClean="0"/>
              <a:t>14/12/2018</a:t>
            </a:fld>
            <a:endParaRPr lang="en-IE"/>
          </a:p>
        </p:txBody>
      </p:sp>
      <p:sp>
        <p:nvSpPr>
          <p:cNvPr id="8" name="Footer Placeholder 7">
            <a:extLst>
              <a:ext uri="{FF2B5EF4-FFF2-40B4-BE49-F238E27FC236}">
                <a16:creationId xmlns:a16="http://schemas.microsoft.com/office/drawing/2014/main" id="{CB7D691C-604D-4114-BCD1-035E3C5FFD86}"/>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D33F9AA4-02B0-4893-8EE3-0551EA5CBAB6}"/>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143308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555A-DD9D-4B02-B256-8085E2A441D7}"/>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7EC49956-00D6-4DBE-817A-B3AED567D205}"/>
              </a:ext>
            </a:extLst>
          </p:cNvPr>
          <p:cNvSpPr>
            <a:spLocks noGrp="1"/>
          </p:cNvSpPr>
          <p:nvPr>
            <p:ph type="dt" sz="half" idx="10"/>
          </p:nvPr>
        </p:nvSpPr>
        <p:spPr/>
        <p:txBody>
          <a:bodyPr/>
          <a:lstStyle/>
          <a:p>
            <a:fld id="{FB15029A-EAF4-46E5-A5A0-8E8E4D5788BC}" type="datetimeFigureOut">
              <a:rPr lang="en-IE" smtClean="0"/>
              <a:t>14/12/2018</a:t>
            </a:fld>
            <a:endParaRPr lang="en-IE"/>
          </a:p>
        </p:txBody>
      </p:sp>
      <p:sp>
        <p:nvSpPr>
          <p:cNvPr id="4" name="Footer Placeholder 3">
            <a:extLst>
              <a:ext uri="{FF2B5EF4-FFF2-40B4-BE49-F238E27FC236}">
                <a16:creationId xmlns:a16="http://schemas.microsoft.com/office/drawing/2014/main" id="{FAB8FF45-E31D-432E-B0FC-CD7EC346CEC5}"/>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DE256158-0008-4116-871A-97AC0705DBC5}"/>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88365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88F43-1174-4AA9-998F-8ED55BA40294}"/>
              </a:ext>
            </a:extLst>
          </p:cNvPr>
          <p:cNvSpPr>
            <a:spLocks noGrp="1"/>
          </p:cNvSpPr>
          <p:nvPr>
            <p:ph type="dt" sz="half" idx="10"/>
          </p:nvPr>
        </p:nvSpPr>
        <p:spPr/>
        <p:txBody>
          <a:bodyPr/>
          <a:lstStyle/>
          <a:p>
            <a:fld id="{FB15029A-EAF4-46E5-A5A0-8E8E4D5788BC}" type="datetimeFigureOut">
              <a:rPr lang="en-IE" smtClean="0"/>
              <a:t>14/12/2018</a:t>
            </a:fld>
            <a:endParaRPr lang="en-IE"/>
          </a:p>
        </p:txBody>
      </p:sp>
      <p:sp>
        <p:nvSpPr>
          <p:cNvPr id="3" name="Footer Placeholder 2">
            <a:extLst>
              <a:ext uri="{FF2B5EF4-FFF2-40B4-BE49-F238E27FC236}">
                <a16:creationId xmlns:a16="http://schemas.microsoft.com/office/drawing/2014/main" id="{1BE8161B-8BF8-4C0C-84D1-40AB5D06FFD6}"/>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9F724257-0DFA-4D65-B77D-B088CD98A394}"/>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93402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E785-3EAD-48D5-BFC3-FE59BDE39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08F285F-8BA3-4C4A-BF54-777D7E910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3C00E864-FBC7-4F43-84AA-A7B487ABD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F99932-8B35-469E-8F46-76D27BA07EF2}"/>
              </a:ext>
            </a:extLst>
          </p:cNvPr>
          <p:cNvSpPr>
            <a:spLocks noGrp="1"/>
          </p:cNvSpPr>
          <p:nvPr>
            <p:ph type="dt" sz="half" idx="10"/>
          </p:nvPr>
        </p:nvSpPr>
        <p:spPr/>
        <p:txBody>
          <a:bodyPr/>
          <a:lstStyle/>
          <a:p>
            <a:fld id="{FB15029A-EAF4-46E5-A5A0-8E8E4D5788BC}" type="datetimeFigureOut">
              <a:rPr lang="en-IE" smtClean="0"/>
              <a:t>14/12/2018</a:t>
            </a:fld>
            <a:endParaRPr lang="en-IE"/>
          </a:p>
        </p:txBody>
      </p:sp>
      <p:sp>
        <p:nvSpPr>
          <p:cNvPr id="6" name="Footer Placeholder 5">
            <a:extLst>
              <a:ext uri="{FF2B5EF4-FFF2-40B4-BE49-F238E27FC236}">
                <a16:creationId xmlns:a16="http://schemas.microsoft.com/office/drawing/2014/main" id="{E5FE6D33-DBA9-4ED5-97CB-F1D80B4D6E1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A131FD2-387B-42DF-975D-16BC8B89E6EC}"/>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49918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77AB-CCA7-4811-943C-FB3612208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CFC2A437-5928-4AC8-950C-8ACF8615F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27A67A56-893B-4701-8D9C-8A6CB2F30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F3CE2E-F185-4A2E-97F9-5CF7DC28B8EC}"/>
              </a:ext>
            </a:extLst>
          </p:cNvPr>
          <p:cNvSpPr>
            <a:spLocks noGrp="1"/>
          </p:cNvSpPr>
          <p:nvPr>
            <p:ph type="dt" sz="half" idx="10"/>
          </p:nvPr>
        </p:nvSpPr>
        <p:spPr/>
        <p:txBody>
          <a:bodyPr/>
          <a:lstStyle/>
          <a:p>
            <a:fld id="{FB15029A-EAF4-46E5-A5A0-8E8E4D5788BC}" type="datetimeFigureOut">
              <a:rPr lang="en-IE" smtClean="0"/>
              <a:t>14/12/2018</a:t>
            </a:fld>
            <a:endParaRPr lang="en-IE"/>
          </a:p>
        </p:txBody>
      </p:sp>
      <p:sp>
        <p:nvSpPr>
          <p:cNvPr id="6" name="Footer Placeholder 5">
            <a:extLst>
              <a:ext uri="{FF2B5EF4-FFF2-40B4-BE49-F238E27FC236}">
                <a16:creationId xmlns:a16="http://schemas.microsoft.com/office/drawing/2014/main" id="{B94C3006-D9F7-44BD-9303-837F016FB39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2322982-D02B-48D4-849E-F66FC1E49539}"/>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153365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343ED-79D1-4F02-9DFA-06928A31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2DD6AD1-C3B9-4A86-B740-5BBE09F28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A91A06F-798A-4BA1-B800-69DD5B798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5029A-EAF4-46E5-A5A0-8E8E4D5788BC}" type="datetimeFigureOut">
              <a:rPr lang="en-IE" smtClean="0"/>
              <a:t>14/12/2018</a:t>
            </a:fld>
            <a:endParaRPr lang="en-IE"/>
          </a:p>
        </p:txBody>
      </p:sp>
      <p:sp>
        <p:nvSpPr>
          <p:cNvPr id="5" name="Footer Placeholder 4">
            <a:extLst>
              <a:ext uri="{FF2B5EF4-FFF2-40B4-BE49-F238E27FC236}">
                <a16:creationId xmlns:a16="http://schemas.microsoft.com/office/drawing/2014/main" id="{EA087205-93A2-47B3-A368-6DF92C216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22661BC0-CF39-458C-9486-D8E3AB8BC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3BCD9-95C9-42C1-BED6-5288E32935C1}" type="slidenum">
              <a:rPr lang="en-IE" smtClean="0"/>
              <a:t>‹#›</a:t>
            </a:fld>
            <a:endParaRPr lang="en-IE"/>
          </a:p>
        </p:txBody>
      </p:sp>
    </p:spTree>
    <p:extLst>
      <p:ext uri="{BB962C8B-B14F-4D97-AF65-F5344CB8AC3E}">
        <p14:creationId xmlns:p14="http://schemas.microsoft.com/office/powerpoint/2010/main" val="243130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4E61-152E-4627-934A-6A0F9E625437}"/>
              </a:ext>
            </a:extLst>
          </p:cNvPr>
          <p:cNvSpPr>
            <a:spLocks noGrp="1"/>
          </p:cNvSpPr>
          <p:nvPr>
            <p:ph type="ctrTitle"/>
          </p:nvPr>
        </p:nvSpPr>
        <p:spPr>
          <a:xfrm>
            <a:off x="710213" y="584277"/>
            <a:ext cx="10599937" cy="2387600"/>
          </a:xfrm>
        </p:spPr>
        <p:txBody>
          <a:bodyPr/>
          <a:lstStyle/>
          <a:p>
            <a:r>
              <a:rPr lang="en-IE" dirty="0"/>
              <a:t>Cloud Computing Assignment </a:t>
            </a:r>
            <a:br>
              <a:rPr lang="en-IE" dirty="0"/>
            </a:br>
            <a:r>
              <a:rPr lang="en-IE" dirty="0"/>
              <a:t>Final Part - </a:t>
            </a:r>
            <a:r>
              <a:rPr lang="en-IE" dirty="0" err="1"/>
              <a:t>GoGreen</a:t>
            </a:r>
            <a:endParaRPr lang="en-IE" dirty="0"/>
          </a:p>
        </p:txBody>
      </p:sp>
      <p:sp>
        <p:nvSpPr>
          <p:cNvPr id="3" name="Subtitle 2">
            <a:extLst>
              <a:ext uri="{FF2B5EF4-FFF2-40B4-BE49-F238E27FC236}">
                <a16:creationId xmlns:a16="http://schemas.microsoft.com/office/drawing/2014/main" id="{9C4B832F-0D87-4383-806A-48A4E3420AF8}"/>
              </a:ext>
            </a:extLst>
          </p:cNvPr>
          <p:cNvSpPr>
            <a:spLocks noGrp="1"/>
          </p:cNvSpPr>
          <p:nvPr>
            <p:ph type="subTitle" idx="1"/>
          </p:nvPr>
        </p:nvSpPr>
        <p:spPr>
          <a:xfrm>
            <a:off x="1524000" y="3886123"/>
            <a:ext cx="9144000" cy="1655762"/>
          </a:xfrm>
        </p:spPr>
        <p:txBody>
          <a:bodyPr/>
          <a:lstStyle/>
          <a:p>
            <a:r>
              <a:rPr lang="en-IE" dirty="0"/>
              <a:t>William Carey</a:t>
            </a:r>
          </a:p>
          <a:p>
            <a:r>
              <a:rPr lang="en-IE" dirty="0"/>
              <a:t>C16315253</a:t>
            </a:r>
          </a:p>
          <a:p>
            <a:r>
              <a:rPr lang="en-IE" dirty="0"/>
              <a:t>DT228-3</a:t>
            </a:r>
          </a:p>
        </p:txBody>
      </p:sp>
    </p:spTree>
    <p:extLst>
      <p:ext uri="{BB962C8B-B14F-4D97-AF65-F5344CB8AC3E}">
        <p14:creationId xmlns:p14="http://schemas.microsoft.com/office/powerpoint/2010/main" val="425826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3D74-74E4-4454-BA44-F9DBD0F15591}"/>
              </a:ext>
            </a:extLst>
          </p:cNvPr>
          <p:cNvSpPr>
            <a:spLocks noGrp="1"/>
          </p:cNvSpPr>
          <p:nvPr>
            <p:ph type="title"/>
          </p:nvPr>
        </p:nvSpPr>
        <p:spPr/>
        <p:txBody>
          <a:bodyPr/>
          <a:lstStyle/>
          <a:p>
            <a:r>
              <a:rPr lang="en-IE" dirty="0"/>
              <a:t>Additional Services</a:t>
            </a:r>
          </a:p>
        </p:txBody>
      </p:sp>
      <p:sp>
        <p:nvSpPr>
          <p:cNvPr id="3" name="Content Placeholder 2">
            <a:extLst>
              <a:ext uri="{FF2B5EF4-FFF2-40B4-BE49-F238E27FC236}">
                <a16:creationId xmlns:a16="http://schemas.microsoft.com/office/drawing/2014/main" id="{ED6607E2-A592-4AA7-ACFB-55B3824793D4}"/>
              </a:ext>
            </a:extLst>
          </p:cNvPr>
          <p:cNvSpPr>
            <a:spLocks noGrp="1"/>
          </p:cNvSpPr>
          <p:nvPr>
            <p:ph idx="1"/>
          </p:nvPr>
        </p:nvSpPr>
        <p:spPr/>
        <p:txBody>
          <a:bodyPr/>
          <a:lstStyle/>
          <a:p>
            <a:pPr marL="0" indent="0">
              <a:buNone/>
            </a:pPr>
            <a:r>
              <a:rPr lang="en-IE" dirty="0"/>
              <a:t>IAM:</a:t>
            </a:r>
          </a:p>
          <a:p>
            <a:pPr marL="0" indent="0">
              <a:buNone/>
            </a:pPr>
            <a:r>
              <a:rPr lang="en-IE" dirty="0"/>
              <a:t> Group : </a:t>
            </a:r>
          </a:p>
          <a:p>
            <a:pPr marL="0" indent="0">
              <a:buNone/>
            </a:pPr>
            <a:r>
              <a:rPr lang="en-IE" dirty="0"/>
              <a:t>	Cloud Team only have Access to AWS services</a:t>
            </a:r>
          </a:p>
          <a:p>
            <a:pPr marL="0" indent="0">
              <a:buNone/>
            </a:pPr>
            <a:r>
              <a:rPr lang="en-IE" dirty="0"/>
              <a:t>	Sale Personals use instances to read and write to S3 products in 	regard to images and the document</a:t>
            </a:r>
          </a:p>
          <a:p>
            <a:pPr marL="0" indent="0">
              <a:buNone/>
            </a:pPr>
            <a:endParaRPr lang="en-IE" dirty="0"/>
          </a:p>
          <a:p>
            <a:endParaRPr lang="en-IE" dirty="0"/>
          </a:p>
        </p:txBody>
      </p:sp>
    </p:spTree>
    <p:extLst>
      <p:ext uri="{BB962C8B-B14F-4D97-AF65-F5344CB8AC3E}">
        <p14:creationId xmlns:p14="http://schemas.microsoft.com/office/powerpoint/2010/main" val="311054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6225-C872-49EA-94A5-D25D6892CF70}"/>
              </a:ext>
            </a:extLst>
          </p:cNvPr>
          <p:cNvSpPr>
            <a:spLocks noGrp="1"/>
          </p:cNvSpPr>
          <p:nvPr>
            <p:ph type="title"/>
          </p:nvPr>
        </p:nvSpPr>
        <p:spPr/>
        <p:txBody>
          <a:bodyPr/>
          <a:lstStyle/>
          <a:p>
            <a:r>
              <a:rPr lang="en-IE" dirty="0"/>
              <a:t>Cost Considerations</a:t>
            </a:r>
          </a:p>
        </p:txBody>
      </p:sp>
      <p:sp>
        <p:nvSpPr>
          <p:cNvPr id="3" name="Content Placeholder 2">
            <a:extLst>
              <a:ext uri="{FF2B5EF4-FFF2-40B4-BE49-F238E27FC236}">
                <a16:creationId xmlns:a16="http://schemas.microsoft.com/office/drawing/2014/main" id="{08783D73-0117-40B0-A657-76DEAC211002}"/>
              </a:ext>
            </a:extLst>
          </p:cNvPr>
          <p:cNvSpPr>
            <a:spLocks noGrp="1"/>
          </p:cNvSpPr>
          <p:nvPr>
            <p:ph idx="1"/>
          </p:nvPr>
        </p:nvSpPr>
        <p:spPr/>
        <p:txBody>
          <a:bodyPr/>
          <a:lstStyle/>
          <a:p>
            <a:r>
              <a:rPr lang="en-IE" dirty="0"/>
              <a:t>According to the Assignment document, this part is optional</a:t>
            </a:r>
          </a:p>
        </p:txBody>
      </p:sp>
    </p:spTree>
    <p:extLst>
      <p:ext uri="{BB962C8B-B14F-4D97-AF65-F5344CB8AC3E}">
        <p14:creationId xmlns:p14="http://schemas.microsoft.com/office/powerpoint/2010/main" val="223005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2FF7-14D2-4C9F-A660-8B8D1F24BA2F}"/>
              </a:ext>
            </a:extLst>
          </p:cNvPr>
          <p:cNvSpPr>
            <a:spLocks noGrp="1"/>
          </p:cNvSpPr>
          <p:nvPr>
            <p:ph type="title"/>
          </p:nvPr>
        </p:nvSpPr>
        <p:spPr>
          <a:xfrm>
            <a:off x="838200" y="162824"/>
            <a:ext cx="10515600" cy="1325563"/>
          </a:xfrm>
        </p:spPr>
        <p:txBody>
          <a:bodyPr/>
          <a:lstStyle/>
          <a:p>
            <a:pPr algn="ctr"/>
            <a:r>
              <a:rPr lang="en-IE" dirty="0"/>
              <a:t>Proposed Architecture Diagram</a:t>
            </a:r>
          </a:p>
        </p:txBody>
      </p:sp>
      <p:pic>
        <p:nvPicPr>
          <p:cNvPr id="9" name="Content Placeholder 8" descr="A close up of a map&#10;&#10;Description generated with very high confidence">
            <a:extLst>
              <a:ext uri="{FF2B5EF4-FFF2-40B4-BE49-F238E27FC236}">
                <a16:creationId xmlns:a16="http://schemas.microsoft.com/office/drawing/2014/main" id="{02AE5CEC-75DE-4599-94BE-4AD846918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954" y="1348194"/>
            <a:ext cx="9152092" cy="5346982"/>
          </a:xfrm>
        </p:spPr>
      </p:pic>
    </p:spTree>
    <p:extLst>
      <p:ext uri="{BB962C8B-B14F-4D97-AF65-F5344CB8AC3E}">
        <p14:creationId xmlns:p14="http://schemas.microsoft.com/office/powerpoint/2010/main" val="222583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A50A-8806-4BC1-A27F-1465E3C88ECF}"/>
              </a:ext>
            </a:extLst>
          </p:cNvPr>
          <p:cNvSpPr>
            <a:spLocks noGrp="1"/>
          </p:cNvSpPr>
          <p:nvPr>
            <p:ph type="title"/>
          </p:nvPr>
        </p:nvSpPr>
        <p:spPr/>
        <p:txBody>
          <a:bodyPr/>
          <a:lstStyle/>
          <a:p>
            <a:r>
              <a:rPr lang="en-IE" dirty="0"/>
              <a:t>VPC Details</a:t>
            </a:r>
          </a:p>
        </p:txBody>
      </p:sp>
      <p:graphicFrame>
        <p:nvGraphicFramePr>
          <p:cNvPr id="4" name="Content Placeholder 3">
            <a:extLst>
              <a:ext uri="{FF2B5EF4-FFF2-40B4-BE49-F238E27FC236}">
                <a16:creationId xmlns:a16="http://schemas.microsoft.com/office/drawing/2014/main" id="{404C3010-B4E6-4AC8-A089-9D827CE2C667}"/>
              </a:ext>
            </a:extLst>
          </p:cNvPr>
          <p:cNvGraphicFramePr>
            <a:graphicFrameLocks noGrp="1"/>
          </p:cNvGraphicFramePr>
          <p:nvPr>
            <p:ph idx="1"/>
            <p:extLst>
              <p:ext uri="{D42A27DB-BD31-4B8C-83A1-F6EECF244321}">
                <p14:modId xmlns:p14="http://schemas.microsoft.com/office/powerpoint/2010/main" val="1085156298"/>
              </p:ext>
            </p:extLst>
          </p:nvPr>
        </p:nvGraphicFramePr>
        <p:xfrm>
          <a:off x="768743" y="1690688"/>
          <a:ext cx="10585057" cy="1381760"/>
        </p:xfrm>
        <a:graphic>
          <a:graphicData uri="http://schemas.openxmlformats.org/drawingml/2006/table">
            <a:tbl>
              <a:tblPr firstRow="1" bandRow="1">
                <a:tableStyleId>{00A15C55-8517-42AA-B614-E9B94910E393}</a:tableStyleId>
              </a:tblPr>
              <a:tblGrid>
                <a:gridCol w="2172577">
                  <a:extLst>
                    <a:ext uri="{9D8B030D-6E8A-4147-A177-3AD203B41FA5}">
                      <a16:colId xmlns:a16="http://schemas.microsoft.com/office/drawing/2014/main" val="4237887826"/>
                    </a:ext>
                  </a:extLst>
                </a:gridCol>
                <a:gridCol w="2103120">
                  <a:extLst>
                    <a:ext uri="{9D8B030D-6E8A-4147-A177-3AD203B41FA5}">
                      <a16:colId xmlns:a16="http://schemas.microsoft.com/office/drawing/2014/main" val="2560211906"/>
                    </a:ext>
                  </a:extLst>
                </a:gridCol>
                <a:gridCol w="2103120">
                  <a:extLst>
                    <a:ext uri="{9D8B030D-6E8A-4147-A177-3AD203B41FA5}">
                      <a16:colId xmlns:a16="http://schemas.microsoft.com/office/drawing/2014/main" val="448863676"/>
                    </a:ext>
                  </a:extLst>
                </a:gridCol>
                <a:gridCol w="2103120">
                  <a:extLst>
                    <a:ext uri="{9D8B030D-6E8A-4147-A177-3AD203B41FA5}">
                      <a16:colId xmlns:a16="http://schemas.microsoft.com/office/drawing/2014/main" val="3399597777"/>
                    </a:ext>
                  </a:extLst>
                </a:gridCol>
                <a:gridCol w="2103120">
                  <a:extLst>
                    <a:ext uri="{9D8B030D-6E8A-4147-A177-3AD203B41FA5}">
                      <a16:colId xmlns:a16="http://schemas.microsoft.com/office/drawing/2014/main" val="1370333131"/>
                    </a:ext>
                  </a:extLst>
                </a:gridCol>
              </a:tblGrid>
              <a:tr h="370840">
                <a:tc>
                  <a:txBody>
                    <a:bodyPr/>
                    <a:lstStyle/>
                    <a:p>
                      <a:r>
                        <a:rPr lang="en-IE" b="0" dirty="0">
                          <a:solidFill>
                            <a:schemeClr val="tx1"/>
                          </a:solidFill>
                        </a:rPr>
                        <a:t>VPC</a:t>
                      </a:r>
                    </a:p>
                  </a:txBody>
                  <a:tcPr/>
                </a:tc>
                <a:tc>
                  <a:txBody>
                    <a:bodyPr/>
                    <a:lstStyle/>
                    <a:p>
                      <a:r>
                        <a:rPr lang="en-IE" dirty="0">
                          <a:solidFill>
                            <a:schemeClr val="tx1"/>
                          </a:solidFill>
                        </a:rPr>
                        <a:t>Region</a:t>
                      </a:r>
                    </a:p>
                  </a:txBody>
                  <a:tcPr/>
                </a:tc>
                <a:tc>
                  <a:txBody>
                    <a:bodyPr/>
                    <a:lstStyle/>
                    <a:p>
                      <a:r>
                        <a:rPr lang="en-IE" dirty="0">
                          <a:solidFill>
                            <a:schemeClr val="tx1"/>
                          </a:solidFill>
                        </a:rPr>
                        <a:t>Purpose</a:t>
                      </a:r>
                    </a:p>
                  </a:txBody>
                  <a:tcPr/>
                </a:tc>
                <a:tc>
                  <a:txBody>
                    <a:bodyPr/>
                    <a:lstStyle/>
                    <a:p>
                      <a:r>
                        <a:rPr lang="en-IE" dirty="0">
                          <a:solidFill>
                            <a:schemeClr val="tx1"/>
                          </a:solidFill>
                        </a:rPr>
                        <a:t>Subnets</a:t>
                      </a:r>
                    </a:p>
                  </a:txBody>
                  <a:tcPr/>
                </a:tc>
                <a:tc>
                  <a:txBody>
                    <a:bodyPr/>
                    <a:lstStyle/>
                    <a:p>
                      <a:r>
                        <a:rPr lang="en-IE" dirty="0">
                          <a:solidFill>
                            <a:schemeClr val="tx1"/>
                          </a:solidFill>
                        </a:rPr>
                        <a:t>AZs</a:t>
                      </a:r>
                    </a:p>
                  </a:txBody>
                  <a:tcPr/>
                </a:tc>
                <a:extLst>
                  <a:ext uri="{0D108BD9-81ED-4DB2-BD59-A6C34878D82A}">
                    <a16:rowId xmlns:a16="http://schemas.microsoft.com/office/drawing/2014/main" val="3666883728"/>
                  </a:ext>
                </a:extLst>
              </a:tr>
              <a:tr h="370840">
                <a:tc>
                  <a:txBody>
                    <a:bodyPr/>
                    <a:lstStyle/>
                    <a:p>
                      <a:r>
                        <a:rPr lang="en-IE" dirty="0"/>
                        <a:t>1</a:t>
                      </a:r>
                    </a:p>
                  </a:txBody>
                  <a:tcPr/>
                </a:tc>
                <a:tc>
                  <a:txBody>
                    <a:bodyPr/>
                    <a:lstStyle/>
                    <a:p>
                      <a:r>
                        <a:rPr lang="en-IE" dirty="0"/>
                        <a:t>US-West 1</a:t>
                      </a:r>
                    </a:p>
                    <a:p>
                      <a:r>
                        <a:rPr lang="en-IE" dirty="0"/>
                        <a:t>EU-West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Production</a:t>
                      </a:r>
                    </a:p>
                  </a:txBody>
                  <a:tcPr/>
                </a:tc>
                <a:tc>
                  <a:txBody>
                    <a:bodyPr/>
                    <a:lstStyle/>
                    <a:p>
                      <a:r>
                        <a:rPr lang="en-IE" dirty="0"/>
                        <a:t>6</a:t>
                      </a:r>
                    </a:p>
                  </a:txBody>
                  <a:tcPr/>
                </a:tc>
                <a:tc>
                  <a:txBody>
                    <a:bodyPr/>
                    <a:lstStyle/>
                    <a:p>
                      <a:r>
                        <a:rPr lang="en-IE" dirty="0"/>
                        <a:t>2</a:t>
                      </a:r>
                    </a:p>
                  </a:txBody>
                  <a:tcPr/>
                </a:tc>
                <a:extLst>
                  <a:ext uri="{0D108BD9-81ED-4DB2-BD59-A6C34878D82A}">
                    <a16:rowId xmlns:a16="http://schemas.microsoft.com/office/drawing/2014/main" val="2621856478"/>
                  </a:ext>
                </a:extLst>
              </a:tr>
              <a:tr h="370840">
                <a:tc>
                  <a:txBody>
                    <a:bodyPr/>
                    <a:lstStyle/>
                    <a:p>
                      <a:r>
                        <a:rPr lang="en-IE" dirty="0"/>
                        <a:t>2</a:t>
                      </a:r>
                    </a:p>
                  </a:txBody>
                  <a:tcPr/>
                </a:tc>
                <a:tc>
                  <a:txBody>
                    <a:bodyPr/>
                    <a:lstStyle/>
                    <a:p>
                      <a:r>
                        <a:rPr lang="en-IE" dirty="0"/>
                        <a:t>Same as above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Test / Development</a:t>
                      </a:r>
                    </a:p>
                  </a:txBody>
                  <a:tcPr/>
                </a:tc>
                <a:tc>
                  <a:txBody>
                    <a:bodyPr/>
                    <a:lstStyle/>
                    <a:p>
                      <a:r>
                        <a:rPr lang="en-IE" dirty="0"/>
                        <a:t>6</a:t>
                      </a:r>
                    </a:p>
                  </a:txBody>
                  <a:tcPr/>
                </a:tc>
                <a:tc>
                  <a:txBody>
                    <a:bodyPr/>
                    <a:lstStyle/>
                    <a:p>
                      <a:r>
                        <a:rPr lang="en-IE" dirty="0"/>
                        <a:t>2</a:t>
                      </a:r>
                    </a:p>
                  </a:txBody>
                  <a:tcPr/>
                </a:tc>
                <a:extLst>
                  <a:ext uri="{0D108BD9-81ED-4DB2-BD59-A6C34878D82A}">
                    <a16:rowId xmlns:a16="http://schemas.microsoft.com/office/drawing/2014/main" val="2614345613"/>
                  </a:ext>
                </a:extLst>
              </a:tr>
            </a:tbl>
          </a:graphicData>
        </a:graphic>
      </p:graphicFrame>
      <p:graphicFrame>
        <p:nvGraphicFramePr>
          <p:cNvPr id="5" name="Table 4">
            <a:extLst>
              <a:ext uri="{FF2B5EF4-FFF2-40B4-BE49-F238E27FC236}">
                <a16:creationId xmlns:a16="http://schemas.microsoft.com/office/drawing/2014/main" id="{B10AECA8-B8FA-428F-9EBE-2CDA140CA080}"/>
              </a:ext>
            </a:extLst>
          </p:cNvPr>
          <p:cNvGraphicFramePr>
            <a:graphicFrameLocks noGrp="1"/>
          </p:cNvGraphicFramePr>
          <p:nvPr>
            <p:extLst>
              <p:ext uri="{D42A27DB-BD31-4B8C-83A1-F6EECF244321}">
                <p14:modId xmlns:p14="http://schemas.microsoft.com/office/powerpoint/2010/main" val="1665793617"/>
              </p:ext>
            </p:extLst>
          </p:nvPr>
        </p:nvGraphicFramePr>
        <p:xfrm>
          <a:off x="1671515" y="3533205"/>
          <a:ext cx="8128000" cy="286512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951999708"/>
                    </a:ext>
                  </a:extLst>
                </a:gridCol>
                <a:gridCol w="2032000">
                  <a:extLst>
                    <a:ext uri="{9D8B030D-6E8A-4147-A177-3AD203B41FA5}">
                      <a16:colId xmlns:a16="http://schemas.microsoft.com/office/drawing/2014/main" val="2480101319"/>
                    </a:ext>
                  </a:extLst>
                </a:gridCol>
                <a:gridCol w="2032000">
                  <a:extLst>
                    <a:ext uri="{9D8B030D-6E8A-4147-A177-3AD203B41FA5}">
                      <a16:colId xmlns:a16="http://schemas.microsoft.com/office/drawing/2014/main" val="1524468762"/>
                    </a:ext>
                  </a:extLst>
                </a:gridCol>
                <a:gridCol w="2032000">
                  <a:extLst>
                    <a:ext uri="{9D8B030D-6E8A-4147-A177-3AD203B41FA5}">
                      <a16:colId xmlns:a16="http://schemas.microsoft.com/office/drawing/2014/main" val="1839791608"/>
                    </a:ext>
                  </a:extLst>
                </a:gridCol>
              </a:tblGrid>
              <a:tr h="370840">
                <a:tc>
                  <a:txBody>
                    <a:bodyPr/>
                    <a:lstStyle/>
                    <a:p>
                      <a:r>
                        <a:rPr lang="en-IE" dirty="0">
                          <a:solidFill>
                            <a:schemeClr val="tx1"/>
                          </a:solidFill>
                        </a:rPr>
                        <a:t>Subnet Name</a:t>
                      </a:r>
                    </a:p>
                  </a:txBody>
                  <a:tcPr/>
                </a:tc>
                <a:tc>
                  <a:txBody>
                    <a:bodyPr/>
                    <a:lstStyle/>
                    <a:p>
                      <a:r>
                        <a:rPr lang="en-IE" dirty="0">
                          <a:solidFill>
                            <a:schemeClr val="tx1"/>
                          </a:solidFill>
                        </a:rPr>
                        <a:t>VPC</a:t>
                      </a:r>
                    </a:p>
                  </a:txBody>
                  <a:tcPr/>
                </a:tc>
                <a:tc>
                  <a:txBody>
                    <a:bodyPr/>
                    <a:lstStyle/>
                    <a:p>
                      <a:r>
                        <a:rPr lang="en-IE" dirty="0">
                          <a:solidFill>
                            <a:schemeClr val="tx1"/>
                          </a:solidFill>
                        </a:rPr>
                        <a:t>Subnet Type (Public/Private)</a:t>
                      </a:r>
                    </a:p>
                  </a:txBody>
                  <a:tcPr/>
                </a:tc>
                <a:tc>
                  <a:txBody>
                    <a:bodyPr/>
                    <a:lstStyle/>
                    <a:p>
                      <a:r>
                        <a:rPr lang="en-IE" dirty="0">
                          <a:solidFill>
                            <a:schemeClr val="tx1"/>
                          </a:solidFill>
                        </a:rPr>
                        <a:t>AZ</a:t>
                      </a:r>
                    </a:p>
                  </a:txBody>
                  <a:tcPr/>
                </a:tc>
                <a:extLst>
                  <a:ext uri="{0D108BD9-81ED-4DB2-BD59-A6C34878D82A}">
                    <a16:rowId xmlns:a16="http://schemas.microsoft.com/office/drawing/2014/main" val="2992543550"/>
                  </a:ext>
                </a:extLst>
              </a:tr>
              <a:tr h="370840">
                <a:tc>
                  <a:txBody>
                    <a:bodyPr/>
                    <a:lstStyle/>
                    <a:p>
                      <a:r>
                        <a:rPr lang="en-IE" dirty="0"/>
                        <a:t>Private App 1</a:t>
                      </a:r>
                    </a:p>
                  </a:txBody>
                  <a:tcPr/>
                </a:tc>
                <a:tc>
                  <a:txBody>
                    <a:bodyPr/>
                    <a:lstStyle/>
                    <a:p>
                      <a:r>
                        <a:rPr lang="en-IE" dirty="0"/>
                        <a:t>1 &amp; 2</a:t>
                      </a:r>
                    </a:p>
                  </a:txBody>
                  <a:tcPr/>
                </a:tc>
                <a:tc>
                  <a:txBody>
                    <a:bodyPr/>
                    <a:lstStyle/>
                    <a:p>
                      <a:r>
                        <a:rPr lang="en-IE" dirty="0"/>
                        <a:t>Private</a:t>
                      </a:r>
                    </a:p>
                  </a:txBody>
                  <a:tcPr/>
                </a:tc>
                <a:tc>
                  <a:txBody>
                    <a:bodyPr/>
                    <a:lstStyle/>
                    <a:p>
                      <a:r>
                        <a:rPr lang="en-IE" dirty="0"/>
                        <a:t>1</a:t>
                      </a:r>
                    </a:p>
                  </a:txBody>
                  <a:tcPr/>
                </a:tc>
                <a:extLst>
                  <a:ext uri="{0D108BD9-81ED-4DB2-BD59-A6C34878D82A}">
                    <a16:rowId xmlns:a16="http://schemas.microsoft.com/office/drawing/2014/main" val="4013669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App 2</a:t>
                      </a:r>
                    </a:p>
                  </a:txBody>
                  <a:tcPr/>
                </a:tc>
                <a:tc>
                  <a:txBody>
                    <a:bodyPr/>
                    <a:lstStyle/>
                    <a:p>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2</a:t>
                      </a:r>
                    </a:p>
                  </a:txBody>
                  <a:tcPr/>
                </a:tc>
                <a:extLst>
                  <a:ext uri="{0D108BD9-81ED-4DB2-BD59-A6C34878D82A}">
                    <a16:rowId xmlns:a16="http://schemas.microsoft.com/office/drawing/2014/main" val="654550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Web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1</a:t>
                      </a:r>
                    </a:p>
                  </a:txBody>
                  <a:tcPr/>
                </a:tc>
                <a:extLst>
                  <a:ext uri="{0D108BD9-81ED-4DB2-BD59-A6C34878D82A}">
                    <a16:rowId xmlns:a16="http://schemas.microsoft.com/office/drawing/2014/main" val="4269743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Web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2</a:t>
                      </a:r>
                    </a:p>
                  </a:txBody>
                  <a:tcPr/>
                </a:tc>
                <a:extLst>
                  <a:ext uri="{0D108BD9-81ED-4DB2-BD59-A6C34878D82A}">
                    <a16:rowId xmlns:a16="http://schemas.microsoft.com/office/drawing/2014/main" val="26550705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DB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1</a:t>
                      </a:r>
                    </a:p>
                  </a:txBody>
                  <a:tcPr/>
                </a:tc>
                <a:extLst>
                  <a:ext uri="{0D108BD9-81ED-4DB2-BD59-A6C34878D82A}">
                    <a16:rowId xmlns:a16="http://schemas.microsoft.com/office/drawing/2014/main" val="3564161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DB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2</a:t>
                      </a:r>
                    </a:p>
                  </a:txBody>
                  <a:tcPr/>
                </a:tc>
                <a:extLst>
                  <a:ext uri="{0D108BD9-81ED-4DB2-BD59-A6C34878D82A}">
                    <a16:rowId xmlns:a16="http://schemas.microsoft.com/office/drawing/2014/main" val="3762570363"/>
                  </a:ext>
                </a:extLst>
              </a:tr>
            </a:tbl>
          </a:graphicData>
        </a:graphic>
      </p:graphicFrame>
    </p:spTree>
    <p:extLst>
      <p:ext uri="{BB962C8B-B14F-4D97-AF65-F5344CB8AC3E}">
        <p14:creationId xmlns:p14="http://schemas.microsoft.com/office/powerpoint/2010/main" val="321854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23F4-C194-437B-94F3-83B10EA6F825}"/>
              </a:ext>
            </a:extLst>
          </p:cNvPr>
          <p:cNvSpPr>
            <a:spLocks noGrp="1"/>
          </p:cNvSpPr>
          <p:nvPr>
            <p:ph type="title"/>
          </p:nvPr>
        </p:nvSpPr>
        <p:spPr>
          <a:xfrm>
            <a:off x="838200" y="162824"/>
            <a:ext cx="10515600" cy="1325563"/>
          </a:xfrm>
        </p:spPr>
        <p:txBody>
          <a:bodyPr/>
          <a:lstStyle/>
          <a:p>
            <a:r>
              <a:rPr lang="en-IE" dirty="0"/>
              <a:t>Security Details</a:t>
            </a:r>
          </a:p>
        </p:txBody>
      </p:sp>
      <p:graphicFrame>
        <p:nvGraphicFramePr>
          <p:cNvPr id="4" name="Content Placeholder 3">
            <a:extLst>
              <a:ext uri="{FF2B5EF4-FFF2-40B4-BE49-F238E27FC236}">
                <a16:creationId xmlns:a16="http://schemas.microsoft.com/office/drawing/2014/main" id="{5E1DDB28-7614-41D6-83ED-FC9EFEBEB22A}"/>
              </a:ext>
            </a:extLst>
          </p:cNvPr>
          <p:cNvGraphicFramePr>
            <a:graphicFrameLocks noGrp="1"/>
          </p:cNvGraphicFramePr>
          <p:nvPr>
            <p:ph idx="1"/>
            <p:extLst>
              <p:ext uri="{D42A27DB-BD31-4B8C-83A1-F6EECF244321}">
                <p14:modId xmlns:p14="http://schemas.microsoft.com/office/powerpoint/2010/main" val="2191830175"/>
              </p:ext>
            </p:extLst>
          </p:nvPr>
        </p:nvGraphicFramePr>
        <p:xfrm>
          <a:off x="838200" y="1283459"/>
          <a:ext cx="10515600" cy="1854200"/>
        </p:xfrm>
        <a:graphic>
          <a:graphicData uri="http://schemas.openxmlformats.org/drawingml/2006/table">
            <a:tbl>
              <a:tblPr firstRow="1" bandRow="1">
                <a:tableStyleId>{00A15C55-8517-42AA-B614-E9B94910E393}</a:tableStyleId>
              </a:tblPr>
              <a:tblGrid>
                <a:gridCol w="2628900">
                  <a:extLst>
                    <a:ext uri="{9D8B030D-6E8A-4147-A177-3AD203B41FA5}">
                      <a16:colId xmlns:a16="http://schemas.microsoft.com/office/drawing/2014/main" val="1361433155"/>
                    </a:ext>
                  </a:extLst>
                </a:gridCol>
                <a:gridCol w="2628900">
                  <a:extLst>
                    <a:ext uri="{9D8B030D-6E8A-4147-A177-3AD203B41FA5}">
                      <a16:colId xmlns:a16="http://schemas.microsoft.com/office/drawing/2014/main" val="30349605"/>
                    </a:ext>
                  </a:extLst>
                </a:gridCol>
                <a:gridCol w="2628900">
                  <a:extLst>
                    <a:ext uri="{9D8B030D-6E8A-4147-A177-3AD203B41FA5}">
                      <a16:colId xmlns:a16="http://schemas.microsoft.com/office/drawing/2014/main" val="2675515366"/>
                    </a:ext>
                  </a:extLst>
                </a:gridCol>
                <a:gridCol w="2628900">
                  <a:extLst>
                    <a:ext uri="{9D8B030D-6E8A-4147-A177-3AD203B41FA5}">
                      <a16:colId xmlns:a16="http://schemas.microsoft.com/office/drawing/2014/main" val="1054484862"/>
                    </a:ext>
                  </a:extLst>
                </a:gridCol>
              </a:tblGrid>
              <a:tr h="370840">
                <a:tc>
                  <a:txBody>
                    <a:bodyPr/>
                    <a:lstStyle/>
                    <a:p>
                      <a:r>
                        <a:rPr lang="en-IE" dirty="0">
                          <a:solidFill>
                            <a:schemeClr val="tx1"/>
                          </a:solidFill>
                        </a:rPr>
                        <a:t>Security Group</a:t>
                      </a:r>
                    </a:p>
                  </a:txBody>
                  <a:tcPr/>
                </a:tc>
                <a:tc>
                  <a:txBody>
                    <a:bodyPr/>
                    <a:lstStyle/>
                    <a:p>
                      <a:r>
                        <a:rPr lang="en-IE" dirty="0">
                          <a:solidFill>
                            <a:schemeClr val="tx1"/>
                          </a:solidFill>
                        </a:rPr>
                        <a:t>SG Name</a:t>
                      </a:r>
                    </a:p>
                  </a:txBody>
                  <a:tcPr/>
                </a:tc>
                <a:tc>
                  <a:txBody>
                    <a:bodyPr/>
                    <a:lstStyle/>
                    <a:p>
                      <a:r>
                        <a:rPr lang="en-IE" dirty="0">
                          <a:solidFill>
                            <a:schemeClr val="tx1"/>
                          </a:solidFill>
                        </a:rPr>
                        <a:t>Rule</a:t>
                      </a:r>
                    </a:p>
                  </a:txBody>
                  <a:tcPr/>
                </a:tc>
                <a:tc>
                  <a:txBody>
                    <a:bodyPr/>
                    <a:lstStyle/>
                    <a:p>
                      <a:r>
                        <a:rPr lang="en-IE" dirty="0">
                          <a:solidFill>
                            <a:schemeClr val="tx1"/>
                          </a:solidFill>
                        </a:rPr>
                        <a:t>Source</a:t>
                      </a:r>
                    </a:p>
                  </a:txBody>
                  <a:tcPr/>
                </a:tc>
                <a:extLst>
                  <a:ext uri="{0D108BD9-81ED-4DB2-BD59-A6C34878D82A}">
                    <a16:rowId xmlns:a16="http://schemas.microsoft.com/office/drawing/2014/main" val="3269856871"/>
                  </a:ext>
                </a:extLst>
              </a:tr>
              <a:tr h="370840">
                <a:tc>
                  <a:txBody>
                    <a:bodyPr/>
                    <a:lstStyle/>
                    <a:p>
                      <a:r>
                        <a:rPr lang="en-IE" dirty="0"/>
                        <a:t>ELB load Balancer</a:t>
                      </a:r>
                    </a:p>
                  </a:txBody>
                  <a:tcPr/>
                </a:tc>
                <a:tc>
                  <a:txBody>
                    <a:bodyPr/>
                    <a:lstStyle/>
                    <a:p>
                      <a:r>
                        <a:rPr lang="en-IE" dirty="0" err="1"/>
                        <a:t>Elb</a:t>
                      </a:r>
                      <a:r>
                        <a:rPr lang="en-IE" dirty="0"/>
                        <a:t>-sg</a:t>
                      </a:r>
                    </a:p>
                  </a:txBody>
                  <a:tcPr/>
                </a:tc>
                <a:tc>
                  <a:txBody>
                    <a:bodyPr/>
                    <a:lstStyle/>
                    <a:p>
                      <a:r>
                        <a:rPr lang="en-IE" dirty="0"/>
                        <a:t>Allow 443</a:t>
                      </a:r>
                    </a:p>
                  </a:txBody>
                  <a:tcPr/>
                </a:tc>
                <a:tc>
                  <a:txBody>
                    <a:bodyPr/>
                    <a:lstStyle/>
                    <a:p>
                      <a:r>
                        <a:rPr lang="en-IE" dirty="0"/>
                        <a:t>0.0.0.0/0</a:t>
                      </a:r>
                    </a:p>
                  </a:txBody>
                  <a:tcPr/>
                </a:tc>
                <a:extLst>
                  <a:ext uri="{0D108BD9-81ED-4DB2-BD59-A6C34878D82A}">
                    <a16:rowId xmlns:a16="http://schemas.microsoft.com/office/drawing/2014/main" val="169515903"/>
                  </a:ext>
                </a:extLst>
              </a:tr>
              <a:tr h="370840">
                <a:tc>
                  <a:txBody>
                    <a:bodyPr/>
                    <a:lstStyle/>
                    <a:p>
                      <a:r>
                        <a:rPr lang="en-IE" dirty="0"/>
                        <a:t>Web Tier</a:t>
                      </a:r>
                    </a:p>
                  </a:txBody>
                  <a:tcPr/>
                </a:tc>
                <a:tc>
                  <a:txBody>
                    <a:bodyPr/>
                    <a:lstStyle/>
                    <a:p>
                      <a:r>
                        <a:rPr lang="en-IE" dirty="0"/>
                        <a:t>Web-sg</a:t>
                      </a:r>
                    </a:p>
                  </a:txBody>
                  <a:tcPr/>
                </a:tc>
                <a:tc>
                  <a:txBody>
                    <a:bodyPr/>
                    <a:lstStyle/>
                    <a:p>
                      <a:r>
                        <a:rPr lang="en-IE" dirty="0"/>
                        <a:t>Allow 8080</a:t>
                      </a:r>
                    </a:p>
                  </a:txBody>
                  <a:tcPr/>
                </a:tc>
                <a:tc>
                  <a:txBody>
                    <a:bodyPr/>
                    <a:lstStyle/>
                    <a:p>
                      <a:r>
                        <a:rPr lang="en-IE" dirty="0"/>
                        <a:t>ELB</a:t>
                      </a:r>
                    </a:p>
                  </a:txBody>
                  <a:tcPr/>
                </a:tc>
                <a:extLst>
                  <a:ext uri="{0D108BD9-81ED-4DB2-BD59-A6C34878D82A}">
                    <a16:rowId xmlns:a16="http://schemas.microsoft.com/office/drawing/2014/main" val="2379714830"/>
                  </a:ext>
                </a:extLst>
              </a:tr>
              <a:tr h="370840">
                <a:tc>
                  <a:txBody>
                    <a:bodyPr/>
                    <a:lstStyle/>
                    <a:p>
                      <a:r>
                        <a:rPr lang="en-IE" dirty="0"/>
                        <a:t>App Tier</a:t>
                      </a:r>
                    </a:p>
                  </a:txBody>
                  <a:tcPr/>
                </a:tc>
                <a:tc>
                  <a:txBody>
                    <a:bodyPr/>
                    <a:lstStyle/>
                    <a:p>
                      <a:r>
                        <a:rPr lang="en-IE" dirty="0"/>
                        <a:t>App-sg</a:t>
                      </a:r>
                    </a:p>
                  </a:txBody>
                  <a:tcPr/>
                </a:tc>
                <a:tc>
                  <a:txBody>
                    <a:bodyPr/>
                    <a:lstStyle/>
                    <a:p>
                      <a:r>
                        <a:rPr lang="en-IE" dirty="0"/>
                        <a:t>Allow 8080</a:t>
                      </a:r>
                    </a:p>
                  </a:txBody>
                  <a:tcPr/>
                </a:tc>
                <a:tc>
                  <a:txBody>
                    <a:bodyPr/>
                    <a:lstStyle/>
                    <a:p>
                      <a:r>
                        <a:rPr lang="en-IE" dirty="0"/>
                        <a:t>Web tier</a:t>
                      </a:r>
                    </a:p>
                  </a:txBody>
                  <a:tcPr/>
                </a:tc>
                <a:extLst>
                  <a:ext uri="{0D108BD9-81ED-4DB2-BD59-A6C34878D82A}">
                    <a16:rowId xmlns:a16="http://schemas.microsoft.com/office/drawing/2014/main" val="2111823881"/>
                  </a:ext>
                </a:extLst>
              </a:tr>
              <a:tr h="370840">
                <a:tc>
                  <a:txBody>
                    <a:bodyPr/>
                    <a:lstStyle/>
                    <a:p>
                      <a:r>
                        <a:rPr lang="en-IE" dirty="0"/>
                        <a:t>Database Tier</a:t>
                      </a:r>
                    </a:p>
                  </a:txBody>
                  <a:tcPr/>
                </a:tc>
                <a:tc>
                  <a:txBody>
                    <a:bodyPr/>
                    <a:lstStyle/>
                    <a:p>
                      <a:r>
                        <a:rPr lang="en-IE" dirty="0"/>
                        <a:t>Db-sg</a:t>
                      </a:r>
                    </a:p>
                  </a:txBody>
                  <a:tcPr/>
                </a:tc>
                <a:tc>
                  <a:txBody>
                    <a:bodyPr/>
                    <a:lstStyle/>
                    <a:p>
                      <a:r>
                        <a:rPr lang="en-IE" dirty="0"/>
                        <a:t>Allow 1433</a:t>
                      </a:r>
                    </a:p>
                  </a:txBody>
                  <a:tcPr/>
                </a:tc>
                <a:tc>
                  <a:txBody>
                    <a:bodyPr/>
                    <a:lstStyle/>
                    <a:p>
                      <a:r>
                        <a:rPr lang="en-IE" dirty="0"/>
                        <a:t>App tier</a:t>
                      </a:r>
                    </a:p>
                  </a:txBody>
                  <a:tcPr/>
                </a:tc>
                <a:extLst>
                  <a:ext uri="{0D108BD9-81ED-4DB2-BD59-A6C34878D82A}">
                    <a16:rowId xmlns:a16="http://schemas.microsoft.com/office/drawing/2014/main" val="623506312"/>
                  </a:ext>
                </a:extLst>
              </a:tr>
            </a:tbl>
          </a:graphicData>
        </a:graphic>
      </p:graphicFrame>
      <p:graphicFrame>
        <p:nvGraphicFramePr>
          <p:cNvPr id="5" name="Table 4">
            <a:extLst>
              <a:ext uri="{FF2B5EF4-FFF2-40B4-BE49-F238E27FC236}">
                <a16:creationId xmlns:a16="http://schemas.microsoft.com/office/drawing/2014/main" id="{50EF9E6F-DDC8-4CD2-8961-AC0227CFDD84}"/>
              </a:ext>
            </a:extLst>
          </p:cNvPr>
          <p:cNvGraphicFramePr>
            <a:graphicFrameLocks noGrp="1"/>
          </p:cNvGraphicFramePr>
          <p:nvPr>
            <p:extLst>
              <p:ext uri="{D42A27DB-BD31-4B8C-83A1-F6EECF244321}">
                <p14:modId xmlns:p14="http://schemas.microsoft.com/office/powerpoint/2010/main" val="2822591859"/>
              </p:ext>
            </p:extLst>
          </p:nvPr>
        </p:nvGraphicFramePr>
        <p:xfrm>
          <a:off x="1125178" y="3435069"/>
          <a:ext cx="9941644" cy="2392680"/>
        </p:xfrm>
        <a:graphic>
          <a:graphicData uri="http://schemas.openxmlformats.org/drawingml/2006/table">
            <a:tbl>
              <a:tblPr firstRow="1" bandRow="1">
                <a:tableStyleId>{00A15C55-8517-42AA-B614-E9B94910E393}</a:tableStyleId>
              </a:tblPr>
              <a:tblGrid>
                <a:gridCol w="3111966">
                  <a:extLst>
                    <a:ext uri="{9D8B030D-6E8A-4147-A177-3AD203B41FA5}">
                      <a16:colId xmlns:a16="http://schemas.microsoft.com/office/drawing/2014/main" val="3125204443"/>
                    </a:ext>
                  </a:extLst>
                </a:gridCol>
                <a:gridCol w="6829678">
                  <a:extLst>
                    <a:ext uri="{9D8B030D-6E8A-4147-A177-3AD203B41FA5}">
                      <a16:colId xmlns:a16="http://schemas.microsoft.com/office/drawing/2014/main" val="2080023003"/>
                    </a:ext>
                  </a:extLst>
                </a:gridCol>
              </a:tblGrid>
              <a:tr h="370840">
                <a:tc>
                  <a:txBody>
                    <a:bodyPr/>
                    <a:lstStyle/>
                    <a:p>
                      <a:r>
                        <a:rPr lang="en-IE" dirty="0">
                          <a:solidFill>
                            <a:schemeClr val="tx1"/>
                          </a:solidFill>
                        </a:rPr>
                        <a:t>Other Security Options</a:t>
                      </a:r>
                    </a:p>
                  </a:txBody>
                  <a:tcPr/>
                </a:tc>
                <a:tc>
                  <a:txBody>
                    <a:bodyPr/>
                    <a:lstStyle/>
                    <a:p>
                      <a:r>
                        <a:rPr lang="en-IE" dirty="0">
                          <a:solidFill>
                            <a:schemeClr val="tx1"/>
                          </a:solidFill>
                        </a:rPr>
                        <a:t>Justification</a:t>
                      </a:r>
                    </a:p>
                  </a:txBody>
                  <a:tcPr/>
                </a:tc>
                <a:extLst>
                  <a:ext uri="{0D108BD9-81ED-4DB2-BD59-A6C34878D82A}">
                    <a16:rowId xmlns:a16="http://schemas.microsoft.com/office/drawing/2014/main" val="2455921021"/>
                  </a:ext>
                </a:extLst>
              </a:tr>
              <a:tr h="370840">
                <a:tc>
                  <a:txBody>
                    <a:bodyPr/>
                    <a:lstStyle/>
                    <a:p>
                      <a:r>
                        <a:rPr lang="en-IE" dirty="0"/>
                        <a:t>VPC Route Table</a:t>
                      </a:r>
                    </a:p>
                  </a:txBody>
                  <a:tcPr/>
                </a:tc>
                <a:tc>
                  <a:txBody>
                    <a:bodyPr/>
                    <a:lstStyle/>
                    <a:p>
                      <a:r>
                        <a:rPr lang="en-IE" dirty="0"/>
                        <a:t>Ensuring the specific traffic are routed to their designated locations</a:t>
                      </a:r>
                    </a:p>
                  </a:txBody>
                  <a:tcPr/>
                </a:tc>
                <a:extLst>
                  <a:ext uri="{0D108BD9-81ED-4DB2-BD59-A6C34878D82A}">
                    <a16:rowId xmlns:a16="http://schemas.microsoft.com/office/drawing/2014/main" val="2897568509"/>
                  </a:ext>
                </a:extLst>
              </a:tr>
              <a:tr h="370840">
                <a:tc>
                  <a:txBody>
                    <a:bodyPr/>
                    <a:lstStyle/>
                    <a:p>
                      <a:r>
                        <a:rPr lang="en-IE" dirty="0"/>
                        <a:t>Network Access Control Lists</a:t>
                      </a:r>
                    </a:p>
                  </a:txBody>
                  <a:tcPr/>
                </a:tc>
                <a:tc>
                  <a:txBody>
                    <a:bodyPr/>
                    <a:lstStyle/>
                    <a:p>
                      <a:r>
                        <a:rPr lang="en-IE" dirty="0"/>
                        <a:t>This is to protect the subnet levels by acting as a firewall for the stateless servers, controlling the (in/out) bound traffic at subnet level</a:t>
                      </a:r>
                    </a:p>
                  </a:txBody>
                  <a:tcPr/>
                </a:tc>
                <a:extLst>
                  <a:ext uri="{0D108BD9-81ED-4DB2-BD59-A6C34878D82A}">
                    <a16:rowId xmlns:a16="http://schemas.microsoft.com/office/drawing/2014/main" val="3205522782"/>
                  </a:ext>
                </a:extLst>
              </a:tr>
              <a:tr h="370840">
                <a:tc>
                  <a:txBody>
                    <a:bodyPr/>
                    <a:lstStyle/>
                    <a:p>
                      <a:r>
                        <a:rPr lang="en-IE" dirty="0"/>
                        <a:t>AWS Marketplace</a:t>
                      </a:r>
                    </a:p>
                  </a:txBody>
                  <a:tcPr/>
                </a:tc>
                <a:tc>
                  <a:txBody>
                    <a:bodyPr/>
                    <a:lstStyle/>
                    <a:p>
                      <a:r>
                        <a:rPr lang="en-IE" dirty="0"/>
                        <a:t>For any more Necessary Security benefits, the Marketplace can offer several Appliances</a:t>
                      </a:r>
                    </a:p>
                  </a:txBody>
                  <a:tcPr/>
                </a:tc>
                <a:extLst>
                  <a:ext uri="{0D108BD9-81ED-4DB2-BD59-A6C34878D82A}">
                    <a16:rowId xmlns:a16="http://schemas.microsoft.com/office/drawing/2014/main" val="3262870142"/>
                  </a:ext>
                </a:extLst>
              </a:tr>
              <a:tr h="370840">
                <a:tc>
                  <a:txBody>
                    <a:bodyPr/>
                    <a:lstStyle/>
                    <a:p>
                      <a:endParaRPr lang="en-IE" dirty="0"/>
                    </a:p>
                  </a:txBody>
                  <a:tcPr/>
                </a:tc>
                <a:tc>
                  <a:txBody>
                    <a:bodyPr/>
                    <a:lstStyle/>
                    <a:p>
                      <a:endParaRPr lang="en-IE" dirty="0"/>
                    </a:p>
                  </a:txBody>
                  <a:tcPr/>
                </a:tc>
                <a:extLst>
                  <a:ext uri="{0D108BD9-81ED-4DB2-BD59-A6C34878D82A}">
                    <a16:rowId xmlns:a16="http://schemas.microsoft.com/office/drawing/2014/main" val="771855873"/>
                  </a:ext>
                </a:extLst>
              </a:tr>
            </a:tbl>
          </a:graphicData>
        </a:graphic>
      </p:graphicFrame>
    </p:spTree>
    <p:extLst>
      <p:ext uri="{BB962C8B-B14F-4D97-AF65-F5344CB8AC3E}">
        <p14:creationId xmlns:p14="http://schemas.microsoft.com/office/powerpoint/2010/main" val="20924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FE3B-1D96-48D4-8EDA-D819098AD771}"/>
              </a:ext>
            </a:extLst>
          </p:cNvPr>
          <p:cNvSpPr>
            <a:spLocks noGrp="1"/>
          </p:cNvSpPr>
          <p:nvPr>
            <p:ph type="title"/>
          </p:nvPr>
        </p:nvSpPr>
        <p:spPr/>
        <p:txBody>
          <a:bodyPr/>
          <a:lstStyle/>
          <a:p>
            <a:r>
              <a:rPr lang="en-IE" dirty="0"/>
              <a:t>Encryption Options</a:t>
            </a:r>
          </a:p>
        </p:txBody>
      </p:sp>
      <p:graphicFrame>
        <p:nvGraphicFramePr>
          <p:cNvPr id="4" name="Content Placeholder 3">
            <a:extLst>
              <a:ext uri="{FF2B5EF4-FFF2-40B4-BE49-F238E27FC236}">
                <a16:creationId xmlns:a16="http://schemas.microsoft.com/office/drawing/2014/main" id="{5F622789-F3AD-4F98-9DED-5D22B44D309A}"/>
              </a:ext>
            </a:extLst>
          </p:cNvPr>
          <p:cNvGraphicFramePr>
            <a:graphicFrameLocks noGrp="1"/>
          </p:cNvGraphicFramePr>
          <p:nvPr>
            <p:ph idx="1"/>
            <p:extLst>
              <p:ext uri="{D42A27DB-BD31-4B8C-83A1-F6EECF244321}">
                <p14:modId xmlns:p14="http://schemas.microsoft.com/office/powerpoint/2010/main" val="2530768837"/>
              </p:ext>
            </p:extLst>
          </p:nvPr>
        </p:nvGraphicFramePr>
        <p:xfrm>
          <a:off x="838200" y="1825624"/>
          <a:ext cx="10515600" cy="2382233"/>
        </p:xfrm>
        <a:graphic>
          <a:graphicData uri="http://schemas.openxmlformats.org/drawingml/2006/table">
            <a:tbl>
              <a:tblPr firstRow="1" bandRow="1">
                <a:tableStyleId>{00A15C55-8517-42AA-B614-E9B94910E393}</a:tableStyleId>
              </a:tblPr>
              <a:tblGrid>
                <a:gridCol w="2133600">
                  <a:extLst>
                    <a:ext uri="{9D8B030D-6E8A-4147-A177-3AD203B41FA5}">
                      <a16:colId xmlns:a16="http://schemas.microsoft.com/office/drawing/2014/main" val="3633087322"/>
                    </a:ext>
                  </a:extLst>
                </a:gridCol>
                <a:gridCol w="8382000">
                  <a:extLst>
                    <a:ext uri="{9D8B030D-6E8A-4147-A177-3AD203B41FA5}">
                      <a16:colId xmlns:a16="http://schemas.microsoft.com/office/drawing/2014/main" val="4153613841"/>
                    </a:ext>
                  </a:extLst>
                </a:gridCol>
              </a:tblGrid>
              <a:tr h="401624">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3251012469"/>
                  </a:ext>
                </a:extLst>
              </a:tr>
              <a:tr h="1287396">
                <a:tc>
                  <a:txBody>
                    <a:bodyPr/>
                    <a:lstStyle/>
                    <a:p>
                      <a:r>
                        <a:rPr lang="en-IE" dirty="0"/>
                        <a:t>Encryption option for data at rest</a:t>
                      </a:r>
                    </a:p>
                  </a:txBody>
                  <a:tcPr/>
                </a:tc>
                <a:tc>
                  <a:txBody>
                    <a:bodyPr/>
                    <a:lstStyle/>
                    <a:p>
                      <a:r>
                        <a:rPr lang="en-IE" dirty="0"/>
                        <a:t>Enable the Amazon S3 Server Side encryption with S3 managed Keys</a:t>
                      </a:r>
                    </a:p>
                    <a:p>
                      <a:r>
                        <a:rPr lang="en-IE" dirty="0"/>
                        <a:t> EBS encryption using Block Level, such as Loop-AES</a:t>
                      </a:r>
                    </a:p>
                    <a:p>
                      <a:r>
                        <a:rPr lang="en-IE" dirty="0"/>
                        <a:t>Enable the data to be encrypted before it reached the RDS Storage</a:t>
                      </a:r>
                    </a:p>
                    <a:p>
                      <a:r>
                        <a:rPr lang="en-IE" dirty="0"/>
                        <a:t>Enable the Key Managed services to managed the Keys associated with the Encryption</a:t>
                      </a:r>
                    </a:p>
                  </a:txBody>
                  <a:tcPr/>
                </a:tc>
                <a:extLst>
                  <a:ext uri="{0D108BD9-81ED-4DB2-BD59-A6C34878D82A}">
                    <a16:rowId xmlns:a16="http://schemas.microsoft.com/office/drawing/2014/main" val="3058184667"/>
                  </a:ext>
                </a:extLst>
              </a:tr>
              <a:tr h="693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Encryption option for data in transit</a:t>
                      </a:r>
                    </a:p>
                  </a:txBody>
                  <a:tcPr/>
                </a:tc>
                <a:tc>
                  <a:txBody>
                    <a:bodyPr/>
                    <a:lstStyle/>
                    <a:p>
                      <a:r>
                        <a:rPr lang="en-IE" dirty="0"/>
                        <a:t>Enable Secure Socket Layer &amp; Transport Layer Security</a:t>
                      </a:r>
                    </a:p>
                    <a:p>
                      <a:r>
                        <a:rPr lang="en-IE" dirty="0"/>
                        <a:t>Client Side Encryption using the AWS KMS-Managed Customer Master Key</a:t>
                      </a:r>
                    </a:p>
                  </a:txBody>
                  <a:tcPr/>
                </a:tc>
                <a:extLst>
                  <a:ext uri="{0D108BD9-81ED-4DB2-BD59-A6C34878D82A}">
                    <a16:rowId xmlns:a16="http://schemas.microsoft.com/office/drawing/2014/main" val="186270132"/>
                  </a:ext>
                </a:extLst>
              </a:tr>
            </a:tbl>
          </a:graphicData>
        </a:graphic>
      </p:graphicFrame>
    </p:spTree>
    <p:extLst>
      <p:ext uri="{BB962C8B-B14F-4D97-AF65-F5344CB8AC3E}">
        <p14:creationId xmlns:p14="http://schemas.microsoft.com/office/powerpoint/2010/main" val="186664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E760-AE2B-4FC8-BD94-F1A4CA921FD4}"/>
              </a:ext>
            </a:extLst>
          </p:cNvPr>
          <p:cNvSpPr>
            <a:spLocks noGrp="1"/>
          </p:cNvSpPr>
          <p:nvPr>
            <p:ph type="title"/>
          </p:nvPr>
        </p:nvSpPr>
        <p:spPr/>
        <p:txBody>
          <a:bodyPr/>
          <a:lstStyle/>
          <a:p>
            <a:r>
              <a:rPr lang="en-IE" dirty="0"/>
              <a:t>Instance Details</a:t>
            </a:r>
          </a:p>
        </p:txBody>
      </p:sp>
      <p:graphicFrame>
        <p:nvGraphicFramePr>
          <p:cNvPr id="4" name="Content Placeholder 3">
            <a:extLst>
              <a:ext uri="{FF2B5EF4-FFF2-40B4-BE49-F238E27FC236}">
                <a16:creationId xmlns:a16="http://schemas.microsoft.com/office/drawing/2014/main" id="{DC71592A-D4E6-4305-B2E2-3A95AD04999B}"/>
              </a:ext>
            </a:extLst>
          </p:cNvPr>
          <p:cNvGraphicFramePr>
            <a:graphicFrameLocks noGrp="1"/>
          </p:cNvGraphicFramePr>
          <p:nvPr>
            <p:ph idx="1"/>
            <p:extLst>
              <p:ext uri="{D42A27DB-BD31-4B8C-83A1-F6EECF244321}">
                <p14:modId xmlns:p14="http://schemas.microsoft.com/office/powerpoint/2010/main" val="1357570639"/>
              </p:ext>
            </p:extLst>
          </p:nvPr>
        </p:nvGraphicFramePr>
        <p:xfrm>
          <a:off x="513805" y="1494699"/>
          <a:ext cx="11390810" cy="4654867"/>
        </p:xfrm>
        <a:graphic>
          <a:graphicData uri="http://schemas.openxmlformats.org/drawingml/2006/table">
            <a:tbl>
              <a:tblPr firstRow="1" bandRow="1">
                <a:tableStyleId>{00A15C55-8517-42AA-B614-E9B94910E393}</a:tableStyleId>
              </a:tblPr>
              <a:tblGrid>
                <a:gridCol w="761745">
                  <a:extLst>
                    <a:ext uri="{9D8B030D-6E8A-4147-A177-3AD203B41FA5}">
                      <a16:colId xmlns:a16="http://schemas.microsoft.com/office/drawing/2014/main" val="2570424474"/>
                    </a:ext>
                  </a:extLst>
                </a:gridCol>
                <a:gridCol w="1572153">
                  <a:extLst>
                    <a:ext uri="{9D8B030D-6E8A-4147-A177-3AD203B41FA5}">
                      <a16:colId xmlns:a16="http://schemas.microsoft.com/office/drawing/2014/main" val="3753396623"/>
                    </a:ext>
                  </a:extLst>
                </a:gridCol>
                <a:gridCol w="1220127">
                  <a:extLst>
                    <a:ext uri="{9D8B030D-6E8A-4147-A177-3AD203B41FA5}">
                      <a16:colId xmlns:a16="http://schemas.microsoft.com/office/drawing/2014/main" val="3636661278"/>
                    </a:ext>
                  </a:extLst>
                </a:gridCol>
                <a:gridCol w="948307">
                  <a:extLst>
                    <a:ext uri="{9D8B030D-6E8A-4147-A177-3AD203B41FA5}">
                      <a16:colId xmlns:a16="http://schemas.microsoft.com/office/drawing/2014/main" val="2331909786"/>
                    </a:ext>
                  </a:extLst>
                </a:gridCol>
                <a:gridCol w="1088572">
                  <a:extLst>
                    <a:ext uri="{9D8B030D-6E8A-4147-A177-3AD203B41FA5}">
                      <a16:colId xmlns:a16="http://schemas.microsoft.com/office/drawing/2014/main" val="3235908227"/>
                    </a:ext>
                  </a:extLst>
                </a:gridCol>
                <a:gridCol w="4241074">
                  <a:extLst>
                    <a:ext uri="{9D8B030D-6E8A-4147-A177-3AD203B41FA5}">
                      <a16:colId xmlns:a16="http://schemas.microsoft.com/office/drawing/2014/main" val="406904880"/>
                    </a:ext>
                  </a:extLst>
                </a:gridCol>
                <a:gridCol w="1558832">
                  <a:extLst>
                    <a:ext uri="{9D8B030D-6E8A-4147-A177-3AD203B41FA5}">
                      <a16:colId xmlns:a16="http://schemas.microsoft.com/office/drawing/2014/main" val="2128464851"/>
                    </a:ext>
                  </a:extLst>
                </a:gridCol>
              </a:tblGrid>
              <a:tr h="540067">
                <a:tc>
                  <a:txBody>
                    <a:bodyPr/>
                    <a:lstStyle/>
                    <a:p>
                      <a:r>
                        <a:rPr lang="en-IE" dirty="0">
                          <a:solidFill>
                            <a:schemeClr val="tx1"/>
                          </a:solidFill>
                        </a:rPr>
                        <a:t>Tier</a:t>
                      </a:r>
                    </a:p>
                  </a:txBody>
                  <a:tcPr/>
                </a:tc>
                <a:tc>
                  <a:txBody>
                    <a:bodyPr/>
                    <a:lstStyle/>
                    <a:p>
                      <a:r>
                        <a:rPr lang="en-IE" dirty="0">
                          <a:solidFill>
                            <a:schemeClr val="tx1"/>
                          </a:solidFill>
                        </a:rPr>
                        <a:t>AMI</a:t>
                      </a:r>
                    </a:p>
                  </a:txBody>
                  <a:tcPr/>
                </a:tc>
                <a:tc>
                  <a:txBody>
                    <a:bodyPr/>
                    <a:lstStyle/>
                    <a:p>
                      <a:r>
                        <a:rPr lang="en-IE" dirty="0">
                          <a:solidFill>
                            <a:schemeClr val="tx1"/>
                          </a:solidFill>
                        </a:rPr>
                        <a:t>Tag</a:t>
                      </a:r>
                    </a:p>
                  </a:txBody>
                  <a:tcPr/>
                </a:tc>
                <a:tc>
                  <a:txBody>
                    <a:bodyPr/>
                    <a:lstStyle/>
                    <a:p>
                      <a:r>
                        <a:rPr lang="en-IE" dirty="0">
                          <a:solidFill>
                            <a:schemeClr val="tx1"/>
                          </a:solidFill>
                        </a:rPr>
                        <a:t>Type</a:t>
                      </a:r>
                    </a:p>
                  </a:txBody>
                  <a:tcPr/>
                </a:tc>
                <a:tc>
                  <a:txBody>
                    <a:bodyPr/>
                    <a:lstStyle/>
                    <a:p>
                      <a:r>
                        <a:rPr lang="en-IE" dirty="0">
                          <a:solidFill>
                            <a:schemeClr val="tx1"/>
                          </a:solidFill>
                        </a:rPr>
                        <a:t>Size</a:t>
                      </a:r>
                    </a:p>
                  </a:txBody>
                  <a:tcPr/>
                </a:tc>
                <a:tc>
                  <a:txBody>
                    <a:bodyPr/>
                    <a:lstStyle/>
                    <a:p>
                      <a:r>
                        <a:rPr lang="en-IE" dirty="0">
                          <a:solidFill>
                            <a:schemeClr val="tx1"/>
                          </a:solidFill>
                        </a:rPr>
                        <a:t>Justification</a:t>
                      </a:r>
                    </a:p>
                  </a:txBody>
                  <a:tcPr/>
                </a:tc>
                <a:tc>
                  <a:txBody>
                    <a:bodyPr/>
                    <a:lstStyle/>
                    <a:p>
                      <a:r>
                        <a:rPr lang="en-IE" dirty="0">
                          <a:solidFill>
                            <a:schemeClr val="tx1"/>
                          </a:solidFill>
                        </a:rPr>
                        <a:t># of Instances</a:t>
                      </a:r>
                    </a:p>
                  </a:txBody>
                  <a:tcPr/>
                </a:tc>
                <a:extLst>
                  <a:ext uri="{0D108BD9-81ED-4DB2-BD59-A6C34878D82A}">
                    <a16:rowId xmlns:a16="http://schemas.microsoft.com/office/drawing/2014/main" val="476277768"/>
                  </a:ext>
                </a:extLst>
              </a:tr>
              <a:tr h="1412241">
                <a:tc>
                  <a:txBody>
                    <a:bodyPr/>
                    <a:lstStyle/>
                    <a:p>
                      <a:r>
                        <a:rPr lang="en-IE" dirty="0">
                          <a:solidFill>
                            <a:schemeClr val="tx1"/>
                          </a:solidFill>
                        </a:rPr>
                        <a:t>Web</a:t>
                      </a:r>
                    </a:p>
                  </a:txBody>
                  <a:tcPr/>
                </a:tc>
                <a:tc>
                  <a:txBody>
                    <a:bodyPr/>
                    <a:lstStyle/>
                    <a:p>
                      <a:r>
                        <a:rPr lang="en-IE" dirty="0"/>
                        <a:t>Amazon Linux</a:t>
                      </a:r>
                    </a:p>
                  </a:txBody>
                  <a:tcPr/>
                </a:tc>
                <a:tc>
                  <a:txBody>
                    <a:bodyPr/>
                    <a:lstStyle/>
                    <a:p>
                      <a:r>
                        <a:rPr lang="en-IE" dirty="0"/>
                        <a:t>Key: </a:t>
                      </a:r>
                    </a:p>
                    <a:p>
                      <a:r>
                        <a:rPr lang="en-IE" dirty="0"/>
                        <a:t>Name </a:t>
                      </a:r>
                    </a:p>
                    <a:p>
                      <a:endParaRPr lang="en-IE" dirty="0"/>
                    </a:p>
                    <a:p>
                      <a:r>
                        <a:rPr lang="en-IE" dirty="0"/>
                        <a:t>Value: app-tier</a:t>
                      </a:r>
                    </a:p>
                  </a:txBody>
                  <a:tcPr/>
                </a:tc>
                <a:tc>
                  <a:txBody>
                    <a:bodyPr/>
                    <a:lstStyle/>
                    <a:p>
                      <a:r>
                        <a:rPr lang="en-IE" dirty="0"/>
                        <a:t>T2</a:t>
                      </a:r>
                    </a:p>
                  </a:txBody>
                  <a:tcPr/>
                </a:tc>
                <a:tc>
                  <a:txBody>
                    <a:bodyPr/>
                    <a:lstStyle/>
                    <a:p>
                      <a:r>
                        <a:rPr lang="en-IE" dirty="0"/>
                        <a:t>Large</a:t>
                      </a:r>
                    </a:p>
                  </a:txBody>
                  <a:tcPr/>
                </a:tc>
                <a:tc>
                  <a:txBody>
                    <a:bodyPr/>
                    <a:lstStyle/>
                    <a:p>
                      <a:r>
                        <a:rPr lang="en-IE" dirty="0"/>
                        <a:t>By expanding the size from what the server from its previous size to this new larger size, we expect the server capacity to reduce from 90% to between 50 and 60 percentage at all times</a:t>
                      </a:r>
                    </a:p>
                  </a:txBody>
                  <a:tcPr/>
                </a:tc>
                <a:tc>
                  <a:txBody>
                    <a:bodyPr/>
                    <a:lstStyle/>
                    <a:p>
                      <a:r>
                        <a:rPr lang="en-IE" dirty="0"/>
                        <a:t>6</a:t>
                      </a:r>
                    </a:p>
                  </a:txBody>
                  <a:tcPr/>
                </a:tc>
                <a:extLst>
                  <a:ext uri="{0D108BD9-81ED-4DB2-BD59-A6C34878D82A}">
                    <a16:rowId xmlns:a16="http://schemas.microsoft.com/office/drawing/2014/main" val="2626716054"/>
                  </a:ext>
                </a:extLst>
              </a:tr>
              <a:tr h="1412241">
                <a:tc>
                  <a:txBody>
                    <a:bodyPr/>
                    <a:lstStyle/>
                    <a:p>
                      <a:r>
                        <a:rPr lang="en-IE" dirty="0"/>
                        <a:t>App</a:t>
                      </a:r>
                    </a:p>
                  </a:txBody>
                  <a:tcPr/>
                </a:tc>
                <a:tc>
                  <a:txBody>
                    <a:bodyPr/>
                    <a:lstStyle/>
                    <a:p>
                      <a:r>
                        <a:rPr lang="en-IE" dirty="0"/>
                        <a:t>Amazon Linux</a:t>
                      </a:r>
                    </a:p>
                  </a:txBody>
                  <a:tcPr/>
                </a:tc>
                <a:tc>
                  <a:txBody>
                    <a:bodyPr/>
                    <a:lstStyle/>
                    <a:p>
                      <a:r>
                        <a:rPr lang="en-IE" dirty="0"/>
                        <a:t>Key: </a:t>
                      </a:r>
                    </a:p>
                    <a:p>
                      <a:r>
                        <a:rPr lang="en-IE" dirty="0"/>
                        <a:t>Name </a:t>
                      </a:r>
                    </a:p>
                    <a:p>
                      <a:endParaRPr lang="en-IE" dirty="0"/>
                    </a:p>
                    <a:p>
                      <a:r>
                        <a:rPr lang="en-IE" dirty="0"/>
                        <a:t>Value: web-tier</a:t>
                      </a:r>
                    </a:p>
                  </a:txBody>
                  <a:tcPr/>
                </a:tc>
                <a:tc>
                  <a:txBody>
                    <a:bodyPr/>
                    <a:lstStyle/>
                    <a:p>
                      <a:r>
                        <a:rPr lang="en-IE" dirty="0"/>
                        <a:t>R5</a:t>
                      </a:r>
                    </a:p>
                  </a:txBody>
                  <a:tcPr/>
                </a:tc>
                <a:tc>
                  <a:txBody>
                    <a:bodyPr/>
                    <a:lstStyle/>
                    <a:p>
                      <a:r>
                        <a:rPr lang="en-IE" dirty="0"/>
                        <a:t>2xLarge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By expanding the size from what the server from its previous size to this new larger size, we expect the server capacity to reduce from 90% to between 50 and 60 percentage at all times</a:t>
                      </a:r>
                    </a:p>
                  </a:txBody>
                  <a:tcPr/>
                </a:tc>
                <a:tc>
                  <a:txBody>
                    <a:bodyPr/>
                    <a:lstStyle/>
                    <a:p>
                      <a:r>
                        <a:rPr lang="en-IE" dirty="0"/>
                        <a:t>6</a:t>
                      </a:r>
                    </a:p>
                  </a:txBody>
                  <a:tcPr/>
                </a:tc>
                <a:extLst>
                  <a:ext uri="{0D108BD9-81ED-4DB2-BD59-A6C34878D82A}">
                    <a16:rowId xmlns:a16="http://schemas.microsoft.com/office/drawing/2014/main" val="3713364854"/>
                  </a:ext>
                </a:extLst>
              </a:tr>
              <a:tr h="540067">
                <a:tc>
                  <a:txBody>
                    <a:bodyPr/>
                    <a:lstStyle/>
                    <a:p>
                      <a:r>
                        <a:rPr lang="en-IE" dirty="0"/>
                        <a:t>DB</a:t>
                      </a:r>
                    </a:p>
                  </a:txBody>
                  <a:tcPr/>
                </a:tc>
                <a:tc>
                  <a:txBody>
                    <a:bodyPr/>
                    <a:lstStyle/>
                    <a:p>
                      <a:r>
                        <a:rPr lang="en-IE" dirty="0"/>
                        <a:t>N/A</a:t>
                      </a:r>
                    </a:p>
                  </a:txBody>
                  <a:tcPr/>
                </a:tc>
                <a:tc>
                  <a:txBody>
                    <a:bodyPr/>
                    <a:lstStyle/>
                    <a:p>
                      <a:r>
                        <a:rPr lang="en-IE" dirty="0"/>
                        <a:t>N/A</a:t>
                      </a:r>
                    </a:p>
                  </a:txBody>
                  <a:tcPr/>
                </a:tc>
                <a:tc>
                  <a:txBody>
                    <a:bodyPr/>
                    <a:lstStyle/>
                    <a:p>
                      <a:r>
                        <a:rPr lang="en-IE" dirty="0"/>
                        <a:t>DB.R5</a:t>
                      </a:r>
                    </a:p>
                  </a:txBody>
                  <a:tcPr/>
                </a:tc>
                <a:tc>
                  <a:txBody>
                    <a:bodyPr/>
                    <a:lstStyle/>
                    <a:p>
                      <a:r>
                        <a:rPr lang="en-IE" dirty="0"/>
                        <a:t>2xLarge</a:t>
                      </a:r>
                    </a:p>
                  </a:txBody>
                  <a:tcPr/>
                </a:tc>
                <a:tc>
                  <a:txBody>
                    <a:bodyPr/>
                    <a:lstStyle/>
                    <a:p>
                      <a:r>
                        <a:rPr lang="en-IE" dirty="0"/>
                        <a:t>Since there is not a problem currently, we can design to match current size, which also matches the physical resource size. This can be resized later if necessary </a:t>
                      </a:r>
                    </a:p>
                  </a:txBody>
                  <a:tcPr/>
                </a:tc>
                <a:tc>
                  <a:txBody>
                    <a:bodyPr/>
                    <a:lstStyle/>
                    <a:p>
                      <a:r>
                        <a:rPr lang="en-IE" dirty="0"/>
                        <a:t>N/A</a:t>
                      </a:r>
                    </a:p>
                  </a:txBody>
                  <a:tcPr/>
                </a:tc>
                <a:extLst>
                  <a:ext uri="{0D108BD9-81ED-4DB2-BD59-A6C34878D82A}">
                    <a16:rowId xmlns:a16="http://schemas.microsoft.com/office/drawing/2014/main" val="2677308738"/>
                  </a:ext>
                </a:extLst>
              </a:tr>
            </a:tbl>
          </a:graphicData>
        </a:graphic>
      </p:graphicFrame>
    </p:spTree>
    <p:extLst>
      <p:ext uri="{BB962C8B-B14F-4D97-AF65-F5344CB8AC3E}">
        <p14:creationId xmlns:p14="http://schemas.microsoft.com/office/powerpoint/2010/main" val="223739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874B-69CB-4E11-BC8C-605248E58F1C}"/>
              </a:ext>
            </a:extLst>
          </p:cNvPr>
          <p:cNvSpPr>
            <a:spLocks noGrp="1"/>
          </p:cNvSpPr>
          <p:nvPr>
            <p:ph type="title"/>
          </p:nvPr>
        </p:nvSpPr>
        <p:spPr>
          <a:xfrm>
            <a:off x="838200" y="98088"/>
            <a:ext cx="10515600" cy="1285650"/>
          </a:xfrm>
        </p:spPr>
        <p:txBody>
          <a:bodyPr/>
          <a:lstStyle/>
          <a:p>
            <a:r>
              <a:rPr lang="en-IE" dirty="0"/>
              <a:t>RPO Options</a:t>
            </a:r>
          </a:p>
        </p:txBody>
      </p:sp>
      <p:sp>
        <p:nvSpPr>
          <p:cNvPr id="3" name="Content Placeholder 2">
            <a:extLst>
              <a:ext uri="{FF2B5EF4-FFF2-40B4-BE49-F238E27FC236}">
                <a16:creationId xmlns:a16="http://schemas.microsoft.com/office/drawing/2014/main" id="{66A16932-50D5-4605-AD46-DA6A2FF7F387}"/>
              </a:ext>
            </a:extLst>
          </p:cNvPr>
          <p:cNvSpPr>
            <a:spLocks noGrp="1"/>
          </p:cNvSpPr>
          <p:nvPr>
            <p:ph idx="1"/>
          </p:nvPr>
        </p:nvSpPr>
        <p:spPr>
          <a:xfrm>
            <a:off x="830108" y="1105434"/>
            <a:ext cx="10515600" cy="1192704"/>
          </a:xfrm>
        </p:spPr>
        <p:txBody>
          <a:bodyPr/>
          <a:lstStyle/>
          <a:p>
            <a:r>
              <a:rPr lang="en-IE" dirty="0"/>
              <a:t>Q: How would you achieve a Recovery Point Objective of four hours?</a:t>
            </a:r>
          </a:p>
          <a:p>
            <a:pPr marL="0" indent="0">
              <a:buNone/>
            </a:pPr>
            <a:r>
              <a:rPr lang="en-US" sz="2000" dirty="0"/>
              <a:t>Since all the servers that the users are connecting to are stateless, We can create images dynamically every four hours of the EB2, and the RDS,</a:t>
            </a:r>
            <a:r>
              <a:rPr lang="en-GB" sz="2000" dirty="0"/>
              <a:t> and save them inside the RDS Database.</a:t>
            </a:r>
          </a:p>
          <a:p>
            <a:endParaRPr lang="en-IE" dirty="0"/>
          </a:p>
        </p:txBody>
      </p:sp>
      <p:sp>
        <p:nvSpPr>
          <p:cNvPr id="4" name="Title 1">
            <a:extLst>
              <a:ext uri="{FF2B5EF4-FFF2-40B4-BE49-F238E27FC236}">
                <a16:creationId xmlns:a16="http://schemas.microsoft.com/office/drawing/2014/main" id="{5BE7958F-A811-4D34-97C3-E63AB839A7BE}"/>
              </a:ext>
            </a:extLst>
          </p:cNvPr>
          <p:cNvSpPr txBox="1">
            <a:spLocks/>
          </p:cNvSpPr>
          <p:nvPr/>
        </p:nvSpPr>
        <p:spPr>
          <a:xfrm>
            <a:off x="838200" y="22981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E"/>
              <a:t>Document Storage</a:t>
            </a:r>
            <a:endParaRPr lang="en-IE" dirty="0"/>
          </a:p>
        </p:txBody>
      </p:sp>
      <p:graphicFrame>
        <p:nvGraphicFramePr>
          <p:cNvPr id="5" name="Content Placeholder 3">
            <a:extLst>
              <a:ext uri="{FF2B5EF4-FFF2-40B4-BE49-F238E27FC236}">
                <a16:creationId xmlns:a16="http://schemas.microsoft.com/office/drawing/2014/main" id="{66382B1E-95E8-4968-8316-1ED2D9A3D41A}"/>
              </a:ext>
            </a:extLst>
          </p:cNvPr>
          <p:cNvGraphicFramePr>
            <a:graphicFrameLocks/>
          </p:cNvGraphicFramePr>
          <p:nvPr>
            <p:extLst>
              <p:ext uri="{D42A27DB-BD31-4B8C-83A1-F6EECF244321}">
                <p14:modId xmlns:p14="http://schemas.microsoft.com/office/powerpoint/2010/main" val="4220191018"/>
              </p:ext>
            </p:extLst>
          </p:nvPr>
        </p:nvGraphicFramePr>
        <p:xfrm>
          <a:off x="838200" y="3429000"/>
          <a:ext cx="10515600" cy="2748280"/>
        </p:xfrm>
        <a:graphic>
          <a:graphicData uri="http://schemas.openxmlformats.org/drawingml/2006/table">
            <a:tbl>
              <a:tblPr firstRow="1" bandRow="1">
                <a:tableStyleId>{00A15C55-8517-42AA-B614-E9B94910E393}</a:tableStyleId>
              </a:tblPr>
              <a:tblGrid>
                <a:gridCol w="5257800">
                  <a:extLst>
                    <a:ext uri="{9D8B030D-6E8A-4147-A177-3AD203B41FA5}">
                      <a16:colId xmlns:a16="http://schemas.microsoft.com/office/drawing/2014/main" val="1841529997"/>
                    </a:ext>
                  </a:extLst>
                </a:gridCol>
                <a:gridCol w="5257800">
                  <a:extLst>
                    <a:ext uri="{9D8B030D-6E8A-4147-A177-3AD203B41FA5}">
                      <a16:colId xmlns:a16="http://schemas.microsoft.com/office/drawing/2014/main" val="1026887728"/>
                    </a:ext>
                  </a:extLst>
                </a:gridCol>
              </a:tblGrid>
              <a:tr h="370840">
                <a:tc>
                  <a:txBody>
                    <a:bodyPr/>
                    <a:lstStyle/>
                    <a:p>
                      <a:r>
                        <a:rPr lang="en-IE" dirty="0">
                          <a:solidFill>
                            <a:schemeClr val="tx1"/>
                          </a:solidFill>
                        </a:rPr>
                        <a:t>Storage/Archive Options</a:t>
                      </a:r>
                    </a:p>
                  </a:txBody>
                  <a:tcPr/>
                </a:tc>
                <a:tc>
                  <a:txBody>
                    <a:bodyPr/>
                    <a:lstStyle/>
                    <a:p>
                      <a:r>
                        <a:rPr lang="en-IE" dirty="0">
                          <a:solidFill>
                            <a:schemeClr val="tx1"/>
                          </a:solidFill>
                        </a:rPr>
                        <a:t>Detail</a:t>
                      </a:r>
                    </a:p>
                  </a:txBody>
                  <a:tcPr/>
                </a:tc>
                <a:extLst>
                  <a:ext uri="{0D108BD9-81ED-4DB2-BD59-A6C34878D82A}">
                    <a16:rowId xmlns:a16="http://schemas.microsoft.com/office/drawing/2014/main" val="4202060202"/>
                  </a:ext>
                </a:extLst>
              </a:tr>
              <a:tr h="370840">
                <a:tc>
                  <a:txBody>
                    <a:bodyPr/>
                    <a:lstStyle/>
                    <a:p>
                      <a:r>
                        <a:rPr lang="en-IE" dirty="0"/>
                        <a:t>Amazon S3</a:t>
                      </a:r>
                    </a:p>
                  </a:txBody>
                  <a:tcPr/>
                </a:tc>
                <a:tc>
                  <a:txBody>
                    <a:bodyPr/>
                    <a:lstStyle/>
                    <a:p>
                      <a:r>
                        <a:rPr lang="en-IE" dirty="0"/>
                        <a:t>Store Pictures for three months as they are frequently requested during this time. A rule that after the three months are moved to Amazon Glacier for Long term storage</a:t>
                      </a:r>
                    </a:p>
                  </a:txBody>
                  <a:tcPr/>
                </a:tc>
                <a:extLst>
                  <a:ext uri="{0D108BD9-81ED-4DB2-BD59-A6C34878D82A}">
                    <a16:rowId xmlns:a16="http://schemas.microsoft.com/office/drawing/2014/main" val="1794644811"/>
                  </a:ext>
                </a:extLst>
              </a:tr>
              <a:tr h="370840">
                <a:tc>
                  <a:txBody>
                    <a:bodyPr/>
                    <a:lstStyle/>
                    <a:p>
                      <a:r>
                        <a:rPr lang="en-IE" dirty="0"/>
                        <a:t>Amazon Glacier</a:t>
                      </a:r>
                    </a:p>
                  </a:txBody>
                  <a:tcPr/>
                </a:tc>
                <a:tc>
                  <a:txBody>
                    <a:bodyPr/>
                    <a:lstStyle/>
                    <a:p>
                      <a:r>
                        <a:rPr lang="en-IE" dirty="0"/>
                        <a:t>The storage details for pictures and documents for 4 years nine months. A Policy in delete them after the time length as they are no longer needed and would be outdated by that time</a:t>
                      </a:r>
                    </a:p>
                  </a:txBody>
                  <a:tcPr/>
                </a:tc>
                <a:extLst>
                  <a:ext uri="{0D108BD9-81ED-4DB2-BD59-A6C34878D82A}">
                    <a16:rowId xmlns:a16="http://schemas.microsoft.com/office/drawing/2014/main" val="3431883379"/>
                  </a:ext>
                </a:extLst>
              </a:tr>
            </a:tbl>
          </a:graphicData>
        </a:graphic>
      </p:graphicFrame>
    </p:spTree>
    <p:extLst>
      <p:ext uri="{BB962C8B-B14F-4D97-AF65-F5344CB8AC3E}">
        <p14:creationId xmlns:p14="http://schemas.microsoft.com/office/powerpoint/2010/main" val="192198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CBC4-1352-4E85-B022-78EB21B9778D}"/>
              </a:ext>
            </a:extLst>
          </p:cNvPr>
          <p:cNvSpPr>
            <a:spLocks noGrp="1"/>
          </p:cNvSpPr>
          <p:nvPr>
            <p:ph type="title"/>
          </p:nvPr>
        </p:nvSpPr>
        <p:spPr/>
        <p:txBody>
          <a:bodyPr/>
          <a:lstStyle/>
          <a:p>
            <a:r>
              <a:rPr lang="en-IE" dirty="0"/>
              <a:t>Web Tier Requirements</a:t>
            </a:r>
          </a:p>
        </p:txBody>
      </p:sp>
      <p:graphicFrame>
        <p:nvGraphicFramePr>
          <p:cNvPr id="4" name="Content Placeholder 3">
            <a:extLst>
              <a:ext uri="{FF2B5EF4-FFF2-40B4-BE49-F238E27FC236}">
                <a16:creationId xmlns:a16="http://schemas.microsoft.com/office/drawing/2014/main" id="{E76A001D-A262-4549-8222-582F01D1DDD3}"/>
              </a:ext>
            </a:extLst>
          </p:cNvPr>
          <p:cNvGraphicFramePr>
            <a:graphicFrameLocks noGrp="1"/>
          </p:cNvGraphicFramePr>
          <p:nvPr>
            <p:ph idx="1"/>
            <p:extLst>
              <p:ext uri="{D42A27DB-BD31-4B8C-83A1-F6EECF244321}">
                <p14:modId xmlns:p14="http://schemas.microsoft.com/office/powerpoint/2010/main" val="2620880135"/>
              </p:ext>
            </p:extLst>
          </p:nvPr>
        </p:nvGraphicFramePr>
        <p:xfrm>
          <a:off x="139337" y="1485989"/>
          <a:ext cx="11895909" cy="4444547"/>
        </p:xfrm>
        <a:graphic>
          <a:graphicData uri="http://schemas.openxmlformats.org/drawingml/2006/table">
            <a:tbl>
              <a:tblPr firstRow="1" bandRow="1">
                <a:tableStyleId>{00A15C55-8517-42AA-B614-E9B94910E393}</a:tableStyleId>
              </a:tblPr>
              <a:tblGrid>
                <a:gridCol w="4765752">
                  <a:extLst>
                    <a:ext uri="{9D8B030D-6E8A-4147-A177-3AD203B41FA5}">
                      <a16:colId xmlns:a16="http://schemas.microsoft.com/office/drawing/2014/main" val="1600332229"/>
                    </a:ext>
                  </a:extLst>
                </a:gridCol>
                <a:gridCol w="7130157">
                  <a:extLst>
                    <a:ext uri="{9D8B030D-6E8A-4147-A177-3AD203B41FA5}">
                      <a16:colId xmlns:a16="http://schemas.microsoft.com/office/drawing/2014/main" val="4026596752"/>
                    </a:ext>
                  </a:extLst>
                </a:gridCol>
              </a:tblGrid>
              <a:tr h="418648">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180535909"/>
                  </a:ext>
                </a:extLst>
              </a:tr>
              <a:tr h="722597">
                <a:tc>
                  <a:txBody>
                    <a:bodyPr/>
                    <a:lstStyle/>
                    <a:p>
                      <a:r>
                        <a:rPr lang="en-US" dirty="0"/>
                        <a:t>Architecture must be flexible and handle</a:t>
                      </a:r>
                    </a:p>
                    <a:p>
                      <a:r>
                        <a:rPr lang="en-US" dirty="0"/>
                        <a:t>any peak in traffic or performance.</a:t>
                      </a:r>
                      <a:endParaRPr lang="en-IE" dirty="0"/>
                    </a:p>
                  </a:txBody>
                  <a:tcPr/>
                </a:tc>
                <a:tc>
                  <a:txBody>
                    <a:bodyPr/>
                    <a:lstStyle/>
                    <a:p>
                      <a:r>
                        <a:rPr lang="en-IE" dirty="0"/>
                        <a:t>Enable the Web Tier design to scale in or out depending on the CloudWatch configuration</a:t>
                      </a:r>
                    </a:p>
                  </a:txBody>
                  <a:tcPr/>
                </a:tc>
                <a:extLst>
                  <a:ext uri="{0D108BD9-81ED-4DB2-BD59-A6C34878D82A}">
                    <a16:rowId xmlns:a16="http://schemas.microsoft.com/office/drawing/2014/main" val="268284848"/>
                  </a:ext>
                </a:extLst>
              </a:tr>
              <a:tr h="1961336">
                <a:tc>
                  <a:txBody>
                    <a:bodyPr/>
                    <a:lstStyle/>
                    <a:p>
                      <a:r>
                        <a:rPr lang="en-US" dirty="0"/>
                        <a:t>The overall acceptable incoming network</a:t>
                      </a:r>
                    </a:p>
                    <a:p>
                      <a:r>
                        <a:rPr lang="en-US" dirty="0"/>
                        <a:t>bandwidth is between 300 </a:t>
                      </a:r>
                      <a:r>
                        <a:rPr lang="en-US" dirty="0" err="1"/>
                        <a:t>Mbps</a:t>
                      </a:r>
                      <a:r>
                        <a:rPr lang="en-US" dirty="0"/>
                        <a:t> and 750 </a:t>
                      </a:r>
                      <a:r>
                        <a:rPr lang="en-US" dirty="0" err="1"/>
                        <a:t>Mbps</a:t>
                      </a:r>
                      <a:r>
                        <a:rPr lang="en-US" dirty="0"/>
                        <a:t>.</a:t>
                      </a:r>
                      <a:endParaRPr lang="en-IE" dirty="0"/>
                    </a:p>
                  </a:txBody>
                  <a:tcPr/>
                </a:tc>
                <a:tc>
                  <a:txBody>
                    <a:bodyPr/>
                    <a:lstStyle/>
                    <a:p>
                      <a:r>
                        <a:rPr lang="en-IE" dirty="0"/>
                        <a:t>Configure CloudWatch so that it ensures the Auto Scale starts new Web servers when the incoming network bandwidth reaches above the750 MBS for approximately 10 - 15 minutes to allow a little bit of flexibility. If the MBS falls below 300, We set a timer for between 10 &amp; 15 minutes for terminating the web servers that are not needed. This is to save some of the costs and to ensure we do not have Auto Scaling Thrashing</a:t>
                      </a:r>
                    </a:p>
                  </a:txBody>
                  <a:tcPr/>
                </a:tc>
                <a:extLst>
                  <a:ext uri="{0D108BD9-81ED-4DB2-BD59-A6C34878D82A}">
                    <a16:rowId xmlns:a16="http://schemas.microsoft.com/office/drawing/2014/main" val="2380452190"/>
                  </a:ext>
                </a:extLst>
              </a:tr>
              <a:tr h="1341966">
                <a:tc>
                  <a:txBody>
                    <a:bodyPr/>
                    <a:lstStyle/>
                    <a:p>
                      <a:r>
                        <a:rPr lang="en-US" dirty="0"/>
                        <a:t>Application administrators want to be</a:t>
                      </a:r>
                    </a:p>
                    <a:p>
                      <a:r>
                        <a:rPr lang="en-US" dirty="0"/>
                        <a:t>notified by email if there are more than</a:t>
                      </a:r>
                    </a:p>
                    <a:p>
                      <a:r>
                        <a:rPr lang="en-US" dirty="0"/>
                        <a:t>100 “400 HTTP errors” per minute in the</a:t>
                      </a:r>
                    </a:p>
                    <a:p>
                      <a:r>
                        <a:rPr lang="en-US" dirty="0"/>
                        <a:t>application.</a:t>
                      </a:r>
                      <a:endParaRPr lang="en-IE" dirty="0"/>
                    </a:p>
                  </a:txBody>
                  <a:tcPr/>
                </a:tc>
                <a:tc>
                  <a:txBody>
                    <a:bodyPr/>
                    <a:lstStyle/>
                    <a:p>
                      <a:r>
                        <a:rPr lang="en-IE" dirty="0"/>
                        <a:t>Configure CloudWatch to log the 400 HTTP errors per minute in the Application and set up a Alarm for such case. </a:t>
                      </a:r>
                    </a:p>
                    <a:p>
                      <a:r>
                        <a:rPr lang="en-IE" dirty="0"/>
                        <a:t>If the error does occur, send a notification to the Application Administrators.</a:t>
                      </a:r>
                    </a:p>
                  </a:txBody>
                  <a:tcPr/>
                </a:tc>
                <a:extLst>
                  <a:ext uri="{0D108BD9-81ED-4DB2-BD59-A6C34878D82A}">
                    <a16:rowId xmlns:a16="http://schemas.microsoft.com/office/drawing/2014/main" val="3600786485"/>
                  </a:ext>
                </a:extLst>
              </a:tr>
            </a:tbl>
          </a:graphicData>
        </a:graphic>
      </p:graphicFrame>
    </p:spTree>
    <p:extLst>
      <p:ext uri="{BB962C8B-B14F-4D97-AF65-F5344CB8AC3E}">
        <p14:creationId xmlns:p14="http://schemas.microsoft.com/office/powerpoint/2010/main" val="31960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0794-651D-48A1-9F92-F5B61C1DF8EE}"/>
              </a:ext>
            </a:extLst>
          </p:cNvPr>
          <p:cNvSpPr>
            <a:spLocks noGrp="1"/>
          </p:cNvSpPr>
          <p:nvPr>
            <p:ph type="title"/>
          </p:nvPr>
        </p:nvSpPr>
        <p:spPr/>
        <p:txBody>
          <a:bodyPr/>
          <a:lstStyle/>
          <a:p>
            <a:r>
              <a:rPr lang="en-IE" dirty="0"/>
              <a:t>App Tier Requirements</a:t>
            </a:r>
          </a:p>
        </p:txBody>
      </p:sp>
      <p:graphicFrame>
        <p:nvGraphicFramePr>
          <p:cNvPr id="4" name="Content Placeholder 3">
            <a:extLst>
              <a:ext uri="{FF2B5EF4-FFF2-40B4-BE49-F238E27FC236}">
                <a16:creationId xmlns:a16="http://schemas.microsoft.com/office/drawing/2014/main" id="{F232E3FA-994C-49C4-BCA9-160C187549C8}"/>
              </a:ext>
            </a:extLst>
          </p:cNvPr>
          <p:cNvGraphicFramePr>
            <a:graphicFrameLocks noGrp="1"/>
          </p:cNvGraphicFramePr>
          <p:nvPr>
            <p:ph idx="1"/>
            <p:extLst>
              <p:ext uri="{D42A27DB-BD31-4B8C-83A1-F6EECF244321}">
                <p14:modId xmlns:p14="http://schemas.microsoft.com/office/powerpoint/2010/main" val="2909311566"/>
              </p:ext>
            </p:extLst>
          </p:nvPr>
        </p:nvGraphicFramePr>
        <p:xfrm>
          <a:off x="313509" y="1760056"/>
          <a:ext cx="11040291" cy="4243663"/>
        </p:xfrm>
        <a:graphic>
          <a:graphicData uri="http://schemas.openxmlformats.org/drawingml/2006/table">
            <a:tbl>
              <a:tblPr firstRow="1" bandRow="1">
                <a:tableStyleId>{00A15C55-8517-42AA-B614-E9B94910E393}</a:tableStyleId>
              </a:tblPr>
              <a:tblGrid>
                <a:gridCol w="3416919">
                  <a:extLst>
                    <a:ext uri="{9D8B030D-6E8A-4147-A177-3AD203B41FA5}">
                      <a16:colId xmlns:a16="http://schemas.microsoft.com/office/drawing/2014/main" val="3204209028"/>
                    </a:ext>
                  </a:extLst>
                </a:gridCol>
                <a:gridCol w="7623372">
                  <a:extLst>
                    <a:ext uri="{9D8B030D-6E8A-4147-A177-3AD203B41FA5}">
                      <a16:colId xmlns:a16="http://schemas.microsoft.com/office/drawing/2014/main" val="1997133159"/>
                    </a:ext>
                  </a:extLst>
                </a:gridCol>
              </a:tblGrid>
              <a:tr h="422541">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2812482256"/>
                  </a:ext>
                </a:extLst>
              </a:tr>
              <a:tr h="1041881">
                <a:tc>
                  <a:txBody>
                    <a:bodyPr/>
                    <a:lstStyle/>
                    <a:p>
                      <a:r>
                        <a:rPr lang="en-US" dirty="0"/>
                        <a:t>Architecture must be flexible and</a:t>
                      </a:r>
                    </a:p>
                    <a:p>
                      <a:r>
                        <a:rPr lang="en-US" dirty="0"/>
                        <a:t>handle any peak in traffic or</a:t>
                      </a:r>
                    </a:p>
                    <a:p>
                      <a:r>
                        <a:rPr lang="en-US" dirty="0"/>
                        <a:t>performance.</a:t>
                      </a:r>
                      <a:endParaRPr lang="en-I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Enable the App Tier design to scale in or out depending on the CloudWatch configuration</a:t>
                      </a:r>
                    </a:p>
                  </a:txBody>
                  <a:tcPr/>
                </a:tc>
                <a:extLst>
                  <a:ext uri="{0D108BD9-81ED-4DB2-BD59-A6C34878D82A}">
                    <a16:rowId xmlns:a16="http://schemas.microsoft.com/office/drawing/2014/main" val="4255119194"/>
                  </a:ext>
                </a:extLst>
              </a:tr>
              <a:tr h="1667009">
                <a:tc>
                  <a:txBody>
                    <a:bodyPr/>
                    <a:lstStyle/>
                    <a:p>
                      <a:r>
                        <a:rPr lang="en-US" dirty="0"/>
                        <a:t>Overall memory and CPU</a:t>
                      </a:r>
                    </a:p>
                    <a:p>
                      <a:r>
                        <a:rPr lang="en-US" dirty="0"/>
                        <a:t>utilization should not go above</a:t>
                      </a:r>
                    </a:p>
                    <a:p>
                      <a:r>
                        <a:rPr lang="en-US" dirty="0"/>
                        <a:t>80% and 75% respectively or</a:t>
                      </a:r>
                    </a:p>
                    <a:p>
                      <a:r>
                        <a:rPr lang="en-US" dirty="0"/>
                        <a:t>below 30% for either.</a:t>
                      </a:r>
                      <a:endParaRPr lang="en-IE" dirty="0"/>
                    </a:p>
                  </a:txBody>
                  <a:tcPr/>
                </a:tc>
                <a:tc>
                  <a:txBody>
                    <a:bodyPr/>
                    <a:lstStyle/>
                    <a:p>
                      <a:r>
                        <a:rPr lang="en-IE" dirty="0"/>
                        <a:t>Configure CloudWatch so that it ensures the Auto Scale starts new App servers when the overall memory utilization reaches above the 80% and the CPU when that goes above 75% for approximately 10 - 15 minutes to allow for some heavy computing work.  If the Percentage falls below 30, We set a timer for ten to fifteen minutes for terminating the web servers that are not needed. This is to save some of the costs and to ensure we do not have Auto Scaling Thrashing</a:t>
                      </a:r>
                    </a:p>
                  </a:txBody>
                  <a:tcPr/>
                </a:tc>
                <a:extLst>
                  <a:ext uri="{0D108BD9-81ED-4DB2-BD59-A6C34878D82A}">
                    <a16:rowId xmlns:a16="http://schemas.microsoft.com/office/drawing/2014/main" val="651999158"/>
                  </a:ext>
                </a:extLst>
              </a:tr>
              <a:tr h="1041881">
                <a:tc>
                  <a:txBody>
                    <a:bodyPr/>
                    <a:lstStyle/>
                    <a:p>
                      <a:r>
                        <a:rPr lang="en-US" dirty="0"/>
                        <a:t>Internet access is required for</a:t>
                      </a:r>
                    </a:p>
                    <a:p>
                      <a:r>
                        <a:rPr lang="en-US" dirty="0"/>
                        <a:t>patching and updates without</a:t>
                      </a:r>
                    </a:p>
                    <a:p>
                      <a:r>
                        <a:rPr lang="en-US" dirty="0"/>
                        <a:t>exposing the servers.</a:t>
                      </a:r>
                      <a:endParaRPr lang="en-IE" dirty="0"/>
                    </a:p>
                  </a:txBody>
                  <a:tcPr/>
                </a:tc>
                <a:tc>
                  <a:txBody>
                    <a:bodyPr/>
                    <a:lstStyle/>
                    <a:p>
                      <a:r>
                        <a:rPr lang="en-IE" dirty="0"/>
                        <a:t>Ensuring that the NAT and the VPC routing table are configured properly to reroute the traffic to an available subnets &amp; gateways before working on the patches and updates for the application</a:t>
                      </a:r>
                    </a:p>
                  </a:txBody>
                  <a:tcPr/>
                </a:tc>
                <a:extLst>
                  <a:ext uri="{0D108BD9-81ED-4DB2-BD59-A6C34878D82A}">
                    <a16:rowId xmlns:a16="http://schemas.microsoft.com/office/drawing/2014/main" val="2560483430"/>
                  </a:ext>
                </a:extLst>
              </a:tr>
            </a:tbl>
          </a:graphicData>
        </a:graphic>
      </p:graphicFrame>
    </p:spTree>
    <p:extLst>
      <p:ext uri="{BB962C8B-B14F-4D97-AF65-F5344CB8AC3E}">
        <p14:creationId xmlns:p14="http://schemas.microsoft.com/office/powerpoint/2010/main" val="52152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0E50-1314-4583-B117-0D704CE17465}"/>
              </a:ext>
            </a:extLst>
          </p:cNvPr>
          <p:cNvSpPr>
            <a:spLocks noGrp="1"/>
          </p:cNvSpPr>
          <p:nvPr>
            <p:ph type="title"/>
          </p:nvPr>
        </p:nvSpPr>
        <p:spPr/>
        <p:txBody>
          <a:bodyPr/>
          <a:lstStyle/>
          <a:p>
            <a:r>
              <a:rPr lang="en-IE" dirty="0"/>
              <a:t>Database Tier Requirements</a:t>
            </a:r>
          </a:p>
        </p:txBody>
      </p:sp>
      <p:graphicFrame>
        <p:nvGraphicFramePr>
          <p:cNvPr id="4" name="Content Placeholder 3">
            <a:extLst>
              <a:ext uri="{FF2B5EF4-FFF2-40B4-BE49-F238E27FC236}">
                <a16:creationId xmlns:a16="http://schemas.microsoft.com/office/drawing/2014/main" id="{F99291EF-B91C-4CBD-9A2A-3D3128790D4F}"/>
              </a:ext>
            </a:extLst>
          </p:cNvPr>
          <p:cNvGraphicFramePr>
            <a:graphicFrameLocks noGrp="1"/>
          </p:cNvGraphicFramePr>
          <p:nvPr>
            <p:ph idx="1"/>
            <p:extLst>
              <p:ext uri="{D42A27DB-BD31-4B8C-83A1-F6EECF244321}">
                <p14:modId xmlns:p14="http://schemas.microsoft.com/office/powerpoint/2010/main" val="1808399623"/>
              </p:ext>
            </p:extLst>
          </p:nvPr>
        </p:nvGraphicFramePr>
        <p:xfrm>
          <a:off x="838200" y="1825625"/>
          <a:ext cx="10515600" cy="3114040"/>
        </p:xfrm>
        <a:graphic>
          <a:graphicData uri="http://schemas.openxmlformats.org/drawingml/2006/table">
            <a:tbl>
              <a:tblPr firstRow="1" bandRow="1">
                <a:tableStyleId>{00A15C55-8517-42AA-B614-E9B94910E393}</a:tableStyleId>
              </a:tblPr>
              <a:tblGrid>
                <a:gridCol w="5257800">
                  <a:extLst>
                    <a:ext uri="{9D8B030D-6E8A-4147-A177-3AD203B41FA5}">
                      <a16:colId xmlns:a16="http://schemas.microsoft.com/office/drawing/2014/main" val="4134314619"/>
                    </a:ext>
                  </a:extLst>
                </a:gridCol>
                <a:gridCol w="5257800">
                  <a:extLst>
                    <a:ext uri="{9D8B030D-6E8A-4147-A177-3AD203B41FA5}">
                      <a16:colId xmlns:a16="http://schemas.microsoft.com/office/drawing/2014/main" val="315030494"/>
                    </a:ext>
                  </a:extLst>
                </a:gridCol>
              </a:tblGrid>
              <a:tr h="370840">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1561589864"/>
                  </a:ext>
                </a:extLst>
              </a:tr>
              <a:tr h="370840">
                <a:tc>
                  <a:txBody>
                    <a:bodyPr/>
                    <a:lstStyle/>
                    <a:p>
                      <a:r>
                        <a:rPr lang="en-IE" dirty="0"/>
                        <a:t>Database needs consistent storage</a:t>
                      </a:r>
                    </a:p>
                    <a:p>
                      <a:r>
                        <a:rPr lang="en-IE" dirty="0"/>
                        <a:t>performance at 21,000 IOPS.</a:t>
                      </a:r>
                    </a:p>
                  </a:txBody>
                  <a:tcPr/>
                </a:tc>
                <a:tc>
                  <a:txBody>
                    <a:bodyPr/>
                    <a:lstStyle/>
                    <a:p>
                      <a:r>
                        <a:rPr lang="en-IE" dirty="0"/>
                        <a:t>Create the RDS to use Provisioned IOPS / SDD Storage as that has the Max IPOS / Volume of 32,000</a:t>
                      </a:r>
                    </a:p>
                  </a:txBody>
                  <a:tcPr/>
                </a:tc>
                <a:extLst>
                  <a:ext uri="{0D108BD9-81ED-4DB2-BD59-A6C34878D82A}">
                    <a16:rowId xmlns:a16="http://schemas.microsoft.com/office/drawing/2014/main" val="1315309221"/>
                  </a:ext>
                </a:extLst>
              </a:tr>
              <a:tr h="370840">
                <a:tc>
                  <a:txBody>
                    <a:bodyPr/>
                    <a:lstStyle/>
                    <a:p>
                      <a:r>
                        <a:rPr lang="en-US" dirty="0"/>
                        <a:t>High availability is a requirement.</a:t>
                      </a:r>
                      <a:endParaRPr lang="en-IE" dirty="0"/>
                    </a:p>
                  </a:txBody>
                  <a:tcPr/>
                </a:tc>
                <a:tc>
                  <a:txBody>
                    <a:bodyPr/>
                    <a:lstStyle/>
                    <a:p>
                      <a:r>
                        <a:rPr lang="en-IE" dirty="0"/>
                        <a:t>Ensure that there is a main RDS in one of the Multi-Zone deployments Zones and a secondary one in another zone that is synchronised to store the same data</a:t>
                      </a:r>
                    </a:p>
                  </a:txBody>
                  <a:tcPr/>
                </a:tc>
                <a:extLst>
                  <a:ext uri="{0D108BD9-81ED-4DB2-BD59-A6C34878D82A}">
                    <a16:rowId xmlns:a16="http://schemas.microsoft.com/office/drawing/2014/main" val="536860129"/>
                  </a:ext>
                </a:extLst>
              </a:tr>
              <a:tr h="370840">
                <a:tc>
                  <a:txBody>
                    <a:bodyPr/>
                    <a:lstStyle/>
                    <a:p>
                      <a:r>
                        <a:rPr lang="en-US" dirty="0"/>
                        <a:t>No change to the database</a:t>
                      </a:r>
                    </a:p>
                    <a:p>
                      <a:r>
                        <a:rPr lang="en-US" dirty="0"/>
                        <a:t>schema can be made at this time.</a:t>
                      </a:r>
                      <a:endParaRPr lang="en-IE" dirty="0"/>
                    </a:p>
                  </a:txBody>
                  <a:tcPr/>
                </a:tc>
                <a:tc>
                  <a:txBody>
                    <a:bodyPr/>
                    <a:lstStyle/>
                    <a:p>
                      <a:r>
                        <a:rPr lang="en-IE" dirty="0"/>
                        <a:t>Ensure the MySQL 5.6.22 is chosen in the creation of the RDS so the process of the migration from Physical to virtual / Cloud services for the Database is smooth</a:t>
                      </a:r>
                    </a:p>
                  </a:txBody>
                  <a:tcPr/>
                </a:tc>
                <a:extLst>
                  <a:ext uri="{0D108BD9-81ED-4DB2-BD59-A6C34878D82A}">
                    <a16:rowId xmlns:a16="http://schemas.microsoft.com/office/drawing/2014/main" val="2655941878"/>
                  </a:ext>
                </a:extLst>
              </a:tr>
            </a:tbl>
          </a:graphicData>
        </a:graphic>
      </p:graphicFrame>
    </p:spTree>
    <p:extLst>
      <p:ext uri="{BB962C8B-B14F-4D97-AF65-F5344CB8AC3E}">
        <p14:creationId xmlns:p14="http://schemas.microsoft.com/office/powerpoint/2010/main" val="940885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1066</Words>
  <Application>Microsoft Office PowerPoint</Application>
  <PresentationFormat>Widescreen</PresentationFormat>
  <Paragraphs>184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Cloud Computing Assignment  Final Part - GoGreen</vt:lpstr>
      <vt:lpstr>VPC Details</vt:lpstr>
      <vt:lpstr>Security Details</vt:lpstr>
      <vt:lpstr>Encryption Options</vt:lpstr>
      <vt:lpstr>Instance Details</vt:lpstr>
      <vt:lpstr>RPO Options</vt:lpstr>
      <vt:lpstr>Web Tier Requirements</vt:lpstr>
      <vt:lpstr>App Tier Requirements</vt:lpstr>
      <vt:lpstr>Database Tier Requirements</vt:lpstr>
      <vt:lpstr>Additional Services</vt:lpstr>
      <vt:lpstr>Cost Considerations</vt:lpstr>
      <vt:lpstr>Proposed Architecture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Assignment 2</dc:title>
  <dc:creator>Thomas Killeen</dc:creator>
  <cp:lastModifiedBy>William Carey</cp:lastModifiedBy>
  <cp:revision>45</cp:revision>
  <dcterms:created xsi:type="dcterms:W3CDTF">2018-12-03T14:26:59Z</dcterms:created>
  <dcterms:modified xsi:type="dcterms:W3CDTF">2018-12-14T12:34:52Z</dcterms:modified>
</cp:coreProperties>
</file>