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282" r:id="rId34"/>
  </p:sldIdLst>
  <p:sldSz cx="9906000" cy="6858000" type="A4"/>
  <p:notesSz cx="6858000" cy="9144000"/>
  <p:defaultTextStyle>
    <a:defPPr>
      <a:defRPr lang="en-US"/>
    </a:defPPr>
    <a:lvl1pPr marL="0" algn="l" defTabSz="356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490" algn="l" defTabSz="356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2980" algn="l" defTabSz="356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470" algn="l" defTabSz="356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5959" algn="l" defTabSz="356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2449" algn="l" defTabSz="356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8939" algn="l" defTabSz="356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5427" algn="l" defTabSz="356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1917" algn="l" defTabSz="356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9BCED"/>
    <a:srgbClr val="304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880" y="-148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A95E7-C9B3-F447-A178-6431A1DE5198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F793D-A31A-E043-8B00-2B6B9837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200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20C6-B249-B94F-BEA0-0DC978EFE4B7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505A9-D821-AC48-A4FE-7919035F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0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564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490" algn="l" defTabSz="3564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2980" algn="l" defTabSz="3564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470" algn="l" defTabSz="3564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5959" algn="l" defTabSz="3564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2449" algn="l" defTabSz="3564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8939" algn="l" defTabSz="3564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5427" algn="l" defTabSz="3564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1917" algn="l" defTabSz="3564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63374" y="685419"/>
            <a:ext cx="2331253" cy="342927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505A9-D821-AC48-A4FE-7919035F94A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5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3"/>
            <a:ext cx="84201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6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5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2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8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95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1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D840-3C26-2E4D-BF0C-E8089DC2B27C}" type="datetime1">
              <a:rPr lang="en-IE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Cloud Computing Student Notes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8516-2F13-2447-9476-3AA0DA95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61539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4E7D-7395-FE44-983D-959363D492A0}" type="datetime1">
              <a:rPr lang="en-IE" smtClean="0"/>
              <a:t>13/10/15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8516-2F13-2447-9476-3AA0DA952F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Cloud Computing Student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68492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274647"/>
            <a:ext cx="652145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F9D9-7365-F94E-91FA-BC27BFCA30B2}" type="datetime1">
              <a:rPr lang="en-IE" smtClean="0"/>
              <a:t>13/10/15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8516-2F13-2447-9476-3AA0DA952F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Cloud Computing Student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13922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A26E-A92F-7043-B2FD-A2A108D4643F}" type="datetime1">
              <a:rPr lang="en-IE" smtClean="0"/>
              <a:t>13/10/15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8516-2F13-2447-9476-3AA0DA952FF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Cloud Computing Student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36645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5E87-BD89-D345-8E3A-3D014A46BE5E}" type="datetime1">
              <a:rPr lang="en-IE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Cloud Computing Student Notes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8516-2F13-2447-9476-3AA0DA95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00609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7" y="4406903"/>
            <a:ext cx="8420100" cy="1362076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7" y="2906713"/>
            <a:ext cx="8420100" cy="150018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64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29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94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59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824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893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9542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519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BAEC-BBB0-C04E-9C34-9154F6BE0D76}" type="datetime1">
              <a:rPr lang="en-IE" smtClean="0"/>
              <a:t>13/10/15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8516-2F13-2447-9476-3AA0DA952F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Cloud Computing Student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91376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600204"/>
            <a:ext cx="4375150" cy="452596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E329-48BE-7246-89B7-756062641981}" type="datetime1">
              <a:rPr lang="en-IE" smtClean="0"/>
              <a:t>13/10/15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8516-2F13-2447-9476-3AA0DA952F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Cloud Computing Student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09982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6"/>
            <a:ext cx="4376870" cy="63976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490" indent="0">
              <a:buNone/>
              <a:defRPr sz="1600" b="1"/>
            </a:lvl2pPr>
            <a:lvl3pPr marL="712980" indent="0">
              <a:buNone/>
              <a:defRPr sz="1400" b="1"/>
            </a:lvl3pPr>
            <a:lvl4pPr marL="1069470" indent="0">
              <a:buNone/>
              <a:defRPr sz="1200" b="1"/>
            </a:lvl4pPr>
            <a:lvl5pPr marL="1425959" indent="0">
              <a:buNone/>
              <a:defRPr sz="1200" b="1"/>
            </a:lvl5pPr>
            <a:lvl6pPr marL="1782449" indent="0">
              <a:buNone/>
              <a:defRPr sz="1200" b="1"/>
            </a:lvl6pPr>
            <a:lvl7pPr marL="2138939" indent="0">
              <a:buNone/>
              <a:defRPr sz="1200" b="1"/>
            </a:lvl7pPr>
            <a:lvl8pPr marL="2495427" indent="0">
              <a:buNone/>
              <a:defRPr sz="1200" b="1"/>
            </a:lvl8pPr>
            <a:lvl9pPr marL="2851917" indent="0">
              <a:buNone/>
              <a:defRPr sz="12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6"/>
            <a:ext cx="4378590" cy="63976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490" indent="0">
              <a:buNone/>
              <a:defRPr sz="1600" b="1"/>
            </a:lvl2pPr>
            <a:lvl3pPr marL="712980" indent="0">
              <a:buNone/>
              <a:defRPr sz="1400" b="1"/>
            </a:lvl3pPr>
            <a:lvl4pPr marL="1069470" indent="0">
              <a:buNone/>
              <a:defRPr sz="1200" b="1"/>
            </a:lvl4pPr>
            <a:lvl5pPr marL="1425959" indent="0">
              <a:buNone/>
              <a:defRPr sz="1200" b="1"/>
            </a:lvl5pPr>
            <a:lvl6pPr marL="1782449" indent="0">
              <a:buNone/>
              <a:defRPr sz="1200" b="1"/>
            </a:lvl6pPr>
            <a:lvl7pPr marL="2138939" indent="0">
              <a:buNone/>
              <a:defRPr sz="1200" b="1"/>
            </a:lvl7pPr>
            <a:lvl8pPr marL="2495427" indent="0">
              <a:buNone/>
              <a:defRPr sz="1200" b="1"/>
            </a:lvl8pPr>
            <a:lvl9pPr marL="2851917" indent="0">
              <a:buNone/>
              <a:defRPr sz="12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0D5F-93BD-474A-BED7-55D072F9762E}" type="datetime1">
              <a:rPr lang="en-IE" smtClean="0"/>
              <a:t>13/10/15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Cloud Computing Student Notes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8516-2F13-2447-9476-3AA0DA95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57925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EEB6-36F6-DF42-AB2A-11937937771F}" type="datetime1">
              <a:rPr lang="en-IE" smtClean="0"/>
              <a:t>13/10/15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8516-2F13-2447-9476-3AA0DA952FF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Cloud Computing Student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28119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00C1-B304-274B-8228-84F8B1247E05}" type="datetime1">
              <a:rPr lang="en-IE" smtClean="0"/>
              <a:t>13/10/15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8516-2F13-2447-9476-3AA0DA952F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Cloud Computing Student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54003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2"/>
            <a:ext cx="3259006" cy="116205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8"/>
            <a:ext cx="5537729" cy="585311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4"/>
            <a:ext cx="3259006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56490" indent="0">
              <a:buNone/>
              <a:defRPr sz="900"/>
            </a:lvl2pPr>
            <a:lvl3pPr marL="712980" indent="0">
              <a:buNone/>
              <a:defRPr sz="800"/>
            </a:lvl3pPr>
            <a:lvl4pPr marL="1069470" indent="0">
              <a:buNone/>
              <a:defRPr sz="700"/>
            </a:lvl4pPr>
            <a:lvl5pPr marL="1425959" indent="0">
              <a:buNone/>
              <a:defRPr sz="700"/>
            </a:lvl5pPr>
            <a:lvl6pPr marL="1782449" indent="0">
              <a:buNone/>
              <a:defRPr sz="700"/>
            </a:lvl6pPr>
            <a:lvl7pPr marL="2138939" indent="0">
              <a:buNone/>
              <a:defRPr sz="700"/>
            </a:lvl7pPr>
            <a:lvl8pPr marL="2495427" indent="0">
              <a:buNone/>
              <a:defRPr sz="700"/>
            </a:lvl8pPr>
            <a:lvl9pPr marL="2851917" indent="0">
              <a:buNone/>
              <a:defRPr sz="7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2D00-1D01-6C42-BDB8-BBDA5E14054D}" type="datetime1">
              <a:rPr lang="en-IE" smtClean="0"/>
              <a:t>13/10/15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8516-2F13-2447-9476-3AA0DA952F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Cloud Computing Student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80733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6490" indent="0">
              <a:buNone/>
              <a:defRPr sz="2200"/>
            </a:lvl2pPr>
            <a:lvl3pPr marL="712980" indent="0">
              <a:buNone/>
              <a:defRPr sz="1900"/>
            </a:lvl3pPr>
            <a:lvl4pPr marL="1069470" indent="0">
              <a:buNone/>
              <a:defRPr sz="1600"/>
            </a:lvl4pPr>
            <a:lvl5pPr marL="1425959" indent="0">
              <a:buNone/>
              <a:defRPr sz="1600"/>
            </a:lvl5pPr>
            <a:lvl6pPr marL="1782449" indent="0">
              <a:buNone/>
              <a:defRPr sz="1600"/>
            </a:lvl6pPr>
            <a:lvl7pPr marL="2138939" indent="0">
              <a:buNone/>
              <a:defRPr sz="1600"/>
            </a:lvl7pPr>
            <a:lvl8pPr marL="2495427" indent="0">
              <a:buNone/>
              <a:defRPr sz="1600"/>
            </a:lvl8pPr>
            <a:lvl9pPr marL="2851917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100"/>
            </a:lvl1pPr>
            <a:lvl2pPr marL="356490" indent="0">
              <a:buNone/>
              <a:defRPr sz="900"/>
            </a:lvl2pPr>
            <a:lvl3pPr marL="712980" indent="0">
              <a:buNone/>
              <a:defRPr sz="800"/>
            </a:lvl3pPr>
            <a:lvl4pPr marL="1069470" indent="0">
              <a:buNone/>
              <a:defRPr sz="700"/>
            </a:lvl4pPr>
            <a:lvl5pPr marL="1425959" indent="0">
              <a:buNone/>
              <a:defRPr sz="700"/>
            </a:lvl5pPr>
            <a:lvl6pPr marL="1782449" indent="0">
              <a:buNone/>
              <a:defRPr sz="700"/>
            </a:lvl6pPr>
            <a:lvl7pPr marL="2138939" indent="0">
              <a:buNone/>
              <a:defRPr sz="700"/>
            </a:lvl7pPr>
            <a:lvl8pPr marL="2495427" indent="0">
              <a:buNone/>
              <a:defRPr sz="700"/>
            </a:lvl8pPr>
            <a:lvl9pPr marL="2851917" indent="0">
              <a:buNone/>
              <a:defRPr sz="7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AF2D-12D4-C54A-8958-396282F09FE4}" type="datetime1">
              <a:rPr lang="en-IE" smtClean="0"/>
              <a:t>13/10/15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Cloud Computing Student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8516-2F13-2447-9476-3AA0DA95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69140"/>
      </p:ext>
    </p:extLst>
  </p:cSld>
  <p:clrMapOvr>
    <a:masterClrMapping/>
  </p:clrMapOvr>
  <p:transition xmlns:p14="http://schemas.microsoft.com/office/powerpoint/2010/main"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71298" tIns="35650" rIns="71298" bIns="3565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71298" tIns="35650" rIns="71298" bIns="35650" rtlCol="0">
            <a:normAutofit/>
          </a:bodyPr>
          <a:lstStyle/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vert="horz" lIns="71298" tIns="35650" rIns="71298" bIns="3565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DB9F-5AE7-9941-9CB2-7C0E02686EDC}" type="datetime1">
              <a:rPr lang="en-IE" smtClean="0"/>
              <a:t>13/10/15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vert="horz" lIns="71298" tIns="35650" rIns="71298" bIns="3565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Page </a:t>
            </a:r>
            <a:fld id="{4C568516-2F13-2447-9476-3AA0DA952FF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926431" y="210107"/>
            <a:ext cx="968547" cy="921616"/>
            <a:chOff x="3215582" y="1541465"/>
            <a:chExt cx="3629507" cy="3088573"/>
          </a:xfrm>
        </p:grpSpPr>
        <p:grpSp>
          <p:nvGrpSpPr>
            <p:cNvPr id="21" name="Group 20"/>
            <p:cNvGrpSpPr/>
            <p:nvPr/>
          </p:nvGrpSpPr>
          <p:grpSpPr>
            <a:xfrm>
              <a:off x="3215582" y="1541465"/>
              <a:ext cx="3468749" cy="2862381"/>
              <a:chOff x="7800859" y="1593155"/>
              <a:chExt cx="3468749" cy="2862381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341488" y="3750771"/>
                <a:ext cx="1546533" cy="704765"/>
                <a:chOff x="8329201" y="4053264"/>
                <a:chExt cx="1622277" cy="1048301"/>
              </a:xfrm>
            </p:grpSpPr>
            <p:sp>
              <p:nvSpPr>
                <p:cNvPr id="32" name="Can 31"/>
                <p:cNvSpPr/>
                <p:nvPr/>
              </p:nvSpPr>
              <p:spPr>
                <a:xfrm rot="5400000">
                  <a:off x="8750166" y="4380949"/>
                  <a:ext cx="268185" cy="1110116"/>
                </a:xfrm>
                <a:prstGeom prst="can">
                  <a:avLst>
                    <a:gd name="adj" fmla="val 33138"/>
                  </a:avLst>
                </a:prstGeom>
                <a:gradFill>
                  <a:gsLst>
                    <a:gs pos="9900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an 32"/>
                <p:cNvSpPr/>
                <p:nvPr/>
              </p:nvSpPr>
              <p:spPr>
                <a:xfrm rot="5400000">
                  <a:off x="9494977" y="4645064"/>
                  <a:ext cx="352135" cy="560867"/>
                </a:xfrm>
                <a:prstGeom prst="can">
                  <a:avLst/>
                </a:prstGeom>
                <a:solidFill>
                  <a:srgbClr val="304598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an 33"/>
                <p:cNvSpPr/>
                <p:nvPr/>
              </p:nvSpPr>
              <p:spPr>
                <a:xfrm>
                  <a:off x="9520131" y="4053264"/>
                  <a:ext cx="242459" cy="722406"/>
                </a:xfrm>
                <a:prstGeom prst="ca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Chord 25"/>
              <p:cNvSpPr/>
              <p:nvPr/>
            </p:nvSpPr>
            <p:spPr>
              <a:xfrm rot="4074449">
                <a:off x="8097742" y="2064099"/>
                <a:ext cx="1403739" cy="1254399"/>
              </a:xfrm>
              <a:prstGeom prst="chord">
                <a:avLst>
                  <a:gd name="adj1" fmla="val 4138271"/>
                  <a:gd name="adj2" fmla="val 16200000"/>
                </a:avLst>
              </a:prstGeom>
              <a:solidFill>
                <a:srgbClr val="69BCED"/>
              </a:solidFill>
              <a:ln>
                <a:solidFill>
                  <a:srgbClr val="69BCE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hord 26"/>
              <p:cNvSpPr/>
              <p:nvPr/>
            </p:nvSpPr>
            <p:spPr>
              <a:xfrm rot="6806027">
                <a:off x="9118240" y="1529592"/>
                <a:ext cx="1450149" cy="1577276"/>
              </a:xfrm>
              <a:prstGeom prst="chord">
                <a:avLst/>
              </a:prstGeom>
              <a:solidFill>
                <a:srgbClr val="69BCED"/>
              </a:solidFill>
              <a:ln>
                <a:solidFill>
                  <a:srgbClr val="69BCE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hord 27"/>
              <p:cNvSpPr/>
              <p:nvPr/>
            </p:nvSpPr>
            <p:spPr>
              <a:xfrm rot="12089151">
                <a:off x="10042460" y="2470806"/>
                <a:ext cx="1227148" cy="1348158"/>
              </a:xfrm>
              <a:prstGeom prst="chord">
                <a:avLst/>
              </a:prstGeom>
              <a:solidFill>
                <a:srgbClr val="69BCED"/>
              </a:solidFill>
              <a:ln>
                <a:solidFill>
                  <a:srgbClr val="69BCE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hord 28"/>
              <p:cNvSpPr/>
              <p:nvPr/>
            </p:nvSpPr>
            <p:spPr>
              <a:xfrm rot="10255943" flipH="1">
                <a:off x="7800859" y="2695853"/>
                <a:ext cx="1315660" cy="1103518"/>
              </a:xfrm>
              <a:prstGeom prst="chord">
                <a:avLst/>
              </a:prstGeom>
              <a:solidFill>
                <a:srgbClr val="69BCED"/>
              </a:solidFill>
              <a:ln>
                <a:solidFill>
                  <a:srgbClr val="69BCE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8214537" y="2393723"/>
                <a:ext cx="2512682" cy="1427612"/>
              </a:xfrm>
              <a:prstGeom prst="roundRect">
                <a:avLst/>
              </a:prstGeom>
              <a:solidFill>
                <a:srgbClr val="69BCE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an 30"/>
              <p:cNvSpPr/>
              <p:nvPr/>
            </p:nvSpPr>
            <p:spPr>
              <a:xfrm rot="5400000">
                <a:off x="10269078" y="3820107"/>
                <a:ext cx="180299" cy="1048252"/>
              </a:xfrm>
              <a:prstGeom prst="can">
                <a:avLst>
                  <a:gd name="adj" fmla="val 33138"/>
                </a:avLst>
              </a:prstGeom>
              <a:gradFill>
                <a:gsLst>
                  <a:gs pos="9900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Moon 21"/>
            <p:cNvSpPr/>
            <p:nvPr/>
          </p:nvSpPr>
          <p:spPr>
            <a:xfrm rot="8468409">
              <a:off x="5756051" y="2384362"/>
              <a:ext cx="794032" cy="1229071"/>
            </a:xfrm>
            <a:prstGeom prst="moon">
              <a:avLst>
                <a:gd name="adj" fmla="val 60141"/>
              </a:avLst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55000">
                  <a:srgbClr val="69BCED"/>
                </a:gs>
              </a:gsLst>
              <a:lin ang="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Moon 22"/>
            <p:cNvSpPr/>
            <p:nvPr/>
          </p:nvSpPr>
          <p:spPr>
            <a:xfrm rot="7944355">
              <a:off x="4758631" y="1467483"/>
              <a:ext cx="1139508" cy="1730399"/>
            </a:xfrm>
            <a:prstGeom prst="moon">
              <a:avLst>
                <a:gd name="adj" fmla="val 45002"/>
              </a:avLst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47000">
                  <a:srgbClr val="69BCED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3226559" y="4555054"/>
              <a:ext cx="3618530" cy="74984"/>
            </a:xfrm>
            <a:prstGeom prst="ellipse">
              <a:avLst/>
            </a:prstGeom>
            <a:gradFill flip="none" rotWithShape="1">
              <a:gsLst>
                <a:gs pos="55000">
                  <a:schemeClr val="tx1">
                    <a:alpha val="50000"/>
                  </a:schemeClr>
                </a:gs>
                <a:gs pos="84000">
                  <a:srgbClr val="FFFFFF">
                    <a:alpha val="50000"/>
                  </a:srgbClr>
                </a:gs>
                <a:gs pos="20000">
                  <a:srgbClr val="FFFFFF">
                    <a:alpha val="50000"/>
                  </a:srgbClr>
                </a:gs>
              </a:gsLst>
              <a:lin ang="0" scaled="1"/>
              <a:tileRect/>
            </a:gradFill>
            <a:ln w="3175" cmpd="sng">
              <a:noFill/>
              <a:prstDash val="solid"/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14">
            <a:alphaModFix amt="27000"/>
          </a:blip>
          <a:stretch>
            <a:fillRect/>
          </a:stretch>
        </p:blipFill>
        <p:spPr>
          <a:xfrm>
            <a:off x="-720841" y="0"/>
            <a:ext cx="10615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slow">
    <p:wipe/>
  </p:transition>
  <p:hf hdr="0" dt="0"/>
  <p:txStyles>
    <p:titleStyle>
      <a:lvl1pPr algn="ctr" defTabSz="35649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66" indent="-378947" algn="l" defTabSz="356490" rtl="0" eaLnBrk="1" latinLnBrk="0" hangingPunct="1">
        <a:spcBef>
          <a:spcPct val="20000"/>
        </a:spcBef>
        <a:buFont typeface="Wingdings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9296" indent="-222805" algn="l" defTabSz="35649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1225" indent="-178245" algn="l" defTabSz="35649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47715" indent="-178245" algn="l" defTabSz="35649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203" indent="-178245" algn="l" defTabSz="35649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960694" indent="-178245" algn="l" defTabSz="35649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183" indent="-178245" algn="l" defTabSz="35649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3672" indent="-178245" algn="l" defTabSz="35649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164" indent="-178245" algn="l" defTabSz="35649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6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490" algn="l" defTabSz="356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2980" algn="l" defTabSz="356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470" algn="l" defTabSz="356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959" algn="l" defTabSz="356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449" algn="l" defTabSz="356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8939" algn="l" defTabSz="356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5427" algn="l" defTabSz="356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1917" algn="l" defTabSz="356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85" y="330873"/>
            <a:ext cx="5712935" cy="435142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"/>
            <a:ext cx="2262884" cy="2506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90992" y="3149566"/>
            <a:ext cx="6484832" cy="3170064"/>
          </a:xfrm>
          <a:prstGeom prst="rect">
            <a:avLst/>
          </a:prstGeom>
          <a:noFill/>
        </p:spPr>
        <p:txBody>
          <a:bodyPr wrap="square" lIns="91407" tIns="45703" rIns="91407" bIns="45703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halkduster"/>
                <a:cs typeface="Chalkduster"/>
              </a:rPr>
              <a:t>Cloud Computing</a:t>
            </a:r>
          </a:p>
          <a:p>
            <a:pPr algn="ctr"/>
            <a:endParaRPr lang="en-US" sz="4000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ctr"/>
            <a:endParaRPr lang="en-US" sz="4000" i="1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Chalkduster"/>
                <a:cs typeface="Chalkduster"/>
              </a:rPr>
              <a:t>Grid Computing</a:t>
            </a:r>
            <a:endParaRPr lang="en-US" sz="4000" dirty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903" y="490411"/>
            <a:ext cx="3117362" cy="2374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899" y="598395"/>
            <a:ext cx="677422" cy="75037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278535" y="4094679"/>
            <a:ext cx="1112456" cy="819625"/>
            <a:chOff x="3215582" y="1541465"/>
            <a:chExt cx="3629507" cy="3088573"/>
          </a:xfrm>
        </p:grpSpPr>
        <p:grpSp>
          <p:nvGrpSpPr>
            <p:cNvPr id="16" name="Group 15"/>
            <p:cNvGrpSpPr/>
            <p:nvPr/>
          </p:nvGrpSpPr>
          <p:grpSpPr>
            <a:xfrm>
              <a:off x="3215582" y="1541465"/>
              <a:ext cx="3468749" cy="2862381"/>
              <a:chOff x="7800859" y="1593155"/>
              <a:chExt cx="3468749" cy="2862381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341488" y="3750771"/>
                <a:ext cx="1546533" cy="704765"/>
                <a:chOff x="8329201" y="4053264"/>
                <a:chExt cx="1622277" cy="1048301"/>
              </a:xfrm>
            </p:grpSpPr>
            <p:sp>
              <p:nvSpPr>
                <p:cNvPr id="27" name="Can 26"/>
                <p:cNvSpPr/>
                <p:nvPr/>
              </p:nvSpPr>
              <p:spPr>
                <a:xfrm rot="5400000">
                  <a:off x="8750166" y="4380949"/>
                  <a:ext cx="268185" cy="1110116"/>
                </a:xfrm>
                <a:prstGeom prst="can">
                  <a:avLst>
                    <a:gd name="adj" fmla="val 33138"/>
                  </a:avLst>
                </a:prstGeom>
                <a:gradFill>
                  <a:gsLst>
                    <a:gs pos="9900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an 27"/>
                <p:cNvSpPr/>
                <p:nvPr/>
              </p:nvSpPr>
              <p:spPr>
                <a:xfrm rot="5400000">
                  <a:off x="9494977" y="4645064"/>
                  <a:ext cx="352135" cy="560867"/>
                </a:xfrm>
                <a:prstGeom prst="can">
                  <a:avLst/>
                </a:prstGeom>
                <a:solidFill>
                  <a:srgbClr val="304598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an 28"/>
                <p:cNvSpPr/>
                <p:nvPr/>
              </p:nvSpPr>
              <p:spPr>
                <a:xfrm>
                  <a:off x="9520131" y="4053264"/>
                  <a:ext cx="242459" cy="722406"/>
                </a:xfrm>
                <a:prstGeom prst="ca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Chord 20"/>
              <p:cNvSpPr/>
              <p:nvPr/>
            </p:nvSpPr>
            <p:spPr>
              <a:xfrm rot="4074449">
                <a:off x="8097742" y="2064099"/>
                <a:ext cx="1403739" cy="1254399"/>
              </a:xfrm>
              <a:prstGeom prst="chord">
                <a:avLst>
                  <a:gd name="adj1" fmla="val 4138271"/>
                  <a:gd name="adj2" fmla="val 16200000"/>
                </a:avLst>
              </a:prstGeom>
              <a:solidFill>
                <a:srgbClr val="69BCED"/>
              </a:solidFill>
              <a:ln>
                <a:solidFill>
                  <a:srgbClr val="69BCE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hord 21"/>
              <p:cNvSpPr/>
              <p:nvPr/>
            </p:nvSpPr>
            <p:spPr>
              <a:xfrm rot="6806027">
                <a:off x="9118240" y="1529592"/>
                <a:ext cx="1450149" cy="1577276"/>
              </a:xfrm>
              <a:prstGeom prst="chord">
                <a:avLst/>
              </a:prstGeom>
              <a:solidFill>
                <a:srgbClr val="69BCED"/>
              </a:solidFill>
              <a:ln>
                <a:solidFill>
                  <a:srgbClr val="69BCE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hord 22"/>
              <p:cNvSpPr/>
              <p:nvPr/>
            </p:nvSpPr>
            <p:spPr>
              <a:xfrm rot="12089151">
                <a:off x="10042460" y="2470806"/>
                <a:ext cx="1227148" cy="1348158"/>
              </a:xfrm>
              <a:prstGeom prst="chord">
                <a:avLst/>
              </a:prstGeom>
              <a:solidFill>
                <a:srgbClr val="69BCED"/>
              </a:solidFill>
              <a:ln>
                <a:solidFill>
                  <a:srgbClr val="69BCE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hord 23"/>
              <p:cNvSpPr/>
              <p:nvPr/>
            </p:nvSpPr>
            <p:spPr>
              <a:xfrm rot="10255943" flipH="1">
                <a:off x="7800859" y="2695853"/>
                <a:ext cx="1315660" cy="1103518"/>
              </a:xfrm>
              <a:prstGeom prst="chord">
                <a:avLst/>
              </a:prstGeom>
              <a:solidFill>
                <a:srgbClr val="69BCED"/>
              </a:solidFill>
              <a:ln>
                <a:solidFill>
                  <a:srgbClr val="69BCE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8214537" y="2393723"/>
                <a:ext cx="2512682" cy="1427612"/>
              </a:xfrm>
              <a:prstGeom prst="roundRect">
                <a:avLst/>
              </a:prstGeom>
              <a:solidFill>
                <a:srgbClr val="69BCE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/>
                  <a:t>Cloud Computing</a:t>
                </a:r>
                <a:endParaRPr lang="en-US" sz="700" dirty="0"/>
              </a:p>
            </p:txBody>
          </p:sp>
          <p:sp>
            <p:nvSpPr>
              <p:cNvPr id="26" name="Can 25"/>
              <p:cNvSpPr/>
              <p:nvPr/>
            </p:nvSpPr>
            <p:spPr>
              <a:xfrm rot="5400000">
                <a:off x="10269078" y="3820107"/>
                <a:ext cx="180299" cy="1048252"/>
              </a:xfrm>
              <a:prstGeom prst="can">
                <a:avLst>
                  <a:gd name="adj" fmla="val 33138"/>
                </a:avLst>
              </a:prstGeom>
              <a:gradFill>
                <a:gsLst>
                  <a:gs pos="9900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Moon 16"/>
            <p:cNvSpPr/>
            <p:nvPr/>
          </p:nvSpPr>
          <p:spPr>
            <a:xfrm rot="8468409">
              <a:off x="5756051" y="2384362"/>
              <a:ext cx="794032" cy="1229071"/>
            </a:xfrm>
            <a:prstGeom prst="moon">
              <a:avLst>
                <a:gd name="adj" fmla="val 60141"/>
              </a:avLst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55000">
                  <a:srgbClr val="69BCED"/>
                </a:gs>
              </a:gsLst>
              <a:lin ang="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oon 17"/>
            <p:cNvSpPr/>
            <p:nvPr/>
          </p:nvSpPr>
          <p:spPr>
            <a:xfrm rot="7944355">
              <a:off x="4758631" y="1467483"/>
              <a:ext cx="1139508" cy="1730399"/>
            </a:xfrm>
            <a:prstGeom prst="moon">
              <a:avLst>
                <a:gd name="adj" fmla="val 45002"/>
              </a:avLst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47000">
                  <a:srgbClr val="69BCED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flipV="1">
              <a:off x="3226559" y="4555054"/>
              <a:ext cx="3618530" cy="74984"/>
            </a:xfrm>
            <a:prstGeom prst="ellipse">
              <a:avLst/>
            </a:prstGeom>
            <a:gradFill flip="none" rotWithShape="1">
              <a:gsLst>
                <a:gs pos="55000">
                  <a:schemeClr val="tx1">
                    <a:alpha val="50000"/>
                  </a:schemeClr>
                </a:gs>
                <a:gs pos="84000">
                  <a:srgbClr val="FFFFFF">
                    <a:alpha val="50000"/>
                  </a:srgbClr>
                </a:gs>
                <a:gs pos="20000">
                  <a:srgbClr val="FFFFFF">
                    <a:alpha val="50000"/>
                  </a:srgbClr>
                </a:gs>
              </a:gsLst>
              <a:lin ang="0" scaled="1"/>
              <a:tileRect/>
            </a:gradFill>
            <a:ln w="3175" cmpd="sng">
              <a:noFill/>
              <a:prstDash val="solid"/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41062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the Problem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524000"/>
            <a:ext cx="8750300" cy="4343400"/>
          </a:xfrm>
        </p:spPr>
        <p:txBody>
          <a:bodyPr>
            <a:normAutofit/>
          </a:bodyPr>
          <a:lstStyle/>
          <a:p>
            <a:r>
              <a:rPr lang="en-US"/>
              <a:t>Resource sharing</a:t>
            </a:r>
          </a:p>
          <a:p>
            <a:pPr lvl="1"/>
            <a:r>
              <a:rPr lang="en-US"/>
              <a:t>Computers, storage, sensors, networks, …</a:t>
            </a:r>
          </a:p>
          <a:p>
            <a:pPr lvl="1"/>
            <a:r>
              <a:rPr lang="en-US"/>
              <a:t>Heterogeneity of device, mechanism, policy</a:t>
            </a:r>
          </a:p>
          <a:p>
            <a:pPr lvl="1"/>
            <a:r>
              <a:rPr lang="en-US"/>
              <a:t>Sharing conditional: negotiation, payment, …</a:t>
            </a:r>
          </a:p>
          <a:p>
            <a:r>
              <a:rPr lang="en-US"/>
              <a:t>Coordinated problem solving</a:t>
            </a:r>
          </a:p>
          <a:p>
            <a:pPr lvl="1"/>
            <a:r>
              <a:rPr lang="en-US"/>
              <a:t>Integration of distributed resources</a:t>
            </a:r>
          </a:p>
          <a:p>
            <a:pPr lvl="1"/>
            <a:r>
              <a:rPr lang="en-US"/>
              <a:t>Compound quality of service requirements</a:t>
            </a:r>
          </a:p>
          <a:p>
            <a:r>
              <a:rPr lang="en-US"/>
              <a:t>Dynamic, multi-institutional virtual orgs</a:t>
            </a:r>
          </a:p>
          <a:p>
            <a:pPr lvl="1"/>
            <a:r>
              <a:rPr lang="en-US"/>
              <a:t>Dynamic overlays on classic org structures</a:t>
            </a:r>
          </a:p>
          <a:p>
            <a:pPr lvl="1"/>
            <a:r>
              <a:rPr lang="en-US"/>
              <a:t>Map to underlying control mechanisms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1" y="190500"/>
            <a:ext cx="7594600" cy="723900"/>
          </a:xfrm>
        </p:spPr>
        <p:txBody>
          <a:bodyPr anchor="b"/>
          <a:lstStyle/>
          <a:p>
            <a:r>
              <a:rPr lang="en-US" sz="3800"/>
              <a:t>Grid Applications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748" y="958907"/>
            <a:ext cx="8559401" cy="49530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Wingdings" charset="0"/>
              <a:buNone/>
            </a:pPr>
            <a:r>
              <a:rPr lang="en-US" b="1" dirty="0"/>
              <a:t>Data and computationally intensive applications:</a:t>
            </a:r>
          </a:p>
          <a:p>
            <a:pPr algn="just"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This technology has been applied to </a:t>
            </a:r>
            <a:r>
              <a:rPr lang="en-US" dirty="0">
                <a:solidFill>
                  <a:srgbClr val="FF3300"/>
                </a:solidFill>
              </a:rPr>
              <a:t>computationally-intensive</a:t>
            </a:r>
            <a:r>
              <a:rPr lang="en-US" dirty="0"/>
              <a:t> scientific, mathematical, and academic problems like </a:t>
            </a:r>
            <a:r>
              <a:rPr lang="en-US" dirty="0">
                <a:solidFill>
                  <a:srgbClr val="FF3300"/>
                </a:solidFill>
              </a:rPr>
              <a:t>drug discovery, economic forecasting, seismic analysis back office data processing</a:t>
            </a:r>
            <a:r>
              <a:rPr lang="en-US" dirty="0"/>
              <a:t> in support of e-commerce </a:t>
            </a:r>
            <a:endParaRPr lang="en-US" dirty="0" smtClean="0"/>
          </a:p>
          <a:p>
            <a:pPr algn="just"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 marL="342900" indent="-342900" algn="just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3300"/>
                </a:solidFill>
              </a:rPr>
              <a:t>chemist</a:t>
            </a:r>
            <a:r>
              <a:rPr lang="en-US" dirty="0"/>
              <a:t> may utilize hundreds of processors to screen thousands of compounds per hour.</a:t>
            </a:r>
          </a:p>
          <a:p>
            <a:pPr marL="342900" indent="-342900">
              <a:lnSpc>
                <a:spcPct val="80000"/>
              </a:lnSpc>
            </a:pPr>
            <a:r>
              <a:rPr lang="en-US" dirty="0"/>
              <a:t>Teams of engineers worldwide pool resources to analyze terabytes of </a:t>
            </a:r>
            <a:r>
              <a:rPr lang="en-US" dirty="0">
                <a:solidFill>
                  <a:srgbClr val="FF3300"/>
                </a:solidFill>
              </a:rPr>
              <a:t>structural data</a:t>
            </a:r>
            <a:r>
              <a:rPr lang="en-US" dirty="0"/>
              <a:t>.</a:t>
            </a:r>
          </a:p>
          <a:p>
            <a:pPr marL="342900" indent="-342900">
              <a:lnSpc>
                <a:spcPct val="80000"/>
              </a:lnSpc>
            </a:pPr>
            <a:r>
              <a:rPr lang="en-US" dirty="0"/>
              <a:t>Meteorologists seek to visualize and analyze petabytes of </a:t>
            </a:r>
            <a:r>
              <a:rPr lang="en-US" dirty="0">
                <a:solidFill>
                  <a:srgbClr val="FF3300"/>
                </a:solidFill>
              </a:rPr>
              <a:t>climate </a:t>
            </a:r>
            <a:r>
              <a:rPr lang="en-US" dirty="0"/>
              <a:t>data with enormous computational demands.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42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1651001" y="190500"/>
            <a:ext cx="7594600" cy="876300"/>
          </a:xfrm>
        </p:spPr>
        <p:txBody>
          <a:bodyPr/>
          <a:lstStyle/>
          <a:p>
            <a:r>
              <a:rPr lang="en-US" sz="3600" b="1"/>
              <a:t>Grid Topologies</a:t>
            </a:r>
            <a:endParaRPr lang="en-US" sz="3600"/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996659" y="1109858"/>
            <a:ext cx="8750300" cy="4572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/>
              <a:t>    </a:t>
            </a:r>
          </a:p>
          <a:p>
            <a:pPr marL="342900" indent="-342900">
              <a:lnSpc>
                <a:spcPct val="80000"/>
              </a:lnSpc>
            </a:pPr>
            <a:r>
              <a:rPr lang="en-US" dirty="0" err="1" smtClean="0">
                <a:solidFill>
                  <a:srgbClr val="FF3300"/>
                </a:solidFill>
              </a:rPr>
              <a:t>Intragrid</a:t>
            </a:r>
            <a:endParaRPr lang="en-US" dirty="0">
              <a:solidFill>
                <a:srgbClr val="FF3300"/>
              </a:solidFill>
            </a:endParaRPr>
          </a:p>
          <a:p>
            <a:pPr marL="655530" lvl="1" indent="-342900">
              <a:lnSpc>
                <a:spcPct val="80000"/>
              </a:lnSpc>
            </a:pPr>
            <a:r>
              <a:rPr lang="en-US" dirty="0" smtClean="0"/>
              <a:t>Local </a:t>
            </a:r>
            <a:r>
              <a:rPr lang="en-US" dirty="0"/>
              <a:t>grid within an </a:t>
            </a:r>
            <a:r>
              <a:rPr lang="en-US" dirty="0" err="1" smtClean="0"/>
              <a:t>organisation</a:t>
            </a:r>
            <a:endParaRPr lang="en-US" dirty="0"/>
          </a:p>
          <a:p>
            <a:pPr marL="655530" lvl="1" indent="-342900">
              <a:lnSpc>
                <a:spcPct val="80000"/>
              </a:lnSpc>
            </a:pPr>
            <a:r>
              <a:rPr lang="en-US" dirty="0" smtClean="0"/>
              <a:t>Trust </a:t>
            </a:r>
            <a:r>
              <a:rPr lang="en-US" dirty="0"/>
              <a:t>based on personal </a:t>
            </a:r>
            <a:r>
              <a:rPr lang="en-US" dirty="0" smtClean="0"/>
              <a:t>contracts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342900" indent="-342900">
              <a:lnSpc>
                <a:spcPct val="80000"/>
              </a:lnSpc>
            </a:pPr>
            <a:r>
              <a:rPr lang="en-US" dirty="0" err="1" smtClean="0">
                <a:solidFill>
                  <a:srgbClr val="FF3300"/>
                </a:solidFill>
              </a:rPr>
              <a:t>Extragrid</a:t>
            </a:r>
            <a:endParaRPr lang="en-US" dirty="0">
              <a:solidFill>
                <a:srgbClr val="FF3300"/>
              </a:solidFill>
            </a:endParaRPr>
          </a:p>
          <a:p>
            <a:pPr marL="655530" lvl="1" indent="-342900">
              <a:lnSpc>
                <a:spcPct val="80000"/>
              </a:lnSpc>
            </a:pPr>
            <a:r>
              <a:rPr lang="en-US" dirty="0" smtClean="0"/>
              <a:t>Resources </a:t>
            </a:r>
            <a:r>
              <a:rPr lang="en-US" dirty="0"/>
              <a:t>of a consortium of </a:t>
            </a:r>
            <a:r>
              <a:rPr lang="en-US" dirty="0" err="1"/>
              <a:t>organisations</a:t>
            </a:r>
            <a:r>
              <a:rPr lang="en-US" dirty="0"/>
              <a:t> </a:t>
            </a:r>
          </a:p>
          <a:p>
            <a:pPr marL="655530" lvl="1" indent="-342900">
              <a:lnSpc>
                <a:spcPct val="80000"/>
              </a:lnSpc>
            </a:pPr>
            <a:r>
              <a:rPr lang="en-US" dirty="0" smtClean="0"/>
              <a:t>connected </a:t>
            </a:r>
            <a:r>
              <a:rPr lang="en-US" dirty="0"/>
              <a:t>through a (Virtual) Private Network</a:t>
            </a:r>
          </a:p>
          <a:p>
            <a:pPr marL="655530" lvl="1" indent="-342900">
              <a:lnSpc>
                <a:spcPct val="80000"/>
              </a:lnSpc>
            </a:pPr>
            <a:r>
              <a:rPr lang="en-US" dirty="0" smtClean="0"/>
              <a:t>Trust </a:t>
            </a:r>
            <a:r>
              <a:rPr lang="en-US" dirty="0"/>
              <a:t>based on Business to Business </a:t>
            </a:r>
            <a:r>
              <a:rPr lang="en-US" dirty="0" smtClean="0"/>
              <a:t>contracts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342900" indent="-342900">
              <a:lnSpc>
                <a:spcPct val="80000"/>
              </a:lnSpc>
            </a:pPr>
            <a:r>
              <a:rPr lang="en-US" dirty="0" err="1" smtClean="0">
                <a:solidFill>
                  <a:srgbClr val="FF3300"/>
                </a:solidFill>
              </a:rPr>
              <a:t>Intergrid</a:t>
            </a:r>
            <a:endParaRPr lang="en-US" dirty="0">
              <a:solidFill>
                <a:srgbClr val="FF3300"/>
              </a:solidFill>
            </a:endParaRPr>
          </a:p>
          <a:p>
            <a:pPr marL="655530" lvl="1" indent="-342900">
              <a:lnSpc>
                <a:spcPct val="80000"/>
              </a:lnSpc>
            </a:pPr>
            <a:r>
              <a:rPr lang="en-US" dirty="0" smtClean="0"/>
              <a:t>Global </a:t>
            </a:r>
            <a:r>
              <a:rPr lang="en-US" dirty="0"/>
              <a:t>sharing of resources through the internet</a:t>
            </a:r>
          </a:p>
          <a:p>
            <a:pPr marL="655530" lvl="1" indent="-342900">
              <a:lnSpc>
                <a:spcPct val="80000"/>
              </a:lnSpc>
            </a:pPr>
            <a:r>
              <a:rPr lang="en-US" dirty="0" smtClean="0"/>
              <a:t>Trust </a:t>
            </a:r>
            <a:r>
              <a:rPr lang="en-US" dirty="0"/>
              <a:t>based on certification</a:t>
            </a:r>
          </a:p>
        </p:txBody>
      </p:sp>
    </p:spTree>
    <p:extLst>
      <p:ext uri="{BB962C8B-B14F-4D97-AF65-F5344CB8AC3E}">
        <p14:creationId xmlns:p14="http://schemas.microsoft.com/office/powerpoint/2010/main" val="28211664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1651001" y="190500"/>
            <a:ext cx="7594600" cy="1104900"/>
          </a:xfrm>
        </p:spPr>
        <p:txBody>
          <a:bodyPr/>
          <a:lstStyle/>
          <a:p>
            <a:r>
              <a:rPr lang="en-US" sz="3600"/>
              <a:t>Computational Grid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330200" y="1371600"/>
            <a:ext cx="9575800" cy="4419600"/>
          </a:xfrm>
        </p:spPr>
        <p:txBody>
          <a:bodyPr>
            <a:noAutofit/>
          </a:bodyPr>
          <a:lstStyle/>
          <a:p>
            <a:pPr marL="347663" lvl="1" indent="-228600">
              <a:buFont typeface="Wingdings" charset="0"/>
              <a:buNone/>
            </a:pPr>
            <a:endParaRPr lang="en-US" dirty="0"/>
          </a:p>
          <a:p>
            <a:pPr marL="347663" lvl="1" indent="-228600">
              <a:buFont typeface="Wingdings" charset="0"/>
              <a:buNone/>
            </a:pPr>
            <a:r>
              <a:rPr lang="en-US" dirty="0"/>
              <a:t>   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 computational grid is a </a:t>
            </a:r>
            <a:r>
              <a:rPr lang="en-US" dirty="0">
                <a:solidFill>
                  <a:srgbClr val="FF3300"/>
                </a:solidFill>
              </a:rPr>
              <a:t>hardware and software infrastructure</a:t>
            </a:r>
            <a:r>
              <a:rPr lang="en-US" dirty="0"/>
              <a:t> that provides dependable, consistent, pervasive, and inexpensive access to </a:t>
            </a:r>
            <a:r>
              <a:rPr lang="en-US" dirty="0">
                <a:solidFill>
                  <a:srgbClr val="FF3300"/>
                </a:solidFill>
              </a:rPr>
              <a:t>high-end computational capabilities</a:t>
            </a:r>
            <a:r>
              <a:rPr lang="en-US" dirty="0"/>
              <a:t>.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marL="347663" lvl="1" indent="-228600">
              <a:buFont typeface="Wingdings" charset="0"/>
              <a:buNone/>
            </a:pPr>
            <a:endParaRPr lang="en-US" dirty="0"/>
          </a:p>
          <a:p>
            <a:pPr marL="347663" lvl="1" indent="-228600">
              <a:buFont typeface="Wingdings" charset="0"/>
              <a:buNone/>
            </a:pPr>
            <a:r>
              <a:rPr lang="en-US" dirty="0"/>
              <a:t>	     </a:t>
            </a:r>
            <a:r>
              <a:rPr lang="ja-JP" altLang="en-US" dirty="0">
                <a:solidFill>
                  <a:schemeClr val="accent1"/>
                </a:solidFill>
                <a:latin typeface="Arial"/>
              </a:rPr>
              <a:t>”</a:t>
            </a:r>
            <a:r>
              <a:rPr lang="en-US" dirty="0">
                <a:solidFill>
                  <a:schemeClr val="accent1"/>
                </a:solidFill>
              </a:rPr>
              <a:t>The Grid: Blueprint for a New Computing Infrastructure</a:t>
            </a:r>
            <a:r>
              <a:rPr lang="ja-JP" altLang="en-US" dirty="0">
                <a:solidFill>
                  <a:schemeClr val="accent1"/>
                </a:solidFill>
                <a:latin typeface="Arial"/>
              </a:rPr>
              <a:t>”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Kesselman</a:t>
            </a:r>
            <a:r>
              <a:rPr lang="en-US" dirty="0">
                <a:solidFill>
                  <a:schemeClr val="accent1"/>
                </a:solidFill>
              </a:rPr>
              <a:t> &amp; Foster</a:t>
            </a:r>
          </a:p>
          <a:p>
            <a:pPr marL="347663" lvl="1" indent="-228600">
              <a:buFont typeface="Wingdings" charset="0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7663" lvl="1" indent="-228600">
              <a:buFont typeface="Wingdings" charset="0"/>
              <a:buNone/>
            </a:pPr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Example :  Science Grid (US Department of Energy)</a:t>
            </a:r>
          </a:p>
          <a:p>
            <a:pPr marL="347663" lvl="1" indent="-228600">
              <a:buFont typeface="Wingdings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7663" lvl="1" indent="-228600">
              <a:buFont typeface="Wingdings" charset="0"/>
              <a:buNone/>
            </a:pPr>
            <a:r>
              <a:rPr lang="en-US" dirty="0">
                <a:solidFill>
                  <a:schemeClr val="accent1"/>
                </a:solidFill>
              </a:rPr>
              <a:t>          </a:t>
            </a:r>
          </a:p>
          <a:p>
            <a:pPr>
              <a:buFont typeface="Wingdings" charset="0"/>
              <a:buNone/>
            </a:pPr>
            <a:endParaRPr lang="en-US" sz="2800" dirty="0"/>
          </a:p>
          <a:p>
            <a:pPr>
              <a:buFont typeface="Wingdings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639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1" y="190500"/>
            <a:ext cx="7594600" cy="876300"/>
          </a:xfrm>
        </p:spPr>
        <p:txBody>
          <a:bodyPr anchor="b"/>
          <a:lstStyle/>
          <a:p>
            <a:r>
              <a:rPr lang="en-US" sz="3600"/>
              <a:t>Data Grid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6989" y="1295400"/>
            <a:ext cx="8728679" cy="5105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data grid</a:t>
            </a:r>
            <a:r>
              <a:rPr lang="en-US" dirty="0"/>
              <a:t> is a grid computing system that deals with data — the </a:t>
            </a:r>
            <a:r>
              <a:rPr lang="en-US" b="1" dirty="0">
                <a:solidFill>
                  <a:srgbClr val="FF3300"/>
                </a:solidFill>
              </a:rPr>
              <a:t>controlled sharing and management of large amounts of distributed data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Data Grid is the storage component of a grid environment. Scientific and engineering applications require access to large amounts of data, and often this </a:t>
            </a:r>
            <a:r>
              <a:rPr lang="en-US" b="1" dirty="0"/>
              <a:t>data is widely distributed</a:t>
            </a:r>
            <a:r>
              <a:rPr lang="en-US" dirty="0"/>
              <a:t>. A data grid provides </a:t>
            </a:r>
            <a:r>
              <a:rPr lang="en-US" b="1" dirty="0"/>
              <a:t>seamless access </a:t>
            </a:r>
            <a:r>
              <a:rPr lang="en-US" dirty="0"/>
              <a:t>to the local or remote data required to complete compute intensive calculations.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 smtClean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solidFill>
                  <a:srgbClr val="FF3300"/>
                </a:solidFill>
              </a:rPr>
              <a:t>Example </a:t>
            </a:r>
            <a:r>
              <a:rPr lang="en-US" dirty="0">
                <a:solidFill>
                  <a:srgbClr val="FF3300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FF3300"/>
                </a:solidFill>
              </a:rPr>
              <a:t>Biomedical informatics Research Network (BIRN),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FF3300"/>
                </a:solidFill>
              </a:rPr>
              <a:t>the Southern California earthquake Center (SCEC).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312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51001" y="190502"/>
            <a:ext cx="7594600" cy="13239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A typical view of Grid environment</a:t>
            </a:r>
            <a:endParaRPr lang="en-US" sz="3800" b="1" dirty="0"/>
          </a:p>
        </p:txBody>
      </p:sp>
      <p:sp>
        <p:nvSpPr>
          <p:cNvPr id="63" name="Text Box 50"/>
          <p:cNvSpPr txBox="1">
            <a:spLocks noChangeArrowheads="1"/>
          </p:cNvSpPr>
          <p:nvPr/>
        </p:nvSpPr>
        <p:spPr bwMode="auto">
          <a:xfrm>
            <a:off x="827477" y="1514477"/>
            <a:ext cx="8191720" cy="67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800000"/>
              </a:buClr>
              <a:buSzPct val="100000"/>
              <a:buFont typeface="Garamond" charset="0"/>
              <a:buNone/>
            </a:pPr>
            <a:r>
              <a:rPr lang="en-GB" sz="2000" b="1" dirty="0">
                <a:solidFill>
                  <a:srgbClr val="800000"/>
                </a:solidFill>
                <a:latin typeface="Garamond" charset="0"/>
              </a:rPr>
              <a:t>Grid Information Service</a:t>
            </a:r>
            <a:r>
              <a:rPr lang="en-GB" sz="2000" dirty="0">
                <a:latin typeface="Garamond" charset="0"/>
              </a:rPr>
              <a:t> system collects the details of the available Grid resources and passes the information to the resource broker.</a:t>
            </a:r>
          </a:p>
        </p:txBody>
      </p:sp>
      <p:sp>
        <p:nvSpPr>
          <p:cNvPr id="64" name="Text Box 41"/>
          <p:cNvSpPr txBox="1">
            <a:spLocks noChangeArrowheads="1"/>
          </p:cNvSpPr>
          <p:nvPr/>
        </p:nvSpPr>
        <p:spPr bwMode="auto">
          <a:xfrm>
            <a:off x="827477" y="2680964"/>
            <a:ext cx="8795015" cy="67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Garamond" charset="0"/>
              <a:buNone/>
            </a:pPr>
            <a:r>
              <a:rPr lang="en-GB" sz="2000" dirty="0">
                <a:latin typeface="Garamond" charset="0"/>
              </a:rPr>
              <a:t>A </a:t>
            </a:r>
            <a:r>
              <a:rPr lang="en-GB" sz="2000" b="1" dirty="0">
                <a:solidFill>
                  <a:srgbClr val="800000"/>
                </a:solidFill>
                <a:latin typeface="Garamond" charset="0"/>
              </a:rPr>
              <a:t>User</a:t>
            </a:r>
            <a:r>
              <a:rPr lang="en-GB" sz="2000" dirty="0">
                <a:latin typeface="Garamond" charset="0"/>
              </a:rPr>
              <a:t> sends computation or data intensive application to Global Grids in order to speed up the execution of the application.</a:t>
            </a:r>
          </a:p>
        </p:txBody>
      </p:sp>
      <p:sp>
        <p:nvSpPr>
          <p:cNvPr id="65" name="Text Box 44"/>
          <p:cNvSpPr txBox="1">
            <a:spLocks noChangeArrowheads="1"/>
          </p:cNvSpPr>
          <p:nvPr/>
        </p:nvSpPr>
        <p:spPr bwMode="auto">
          <a:xfrm>
            <a:off x="827477" y="3875921"/>
            <a:ext cx="9078523" cy="67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Garamond" charset="0"/>
              <a:buNone/>
            </a:pPr>
            <a:r>
              <a:rPr lang="en-GB" sz="2000" dirty="0">
                <a:latin typeface="Garamond" charset="0"/>
              </a:rPr>
              <a:t>A</a:t>
            </a:r>
            <a:r>
              <a:rPr lang="en-GB" sz="2000" b="1" dirty="0">
                <a:latin typeface="Garamond" charset="0"/>
              </a:rPr>
              <a:t> </a:t>
            </a:r>
            <a:r>
              <a:rPr lang="en-GB" sz="2000" b="1" dirty="0">
                <a:solidFill>
                  <a:srgbClr val="800000"/>
                </a:solidFill>
                <a:latin typeface="Garamond" charset="0"/>
              </a:rPr>
              <a:t>Resource</a:t>
            </a:r>
            <a:r>
              <a:rPr lang="en-GB" sz="2000" dirty="0">
                <a:solidFill>
                  <a:srgbClr val="800000"/>
                </a:solidFill>
                <a:latin typeface="Garamond" charset="0"/>
              </a:rPr>
              <a:t> </a:t>
            </a:r>
            <a:r>
              <a:rPr lang="en-GB" sz="2000" b="1" dirty="0">
                <a:solidFill>
                  <a:srgbClr val="800000"/>
                </a:solidFill>
                <a:latin typeface="Garamond" charset="0"/>
              </a:rPr>
              <a:t>Broker</a:t>
            </a:r>
            <a:r>
              <a:rPr lang="en-GB" sz="2000" dirty="0">
                <a:latin typeface="Garamond" charset="0"/>
              </a:rPr>
              <a:t> distribute the jobs in an application to the Grid resources based on user’s </a:t>
            </a:r>
            <a:r>
              <a:rPr lang="en-GB" sz="2000" dirty="0" err="1">
                <a:latin typeface="Garamond" charset="0"/>
              </a:rPr>
              <a:t>QoS</a:t>
            </a:r>
            <a:r>
              <a:rPr lang="en-GB" sz="2000" dirty="0">
                <a:latin typeface="Garamond" charset="0"/>
              </a:rPr>
              <a:t> requirements and details of available Grid resources for further executions. </a:t>
            </a:r>
          </a:p>
        </p:txBody>
      </p:sp>
      <p:sp>
        <p:nvSpPr>
          <p:cNvPr id="66" name="Text Box 47"/>
          <p:cNvSpPr txBox="1">
            <a:spLocks noChangeArrowheads="1"/>
          </p:cNvSpPr>
          <p:nvPr/>
        </p:nvSpPr>
        <p:spPr bwMode="auto">
          <a:xfrm>
            <a:off x="827477" y="5050921"/>
            <a:ext cx="8795016" cy="67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800000"/>
              </a:buClr>
              <a:buSzPct val="100000"/>
              <a:buFont typeface="Garamond" charset="0"/>
              <a:buNone/>
            </a:pPr>
            <a:r>
              <a:rPr lang="en-GB" sz="2000" b="1" dirty="0">
                <a:solidFill>
                  <a:srgbClr val="800000"/>
                </a:solidFill>
                <a:latin typeface="Garamond" charset="0"/>
              </a:rPr>
              <a:t>Grid Resources</a:t>
            </a:r>
            <a:r>
              <a:rPr lang="en-GB" sz="2000" dirty="0">
                <a:latin typeface="Garamond" charset="0"/>
              </a:rPr>
              <a:t> (Cluster, PC, Supercomputer, database, instruments, etc.) in the Global Grid execute the user jobs.</a:t>
            </a:r>
          </a:p>
        </p:txBody>
      </p:sp>
    </p:spTree>
    <p:extLst>
      <p:ext uri="{BB962C8B-B14F-4D97-AF65-F5344CB8AC3E}">
        <p14:creationId xmlns:p14="http://schemas.microsoft.com/office/powerpoint/2010/main" val="3915152805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1651001" y="190500"/>
            <a:ext cx="7594600" cy="1028700"/>
          </a:xfrm>
        </p:spPr>
        <p:txBody>
          <a:bodyPr/>
          <a:lstStyle/>
          <a:p>
            <a:r>
              <a:rPr lang="en-US" sz="3200" b="1"/>
              <a:t>Grid Middleware</a:t>
            </a:r>
            <a:endParaRPr lang="en-US" sz="3200"/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635055" y="1219200"/>
            <a:ext cx="8355968" cy="495300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Grids are typically managed by grid ware - </a:t>
            </a:r>
            <a:r>
              <a:rPr lang="en-US" dirty="0" smtClean="0"/>
              <a:t>a </a:t>
            </a:r>
            <a:r>
              <a:rPr lang="en-US" dirty="0"/>
              <a:t>special type of middleware that enable </a:t>
            </a:r>
            <a:r>
              <a:rPr lang="en-US" dirty="0">
                <a:solidFill>
                  <a:srgbClr val="FF3300"/>
                </a:solidFill>
              </a:rPr>
              <a:t>sharing and manage grid components</a:t>
            </a:r>
            <a:r>
              <a:rPr lang="en-US" dirty="0"/>
              <a:t> based on user requirements and resource attributes (e.g., capacity, performance)  </a:t>
            </a:r>
          </a:p>
        </p:txBody>
      </p:sp>
    </p:spTree>
    <p:extLst>
      <p:ext uri="{BB962C8B-B14F-4D97-AF65-F5344CB8AC3E}">
        <p14:creationId xmlns:p14="http://schemas.microsoft.com/office/powerpoint/2010/main" val="18299703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1651001" y="190500"/>
            <a:ext cx="7594600" cy="1028700"/>
          </a:xfrm>
        </p:spPr>
        <p:txBody>
          <a:bodyPr/>
          <a:lstStyle/>
          <a:p>
            <a:r>
              <a:rPr lang="en-US" sz="3200" b="1"/>
              <a:t>Grid Middleware</a:t>
            </a:r>
            <a:endParaRPr lang="en-US" sz="3200"/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899572" y="1369604"/>
            <a:ext cx="8108162" cy="495300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Software </a:t>
            </a:r>
            <a:r>
              <a:rPr lang="en-US" dirty="0"/>
              <a:t>that connects other software components or applications to provide the following functions: 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Run </a:t>
            </a:r>
            <a:r>
              <a:rPr lang="en-US" dirty="0">
                <a:solidFill>
                  <a:srgbClr val="FF3300"/>
                </a:solidFill>
              </a:rPr>
              <a:t>applications</a:t>
            </a:r>
            <a:r>
              <a:rPr lang="en-US" dirty="0"/>
              <a:t> on suitable available </a:t>
            </a:r>
            <a:r>
              <a:rPr lang="en-US" dirty="0" smtClean="0"/>
              <a:t>resources  </a:t>
            </a:r>
            <a:r>
              <a:rPr lang="en-US" dirty="0"/>
              <a:t>– </a:t>
            </a:r>
            <a:r>
              <a:rPr lang="en-US" dirty="0">
                <a:solidFill>
                  <a:srgbClr val="FF3300"/>
                </a:solidFill>
              </a:rPr>
              <a:t>Brokering, Scheduling</a:t>
            </a:r>
            <a:r>
              <a:rPr lang="en-US" dirty="0"/>
              <a:t> 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Provide uniform, high-level access to </a:t>
            </a:r>
            <a:r>
              <a:rPr lang="en-US" dirty="0" smtClean="0">
                <a:solidFill>
                  <a:srgbClr val="FF3300"/>
                </a:solidFill>
              </a:rPr>
              <a:t>resources   </a:t>
            </a:r>
            <a:r>
              <a:rPr lang="en-US" dirty="0" smtClean="0"/>
              <a:t>– </a:t>
            </a:r>
            <a:r>
              <a:rPr lang="en-US" dirty="0">
                <a:solidFill>
                  <a:srgbClr val="FF3300"/>
                </a:solidFill>
              </a:rPr>
              <a:t>Web Services</a:t>
            </a:r>
            <a:r>
              <a:rPr lang="en-US" dirty="0"/>
              <a:t>, Service Oriented Architectures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Address inter-domain </a:t>
            </a:r>
            <a:r>
              <a:rPr lang="en-US" dirty="0">
                <a:solidFill>
                  <a:srgbClr val="FF3300"/>
                </a:solidFill>
              </a:rPr>
              <a:t>issues</a:t>
            </a:r>
            <a:r>
              <a:rPr lang="en-US" dirty="0"/>
              <a:t> of security, policy, etc</a:t>
            </a:r>
            <a:r>
              <a:rPr lang="en-US" dirty="0" smtClean="0"/>
              <a:t>. </a:t>
            </a:r>
            <a:r>
              <a:rPr lang="en-US" dirty="0"/>
              <a:t>– Federated Identities 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Provide application-level </a:t>
            </a:r>
            <a:r>
              <a:rPr lang="en-US" dirty="0">
                <a:solidFill>
                  <a:srgbClr val="FF3300"/>
                </a:solidFill>
              </a:rPr>
              <a:t>status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monitoring and control</a:t>
            </a:r>
          </a:p>
        </p:txBody>
      </p:sp>
    </p:spTree>
    <p:extLst>
      <p:ext uri="{BB962C8B-B14F-4D97-AF65-F5344CB8AC3E}">
        <p14:creationId xmlns:p14="http://schemas.microsoft.com/office/powerpoint/2010/main" val="14735331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The Hourglass Model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9783" y="1019178"/>
            <a:ext cx="5425160" cy="4733925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Focus on architecture issues</a:t>
            </a:r>
          </a:p>
          <a:p>
            <a:pPr lvl="1"/>
            <a:r>
              <a:rPr lang="en-US" dirty="0"/>
              <a:t>Propose set of core services as basic infrastructure</a:t>
            </a:r>
          </a:p>
          <a:p>
            <a:pPr lvl="1"/>
            <a:r>
              <a:rPr lang="en-US" dirty="0"/>
              <a:t>Used to construct high-level, domain-specific solutions (diverse)</a:t>
            </a:r>
          </a:p>
          <a:p>
            <a:r>
              <a:rPr lang="en-US" dirty="0"/>
              <a:t>Design principles</a:t>
            </a:r>
          </a:p>
          <a:p>
            <a:pPr lvl="1"/>
            <a:r>
              <a:rPr lang="en-US" dirty="0"/>
              <a:t>Keep participation cost low</a:t>
            </a:r>
          </a:p>
          <a:p>
            <a:pPr lvl="1"/>
            <a:r>
              <a:rPr lang="en-US" dirty="0"/>
              <a:t>Enable local control</a:t>
            </a:r>
          </a:p>
          <a:p>
            <a:pPr lvl="1"/>
            <a:r>
              <a:rPr lang="en-US" dirty="0"/>
              <a:t>Support for adaptation</a:t>
            </a:r>
          </a:p>
          <a:p>
            <a:pPr lvl="1"/>
            <a:r>
              <a:rPr lang="ja-JP" altLang="en-US" dirty="0">
                <a:latin typeface="Arial"/>
              </a:rPr>
              <a:t>“</a:t>
            </a:r>
            <a:r>
              <a:rPr lang="en-US" dirty="0"/>
              <a:t>IP hourglass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model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094942" y="2282826"/>
            <a:ext cx="314060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rgbClr val="FF0033"/>
                </a:solidFill>
                <a:latin typeface="Verdana" charset="0"/>
              </a:rPr>
              <a:t>Diverse global services</a:t>
            </a:r>
          </a:p>
        </p:txBody>
      </p:sp>
      <p:sp>
        <p:nvSpPr>
          <p:cNvPr id="36869" name="Freeform 5"/>
          <p:cNvSpPr>
            <a:spLocks/>
          </p:cNvSpPr>
          <p:nvPr/>
        </p:nvSpPr>
        <p:spPr bwMode="auto">
          <a:xfrm>
            <a:off x="7477655" y="2989265"/>
            <a:ext cx="603647" cy="3049587"/>
          </a:xfrm>
          <a:custGeom>
            <a:avLst/>
            <a:gdLst>
              <a:gd name="T0" fmla="*/ 882055569 w 351"/>
              <a:gd name="T1" fmla="*/ 0 h 1921"/>
              <a:gd name="T2" fmla="*/ 554434878 w 351"/>
              <a:gd name="T3" fmla="*/ 597276186 h 1921"/>
              <a:gd name="T4" fmla="*/ 403225321 w 351"/>
              <a:gd name="T5" fmla="*/ 907256268 h 1921"/>
              <a:gd name="T6" fmla="*/ 269657760 w 351"/>
              <a:gd name="T7" fmla="*/ 1207153942 h 1921"/>
              <a:gd name="T8" fmla="*/ 166330454 w 351"/>
              <a:gd name="T9" fmla="*/ 1504532255 h 1921"/>
              <a:gd name="T10" fmla="*/ 75604754 w 351"/>
              <a:gd name="T11" fmla="*/ 1817031896 h 1921"/>
              <a:gd name="T12" fmla="*/ 15120952 w 351"/>
              <a:gd name="T13" fmla="*/ 2114410210 h 1921"/>
              <a:gd name="T14" fmla="*/ 0 w 351"/>
              <a:gd name="T15" fmla="*/ 2147483647 h 1921"/>
              <a:gd name="T16" fmla="*/ 15120952 w 351"/>
              <a:gd name="T17" fmla="*/ 2147483647 h 1921"/>
              <a:gd name="T18" fmla="*/ 75604754 w 351"/>
              <a:gd name="T19" fmla="*/ 2147483647 h 1921"/>
              <a:gd name="T20" fmla="*/ 166330454 w 351"/>
              <a:gd name="T21" fmla="*/ 2147483647 h 1921"/>
              <a:gd name="T22" fmla="*/ 269657760 w 351"/>
              <a:gd name="T23" fmla="*/ 2147483647 h 1921"/>
              <a:gd name="T24" fmla="*/ 403225321 w 351"/>
              <a:gd name="T25" fmla="*/ 2147483647 h 1921"/>
              <a:gd name="T26" fmla="*/ 554434878 w 351"/>
              <a:gd name="T27" fmla="*/ 2147483647 h 1921"/>
              <a:gd name="T28" fmla="*/ 882055569 w 351"/>
              <a:gd name="T29" fmla="*/ 2147483647 h 192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51"/>
              <a:gd name="T46" fmla="*/ 0 h 1921"/>
              <a:gd name="T47" fmla="*/ 351 w 351"/>
              <a:gd name="T48" fmla="*/ 1921 h 192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51" h="1921">
                <a:moveTo>
                  <a:pt x="350" y="0"/>
                </a:moveTo>
                <a:lnTo>
                  <a:pt x="220" y="237"/>
                </a:lnTo>
                <a:lnTo>
                  <a:pt x="160" y="360"/>
                </a:lnTo>
                <a:lnTo>
                  <a:pt x="107" y="479"/>
                </a:lnTo>
                <a:lnTo>
                  <a:pt x="66" y="597"/>
                </a:lnTo>
                <a:lnTo>
                  <a:pt x="30" y="721"/>
                </a:lnTo>
                <a:lnTo>
                  <a:pt x="6" y="839"/>
                </a:lnTo>
                <a:lnTo>
                  <a:pt x="0" y="957"/>
                </a:lnTo>
                <a:lnTo>
                  <a:pt x="6" y="1076"/>
                </a:lnTo>
                <a:lnTo>
                  <a:pt x="30" y="1199"/>
                </a:lnTo>
                <a:lnTo>
                  <a:pt x="66" y="1318"/>
                </a:lnTo>
                <a:lnTo>
                  <a:pt x="107" y="1441"/>
                </a:lnTo>
                <a:lnTo>
                  <a:pt x="160" y="1560"/>
                </a:lnTo>
                <a:lnTo>
                  <a:pt x="220" y="1678"/>
                </a:lnTo>
                <a:lnTo>
                  <a:pt x="350" y="1920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z="2400">
              <a:latin typeface="Times New Roman" charset="0"/>
            </a:endParaRPr>
          </a:p>
        </p:txBody>
      </p:sp>
      <p:grpSp>
        <p:nvGrpSpPr>
          <p:cNvPr id="36870" name="Group 6"/>
          <p:cNvGrpSpPr>
            <a:grpSpLocks/>
          </p:cNvGrpSpPr>
          <p:nvPr/>
        </p:nvGrpSpPr>
        <p:grpSpPr bwMode="auto">
          <a:xfrm>
            <a:off x="6409664" y="2708277"/>
            <a:ext cx="2736188" cy="3209925"/>
            <a:chOff x="3670" y="1706"/>
            <a:chExt cx="1591" cy="2022"/>
          </a:xfrm>
        </p:grpSpPr>
        <p:sp>
          <p:nvSpPr>
            <p:cNvPr id="36876" name="Freeform 7"/>
            <p:cNvSpPr>
              <a:spLocks/>
            </p:cNvSpPr>
            <p:nvPr/>
          </p:nvSpPr>
          <p:spPr bwMode="auto">
            <a:xfrm>
              <a:off x="3835" y="1888"/>
              <a:ext cx="484" cy="1787"/>
            </a:xfrm>
            <a:custGeom>
              <a:avLst/>
              <a:gdLst>
                <a:gd name="T0" fmla="*/ 483 w 484"/>
                <a:gd name="T1" fmla="*/ 0 h 1787"/>
                <a:gd name="T2" fmla="*/ 394 w 484"/>
                <a:gd name="T3" fmla="*/ 113 h 1787"/>
                <a:gd name="T4" fmla="*/ 304 w 484"/>
                <a:gd name="T5" fmla="*/ 224 h 1787"/>
                <a:gd name="T6" fmla="*/ 224 w 484"/>
                <a:gd name="T7" fmla="*/ 336 h 1787"/>
                <a:gd name="T8" fmla="*/ 149 w 484"/>
                <a:gd name="T9" fmla="*/ 448 h 1787"/>
                <a:gd name="T10" fmla="*/ 88 w 484"/>
                <a:gd name="T11" fmla="*/ 559 h 1787"/>
                <a:gd name="T12" fmla="*/ 41 w 484"/>
                <a:gd name="T13" fmla="*/ 671 h 1787"/>
                <a:gd name="T14" fmla="*/ 23 w 484"/>
                <a:gd name="T15" fmla="*/ 727 h 1787"/>
                <a:gd name="T16" fmla="*/ 9 w 484"/>
                <a:gd name="T17" fmla="*/ 782 h 1787"/>
                <a:gd name="T18" fmla="*/ 4 w 484"/>
                <a:gd name="T19" fmla="*/ 838 h 1787"/>
                <a:gd name="T20" fmla="*/ 0 w 484"/>
                <a:gd name="T21" fmla="*/ 894 h 1787"/>
                <a:gd name="T22" fmla="*/ 4 w 484"/>
                <a:gd name="T23" fmla="*/ 950 h 1787"/>
                <a:gd name="T24" fmla="*/ 9 w 484"/>
                <a:gd name="T25" fmla="*/ 1005 h 1787"/>
                <a:gd name="T26" fmla="*/ 23 w 484"/>
                <a:gd name="T27" fmla="*/ 1061 h 1787"/>
                <a:gd name="T28" fmla="*/ 41 w 484"/>
                <a:gd name="T29" fmla="*/ 1117 h 1787"/>
                <a:gd name="T30" fmla="*/ 88 w 484"/>
                <a:gd name="T31" fmla="*/ 1229 h 1787"/>
                <a:gd name="T32" fmla="*/ 149 w 484"/>
                <a:gd name="T33" fmla="*/ 1340 h 1787"/>
                <a:gd name="T34" fmla="*/ 224 w 484"/>
                <a:gd name="T35" fmla="*/ 1452 h 1787"/>
                <a:gd name="T36" fmla="*/ 304 w 484"/>
                <a:gd name="T37" fmla="*/ 1563 h 1787"/>
                <a:gd name="T38" fmla="*/ 394 w 484"/>
                <a:gd name="T39" fmla="*/ 1675 h 1787"/>
                <a:gd name="T40" fmla="*/ 483 w 484"/>
                <a:gd name="T41" fmla="*/ 1786 h 178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84"/>
                <a:gd name="T64" fmla="*/ 0 h 1787"/>
                <a:gd name="T65" fmla="*/ 484 w 484"/>
                <a:gd name="T66" fmla="*/ 1787 h 178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84" h="1787">
                  <a:moveTo>
                    <a:pt x="483" y="0"/>
                  </a:moveTo>
                  <a:lnTo>
                    <a:pt x="394" y="113"/>
                  </a:lnTo>
                  <a:lnTo>
                    <a:pt x="304" y="224"/>
                  </a:lnTo>
                  <a:lnTo>
                    <a:pt x="224" y="336"/>
                  </a:lnTo>
                  <a:lnTo>
                    <a:pt x="149" y="448"/>
                  </a:lnTo>
                  <a:lnTo>
                    <a:pt x="88" y="559"/>
                  </a:lnTo>
                  <a:lnTo>
                    <a:pt x="41" y="671"/>
                  </a:lnTo>
                  <a:lnTo>
                    <a:pt x="23" y="727"/>
                  </a:lnTo>
                  <a:lnTo>
                    <a:pt x="9" y="782"/>
                  </a:lnTo>
                  <a:lnTo>
                    <a:pt x="4" y="838"/>
                  </a:lnTo>
                  <a:lnTo>
                    <a:pt x="0" y="894"/>
                  </a:lnTo>
                  <a:lnTo>
                    <a:pt x="4" y="950"/>
                  </a:lnTo>
                  <a:lnTo>
                    <a:pt x="9" y="1005"/>
                  </a:lnTo>
                  <a:lnTo>
                    <a:pt x="23" y="1061"/>
                  </a:lnTo>
                  <a:lnTo>
                    <a:pt x="41" y="1117"/>
                  </a:lnTo>
                  <a:lnTo>
                    <a:pt x="88" y="1229"/>
                  </a:lnTo>
                  <a:lnTo>
                    <a:pt x="149" y="1340"/>
                  </a:lnTo>
                  <a:lnTo>
                    <a:pt x="224" y="1452"/>
                  </a:lnTo>
                  <a:lnTo>
                    <a:pt x="304" y="1563"/>
                  </a:lnTo>
                  <a:lnTo>
                    <a:pt x="394" y="1675"/>
                  </a:lnTo>
                  <a:lnTo>
                    <a:pt x="483" y="178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pic>
          <p:nvPicPr>
            <p:cNvPr id="36877" name="Picture 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" y="1706"/>
              <a:ext cx="1589" cy="2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8" name="Freeform 9"/>
            <p:cNvSpPr>
              <a:spLocks/>
            </p:cNvSpPr>
            <p:nvPr/>
          </p:nvSpPr>
          <p:spPr bwMode="auto">
            <a:xfrm>
              <a:off x="3671" y="1818"/>
              <a:ext cx="695" cy="1785"/>
            </a:xfrm>
            <a:custGeom>
              <a:avLst/>
              <a:gdLst>
                <a:gd name="T0" fmla="*/ 0 w 695"/>
                <a:gd name="T1" fmla="*/ 0 h 1785"/>
                <a:gd name="T2" fmla="*/ 254 w 695"/>
                <a:gd name="T3" fmla="*/ 223 h 1785"/>
                <a:gd name="T4" fmla="*/ 366 w 695"/>
                <a:gd name="T5" fmla="*/ 338 h 1785"/>
                <a:gd name="T6" fmla="*/ 478 w 695"/>
                <a:gd name="T7" fmla="*/ 446 h 1785"/>
                <a:gd name="T8" fmla="*/ 567 w 695"/>
                <a:gd name="T9" fmla="*/ 561 h 1785"/>
                <a:gd name="T10" fmla="*/ 630 w 695"/>
                <a:gd name="T11" fmla="*/ 669 h 1785"/>
                <a:gd name="T12" fmla="*/ 679 w 695"/>
                <a:gd name="T13" fmla="*/ 784 h 1785"/>
                <a:gd name="T14" fmla="*/ 694 w 695"/>
                <a:gd name="T15" fmla="*/ 838 h 1785"/>
                <a:gd name="T16" fmla="*/ 694 w 695"/>
                <a:gd name="T17" fmla="*/ 892 h 1785"/>
                <a:gd name="T18" fmla="*/ 694 w 695"/>
                <a:gd name="T19" fmla="*/ 947 h 1785"/>
                <a:gd name="T20" fmla="*/ 679 w 695"/>
                <a:gd name="T21" fmla="*/ 1007 h 1785"/>
                <a:gd name="T22" fmla="*/ 630 w 695"/>
                <a:gd name="T23" fmla="*/ 1115 h 1785"/>
                <a:gd name="T24" fmla="*/ 567 w 695"/>
                <a:gd name="T25" fmla="*/ 1230 h 1785"/>
                <a:gd name="T26" fmla="*/ 478 w 695"/>
                <a:gd name="T27" fmla="*/ 1338 h 1785"/>
                <a:gd name="T28" fmla="*/ 366 w 695"/>
                <a:gd name="T29" fmla="*/ 1453 h 1785"/>
                <a:gd name="T30" fmla="*/ 254 w 695"/>
                <a:gd name="T31" fmla="*/ 1561 h 1785"/>
                <a:gd name="T32" fmla="*/ 0 w 695"/>
                <a:gd name="T33" fmla="*/ 1784 h 17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5"/>
                <a:gd name="T52" fmla="*/ 0 h 1785"/>
                <a:gd name="T53" fmla="*/ 695 w 695"/>
                <a:gd name="T54" fmla="*/ 1785 h 17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5" h="1785">
                  <a:moveTo>
                    <a:pt x="0" y="0"/>
                  </a:moveTo>
                  <a:lnTo>
                    <a:pt x="254" y="223"/>
                  </a:lnTo>
                  <a:lnTo>
                    <a:pt x="366" y="338"/>
                  </a:lnTo>
                  <a:lnTo>
                    <a:pt x="478" y="446"/>
                  </a:lnTo>
                  <a:lnTo>
                    <a:pt x="567" y="561"/>
                  </a:lnTo>
                  <a:lnTo>
                    <a:pt x="630" y="669"/>
                  </a:lnTo>
                  <a:lnTo>
                    <a:pt x="679" y="784"/>
                  </a:lnTo>
                  <a:lnTo>
                    <a:pt x="694" y="838"/>
                  </a:lnTo>
                  <a:lnTo>
                    <a:pt x="694" y="892"/>
                  </a:lnTo>
                  <a:lnTo>
                    <a:pt x="694" y="947"/>
                  </a:lnTo>
                  <a:lnTo>
                    <a:pt x="679" y="1007"/>
                  </a:lnTo>
                  <a:lnTo>
                    <a:pt x="630" y="1115"/>
                  </a:lnTo>
                  <a:lnTo>
                    <a:pt x="567" y="1230"/>
                  </a:lnTo>
                  <a:lnTo>
                    <a:pt x="478" y="1338"/>
                  </a:lnTo>
                  <a:lnTo>
                    <a:pt x="366" y="1453"/>
                  </a:lnTo>
                  <a:lnTo>
                    <a:pt x="254" y="1561"/>
                  </a:lnTo>
                  <a:lnTo>
                    <a:pt x="0" y="1784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36879" name="Freeform 10"/>
            <p:cNvSpPr>
              <a:spLocks/>
            </p:cNvSpPr>
            <p:nvPr/>
          </p:nvSpPr>
          <p:spPr bwMode="auto">
            <a:xfrm>
              <a:off x="4548" y="1839"/>
              <a:ext cx="713" cy="1785"/>
            </a:xfrm>
            <a:custGeom>
              <a:avLst/>
              <a:gdLst>
                <a:gd name="T0" fmla="*/ 712 w 713"/>
                <a:gd name="T1" fmla="*/ 0 h 1785"/>
                <a:gd name="T2" fmla="*/ 450 w 713"/>
                <a:gd name="T3" fmla="*/ 223 h 1785"/>
                <a:gd name="T4" fmla="*/ 335 w 713"/>
                <a:gd name="T5" fmla="*/ 337 h 1785"/>
                <a:gd name="T6" fmla="*/ 221 w 713"/>
                <a:gd name="T7" fmla="*/ 446 h 1785"/>
                <a:gd name="T8" fmla="*/ 130 w 713"/>
                <a:gd name="T9" fmla="*/ 560 h 1785"/>
                <a:gd name="T10" fmla="*/ 66 w 713"/>
                <a:gd name="T11" fmla="*/ 669 h 1785"/>
                <a:gd name="T12" fmla="*/ 16 w 713"/>
                <a:gd name="T13" fmla="*/ 783 h 1785"/>
                <a:gd name="T14" fmla="*/ 0 w 713"/>
                <a:gd name="T15" fmla="*/ 837 h 1785"/>
                <a:gd name="T16" fmla="*/ 0 w 713"/>
                <a:gd name="T17" fmla="*/ 892 h 1785"/>
                <a:gd name="T18" fmla="*/ 0 w 713"/>
                <a:gd name="T19" fmla="*/ 946 h 1785"/>
                <a:gd name="T20" fmla="*/ 16 w 713"/>
                <a:gd name="T21" fmla="*/ 1006 h 1785"/>
                <a:gd name="T22" fmla="*/ 66 w 713"/>
                <a:gd name="T23" fmla="*/ 1115 h 1785"/>
                <a:gd name="T24" fmla="*/ 130 w 713"/>
                <a:gd name="T25" fmla="*/ 1229 h 1785"/>
                <a:gd name="T26" fmla="*/ 221 w 713"/>
                <a:gd name="T27" fmla="*/ 1338 h 1785"/>
                <a:gd name="T28" fmla="*/ 335 w 713"/>
                <a:gd name="T29" fmla="*/ 1452 h 1785"/>
                <a:gd name="T30" fmla="*/ 450 w 713"/>
                <a:gd name="T31" fmla="*/ 1561 h 1785"/>
                <a:gd name="T32" fmla="*/ 712 w 713"/>
                <a:gd name="T33" fmla="*/ 1784 h 17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3"/>
                <a:gd name="T52" fmla="*/ 0 h 1785"/>
                <a:gd name="T53" fmla="*/ 713 w 713"/>
                <a:gd name="T54" fmla="*/ 1785 h 17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3" h="1785">
                  <a:moveTo>
                    <a:pt x="712" y="0"/>
                  </a:moveTo>
                  <a:lnTo>
                    <a:pt x="450" y="223"/>
                  </a:lnTo>
                  <a:lnTo>
                    <a:pt x="335" y="337"/>
                  </a:lnTo>
                  <a:lnTo>
                    <a:pt x="221" y="446"/>
                  </a:lnTo>
                  <a:lnTo>
                    <a:pt x="130" y="560"/>
                  </a:lnTo>
                  <a:lnTo>
                    <a:pt x="66" y="669"/>
                  </a:lnTo>
                  <a:lnTo>
                    <a:pt x="16" y="783"/>
                  </a:lnTo>
                  <a:lnTo>
                    <a:pt x="0" y="837"/>
                  </a:lnTo>
                  <a:lnTo>
                    <a:pt x="0" y="892"/>
                  </a:lnTo>
                  <a:lnTo>
                    <a:pt x="0" y="946"/>
                  </a:lnTo>
                  <a:lnTo>
                    <a:pt x="16" y="1006"/>
                  </a:lnTo>
                  <a:lnTo>
                    <a:pt x="66" y="1115"/>
                  </a:lnTo>
                  <a:lnTo>
                    <a:pt x="130" y="1229"/>
                  </a:lnTo>
                  <a:lnTo>
                    <a:pt x="221" y="1338"/>
                  </a:lnTo>
                  <a:lnTo>
                    <a:pt x="335" y="1452"/>
                  </a:lnTo>
                  <a:lnTo>
                    <a:pt x="450" y="1561"/>
                  </a:lnTo>
                  <a:lnTo>
                    <a:pt x="712" y="1784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</p:grpSp>
      <p:sp>
        <p:nvSpPr>
          <p:cNvPr id="36871" name="Rectangle 11"/>
          <p:cNvSpPr>
            <a:spLocks noChangeArrowheads="1"/>
          </p:cNvSpPr>
          <p:nvPr/>
        </p:nvSpPr>
        <p:spPr bwMode="auto">
          <a:xfrm>
            <a:off x="5611682" y="3911601"/>
            <a:ext cx="1224018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Verdana" charset="0"/>
              </a:rPr>
              <a:t>Core</a:t>
            </a:r>
          </a:p>
          <a:p>
            <a:r>
              <a:rPr lang="en-US" sz="2000">
                <a:solidFill>
                  <a:schemeClr val="accent1"/>
                </a:solidFill>
                <a:latin typeface="Verdana" charset="0"/>
              </a:rPr>
              <a:t>services</a:t>
            </a:r>
          </a:p>
        </p:txBody>
      </p:sp>
      <p:sp>
        <p:nvSpPr>
          <p:cNvPr id="36872" name="Rectangle 12"/>
          <p:cNvSpPr>
            <a:spLocks noChangeArrowheads="1"/>
          </p:cNvSpPr>
          <p:nvPr/>
        </p:nvSpPr>
        <p:spPr bwMode="auto">
          <a:xfrm>
            <a:off x="6993012" y="6043614"/>
            <a:ext cx="1309804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sz="2000">
                <a:solidFill>
                  <a:srgbClr val="FF0033"/>
                </a:solidFill>
                <a:latin typeface="Verdana" charset="0"/>
              </a:rPr>
              <a:t>Local OS</a:t>
            </a:r>
          </a:p>
        </p:txBody>
      </p:sp>
      <p:sp>
        <p:nvSpPr>
          <p:cNvPr id="36873" name="Line 13"/>
          <p:cNvSpPr>
            <a:spLocks noChangeShapeType="1"/>
          </p:cNvSpPr>
          <p:nvPr/>
        </p:nvSpPr>
        <p:spPr bwMode="auto">
          <a:xfrm>
            <a:off x="6401065" y="4311650"/>
            <a:ext cx="1109266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4"/>
          <p:cNvSpPr>
            <a:spLocks noChangeArrowheads="1"/>
          </p:cNvSpPr>
          <p:nvPr/>
        </p:nvSpPr>
        <p:spPr bwMode="auto">
          <a:xfrm>
            <a:off x="6026150" y="1828800"/>
            <a:ext cx="2921072" cy="40075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Verdana" charset="0"/>
              </a:rPr>
              <a:t>A p p l i c a t i o n s </a:t>
            </a:r>
          </a:p>
        </p:txBody>
      </p:sp>
      <p:sp>
        <p:nvSpPr>
          <p:cNvPr id="36875" name="Line 15"/>
          <p:cNvSpPr>
            <a:spLocks noChangeShapeType="1"/>
          </p:cNvSpPr>
          <p:nvPr/>
        </p:nvSpPr>
        <p:spPr bwMode="auto">
          <a:xfrm>
            <a:off x="7778618" y="3573463"/>
            <a:ext cx="0" cy="1681162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943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8" descr="p42fi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6" y="319088"/>
            <a:ext cx="7941836" cy="619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499092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Grid Computing Definitions</a:t>
            </a:r>
            <a:endParaRPr lang="en-US" sz="2000" dirty="0"/>
          </a:p>
          <a:p>
            <a:r>
              <a:rPr lang="en-US" sz="2000" dirty="0" smtClean="0"/>
              <a:t>Criteria for a Grid &amp; Benefits</a:t>
            </a:r>
            <a:endParaRPr lang="en-US" sz="2000" dirty="0" smtClean="0"/>
          </a:p>
          <a:p>
            <a:r>
              <a:rPr lang="en-US" dirty="0" smtClean="0"/>
              <a:t>Grid Concept</a:t>
            </a:r>
            <a:endParaRPr lang="en-US" dirty="0" smtClean="0"/>
          </a:p>
          <a:p>
            <a:r>
              <a:rPr lang="en-US" dirty="0" smtClean="0"/>
              <a:t>Grid Applications</a:t>
            </a:r>
            <a:endParaRPr lang="en-US" dirty="0" smtClean="0"/>
          </a:p>
          <a:p>
            <a:r>
              <a:rPr lang="en-US" sz="2000" dirty="0" smtClean="0"/>
              <a:t>Grid Topologies</a:t>
            </a:r>
            <a:endParaRPr lang="en-US" sz="2000" dirty="0" smtClean="0"/>
          </a:p>
          <a:p>
            <a:r>
              <a:rPr lang="en-US" dirty="0" smtClean="0"/>
              <a:t>Middleware</a:t>
            </a:r>
            <a:endParaRPr lang="en-US" dirty="0" smtClean="0"/>
          </a:p>
          <a:p>
            <a:r>
              <a:rPr lang="en-US" sz="2000" dirty="0" smtClean="0"/>
              <a:t>Hourglass Model</a:t>
            </a:r>
          </a:p>
          <a:p>
            <a:r>
              <a:rPr lang="en-US" dirty="0" smtClean="0"/>
              <a:t>Aspects of the Problem</a:t>
            </a:r>
          </a:p>
          <a:p>
            <a:r>
              <a:rPr lang="en-US" sz="2000" dirty="0" smtClean="0"/>
              <a:t>Globus Toolkit</a:t>
            </a:r>
          </a:p>
          <a:p>
            <a:r>
              <a:rPr lang="en-US" dirty="0" smtClean="0"/>
              <a:t>Grid Computing &amp; Cloud Computing</a:t>
            </a:r>
          </a:p>
          <a:p>
            <a:r>
              <a:rPr lang="en-US" sz="2000" dirty="0" smtClean="0"/>
              <a:t>Why use them?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Cloud Computing Student Notes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8516-2F13-2447-9476-3AA0DA952F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33149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0"/>
            <a:ext cx="8420100" cy="762000"/>
          </a:xfrm>
        </p:spPr>
        <p:txBody>
          <a:bodyPr/>
          <a:lstStyle/>
          <a:p>
            <a:r>
              <a:rPr lang="en-US"/>
              <a:t>Aspects of the Problem</a:t>
            </a:r>
          </a:p>
        </p:txBody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295400"/>
            <a:ext cx="8750300" cy="5272406"/>
          </a:xfrm>
        </p:spPr>
        <p:txBody>
          <a:bodyPr>
            <a:normAutofit/>
          </a:bodyPr>
          <a:lstStyle/>
          <a:p>
            <a:pPr marL="495300" indent="-495300">
              <a:buSzPct val="90000"/>
              <a:buFont typeface="Monotype Sorts" charset="0"/>
              <a:buAutoNum type="arabicParenR"/>
            </a:pPr>
            <a:r>
              <a:rPr lang="en-US" dirty="0"/>
              <a:t>Need for </a:t>
            </a:r>
            <a:r>
              <a:rPr lang="en-US" u="sng" dirty="0"/>
              <a:t>interoperability</a:t>
            </a:r>
            <a:r>
              <a:rPr lang="en-US" dirty="0"/>
              <a:t> when different groups want to share resources</a:t>
            </a:r>
          </a:p>
          <a:p>
            <a:pPr marL="914400" lvl="1" indent="-457200"/>
            <a:r>
              <a:rPr lang="en-US" dirty="0"/>
              <a:t>Diverse components, policies, mechanisms</a:t>
            </a:r>
          </a:p>
          <a:p>
            <a:pPr marL="914400" lvl="1" indent="-457200"/>
            <a:r>
              <a:rPr lang="en-US" dirty="0"/>
              <a:t>E.g., standard notions of identity, means of communication, resource descriptions</a:t>
            </a:r>
          </a:p>
          <a:p>
            <a:pPr marL="495300" indent="-495300">
              <a:buSzPct val="90000"/>
              <a:buFont typeface="Monotype Sorts" charset="0"/>
              <a:buAutoNum type="arabicParenR"/>
            </a:pPr>
            <a:r>
              <a:rPr lang="en-US" dirty="0"/>
              <a:t>Need for </a:t>
            </a:r>
            <a:r>
              <a:rPr lang="en-US" u="sng" dirty="0"/>
              <a:t>shared infrastructure services</a:t>
            </a:r>
            <a:r>
              <a:rPr lang="en-US" dirty="0"/>
              <a:t> to avoid repeated development, installation</a:t>
            </a:r>
          </a:p>
          <a:p>
            <a:pPr marL="914400" lvl="1" indent="-457200"/>
            <a:r>
              <a:rPr lang="en-US" dirty="0"/>
              <a:t>E.g., one port/service/protocol for remote access to computing, not one per tool/</a:t>
            </a:r>
            <a:r>
              <a:rPr lang="en-US" dirty="0" err="1"/>
              <a:t>appln</a:t>
            </a:r>
            <a:endParaRPr lang="en-US" dirty="0"/>
          </a:p>
          <a:p>
            <a:pPr marL="914400" lvl="1" indent="-457200"/>
            <a:r>
              <a:rPr lang="en-US" dirty="0"/>
              <a:t>E.g., Certificate Authorities: expensive to run</a:t>
            </a:r>
          </a:p>
          <a:p>
            <a:pPr marL="495300" indent="-495300"/>
            <a:r>
              <a:rPr lang="en-US" dirty="0"/>
              <a:t>A common need for </a:t>
            </a:r>
            <a:r>
              <a:rPr lang="en-US" u="sng" dirty="0"/>
              <a:t>protocols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3662486264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Globus Toolkit™</a:t>
            </a:r>
          </a:p>
        </p:txBody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822532" cy="4343400"/>
          </a:xfrm>
        </p:spPr>
        <p:txBody>
          <a:bodyPr>
            <a:normAutofit/>
          </a:bodyPr>
          <a:lstStyle/>
          <a:p>
            <a:r>
              <a:rPr lang="en-US"/>
              <a:t>A software toolkit addressing key technical problems in the development of Grid-enabled tools, services, and applications</a:t>
            </a:r>
          </a:p>
          <a:p>
            <a:pPr lvl="1"/>
            <a:r>
              <a:rPr lang="en-US"/>
              <a:t>Offer a modular set of orthogonal services</a:t>
            </a:r>
          </a:p>
          <a:p>
            <a:pPr lvl="1"/>
            <a:r>
              <a:rPr lang="en-US"/>
              <a:t>Enable </a:t>
            </a:r>
            <a:r>
              <a:rPr lang="en-US" i="1"/>
              <a:t>incremental</a:t>
            </a:r>
            <a:r>
              <a:rPr lang="en-US"/>
              <a:t> development of grid-enabled tools and applications </a:t>
            </a:r>
          </a:p>
          <a:p>
            <a:pPr lvl="1"/>
            <a:r>
              <a:rPr lang="en-US"/>
              <a:t>Implement standard Grid protocols and APIs</a:t>
            </a:r>
          </a:p>
          <a:p>
            <a:pPr lvl="1"/>
            <a:r>
              <a:rPr lang="en-US"/>
              <a:t>Available under liberal open source license</a:t>
            </a:r>
          </a:p>
          <a:p>
            <a:pPr lvl="1"/>
            <a:r>
              <a:rPr lang="en-US"/>
              <a:t>Large community of developers &amp; users</a:t>
            </a:r>
          </a:p>
          <a:p>
            <a:pPr lvl="1"/>
            <a:r>
              <a:rPr lang="en-US"/>
              <a:t>Commercial support</a:t>
            </a:r>
          </a:p>
        </p:txBody>
      </p:sp>
    </p:spTree>
    <p:extLst>
      <p:ext uri="{BB962C8B-B14F-4D97-AF65-F5344CB8AC3E}">
        <p14:creationId xmlns:p14="http://schemas.microsoft.com/office/powerpoint/2010/main" val="64629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Approach</a:t>
            </a:r>
          </a:p>
        </p:txBody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997950" cy="4343400"/>
          </a:xfrm>
        </p:spPr>
        <p:txBody>
          <a:bodyPr>
            <a:normAutofit/>
          </a:bodyPr>
          <a:lstStyle/>
          <a:p>
            <a:r>
              <a:rPr lang="en-US"/>
              <a:t>Define Grid protocols &amp; APIs</a:t>
            </a:r>
          </a:p>
          <a:p>
            <a:pPr lvl="1"/>
            <a:r>
              <a:rPr lang="en-US"/>
              <a:t>Protocol-mediated access to remote resources</a:t>
            </a:r>
          </a:p>
          <a:p>
            <a:pPr lvl="1"/>
            <a:r>
              <a:rPr lang="en-US"/>
              <a:t>Integrate and extend existing standards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/>
              <a:t>On the Grid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= speak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Intergrid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protocols</a:t>
            </a:r>
          </a:p>
          <a:p>
            <a:r>
              <a:rPr lang="en-US"/>
              <a:t>Develop a reference implementation</a:t>
            </a:r>
          </a:p>
          <a:p>
            <a:pPr lvl="1"/>
            <a:r>
              <a:rPr lang="en-US"/>
              <a:t>Open source Globus Toolkit</a:t>
            </a:r>
          </a:p>
          <a:p>
            <a:pPr lvl="1"/>
            <a:r>
              <a:rPr lang="en-US"/>
              <a:t>Client and server SDKs, services, tools, etc.</a:t>
            </a:r>
          </a:p>
          <a:p>
            <a:r>
              <a:rPr lang="en-US"/>
              <a:t>Grid-enable wide variety of tools</a:t>
            </a:r>
          </a:p>
          <a:p>
            <a:pPr lvl="1"/>
            <a:r>
              <a:rPr lang="en-US"/>
              <a:t>Globus Toolkit, FTP, SSH, Condor, SRB, MPI, …</a:t>
            </a:r>
          </a:p>
          <a:p>
            <a:r>
              <a:rPr lang="en-US"/>
              <a:t>Learn through deployment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8488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315" y="304800"/>
            <a:ext cx="8540485" cy="528638"/>
          </a:xfrm>
        </p:spPr>
        <p:txBody>
          <a:bodyPr>
            <a:normAutofit fontScale="90000"/>
          </a:bodyPr>
          <a:lstStyle/>
          <a:p>
            <a:r>
              <a:rPr lang="en-US"/>
              <a:t>Data Intensive Physical Sciences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296" y="1295400"/>
            <a:ext cx="9493250" cy="4343400"/>
          </a:xfrm>
        </p:spPr>
        <p:txBody>
          <a:bodyPr>
            <a:normAutofit/>
          </a:bodyPr>
          <a:lstStyle/>
          <a:p>
            <a:r>
              <a:rPr lang="en-US" dirty="0"/>
              <a:t>High energy &amp; nuclear physics</a:t>
            </a:r>
          </a:p>
          <a:p>
            <a:pPr lvl="1"/>
            <a:r>
              <a:rPr lang="en-US" dirty="0"/>
              <a:t>Including new experiments at CERN</a:t>
            </a:r>
          </a:p>
          <a:p>
            <a:r>
              <a:rPr lang="en-US" dirty="0"/>
              <a:t>Gravity wave searches</a:t>
            </a:r>
          </a:p>
          <a:p>
            <a:pPr lvl="1"/>
            <a:r>
              <a:rPr lang="en-US" dirty="0"/>
              <a:t>LIGO, GEO, VIRGO</a:t>
            </a:r>
          </a:p>
          <a:p>
            <a:r>
              <a:rPr lang="en-US" dirty="0"/>
              <a:t>Time-dependent 3-D systems (simulation, data)</a:t>
            </a:r>
          </a:p>
          <a:p>
            <a:pPr lvl="1"/>
            <a:r>
              <a:rPr lang="en-US" dirty="0"/>
              <a:t>Earth Observation, climate modeling</a:t>
            </a:r>
          </a:p>
          <a:p>
            <a:pPr lvl="1"/>
            <a:r>
              <a:rPr lang="en-US" dirty="0"/>
              <a:t>Geophysics, earthquake modeling</a:t>
            </a:r>
          </a:p>
          <a:p>
            <a:pPr lvl="1"/>
            <a:r>
              <a:rPr lang="en-US" dirty="0"/>
              <a:t>Fluids, aerodynamic design</a:t>
            </a:r>
          </a:p>
          <a:p>
            <a:pPr lvl="1"/>
            <a:r>
              <a:rPr lang="en-US" dirty="0"/>
              <a:t>Pollutant dispersal scenarios</a:t>
            </a:r>
          </a:p>
          <a:p>
            <a:r>
              <a:rPr lang="en-US" dirty="0"/>
              <a:t>Astronomy: Digital sky surveys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0"/>
            <a:ext cx="8420100" cy="762000"/>
          </a:xfrm>
        </p:spPr>
        <p:txBody>
          <a:bodyPr/>
          <a:lstStyle/>
          <a:p>
            <a:r>
              <a:rPr lang="en-US"/>
              <a:t>Data Intensive Biology and Medicine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156973"/>
            <a:ext cx="9988550" cy="4343400"/>
          </a:xfrm>
        </p:spPr>
        <p:txBody>
          <a:bodyPr>
            <a:normAutofit/>
          </a:bodyPr>
          <a:lstStyle/>
          <a:p>
            <a:r>
              <a:rPr lang="en-US" dirty="0"/>
              <a:t>Medical data</a:t>
            </a:r>
          </a:p>
          <a:p>
            <a:pPr lvl="1"/>
            <a:r>
              <a:rPr lang="en-US" dirty="0"/>
              <a:t>X-Ray, mammography data, etc. (many petabytes)</a:t>
            </a:r>
          </a:p>
          <a:p>
            <a:pPr lvl="1"/>
            <a:r>
              <a:rPr lang="en-US" dirty="0"/>
              <a:t>Digitizing patient records (ditto)</a:t>
            </a:r>
          </a:p>
          <a:p>
            <a:r>
              <a:rPr lang="en-US" dirty="0"/>
              <a:t>X-ray crystallography</a:t>
            </a:r>
          </a:p>
          <a:p>
            <a:r>
              <a:rPr lang="en-US" dirty="0"/>
              <a:t>Molecular genomics and related disciplines</a:t>
            </a:r>
          </a:p>
          <a:p>
            <a:pPr lvl="1"/>
            <a:r>
              <a:rPr lang="en-US" dirty="0"/>
              <a:t>Human Genome, other genome databases</a:t>
            </a:r>
          </a:p>
          <a:p>
            <a:pPr lvl="1"/>
            <a:r>
              <a:rPr lang="en-US" dirty="0"/>
              <a:t>Proteomics (protein structure, activities, …)</a:t>
            </a:r>
          </a:p>
          <a:p>
            <a:pPr lvl="1"/>
            <a:r>
              <a:rPr lang="en-US" dirty="0"/>
              <a:t>Protein interactions, drug delivery</a:t>
            </a:r>
          </a:p>
          <a:p>
            <a:r>
              <a:rPr lang="en-US" dirty="0"/>
              <a:t>Virtual Population Laboratory (proposed)</a:t>
            </a:r>
          </a:p>
          <a:p>
            <a:pPr lvl="1"/>
            <a:r>
              <a:rPr lang="en-US" dirty="0"/>
              <a:t>Simulate likely spread of disease outbreaks</a:t>
            </a:r>
          </a:p>
          <a:p>
            <a:r>
              <a:rPr lang="en-US" dirty="0"/>
              <a:t>Brain scans (3-D, time dependent)</a:t>
            </a:r>
          </a:p>
        </p:txBody>
      </p:sp>
    </p:spTree>
    <p:extLst>
      <p:ext uri="{BB962C8B-B14F-4D97-AF65-F5344CB8AC3E}">
        <p14:creationId xmlns:p14="http://schemas.microsoft.com/office/powerpoint/2010/main" val="26205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b="1" dirty="0"/>
              <a:t>Grid computing</a:t>
            </a:r>
            <a:r>
              <a:rPr lang="en-US" dirty="0"/>
              <a:t>	</a:t>
            </a:r>
            <a:r>
              <a:rPr lang="en-US" b="1" dirty="0"/>
              <a:t>Cloud computing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843" y="1600204"/>
            <a:ext cx="8228331" cy="452596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Grids </a:t>
            </a:r>
            <a:r>
              <a:rPr lang="en-US" dirty="0"/>
              <a:t>enable access to </a:t>
            </a:r>
            <a:r>
              <a:rPr lang="en-US" b="1" dirty="0"/>
              <a:t>shared</a:t>
            </a:r>
            <a:r>
              <a:rPr lang="en-US" dirty="0"/>
              <a:t> computing power and storage capacity from your desktop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Clouds </a:t>
            </a:r>
            <a:r>
              <a:rPr lang="en-US" dirty="0"/>
              <a:t>enable access to </a:t>
            </a:r>
            <a:r>
              <a:rPr lang="en-US" b="1" dirty="0"/>
              <a:t>leased</a:t>
            </a:r>
            <a:r>
              <a:rPr lang="en-US" dirty="0"/>
              <a:t> computing power and storage capacity from your desktop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45008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 provides the service?		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4"/>
            <a:ext cx="891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GRID:</a:t>
            </a:r>
          </a:p>
          <a:p>
            <a:pPr lvl="1"/>
            <a:r>
              <a:rPr lang="en-US" dirty="0" smtClean="0"/>
              <a:t>Research </a:t>
            </a:r>
            <a:r>
              <a:rPr lang="en-US" dirty="0"/>
              <a:t>institutes and universities federate their services around the world through projects such as EGI-</a:t>
            </a:r>
            <a:r>
              <a:rPr lang="en-US" dirty="0" err="1"/>
              <a:t>InSPIRE</a:t>
            </a:r>
            <a:r>
              <a:rPr lang="en-US" dirty="0"/>
              <a:t> and the European Grid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 smtClean="0"/>
              <a:t>Cloud</a:t>
            </a:r>
          </a:p>
          <a:p>
            <a:pPr lvl="1"/>
            <a:r>
              <a:rPr lang="en-US" dirty="0"/>
              <a:t>Large individual companies e.g. Amazon and Microsoft and at a smaller scale, institutes and </a:t>
            </a:r>
            <a:r>
              <a:rPr lang="en-US" dirty="0" err="1"/>
              <a:t>organisations</a:t>
            </a:r>
            <a:r>
              <a:rPr lang="en-US" dirty="0"/>
              <a:t> deploying open source software such as Open Slate, Eucalyptus and Open Nebula.</a:t>
            </a:r>
          </a:p>
        </p:txBody>
      </p:sp>
    </p:spTree>
    <p:extLst>
      <p:ext uri="{BB962C8B-B14F-4D97-AF65-F5344CB8AC3E}">
        <p14:creationId xmlns:p14="http://schemas.microsoft.com/office/powerpoint/2010/main" val="4002697166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 </a:t>
            </a:r>
            <a:r>
              <a:rPr lang="en-US" b="1" dirty="0" smtClean="0"/>
              <a:t>uses the </a:t>
            </a:r>
            <a:r>
              <a:rPr lang="en-US" b="1" dirty="0"/>
              <a:t>service?		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555" y="1600204"/>
            <a:ext cx="891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GRID:</a:t>
            </a:r>
          </a:p>
          <a:p>
            <a:pPr lvl="1"/>
            <a:r>
              <a:rPr lang="en-US" dirty="0"/>
              <a:t>Research collaborations, called "Virtual </a:t>
            </a:r>
            <a:r>
              <a:rPr lang="en-US" dirty="0" err="1"/>
              <a:t>Organisations</a:t>
            </a:r>
            <a:r>
              <a:rPr lang="en-US" dirty="0"/>
              <a:t>", which bring </a:t>
            </a:r>
            <a:r>
              <a:rPr lang="en-US" dirty="0" err="1"/>
              <a:t>togetherresearchers</a:t>
            </a:r>
            <a:r>
              <a:rPr lang="en-US" dirty="0"/>
              <a:t> around the world working in the same field.</a:t>
            </a:r>
          </a:p>
          <a:p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Commercial </a:t>
            </a:r>
            <a:r>
              <a:rPr lang="en-US" dirty="0"/>
              <a:t>businesses or researchers with generic IT needs</a:t>
            </a:r>
          </a:p>
        </p:txBody>
      </p:sp>
    </p:spTree>
    <p:extLst>
      <p:ext uri="{BB962C8B-B14F-4D97-AF65-F5344CB8AC3E}">
        <p14:creationId xmlns:p14="http://schemas.microsoft.com/office/powerpoint/2010/main" val="3618326221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 </a:t>
            </a:r>
            <a:r>
              <a:rPr lang="en-US" b="1" dirty="0" smtClean="0"/>
              <a:t>pays for the </a:t>
            </a:r>
            <a:r>
              <a:rPr lang="en-US" b="1" dirty="0"/>
              <a:t>service?		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267" y="1600204"/>
            <a:ext cx="891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GRID:</a:t>
            </a:r>
          </a:p>
          <a:p>
            <a:pPr lvl="1"/>
            <a:r>
              <a:rPr lang="en-US" dirty="0"/>
              <a:t>Governments - providers and users are usually publicly funded research </a:t>
            </a:r>
            <a:r>
              <a:rPr lang="en-US" dirty="0" err="1"/>
              <a:t>organisations</a:t>
            </a:r>
            <a:r>
              <a:rPr lang="en-US" dirty="0"/>
              <a:t>, for example through National Grid </a:t>
            </a:r>
            <a:r>
              <a:rPr lang="en-US" dirty="0" smtClean="0"/>
              <a:t>Initiatives.</a:t>
            </a:r>
          </a:p>
          <a:p>
            <a:r>
              <a:rPr lang="en-US" dirty="0" smtClean="0"/>
              <a:t>Cloud</a:t>
            </a:r>
          </a:p>
          <a:p>
            <a:pPr lvl="1"/>
            <a:r>
              <a:rPr lang="en-US" dirty="0"/>
              <a:t>The cloud provider pays for the computing resources; the user pays to use them</a:t>
            </a:r>
          </a:p>
        </p:txBody>
      </p:sp>
    </p:spTree>
    <p:extLst>
      <p:ext uri="{BB962C8B-B14F-4D97-AF65-F5344CB8AC3E}">
        <p14:creationId xmlns:p14="http://schemas.microsoft.com/office/powerpoint/2010/main" val="2304696047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Where are the computing resources</a:t>
            </a:r>
            <a:r>
              <a:rPr lang="en-US" b="1" dirty="0" smtClean="0"/>
              <a:t>?</a:t>
            </a:r>
            <a:r>
              <a:rPr lang="en-US" b="1" dirty="0"/>
              <a:t>		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555" y="1679657"/>
            <a:ext cx="891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GRID:</a:t>
            </a:r>
          </a:p>
          <a:p>
            <a:pPr lvl="1"/>
            <a:r>
              <a:rPr lang="en-US" dirty="0"/>
              <a:t>In computing </a:t>
            </a:r>
            <a:r>
              <a:rPr lang="en-US" dirty="0" err="1"/>
              <a:t>centres</a:t>
            </a:r>
            <a:r>
              <a:rPr lang="en-US" dirty="0"/>
              <a:t> distributed across different sites, countries and </a:t>
            </a:r>
            <a:r>
              <a:rPr lang="en-US" dirty="0" smtClean="0"/>
              <a:t>continents.</a:t>
            </a:r>
          </a:p>
          <a:p>
            <a:r>
              <a:rPr lang="en-US" dirty="0" smtClean="0"/>
              <a:t>Cloud</a:t>
            </a:r>
          </a:p>
          <a:p>
            <a:pPr lvl="1"/>
            <a:r>
              <a:rPr lang="en-US" dirty="0"/>
              <a:t>The cloud providers private data </a:t>
            </a:r>
            <a:r>
              <a:rPr lang="en-US" dirty="0" err="1"/>
              <a:t>centres</a:t>
            </a:r>
            <a:r>
              <a:rPr lang="en-US" dirty="0"/>
              <a:t> which are often </a:t>
            </a:r>
            <a:r>
              <a:rPr lang="en-US" dirty="0" err="1"/>
              <a:t>centralised</a:t>
            </a:r>
            <a:r>
              <a:rPr lang="en-US" dirty="0"/>
              <a:t> in a few locations with excellent network connections and cheap electrical power.</a:t>
            </a:r>
          </a:p>
        </p:txBody>
      </p:sp>
    </p:spTree>
    <p:extLst>
      <p:ext uri="{BB962C8B-B14F-4D97-AF65-F5344CB8AC3E}">
        <p14:creationId xmlns:p14="http://schemas.microsoft.com/office/powerpoint/2010/main" val="116560320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364" y="228600"/>
            <a:ext cx="9073725" cy="677108"/>
          </a:xfrm>
        </p:spPr>
        <p:txBody>
          <a:bodyPr>
            <a:normAutofit/>
          </a:bodyPr>
          <a:lstStyle/>
          <a:p>
            <a:r>
              <a:rPr lang="de-DE" dirty="0" smtClean="0"/>
              <a:t>Grid </a:t>
            </a:r>
            <a:r>
              <a:rPr lang="de-DE" dirty="0" err="1" smtClean="0"/>
              <a:t>Computing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9364" y="1295402"/>
            <a:ext cx="9073725" cy="5394297"/>
          </a:xfrm>
        </p:spPr>
        <p:txBody>
          <a:bodyPr>
            <a:normAutofit/>
          </a:bodyPr>
          <a:lstStyle/>
          <a:p>
            <a:r>
              <a:rPr lang="de-DE" dirty="0" err="1" smtClean="0"/>
              <a:t>Pooling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endParaRPr lang="de-DE" dirty="0" smtClean="0"/>
          </a:p>
          <a:p>
            <a:pPr lvl="1"/>
            <a:r>
              <a:rPr lang="de-DE" dirty="0" smtClean="0"/>
              <a:t>For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and </a:t>
            </a:r>
            <a:r>
              <a:rPr lang="de-DE" dirty="0" err="1" smtClean="0"/>
              <a:t>simulation</a:t>
            </a:r>
            <a:endParaRPr lang="de-DE" dirty="0" smtClean="0"/>
          </a:p>
          <a:p>
            <a:pPr lvl="1"/>
            <a:r>
              <a:rPr lang="de-DE" dirty="0" err="1" smtClean="0"/>
              <a:t>from</a:t>
            </a:r>
            <a:r>
              <a:rPr lang="de-DE" dirty="0" smtClean="0"/>
              <a:t> multiple administrative </a:t>
            </a:r>
            <a:r>
              <a:rPr lang="de-DE" dirty="0" err="1" smtClean="0"/>
              <a:t>domains</a:t>
            </a:r>
            <a:endParaRPr lang="de-DE" dirty="0" smtClean="0"/>
          </a:p>
          <a:p>
            <a:r>
              <a:rPr lang="de-DE" dirty="0" err="1" smtClean="0"/>
              <a:t>Virtual</a:t>
            </a:r>
            <a:r>
              <a:rPr lang="de-DE" dirty="0" smtClean="0"/>
              <a:t> Supercomputer,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Organizations</a:t>
            </a:r>
            <a:endParaRPr lang="de-DE" dirty="0" smtClean="0"/>
          </a:p>
          <a:p>
            <a:pPr lvl="1"/>
            <a:r>
              <a:rPr lang="de-DE" dirty="0" smtClean="0"/>
              <a:t>SPMD - Same </a:t>
            </a:r>
            <a:r>
              <a:rPr lang="de-DE" dirty="0" err="1" smtClean="0"/>
              <a:t>Program</a:t>
            </a:r>
            <a:r>
              <a:rPr lang="de-DE" dirty="0" smtClean="0"/>
              <a:t> Multiple Data</a:t>
            </a:r>
          </a:p>
          <a:p>
            <a:pPr lvl="1"/>
            <a:r>
              <a:rPr lang="de-DE" dirty="0" err="1" smtClean="0"/>
              <a:t>coarse</a:t>
            </a:r>
            <a:r>
              <a:rPr lang="de-DE" dirty="0" smtClean="0"/>
              <a:t> </a:t>
            </a:r>
            <a:r>
              <a:rPr lang="de-DE" dirty="0" err="1" smtClean="0"/>
              <a:t>grained</a:t>
            </a:r>
            <a:r>
              <a:rPr lang="de-DE" dirty="0" smtClean="0"/>
              <a:t> parallel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r>
              <a:rPr lang="de-DE" dirty="0" err="1" smtClean="0"/>
              <a:t>Examples</a:t>
            </a:r>
            <a:endParaRPr lang="de-DE" dirty="0" smtClean="0"/>
          </a:p>
          <a:p>
            <a:pPr lvl="1"/>
            <a:r>
              <a:rPr lang="de-DE" dirty="0" smtClean="0"/>
              <a:t>SETI@HOME</a:t>
            </a:r>
          </a:p>
          <a:p>
            <a:pPr lvl="1"/>
            <a:r>
              <a:rPr lang="de-DE" dirty="0" smtClean="0"/>
              <a:t>Berkeley Open </a:t>
            </a:r>
            <a:r>
              <a:rPr lang="de-DE" dirty="0" err="1" smtClean="0"/>
              <a:t>Infrastructure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(BOINC)</a:t>
            </a:r>
          </a:p>
          <a:p>
            <a:pPr lvl="1"/>
            <a:r>
              <a:rPr lang="de-DE" dirty="0" smtClean="0"/>
              <a:t>Globus </a:t>
            </a:r>
            <a:r>
              <a:rPr lang="de-DE" dirty="0" err="1" smtClean="0"/>
              <a:t>toolkit</a:t>
            </a:r>
            <a:r>
              <a:rPr lang="de-DE" dirty="0" smtClean="0"/>
              <a:t> (GTK)</a:t>
            </a:r>
          </a:p>
          <a:p>
            <a:r>
              <a:rPr lang="de-DE" dirty="0" err="1" smtClean="0"/>
              <a:t>Standardization</a:t>
            </a:r>
            <a:r>
              <a:rPr lang="de-DE" dirty="0" smtClean="0"/>
              <a:t> </a:t>
            </a:r>
            <a:r>
              <a:rPr lang="de-DE" dirty="0" err="1" smtClean="0"/>
              <a:t>efforts</a:t>
            </a:r>
            <a:r>
              <a:rPr lang="de-DE" dirty="0" smtClean="0"/>
              <a:t> at Open Grid Forum (OGF)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38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use them?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03" y="1600204"/>
            <a:ext cx="891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GRID:</a:t>
            </a:r>
          </a:p>
          <a:p>
            <a:r>
              <a:rPr lang="en-US" dirty="0"/>
              <a:t>You don`t need to buy or maintain your own large computer </a:t>
            </a:r>
            <a:r>
              <a:rPr lang="en-US" dirty="0" err="1" smtClean="0"/>
              <a:t>centre</a:t>
            </a:r>
            <a:endParaRPr lang="en-US" dirty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complete more work more quickly and tackle more difficult problems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share data with your distributed team in a secure way.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Cloud</a:t>
            </a:r>
          </a:p>
          <a:p>
            <a:pPr lvl="1"/>
            <a:r>
              <a:rPr lang="en-US" dirty="0"/>
              <a:t>You don`t need to buy or maintain your own personal computer </a:t>
            </a:r>
            <a:r>
              <a:rPr lang="en-US" dirty="0" err="1" smtClean="0"/>
              <a:t>centre</a:t>
            </a:r>
            <a:endParaRPr lang="en-US" dirty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quickly access extra resources during peak work periods</a:t>
            </a:r>
          </a:p>
        </p:txBody>
      </p:sp>
    </p:spTree>
    <p:extLst>
      <p:ext uri="{BB962C8B-B14F-4D97-AF65-F5344CB8AC3E}">
        <p14:creationId xmlns:p14="http://schemas.microsoft.com/office/powerpoint/2010/main" val="1980701722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are they useful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691" y="1600204"/>
            <a:ext cx="891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GRID:</a:t>
            </a:r>
          </a:p>
          <a:p>
            <a:pPr lvl="1"/>
            <a:r>
              <a:rPr lang="en-US" dirty="0" smtClean="0"/>
              <a:t>Grids </a:t>
            </a:r>
            <a:r>
              <a:rPr lang="en-US" dirty="0"/>
              <a:t>were designed to handle large sets of limited duration jobs that produce or use large quantities of data (e.g. the LHC and life sciences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Cloud</a:t>
            </a:r>
          </a:p>
          <a:p>
            <a:pPr lvl="1"/>
            <a:r>
              <a:rPr lang="en-US" dirty="0"/>
              <a:t>Clouds best support long term services and longer running jobs (E.g. </a:t>
            </a:r>
            <a:r>
              <a:rPr lang="en-US" dirty="0" err="1"/>
              <a:t>facebook.com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Cloud IAAS can also be used to scale up for limited duration jobs however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9733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19364" y="228600"/>
            <a:ext cx="9073725" cy="677108"/>
          </a:xfrm>
        </p:spPr>
        <p:txBody>
          <a:bodyPr>
            <a:normAutofit/>
          </a:bodyPr>
          <a:lstStyle/>
          <a:p>
            <a:r>
              <a:rPr lang="de-DE" dirty="0" smtClean="0"/>
              <a:t>Grid vs. Cloud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2275" y="1420813"/>
            <a:ext cx="8543121" cy="4205254"/>
          </a:xfrm>
        </p:spPr>
        <p:txBody>
          <a:bodyPr>
            <a:noAutofit/>
          </a:bodyPr>
          <a:lstStyle/>
          <a:p>
            <a:r>
              <a:rPr lang="de-DE" dirty="0" smtClean="0"/>
              <a:t>Grid </a:t>
            </a:r>
            <a:r>
              <a:rPr lang="de-DE" b="1" dirty="0" err="1" smtClean="0"/>
              <a:t>never</a:t>
            </a:r>
            <a:r>
              <a:rPr lang="de-DE" b="1" dirty="0" smtClean="0"/>
              <a:t> </a:t>
            </a:r>
            <a:r>
              <a:rPr lang="de-DE" b="1" dirty="0" err="1" smtClean="0"/>
              <a:t>considered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interactive</a:t>
            </a:r>
            <a:r>
              <a:rPr lang="de-DE" b="1" dirty="0" smtClean="0"/>
              <a:t> end </a:t>
            </a:r>
            <a:r>
              <a:rPr lang="de-DE" b="1" dirty="0" err="1" smtClean="0"/>
              <a:t>user</a:t>
            </a:r>
            <a:r>
              <a:rPr lang="de-DE" b="1" dirty="0" smtClean="0"/>
              <a:t> </a:t>
            </a:r>
          </a:p>
          <a:p>
            <a:pPr lvl="1"/>
            <a:r>
              <a:rPr lang="de-DE" dirty="0" err="1" smtClean="0"/>
              <a:t>jobs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submitted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portals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retrieved</a:t>
            </a:r>
            <a:r>
              <a:rPr lang="de-DE" dirty="0" smtClean="0"/>
              <a:t> </a:t>
            </a:r>
            <a:r>
              <a:rPr lang="de-DE" dirty="0" err="1" smtClean="0"/>
              <a:t>hours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 in form of log </a:t>
            </a:r>
            <a:r>
              <a:rPr lang="de-DE" dirty="0" err="1" smtClean="0"/>
              <a:t>files</a:t>
            </a:r>
            <a:r>
              <a:rPr lang="de-DE" dirty="0" smtClean="0"/>
              <a:t> and </a:t>
            </a:r>
            <a:r>
              <a:rPr lang="de-DE" dirty="0" err="1" smtClean="0"/>
              <a:t>collected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. </a:t>
            </a:r>
          </a:p>
          <a:p>
            <a:r>
              <a:rPr lang="de-DE" dirty="0" smtClean="0"/>
              <a:t>Grid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not</a:t>
            </a:r>
            <a:r>
              <a:rPr lang="de-DE" dirty="0" smtClean="0"/>
              <a:t> </a:t>
            </a:r>
            <a:r>
              <a:rPr lang="de-DE" dirty="0" err="1" smtClean="0"/>
              <a:t>integrate</a:t>
            </a:r>
            <a:r>
              <a:rPr lang="de-DE" dirty="0" smtClean="0"/>
              <a:t> administrative </a:t>
            </a:r>
            <a:r>
              <a:rPr lang="de-DE" dirty="0" err="1" smtClean="0"/>
              <a:t>domains</a:t>
            </a:r>
            <a:r>
              <a:rPr lang="de-DE" dirty="0" smtClean="0"/>
              <a:t>. </a:t>
            </a:r>
          </a:p>
          <a:p>
            <a:pPr lvl="1"/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certificates</a:t>
            </a:r>
            <a:r>
              <a:rPr lang="de-DE" dirty="0" smtClean="0"/>
              <a:t>, </a:t>
            </a:r>
            <a:r>
              <a:rPr lang="de-DE" dirty="0" err="1" smtClean="0"/>
              <a:t>enable</a:t>
            </a:r>
            <a:r>
              <a:rPr lang="de-DE" dirty="0" smtClean="0"/>
              <a:t> </a:t>
            </a:r>
            <a:r>
              <a:rPr lang="de-DE" dirty="0" err="1" smtClean="0"/>
              <a:t>ssh</a:t>
            </a:r>
            <a:r>
              <a:rPr lang="de-DE" dirty="0" smtClean="0"/>
              <a:t> </a:t>
            </a:r>
            <a:r>
              <a:rPr lang="de-DE" dirty="0" err="1" smtClean="0"/>
              <a:t>login</a:t>
            </a:r>
            <a:r>
              <a:rPr lang="de-DE" dirty="0" smtClean="0"/>
              <a:t>, and </a:t>
            </a:r>
            <a:r>
              <a:rPr lang="de-DE" dirty="0" err="1" smtClean="0"/>
              <a:t>setting</a:t>
            </a:r>
            <a:r>
              <a:rPr lang="de-DE" dirty="0" smtClean="0"/>
              <a:t> up </a:t>
            </a:r>
            <a:r>
              <a:rPr lang="de-DE" dirty="0" err="1" smtClean="0"/>
              <a:t>mutual</a:t>
            </a:r>
            <a:r>
              <a:rPr lang="de-DE" dirty="0" smtClean="0"/>
              <a:t> </a:t>
            </a:r>
            <a:r>
              <a:rPr lang="de-DE" dirty="0" err="1" smtClean="0"/>
              <a:t>trust</a:t>
            </a:r>
            <a:r>
              <a:rPr lang="de-DE" dirty="0" smtClean="0"/>
              <a:t> </a:t>
            </a:r>
            <a:r>
              <a:rPr lang="de-DE" dirty="0" err="1" smtClean="0"/>
              <a:t>relationships</a:t>
            </a:r>
            <a:r>
              <a:rPr lang="de-DE" dirty="0" smtClean="0"/>
              <a:t> </a:t>
            </a:r>
            <a:r>
              <a:rPr lang="de-DE" dirty="0" err="1" smtClean="0"/>
              <a:t>across</a:t>
            </a:r>
            <a:r>
              <a:rPr lang="de-DE" dirty="0" smtClean="0"/>
              <a:t> all </a:t>
            </a:r>
            <a:r>
              <a:rPr lang="de-DE" dirty="0" err="1" smtClean="0"/>
              <a:t>partners</a:t>
            </a:r>
            <a:endParaRPr lang="de-DE" dirty="0" smtClean="0"/>
          </a:p>
          <a:p>
            <a:r>
              <a:rPr lang="de-DE" dirty="0" smtClean="0"/>
              <a:t>Creating a </a:t>
            </a:r>
            <a:r>
              <a:rPr lang="de-DE" dirty="0" err="1" smtClean="0"/>
              <a:t>huge</a:t>
            </a:r>
            <a:r>
              <a:rPr lang="de-DE" dirty="0" smtClean="0"/>
              <a:t>,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supercomputer</a:t>
            </a:r>
            <a:r>
              <a:rPr lang="de-DE" dirty="0" smtClean="0"/>
              <a:t>, 	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managed</a:t>
            </a:r>
            <a:r>
              <a:rPr lang="de-DE" dirty="0" smtClean="0"/>
              <a:t> in a </a:t>
            </a:r>
            <a:r>
              <a:rPr lang="de-DE" b="1" dirty="0" err="1" smtClean="0"/>
              <a:t>batch-job-processing</a:t>
            </a:r>
            <a:r>
              <a:rPr lang="de-DE" b="1" dirty="0" smtClean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0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65809" y="713471"/>
            <a:ext cx="4616524" cy="4319089"/>
            <a:chOff x="3215582" y="1541465"/>
            <a:chExt cx="3629507" cy="3088573"/>
          </a:xfrm>
        </p:grpSpPr>
        <p:grpSp>
          <p:nvGrpSpPr>
            <p:cNvPr id="5" name="Group 4"/>
            <p:cNvGrpSpPr/>
            <p:nvPr/>
          </p:nvGrpSpPr>
          <p:grpSpPr>
            <a:xfrm>
              <a:off x="3215582" y="1541465"/>
              <a:ext cx="3468749" cy="2862381"/>
              <a:chOff x="7800859" y="1593155"/>
              <a:chExt cx="3468749" cy="286238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341488" y="3750771"/>
                <a:ext cx="1546533" cy="704765"/>
                <a:chOff x="8329201" y="4053264"/>
                <a:chExt cx="1622277" cy="1048301"/>
              </a:xfrm>
            </p:grpSpPr>
            <p:sp>
              <p:nvSpPr>
                <p:cNvPr id="16" name="Can 15"/>
                <p:cNvSpPr/>
                <p:nvPr/>
              </p:nvSpPr>
              <p:spPr>
                <a:xfrm rot="5400000">
                  <a:off x="8750166" y="4380949"/>
                  <a:ext cx="268185" cy="1110116"/>
                </a:xfrm>
                <a:prstGeom prst="can">
                  <a:avLst>
                    <a:gd name="adj" fmla="val 33138"/>
                  </a:avLst>
                </a:prstGeom>
                <a:gradFill>
                  <a:gsLst>
                    <a:gs pos="9900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an 16"/>
                <p:cNvSpPr/>
                <p:nvPr/>
              </p:nvSpPr>
              <p:spPr>
                <a:xfrm rot="5400000">
                  <a:off x="9494977" y="4645064"/>
                  <a:ext cx="352135" cy="560867"/>
                </a:xfrm>
                <a:prstGeom prst="can">
                  <a:avLst/>
                </a:prstGeom>
                <a:solidFill>
                  <a:srgbClr val="304598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an 17"/>
                <p:cNvSpPr/>
                <p:nvPr/>
              </p:nvSpPr>
              <p:spPr>
                <a:xfrm>
                  <a:off x="9520131" y="4053264"/>
                  <a:ext cx="242459" cy="722406"/>
                </a:xfrm>
                <a:prstGeom prst="ca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Chord 9"/>
              <p:cNvSpPr/>
              <p:nvPr/>
            </p:nvSpPr>
            <p:spPr>
              <a:xfrm rot="4074449">
                <a:off x="8097742" y="2064099"/>
                <a:ext cx="1403739" cy="1254399"/>
              </a:xfrm>
              <a:prstGeom prst="chord">
                <a:avLst>
                  <a:gd name="adj1" fmla="val 4138271"/>
                  <a:gd name="adj2" fmla="val 16200000"/>
                </a:avLst>
              </a:prstGeom>
              <a:solidFill>
                <a:srgbClr val="69BCED"/>
              </a:solidFill>
              <a:ln>
                <a:solidFill>
                  <a:srgbClr val="69BCE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hord 10"/>
              <p:cNvSpPr/>
              <p:nvPr/>
            </p:nvSpPr>
            <p:spPr>
              <a:xfrm rot="6806027">
                <a:off x="9118240" y="1529592"/>
                <a:ext cx="1450149" cy="1577276"/>
              </a:xfrm>
              <a:prstGeom prst="chord">
                <a:avLst/>
              </a:prstGeom>
              <a:solidFill>
                <a:srgbClr val="69BCED"/>
              </a:solidFill>
              <a:ln>
                <a:solidFill>
                  <a:srgbClr val="69BCE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ord 11"/>
              <p:cNvSpPr/>
              <p:nvPr/>
            </p:nvSpPr>
            <p:spPr>
              <a:xfrm rot="12089151">
                <a:off x="10042460" y="2470806"/>
                <a:ext cx="1227148" cy="1348158"/>
              </a:xfrm>
              <a:prstGeom prst="chord">
                <a:avLst/>
              </a:prstGeom>
              <a:solidFill>
                <a:srgbClr val="69BCED"/>
              </a:solidFill>
              <a:ln>
                <a:solidFill>
                  <a:srgbClr val="69BCE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hord 12"/>
              <p:cNvSpPr/>
              <p:nvPr/>
            </p:nvSpPr>
            <p:spPr>
              <a:xfrm rot="10255943" flipH="1">
                <a:off x="7800859" y="2695853"/>
                <a:ext cx="1315660" cy="1103518"/>
              </a:xfrm>
              <a:prstGeom prst="chord">
                <a:avLst/>
              </a:prstGeom>
              <a:solidFill>
                <a:srgbClr val="69BCED"/>
              </a:solidFill>
              <a:ln>
                <a:solidFill>
                  <a:srgbClr val="69BCE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8214537" y="2393723"/>
                <a:ext cx="2512682" cy="1427612"/>
              </a:xfrm>
              <a:prstGeom prst="roundRect">
                <a:avLst/>
              </a:prstGeom>
              <a:solidFill>
                <a:srgbClr val="69BCE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an 14"/>
              <p:cNvSpPr/>
              <p:nvPr/>
            </p:nvSpPr>
            <p:spPr>
              <a:xfrm rot="5400000">
                <a:off x="10269078" y="3820107"/>
                <a:ext cx="180299" cy="1048252"/>
              </a:xfrm>
              <a:prstGeom prst="can">
                <a:avLst>
                  <a:gd name="adj" fmla="val 33138"/>
                </a:avLst>
              </a:prstGeom>
              <a:gradFill>
                <a:gsLst>
                  <a:gs pos="9900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Moon 5"/>
            <p:cNvSpPr/>
            <p:nvPr/>
          </p:nvSpPr>
          <p:spPr>
            <a:xfrm rot="8468409">
              <a:off x="5756051" y="2384362"/>
              <a:ext cx="794032" cy="1229071"/>
            </a:xfrm>
            <a:prstGeom prst="moon">
              <a:avLst>
                <a:gd name="adj" fmla="val 60141"/>
              </a:avLst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55000">
                  <a:srgbClr val="69BCED"/>
                </a:gs>
              </a:gsLst>
              <a:lin ang="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oon 6"/>
            <p:cNvSpPr/>
            <p:nvPr/>
          </p:nvSpPr>
          <p:spPr>
            <a:xfrm rot="7944355">
              <a:off x="4758631" y="1467483"/>
              <a:ext cx="1139508" cy="1730399"/>
            </a:xfrm>
            <a:prstGeom prst="moon">
              <a:avLst>
                <a:gd name="adj" fmla="val 45002"/>
              </a:avLst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47000">
                  <a:srgbClr val="69BCED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flipV="1">
              <a:off x="3226559" y="4555054"/>
              <a:ext cx="3618530" cy="74984"/>
            </a:xfrm>
            <a:prstGeom prst="ellipse">
              <a:avLst/>
            </a:prstGeom>
            <a:gradFill flip="none" rotWithShape="1">
              <a:gsLst>
                <a:gs pos="55000">
                  <a:schemeClr val="tx1">
                    <a:alpha val="50000"/>
                  </a:schemeClr>
                </a:gs>
                <a:gs pos="84000">
                  <a:srgbClr val="FFFFFF">
                    <a:alpha val="50000"/>
                  </a:srgbClr>
                </a:gs>
                <a:gs pos="20000">
                  <a:srgbClr val="FFFFFF">
                    <a:alpha val="50000"/>
                  </a:srgbClr>
                </a:gs>
              </a:gsLst>
              <a:lin ang="0" scaled="1"/>
              <a:tileRect/>
            </a:gradFill>
            <a:ln w="3175" cmpd="sng">
              <a:noFill/>
              <a:prstDash val="solid"/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679696" y="2249989"/>
            <a:ext cx="8420100" cy="14700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Cloud Computing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3498" y="5394912"/>
            <a:ext cx="8208733" cy="707852"/>
          </a:xfrm>
          <a:prstGeom prst="rect">
            <a:avLst/>
          </a:prstGeom>
        </p:spPr>
        <p:txBody>
          <a:bodyPr wrap="square" lIns="91407" tIns="45703" rIns="91407" bIns="45703">
            <a:spAutoFit/>
          </a:bodyPr>
          <a:lstStyle/>
          <a:p>
            <a:r>
              <a:rPr lang="en-US" sz="2000" dirty="0" smtClean="0"/>
              <a:t>Course notes, </a:t>
            </a:r>
            <a:r>
              <a:rPr lang="en-US" sz="2000" dirty="0"/>
              <a:t>v</a:t>
            </a:r>
            <a:r>
              <a:rPr lang="en-US" sz="2000" dirty="0" smtClean="0"/>
              <a:t>ideo </a:t>
            </a:r>
            <a:r>
              <a:rPr lang="en-US" sz="2000" dirty="0"/>
              <a:t>l</a:t>
            </a:r>
            <a:r>
              <a:rPr lang="en-US" sz="2000" dirty="0" smtClean="0"/>
              <a:t>ecture and podcast version available at</a:t>
            </a:r>
          </a:p>
          <a:p>
            <a:pPr algn="ctr"/>
            <a:r>
              <a:rPr lang="en-US" sz="2000" dirty="0" err="1" smtClean="0"/>
              <a:t>www.dit.ie</a:t>
            </a:r>
            <a:r>
              <a:rPr lang="en-US" sz="2000" dirty="0"/>
              <a:t>/</a:t>
            </a:r>
            <a:r>
              <a:rPr lang="en-US" sz="2000" dirty="0" err="1"/>
              <a:t>webcourses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703262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16100" y="0"/>
            <a:ext cx="7594600" cy="876300"/>
          </a:xfrm>
        </p:spPr>
        <p:txBody>
          <a:bodyPr anchor="b"/>
          <a:lstStyle/>
          <a:p>
            <a:r>
              <a:rPr lang="en-US" sz="3600" dirty="0"/>
              <a:t>Grid </a:t>
            </a:r>
            <a:r>
              <a:rPr lang="en-US" sz="3600" dirty="0" smtClean="0"/>
              <a:t>Computing definitions</a:t>
            </a:r>
            <a:endParaRPr 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645" y="1168276"/>
            <a:ext cx="8583660" cy="3962400"/>
          </a:xfrm>
        </p:spPr>
        <p:txBody>
          <a:bodyPr>
            <a:no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b="1" dirty="0"/>
              <a:t>Grid computing</a:t>
            </a:r>
            <a:r>
              <a:rPr lang="en-US" dirty="0"/>
              <a:t> is a form of </a:t>
            </a:r>
            <a:r>
              <a:rPr lang="en-US" b="1" dirty="0">
                <a:solidFill>
                  <a:srgbClr val="FF3300"/>
                </a:solidFill>
              </a:rPr>
              <a:t>distributed computing</a:t>
            </a:r>
            <a:r>
              <a:rPr lang="en-US" b="1" dirty="0"/>
              <a:t> </a:t>
            </a:r>
            <a:r>
              <a:rPr lang="en-US" dirty="0"/>
              <a:t>whereby a "super and virtual computer" is composed of a </a:t>
            </a:r>
            <a:r>
              <a:rPr lang="en-US" dirty="0">
                <a:solidFill>
                  <a:srgbClr val="FF3300"/>
                </a:solidFill>
              </a:rPr>
              <a:t>cluster</a:t>
            </a:r>
            <a:r>
              <a:rPr lang="en-US" dirty="0"/>
              <a:t> of networked, loosely coupled computers, acting in concert to perform very large tasks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lnSpc>
                <a:spcPct val="80000"/>
              </a:lnSpc>
            </a:pPr>
            <a:endParaRPr lang="en-US" dirty="0">
              <a:solidFill>
                <a:srgbClr val="FF3300"/>
              </a:solidFill>
            </a:endParaRPr>
          </a:p>
          <a:p>
            <a:pPr marL="342900" indent="-342900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Facilitates flexible, secure, coordinated large scale resource sharing among dynamic collections of individuals, institutions, and resource</a:t>
            </a:r>
          </a:p>
          <a:p>
            <a:pPr lvl="1">
              <a:lnSpc>
                <a:spcPct val="80000"/>
              </a:lnSpc>
            </a:pPr>
            <a:endParaRPr lang="en-US" sz="3200" dirty="0">
              <a:cs typeface="Times New Roman" charset="0"/>
            </a:endParaRPr>
          </a:p>
          <a:p>
            <a:pPr marL="342900" indent="-342900">
              <a:lnSpc>
                <a:spcPct val="80000"/>
              </a:lnSpc>
            </a:pPr>
            <a:r>
              <a:rPr lang="en-US" dirty="0"/>
              <a:t>Enable </a:t>
            </a:r>
            <a:r>
              <a:rPr lang="en-US" dirty="0">
                <a:solidFill>
                  <a:srgbClr val="FF3300"/>
                </a:solidFill>
              </a:rPr>
              <a:t>communities</a:t>
            </a:r>
            <a:r>
              <a:rPr lang="en-US" dirty="0"/>
              <a:t> (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virtual organizations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) to share geographically distributed resources as they pursue common goals </a:t>
            </a:r>
          </a:p>
        </p:txBody>
      </p:sp>
    </p:spTree>
    <p:extLst>
      <p:ext uri="{BB962C8B-B14F-4D97-AF65-F5344CB8AC3E}">
        <p14:creationId xmlns:p14="http://schemas.microsoft.com/office/powerpoint/2010/main" val="16013898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066800"/>
            <a:ext cx="8750300" cy="5562600"/>
          </a:xfrm>
        </p:spPr>
        <p:txBody>
          <a:bodyPr>
            <a:normAutofit/>
          </a:bodyPr>
          <a:lstStyle/>
          <a:p>
            <a:pPr marL="571500" indent="-571500">
              <a:spcBef>
                <a:spcPct val="0"/>
              </a:spcBef>
            </a:pPr>
            <a:r>
              <a:rPr lang="en-US" b="1" dirty="0"/>
              <a:t>			Criteria for a Grid</a:t>
            </a:r>
            <a:r>
              <a:rPr lang="en-US" b="1" dirty="0" smtClean="0"/>
              <a:t>:</a:t>
            </a:r>
          </a:p>
          <a:p>
            <a:pPr marL="571500" indent="-571500">
              <a:spcBef>
                <a:spcPct val="0"/>
              </a:spcBef>
            </a:pPr>
            <a:endParaRPr lang="en-US" b="1" dirty="0"/>
          </a:p>
          <a:p>
            <a:pPr lvl="1">
              <a:spcBef>
                <a:spcPct val="0"/>
              </a:spcBef>
            </a:pPr>
            <a:r>
              <a:rPr lang="en-US" dirty="0"/>
              <a:t>Coordinates resources that are </a:t>
            </a:r>
            <a:r>
              <a:rPr lang="en-US" dirty="0">
                <a:solidFill>
                  <a:srgbClr val="FF3300"/>
                </a:solidFill>
              </a:rPr>
              <a:t>not subject to centralized control.</a:t>
            </a:r>
          </a:p>
          <a:p>
            <a:pPr lvl="1">
              <a:spcBef>
                <a:spcPct val="0"/>
              </a:spcBef>
            </a:pPr>
            <a:r>
              <a:rPr lang="en-US" dirty="0"/>
              <a:t>Uses standard, </a:t>
            </a:r>
            <a:r>
              <a:rPr lang="en-US" dirty="0">
                <a:solidFill>
                  <a:srgbClr val="FF3300"/>
                </a:solidFill>
              </a:rPr>
              <a:t>open</a:t>
            </a:r>
            <a:r>
              <a:rPr lang="en-US" dirty="0"/>
              <a:t>, general-purpose </a:t>
            </a:r>
            <a:r>
              <a:rPr lang="en-US" dirty="0">
                <a:solidFill>
                  <a:srgbClr val="FF3300"/>
                </a:solidFill>
              </a:rPr>
              <a:t>protocols</a:t>
            </a:r>
            <a:r>
              <a:rPr lang="en-US" dirty="0"/>
              <a:t> and interfaces.</a:t>
            </a:r>
          </a:p>
          <a:p>
            <a:pPr lvl="1">
              <a:spcBef>
                <a:spcPct val="0"/>
              </a:spcBef>
            </a:pPr>
            <a:r>
              <a:rPr lang="en-US" dirty="0"/>
              <a:t>Delivers nontrivial </a:t>
            </a:r>
            <a:r>
              <a:rPr lang="en-US" dirty="0">
                <a:solidFill>
                  <a:srgbClr val="FF3300"/>
                </a:solidFill>
              </a:rPr>
              <a:t>qualities of service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9722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066800"/>
            <a:ext cx="8750300" cy="5562600"/>
          </a:xfrm>
        </p:spPr>
        <p:txBody>
          <a:bodyPr>
            <a:normAutofit/>
          </a:bodyPr>
          <a:lstStyle/>
          <a:p>
            <a:pPr marL="356491" lvl="1" indent="0">
              <a:spcBef>
                <a:spcPct val="0"/>
              </a:spcBef>
              <a:buNone/>
            </a:pPr>
            <a:endParaRPr lang="en-US" dirty="0"/>
          </a:p>
          <a:p>
            <a:pPr marL="356491" lvl="1" indent="0">
              <a:spcBef>
                <a:spcPct val="0"/>
              </a:spcBef>
              <a:buNone/>
            </a:pPr>
            <a:r>
              <a:rPr lang="en-US" b="1" dirty="0"/>
              <a:t>				Benefits</a:t>
            </a:r>
          </a:p>
          <a:p>
            <a:pPr lvl="1">
              <a:spcBef>
                <a:spcPct val="0"/>
              </a:spcBef>
              <a:buFont typeface="Wingdings" charset="2"/>
              <a:buChar char="q"/>
            </a:pPr>
            <a:r>
              <a:rPr lang="en-US" dirty="0" smtClean="0"/>
              <a:t>  Exploit </a:t>
            </a:r>
            <a:r>
              <a:rPr lang="en-US" dirty="0"/>
              <a:t>Underutilized resources</a:t>
            </a:r>
          </a:p>
          <a:p>
            <a:pPr lvl="1">
              <a:spcBef>
                <a:spcPct val="0"/>
              </a:spcBef>
              <a:buFont typeface="Wingdings" charset="2"/>
              <a:buChar char="q"/>
            </a:pPr>
            <a:r>
              <a:rPr lang="en-US" dirty="0" smtClean="0"/>
              <a:t>  Resource </a:t>
            </a:r>
            <a:r>
              <a:rPr lang="en-US" dirty="0">
                <a:solidFill>
                  <a:srgbClr val="FF3300"/>
                </a:solidFill>
              </a:rPr>
              <a:t>load  Balancing</a:t>
            </a:r>
          </a:p>
          <a:p>
            <a:pPr lvl="1">
              <a:spcBef>
                <a:spcPct val="0"/>
              </a:spcBef>
              <a:buFont typeface="Wingdings" charset="2"/>
              <a:buChar char="q"/>
            </a:pPr>
            <a:r>
              <a:rPr lang="en-US" dirty="0" smtClean="0">
                <a:solidFill>
                  <a:srgbClr val="FF3300"/>
                </a:solidFill>
              </a:rPr>
              <a:t>  Virtualize</a:t>
            </a:r>
            <a:r>
              <a:rPr lang="en-US" dirty="0" smtClean="0"/>
              <a:t> </a:t>
            </a:r>
            <a:r>
              <a:rPr lang="en-US" dirty="0"/>
              <a:t>resources across an enterprise</a:t>
            </a:r>
          </a:p>
          <a:p>
            <a:pPr lvl="2">
              <a:spcBef>
                <a:spcPct val="0"/>
              </a:spcBef>
              <a:buFont typeface="Wingdings" charset="2"/>
              <a:buChar char="q"/>
            </a:pPr>
            <a:r>
              <a:rPr lang="en-US" dirty="0" smtClean="0"/>
              <a:t>  Data </a:t>
            </a:r>
            <a:r>
              <a:rPr lang="en-US" dirty="0"/>
              <a:t>Grids, Compute Grids</a:t>
            </a:r>
          </a:p>
          <a:p>
            <a:pPr lvl="1">
              <a:spcBef>
                <a:spcPct val="0"/>
              </a:spcBef>
              <a:buFont typeface="Wingdings" charset="2"/>
              <a:buChar char="q"/>
            </a:pPr>
            <a:r>
              <a:rPr lang="en-US" dirty="0" smtClean="0"/>
              <a:t>  Enable </a:t>
            </a:r>
            <a:r>
              <a:rPr lang="en-US" dirty="0">
                <a:solidFill>
                  <a:srgbClr val="FF3300"/>
                </a:solidFill>
              </a:rPr>
              <a:t>collaboration</a:t>
            </a:r>
            <a:r>
              <a:rPr lang="en-US" dirty="0"/>
              <a:t> for virtual organizations</a:t>
            </a:r>
          </a:p>
          <a:p>
            <a:pPr lvl="1">
              <a:spcBef>
                <a:spcPct val="0"/>
              </a:spcBef>
              <a:buFont typeface="Wingdings" charset="2"/>
              <a:buChar char="q"/>
            </a:pPr>
            <a:endParaRPr lang="en-US" dirty="0"/>
          </a:p>
          <a:p>
            <a:pPr marL="342900" indent="-342900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849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22" name="Picture 2" descr="C:\Ian Foster\Papers\MDS 2001\distfaults.jpe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0" y="2863850"/>
            <a:ext cx="1064895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Grid</a:t>
            </a:r>
          </a:p>
        </p:txBody>
      </p:sp>
      <p:sp>
        <p:nvSpPr>
          <p:cNvPr id="10035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/>
              <a:t>  </a:t>
            </a:r>
            <a:r>
              <a:rPr lang="ja-JP" altLang="en-US" sz="2200">
                <a:latin typeface="Arial"/>
              </a:rPr>
              <a:t>“</a:t>
            </a:r>
            <a:r>
              <a:rPr lang="en-US"/>
              <a:t>Resource sharing &amp; coordinated problem solving in dynamic, multi-institutional virtual organizations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457200"/>
            <a:ext cx="8420100" cy="762000"/>
          </a:xfrm>
        </p:spPr>
        <p:txBody>
          <a:bodyPr/>
          <a:lstStyle/>
          <a:p>
            <a:r>
              <a:rPr lang="en-GB"/>
              <a:t>Grid Concept (Take 1)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47800"/>
            <a:ext cx="8832850" cy="4343400"/>
          </a:xfrm>
        </p:spPr>
        <p:txBody>
          <a:bodyPr/>
          <a:lstStyle/>
          <a:p>
            <a:r>
              <a:rPr lang="en-GB"/>
              <a:t>Analogy with the electrical power grid</a:t>
            </a:r>
          </a:p>
          <a:p>
            <a:pPr lvl="1"/>
            <a:r>
              <a:rPr lang="en-GB"/>
              <a:t>“On-demand” access to ubiquitous distributed computing</a:t>
            </a:r>
          </a:p>
          <a:p>
            <a:pPr lvl="1"/>
            <a:r>
              <a:rPr lang="en-GB"/>
              <a:t>Transparent access to multi-petabyte distributed data bases</a:t>
            </a:r>
          </a:p>
          <a:p>
            <a:pPr lvl="1"/>
            <a:r>
              <a:rPr lang="en-GB"/>
              <a:t>Easy to plug resources into</a:t>
            </a:r>
          </a:p>
          <a:p>
            <a:pPr lvl="1"/>
            <a:r>
              <a:rPr lang="en-GB"/>
              <a:t>Complexity of the infrastructure is hidden</a:t>
            </a:r>
          </a:p>
          <a:p>
            <a:pPr>
              <a:buFont typeface="Monotype Sorts" charset="0"/>
              <a:buNone/>
            </a:pPr>
            <a:r>
              <a:rPr lang="en-US"/>
              <a:t>  </a:t>
            </a:r>
            <a:r>
              <a:rPr lang="ja-JP" altLang="en-US">
                <a:latin typeface="Arial"/>
              </a:rPr>
              <a:t>“</a:t>
            </a:r>
            <a:r>
              <a:rPr lang="en-US" i="1"/>
              <a:t>When the network is as fast as the computer's internal links, the machine disintegrates across the net into a set of special purpose appliances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(George Gilder)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8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Grid Vision (Take 2)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420100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/>
              <a:t>e-Science and information utilities Science increasingly done through distributed global collaborations between people, enabled by the Internet</a:t>
            </a:r>
          </a:p>
          <a:p>
            <a:pPr lvl="1">
              <a:lnSpc>
                <a:spcPct val="100000"/>
              </a:lnSpc>
            </a:pPr>
            <a:r>
              <a:rPr lang="en-GB"/>
              <a:t>Using very large data collections, terascale computing resources, and high performance visualisation</a:t>
            </a:r>
          </a:p>
          <a:p>
            <a:pPr lvl="1">
              <a:lnSpc>
                <a:spcPct val="100000"/>
              </a:lnSpc>
            </a:pPr>
            <a:r>
              <a:rPr lang="en-GB"/>
              <a:t>Derived from instruments and facilities controlled and shared via the infrastructure</a:t>
            </a:r>
          </a:p>
          <a:p>
            <a:pPr lvl="1">
              <a:lnSpc>
                <a:spcPct val="100000"/>
              </a:lnSpc>
            </a:pPr>
            <a:r>
              <a:rPr lang="en-GB"/>
              <a:t>Scaling x1000 in processing power, data, bandwidth</a:t>
            </a:r>
          </a:p>
        </p:txBody>
      </p:sp>
    </p:spTree>
    <p:extLst>
      <p:ext uri="{BB962C8B-B14F-4D97-AF65-F5344CB8AC3E}">
        <p14:creationId xmlns:p14="http://schemas.microsoft.com/office/powerpoint/2010/main" val="54509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6300</TotalTime>
  <Words>1693</Words>
  <Application>Microsoft Macintosh PowerPoint</Application>
  <PresentationFormat>A4 Paper (210x297 mm)</PresentationFormat>
  <Paragraphs>243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Lecture Contents</vt:lpstr>
      <vt:lpstr>Grid Computing</vt:lpstr>
      <vt:lpstr>Grid Computing definitions</vt:lpstr>
      <vt:lpstr>PowerPoint Presentation</vt:lpstr>
      <vt:lpstr>PowerPoint Presentation</vt:lpstr>
      <vt:lpstr>The Grid</vt:lpstr>
      <vt:lpstr>Grid Concept (Take 1)</vt:lpstr>
      <vt:lpstr>Grid Vision (Take 2)</vt:lpstr>
      <vt:lpstr>Elements of the Problem</vt:lpstr>
      <vt:lpstr>Grid Applications</vt:lpstr>
      <vt:lpstr>Grid Topologies</vt:lpstr>
      <vt:lpstr>Computational Grid </vt:lpstr>
      <vt:lpstr>Data Grid</vt:lpstr>
      <vt:lpstr>PowerPoint Presentation</vt:lpstr>
      <vt:lpstr>Grid Middleware</vt:lpstr>
      <vt:lpstr>Grid Middleware</vt:lpstr>
      <vt:lpstr>The Hourglass Model</vt:lpstr>
      <vt:lpstr>PowerPoint Presentation</vt:lpstr>
      <vt:lpstr>Aspects of the Problem</vt:lpstr>
      <vt:lpstr>Globus Toolkit™</vt:lpstr>
      <vt:lpstr>General Approach</vt:lpstr>
      <vt:lpstr>Data Intensive Physical Sciences</vt:lpstr>
      <vt:lpstr>Data Intensive Biology and Medicine</vt:lpstr>
      <vt:lpstr> Grid computing Cloud computing  </vt:lpstr>
      <vt:lpstr>Who provides the service?   </vt:lpstr>
      <vt:lpstr>Who uses the service?   </vt:lpstr>
      <vt:lpstr>Who pays for the service?   </vt:lpstr>
      <vt:lpstr>Where are the computing resources?   </vt:lpstr>
      <vt:lpstr>Why use them?  </vt:lpstr>
      <vt:lpstr>What are they useful for?</vt:lpstr>
      <vt:lpstr>Grid vs. Cloud</vt:lpstr>
      <vt:lpstr>Cloud Computing</vt:lpstr>
    </vt:vector>
  </TitlesOfParts>
  <Company>DIT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paul doyle</dc:creator>
  <cp:lastModifiedBy>paul doyle</cp:lastModifiedBy>
  <cp:revision>66</cp:revision>
  <cp:lastPrinted>2015-08-12T17:00:16Z</cp:lastPrinted>
  <dcterms:created xsi:type="dcterms:W3CDTF">2015-07-02T11:07:08Z</dcterms:created>
  <dcterms:modified xsi:type="dcterms:W3CDTF">2015-10-13T21:44:30Z</dcterms:modified>
</cp:coreProperties>
</file>