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7"/>
  </p:notesMasterIdLst>
  <p:handoutMasterIdLst>
    <p:handoutMasterId r:id="rId78"/>
  </p:handoutMasterIdLst>
  <p:sldIdLst>
    <p:sldId id="257" r:id="rId2"/>
    <p:sldId id="258" r:id="rId3"/>
    <p:sldId id="259" r:id="rId4"/>
    <p:sldId id="260" r:id="rId5"/>
    <p:sldId id="261" r:id="rId6"/>
    <p:sldId id="330" r:id="rId7"/>
    <p:sldId id="33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40">
          <p15:clr>
            <a:srgbClr val="A4A3A4"/>
          </p15:clr>
        </p15:guide>
        <p15:guide id="3" orient="horz" pos="4128">
          <p15:clr>
            <a:srgbClr val="A4A3A4"/>
          </p15:clr>
        </p15:guide>
        <p15:guide id="4" orient="horz" pos="864">
          <p15:clr>
            <a:srgbClr val="A4A3A4"/>
          </p15:clr>
        </p15:guide>
        <p15:guide id="5" orient="horz" pos="960">
          <p15:clr>
            <a:srgbClr val="A4A3A4"/>
          </p15:clr>
        </p15:guide>
        <p15:guide id="6" orient="horz" pos="576">
          <p15:clr>
            <a:srgbClr val="A4A3A4"/>
          </p15:clr>
        </p15:guide>
        <p15:guide id="7" orient="horz">
          <p15:clr>
            <a:srgbClr val="A4A3A4"/>
          </p15:clr>
        </p15:guide>
        <p15:guide id="8" pos="2880">
          <p15:clr>
            <a:srgbClr val="A4A3A4"/>
          </p15:clr>
        </p15:guide>
        <p15:guide id="9" pos="240">
          <p15:clr>
            <a:srgbClr val="A4A3A4"/>
          </p15:clr>
        </p15:guide>
        <p15:guide id="10" pos="5520">
          <p15:clr>
            <a:srgbClr val="A4A3A4"/>
          </p15:clr>
        </p15:guide>
        <p15:guide id="11" pos="3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7996" autoAdjust="0"/>
    <p:restoredTop sz="94337" autoAdjust="0"/>
  </p:normalViewPr>
  <p:slideViewPr>
    <p:cSldViewPr>
      <p:cViewPr varScale="1">
        <p:scale>
          <a:sx n="79" d="100"/>
          <a:sy n="79" d="100"/>
        </p:scale>
        <p:origin x="510" y="84"/>
      </p:cViewPr>
      <p:guideLst>
        <p:guide orient="horz" pos="2160"/>
        <p:guide orient="horz" pos="240"/>
        <p:guide orient="horz" pos="4128"/>
        <p:guide orient="horz" pos="864"/>
        <p:guide orient="horz" pos="960"/>
        <p:guide orient="horz" pos="576"/>
        <p:guide orient="horz"/>
        <p:guide pos="2880"/>
        <p:guide pos="240"/>
        <p:guide pos="5520"/>
        <p:guide pos="384"/>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_rels/viewProps.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ffectLst/>
              </a:defRPr>
            </a:lvl1pPr>
          </a:lstStyle>
          <a:p>
            <a:endParaRPr lang="en-US"/>
          </a:p>
        </p:txBody>
      </p:sp>
      <p:sp>
        <p:nvSpPr>
          <p:cNvPr id="71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ffectLst/>
              </a:defRPr>
            </a:lvl1pPr>
          </a:lstStyle>
          <a:p>
            <a:endParaRPr lang="en-US"/>
          </a:p>
        </p:txBody>
      </p:sp>
      <p:sp>
        <p:nvSpPr>
          <p:cNvPr id="71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ffectLst/>
              </a:defRPr>
            </a:lvl1pPr>
          </a:lstStyle>
          <a:p>
            <a:endParaRPr lang="en-US"/>
          </a:p>
        </p:txBody>
      </p:sp>
      <p:sp>
        <p:nvSpPr>
          <p:cNvPr id="71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ffectLst/>
              </a:defRPr>
            </a:lvl1pPr>
          </a:lstStyle>
          <a:p>
            <a:fld id="{88CF3ABB-4BC2-47FE-8651-B9B2558B0CCB}" type="slidenum">
              <a:rPr lang="en-US"/>
              <a:pPr/>
              <a:t>‹#›</a:t>
            </a:fld>
            <a:endParaRPr lang="en-US"/>
          </a:p>
        </p:txBody>
      </p:sp>
    </p:spTree>
    <p:extLst>
      <p:ext uri="{BB962C8B-B14F-4D97-AF65-F5344CB8AC3E}">
        <p14:creationId xmlns:p14="http://schemas.microsoft.com/office/powerpoint/2010/main" val="25387419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70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ffectLst/>
              </a:defRPr>
            </a:lvl1pPr>
          </a:lstStyle>
          <a:p>
            <a:endParaRPr lang="en-US"/>
          </a:p>
        </p:txBody>
      </p:sp>
      <p:sp>
        <p:nvSpPr>
          <p:cNvPr id="21709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ffectLst/>
              </a:defRPr>
            </a:lvl1pPr>
          </a:lstStyle>
          <a:p>
            <a:endParaRPr lang="en-US"/>
          </a:p>
        </p:txBody>
      </p:sp>
      <p:sp>
        <p:nvSpPr>
          <p:cNvPr id="2170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709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1709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ffectLst/>
              </a:defRPr>
            </a:lvl1pPr>
          </a:lstStyle>
          <a:p>
            <a:endParaRPr lang="en-US"/>
          </a:p>
        </p:txBody>
      </p:sp>
      <p:sp>
        <p:nvSpPr>
          <p:cNvPr id="21709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ffectLst/>
              </a:defRPr>
            </a:lvl1pPr>
          </a:lstStyle>
          <a:p>
            <a:fld id="{A5F48249-F80A-416B-A28A-76F931F159F5}" type="slidenum">
              <a:rPr lang="en-US"/>
              <a:pPr/>
              <a:t>‹#›</a:t>
            </a:fld>
            <a:endParaRPr lang="en-US"/>
          </a:p>
        </p:txBody>
      </p:sp>
    </p:spTree>
    <p:extLst>
      <p:ext uri="{BB962C8B-B14F-4D97-AF65-F5344CB8AC3E}">
        <p14:creationId xmlns:p14="http://schemas.microsoft.com/office/powerpoint/2010/main" val="299021250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A52EEC-5B37-4864-9762-BAAEF508944F}" type="slidenum">
              <a:rPr lang="en-US"/>
              <a:pPr/>
              <a:t>46</a:t>
            </a:fld>
            <a:endParaRPr lang="en-US"/>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a:t>44</a:t>
            </a:r>
          </a:p>
          <a:p>
            <a:endParaRPr lang="en-US"/>
          </a:p>
        </p:txBody>
      </p:sp>
    </p:spTree>
    <p:extLst>
      <p:ext uri="{BB962C8B-B14F-4D97-AF65-F5344CB8AC3E}">
        <p14:creationId xmlns:p14="http://schemas.microsoft.com/office/powerpoint/2010/main" val="1898810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8478838" cy="6173788"/>
            <a:chOff x="0" y="0"/>
            <a:chExt cx="5341" cy="3889"/>
          </a:xfrm>
        </p:grpSpPr>
        <p:sp>
          <p:nvSpPr>
            <p:cNvPr id="4099" name="Freeform 3"/>
            <p:cNvSpPr>
              <a:spLocks/>
            </p:cNvSpPr>
            <p:nvPr/>
          </p:nvSpPr>
          <p:spPr bwMode="auto">
            <a:xfrm>
              <a:off x="0" y="0"/>
              <a:ext cx="3863" cy="3889"/>
            </a:xfrm>
            <a:custGeom>
              <a:avLst/>
              <a:gdLst>
                <a:gd name="T0" fmla="*/ 3862 w 3863"/>
                <a:gd name="T1" fmla="*/ 3418 h 3889"/>
                <a:gd name="T2" fmla="*/ 457 w 3863"/>
                <a:gd name="T3" fmla="*/ 0 h 3889"/>
                <a:gd name="T4" fmla="*/ 0 w 3863"/>
                <a:gd name="T5" fmla="*/ 0 h 3889"/>
                <a:gd name="T6" fmla="*/ 0 w 3863"/>
                <a:gd name="T7" fmla="*/ 481 h 3889"/>
                <a:gd name="T8" fmla="*/ 3394 w 3863"/>
                <a:gd name="T9" fmla="*/ 3888 h 3889"/>
                <a:gd name="T10" fmla="*/ 3862 w 3863"/>
                <a:gd name="T11" fmla="*/ 3418 h 3889"/>
              </a:gdLst>
              <a:ahLst/>
              <a:cxnLst>
                <a:cxn ang="0">
                  <a:pos x="T0" y="T1"/>
                </a:cxn>
                <a:cxn ang="0">
                  <a:pos x="T2" y="T3"/>
                </a:cxn>
                <a:cxn ang="0">
                  <a:pos x="T4" y="T5"/>
                </a:cxn>
                <a:cxn ang="0">
                  <a:pos x="T6" y="T7"/>
                </a:cxn>
                <a:cxn ang="0">
                  <a:pos x="T8" y="T9"/>
                </a:cxn>
                <a:cxn ang="0">
                  <a:pos x="T10" y="T11"/>
                </a:cxn>
              </a:cxnLst>
              <a:rect l="0" t="0" r="r" b="b"/>
              <a:pathLst>
                <a:path w="3863" h="3889">
                  <a:moveTo>
                    <a:pt x="3862" y="3418"/>
                  </a:moveTo>
                  <a:lnTo>
                    <a:pt x="457" y="0"/>
                  </a:lnTo>
                  <a:lnTo>
                    <a:pt x="0" y="0"/>
                  </a:lnTo>
                  <a:lnTo>
                    <a:pt x="0" y="481"/>
                  </a:lnTo>
                  <a:lnTo>
                    <a:pt x="3394" y="3888"/>
                  </a:lnTo>
                  <a:lnTo>
                    <a:pt x="3862" y="3418"/>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E"/>
            </a:p>
          </p:txBody>
        </p:sp>
        <p:sp>
          <p:nvSpPr>
            <p:cNvPr id="4100" name="Freeform 4"/>
            <p:cNvSpPr>
              <a:spLocks/>
            </p:cNvSpPr>
            <p:nvPr/>
          </p:nvSpPr>
          <p:spPr bwMode="auto">
            <a:xfrm>
              <a:off x="860" y="0"/>
              <a:ext cx="3394" cy="3223"/>
            </a:xfrm>
            <a:custGeom>
              <a:avLst/>
              <a:gdLst>
                <a:gd name="T0" fmla="*/ 370 w 3394"/>
                <a:gd name="T1" fmla="*/ 0 h 3223"/>
                <a:gd name="T2" fmla="*/ 3393 w 3394"/>
                <a:gd name="T3" fmla="*/ 3036 h 3223"/>
                <a:gd name="T4" fmla="*/ 3208 w 3394"/>
                <a:gd name="T5" fmla="*/ 3222 h 3223"/>
                <a:gd name="T6" fmla="*/ 0 w 3394"/>
                <a:gd name="T7" fmla="*/ 0 h 3223"/>
                <a:gd name="T8" fmla="*/ 370 w 3394"/>
                <a:gd name="T9" fmla="*/ 0 h 3223"/>
              </a:gdLst>
              <a:ahLst/>
              <a:cxnLst>
                <a:cxn ang="0">
                  <a:pos x="T0" y="T1"/>
                </a:cxn>
                <a:cxn ang="0">
                  <a:pos x="T2" y="T3"/>
                </a:cxn>
                <a:cxn ang="0">
                  <a:pos x="T4" y="T5"/>
                </a:cxn>
                <a:cxn ang="0">
                  <a:pos x="T6" y="T7"/>
                </a:cxn>
                <a:cxn ang="0">
                  <a:pos x="T8" y="T9"/>
                </a:cxn>
              </a:cxnLst>
              <a:rect l="0" t="0" r="r" b="b"/>
              <a:pathLst>
                <a:path w="3394" h="3223">
                  <a:moveTo>
                    <a:pt x="370" y="0"/>
                  </a:moveTo>
                  <a:lnTo>
                    <a:pt x="3393" y="3036"/>
                  </a:lnTo>
                  <a:lnTo>
                    <a:pt x="3208" y="3222"/>
                  </a:lnTo>
                  <a:lnTo>
                    <a:pt x="0" y="0"/>
                  </a:lnTo>
                  <a:lnTo>
                    <a:pt x="370" y="0"/>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E"/>
            </a:p>
          </p:txBody>
        </p:sp>
        <p:sp>
          <p:nvSpPr>
            <p:cNvPr id="4101" name="Freeform 5"/>
            <p:cNvSpPr>
              <a:spLocks/>
            </p:cNvSpPr>
            <p:nvPr/>
          </p:nvSpPr>
          <p:spPr bwMode="auto">
            <a:xfrm>
              <a:off x="2187" y="0"/>
              <a:ext cx="2859" cy="2556"/>
            </a:xfrm>
            <a:custGeom>
              <a:avLst/>
              <a:gdLst>
                <a:gd name="T0" fmla="*/ 630 w 2859"/>
                <a:gd name="T1" fmla="*/ 0 h 2556"/>
                <a:gd name="T2" fmla="*/ 2858 w 2859"/>
                <a:gd name="T3" fmla="*/ 2238 h 2556"/>
                <a:gd name="T4" fmla="*/ 2543 w 2859"/>
                <a:gd name="T5" fmla="*/ 2555 h 2556"/>
                <a:gd name="T6" fmla="*/ 0 w 2859"/>
                <a:gd name="T7" fmla="*/ 0 h 2556"/>
                <a:gd name="T8" fmla="*/ 630 w 2859"/>
                <a:gd name="T9" fmla="*/ 0 h 2556"/>
              </a:gdLst>
              <a:ahLst/>
              <a:cxnLst>
                <a:cxn ang="0">
                  <a:pos x="T0" y="T1"/>
                </a:cxn>
                <a:cxn ang="0">
                  <a:pos x="T2" y="T3"/>
                </a:cxn>
                <a:cxn ang="0">
                  <a:pos x="T4" y="T5"/>
                </a:cxn>
                <a:cxn ang="0">
                  <a:pos x="T6" y="T7"/>
                </a:cxn>
                <a:cxn ang="0">
                  <a:pos x="T8" y="T9"/>
                </a:cxn>
              </a:cxnLst>
              <a:rect l="0" t="0" r="r" b="b"/>
              <a:pathLst>
                <a:path w="2859" h="2556">
                  <a:moveTo>
                    <a:pt x="630" y="0"/>
                  </a:moveTo>
                  <a:lnTo>
                    <a:pt x="2858" y="2238"/>
                  </a:lnTo>
                  <a:lnTo>
                    <a:pt x="2543" y="2555"/>
                  </a:lnTo>
                  <a:lnTo>
                    <a:pt x="0" y="0"/>
                  </a:lnTo>
                  <a:lnTo>
                    <a:pt x="630" y="0"/>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E"/>
            </a:p>
          </p:txBody>
        </p:sp>
        <p:sp>
          <p:nvSpPr>
            <p:cNvPr id="4102" name="Freeform 6"/>
            <p:cNvSpPr>
              <a:spLocks/>
            </p:cNvSpPr>
            <p:nvPr/>
          </p:nvSpPr>
          <p:spPr bwMode="auto">
            <a:xfrm>
              <a:off x="3055" y="0"/>
              <a:ext cx="2286" cy="2121"/>
            </a:xfrm>
            <a:custGeom>
              <a:avLst/>
              <a:gdLst>
                <a:gd name="T0" fmla="*/ 0 w 2286"/>
                <a:gd name="T1" fmla="*/ 0 h 2121"/>
                <a:gd name="T2" fmla="*/ 2111 w 2286"/>
                <a:gd name="T3" fmla="*/ 2120 h 2121"/>
                <a:gd name="T4" fmla="*/ 2285 w 2286"/>
                <a:gd name="T5" fmla="*/ 1945 h 2121"/>
                <a:gd name="T6" fmla="*/ 348 w 2286"/>
                <a:gd name="T7" fmla="*/ 0 h 2121"/>
                <a:gd name="T8" fmla="*/ 0 w 2286"/>
                <a:gd name="T9" fmla="*/ 0 h 2121"/>
              </a:gdLst>
              <a:ahLst/>
              <a:cxnLst>
                <a:cxn ang="0">
                  <a:pos x="T0" y="T1"/>
                </a:cxn>
                <a:cxn ang="0">
                  <a:pos x="T2" y="T3"/>
                </a:cxn>
                <a:cxn ang="0">
                  <a:pos x="T4" y="T5"/>
                </a:cxn>
                <a:cxn ang="0">
                  <a:pos x="T6" y="T7"/>
                </a:cxn>
                <a:cxn ang="0">
                  <a:pos x="T8" y="T9"/>
                </a:cxn>
              </a:cxnLst>
              <a:rect l="0" t="0" r="r" b="b"/>
              <a:pathLst>
                <a:path w="2286" h="2121">
                  <a:moveTo>
                    <a:pt x="0" y="0"/>
                  </a:moveTo>
                  <a:lnTo>
                    <a:pt x="2111" y="2120"/>
                  </a:lnTo>
                  <a:lnTo>
                    <a:pt x="2285" y="1945"/>
                  </a:lnTo>
                  <a:lnTo>
                    <a:pt x="348" y="0"/>
                  </a:lnTo>
                  <a:lnTo>
                    <a:pt x="0" y="0"/>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E"/>
            </a:p>
          </p:txBody>
        </p:sp>
      </p:grpSp>
      <p:sp>
        <p:nvSpPr>
          <p:cNvPr id="4103" name="Rectangle 7"/>
          <p:cNvSpPr>
            <a:spLocks noGrp="1" noChangeArrowheads="1"/>
          </p:cNvSpPr>
          <p:nvPr>
            <p:ph type="ctrTitle" sz="quarter"/>
          </p:nvPr>
        </p:nvSpPr>
        <p:spPr>
          <a:xfrm>
            <a:off x="685800" y="1143000"/>
            <a:ext cx="7772400" cy="1143000"/>
          </a:xfrm>
        </p:spPr>
        <p:txBody>
          <a:bodyPr/>
          <a:lstStyle>
            <a:lvl1pPr>
              <a:defRPr/>
            </a:lvl1pPr>
          </a:lstStyle>
          <a:p>
            <a:pPr lvl="0"/>
            <a:r>
              <a:rPr lang="en-US" noProof="0" smtClean="0"/>
              <a:t>Click to edit Master title style</a:t>
            </a:r>
          </a:p>
        </p:txBody>
      </p:sp>
      <p:sp>
        <p:nvSpPr>
          <p:cNvPr id="4104" name="Rectangle 8"/>
          <p:cNvSpPr>
            <a:spLocks noGrp="1" noChangeArrowheads="1"/>
          </p:cNvSpPr>
          <p:nvPr>
            <p:ph type="subTitle" sz="quarter" idx="1"/>
          </p:nvPr>
        </p:nvSpPr>
        <p:spPr>
          <a:xfrm>
            <a:off x="1371600" y="2819400"/>
            <a:ext cx="6400800" cy="1752600"/>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0" indent="0" algn="ctr">
              <a:buFont typeface="Wingdings" pitchFamily="2" charset="2"/>
              <a:buNone/>
              <a:defRPr/>
            </a:lvl1pPr>
          </a:lstStyle>
          <a:p>
            <a:pPr lvl="0"/>
            <a:r>
              <a:rPr lang="en-US" noProof="0" smtClean="0"/>
              <a:t>Click to edit Master subtitle style</a:t>
            </a:r>
          </a:p>
        </p:txBody>
      </p:sp>
      <p:sp>
        <p:nvSpPr>
          <p:cNvPr id="4105" name="Rectangle 9"/>
          <p:cNvSpPr>
            <a:spLocks noGrp="1" noChangeArrowheads="1"/>
          </p:cNvSpPr>
          <p:nvPr>
            <p:ph type="dt" sz="quarter" idx="2"/>
          </p:nvPr>
        </p:nvSpPr>
        <p:spPr bwMode="auto">
          <a:xfrm>
            <a:off x="6858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spcBef>
                <a:spcPct val="50000"/>
              </a:spcBef>
              <a:defRPr sz="1400">
                <a:solidFill>
                  <a:srgbClr val="FFFFFF"/>
                </a:solidFill>
                <a:effectLst/>
              </a:defRPr>
            </a:lvl1pPr>
          </a:lstStyle>
          <a:p>
            <a:endParaRPr lang="en-US"/>
          </a:p>
        </p:txBody>
      </p:sp>
      <p:sp>
        <p:nvSpPr>
          <p:cNvPr id="4106" name="Rectangle 10"/>
          <p:cNvSpPr>
            <a:spLocks noGrp="1" noChangeArrowheads="1"/>
          </p:cNvSpPr>
          <p:nvPr>
            <p:ph type="ftr" sz="quarter" idx="3"/>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lgn="ctr">
              <a:spcBef>
                <a:spcPct val="50000"/>
              </a:spcBef>
              <a:defRPr sz="1400">
                <a:solidFill>
                  <a:srgbClr val="FFFFFF"/>
                </a:solidFill>
                <a:effectLst/>
              </a:defRPr>
            </a:lvl1pPr>
          </a:lstStyle>
          <a:p>
            <a:endParaRPr lang="en-US"/>
          </a:p>
        </p:txBody>
      </p:sp>
      <p:sp>
        <p:nvSpPr>
          <p:cNvPr id="4107" name="Rectangle 11"/>
          <p:cNvSpPr>
            <a:spLocks noGrp="1" noChangeArrowheads="1"/>
          </p:cNvSpPr>
          <p:nvPr>
            <p:ph type="sldNum" sz="quarter" idx="4"/>
          </p:nvPr>
        </p:nvSpPr>
        <p:spPr bwMode="auto">
          <a:xfrm>
            <a:off x="65532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lgn="r">
              <a:spcBef>
                <a:spcPct val="50000"/>
              </a:spcBef>
              <a:defRPr sz="1400">
                <a:solidFill>
                  <a:srgbClr val="FFFFFF"/>
                </a:solidFill>
                <a:effectLst/>
              </a:defRPr>
            </a:lvl1pPr>
          </a:lstStyle>
          <a:p>
            <a:fld id="{C865746C-68F1-4F50-809B-B2BAC12FBB96}"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extLst>
      <p:ext uri="{BB962C8B-B14F-4D97-AF65-F5344CB8AC3E}">
        <p14:creationId xmlns:p14="http://schemas.microsoft.com/office/powerpoint/2010/main" val="1517766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extLst>
      <p:ext uri="{BB962C8B-B14F-4D97-AF65-F5344CB8AC3E}">
        <p14:creationId xmlns:p14="http://schemas.microsoft.com/office/powerpoint/2010/main" val="266679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extLst>
      <p:ext uri="{BB962C8B-B14F-4D97-AF65-F5344CB8AC3E}">
        <p14:creationId xmlns:p14="http://schemas.microsoft.com/office/powerpoint/2010/main" val="821598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97446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685800" y="1641475"/>
            <a:ext cx="38100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41475"/>
            <a:ext cx="38100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extLst>
      <p:ext uri="{BB962C8B-B14F-4D97-AF65-F5344CB8AC3E}">
        <p14:creationId xmlns:p14="http://schemas.microsoft.com/office/powerpoint/2010/main" val="239637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extLst>
      <p:ext uri="{BB962C8B-B14F-4D97-AF65-F5344CB8AC3E}">
        <p14:creationId xmlns:p14="http://schemas.microsoft.com/office/powerpoint/2010/main" val="3682840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Tree>
    <p:extLst>
      <p:ext uri="{BB962C8B-B14F-4D97-AF65-F5344CB8AC3E}">
        <p14:creationId xmlns:p14="http://schemas.microsoft.com/office/powerpoint/2010/main" val="4128722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2980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48067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16689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8478838" cy="6173788"/>
            <a:chOff x="0" y="0"/>
            <a:chExt cx="5341" cy="3889"/>
          </a:xfrm>
        </p:grpSpPr>
        <p:sp>
          <p:nvSpPr>
            <p:cNvPr id="3075" name="Freeform 3"/>
            <p:cNvSpPr>
              <a:spLocks/>
            </p:cNvSpPr>
            <p:nvPr/>
          </p:nvSpPr>
          <p:spPr bwMode="auto">
            <a:xfrm>
              <a:off x="0" y="0"/>
              <a:ext cx="3863" cy="3889"/>
            </a:xfrm>
            <a:custGeom>
              <a:avLst/>
              <a:gdLst>
                <a:gd name="T0" fmla="*/ 3862 w 3863"/>
                <a:gd name="T1" fmla="*/ 3418 h 3889"/>
                <a:gd name="T2" fmla="*/ 457 w 3863"/>
                <a:gd name="T3" fmla="*/ 0 h 3889"/>
                <a:gd name="T4" fmla="*/ 0 w 3863"/>
                <a:gd name="T5" fmla="*/ 0 h 3889"/>
                <a:gd name="T6" fmla="*/ 0 w 3863"/>
                <a:gd name="T7" fmla="*/ 481 h 3889"/>
                <a:gd name="T8" fmla="*/ 3394 w 3863"/>
                <a:gd name="T9" fmla="*/ 3888 h 3889"/>
                <a:gd name="T10" fmla="*/ 3862 w 3863"/>
                <a:gd name="T11" fmla="*/ 3418 h 3889"/>
              </a:gdLst>
              <a:ahLst/>
              <a:cxnLst>
                <a:cxn ang="0">
                  <a:pos x="T0" y="T1"/>
                </a:cxn>
                <a:cxn ang="0">
                  <a:pos x="T2" y="T3"/>
                </a:cxn>
                <a:cxn ang="0">
                  <a:pos x="T4" y="T5"/>
                </a:cxn>
                <a:cxn ang="0">
                  <a:pos x="T6" y="T7"/>
                </a:cxn>
                <a:cxn ang="0">
                  <a:pos x="T8" y="T9"/>
                </a:cxn>
                <a:cxn ang="0">
                  <a:pos x="T10" y="T11"/>
                </a:cxn>
              </a:cxnLst>
              <a:rect l="0" t="0" r="r" b="b"/>
              <a:pathLst>
                <a:path w="3863" h="3889">
                  <a:moveTo>
                    <a:pt x="3862" y="3418"/>
                  </a:moveTo>
                  <a:lnTo>
                    <a:pt x="457" y="0"/>
                  </a:lnTo>
                  <a:lnTo>
                    <a:pt x="0" y="0"/>
                  </a:lnTo>
                  <a:lnTo>
                    <a:pt x="0" y="481"/>
                  </a:lnTo>
                  <a:lnTo>
                    <a:pt x="3394" y="3888"/>
                  </a:lnTo>
                  <a:lnTo>
                    <a:pt x="3862" y="3418"/>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E"/>
            </a:p>
          </p:txBody>
        </p:sp>
        <p:sp>
          <p:nvSpPr>
            <p:cNvPr id="3076" name="Freeform 4"/>
            <p:cNvSpPr>
              <a:spLocks/>
            </p:cNvSpPr>
            <p:nvPr/>
          </p:nvSpPr>
          <p:spPr bwMode="auto">
            <a:xfrm>
              <a:off x="860" y="0"/>
              <a:ext cx="3394" cy="3223"/>
            </a:xfrm>
            <a:custGeom>
              <a:avLst/>
              <a:gdLst>
                <a:gd name="T0" fmla="*/ 370 w 3394"/>
                <a:gd name="T1" fmla="*/ 0 h 3223"/>
                <a:gd name="T2" fmla="*/ 3393 w 3394"/>
                <a:gd name="T3" fmla="*/ 3036 h 3223"/>
                <a:gd name="T4" fmla="*/ 3208 w 3394"/>
                <a:gd name="T5" fmla="*/ 3222 h 3223"/>
                <a:gd name="T6" fmla="*/ 0 w 3394"/>
                <a:gd name="T7" fmla="*/ 0 h 3223"/>
                <a:gd name="T8" fmla="*/ 370 w 3394"/>
                <a:gd name="T9" fmla="*/ 0 h 3223"/>
              </a:gdLst>
              <a:ahLst/>
              <a:cxnLst>
                <a:cxn ang="0">
                  <a:pos x="T0" y="T1"/>
                </a:cxn>
                <a:cxn ang="0">
                  <a:pos x="T2" y="T3"/>
                </a:cxn>
                <a:cxn ang="0">
                  <a:pos x="T4" y="T5"/>
                </a:cxn>
                <a:cxn ang="0">
                  <a:pos x="T6" y="T7"/>
                </a:cxn>
                <a:cxn ang="0">
                  <a:pos x="T8" y="T9"/>
                </a:cxn>
              </a:cxnLst>
              <a:rect l="0" t="0" r="r" b="b"/>
              <a:pathLst>
                <a:path w="3394" h="3223">
                  <a:moveTo>
                    <a:pt x="370" y="0"/>
                  </a:moveTo>
                  <a:lnTo>
                    <a:pt x="3393" y="3036"/>
                  </a:lnTo>
                  <a:lnTo>
                    <a:pt x="3208" y="3222"/>
                  </a:lnTo>
                  <a:lnTo>
                    <a:pt x="0" y="0"/>
                  </a:lnTo>
                  <a:lnTo>
                    <a:pt x="370" y="0"/>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E"/>
            </a:p>
          </p:txBody>
        </p:sp>
        <p:sp>
          <p:nvSpPr>
            <p:cNvPr id="3077" name="Freeform 5"/>
            <p:cNvSpPr>
              <a:spLocks/>
            </p:cNvSpPr>
            <p:nvPr/>
          </p:nvSpPr>
          <p:spPr bwMode="auto">
            <a:xfrm>
              <a:off x="2187" y="0"/>
              <a:ext cx="2859" cy="2556"/>
            </a:xfrm>
            <a:custGeom>
              <a:avLst/>
              <a:gdLst>
                <a:gd name="T0" fmla="*/ 630 w 2859"/>
                <a:gd name="T1" fmla="*/ 0 h 2556"/>
                <a:gd name="T2" fmla="*/ 2858 w 2859"/>
                <a:gd name="T3" fmla="*/ 2238 h 2556"/>
                <a:gd name="T4" fmla="*/ 2543 w 2859"/>
                <a:gd name="T5" fmla="*/ 2555 h 2556"/>
                <a:gd name="T6" fmla="*/ 0 w 2859"/>
                <a:gd name="T7" fmla="*/ 0 h 2556"/>
                <a:gd name="T8" fmla="*/ 630 w 2859"/>
                <a:gd name="T9" fmla="*/ 0 h 2556"/>
              </a:gdLst>
              <a:ahLst/>
              <a:cxnLst>
                <a:cxn ang="0">
                  <a:pos x="T0" y="T1"/>
                </a:cxn>
                <a:cxn ang="0">
                  <a:pos x="T2" y="T3"/>
                </a:cxn>
                <a:cxn ang="0">
                  <a:pos x="T4" y="T5"/>
                </a:cxn>
                <a:cxn ang="0">
                  <a:pos x="T6" y="T7"/>
                </a:cxn>
                <a:cxn ang="0">
                  <a:pos x="T8" y="T9"/>
                </a:cxn>
              </a:cxnLst>
              <a:rect l="0" t="0" r="r" b="b"/>
              <a:pathLst>
                <a:path w="2859" h="2556">
                  <a:moveTo>
                    <a:pt x="630" y="0"/>
                  </a:moveTo>
                  <a:lnTo>
                    <a:pt x="2858" y="2238"/>
                  </a:lnTo>
                  <a:lnTo>
                    <a:pt x="2543" y="2555"/>
                  </a:lnTo>
                  <a:lnTo>
                    <a:pt x="0" y="0"/>
                  </a:lnTo>
                  <a:lnTo>
                    <a:pt x="630" y="0"/>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E"/>
            </a:p>
          </p:txBody>
        </p:sp>
        <p:sp>
          <p:nvSpPr>
            <p:cNvPr id="3078" name="Freeform 6"/>
            <p:cNvSpPr>
              <a:spLocks/>
            </p:cNvSpPr>
            <p:nvPr/>
          </p:nvSpPr>
          <p:spPr bwMode="auto">
            <a:xfrm>
              <a:off x="3055" y="0"/>
              <a:ext cx="2286" cy="2121"/>
            </a:xfrm>
            <a:custGeom>
              <a:avLst/>
              <a:gdLst>
                <a:gd name="T0" fmla="*/ 0 w 2286"/>
                <a:gd name="T1" fmla="*/ 0 h 2121"/>
                <a:gd name="T2" fmla="*/ 2111 w 2286"/>
                <a:gd name="T3" fmla="*/ 2120 h 2121"/>
                <a:gd name="T4" fmla="*/ 2285 w 2286"/>
                <a:gd name="T5" fmla="*/ 1945 h 2121"/>
                <a:gd name="T6" fmla="*/ 348 w 2286"/>
                <a:gd name="T7" fmla="*/ 0 h 2121"/>
                <a:gd name="T8" fmla="*/ 0 w 2286"/>
                <a:gd name="T9" fmla="*/ 0 h 2121"/>
              </a:gdLst>
              <a:ahLst/>
              <a:cxnLst>
                <a:cxn ang="0">
                  <a:pos x="T0" y="T1"/>
                </a:cxn>
                <a:cxn ang="0">
                  <a:pos x="T2" y="T3"/>
                </a:cxn>
                <a:cxn ang="0">
                  <a:pos x="T4" y="T5"/>
                </a:cxn>
                <a:cxn ang="0">
                  <a:pos x="T6" y="T7"/>
                </a:cxn>
                <a:cxn ang="0">
                  <a:pos x="T8" y="T9"/>
                </a:cxn>
              </a:cxnLst>
              <a:rect l="0" t="0" r="r" b="b"/>
              <a:pathLst>
                <a:path w="2286" h="2121">
                  <a:moveTo>
                    <a:pt x="0" y="0"/>
                  </a:moveTo>
                  <a:lnTo>
                    <a:pt x="2111" y="2120"/>
                  </a:lnTo>
                  <a:lnTo>
                    <a:pt x="2285" y="1945"/>
                  </a:lnTo>
                  <a:lnTo>
                    <a:pt x="348" y="0"/>
                  </a:lnTo>
                  <a:lnTo>
                    <a:pt x="0" y="0"/>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E"/>
            </a:p>
          </p:txBody>
        </p:sp>
      </p:grpSp>
      <p:sp>
        <p:nvSpPr>
          <p:cNvPr id="3079" name="Rectangle 7"/>
          <p:cNvSpPr>
            <a:spLocks noGrp="1" noChangeArrowheads="1"/>
          </p:cNvSpPr>
          <p:nvPr>
            <p:ph type="title"/>
          </p:nvPr>
        </p:nvSpPr>
        <p:spPr bwMode="auto">
          <a:xfrm>
            <a:off x="685800" y="228600"/>
            <a:ext cx="77724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3083" name="Rectangle 11"/>
          <p:cNvSpPr>
            <a:spLocks noGrp="1" noChangeArrowheads="1"/>
          </p:cNvSpPr>
          <p:nvPr>
            <p:ph type="body" idx="1"/>
          </p:nvPr>
        </p:nvSpPr>
        <p:spPr bwMode="auto">
          <a:xfrm>
            <a:off x="685800" y="1641475"/>
            <a:ext cx="7772400" cy="445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84" name="Rectangle 12"/>
          <p:cNvSpPr>
            <a:spLocks noChangeArrowheads="1"/>
          </p:cNvSpPr>
          <p:nvPr/>
        </p:nvSpPr>
        <p:spPr bwMode="auto">
          <a:xfrm>
            <a:off x="76200" y="6497638"/>
            <a:ext cx="3470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effectLst/>
                <a:latin typeface="Arial" pitchFamily="34" charset="0"/>
              </a:rPr>
              <a:t> </a:t>
            </a:r>
            <a:r>
              <a:rPr lang="en-GB" sz="1400">
                <a:effectLst/>
                <a:latin typeface="Arial" pitchFamily="34" charset="0"/>
              </a:rPr>
              <a:t>©</a:t>
            </a:r>
            <a:r>
              <a:rPr lang="en-US" sz="1400">
                <a:effectLst/>
                <a:latin typeface="Arial" pitchFamily="34" charset="0"/>
              </a:rPr>
              <a:t> Negnevitsky, Pearson Education, 2005</a:t>
            </a:r>
          </a:p>
        </p:txBody>
      </p:sp>
      <p:sp>
        <p:nvSpPr>
          <p:cNvPr id="3086" name="Text Box 14"/>
          <p:cNvSpPr txBox="1">
            <a:spLocks noChangeArrowheads="1"/>
          </p:cNvSpPr>
          <p:nvPr/>
        </p:nvSpPr>
        <p:spPr bwMode="auto">
          <a:xfrm>
            <a:off x="8661400" y="6510338"/>
            <a:ext cx="381000" cy="3603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0" hangingPunct="0"/>
            <a:fld id="{88E57BF0-7D95-4C60-AE0D-27BD3850F9AC}" type="slidenum">
              <a:rPr lang="en-GB" sz="1200" b="1">
                <a:effectLst/>
                <a:latin typeface="Arial" pitchFamily="34" charset="0"/>
              </a:rPr>
              <a:pPr algn="ctr" eaLnBrk="0" hangingPunct="0"/>
              <a:t>‹#›</a:t>
            </a:fld>
            <a:endParaRPr lang="en-GB" sz="1200">
              <a:effectLst/>
              <a:latin typeface="Arial" pitchFamily="34" charset="0"/>
            </a:endParaRP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9pPr>
    </p:titleStyle>
    <p:bodyStyle>
      <a:lvl1pPr marL="342900" indent="-342900" algn="l" rtl="0" fontAlgn="base">
        <a:spcBef>
          <a:spcPct val="20000"/>
        </a:spcBef>
        <a:spcAft>
          <a:spcPct val="0"/>
        </a:spcAft>
        <a:buClr>
          <a:schemeClr val="tx2"/>
        </a:buClr>
        <a:buSzPct val="7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tx2"/>
        </a:buClr>
        <a:buSzPct val="75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7.xml"/><Relationship Id="rId4" Type="http://schemas.openxmlformats.org/officeDocument/2006/relationships/image" Target="../media/image23.wmf"/></Relationships>
</file>

<file path=ppt/slides/_rels/slide38.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ChangeArrowheads="1"/>
          </p:cNvSpPr>
          <p:nvPr/>
        </p:nvSpPr>
        <p:spPr bwMode="auto">
          <a:xfrm>
            <a:off x="304800" y="228600"/>
            <a:ext cx="8377238" cy="188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4200" b="1" u="sng">
                <a:solidFill>
                  <a:srgbClr val="FBFE00"/>
                </a:solidFill>
                <a:effectLst>
                  <a:outerShdw blurRad="38100" dist="38100" dir="2700000" algn="tl">
                    <a:srgbClr val="000000"/>
                  </a:outerShdw>
                </a:effectLst>
              </a:rPr>
              <a:t>Lecture 7 </a:t>
            </a:r>
            <a:r>
              <a:rPr lang="en-US" sz="4200" b="1">
                <a:solidFill>
                  <a:srgbClr val="FBFE00"/>
                </a:solidFill>
                <a:effectLst>
                  <a:outerShdw blurRad="38100" dist="38100" dir="2700000" algn="tl">
                    <a:srgbClr val="000000"/>
                  </a:outerShdw>
                </a:effectLst>
              </a:rPr>
              <a:t>                              Artificial neural networks: </a:t>
            </a:r>
            <a:r>
              <a:rPr lang="en-US" sz="3400" b="1">
                <a:solidFill>
                  <a:srgbClr val="FBFE00"/>
                </a:solidFill>
                <a:effectLst>
                  <a:outerShdw blurRad="38100" dist="38100" dir="2700000" algn="tl">
                    <a:srgbClr val="000000"/>
                  </a:outerShdw>
                </a:effectLst>
              </a:rPr>
              <a:t>Supervised learning</a:t>
            </a:r>
          </a:p>
        </p:txBody>
      </p:sp>
      <p:sp>
        <p:nvSpPr>
          <p:cNvPr id="154627" name="Rectangle 3"/>
          <p:cNvSpPr>
            <a:spLocks noChangeArrowheads="1"/>
          </p:cNvSpPr>
          <p:nvPr/>
        </p:nvSpPr>
        <p:spPr bwMode="auto">
          <a:xfrm>
            <a:off x="258763" y="2219325"/>
            <a:ext cx="8377237"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lnSpc>
                <a:spcPct val="70000"/>
              </a:lnSpc>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Introduction, or how the brain works</a:t>
            </a:r>
          </a:p>
          <a:p>
            <a:pPr marL="381000" indent="-381000">
              <a:lnSpc>
                <a:spcPct val="70000"/>
              </a:lnSpc>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neuron as a simple computing element</a:t>
            </a:r>
          </a:p>
          <a:p>
            <a:pPr marL="381000" indent="-381000">
              <a:lnSpc>
                <a:spcPct val="70000"/>
              </a:lnSpc>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perceptron</a:t>
            </a:r>
          </a:p>
          <a:p>
            <a:pPr marL="381000" indent="-381000">
              <a:lnSpc>
                <a:spcPct val="70000"/>
              </a:lnSpc>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Multilayer neural networks</a:t>
            </a:r>
          </a:p>
          <a:p>
            <a:pPr marL="381000" indent="-381000">
              <a:lnSpc>
                <a:spcPct val="70000"/>
              </a:lnSpc>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Accelerated learning in multilayer neural networks</a:t>
            </a:r>
          </a:p>
          <a:p>
            <a:pPr marL="381000" indent="-381000">
              <a:lnSpc>
                <a:spcPct val="70000"/>
              </a:lnSpc>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Hopfield network</a:t>
            </a:r>
          </a:p>
          <a:p>
            <a:pPr marL="381000" indent="-381000">
              <a:lnSpc>
                <a:spcPct val="70000"/>
              </a:lnSpc>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Bidirectional associative memories (BAM)</a:t>
            </a:r>
          </a:p>
          <a:p>
            <a:pPr marL="381000" indent="-381000">
              <a:lnSpc>
                <a:spcPct val="70000"/>
              </a:lnSpc>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Summary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ChangeArrowheads="1"/>
          </p:cNvSpPr>
          <p:nvPr/>
        </p:nvSpPr>
        <p:spPr bwMode="auto">
          <a:xfrm>
            <a:off x="444500" y="238125"/>
            <a:ext cx="8255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000" b="1">
                <a:solidFill>
                  <a:srgbClr val="FBFE00"/>
                </a:solidFill>
                <a:effectLst>
                  <a:outerShdw blurRad="38100" dist="38100" dir="2700000" algn="tl">
                    <a:srgbClr val="000000"/>
                  </a:outerShdw>
                </a:effectLst>
              </a:rPr>
              <a:t>Architecture of a typical artificial neural network</a:t>
            </a:r>
          </a:p>
        </p:txBody>
      </p:sp>
      <p:grpSp>
        <p:nvGrpSpPr>
          <p:cNvPr id="161802" name="Group 10"/>
          <p:cNvGrpSpPr>
            <a:grpSpLocks/>
          </p:cNvGrpSpPr>
          <p:nvPr/>
        </p:nvGrpSpPr>
        <p:grpSpPr bwMode="auto">
          <a:xfrm>
            <a:off x="441325" y="1038225"/>
            <a:ext cx="8261350" cy="4905375"/>
            <a:chOff x="278" y="654"/>
            <a:chExt cx="5204" cy="3090"/>
          </a:xfrm>
        </p:grpSpPr>
        <p:pic>
          <p:nvPicPr>
            <p:cNvPr id="161800" name="Picture 8" descr="G:\books\Pe_uk\Powerpoint\Negnevitsky\final\ppt\ch07\wmf\Slide07-0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 y="654"/>
              <a:ext cx="5204" cy="3090"/>
            </a:xfrm>
            <a:prstGeom prst="rect">
              <a:avLst/>
            </a:prstGeom>
            <a:noFill/>
            <a:extLst>
              <a:ext uri="{909E8E84-426E-40DD-AFC4-6F175D3DCCD1}">
                <a14:hiddenFill xmlns:a14="http://schemas.microsoft.com/office/drawing/2010/main">
                  <a:solidFill>
                    <a:srgbClr val="FFFFFF"/>
                  </a:solidFill>
                </a14:hiddenFill>
              </a:ext>
            </a:extLst>
          </p:spPr>
        </p:pic>
        <p:sp>
          <p:nvSpPr>
            <p:cNvPr id="161797" name="Text Box 5"/>
            <p:cNvSpPr txBox="1">
              <a:spLocks noChangeArrowheads="1"/>
            </p:cNvSpPr>
            <p:nvPr/>
          </p:nvSpPr>
          <p:spPr bwMode="auto">
            <a:xfrm rot="-5400000">
              <a:off x="-416" y="1783"/>
              <a:ext cx="174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solidFill>
                    <a:schemeClr val="bg2"/>
                  </a:solidFill>
                  <a:effectLst/>
                </a:rPr>
                <a:t>I n p u t  S i g n a l s</a:t>
              </a:r>
            </a:p>
          </p:txBody>
        </p:sp>
        <p:sp>
          <p:nvSpPr>
            <p:cNvPr id="161799" name="Text Box 7"/>
            <p:cNvSpPr txBox="1">
              <a:spLocks noChangeArrowheads="1"/>
            </p:cNvSpPr>
            <p:nvPr/>
          </p:nvSpPr>
          <p:spPr bwMode="auto">
            <a:xfrm rot="-5400000">
              <a:off x="4313" y="1831"/>
              <a:ext cx="19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solidFill>
                    <a:schemeClr val="bg2"/>
                  </a:solidFill>
                  <a:effectLst/>
                </a:rPr>
                <a:t>O u t p u t  S i g n a l s</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ChangeArrowheads="1"/>
          </p:cNvSpPr>
          <p:nvPr/>
        </p:nvSpPr>
        <p:spPr bwMode="auto">
          <a:xfrm>
            <a:off x="725488" y="215900"/>
            <a:ext cx="7691437"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3400" b="1">
                <a:solidFill>
                  <a:srgbClr val="FBFE00"/>
                </a:solidFill>
                <a:effectLst>
                  <a:outerShdw blurRad="38100" dist="38100" dir="2700000" algn="tl">
                    <a:srgbClr val="000000"/>
                  </a:outerShdw>
                </a:effectLst>
              </a:rPr>
              <a:t>Analogy between biological and artificial neural networks</a:t>
            </a:r>
          </a:p>
        </p:txBody>
      </p:sp>
      <p:pic>
        <p:nvPicPr>
          <p:cNvPr id="162819" name="Picture 3" descr="G:\books\Pe_uk\Powerpoint\Negnevitsky\final\ppt\ch07\wmf\Slide07-09.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513" y="1981200"/>
            <a:ext cx="8562975" cy="2009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ChangeArrowheads="1"/>
          </p:cNvSpPr>
          <p:nvPr/>
        </p:nvSpPr>
        <p:spPr bwMode="auto">
          <a:xfrm>
            <a:off x="190500" y="220663"/>
            <a:ext cx="87630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3600" b="1">
                <a:solidFill>
                  <a:srgbClr val="FBFE00"/>
                </a:solidFill>
                <a:effectLst>
                  <a:outerShdw blurRad="38100" dist="38100" dir="2700000" algn="tl">
                    <a:srgbClr val="000000"/>
                  </a:outerShdw>
                </a:effectLst>
              </a:rPr>
              <a:t>The neuron as a simple computing element</a:t>
            </a:r>
          </a:p>
          <a:p>
            <a:pPr algn="ctr">
              <a:spcBef>
                <a:spcPct val="50000"/>
              </a:spcBef>
            </a:pPr>
            <a:r>
              <a:rPr lang="en-US" sz="3200" b="1">
                <a:solidFill>
                  <a:srgbClr val="FFFFFF"/>
                </a:solidFill>
                <a:effectLst>
                  <a:outerShdw blurRad="38100" dist="38100" dir="2700000" algn="tl">
                    <a:srgbClr val="000000"/>
                  </a:outerShdw>
                </a:effectLst>
              </a:rPr>
              <a:t>Diagram of a</a:t>
            </a:r>
            <a:r>
              <a:rPr lang="en-US" sz="3200" b="1">
                <a:solidFill>
                  <a:srgbClr val="000000"/>
                </a:solidFill>
                <a:effectLst>
                  <a:outerShdw blurRad="38100" dist="38100" dir="2700000" algn="tl">
                    <a:srgbClr val="FFFFFF"/>
                  </a:outerShdw>
                </a:effectLst>
              </a:rPr>
              <a:t> </a:t>
            </a:r>
            <a:r>
              <a:rPr lang="en-US" sz="3200" b="1">
                <a:solidFill>
                  <a:srgbClr val="FFFFFF"/>
                </a:solidFill>
                <a:effectLst>
                  <a:outerShdw blurRad="38100" dist="38100" dir="2700000" algn="tl">
                    <a:srgbClr val="000000"/>
                  </a:outerShdw>
                </a:effectLst>
              </a:rPr>
              <a:t>neuron</a:t>
            </a:r>
          </a:p>
        </p:txBody>
      </p:sp>
      <p:pic>
        <p:nvPicPr>
          <p:cNvPr id="163843" name="Picture 3" descr="G:\books\Pe_uk\Powerpoint\Negnevitsky\final\ppt\ch07\wmf\Slide07-1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1013" y="1985963"/>
            <a:ext cx="8181975" cy="3914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ChangeArrowheads="1"/>
          </p:cNvSpPr>
          <p:nvPr/>
        </p:nvSpPr>
        <p:spPr bwMode="auto">
          <a:xfrm>
            <a:off x="279400" y="233363"/>
            <a:ext cx="8377238" cy="384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spcBef>
                <a:spcPct val="50000"/>
              </a:spcBef>
              <a:buClr>
                <a:schemeClr val="tx2"/>
              </a:buClr>
              <a:buFont typeface="Wingdings" pitchFamily="2" charset="2"/>
              <a:buChar char="n"/>
            </a:pPr>
            <a:r>
              <a:rPr lang="en-US" sz="2900">
                <a:solidFill>
                  <a:srgbClr val="FFFFFF"/>
                </a:solidFill>
                <a:effectLst>
                  <a:outerShdw blurRad="38100" dist="38100" dir="2700000" algn="tl">
                    <a:srgbClr val="000000"/>
                  </a:outerShdw>
                </a:effectLst>
              </a:rPr>
              <a:t>The neuron computes the weighted sum of the input signals and compares the result with a </a:t>
            </a:r>
            <a:r>
              <a:rPr lang="en-US" sz="2900" b="1">
                <a:solidFill>
                  <a:srgbClr val="FBFE00"/>
                </a:solidFill>
                <a:effectLst>
                  <a:outerShdw blurRad="38100" dist="38100" dir="2700000" algn="tl">
                    <a:srgbClr val="000000"/>
                  </a:outerShdw>
                </a:effectLst>
              </a:rPr>
              <a:t>threshold value</a:t>
            </a:r>
            <a:r>
              <a:rPr lang="en-US" sz="2900">
                <a:solidFill>
                  <a:srgbClr val="FFFFFF"/>
                </a:solidFill>
                <a:effectLst>
                  <a:outerShdw blurRad="38100" dist="38100" dir="2700000" algn="tl">
                    <a:srgbClr val="000000"/>
                  </a:outerShdw>
                </a:effectLst>
              </a:rPr>
              <a:t>, </a:t>
            </a:r>
            <a:r>
              <a:rPr lang="en-US" sz="2900">
                <a:solidFill>
                  <a:srgbClr val="FFFFFF"/>
                </a:solidFill>
                <a:effectLst>
                  <a:outerShdw blurRad="38100" dist="38100" dir="2700000" algn="tl">
                    <a:srgbClr val="000000"/>
                  </a:outerShdw>
                </a:effectLst>
                <a:latin typeface="Symbol" pitchFamily="18" charset="2"/>
              </a:rPr>
              <a:t>q</a:t>
            </a:r>
            <a:r>
              <a:rPr lang="en-US" sz="2900">
                <a:solidFill>
                  <a:srgbClr val="FFFFFF"/>
                </a:solidFill>
                <a:effectLst>
                  <a:outerShdw blurRad="38100" dist="38100" dir="2700000" algn="tl">
                    <a:srgbClr val="000000"/>
                  </a:outerShdw>
                </a:effectLst>
              </a:rPr>
              <a:t>. If the net input is less than the threshold, the neuron output is –1. But if the net input is greater than or equal to the threshold, the neuron becomes activated and its output attains a value +1.</a:t>
            </a:r>
          </a:p>
          <a:p>
            <a:pPr marL="381000" indent="-381000">
              <a:spcBef>
                <a:spcPct val="50000"/>
              </a:spcBef>
              <a:buClr>
                <a:schemeClr val="tx2"/>
              </a:buClr>
              <a:buFont typeface="Wingdings" pitchFamily="2" charset="2"/>
              <a:buChar char="n"/>
            </a:pPr>
            <a:r>
              <a:rPr lang="en-US" sz="2900">
                <a:solidFill>
                  <a:srgbClr val="FFFFFF"/>
                </a:solidFill>
                <a:effectLst>
                  <a:outerShdw blurRad="38100" dist="38100" dir="2700000" algn="tl">
                    <a:srgbClr val="000000"/>
                  </a:outerShdw>
                </a:effectLst>
              </a:rPr>
              <a:t>The neuron uses the following transfer or </a:t>
            </a:r>
            <a:r>
              <a:rPr lang="en-US" sz="2900" b="1">
                <a:solidFill>
                  <a:srgbClr val="FBFE00"/>
                </a:solidFill>
                <a:effectLst>
                  <a:outerShdw blurRad="38100" dist="38100" dir="2700000" algn="tl">
                    <a:srgbClr val="000000"/>
                  </a:outerShdw>
                </a:effectLst>
              </a:rPr>
              <a:t>activation function</a:t>
            </a:r>
            <a:r>
              <a:rPr lang="en-US" sz="2900">
                <a:solidFill>
                  <a:srgbClr val="FFFFFF"/>
                </a:solidFill>
                <a:effectLst>
                  <a:outerShdw blurRad="38100" dist="38100" dir="2700000" algn="tl">
                    <a:srgbClr val="000000"/>
                  </a:outerShdw>
                </a:effectLst>
              </a:rPr>
              <a:t>:</a:t>
            </a:r>
          </a:p>
        </p:txBody>
      </p:sp>
      <p:sp>
        <p:nvSpPr>
          <p:cNvPr id="164867" name="Rectangle 3"/>
          <p:cNvSpPr>
            <a:spLocks noChangeArrowheads="1"/>
          </p:cNvSpPr>
          <p:nvPr/>
        </p:nvSpPr>
        <p:spPr bwMode="auto">
          <a:xfrm>
            <a:off x="292100" y="5410200"/>
            <a:ext cx="8377238" cy="97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spcBef>
                <a:spcPct val="50000"/>
              </a:spcBef>
              <a:buClr>
                <a:schemeClr val="tx2"/>
              </a:buClr>
              <a:buFont typeface="Wingdings" pitchFamily="2" charset="2"/>
              <a:buChar char="n"/>
            </a:pPr>
            <a:r>
              <a:rPr lang="en-US" sz="2900">
                <a:solidFill>
                  <a:srgbClr val="FFFFFF"/>
                </a:solidFill>
                <a:effectLst>
                  <a:outerShdw blurRad="38100" dist="38100" dir="2700000" algn="tl">
                    <a:srgbClr val="000000"/>
                  </a:outerShdw>
                </a:effectLst>
              </a:rPr>
              <a:t>This type of activation function is called a </a:t>
            </a:r>
            <a:r>
              <a:rPr lang="en-US" sz="2900" b="1">
                <a:solidFill>
                  <a:srgbClr val="FBFE00"/>
                </a:solidFill>
                <a:effectLst>
                  <a:outerShdw blurRad="38100" dist="38100" dir="2700000" algn="tl">
                    <a:srgbClr val="000000"/>
                  </a:outerShdw>
                </a:effectLst>
              </a:rPr>
              <a:t>sign function</a:t>
            </a:r>
            <a:r>
              <a:rPr lang="en-US" sz="2900">
                <a:solidFill>
                  <a:srgbClr val="FFFFFF"/>
                </a:solidFill>
                <a:effectLst>
                  <a:outerShdw blurRad="38100" dist="38100" dir="2700000" algn="tl">
                    <a:srgbClr val="000000"/>
                  </a:outerShdw>
                </a:effectLst>
              </a:rPr>
              <a:t>.</a:t>
            </a:r>
            <a:endParaRPr lang="en-US" sz="2900">
              <a:solidFill>
                <a:srgbClr val="000000"/>
              </a:solidFill>
              <a:effectLst>
                <a:outerShdw blurRad="38100" dist="38100" dir="2700000" algn="tl">
                  <a:srgbClr val="FFFFFF"/>
                </a:outerShdw>
              </a:effectLst>
              <a:latin typeface="Symbol" pitchFamily="18" charset="2"/>
            </a:endParaRPr>
          </a:p>
        </p:txBody>
      </p:sp>
      <p:pic>
        <p:nvPicPr>
          <p:cNvPr id="164869" name="Picture 5" descr="G:\books\Pe_uk\Powerpoint\Negnevitsky\final\ppt\ch07\wmf\Slide07-1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5438" y="4175125"/>
            <a:ext cx="6124575" cy="1311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ChangeArrowheads="1"/>
          </p:cNvSpPr>
          <p:nvPr/>
        </p:nvSpPr>
        <p:spPr bwMode="auto">
          <a:xfrm>
            <a:off x="1330325" y="219075"/>
            <a:ext cx="6483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1">
                <a:solidFill>
                  <a:srgbClr val="FBFE00"/>
                </a:solidFill>
                <a:effectLst>
                  <a:outerShdw blurRad="38100" dist="38100" dir="2700000" algn="tl">
                    <a:srgbClr val="000000"/>
                  </a:outerShdw>
                </a:effectLst>
              </a:rPr>
              <a:t>Activation functions of a neuron</a:t>
            </a:r>
          </a:p>
        </p:txBody>
      </p:sp>
      <p:pic>
        <p:nvPicPr>
          <p:cNvPr id="165893" name="Picture 5" descr="G:\books\Pe_uk\Powerpoint\Negnevitsky\final\ppt\ch07\wmf\Slide07-1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925" y="1057275"/>
            <a:ext cx="8566150" cy="4616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ChangeArrowheads="1"/>
          </p:cNvSpPr>
          <p:nvPr/>
        </p:nvSpPr>
        <p:spPr bwMode="auto">
          <a:xfrm>
            <a:off x="1216025" y="215900"/>
            <a:ext cx="6711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1">
                <a:solidFill>
                  <a:srgbClr val="FBFE00"/>
                </a:solidFill>
                <a:effectLst>
                  <a:outerShdw blurRad="38100" dist="38100" dir="2700000" algn="tl">
                    <a:srgbClr val="000000"/>
                  </a:outerShdw>
                </a:effectLst>
              </a:rPr>
              <a:t>Can a single neuron learn a task?</a:t>
            </a:r>
          </a:p>
        </p:txBody>
      </p:sp>
      <p:sp>
        <p:nvSpPr>
          <p:cNvPr id="166915" name="Rectangle 3"/>
          <p:cNvSpPr>
            <a:spLocks noChangeArrowheads="1"/>
          </p:cNvSpPr>
          <p:nvPr/>
        </p:nvSpPr>
        <p:spPr bwMode="auto">
          <a:xfrm>
            <a:off x="266700" y="1228725"/>
            <a:ext cx="8377238" cy="30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4175" indent="-384175">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In 1958, </a:t>
            </a:r>
            <a:r>
              <a:rPr lang="en-US" sz="3000" b="1">
                <a:solidFill>
                  <a:srgbClr val="FBFE00"/>
                </a:solidFill>
                <a:effectLst>
                  <a:outerShdw blurRad="38100" dist="38100" dir="2700000" algn="tl">
                    <a:srgbClr val="000000"/>
                  </a:outerShdw>
                </a:effectLst>
              </a:rPr>
              <a:t>Frank Rosenblatt </a:t>
            </a:r>
            <a:r>
              <a:rPr lang="en-US" sz="3000">
                <a:solidFill>
                  <a:srgbClr val="FFFFFF"/>
                </a:solidFill>
                <a:effectLst>
                  <a:outerShdw blurRad="38100" dist="38100" dir="2700000" algn="tl">
                    <a:srgbClr val="000000"/>
                  </a:outerShdw>
                </a:effectLst>
              </a:rPr>
              <a:t>introduced a training algorithm that provided the first procedure for training a simple ANN: a </a:t>
            </a:r>
            <a:r>
              <a:rPr lang="en-US" sz="3000" b="1">
                <a:solidFill>
                  <a:srgbClr val="FBFE00"/>
                </a:solidFill>
                <a:effectLst>
                  <a:outerShdw blurRad="38100" dist="38100" dir="2700000" algn="tl">
                    <a:srgbClr val="000000"/>
                  </a:outerShdw>
                </a:effectLst>
              </a:rPr>
              <a:t>perceptron</a:t>
            </a:r>
            <a:r>
              <a:rPr lang="en-US" sz="3000">
                <a:solidFill>
                  <a:srgbClr val="FFFFFF"/>
                </a:solidFill>
                <a:effectLst>
                  <a:outerShdw blurRad="38100" dist="38100" dir="2700000" algn="tl">
                    <a:srgbClr val="000000"/>
                  </a:outerShdw>
                </a:effectLst>
              </a:rPr>
              <a:t>.</a:t>
            </a:r>
          </a:p>
          <a:p>
            <a:pPr marL="384175" indent="-384175">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perceptron </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is the simplest form of a neural network. It consists of a single neuron with </a:t>
            </a:r>
            <a:r>
              <a:rPr lang="en-US" sz="3000" i="1">
                <a:solidFill>
                  <a:srgbClr val="FBFE00"/>
                </a:solidFill>
                <a:effectLst>
                  <a:outerShdw blurRad="38100" dist="38100" dir="2700000" algn="tl">
                    <a:srgbClr val="000000"/>
                  </a:outerShdw>
                </a:effectLst>
              </a:rPr>
              <a:t>adjustable </a:t>
            </a:r>
            <a:r>
              <a:rPr lang="en-US" sz="3000">
                <a:solidFill>
                  <a:srgbClr val="FFFFFF"/>
                </a:solidFill>
                <a:effectLst>
                  <a:outerShdw blurRad="38100" dist="38100" dir="2700000" algn="tl">
                    <a:srgbClr val="000000"/>
                  </a:outerShdw>
                </a:effectLst>
              </a:rPr>
              <a:t>synaptic weights and a </a:t>
            </a:r>
            <a:r>
              <a:rPr lang="en-US" sz="3000" i="1">
                <a:solidFill>
                  <a:srgbClr val="FBFE00"/>
                </a:solidFill>
                <a:effectLst>
                  <a:outerShdw blurRad="38100" dist="38100" dir="2700000" algn="tl">
                    <a:srgbClr val="000000"/>
                  </a:outerShdw>
                </a:effectLst>
              </a:rPr>
              <a:t>hard limiter</a:t>
            </a:r>
            <a:r>
              <a:rPr lang="en-US" sz="3000">
                <a:solidFill>
                  <a:srgbClr val="FFFFFF"/>
                </a:solidFill>
                <a:effectLst>
                  <a:outerShdw blurRad="38100" dist="38100" dir="2700000" algn="tl">
                    <a:srgbClr val="000000"/>
                  </a:outerShdw>
                </a:effectLst>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ChangeArrowheads="1"/>
          </p:cNvSpPr>
          <p:nvPr/>
        </p:nvSpPr>
        <p:spPr bwMode="auto">
          <a:xfrm>
            <a:off x="1174750" y="219075"/>
            <a:ext cx="6813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1">
                <a:solidFill>
                  <a:srgbClr val="FBFE00"/>
                </a:solidFill>
                <a:effectLst>
                  <a:outerShdw blurRad="38100" dist="38100" dir="2700000" algn="tl">
                    <a:srgbClr val="000000"/>
                  </a:outerShdw>
                </a:effectLst>
              </a:rPr>
              <a:t>Single-layer two-input perceptron</a:t>
            </a:r>
          </a:p>
        </p:txBody>
      </p:sp>
      <p:pic>
        <p:nvPicPr>
          <p:cNvPr id="167939" name="Picture 3" descr="G:\books\Pe_uk\Powerpoint\Negnevitsky\final\ppt\ch07\wmf\Slide07-1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513" y="1366838"/>
            <a:ext cx="8562975" cy="4524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ChangeArrowheads="1"/>
          </p:cNvSpPr>
          <p:nvPr/>
        </p:nvSpPr>
        <p:spPr bwMode="auto">
          <a:xfrm>
            <a:off x="2779713" y="198438"/>
            <a:ext cx="35829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b="1">
                <a:solidFill>
                  <a:srgbClr val="FBFE00"/>
                </a:solidFill>
                <a:effectLst>
                  <a:outerShdw blurRad="38100" dist="38100" dir="2700000" algn="tl">
                    <a:srgbClr val="000000"/>
                  </a:outerShdw>
                </a:effectLst>
              </a:rPr>
              <a:t>The</a:t>
            </a:r>
            <a:r>
              <a:rPr lang="en-US" sz="4000" b="1">
                <a:solidFill>
                  <a:srgbClr val="000000"/>
                </a:solidFill>
                <a:effectLst>
                  <a:outerShdw blurRad="38100" dist="38100" dir="2700000" algn="tl">
                    <a:srgbClr val="FFFFFF"/>
                  </a:outerShdw>
                </a:effectLst>
              </a:rPr>
              <a:t> </a:t>
            </a:r>
            <a:r>
              <a:rPr lang="en-US" sz="4000" b="1">
                <a:solidFill>
                  <a:srgbClr val="FBFE00"/>
                </a:solidFill>
                <a:effectLst>
                  <a:outerShdw blurRad="38100" dist="38100" dir="2700000" algn="tl">
                    <a:srgbClr val="000000"/>
                  </a:outerShdw>
                </a:effectLst>
              </a:rPr>
              <a:t>Perceptron</a:t>
            </a:r>
          </a:p>
        </p:txBody>
      </p:sp>
      <p:sp>
        <p:nvSpPr>
          <p:cNvPr id="168963" name="Rectangle 3"/>
          <p:cNvSpPr>
            <a:spLocks noChangeArrowheads="1"/>
          </p:cNvSpPr>
          <p:nvPr/>
        </p:nvSpPr>
        <p:spPr bwMode="auto">
          <a:xfrm>
            <a:off x="280988" y="1235075"/>
            <a:ext cx="8377237" cy="352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operation of Rosenblatt’s perceptron is based on the </a:t>
            </a:r>
            <a:r>
              <a:rPr lang="en-US" sz="3000" b="1">
                <a:solidFill>
                  <a:srgbClr val="FBFE00"/>
                </a:solidFill>
                <a:effectLst>
                  <a:outerShdw blurRad="38100" dist="38100" dir="2700000" algn="tl">
                    <a:srgbClr val="000000"/>
                  </a:outerShdw>
                </a:effectLst>
              </a:rPr>
              <a:t>McCulloch and Pitts neuron model</a:t>
            </a:r>
            <a:r>
              <a:rPr lang="en-US" sz="3000">
                <a:solidFill>
                  <a:srgbClr val="FFFFFF"/>
                </a:solidFill>
                <a:effectLst>
                  <a:outerShdw blurRad="38100" dist="38100" dir="2700000" algn="tl">
                    <a:srgbClr val="000000"/>
                  </a:outerShdw>
                </a:effectLst>
              </a:rPr>
              <a:t>. The model consists of a linear combiner followed by a hard limiter.</a:t>
            </a:r>
          </a:p>
          <a:p>
            <a:pPr marL="381000" indent="-381000">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weighted sum of the inputs is applied to the hard limiter, which produces an output equal to +1 if its input is positive and </a:t>
            </a:r>
            <a:r>
              <a:rPr lang="en-US" sz="3000">
                <a:solidFill>
                  <a:srgbClr val="FFFFFF"/>
                </a:solidFill>
                <a:effectLst>
                  <a:outerShdw blurRad="38100" dist="38100" dir="2700000" algn="tl">
                    <a:srgbClr val="000000"/>
                  </a:outerShdw>
                </a:effectLst>
                <a:latin typeface="Symbol" pitchFamily="18" charset="2"/>
              </a:rPr>
              <a:t>-</a:t>
            </a:r>
            <a:r>
              <a:rPr lang="en-US" sz="3000">
                <a:solidFill>
                  <a:srgbClr val="FFFFFF"/>
                </a:solidFill>
                <a:effectLst>
                  <a:outerShdw blurRad="38100" dist="38100" dir="2700000" algn="tl">
                    <a:srgbClr val="000000"/>
                  </a:outerShdw>
                </a:effectLst>
              </a:rPr>
              <a:t>1 if it is negative.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ChangeArrowheads="1"/>
          </p:cNvSpPr>
          <p:nvPr/>
        </p:nvSpPr>
        <p:spPr bwMode="auto">
          <a:xfrm>
            <a:off x="280988" y="773113"/>
            <a:ext cx="8491537" cy="352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aim of the perceptron is to classify inputs,     </a:t>
            </a:r>
            <a:r>
              <a:rPr lang="en-US" sz="3000" i="1">
                <a:solidFill>
                  <a:srgbClr val="FFFFFF"/>
                </a:solidFill>
                <a:effectLst>
                  <a:outerShdw blurRad="38100" dist="38100" dir="2700000" algn="tl">
                    <a:srgbClr val="000000"/>
                  </a:outerShdw>
                </a:effectLst>
              </a:rPr>
              <a:t>x</a:t>
            </a:r>
            <a:r>
              <a:rPr lang="en-US" sz="3000" baseline="-25000">
                <a:solidFill>
                  <a:srgbClr val="FFFFFF"/>
                </a:solidFill>
                <a:effectLst>
                  <a:outerShdw blurRad="38100" dist="38100" dir="2700000" algn="tl">
                    <a:srgbClr val="000000"/>
                  </a:outerShdw>
                </a:effectLst>
              </a:rPr>
              <a:t>1</a:t>
            </a:r>
            <a:r>
              <a:rPr lang="en-US" sz="3000">
                <a:solidFill>
                  <a:srgbClr val="FFFFFF"/>
                </a:solidFill>
                <a:effectLst>
                  <a:outerShdw blurRad="38100" dist="38100" dir="2700000" algn="tl">
                    <a:srgbClr val="000000"/>
                  </a:outerShdw>
                </a:effectLst>
              </a:rPr>
              <a:t>, </a:t>
            </a:r>
            <a:r>
              <a:rPr lang="en-US" sz="3000" i="1">
                <a:solidFill>
                  <a:srgbClr val="FFFFFF"/>
                </a:solidFill>
                <a:effectLst>
                  <a:outerShdw blurRad="38100" dist="38100" dir="2700000" algn="tl">
                    <a:srgbClr val="000000"/>
                  </a:outerShdw>
                </a:effectLst>
              </a:rPr>
              <a:t>x</a:t>
            </a:r>
            <a:r>
              <a:rPr lang="en-US" sz="3000" baseline="-25000">
                <a:solidFill>
                  <a:srgbClr val="FFFFFF"/>
                </a:solidFill>
                <a:effectLst>
                  <a:outerShdw blurRad="38100" dist="38100" dir="2700000" algn="tl">
                    <a:srgbClr val="000000"/>
                  </a:outerShdw>
                </a:effectLst>
              </a:rPr>
              <a:t>2</a:t>
            </a:r>
            <a:r>
              <a:rPr lang="en-US" sz="3000">
                <a:solidFill>
                  <a:srgbClr val="FFFFFF"/>
                </a:solidFill>
                <a:effectLst>
                  <a:outerShdw blurRad="38100" dist="38100" dir="2700000" algn="tl">
                    <a:srgbClr val="000000"/>
                  </a:outerShdw>
                </a:effectLst>
              </a:rPr>
              <a:t>, . . ., </a:t>
            </a:r>
            <a:r>
              <a:rPr lang="en-US" sz="3000" i="1">
                <a:solidFill>
                  <a:srgbClr val="FFFFFF"/>
                </a:solidFill>
                <a:effectLst>
                  <a:outerShdw blurRad="38100" dist="38100" dir="2700000" algn="tl">
                    <a:srgbClr val="000000"/>
                  </a:outerShdw>
                </a:effectLst>
              </a:rPr>
              <a:t>x</a:t>
            </a:r>
            <a:r>
              <a:rPr lang="en-US" sz="3000" i="1" baseline="-25000">
                <a:solidFill>
                  <a:srgbClr val="FFFFFF"/>
                </a:solidFill>
                <a:effectLst>
                  <a:outerShdw blurRad="38100" dist="38100" dir="2700000" algn="tl">
                    <a:srgbClr val="000000"/>
                  </a:outerShdw>
                </a:effectLst>
              </a:rPr>
              <a:t>n</a:t>
            </a:r>
            <a:r>
              <a:rPr lang="en-US" sz="3000">
                <a:solidFill>
                  <a:srgbClr val="FFFFFF"/>
                </a:solidFill>
                <a:effectLst>
                  <a:outerShdw blurRad="38100" dist="38100" dir="2700000" algn="tl">
                    <a:srgbClr val="000000"/>
                  </a:outerShdw>
                </a:effectLst>
              </a:rPr>
              <a:t>, into one of two classes, say              </a:t>
            </a:r>
            <a:r>
              <a:rPr lang="en-US" sz="3000" b="1" i="1">
                <a:solidFill>
                  <a:srgbClr val="FFFFFF"/>
                </a:solidFill>
                <a:effectLst>
                  <a:outerShdw blurRad="38100" dist="38100" dir="2700000" algn="tl">
                    <a:srgbClr val="000000"/>
                  </a:outerShdw>
                </a:effectLst>
              </a:rPr>
              <a:t>A</a:t>
            </a:r>
            <a:r>
              <a:rPr lang="en-US" sz="3000" baseline="-25000">
                <a:solidFill>
                  <a:srgbClr val="FFFFFF"/>
                </a:solidFill>
                <a:effectLst>
                  <a:outerShdw blurRad="38100" dist="38100" dir="2700000" algn="tl">
                    <a:srgbClr val="000000"/>
                  </a:outerShdw>
                </a:effectLst>
              </a:rPr>
              <a:t>1</a:t>
            </a:r>
            <a:r>
              <a:rPr lang="en-US" sz="3000">
                <a:solidFill>
                  <a:srgbClr val="FFFFFF"/>
                </a:solidFill>
                <a:effectLst>
                  <a:outerShdw blurRad="38100" dist="38100" dir="2700000" algn="tl">
                    <a:srgbClr val="000000"/>
                  </a:outerShdw>
                </a:effectLst>
              </a:rPr>
              <a:t> and </a:t>
            </a:r>
            <a:r>
              <a:rPr lang="en-US" sz="3000" b="1" i="1">
                <a:solidFill>
                  <a:srgbClr val="FFFFFF"/>
                </a:solidFill>
                <a:effectLst>
                  <a:outerShdw blurRad="38100" dist="38100" dir="2700000" algn="tl">
                    <a:srgbClr val="000000"/>
                  </a:outerShdw>
                </a:effectLst>
              </a:rPr>
              <a:t>A</a:t>
            </a:r>
            <a:r>
              <a:rPr lang="en-US" sz="3000" baseline="-25000">
                <a:solidFill>
                  <a:srgbClr val="FFFFFF"/>
                </a:solidFill>
                <a:effectLst>
                  <a:outerShdw blurRad="38100" dist="38100" dir="2700000" algn="tl">
                    <a:srgbClr val="000000"/>
                  </a:outerShdw>
                </a:effectLst>
              </a:rPr>
              <a:t>2</a:t>
            </a:r>
            <a:r>
              <a:rPr lang="en-US" sz="3000">
                <a:solidFill>
                  <a:srgbClr val="FFFFFF"/>
                </a:solidFill>
                <a:effectLst>
                  <a:outerShdw blurRad="38100" dist="38100" dir="2700000" algn="tl">
                    <a:srgbClr val="000000"/>
                  </a:outerShdw>
                </a:effectLst>
              </a:rPr>
              <a:t>.</a:t>
            </a:r>
          </a:p>
          <a:p>
            <a:pPr marL="381000" indent="-381000">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In the case of an elementary perceptron, the n-</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dimensional space is divided by a </a:t>
            </a:r>
            <a:r>
              <a:rPr lang="en-US" sz="3000" i="1">
                <a:solidFill>
                  <a:srgbClr val="FBFE00"/>
                </a:solidFill>
                <a:effectLst>
                  <a:outerShdw blurRad="38100" dist="38100" dir="2700000" algn="tl">
                    <a:srgbClr val="000000"/>
                  </a:outerShdw>
                </a:effectLst>
              </a:rPr>
              <a:t>hyperplane </a:t>
            </a:r>
            <a:r>
              <a:rPr lang="en-US" sz="3000">
                <a:solidFill>
                  <a:srgbClr val="FFFFFF"/>
                </a:solidFill>
                <a:effectLst>
                  <a:outerShdw blurRad="38100" dist="38100" dir="2700000" algn="tl">
                    <a:srgbClr val="000000"/>
                  </a:outerShdw>
                </a:effectLst>
              </a:rPr>
              <a:t>into two decision regions. The hyperplane is defined by the </a:t>
            </a:r>
            <a:r>
              <a:rPr lang="en-US" sz="3000" b="1" i="1">
                <a:solidFill>
                  <a:srgbClr val="FBFE00"/>
                </a:solidFill>
                <a:effectLst>
                  <a:outerShdw blurRad="38100" dist="38100" dir="2700000" algn="tl">
                    <a:srgbClr val="000000"/>
                  </a:outerShdw>
                </a:effectLst>
              </a:rPr>
              <a:t>linearly separable </a:t>
            </a:r>
            <a:r>
              <a:rPr lang="en-US" sz="3000" b="1">
                <a:solidFill>
                  <a:srgbClr val="FBFE00"/>
                </a:solidFill>
                <a:effectLst>
                  <a:outerShdw blurRad="38100" dist="38100" dir="2700000" algn="tl">
                    <a:srgbClr val="000000"/>
                  </a:outerShdw>
                </a:effectLst>
              </a:rPr>
              <a:t>function</a:t>
            </a:r>
            <a:r>
              <a:rPr lang="en-US" sz="3000">
                <a:solidFill>
                  <a:srgbClr val="FFFFFF"/>
                </a:solidFill>
                <a:effectLst>
                  <a:outerShdw blurRad="38100" dist="38100" dir="2700000" algn="tl">
                    <a:srgbClr val="000000"/>
                  </a:outerShdw>
                </a:effectLst>
              </a:rPr>
              <a:t>:</a:t>
            </a:r>
          </a:p>
        </p:txBody>
      </p:sp>
      <p:pic>
        <p:nvPicPr>
          <p:cNvPr id="169987" name="Picture 3" descr="G:\books\Pe_uk\Powerpoint\Negnevitsky\final\ppt\ch07\wmf\Slide07-16.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24188" y="4518025"/>
            <a:ext cx="3076575" cy="1349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ChangeArrowheads="1"/>
          </p:cNvSpPr>
          <p:nvPr/>
        </p:nvSpPr>
        <p:spPr bwMode="auto">
          <a:xfrm>
            <a:off x="771525" y="230188"/>
            <a:ext cx="7600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1">
                <a:solidFill>
                  <a:srgbClr val="FBFE00"/>
                </a:solidFill>
                <a:effectLst>
                  <a:outerShdw blurRad="38100" dist="38100" dir="2700000" algn="tl">
                    <a:srgbClr val="000000"/>
                  </a:outerShdw>
                </a:effectLst>
              </a:rPr>
              <a:t>Linear separability in the perceptrons</a:t>
            </a:r>
          </a:p>
        </p:txBody>
      </p:sp>
      <p:pic>
        <p:nvPicPr>
          <p:cNvPr id="171013" name="Picture 5" descr="G:\books\Pe_uk\Powerpoint\Negnevitsky\final\ppt\ch07\wmf\Slide07-17.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413" y="914400"/>
            <a:ext cx="8639175" cy="4829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ChangeArrowheads="1"/>
          </p:cNvSpPr>
          <p:nvPr/>
        </p:nvSpPr>
        <p:spPr bwMode="auto">
          <a:xfrm>
            <a:off x="431800" y="212725"/>
            <a:ext cx="82883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b="1">
                <a:solidFill>
                  <a:srgbClr val="FBFE00"/>
                </a:solidFill>
                <a:effectLst>
                  <a:outerShdw blurRad="38100" dist="38100" dir="2700000" algn="tl">
                    <a:srgbClr val="000000"/>
                  </a:outerShdw>
                </a:effectLst>
              </a:rPr>
              <a:t>Introduction, or how the brain works</a:t>
            </a:r>
          </a:p>
        </p:txBody>
      </p:sp>
      <p:sp>
        <p:nvSpPr>
          <p:cNvPr id="155651" name="Rectangle 3"/>
          <p:cNvSpPr>
            <a:spLocks noChangeArrowheads="1"/>
          </p:cNvSpPr>
          <p:nvPr/>
        </p:nvSpPr>
        <p:spPr bwMode="auto">
          <a:xfrm>
            <a:off x="609600" y="1250950"/>
            <a:ext cx="815340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000">
                <a:solidFill>
                  <a:srgbClr val="FFFFFF"/>
                </a:solidFill>
                <a:effectLst>
                  <a:outerShdw blurRad="38100" dist="38100" dir="2700000" algn="tl">
                    <a:srgbClr val="000000"/>
                  </a:outerShdw>
                </a:effectLst>
              </a:rPr>
              <a:t>Machine learning involves adaptive mechanisms that enable computers to learn from experience, learn by example and learn by analogy. Learning  capabilities can improve the performance of an intelligent system over time. The most popular approaches to machine learning are </a:t>
            </a:r>
            <a:r>
              <a:rPr lang="en-US" sz="3000" b="1">
                <a:solidFill>
                  <a:srgbClr val="FBFE00"/>
                </a:solidFill>
                <a:effectLst>
                  <a:outerShdw blurRad="38100" dist="38100" dir="2700000" algn="tl">
                    <a:srgbClr val="000000"/>
                  </a:outerShdw>
                </a:effectLst>
              </a:rPr>
              <a:t>artificial neural networks </a:t>
            </a:r>
            <a:r>
              <a:rPr lang="en-US" sz="3000">
                <a:solidFill>
                  <a:srgbClr val="FFFFFF"/>
                </a:solidFill>
                <a:effectLst>
                  <a:outerShdw blurRad="38100" dist="38100" dir="2700000" algn="tl">
                    <a:srgbClr val="000000"/>
                  </a:outerShdw>
                </a:effectLst>
              </a:rPr>
              <a:t>and </a:t>
            </a:r>
            <a:r>
              <a:rPr lang="en-US" sz="3000" b="1">
                <a:solidFill>
                  <a:srgbClr val="FBFE00"/>
                </a:solidFill>
                <a:effectLst>
                  <a:outerShdw blurRad="38100" dist="38100" dir="2700000" algn="tl">
                    <a:srgbClr val="000000"/>
                  </a:outerShdw>
                </a:effectLst>
              </a:rPr>
              <a:t>genetic algorithms</a:t>
            </a:r>
            <a:r>
              <a:rPr lang="en-US" sz="3000">
                <a:solidFill>
                  <a:srgbClr val="FFFFFF"/>
                </a:solidFill>
                <a:effectLst>
                  <a:outerShdw blurRad="38100" dist="38100" dir="2700000" algn="tl">
                    <a:srgbClr val="000000"/>
                  </a:outerShdw>
                </a:effectLst>
              </a:rPr>
              <a:t>. This lecture is dedicated to neural networks.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ChangeArrowheads="1"/>
          </p:cNvSpPr>
          <p:nvPr/>
        </p:nvSpPr>
        <p:spPr bwMode="auto">
          <a:xfrm>
            <a:off x="307975" y="227013"/>
            <a:ext cx="847883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b="1">
                <a:solidFill>
                  <a:srgbClr val="FBFE00"/>
                </a:solidFill>
                <a:effectLst>
                  <a:outerShdw blurRad="38100" dist="38100" dir="2700000" algn="tl">
                    <a:srgbClr val="000000"/>
                  </a:outerShdw>
                </a:effectLst>
              </a:rPr>
              <a:t>How does the perceptron learn its classification tasks?</a:t>
            </a:r>
          </a:p>
        </p:txBody>
      </p:sp>
      <p:sp>
        <p:nvSpPr>
          <p:cNvPr id="172035" name="Rectangle 3"/>
          <p:cNvSpPr>
            <a:spLocks noChangeArrowheads="1"/>
          </p:cNvSpPr>
          <p:nvPr/>
        </p:nvSpPr>
        <p:spPr bwMode="auto">
          <a:xfrm>
            <a:off x="519113" y="1549400"/>
            <a:ext cx="8377237"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000">
                <a:solidFill>
                  <a:srgbClr val="FFFFFF"/>
                </a:solidFill>
                <a:effectLst>
                  <a:outerShdw blurRad="38100" dist="38100" dir="2700000" algn="tl">
                    <a:srgbClr val="000000"/>
                  </a:outerShdw>
                </a:effectLst>
              </a:rPr>
              <a:t>This is done by making small adjustments in the weights to reduce the difference between the actual and desired outputs of the perceptron. The initial weights are randomly assigned, usually in the range [</a:t>
            </a:r>
            <a:r>
              <a:rPr lang="en-US" sz="3000">
                <a:solidFill>
                  <a:srgbClr val="FFFFFF"/>
                </a:solidFill>
                <a:effectLst>
                  <a:outerShdw blurRad="38100" dist="38100" dir="2700000" algn="tl">
                    <a:srgbClr val="000000"/>
                  </a:outerShdw>
                </a:effectLst>
                <a:latin typeface="Symbol" pitchFamily="18" charset="2"/>
              </a:rPr>
              <a:t>-</a:t>
            </a:r>
            <a:r>
              <a:rPr lang="en-US" sz="3000">
                <a:solidFill>
                  <a:srgbClr val="FFFFFF"/>
                </a:solidFill>
                <a:effectLst>
                  <a:outerShdw blurRad="38100" dist="38100" dir="2700000" algn="tl">
                    <a:srgbClr val="000000"/>
                  </a:outerShdw>
                </a:effectLst>
              </a:rPr>
              <a:t>0.5, 0.5], and then updated to obtain the output consistent with the training examples.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ChangeArrowheads="1"/>
          </p:cNvSpPr>
          <p:nvPr/>
        </p:nvSpPr>
        <p:spPr bwMode="auto">
          <a:xfrm>
            <a:off x="280988" y="385763"/>
            <a:ext cx="837723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If at iteration </a:t>
            </a:r>
            <a:r>
              <a:rPr lang="en-US" sz="3000" i="1">
                <a:solidFill>
                  <a:srgbClr val="FFFFFF"/>
                </a:solidFill>
                <a:effectLst>
                  <a:outerShdw blurRad="38100" dist="38100" dir="2700000" algn="tl">
                    <a:srgbClr val="000000"/>
                  </a:outerShdw>
                </a:effectLst>
              </a:rPr>
              <a:t>p</a:t>
            </a:r>
            <a:r>
              <a:rPr lang="en-US" sz="3000">
                <a:solidFill>
                  <a:srgbClr val="FFFFFF"/>
                </a:solidFill>
                <a:effectLst>
                  <a:outerShdw blurRad="38100" dist="38100" dir="2700000" algn="tl">
                    <a:srgbClr val="000000"/>
                  </a:outerShdw>
                </a:effectLst>
              </a:rPr>
              <a:t>, the actual output is </a:t>
            </a:r>
            <a:r>
              <a:rPr lang="en-US" sz="3000" i="1">
                <a:solidFill>
                  <a:srgbClr val="FFFFFF"/>
                </a:solidFill>
                <a:effectLst>
                  <a:outerShdw blurRad="38100" dist="38100" dir="2700000" algn="tl">
                    <a:srgbClr val="000000"/>
                  </a:outerShdw>
                </a:effectLst>
              </a:rPr>
              <a:t>Y</a:t>
            </a:r>
            <a:r>
              <a:rPr lang="en-US" sz="3000">
                <a:solidFill>
                  <a:srgbClr val="FFFFFF"/>
                </a:solidFill>
                <a:effectLst>
                  <a:outerShdw blurRad="38100" dist="38100" dir="2700000" algn="tl">
                    <a:srgbClr val="000000"/>
                  </a:outerShdw>
                </a:effectLst>
              </a:rPr>
              <a:t>(</a:t>
            </a:r>
            <a:r>
              <a:rPr lang="en-US" sz="3000" i="1">
                <a:solidFill>
                  <a:srgbClr val="FFFFFF"/>
                </a:solidFill>
                <a:effectLst>
                  <a:outerShdw blurRad="38100" dist="38100" dir="2700000" algn="tl">
                    <a:srgbClr val="000000"/>
                  </a:outerShdw>
                </a:effectLst>
              </a:rPr>
              <a:t>p</a:t>
            </a:r>
            <a:r>
              <a:rPr lang="en-US" sz="3000">
                <a:solidFill>
                  <a:srgbClr val="FFFFFF"/>
                </a:solidFill>
                <a:effectLst>
                  <a:outerShdw blurRad="38100" dist="38100" dir="2700000" algn="tl">
                    <a:srgbClr val="000000"/>
                  </a:outerShdw>
                </a:effectLst>
              </a:rPr>
              <a:t>) and the desired output is </a:t>
            </a:r>
            <a:r>
              <a:rPr lang="en-US" sz="3000" i="1">
                <a:solidFill>
                  <a:srgbClr val="FFFFFF"/>
                </a:solidFill>
                <a:effectLst>
                  <a:outerShdw blurRad="38100" dist="38100" dir="2700000" algn="tl">
                    <a:srgbClr val="000000"/>
                  </a:outerShdw>
                </a:effectLst>
              </a:rPr>
              <a:t>Y</a:t>
            </a:r>
            <a:r>
              <a:rPr lang="en-US" sz="3000" i="1" baseline="-25000">
                <a:solidFill>
                  <a:srgbClr val="FFFFFF"/>
                </a:solidFill>
                <a:effectLst>
                  <a:outerShdw blurRad="38100" dist="38100" dir="2700000" algn="tl">
                    <a:srgbClr val="000000"/>
                  </a:outerShdw>
                </a:effectLst>
              </a:rPr>
              <a:t>d</a:t>
            </a:r>
            <a:r>
              <a:rPr lang="en-US" sz="3000" i="1">
                <a:solidFill>
                  <a:srgbClr val="FFFFFF"/>
                </a:solidFill>
                <a:effectLst>
                  <a:outerShdw blurRad="38100" dist="38100" dir="2700000" algn="tl">
                    <a:srgbClr val="000000"/>
                  </a:outerShdw>
                </a:effectLst>
              </a:rPr>
              <a:t> </a:t>
            </a:r>
            <a:r>
              <a:rPr lang="en-US" sz="3000">
                <a:solidFill>
                  <a:srgbClr val="FFFFFF"/>
                </a:solidFill>
                <a:effectLst>
                  <a:outerShdw blurRad="38100" dist="38100" dir="2700000" algn="tl">
                    <a:srgbClr val="000000"/>
                  </a:outerShdw>
                </a:effectLst>
              </a:rPr>
              <a:t>(</a:t>
            </a:r>
            <a:r>
              <a:rPr lang="en-US" sz="3000" i="1">
                <a:solidFill>
                  <a:srgbClr val="FFFFFF"/>
                </a:solidFill>
                <a:effectLst>
                  <a:outerShdw blurRad="38100" dist="38100" dir="2700000" algn="tl">
                    <a:srgbClr val="000000"/>
                  </a:outerShdw>
                </a:effectLst>
              </a:rPr>
              <a:t>p</a:t>
            </a:r>
            <a:r>
              <a:rPr lang="en-US" sz="3000">
                <a:solidFill>
                  <a:srgbClr val="FFFFFF"/>
                </a:solidFill>
                <a:effectLst>
                  <a:outerShdw blurRad="38100" dist="38100" dir="2700000" algn="tl">
                    <a:srgbClr val="000000"/>
                  </a:outerShdw>
                </a:effectLst>
              </a:rPr>
              <a:t>), then the error is given by:</a:t>
            </a:r>
          </a:p>
        </p:txBody>
      </p:sp>
      <p:sp>
        <p:nvSpPr>
          <p:cNvPr id="173059" name="Rectangle 3"/>
          <p:cNvSpPr>
            <a:spLocks noChangeArrowheads="1"/>
          </p:cNvSpPr>
          <p:nvPr/>
        </p:nvSpPr>
        <p:spPr bwMode="auto">
          <a:xfrm>
            <a:off x="4495800" y="1905000"/>
            <a:ext cx="3429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000">
                <a:solidFill>
                  <a:srgbClr val="FFFFFF"/>
                </a:solidFill>
                <a:effectLst>
                  <a:outerShdw blurRad="38100" dist="38100" dir="2700000" algn="tl">
                    <a:srgbClr val="000000"/>
                  </a:outerShdw>
                </a:effectLst>
              </a:rPr>
              <a:t>where </a:t>
            </a:r>
            <a:r>
              <a:rPr lang="en-US" sz="3000" i="1">
                <a:solidFill>
                  <a:srgbClr val="FFFFFF"/>
                </a:solidFill>
                <a:effectLst>
                  <a:outerShdw blurRad="38100" dist="38100" dir="2700000" algn="tl">
                    <a:srgbClr val="000000"/>
                  </a:outerShdw>
                </a:effectLst>
              </a:rPr>
              <a:t>p </a:t>
            </a:r>
            <a:r>
              <a:rPr lang="en-US" sz="3000">
                <a:solidFill>
                  <a:srgbClr val="FFFFFF"/>
                </a:solidFill>
                <a:effectLst>
                  <a:outerShdw blurRad="38100" dist="38100" dir="2700000" algn="tl">
                    <a:srgbClr val="000000"/>
                  </a:outerShdw>
                </a:effectLst>
              </a:rPr>
              <a:t>= 1, 2, 3, . . .</a:t>
            </a:r>
          </a:p>
        </p:txBody>
      </p:sp>
      <p:sp>
        <p:nvSpPr>
          <p:cNvPr id="173060" name="Rectangle 4"/>
          <p:cNvSpPr>
            <a:spLocks noChangeArrowheads="1"/>
          </p:cNvSpPr>
          <p:nvPr/>
        </p:nvSpPr>
        <p:spPr bwMode="auto">
          <a:xfrm>
            <a:off x="280988" y="3060700"/>
            <a:ext cx="8377237" cy="260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spcBef>
                <a:spcPct val="50000"/>
              </a:spcBef>
            </a:pPr>
            <a:r>
              <a:rPr lang="en-US" sz="3000">
                <a:solidFill>
                  <a:srgbClr val="FFFFFF"/>
                </a:solidFill>
                <a:effectLst>
                  <a:outerShdw blurRad="38100" dist="38100" dir="2700000" algn="tl">
                    <a:srgbClr val="000000"/>
                  </a:outerShdw>
                </a:effectLst>
              </a:rPr>
              <a:t>	Iteration </a:t>
            </a:r>
            <a:r>
              <a:rPr lang="en-US" sz="3000" i="1">
                <a:solidFill>
                  <a:srgbClr val="FFFFFF"/>
                </a:solidFill>
                <a:effectLst>
                  <a:outerShdw blurRad="38100" dist="38100" dir="2700000" algn="tl">
                    <a:srgbClr val="000000"/>
                  </a:outerShdw>
                </a:effectLst>
              </a:rPr>
              <a:t>p </a:t>
            </a:r>
            <a:r>
              <a:rPr lang="en-US" sz="3000">
                <a:solidFill>
                  <a:srgbClr val="FFFFFF"/>
                </a:solidFill>
                <a:effectLst>
                  <a:outerShdw blurRad="38100" dist="38100" dir="2700000" algn="tl">
                    <a:srgbClr val="000000"/>
                  </a:outerShdw>
                </a:effectLst>
              </a:rPr>
              <a:t>here refers to the </a:t>
            </a:r>
            <a:r>
              <a:rPr lang="en-US" sz="3000" i="1">
                <a:solidFill>
                  <a:srgbClr val="FFFFFF"/>
                </a:solidFill>
                <a:effectLst>
                  <a:outerShdw blurRad="38100" dist="38100" dir="2700000" algn="tl">
                    <a:srgbClr val="000000"/>
                  </a:outerShdw>
                </a:effectLst>
              </a:rPr>
              <a:t>p</a:t>
            </a:r>
            <a:r>
              <a:rPr lang="en-US" sz="3000">
                <a:solidFill>
                  <a:srgbClr val="FFFFFF"/>
                </a:solidFill>
                <a:effectLst>
                  <a:outerShdw blurRad="38100" dist="38100" dir="2700000" algn="tl">
                    <a:srgbClr val="000000"/>
                  </a:outerShdw>
                </a:effectLst>
              </a:rPr>
              <a:t>th training example presented to the perceptron.</a:t>
            </a:r>
          </a:p>
          <a:p>
            <a:pPr marL="381000" indent="-381000">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If the error, </a:t>
            </a:r>
            <a:r>
              <a:rPr lang="en-US" sz="3000" i="1">
                <a:solidFill>
                  <a:srgbClr val="FFFFFF"/>
                </a:solidFill>
                <a:effectLst>
                  <a:outerShdw blurRad="38100" dist="38100" dir="2700000" algn="tl">
                    <a:srgbClr val="000000"/>
                  </a:outerShdw>
                </a:effectLst>
              </a:rPr>
              <a:t>e</a:t>
            </a:r>
            <a:r>
              <a:rPr lang="en-US" sz="3000">
                <a:solidFill>
                  <a:srgbClr val="FFFFFF"/>
                </a:solidFill>
                <a:effectLst>
                  <a:outerShdw blurRad="38100" dist="38100" dir="2700000" algn="tl">
                    <a:srgbClr val="000000"/>
                  </a:outerShdw>
                </a:effectLst>
              </a:rPr>
              <a:t>(</a:t>
            </a:r>
            <a:r>
              <a:rPr lang="en-US" sz="3000" i="1">
                <a:solidFill>
                  <a:srgbClr val="FFFFFF"/>
                </a:solidFill>
                <a:effectLst>
                  <a:outerShdw blurRad="38100" dist="38100" dir="2700000" algn="tl">
                    <a:srgbClr val="000000"/>
                  </a:outerShdw>
                </a:effectLst>
              </a:rPr>
              <a:t>p</a:t>
            </a:r>
            <a:r>
              <a:rPr lang="en-US" sz="3000">
                <a:solidFill>
                  <a:srgbClr val="FFFFFF"/>
                </a:solidFill>
                <a:effectLst>
                  <a:outerShdw blurRad="38100" dist="38100" dir="2700000" algn="tl">
                    <a:srgbClr val="000000"/>
                  </a:outerShdw>
                </a:effectLst>
              </a:rPr>
              <a:t>), is positive, we need to increase perceptron output </a:t>
            </a:r>
            <a:r>
              <a:rPr lang="en-US" sz="3000" i="1">
                <a:solidFill>
                  <a:srgbClr val="FFFFFF"/>
                </a:solidFill>
                <a:effectLst>
                  <a:outerShdw blurRad="38100" dist="38100" dir="2700000" algn="tl">
                    <a:srgbClr val="000000"/>
                  </a:outerShdw>
                </a:effectLst>
              </a:rPr>
              <a:t>Y</a:t>
            </a:r>
            <a:r>
              <a:rPr lang="en-US" sz="3000">
                <a:solidFill>
                  <a:srgbClr val="FFFFFF"/>
                </a:solidFill>
                <a:effectLst>
                  <a:outerShdw blurRad="38100" dist="38100" dir="2700000" algn="tl">
                    <a:srgbClr val="000000"/>
                  </a:outerShdw>
                </a:effectLst>
              </a:rPr>
              <a:t>(</a:t>
            </a:r>
            <a:r>
              <a:rPr lang="en-US" sz="3000" i="1">
                <a:solidFill>
                  <a:srgbClr val="FFFFFF"/>
                </a:solidFill>
                <a:effectLst>
                  <a:outerShdw blurRad="38100" dist="38100" dir="2700000" algn="tl">
                    <a:srgbClr val="000000"/>
                  </a:outerShdw>
                </a:effectLst>
              </a:rPr>
              <a:t>p</a:t>
            </a:r>
            <a:r>
              <a:rPr lang="en-US" sz="3000">
                <a:solidFill>
                  <a:srgbClr val="FFFFFF"/>
                </a:solidFill>
                <a:effectLst>
                  <a:outerShdw blurRad="38100" dist="38100" dir="2700000" algn="tl">
                    <a:srgbClr val="000000"/>
                  </a:outerShdw>
                </a:effectLst>
              </a:rPr>
              <a:t>), but if it is negative, we need to decrease </a:t>
            </a:r>
            <a:r>
              <a:rPr lang="en-US" sz="3000" i="1">
                <a:solidFill>
                  <a:srgbClr val="FFFFFF"/>
                </a:solidFill>
                <a:effectLst>
                  <a:outerShdw blurRad="38100" dist="38100" dir="2700000" algn="tl">
                    <a:srgbClr val="000000"/>
                  </a:outerShdw>
                </a:effectLst>
              </a:rPr>
              <a:t>Y</a:t>
            </a:r>
            <a:r>
              <a:rPr lang="en-US" sz="3000">
                <a:solidFill>
                  <a:srgbClr val="FFFFFF"/>
                </a:solidFill>
                <a:effectLst>
                  <a:outerShdw blurRad="38100" dist="38100" dir="2700000" algn="tl">
                    <a:srgbClr val="000000"/>
                  </a:outerShdw>
                </a:effectLst>
              </a:rPr>
              <a:t>(</a:t>
            </a:r>
            <a:r>
              <a:rPr lang="en-US" sz="3000" i="1">
                <a:solidFill>
                  <a:srgbClr val="FFFFFF"/>
                </a:solidFill>
                <a:effectLst>
                  <a:outerShdw blurRad="38100" dist="38100" dir="2700000" algn="tl">
                    <a:srgbClr val="000000"/>
                  </a:outerShdw>
                </a:effectLst>
              </a:rPr>
              <a:t>p</a:t>
            </a:r>
            <a:r>
              <a:rPr lang="en-US" sz="3000">
                <a:solidFill>
                  <a:srgbClr val="FFFFFF"/>
                </a:solidFill>
                <a:effectLst>
                  <a:outerShdw blurRad="38100" dist="38100" dir="2700000" algn="tl">
                    <a:srgbClr val="000000"/>
                  </a:outerShdw>
                </a:effectLst>
              </a:rPr>
              <a:t>).</a:t>
            </a:r>
          </a:p>
        </p:txBody>
      </p:sp>
      <p:pic>
        <p:nvPicPr>
          <p:cNvPr id="173061" name="Picture 5" descr="G:\books\Pe_uk\Powerpoint\Negnevitsky\final\ppt\ch07\wmf\Slide07-19.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 y="1676400"/>
            <a:ext cx="3305175" cy="1019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21" name="Group 41"/>
          <p:cNvGrpSpPr>
            <a:grpSpLocks/>
          </p:cNvGrpSpPr>
          <p:nvPr/>
        </p:nvGrpSpPr>
        <p:grpSpPr bwMode="auto">
          <a:xfrm>
            <a:off x="1852613" y="1096963"/>
            <a:ext cx="5438775" cy="731837"/>
            <a:chOff x="1167" y="691"/>
            <a:chExt cx="3426" cy="461"/>
          </a:xfrm>
        </p:grpSpPr>
        <p:pic>
          <p:nvPicPr>
            <p:cNvPr id="174117" name="Picture 37" descr="C:\Documents and Settings\nithyanandan\Desktop\Slide07-2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7" y="750"/>
              <a:ext cx="3426" cy="402"/>
            </a:xfrm>
            <a:prstGeom prst="rect">
              <a:avLst/>
            </a:prstGeom>
            <a:noFill/>
            <a:extLst>
              <a:ext uri="{909E8E84-426E-40DD-AFC4-6F175D3DCCD1}">
                <a14:hiddenFill xmlns:a14="http://schemas.microsoft.com/office/drawing/2010/main">
                  <a:solidFill>
                    <a:srgbClr val="FFFFFF"/>
                  </a:solidFill>
                </a14:hiddenFill>
              </a:ext>
            </a:extLst>
          </p:spPr>
        </p:pic>
        <p:sp>
          <p:nvSpPr>
            <p:cNvPr id="174116" name="Text Box 36"/>
            <p:cNvSpPr txBox="1">
              <a:spLocks noChangeArrowheads="1"/>
            </p:cNvSpPr>
            <p:nvPr/>
          </p:nvSpPr>
          <p:spPr bwMode="auto">
            <a:xfrm>
              <a:off x="3096" y="731"/>
              <a:ext cx="795"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100">
                  <a:solidFill>
                    <a:schemeClr val="bg2"/>
                  </a:solidFill>
                  <a:effectLst>
                    <a:outerShdw blurRad="38100" dist="38100" dir="2700000" algn="tl">
                      <a:srgbClr val="FFFFFF"/>
                    </a:outerShdw>
                  </a:effectLst>
                  <a:latin typeface="MTMI-SYMBOL" pitchFamily="18" charset="2"/>
                </a:rPr>
                <a:t>a</a:t>
              </a:r>
            </a:p>
          </p:txBody>
        </p:sp>
        <p:sp>
          <p:nvSpPr>
            <p:cNvPr id="174118" name="Rectangle 38"/>
            <p:cNvSpPr>
              <a:spLocks noChangeArrowheads="1"/>
            </p:cNvSpPr>
            <p:nvPr/>
          </p:nvSpPr>
          <p:spPr bwMode="auto">
            <a:xfrm>
              <a:off x="3278" y="691"/>
              <a:ext cx="178"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100">
                  <a:solidFill>
                    <a:schemeClr val="bg2"/>
                  </a:solidFill>
                  <a:effectLst>
                    <a:outerShdw blurRad="38100" dist="38100" dir="2700000" algn="tl">
                      <a:srgbClr val="FFFFFF"/>
                    </a:outerShdw>
                  </a:effectLst>
                  <a:latin typeface="SymbolPS" pitchFamily="18" charset="2"/>
                </a:rPr>
                <a:t>.</a:t>
              </a:r>
            </a:p>
          </p:txBody>
        </p:sp>
        <p:sp>
          <p:nvSpPr>
            <p:cNvPr id="174119" name="Rectangle 39"/>
            <p:cNvSpPr>
              <a:spLocks noChangeArrowheads="1"/>
            </p:cNvSpPr>
            <p:nvPr/>
          </p:nvSpPr>
          <p:spPr bwMode="auto">
            <a:xfrm>
              <a:off x="3936" y="699"/>
              <a:ext cx="178"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100">
                  <a:solidFill>
                    <a:schemeClr val="bg2"/>
                  </a:solidFill>
                  <a:effectLst>
                    <a:outerShdw blurRad="38100" dist="38100" dir="2700000" algn="tl">
                      <a:srgbClr val="FFFFFF"/>
                    </a:outerShdw>
                  </a:effectLst>
                  <a:latin typeface="SymbolPS" pitchFamily="18" charset="2"/>
                </a:rPr>
                <a:t>.</a:t>
              </a:r>
            </a:p>
          </p:txBody>
        </p:sp>
      </p:grpSp>
      <p:sp>
        <p:nvSpPr>
          <p:cNvPr id="174083" name="Rectangle 3"/>
          <p:cNvSpPr>
            <a:spLocks noChangeArrowheads="1"/>
          </p:cNvSpPr>
          <p:nvPr/>
        </p:nvSpPr>
        <p:spPr bwMode="auto">
          <a:xfrm>
            <a:off x="304800" y="2057400"/>
            <a:ext cx="8377238" cy="352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000">
                <a:solidFill>
                  <a:srgbClr val="FFFFFF"/>
                </a:solidFill>
                <a:effectLst>
                  <a:outerShdw blurRad="38100" dist="38100" dir="2700000" algn="tl">
                    <a:srgbClr val="000000"/>
                  </a:outerShdw>
                </a:effectLst>
              </a:rPr>
              <a:t>where </a:t>
            </a:r>
            <a:r>
              <a:rPr lang="en-US" sz="3000" i="1">
                <a:solidFill>
                  <a:srgbClr val="FFFFFF"/>
                </a:solidFill>
                <a:effectLst>
                  <a:outerShdw blurRad="38100" dist="38100" dir="2700000" algn="tl">
                    <a:srgbClr val="000000"/>
                  </a:outerShdw>
                </a:effectLst>
              </a:rPr>
              <a:t>p </a:t>
            </a:r>
            <a:r>
              <a:rPr lang="en-US" sz="3000">
                <a:solidFill>
                  <a:srgbClr val="FFFFFF"/>
                </a:solidFill>
                <a:effectLst>
                  <a:outerShdw blurRad="38100" dist="38100" dir="2700000" algn="tl">
                    <a:srgbClr val="000000"/>
                  </a:outerShdw>
                </a:effectLst>
              </a:rPr>
              <a:t>= 1, 2, 3, . . .                                                  </a:t>
            </a:r>
            <a:r>
              <a:rPr lang="en-US" sz="3000">
                <a:solidFill>
                  <a:srgbClr val="FFFFFF"/>
                </a:solidFill>
                <a:effectLst>
                  <a:outerShdw blurRad="38100" dist="38100" dir="2700000" algn="tl">
                    <a:srgbClr val="000000"/>
                  </a:outerShdw>
                </a:effectLst>
                <a:latin typeface="Symbol" pitchFamily="18" charset="2"/>
              </a:rPr>
              <a:t>a </a:t>
            </a:r>
            <a:r>
              <a:rPr lang="en-US" sz="3000">
                <a:solidFill>
                  <a:srgbClr val="FFFFFF"/>
                </a:solidFill>
                <a:effectLst>
                  <a:outerShdw blurRad="38100" dist="38100" dir="2700000" algn="tl">
                    <a:srgbClr val="000000"/>
                  </a:outerShdw>
                </a:effectLst>
              </a:rPr>
              <a:t>is the </a:t>
            </a:r>
            <a:r>
              <a:rPr lang="en-US" sz="3000" b="1">
                <a:solidFill>
                  <a:srgbClr val="FBFE00"/>
                </a:solidFill>
                <a:effectLst>
                  <a:outerShdw blurRad="38100" dist="38100" dir="2700000" algn="tl">
                    <a:srgbClr val="000000"/>
                  </a:outerShdw>
                </a:effectLst>
              </a:rPr>
              <a:t>learning rate</a:t>
            </a:r>
            <a:r>
              <a:rPr lang="en-US" sz="3000">
                <a:solidFill>
                  <a:srgbClr val="FFFFFF"/>
                </a:solidFill>
                <a:effectLst>
                  <a:outerShdw blurRad="38100" dist="38100" dir="2700000" algn="tl">
                    <a:srgbClr val="000000"/>
                  </a:outerShdw>
                </a:effectLst>
              </a:rPr>
              <a:t>, a positive constant less than unity.</a:t>
            </a:r>
          </a:p>
          <a:p>
            <a:pPr>
              <a:spcBef>
                <a:spcPct val="50000"/>
              </a:spcBef>
            </a:pPr>
            <a:r>
              <a:rPr lang="en-US" sz="3000">
                <a:solidFill>
                  <a:srgbClr val="FFFFFF"/>
                </a:solidFill>
                <a:effectLst>
                  <a:outerShdw blurRad="38100" dist="38100" dir="2700000" algn="tl">
                    <a:srgbClr val="000000"/>
                  </a:outerShdw>
                </a:effectLst>
              </a:rPr>
              <a:t>The perceptron learning rule was first proposed by </a:t>
            </a:r>
            <a:r>
              <a:rPr lang="en-US" sz="3000" b="1">
                <a:solidFill>
                  <a:srgbClr val="FBFE00"/>
                </a:solidFill>
                <a:effectLst>
                  <a:outerShdw blurRad="38100" dist="38100" dir="2700000" algn="tl">
                    <a:srgbClr val="000000"/>
                  </a:outerShdw>
                </a:effectLst>
              </a:rPr>
              <a:t>Rosenblatt </a:t>
            </a:r>
            <a:r>
              <a:rPr lang="en-US" sz="3000">
                <a:solidFill>
                  <a:srgbClr val="FFFFFF"/>
                </a:solidFill>
                <a:effectLst>
                  <a:outerShdw blurRad="38100" dist="38100" dir="2700000" algn="tl">
                    <a:srgbClr val="000000"/>
                  </a:outerShdw>
                </a:effectLst>
              </a:rPr>
              <a:t>in 1960. Using this rule we can derive the perceptron training algorithm for classification tasks.</a:t>
            </a:r>
          </a:p>
        </p:txBody>
      </p:sp>
      <p:sp>
        <p:nvSpPr>
          <p:cNvPr id="174082" name="Rectangle 2"/>
          <p:cNvSpPr>
            <a:spLocks noChangeArrowheads="1"/>
          </p:cNvSpPr>
          <p:nvPr/>
        </p:nvSpPr>
        <p:spPr bwMode="auto">
          <a:xfrm>
            <a:off x="1320800" y="204788"/>
            <a:ext cx="64912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b="1">
                <a:solidFill>
                  <a:srgbClr val="FBFE00"/>
                </a:solidFill>
                <a:effectLst>
                  <a:outerShdw blurRad="38100" dist="38100" dir="2700000" algn="tl">
                    <a:srgbClr val="000000"/>
                  </a:outerShdw>
                </a:effectLst>
              </a:rPr>
              <a:t>The perceptron learning rule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ChangeArrowheads="1"/>
          </p:cNvSpPr>
          <p:nvPr/>
        </p:nvSpPr>
        <p:spPr bwMode="auto">
          <a:xfrm>
            <a:off x="1006475" y="206375"/>
            <a:ext cx="71294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b="1">
                <a:solidFill>
                  <a:srgbClr val="FBFE00"/>
                </a:solidFill>
                <a:effectLst>
                  <a:outerShdw blurRad="38100" dist="38100" dir="2700000" algn="tl">
                    <a:srgbClr val="000000"/>
                  </a:outerShdw>
                </a:effectLst>
              </a:rPr>
              <a:t>Perceptron’s training algorithm</a:t>
            </a:r>
          </a:p>
        </p:txBody>
      </p:sp>
      <p:sp>
        <p:nvSpPr>
          <p:cNvPr id="175107" name="Rectangle 3"/>
          <p:cNvSpPr>
            <a:spLocks noChangeArrowheads="1"/>
          </p:cNvSpPr>
          <p:nvPr/>
        </p:nvSpPr>
        <p:spPr bwMode="auto">
          <a:xfrm>
            <a:off x="292100" y="1238250"/>
            <a:ext cx="8377238" cy="30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spcBef>
                <a:spcPct val="50000"/>
              </a:spcBef>
            </a:pPr>
            <a:r>
              <a:rPr lang="en-US" sz="3000" b="1" u="sng">
                <a:solidFill>
                  <a:srgbClr val="FBFE00"/>
                </a:solidFill>
                <a:effectLst>
                  <a:outerShdw blurRad="38100" dist="38100" dir="2700000" algn="tl">
                    <a:srgbClr val="000000"/>
                  </a:outerShdw>
                </a:effectLst>
              </a:rPr>
              <a:t>Step 1</a:t>
            </a:r>
            <a:r>
              <a:rPr lang="en-US" sz="3000" b="1">
                <a:solidFill>
                  <a:srgbClr val="FBFE00"/>
                </a:solidFill>
                <a:effectLst>
                  <a:outerShdw blurRad="38100" dist="38100" dir="2700000" algn="tl">
                    <a:srgbClr val="000000"/>
                  </a:outerShdw>
                </a:effectLst>
              </a:rPr>
              <a:t>: Initialisation                                               </a:t>
            </a:r>
            <a:r>
              <a:rPr lang="en-US" sz="3000">
                <a:solidFill>
                  <a:srgbClr val="FFFFFF"/>
                </a:solidFill>
                <a:effectLst>
                  <a:outerShdw blurRad="38100" dist="38100" dir="2700000" algn="tl">
                    <a:srgbClr val="000000"/>
                  </a:outerShdw>
                </a:effectLst>
              </a:rPr>
              <a:t>Set initial weights </a:t>
            </a:r>
            <a:r>
              <a:rPr lang="en-US" sz="3000" i="1">
                <a:solidFill>
                  <a:srgbClr val="FFFFFF"/>
                </a:solidFill>
                <a:effectLst>
                  <a:outerShdw blurRad="38100" dist="38100" dir="2700000" algn="tl">
                    <a:srgbClr val="000000"/>
                  </a:outerShdw>
                </a:effectLst>
              </a:rPr>
              <a:t>w</a:t>
            </a:r>
            <a:r>
              <a:rPr lang="en-US" sz="3000" baseline="-25000">
                <a:solidFill>
                  <a:srgbClr val="FFFFFF"/>
                </a:solidFill>
                <a:effectLst>
                  <a:outerShdw blurRad="38100" dist="38100" dir="2700000" algn="tl">
                    <a:srgbClr val="000000"/>
                  </a:outerShdw>
                </a:effectLst>
              </a:rPr>
              <a:t>1</a:t>
            </a:r>
            <a:r>
              <a:rPr lang="en-US" sz="3000">
                <a:solidFill>
                  <a:srgbClr val="FFFFFF"/>
                </a:solidFill>
                <a:effectLst>
                  <a:outerShdw blurRad="38100" dist="38100" dir="2700000" algn="tl">
                    <a:srgbClr val="000000"/>
                  </a:outerShdw>
                </a:effectLst>
              </a:rPr>
              <a:t>, </a:t>
            </a:r>
            <a:r>
              <a:rPr lang="en-US" sz="3000" i="1">
                <a:solidFill>
                  <a:srgbClr val="FFFFFF"/>
                </a:solidFill>
                <a:effectLst>
                  <a:outerShdw blurRad="38100" dist="38100" dir="2700000" algn="tl">
                    <a:srgbClr val="000000"/>
                  </a:outerShdw>
                </a:effectLst>
              </a:rPr>
              <a:t>w</a:t>
            </a:r>
            <a:r>
              <a:rPr lang="en-US" sz="3000" baseline="-25000">
                <a:solidFill>
                  <a:srgbClr val="FFFFFF"/>
                </a:solidFill>
                <a:effectLst>
                  <a:outerShdw blurRad="38100" dist="38100" dir="2700000" algn="tl">
                    <a:srgbClr val="000000"/>
                  </a:outerShdw>
                </a:effectLst>
              </a:rPr>
              <a:t>2</a:t>
            </a:r>
            <a:r>
              <a:rPr lang="en-US" sz="3000">
                <a:solidFill>
                  <a:srgbClr val="FFFFFF"/>
                </a:solidFill>
                <a:effectLst>
                  <a:outerShdw blurRad="38100" dist="38100" dir="2700000" algn="tl">
                    <a:srgbClr val="000000"/>
                  </a:outerShdw>
                </a:effectLst>
              </a:rPr>
              <a:t>,…, </a:t>
            </a:r>
            <a:r>
              <a:rPr lang="en-US" sz="3000" i="1">
                <a:solidFill>
                  <a:srgbClr val="FFFFFF"/>
                </a:solidFill>
                <a:effectLst>
                  <a:outerShdw blurRad="38100" dist="38100" dir="2700000" algn="tl">
                    <a:srgbClr val="000000"/>
                  </a:outerShdw>
                </a:effectLst>
              </a:rPr>
              <a:t>w</a:t>
            </a:r>
            <a:r>
              <a:rPr lang="en-US" sz="3000" i="1" baseline="-25000">
                <a:solidFill>
                  <a:srgbClr val="FFFFFF"/>
                </a:solidFill>
                <a:effectLst>
                  <a:outerShdw blurRad="38100" dist="38100" dir="2700000" algn="tl">
                    <a:srgbClr val="000000"/>
                  </a:outerShdw>
                </a:effectLst>
              </a:rPr>
              <a:t>n</a:t>
            </a:r>
            <a:r>
              <a:rPr lang="en-US" sz="3000" i="1">
                <a:solidFill>
                  <a:srgbClr val="FFFFFF"/>
                </a:solidFill>
                <a:effectLst>
                  <a:outerShdw blurRad="38100" dist="38100" dir="2700000" algn="tl">
                    <a:srgbClr val="000000"/>
                  </a:outerShdw>
                </a:effectLst>
              </a:rPr>
              <a:t> </a:t>
            </a:r>
            <a:r>
              <a:rPr lang="en-US" sz="3000">
                <a:solidFill>
                  <a:srgbClr val="FFFFFF"/>
                </a:solidFill>
                <a:effectLst>
                  <a:outerShdw blurRad="38100" dist="38100" dir="2700000" algn="tl">
                    <a:srgbClr val="000000"/>
                  </a:outerShdw>
                </a:effectLst>
              </a:rPr>
              <a:t>and threshold </a:t>
            </a:r>
            <a:r>
              <a:rPr lang="en-US" sz="3000">
                <a:solidFill>
                  <a:srgbClr val="FFFFFF"/>
                </a:solidFill>
                <a:effectLst>
                  <a:outerShdw blurRad="38100" dist="38100" dir="2700000" algn="tl">
                    <a:srgbClr val="000000"/>
                  </a:outerShdw>
                </a:effectLst>
                <a:latin typeface="Symbol" pitchFamily="18" charset="2"/>
              </a:rPr>
              <a:t>q       </a:t>
            </a:r>
            <a:r>
              <a:rPr lang="en-US" sz="3000">
                <a:solidFill>
                  <a:srgbClr val="FFFFFF"/>
                </a:solidFill>
                <a:effectLst>
                  <a:outerShdw blurRad="38100" dist="38100" dir="2700000" algn="tl">
                    <a:srgbClr val="000000"/>
                  </a:outerShdw>
                </a:effectLst>
              </a:rPr>
              <a:t>to random numbers in the range [</a:t>
            </a:r>
            <a:r>
              <a:rPr lang="en-US" sz="3000">
                <a:solidFill>
                  <a:srgbClr val="FFFFFF"/>
                </a:solidFill>
                <a:effectLst>
                  <a:outerShdw blurRad="38100" dist="38100" dir="2700000" algn="tl">
                    <a:srgbClr val="000000"/>
                  </a:outerShdw>
                </a:effectLst>
                <a:latin typeface="Symbol" pitchFamily="18" charset="2"/>
              </a:rPr>
              <a:t>-</a:t>
            </a:r>
            <a:r>
              <a:rPr lang="en-US" sz="3000">
                <a:solidFill>
                  <a:srgbClr val="FFFFFF"/>
                </a:solidFill>
                <a:effectLst>
                  <a:outerShdw blurRad="38100" dist="38100" dir="2700000" algn="tl">
                    <a:srgbClr val="000000"/>
                  </a:outerShdw>
                </a:effectLst>
              </a:rPr>
              <a:t>0.5, 0.5].</a:t>
            </a:r>
          </a:p>
          <a:p>
            <a:pPr marL="381000" indent="-381000">
              <a:spcBef>
                <a:spcPct val="50000"/>
              </a:spcBef>
            </a:pPr>
            <a:r>
              <a:rPr lang="en-US" sz="3000">
                <a:solidFill>
                  <a:srgbClr val="FFFFFF"/>
                </a:solidFill>
                <a:effectLst>
                  <a:outerShdw blurRad="38100" dist="38100" dir="2700000" algn="tl">
                    <a:srgbClr val="000000"/>
                  </a:outerShdw>
                </a:effectLst>
              </a:rPr>
              <a:t>	If the error, </a:t>
            </a:r>
            <a:r>
              <a:rPr lang="en-US" sz="3000" i="1">
                <a:solidFill>
                  <a:srgbClr val="FFFFFF"/>
                </a:solidFill>
                <a:effectLst>
                  <a:outerShdw blurRad="38100" dist="38100" dir="2700000" algn="tl">
                    <a:srgbClr val="000000"/>
                  </a:outerShdw>
                </a:effectLst>
              </a:rPr>
              <a:t>e</a:t>
            </a:r>
            <a:r>
              <a:rPr lang="en-US" sz="3000">
                <a:solidFill>
                  <a:srgbClr val="FFFFFF"/>
                </a:solidFill>
                <a:effectLst>
                  <a:outerShdw blurRad="38100" dist="38100" dir="2700000" algn="tl">
                    <a:srgbClr val="000000"/>
                  </a:outerShdw>
                </a:effectLst>
              </a:rPr>
              <a:t>(</a:t>
            </a:r>
            <a:r>
              <a:rPr lang="en-US" sz="3000" i="1">
                <a:solidFill>
                  <a:srgbClr val="FFFFFF"/>
                </a:solidFill>
                <a:effectLst>
                  <a:outerShdw blurRad="38100" dist="38100" dir="2700000" algn="tl">
                    <a:srgbClr val="000000"/>
                  </a:outerShdw>
                </a:effectLst>
              </a:rPr>
              <a:t>p</a:t>
            </a:r>
            <a:r>
              <a:rPr lang="en-US" sz="3000">
                <a:solidFill>
                  <a:srgbClr val="FFFFFF"/>
                </a:solidFill>
                <a:effectLst>
                  <a:outerShdw blurRad="38100" dist="38100" dir="2700000" algn="tl">
                    <a:srgbClr val="000000"/>
                  </a:outerShdw>
                </a:effectLst>
              </a:rPr>
              <a:t>), is positive, we need to increase perceptron</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output </a:t>
            </a:r>
            <a:r>
              <a:rPr lang="en-US" sz="3000" i="1">
                <a:solidFill>
                  <a:srgbClr val="FFFFFF"/>
                </a:solidFill>
                <a:effectLst>
                  <a:outerShdw blurRad="38100" dist="38100" dir="2700000" algn="tl">
                    <a:srgbClr val="000000"/>
                  </a:outerShdw>
                </a:effectLst>
              </a:rPr>
              <a:t>Y</a:t>
            </a:r>
            <a:r>
              <a:rPr lang="en-US" sz="3000">
                <a:solidFill>
                  <a:srgbClr val="FFFFFF"/>
                </a:solidFill>
                <a:effectLst>
                  <a:outerShdw blurRad="38100" dist="38100" dir="2700000" algn="tl">
                    <a:srgbClr val="000000"/>
                  </a:outerShdw>
                </a:effectLst>
              </a:rPr>
              <a:t>(</a:t>
            </a:r>
            <a:r>
              <a:rPr lang="en-US" sz="3000" i="1">
                <a:solidFill>
                  <a:srgbClr val="FFFFFF"/>
                </a:solidFill>
                <a:effectLst>
                  <a:outerShdw blurRad="38100" dist="38100" dir="2700000" algn="tl">
                    <a:srgbClr val="000000"/>
                  </a:outerShdw>
                </a:effectLst>
              </a:rPr>
              <a:t>p</a:t>
            </a:r>
            <a:r>
              <a:rPr lang="en-US" sz="3000">
                <a:solidFill>
                  <a:srgbClr val="FFFFFF"/>
                </a:solidFill>
                <a:effectLst>
                  <a:outerShdw blurRad="38100" dist="38100" dir="2700000" algn="tl">
                    <a:srgbClr val="000000"/>
                  </a:outerShdw>
                </a:effectLst>
              </a:rPr>
              <a:t>), but if it is negative, we    need to decrease </a:t>
            </a:r>
            <a:r>
              <a:rPr lang="en-US" sz="3000" i="1">
                <a:solidFill>
                  <a:srgbClr val="FFFFFF"/>
                </a:solidFill>
                <a:effectLst>
                  <a:outerShdw blurRad="38100" dist="38100" dir="2700000" algn="tl">
                    <a:srgbClr val="000000"/>
                  </a:outerShdw>
                </a:effectLst>
              </a:rPr>
              <a:t>Y</a:t>
            </a:r>
            <a:r>
              <a:rPr lang="en-US" sz="3000">
                <a:solidFill>
                  <a:srgbClr val="FFFFFF"/>
                </a:solidFill>
                <a:effectLst>
                  <a:outerShdw blurRad="38100" dist="38100" dir="2700000" algn="tl">
                    <a:srgbClr val="000000"/>
                  </a:outerShdw>
                </a:effectLst>
              </a:rPr>
              <a:t>(</a:t>
            </a:r>
            <a:r>
              <a:rPr lang="en-US" sz="3000" i="1">
                <a:solidFill>
                  <a:srgbClr val="FFFFFF"/>
                </a:solidFill>
                <a:effectLst>
                  <a:outerShdw blurRad="38100" dist="38100" dir="2700000" algn="tl">
                    <a:srgbClr val="000000"/>
                  </a:outerShdw>
                </a:effectLst>
              </a:rPr>
              <a:t>p</a:t>
            </a:r>
            <a:r>
              <a:rPr lang="en-US" sz="3000">
                <a:solidFill>
                  <a:srgbClr val="FFFFFF"/>
                </a:solidFill>
                <a:effectLst>
                  <a:outerShdw blurRad="38100" dist="38100" dir="2700000" algn="tl">
                    <a:srgbClr val="000000"/>
                  </a:outerShdw>
                </a:effectLst>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ChangeArrowheads="1"/>
          </p:cNvSpPr>
          <p:nvPr/>
        </p:nvSpPr>
        <p:spPr bwMode="auto">
          <a:xfrm>
            <a:off x="839788" y="231775"/>
            <a:ext cx="746283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000" b="1">
                <a:solidFill>
                  <a:srgbClr val="FBFE00"/>
                </a:solidFill>
                <a:effectLst>
                  <a:outerShdw blurRad="38100" dist="38100" dir="2700000" algn="tl">
                    <a:srgbClr val="000000"/>
                  </a:outerShdw>
                </a:effectLst>
              </a:rPr>
              <a:t>Perceptron’s training algorithm (continued)</a:t>
            </a:r>
            <a:endParaRPr lang="en-US" sz="3000">
              <a:solidFill>
                <a:srgbClr val="000000"/>
              </a:solidFill>
              <a:effectLst>
                <a:outerShdw blurRad="38100" dist="38100" dir="2700000" algn="tl">
                  <a:srgbClr val="FFFFFF"/>
                </a:outerShdw>
              </a:effectLst>
              <a:latin typeface="Symbol" pitchFamily="18" charset="2"/>
            </a:endParaRPr>
          </a:p>
        </p:txBody>
      </p:sp>
      <p:sp>
        <p:nvSpPr>
          <p:cNvPr id="176131" name="Rectangle 3"/>
          <p:cNvSpPr>
            <a:spLocks noChangeArrowheads="1"/>
          </p:cNvSpPr>
          <p:nvPr/>
        </p:nvSpPr>
        <p:spPr bwMode="auto">
          <a:xfrm>
            <a:off x="306388" y="1066800"/>
            <a:ext cx="8377237"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spcBef>
                <a:spcPct val="50000"/>
              </a:spcBef>
            </a:pPr>
            <a:r>
              <a:rPr lang="en-US" sz="3000" b="1" u="sng">
                <a:solidFill>
                  <a:srgbClr val="FBFE00"/>
                </a:solidFill>
                <a:effectLst>
                  <a:outerShdw blurRad="38100" dist="38100" dir="2700000" algn="tl">
                    <a:srgbClr val="000000"/>
                  </a:outerShdw>
                </a:effectLst>
              </a:rPr>
              <a:t>Step 2</a:t>
            </a:r>
            <a:r>
              <a:rPr lang="en-US" sz="3000" b="1">
                <a:solidFill>
                  <a:srgbClr val="FBFE00"/>
                </a:solidFill>
                <a:effectLst>
                  <a:outerShdw blurRad="38100" dist="38100" dir="2700000" algn="tl">
                    <a:srgbClr val="000000"/>
                  </a:outerShdw>
                </a:effectLst>
              </a:rPr>
              <a:t>: Activation                                          </a:t>
            </a:r>
            <a:r>
              <a:rPr lang="en-US" sz="3000">
                <a:solidFill>
                  <a:srgbClr val="FFFFFF"/>
                </a:solidFill>
                <a:effectLst>
                  <a:outerShdw blurRad="38100" dist="38100" dir="2700000" algn="tl">
                    <a:srgbClr val="000000"/>
                  </a:outerShdw>
                </a:effectLst>
              </a:rPr>
              <a:t>Activate the perceptron by applying inputs </a:t>
            </a:r>
            <a:r>
              <a:rPr lang="en-US" sz="3000" i="1">
                <a:solidFill>
                  <a:srgbClr val="FFFFFF"/>
                </a:solidFill>
                <a:effectLst>
                  <a:outerShdw blurRad="38100" dist="38100" dir="2700000" algn="tl">
                    <a:srgbClr val="000000"/>
                  </a:outerShdw>
                </a:effectLst>
              </a:rPr>
              <a:t>x</a:t>
            </a:r>
            <a:r>
              <a:rPr lang="en-US" sz="3000" baseline="-25000">
                <a:solidFill>
                  <a:srgbClr val="FFFFFF"/>
                </a:solidFill>
                <a:effectLst>
                  <a:outerShdw blurRad="38100" dist="38100" dir="2700000" algn="tl">
                    <a:srgbClr val="000000"/>
                  </a:outerShdw>
                </a:effectLst>
              </a:rPr>
              <a:t>1</a:t>
            </a:r>
            <a:r>
              <a:rPr lang="en-US" sz="3000">
                <a:solidFill>
                  <a:srgbClr val="FFFFFF"/>
                </a:solidFill>
                <a:effectLst>
                  <a:outerShdw blurRad="38100" dist="38100" dir="2700000" algn="tl">
                    <a:srgbClr val="000000"/>
                  </a:outerShdw>
                </a:effectLst>
              </a:rPr>
              <a:t>(</a:t>
            </a:r>
            <a:r>
              <a:rPr lang="en-US" sz="3000" i="1">
                <a:solidFill>
                  <a:srgbClr val="FFFFFF"/>
                </a:solidFill>
                <a:effectLst>
                  <a:outerShdw blurRad="38100" dist="38100" dir="2700000" algn="tl">
                    <a:srgbClr val="000000"/>
                  </a:outerShdw>
                </a:effectLst>
              </a:rPr>
              <a:t>p</a:t>
            </a:r>
            <a:r>
              <a:rPr lang="en-US" sz="3000">
                <a:solidFill>
                  <a:srgbClr val="FFFFFF"/>
                </a:solidFill>
                <a:effectLst>
                  <a:outerShdw blurRad="38100" dist="38100" dir="2700000" algn="tl">
                    <a:srgbClr val="000000"/>
                  </a:outerShdw>
                </a:effectLst>
              </a:rPr>
              <a:t>), </a:t>
            </a:r>
            <a:r>
              <a:rPr lang="en-US" sz="3000" i="1">
                <a:solidFill>
                  <a:srgbClr val="FFFFFF"/>
                </a:solidFill>
                <a:effectLst>
                  <a:outerShdw blurRad="38100" dist="38100" dir="2700000" algn="tl">
                    <a:srgbClr val="000000"/>
                  </a:outerShdw>
                </a:effectLst>
              </a:rPr>
              <a:t>x</a:t>
            </a:r>
            <a:r>
              <a:rPr lang="en-US" sz="3000" baseline="-25000">
                <a:solidFill>
                  <a:srgbClr val="FFFFFF"/>
                </a:solidFill>
                <a:effectLst>
                  <a:outerShdw blurRad="38100" dist="38100" dir="2700000" algn="tl">
                    <a:srgbClr val="000000"/>
                  </a:outerShdw>
                </a:effectLst>
              </a:rPr>
              <a:t>2</a:t>
            </a:r>
            <a:r>
              <a:rPr lang="en-US" sz="3000">
                <a:solidFill>
                  <a:srgbClr val="FFFFFF"/>
                </a:solidFill>
                <a:effectLst>
                  <a:outerShdw blurRad="38100" dist="38100" dir="2700000" algn="tl">
                    <a:srgbClr val="000000"/>
                  </a:outerShdw>
                </a:effectLst>
              </a:rPr>
              <a:t>(</a:t>
            </a:r>
            <a:r>
              <a:rPr lang="en-US" sz="3000" i="1">
                <a:solidFill>
                  <a:srgbClr val="FFFFFF"/>
                </a:solidFill>
                <a:effectLst>
                  <a:outerShdw blurRad="38100" dist="38100" dir="2700000" algn="tl">
                    <a:srgbClr val="000000"/>
                  </a:outerShdw>
                </a:effectLst>
              </a:rPr>
              <a:t>p</a:t>
            </a:r>
            <a:r>
              <a:rPr lang="en-US" sz="3000">
                <a:solidFill>
                  <a:srgbClr val="FFFFFF"/>
                </a:solidFill>
                <a:effectLst>
                  <a:outerShdw blurRad="38100" dist="38100" dir="2700000" algn="tl">
                    <a:srgbClr val="000000"/>
                  </a:outerShdw>
                </a:effectLst>
              </a:rPr>
              <a:t>),…, </a:t>
            </a:r>
            <a:r>
              <a:rPr lang="en-US" sz="3000" i="1">
                <a:solidFill>
                  <a:srgbClr val="FFFFFF"/>
                </a:solidFill>
                <a:effectLst>
                  <a:outerShdw blurRad="38100" dist="38100" dir="2700000" algn="tl">
                    <a:srgbClr val="000000"/>
                  </a:outerShdw>
                </a:effectLst>
              </a:rPr>
              <a:t>x</a:t>
            </a:r>
            <a:r>
              <a:rPr lang="en-US" sz="3000" i="1" baseline="-25000">
                <a:solidFill>
                  <a:srgbClr val="FFFFFF"/>
                </a:solidFill>
                <a:effectLst>
                  <a:outerShdw blurRad="38100" dist="38100" dir="2700000" algn="tl">
                    <a:srgbClr val="000000"/>
                  </a:outerShdw>
                </a:effectLst>
              </a:rPr>
              <a:t>n</a:t>
            </a:r>
            <a:r>
              <a:rPr lang="en-US" sz="3000">
                <a:solidFill>
                  <a:srgbClr val="FFFFFF"/>
                </a:solidFill>
                <a:effectLst>
                  <a:outerShdw blurRad="38100" dist="38100" dir="2700000" algn="tl">
                    <a:srgbClr val="000000"/>
                  </a:outerShdw>
                </a:effectLst>
              </a:rPr>
              <a:t>(</a:t>
            </a:r>
            <a:r>
              <a:rPr lang="en-US" sz="3000" i="1">
                <a:solidFill>
                  <a:srgbClr val="FFFFFF"/>
                </a:solidFill>
                <a:effectLst>
                  <a:outerShdw blurRad="38100" dist="38100" dir="2700000" algn="tl">
                    <a:srgbClr val="000000"/>
                  </a:outerShdw>
                </a:effectLst>
              </a:rPr>
              <a:t>p</a:t>
            </a:r>
            <a:r>
              <a:rPr lang="en-US" sz="3000">
                <a:solidFill>
                  <a:srgbClr val="FFFFFF"/>
                </a:solidFill>
                <a:effectLst>
                  <a:outerShdw blurRad="38100" dist="38100" dir="2700000" algn="tl">
                    <a:srgbClr val="000000"/>
                  </a:outerShdw>
                </a:effectLst>
              </a:rPr>
              <a:t>) and desired output </a:t>
            </a:r>
            <a:r>
              <a:rPr lang="en-US" sz="3000" i="1">
                <a:solidFill>
                  <a:srgbClr val="FFFFFF"/>
                </a:solidFill>
                <a:effectLst>
                  <a:outerShdw blurRad="38100" dist="38100" dir="2700000" algn="tl">
                    <a:srgbClr val="000000"/>
                  </a:outerShdw>
                </a:effectLst>
              </a:rPr>
              <a:t>Y</a:t>
            </a:r>
            <a:r>
              <a:rPr lang="en-US" sz="3000" i="1" baseline="-25000">
                <a:solidFill>
                  <a:srgbClr val="FFFFFF"/>
                </a:solidFill>
                <a:effectLst>
                  <a:outerShdw blurRad="38100" dist="38100" dir="2700000" algn="tl">
                    <a:srgbClr val="000000"/>
                  </a:outerShdw>
                </a:effectLst>
              </a:rPr>
              <a:t>d</a:t>
            </a:r>
            <a:r>
              <a:rPr lang="en-US" sz="3000" i="1">
                <a:solidFill>
                  <a:srgbClr val="FFFFFF"/>
                </a:solidFill>
                <a:effectLst>
                  <a:outerShdw blurRad="38100" dist="38100" dir="2700000" algn="tl">
                    <a:srgbClr val="000000"/>
                  </a:outerShdw>
                </a:effectLst>
              </a:rPr>
              <a:t> </a:t>
            </a:r>
            <a:r>
              <a:rPr lang="en-US" sz="3000">
                <a:solidFill>
                  <a:srgbClr val="FFFFFF"/>
                </a:solidFill>
                <a:effectLst>
                  <a:outerShdw blurRad="38100" dist="38100" dir="2700000" algn="tl">
                    <a:srgbClr val="000000"/>
                  </a:outerShdw>
                </a:effectLst>
              </a:rPr>
              <a:t>(</a:t>
            </a:r>
            <a:r>
              <a:rPr lang="en-US" sz="3000" i="1">
                <a:solidFill>
                  <a:srgbClr val="FFFFFF"/>
                </a:solidFill>
                <a:effectLst>
                  <a:outerShdw blurRad="38100" dist="38100" dir="2700000" algn="tl">
                    <a:srgbClr val="000000"/>
                  </a:outerShdw>
                </a:effectLst>
              </a:rPr>
              <a:t>p</a:t>
            </a:r>
            <a:r>
              <a:rPr lang="en-US" sz="3000">
                <a:solidFill>
                  <a:srgbClr val="FFFFFF"/>
                </a:solidFill>
                <a:effectLst>
                  <a:outerShdw blurRad="38100" dist="38100" dir="2700000" algn="tl">
                    <a:srgbClr val="000000"/>
                  </a:outerShdw>
                </a:effectLst>
              </a:rPr>
              <a:t>).   Calculate the actual output at iteration </a:t>
            </a:r>
            <a:r>
              <a:rPr lang="en-US" sz="3000" i="1">
                <a:solidFill>
                  <a:srgbClr val="FFFFFF"/>
                </a:solidFill>
                <a:effectLst>
                  <a:outerShdw blurRad="38100" dist="38100" dir="2700000" algn="tl">
                    <a:srgbClr val="000000"/>
                  </a:outerShdw>
                </a:effectLst>
              </a:rPr>
              <a:t>p </a:t>
            </a:r>
            <a:r>
              <a:rPr lang="en-US" sz="3000">
                <a:solidFill>
                  <a:srgbClr val="FFFFFF"/>
                </a:solidFill>
                <a:effectLst>
                  <a:outerShdw blurRad="38100" dist="38100" dir="2700000" algn="tl">
                    <a:srgbClr val="000000"/>
                  </a:outerShdw>
                </a:effectLst>
              </a:rPr>
              <a:t>= 1</a:t>
            </a:r>
          </a:p>
        </p:txBody>
      </p:sp>
      <p:sp>
        <p:nvSpPr>
          <p:cNvPr id="176132" name="Rectangle 4"/>
          <p:cNvSpPr>
            <a:spLocks noChangeArrowheads="1"/>
          </p:cNvSpPr>
          <p:nvPr/>
        </p:nvSpPr>
        <p:spPr bwMode="auto">
          <a:xfrm>
            <a:off x="304800" y="4405313"/>
            <a:ext cx="837723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spcBef>
                <a:spcPct val="50000"/>
              </a:spcBef>
            </a:pPr>
            <a:r>
              <a:rPr lang="en-US" sz="3000">
                <a:solidFill>
                  <a:srgbClr val="FFFFFF"/>
                </a:solidFill>
                <a:effectLst>
                  <a:outerShdw blurRad="38100" dist="38100" dir="2700000" algn="tl">
                    <a:srgbClr val="000000"/>
                  </a:outerShdw>
                </a:effectLst>
              </a:rPr>
              <a:t>	where </a:t>
            </a:r>
            <a:r>
              <a:rPr lang="en-US" sz="3000" i="1">
                <a:solidFill>
                  <a:srgbClr val="FFFFFF"/>
                </a:solidFill>
                <a:effectLst>
                  <a:outerShdw blurRad="38100" dist="38100" dir="2700000" algn="tl">
                    <a:srgbClr val="000000"/>
                  </a:outerShdw>
                </a:effectLst>
              </a:rPr>
              <a:t>n </a:t>
            </a:r>
            <a:r>
              <a:rPr lang="en-US" sz="3000">
                <a:solidFill>
                  <a:srgbClr val="FFFFFF"/>
                </a:solidFill>
                <a:effectLst>
                  <a:outerShdw blurRad="38100" dist="38100" dir="2700000" algn="tl">
                    <a:srgbClr val="000000"/>
                  </a:outerShdw>
                </a:effectLst>
              </a:rPr>
              <a:t>is the number of the perceptron inputs, and </a:t>
            </a:r>
            <a:r>
              <a:rPr lang="en-US" sz="3000" i="1">
                <a:solidFill>
                  <a:srgbClr val="FFFFFF"/>
                </a:solidFill>
                <a:effectLst>
                  <a:outerShdw blurRad="38100" dist="38100" dir="2700000" algn="tl">
                    <a:srgbClr val="000000"/>
                  </a:outerShdw>
                </a:effectLst>
              </a:rPr>
              <a:t>step </a:t>
            </a:r>
            <a:r>
              <a:rPr lang="en-US" sz="3000">
                <a:solidFill>
                  <a:srgbClr val="FFFFFF"/>
                </a:solidFill>
                <a:effectLst>
                  <a:outerShdw blurRad="38100" dist="38100" dir="2700000" algn="tl">
                    <a:srgbClr val="000000"/>
                  </a:outerShdw>
                </a:effectLst>
              </a:rPr>
              <a:t>is a step activation function.</a:t>
            </a:r>
          </a:p>
        </p:txBody>
      </p:sp>
      <p:pic>
        <p:nvPicPr>
          <p:cNvPr id="176133" name="Picture 5" descr="G:\books\Pe_uk\Powerpoint\Negnevitsky\final\ppt\ch07\wmf\Slide07-2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7313" y="3086100"/>
            <a:ext cx="6200775" cy="1304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auto">
          <a:xfrm>
            <a:off x="895350" y="241300"/>
            <a:ext cx="735171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000" b="1">
                <a:solidFill>
                  <a:srgbClr val="FBFE00"/>
                </a:solidFill>
                <a:effectLst>
                  <a:outerShdw blurRad="38100" dist="38100" dir="2700000" algn="tl">
                    <a:srgbClr val="000000"/>
                  </a:outerShdw>
                </a:effectLst>
              </a:rPr>
              <a:t>Perceptron’s training algorithm (continued)</a:t>
            </a:r>
          </a:p>
        </p:txBody>
      </p:sp>
      <p:sp>
        <p:nvSpPr>
          <p:cNvPr id="177155" name="Rectangle 3"/>
          <p:cNvSpPr>
            <a:spLocks noChangeArrowheads="1"/>
          </p:cNvSpPr>
          <p:nvPr/>
        </p:nvSpPr>
        <p:spPr bwMode="auto">
          <a:xfrm>
            <a:off x="306388" y="787400"/>
            <a:ext cx="837723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4175" indent="-384175">
              <a:spcBef>
                <a:spcPct val="50000"/>
              </a:spcBef>
            </a:pPr>
            <a:r>
              <a:rPr lang="en-US" sz="3000" b="1" u="sng">
                <a:solidFill>
                  <a:srgbClr val="FBFE00"/>
                </a:solidFill>
                <a:effectLst>
                  <a:outerShdw blurRad="38100" dist="38100" dir="2700000" algn="tl">
                    <a:srgbClr val="000000"/>
                  </a:outerShdw>
                </a:effectLst>
              </a:rPr>
              <a:t>Step 3</a:t>
            </a:r>
            <a:r>
              <a:rPr lang="en-US" sz="3000" b="1">
                <a:solidFill>
                  <a:srgbClr val="FBFE00"/>
                </a:solidFill>
                <a:effectLst>
                  <a:outerShdw blurRad="38100" dist="38100" dir="2700000" algn="tl">
                    <a:srgbClr val="000000"/>
                  </a:outerShdw>
                </a:effectLst>
              </a:rPr>
              <a:t>: Weight training                                                        </a:t>
            </a:r>
            <a:r>
              <a:rPr lang="en-US" sz="3000">
                <a:solidFill>
                  <a:srgbClr val="FFFFFF"/>
                </a:solidFill>
                <a:effectLst>
                  <a:outerShdw blurRad="38100" dist="38100" dir="2700000" algn="tl">
                    <a:srgbClr val="000000"/>
                  </a:outerShdw>
                </a:effectLst>
              </a:rPr>
              <a:t>Update the weights of the perceptron</a:t>
            </a:r>
          </a:p>
        </p:txBody>
      </p:sp>
      <p:sp>
        <p:nvSpPr>
          <p:cNvPr id="177156" name="Rectangle 4"/>
          <p:cNvSpPr>
            <a:spLocks noChangeArrowheads="1"/>
          </p:cNvSpPr>
          <p:nvPr/>
        </p:nvSpPr>
        <p:spPr bwMode="auto">
          <a:xfrm>
            <a:off x="304800" y="2362200"/>
            <a:ext cx="8610600"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4175" indent="-384175">
              <a:spcBef>
                <a:spcPct val="50000"/>
              </a:spcBef>
            </a:pPr>
            <a:r>
              <a:rPr lang="en-US" sz="3000">
                <a:solidFill>
                  <a:srgbClr val="FFFFFF"/>
                </a:solidFill>
                <a:effectLst>
                  <a:outerShdw blurRad="38100" dist="38100" dir="2700000" algn="tl">
                    <a:srgbClr val="000000"/>
                  </a:outerShdw>
                </a:effectLst>
              </a:rPr>
              <a:t>	where </a:t>
            </a:r>
            <a:r>
              <a:rPr lang="en-US" sz="3000">
                <a:solidFill>
                  <a:srgbClr val="FFFFFF"/>
                </a:solidFill>
                <a:effectLst>
                  <a:outerShdw blurRad="38100" dist="38100" dir="2700000" algn="tl">
                    <a:srgbClr val="000000"/>
                  </a:outerShdw>
                </a:effectLst>
                <a:latin typeface="Symbol" pitchFamily="18" charset="2"/>
              </a:rPr>
              <a:t>D</a:t>
            </a:r>
            <a:r>
              <a:rPr lang="en-US" sz="3000" i="1">
                <a:solidFill>
                  <a:srgbClr val="FFFFFF"/>
                </a:solidFill>
                <a:effectLst>
                  <a:outerShdw blurRad="38100" dist="38100" dir="2700000" algn="tl">
                    <a:srgbClr val="000000"/>
                  </a:outerShdw>
                </a:effectLst>
              </a:rPr>
              <a:t>w</a:t>
            </a:r>
            <a:r>
              <a:rPr lang="en-US" sz="3000" i="1" baseline="-25000">
                <a:solidFill>
                  <a:srgbClr val="FFFFFF"/>
                </a:solidFill>
                <a:effectLst>
                  <a:outerShdw blurRad="38100" dist="38100" dir="2700000" algn="tl">
                    <a:srgbClr val="000000"/>
                  </a:outerShdw>
                </a:effectLst>
              </a:rPr>
              <a:t>i</a:t>
            </a:r>
            <a:r>
              <a:rPr lang="en-US" sz="3000">
                <a:solidFill>
                  <a:srgbClr val="FFFFFF"/>
                </a:solidFill>
                <a:effectLst>
                  <a:outerShdw blurRad="38100" dist="38100" dir="2700000" algn="tl">
                    <a:srgbClr val="000000"/>
                  </a:outerShdw>
                </a:effectLst>
              </a:rPr>
              <a:t>(</a:t>
            </a:r>
            <a:r>
              <a:rPr lang="en-US" sz="3000" i="1">
                <a:solidFill>
                  <a:srgbClr val="FFFFFF"/>
                </a:solidFill>
                <a:effectLst>
                  <a:outerShdw blurRad="38100" dist="38100" dir="2700000" algn="tl">
                    <a:srgbClr val="000000"/>
                  </a:outerShdw>
                </a:effectLst>
              </a:rPr>
              <a:t>p</a:t>
            </a:r>
            <a:r>
              <a:rPr lang="en-US" sz="3000">
                <a:solidFill>
                  <a:srgbClr val="FFFFFF"/>
                </a:solidFill>
                <a:effectLst>
                  <a:outerShdw blurRad="38100" dist="38100" dir="2700000" algn="tl">
                    <a:srgbClr val="000000"/>
                  </a:outerShdw>
                </a:effectLst>
              </a:rPr>
              <a:t>) is the weight correction at iteration </a:t>
            </a:r>
            <a:r>
              <a:rPr lang="en-US" sz="3000" i="1">
                <a:solidFill>
                  <a:srgbClr val="FFFFFF"/>
                </a:solidFill>
                <a:effectLst>
                  <a:outerShdw blurRad="38100" dist="38100" dir="2700000" algn="tl">
                    <a:srgbClr val="000000"/>
                  </a:outerShdw>
                </a:effectLst>
              </a:rPr>
              <a:t>p</a:t>
            </a:r>
            <a:r>
              <a:rPr lang="en-US" sz="3000">
                <a:solidFill>
                  <a:srgbClr val="FFFFFF"/>
                </a:solidFill>
                <a:effectLst>
                  <a:outerShdw blurRad="38100" dist="38100" dir="2700000" algn="tl">
                    <a:srgbClr val="000000"/>
                  </a:outerShdw>
                </a:effectLst>
              </a:rPr>
              <a:t>.</a:t>
            </a:r>
          </a:p>
          <a:p>
            <a:pPr marL="384175" indent="-384175">
              <a:spcBef>
                <a:spcPct val="50000"/>
              </a:spcBef>
            </a:pPr>
            <a:r>
              <a:rPr lang="en-US" sz="3000">
                <a:solidFill>
                  <a:srgbClr val="FFFFFF"/>
                </a:solidFill>
                <a:effectLst>
                  <a:outerShdw blurRad="38100" dist="38100" dir="2700000" algn="tl">
                    <a:srgbClr val="000000"/>
                  </a:outerShdw>
                </a:effectLst>
              </a:rPr>
              <a:t>	The weight correction is computed by the </a:t>
            </a:r>
            <a:r>
              <a:rPr lang="en-US" sz="3000" b="1">
                <a:solidFill>
                  <a:srgbClr val="FBFE00"/>
                </a:solidFill>
                <a:effectLst>
                  <a:outerShdw blurRad="38100" dist="38100" dir="2700000" algn="tl">
                    <a:srgbClr val="000000"/>
                  </a:outerShdw>
                </a:effectLst>
              </a:rPr>
              <a:t>delta rule</a:t>
            </a:r>
            <a:r>
              <a:rPr lang="en-US" sz="3000">
                <a:solidFill>
                  <a:srgbClr val="FFFFFF"/>
                </a:solidFill>
                <a:effectLst>
                  <a:outerShdw blurRad="38100" dist="38100" dir="2700000" algn="tl">
                    <a:srgbClr val="000000"/>
                  </a:outerShdw>
                </a:effectLst>
              </a:rPr>
              <a:t>:</a:t>
            </a:r>
          </a:p>
        </p:txBody>
      </p:sp>
      <p:sp>
        <p:nvSpPr>
          <p:cNvPr id="177157" name="Rectangle 5"/>
          <p:cNvSpPr>
            <a:spLocks noChangeArrowheads="1"/>
          </p:cNvSpPr>
          <p:nvPr/>
        </p:nvSpPr>
        <p:spPr bwMode="auto">
          <a:xfrm>
            <a:off x="306388" y="4876800"/>
            <a:ext cx="85344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4175" indent="-384175">
              <a:spcBef>
                <a:spcPct val="50000"/>
              </a:spcBef>
            </a:pPr>
            <a:r>
              <a:rPr lang="en-US" sz="3000" b="1" u="sng">
                <a:solidFill>
                  <a:srgbClr val="FBFE00"/>
                </a:solidFill>
                <a:effectLst>
                  <a:outerShdw blurRad="38100" dist="38100" dir="2700000" algn="tl">
                    <a:srgbClr val="000000"/>
                  </a:outerShdw>
                </a:effectLst>
              </a:rPr>
              <a:t>Step 4</a:t>
            </a:r>
            <a:r>
              <a:rPr lang="en-US" sz="3000" b="1">
                <a:solidFill>
                  <a:srgbClr val="FBFE00"/>
                </a:solidFill>
                <a:effectLst>
                  <a:outerShdw blurRad="38100" dist="38100" dir="2700000" algn="tl">
                    <a:srgbClr val="000000"/>
                  </a:outerShdw>
                </a:effectLst>
              </a:rPr>
              <a:t>: Iteration                                                </a:t>
            </a:r>
            <a:r>
              <a:rPr lang="en-US" sz="3000">
                <a:solidFill>
                  <a:srgbClr val="FFFFFF"/>
                </a:solidFill>
                <a:effectLst>
                  <a:outerShdw blurRad="38100" dist="38100" dir="2700000" algn="tl">
                    <a:srgbClr val="000000"/>
                  </a:outerShdw>
                </a:effectLst>
              </a:rPr>
              <a:t>Increase iteration </a:t>
            </a:r>
            <a:r>
              <a:rPr lang="en-US" sz="3000" i="1">
                <a:solidFill>
                  <a:srgbClr val="FFFFFF"/>
                </a:solidFill>
                <a:effectLst>
                  <a:outerShdw blurRad="38100" dist="38100" dir="2700000" algn="tl">
                    <a:srgbClr val="000000"/>
                  </a:outerShdw>
                </a:effectLst>
              </a:rPr>
              <a:t>p </a:t>
            </a:r>
            <a:r>
              <a:rPr lang="en-US" sz="3000">
                <a:solidFill>
                  <a:srgbClr val="FFFFFF"/>
                </a:solidFill>
                <a:effectLst>
                  <a:outerShdw blurRad="38100" dist="38100" dir="2700000" algn="tl">
                    <a:srgbClr val="000000"/>
                  </a:outerShdw>
                </a:effectLst>
              </a:rPr>
              <a:t>by one, go back to </a:t>
            </a:r>
            <a:r>
              <a:rPr lang="en-US" sz="3000" i="1">
                <a:solidFill>
                  <a:srgbClr val="FFFFFF"/>
                </a:solidFill>
                <a:effectLst>
                  <a:outerShdw blurRad="38100" dist="38100" dir="2700000" algn="tl">
                    <a:srgbClr val="000000"/>
                  </a:outerShdw>
                </a:effectLst>
              </a:rPr>
              <a:t>Step 2 </a:t>
            </a:r>
            <a:r>
              <a:rPr lang="en-US" sz="3000">
                <a:solidFill>
                  <a:srgbClr val="FFFFFF"/>
                </a:solidFill>
                <a:effectLst>
                  <a:outerShdw blurRad="38100" dist="38100" dir="2700000" algn="tl">
                    <a:srgbClr val="000000"/>
                  </a:outerShdw>
                </a:effectLst>
              </a:rPr>
              <a:t>and repeat the process until convergence.</a:t>
            </a:r>
          </a:p>
        </p:txBody>
      </p:sp>
      <p:grpSp>
        <p:nvGrpSpPr>
          <p:cNvPr id="177160" name="Group 8"/>
          <p:cNvGrpSpPr>
            <a:grpSpLocks/>
          </p:cNvGrpSpPr>
          <p:nvPr/>
        </p:nvGrpSpPr>
        <p:grpSpPr bwMode="auto">
          <a:xfrm>
            <a:off x="785813" y="1770063"/>
            <a:ext cx="4371975" cy="3003550"/>
            <a:chOff x="495" y="1115"/>
            <a:chExt cx="2754" cy="1892"/>
          </a:xfrm>
        </p:grpSpPr>
        <p:pic>
          <p:nvPicPr>
            <p:cNvPr id="177158" name="Picture 6" descr="G:\books\Pe_uk\Powerpoint\Negnevitsky\final\ppt\ch07\wmf\Slide07-23.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 y="1115"/>
              <a:ext cx="2754" cy="1892"/>
            </a:xfrm>
            <a:prstGeom prst="rect">
              <a:avLst/>
            </a:prstGeom>
            <a:noFill/>
            <a:extLst>
              <a:ext uri="{909E8E84-426E-40DD-AFC4-6F175D3DCCD1}">
                <a14:hiddenFill xmlns:a14="http://schemas.microsoft.com/office/drawing/2010/main">
                  <a:solidFill>
                    <a:srgbClr val="FFFFFF"/>
                  </a:solidFill>
                </a14:hiddenFill>
              </a:ext>
            </a:extLst>
          </p:spPr>
        </p:pic>
        <p:sp>
          <p:nvSpPr>
            <p:cNvPr id="177159" name="Text Box 7"/>
            <p:cNvSpPr txBox="1">
              <a:spLocks noChangeArrowheads="1"/>
            </p:cNvSpPr>
            <p:nvPr/>
          </p:nvSpPr>
          <p:spPr bwMode="auto">
            <a:xfrm>
              <a:off x="2408" y="2566"/>
              <a:ext cx="1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1">
                  <a:solidFill>
                    <a:schemeClr val="bg2"/>
                  </a:solidFill>
                  <a:effectLst/>
                </a:rPr>
                <a:t>.</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ChangeArrowheads="1"/>
          </p:cNvSpPr>
          <p:nvPr/>
        </p:nvSpPr>
        <p:spPr bwMode="auto">
          <a:xfrm>
            <a:off x="266700" y="100013"/>
            <a:ext cx="8597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a:solidFill>
                  <a:srgbClr val="FBFE00"/>
                </a:solidFill>
                <a:effectLst>
                  <a:outerShdw blurRad="38100" dist="38100" dir="2700000" algn="tl">
                    <a:srgbClr val="000000"/>
                  </a:outerShdw>
                </a:effectLst>
              </a:rPr>
              <a:t>Example of perceptron learning: the logical operation </a:t>
            </a:r>
            <a:r>
              <a:rPr lang="en-US" sz="2800" i="1">
                <a:solidFill>
                  <a:srgbClr val="FBFE00"/>
                </a:solidFill>
                <a:effectLst>
                  <a:outerShdw blurRad="38100" dist="38100" dir="2700000" algn="tl">
                    <a:srgbClr val="000000"/>
                  </a:outerShdw>
                </a:effectLst>
              </a:rPr>
              <a:t>AND</a:t>
            </a:r>
          </a:p>
        </p:txBody>
      </p:sp>
      <p:pic>
        <p:nvPicPr>
          <p:cNvPr id="178179" name="Picture 3" descr="G:\books\Pe_uk\Powerpoint\Negnevitsky\final\ppt\ch07\wmf\Slide07-2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33538" y="623888"/>
            <a:ext cx="5648325" cy="5895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ChangeArrowheads="1"/>
          </p:cNvSpPr>
          <p:nvPr/>
        </p:nvSpPr>
        <p:spPr bwMode="auto">
          <a:xfrm>
            <a:off x="298450" y="242888"/>
            <a:ext cx="8448675"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100" b="1">
                <a:solidFill>
                  <a:srgbClr val="FBFE00"/>
                </a:solidFill>
                <a:effectLst>
                  <a:outerShdw blurRad="38100" dist="38100" dir="2700000" algn="tl">
                    <a:srgbClr val="000000"/>
                  </a:outerShdw>
                </a:effectLst>
              </a:rPr>
              <a:t>Two-dimensional plots of basic logical operations</a:t>
            </a:r>
          </a:p>
        </p:txBody>
      </p:sp>
      <p:sp>
        <p:nvSpPr>
          <p:cNvPr id="179203" name="Rectangle 3"/>
          <p:cNvSpPr>
            <a:spLocks noChangeArrowheads="1"/>
          </p:cNvSpPr>
          <p:nvPr/>
        </p:nvSpPr>
        <p:spPr bwMode="auto">
          <a:xfrm>
            <a:off x="215900" y="4648200"/>
            <a:ext cx="86233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4175" indent="-384175">
              <a:spcBef>
                <a:spcPct val="50000"/>
              </a:spcBef>
            </a:pPr>
            <a:r>
              <a:rPr lang="en-US" sz="3000">
                <a:solidFill>
                  <a:srgbClr val="FFFFFF"/>
                </a:solidFill>
                <a:effectLst>
                  <a:outerShdw blurRad="38100" dist="38100" dir="2700000" algn="tl">
                    <a:srgbClr val="000000"/>
                  </a:outerShdw>
                </a:effectLst>
              </a:rPr>
              <a:t>	A perceptron can learn the operations </a:t>
            </a:r>
            <a:r>
              <a:rPr lang="en-US" sz="3000" i="1">
                <a:solidFill>
                  <a:srgbClr val="FFFFFF"/>
                </a:solidFill>
                <a:effectLst>
                  <a:outerShdw blurRad="38100" dist="38100" dir="2700000" algn="tl">
                    <a:srgbClr val="000000"/>
                  </a:outerShdw>
                </a:effectLst>
              </a:rPr>
              <a:t>AND </a:t>
            </a:r>
            <a:r>
              <a:rPr lang="en-US" sz="3000">
                <a:solidFill>
                  <a:srgbClr val="FFFFFF"/>
                </a:solidFill>
                <a:effectLst>
                  <a:outerShdw blurRad="38100" dist="38100" dir="2700000" algn="tl">
                    <a:srgbClr val="000000"/>
                  </a:outerShdw>
                </a:effectLst>
              </a:rPr>
              <a:t>and </a:t>
            </a:r>
            <a:r>
              <a:rPr lang="en-US" sz="3000" i="1">
                <a:solidFill>
                  <a:srgbClr val="FFFFFF"/>
                </a:solidFill>
                <a:effectLst>
                  <a:outerShdw blurRad="38100" dist="38100" dir="2700000" algn="tl">
                    <a:srgbClr val="000000"/>
                  </a:outerShdw>
                </a:effectLst>
              </a:rPr>
              <a:t>OR</a:t>
            </a:r>
            <a:r>
              <a:rPr lang="en-US" sz="3000">
                <a:solidFill>
                  <a:srgbClr val="FFFFFF"/>
                </a:solidFill>
                <a:effectLst>
                  <a:outerShdw blurRad="38100" dist="38100" dir="2700000" algn="tl">
                    <a:srgbClr val="000000"/>
                  </a:outerShdw>
                </a:effectLst>
              </a:rPr>
              <a:t>, but not </a:t>
            </a:r>
            <a:r>
              <a:rPr lang="en-US" sz="3000" i="1">
                <a:solidFill>
                  <a:srgbClr val="FFFFFF"/>
                </a:solidFill>
                <a:effectLst>
                  <a:outerShdw blurRad="38100" dist="38100" dir="2700000" algn="tl">
                    <a:srgbClr val="000000"/>
                  </a:outerShdw>
                </a:effectLst>
              </a:rPr>
              <a:t>Exclusive-OR</a:t>
            </a:r>
            <a:r>
              <a:rPr lang="en-US" sz="3000">
                <a:solidFill>
                  <a:srgbClr val="FFFFFF"/>
                </a:solidFill>
                <a:effectLst>
                  <a:outerShdw blurRad="38100" dist="38100" dir="2700000" algn="tl">
                    <a:srgbClr val="000000"/>
                  </a:outerShdw>
                </a:effectLst>
              </a:rPr>
              <a:t>.</a:t>
            </a:r>
          </a:p>
        </p:txBody>
      </p:sp>
      <p:grpSp>
        <p:nvGrpSpPr>
          <p:cNvPr id="179214" name="Group 14"/>
          <p:cNvGrpSpPr>
            <a:grpSpLocks/>
          </p:cNvGrpSpPr>
          <p:nvPr/>
        </p:nvGrpSpPr>
        <p:grpSpPr bwMode="auto">
          <a:xfrm>
            <a:off x="252413" y="850900"/>
            <a:ext cx="8639175" cy="3609975"/>
            <a:chOff x="159" y="1023"/>
            <a:chExt cx="5442" cy="2274"/>
          </a:xfrm>
        </p:grpSpPr>
        <p:pic>
          <p:nvPicPr>
            <p:cNvPr id="179210" name="Picture 10" descr="G:\books\Pe_uk\Powerpoint\Negnevitsky\final\ppt\ch07\wmf\Slide07-25.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 y="1023"/>
              <a:ext cx="5442" cy="2274"/>
            </a:xfrm>
            <a:prstGeom prst="rect">
              <a:avLst/>
            </a:prstGeom>
            <a:noFill/>
            <a:extLst>
              <a:ext uri="{909E8E84-426E-40DD-AFC4-6F175D3DCCD1}">
                <a14:hiddenFill xmlns:a14="http://schemas.microsoft.com/office/drawing/2010/main">
                  <a:solidFill>
                    <a:srgbClr val="FFFFFF"/>
                  </a:solidFill>
                </a14:hiddenFill>
              </a:ext>
            </a:extLst>
          </p:spPr>
        </p:pic>
        <p:sp>
          <p:nvSpPr>
            <p:cNvPr id="179212" name="Text Box 12"/>
            <p:cNvSpPr txBox="1">
              <a:spLocks noChangeArrowheads="1"/>
            </p:cNvSpPr>
            <p:nvPr/>
          </p:nvSpPr>
          <p:spPr bwMode="auto">
            <a:xfrm>
              <a:off x="291" y="2824"/>
              <a:ext cx="148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900">
                  <a:solidFill>
                    <a:schemeClr val="bg2"/>
                  </a:solidFill>
                  <a:effectLst/>
                </a:rPr>
                <a:t>(</a:t>
              </a:r>
              <a:r>
                <a:rPr lang="en-US" sz="1900" i="1">
                  <a:solidFill>
                    <a:schemeClr val="bg2"/>
                  </a:solidFill>
                  <a:effectLst/>
                </a:rPr>
                <a:t>a</a:t>
              </a:r>
              <a:r>
                <a:rPr lang="en-US" sz="1900">
                  <a:solidFill>
                    <a:schemeClr val="bg2"/>
                  </a:solidFill>
                  <a:effectLst/>
                </a:rPr>
                <a:t>)  </a:t>
              </a:r>
              <a:r>
                <a:rPr lang="en-US" sz="1900" i="1">
                  <a:solidFill>
                    <a:schemeClr val="bg2"/>
                  </a:solidFill>
                  <a:effectLst/>
                </a:rPr>
                <a:t>AND </a:t>
              </a:r>
              <a:r>
                <a:rPr lang="en-US" sz="1900">
                  <a:solidFill>
                    <a:schemeClr val="bg2"/>
                  </a:solidFill>
                  <a:effectLst/>
                </a:rPr>
                <a:t>(</a:t>
              </a:r>
              <a:r>
                <a:rPr lang="en-US" sz="1900" i="1">
                  <a:solidFill>
                    <a:schemeClr val="bg2"/>
                  </a:solidFill>
                  <a:effectLst/>
                </a:rPr>
                <a:t>x</a:t>
              </a:r>
              <a:r>
                <a:rPr lang="en-US" sz="1900" i="1" baseline="-25000">
                  <a:solidFill>
                    <a:schemeClr val="bg2"/>
                  </a:solidFill>
                  <a:effectLst/>
                </a:rPr>
                <a:t>1</a:t>
              </a:r>
              <a:r>
                <a:rPr lang="en-US" sz="1900" i="1">
                  <a:solidFill>
                    <a:schemeClr val="bg2"/>
                  </a:solidFill>
                  <a:effectLst/>
                </a:rPr>
                <a:t> </a:t>
              </a:r>
              <a:r>
                <a:rPr lang="en-US" sz="1900">
                  <a:solidFill>
                    <a:schemeClr val="bg2"/>
                  </a:solidFill>
                  <a:effectLst/>
                  <a:latin typeface="Symbol" pitchFamily="18" charset="2"/>
                </a:rPr>
                <a:t>Ç</a:t>
              </a:r>
              <a:r>
                <a:rPr lang="en-US" sz="1900" i="1">
                  <a:solidFill>
                    <a:schemeClr val="bg2"/>
                  </a:solidFill>
                  <a:effectLst/>
                </a:rPr>
                <a:t> x</a:t>
              </a:r>
              <a:r>
                <a:rPr lang="en-US" sz="1900" i="1" baseline="-25000">
                  <a:solidFill>
                    <a:schemeClr val="bg2"/>
                  </a:solidFill>
                  <a:effectLst/>
                </a:rPr>
                <a:t>2</a:t>
              </a:r>
              <a:r>
                <a:rPr lang="en-US" sz="1900">
                  <a:solidFill>
                    <a:schemeClr val="bg2"/>
                  </a:solidFill>
                  <a:effectLst/>
                </a:rPr>
                <a:t>)</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ChangeArrowheads="1"/>
          </p:cNvSpPr>
          <p:nvPr/>
        </p:nvSpPr>
        <p:spPr bwMode="auto">
          <a:xfrm>
            <a:off x="1487488" y="207963"/>
            <a:ext cx="6169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b="1">
                <a:solidFill>
                  <a:srgbClr val="FBFE00"/>
                </a:solidFill>
                <a:effectLst>
                  <a:outerShdw blurRad="38100" dist="38100" dir="2700000" algn="tl">
                    <a:srgbClr val="000000"/>
                  </a:outerShdw>
                </a:effectLst>
              </a:rPr>
              <a:t>Multilayer</a:t>
            </a:r>
            <a:r>
              <a:rPr lang="en-US" sz="4000" b="1">
                <a:solidFill>
                  <a:srgbClr val="000000"/>
                </a:solidFill>
                <a:effectLst>
                  <a:outerShdw blurRad="38100" dist="38100" dir="2700000" algn="tl">
                    <a:srgbClr val="FFFFFF"/>
                  </a:outerShdw>
                </a:effectLst>
              </a:rPr>
              <a:t> </a:t>
            </a:r>
            <a:r>
              <a:rPr lang="en-US" sz="4000" b="1">
                <a:solidFill>
                  <a:srgbClr val="FBFE00"/>
                </a:solidFill>
                <a:effectLst>
                  <a:outerShdw blurRad="38100" dist="38100" dir="2700000" algn="tl">
                    <a:srgbClr val="000000"/>
                  </a:outerShdw>
                </a:effectLst>
              </a:rPr>
              <a:t>neural</a:t>
            </a:r>
            <a:r>
              <a:rPr lang="en-US" sz="4000" b="1">
                <a:solidFill>
                  <a:srgbClr val="000000"/>
                </a:solidFill>
                <a:effectLst>
                  <a:outerShdw blurRad="38100" dist="38100" dir="2700000" algn="tl">
                    <a:srgbClr val="FFFFFF"/>
                  </a:outerShdw>
                </a:effectLst>
              </a:rPr>
              <a:t> </a:t>
            </a:r>
            <a:r>
              <a:rPr lang="en-US" sz="4000" b="1">
                <a:solidFill>
                  <a:srgbClr val="FBFE00"/>
                </a:solidFill>
                <a:effectLst>
                  <a:outerShdw blurRad="38100" dist="38100" dir="2700000" algn="tl">
                    <a:srgbClr val="000000"/>
                  </a:outerShdw>
                </a:effectLst>
              </a:rPr>
              <a:t>networks</a:t>
            </a:r>
          </a:p>
        </p:txBody>
      </p:sp>
      <p:sp>
        <p:nvSpPr>
          <p:cNvPr id="180227" name="Rectangle 3"/>
          <p:cNvSpPr>
            <a:spLocks noChangeArrowheads="1"/>
          </p:cNvSpPr>
          <p:nvPr/>
        </p:nvSpPr>
        <p:spPr bwMode="auto">
          <a:xfrm>
            <a:off x="254000" y="1217613"/>
            <a:ext cx="8377238" cy="420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A multilayer perceptron is a feedforward neural network with one or more hidden layers. </a:t>
            </a:r>
          </a:p>
          <a:p>
            <a:pPr marL="381000" indent="-381000">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network consists of an </a:t>
            </a:r>
            <a:r>
              <a:rPr lang="en-US" sz="3000" b="1">
                <a:solidFill>
                  <a:srgbClr val="FBFE00"/>
                </a:solidFill>
                <a:effectLst>
                  <a:outerShdw blurRad="38100" dist="38100" dir="2700000" algn="tl">
                    <a:srgbClr val="000000"/>
                  </a:outerShdw>
                </a:effectLst>
              </a:rPr>
              <a:t>input layer </a:t>
            </a:r>
            <a:r>
              <a:rPr lang="en-US" sz="3000">
                <a:solidFill>
                  <a:srgbClr val="FFFFFF"/>
                </a:solidFill>
                <a:effectLst>
                  <a:outerShdw blurRad="38100" dist="38100" dir="2700000" algn="tl">
                    <a:srgbClr val="000000"/>
                  </a:outerShdw>
                </a:effectLst>
              </a:rPr>
              <a:t>of source neurons, at least one middle or </a:t>
            </a:r>
            <a:r>
              <a:rPr lang="en-US" sz="3000" b="1">
                <a:solidFill>
                  <a:srgbClr val="FBFE00"/>
                </a:solidFill>
                <a:effectLst>
                  <a:outerShdw blurRad="38100" dist="38100" dir="2700000" algn="tl">
                    <a:srgbClr val="000000"/>
                  </a:outerShdw>
                </a:effectLst>
              </a:rPr>
              <a:t>hidden layer </a:t>
            </a:r>
            <a:r>
              <a:rPr lang="en-US" sz="3000">
                <a:solidFill>
                  <a:srgbClr val="FFFFFF"/>
                </a:solidFill>
                <a:effectLst>
                  <a:outerShdw blurRad="38100" dist="38100" dir="2700000" algn="tl">
                    <a:srgbClr val="000000"/>
                  </a:outerShdw>
                </a:effectLst>
              </a:rPr>
              <a:t>of computational neurons, and an </a:t>
            </a:r>
            <a:r>
              <a:rPr lang="en-US" sz="3000" b="1">
                <a:solidFill>
                  <a:srgbClr val="FBFE00"/>
                </a:solidFill>
                <a:effectLst>
                  <a:outerShdw blurRad="38100" dist="38100" dir="2700000" algn="tl">
                    <a:srgbClr val="000000"/>
                  </a:outerShdw>
                </a:effectLst>
              </a:rPr>
              <a:t>output layer </a:t>
            </a:r>
            <a:r>
              <a:rPr lang="en-US" sz="3000">
                <a:solidFill>
                  <a:srgbClr val="FFFFFF"/>
                </a:solidFill>
                <a:effectLst>
                  <a:outerShdw blurRad="38100" dist="38100" dir="2700000" algn="tl">
                    <a:srgbClr val="000000"/>
                  </a:outerShdw>
                </a:effectLst>
              </a:rPr>
              <a:t>of computational neurons.</a:t>
            </a:r>
          </a:p>
          <a:p>
            <a:pPr marL="381000" indent="-381000">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input signals are propagated in a forward direction on a layer-by-layer basis.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ChangeArrowheads="1"/>
          </p:cNvSpPr>
          <p:nvPr/>
        </p:nvSpPr>
        <p:spPr bwMode="auto">
          <a:xfrm>
            <a:off x="393700" y="457200"/>
            <a:ext cx="8342313"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300" b="1">
                <a:solidFill>
                  <a:srgbClr val="FBFE00"/>
                </a:solidFill>
                <a:effectLst>
                  <a:outerShdw blurRad="38100" dist="38100" dir="2700000" algn="tl">
                    <a:srgbClr val="000000"/>
                  </a:outerShdw>
                </a:effectLst>
              </a:rPr>
              <a:t>Multilayer perceptron with two hidden layers</a:t>
            </a:r>
          </a:p>
        </p:txBody>
      </p:sp>
      <p:grpSp>
        <p:nvGrpSpPr>
          <p:cNvPr id="181258" name="Group 10"/>
          <p:cNvGrpSpPr>
            <a:grpSpLocks/>
          </p:cNvGrpSpPr>
          <p:nvPr/>
        </p:nvGrpSpPr>
        <p:grpSpPr bwMode="auto">
          <a:xfrm>
            <a:off x="150813" y="1597025"/>
            <a:ext cx="8867775" cy="4143375"/>
            <a:chOff x="95" y="1006"/>
            <a:chExt cx="5586" cy="2610"/>
          </a:xfrm>
        </p:grpSpPr>
        <p:pic>
          <p:nvPicPr>
            <p:cNvPr id="181254" name="Picture 6" descr="G:\books\Pe_uk\Powerpoint\Negnevitsky\final\ppt\ch07\wmf\Slide07-27.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 y="1006"/>
              <a:ext cx="5586" cy="2610"/>
            </a:xfrm>
            <a:prstGeom prst="rect">
              <a:avLst/>
            </a:prstGeom>
            <a:noFill/>
            <a:extLst>
              <a:ext uri="{909E8E84-426E-40DD-AFC4-6F175D3DCCD1}">
                <a14:hiddenFill xmlns:a14="http://schemas.microsoft.com/office/drawing/2010/main">
                  <a:solidFill>
                    <a:srgbClr val="FFFFFF"/>
                  </a:solidFill>
                </a14:hiddenFill>
              </a:ext>
            </a:extLst>
          </p:spPr>
        </p:pic>
        <p:grpSp>
          <p:nvGrpSpPr>
            <p:cNvPr id="181257" name="Group 9"/>
            <p:cNvGrpSpPr>
              <a:grpSpLocks/>
            </p:cNvGrpSpPr>
            <p:nvPr/>
          </p:nvGrpSpPr>
          <p:grpSpPr bwMode="auto">
            <a:xfrm>
              <a:off x="188" y="1144"/>
              <a:ext cx="5304" cy="1832"/>
              <a:chOff x="188" y="1111"/>
              <a:chExt cx="5304" cy="1832"/>
            </a:xfrm>
          </p:grpSpPr>
          <p:sp>
            <p:nvSpPr>
              <p:cNvPr id="181252" name="Text Box 4"/>
              <p:cNvSpPr txBox="1">
                <a:spLocks noChangeArrowheads="1"/>
              </p:cNvSpPr>
              <p:nvPr/>
            </p:nvSpPr>
            <p:spPr bwMode="auto">
              <a:xfrm rot="-5400000">
                <a:off x="-546" y="1845"/>
                <a:ext cx="1728"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100" i="1">
                    <a:solidFill>
                      <a:schemeClr val="bg2"/>
                    </a:solidFill>
                    <a:effectLst>
                      <a:outerShdw blurRad="38100" dist="38100" dir="2700000" algn="tl">
                        <a:srgbClr val="FFFFFF"/>
                      </a:outerShdw>
                    </a:effectLst>
                    <a:latin typeface="TimesNewRomanPS" pitchFamily="18" charset="0"/>
                  </a:rPr>
                  <a:t>I n p u t   S i g n a l s</a:t>
                </a:r>
                <a:endParaRPr lang="en-AU" sz="2100" i="1">
                  <a:solidFill>
                    <a:schemeClr val="bg2"/>
                  </a:solidFill>
                  <a:effectLst>
                    <a:outerShdw blurRad="38100" dist="38100" dir="2700000" algn="tl">
                      <a:srgbClr val="FFFFFF"/>
                    </a:outerShdw>
                  </a:effectLst>
                  <a:latin typeface="TimesNewRomanPS" pitchFamily="18" charset="0"/>
                </a:endParaRPr>
              </a:p>
            </p:txBody>
          </p:sp>
          <p:sp>
            <p:nvSpPr>
              <p:cNvPr id="181253" name="Text Box 5"/>
              <p:cNvSpPr txBox="1">
                <a:spLocks noChangeArrowheads="1"/>
              </p:cNvSpPr>
              <p:nvPr/>
            </p:nvSpPr>
            <p:spPr bwMode="auto">
              <a:xfrm rot="-5400000">
                <a:off x="4484" y="1935"/>
                <a:ext cx="17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100" i="1">
                    <a:solidFill>
                      <a:schemeClr val="bg2"/>
                    </a:solidFill>
                    <a:effectLst/>
                    <a:latin typeface="TimesNewRomanPS" pitchFamily="18" charset="0"/>
                  </a:rPr>
                  <a:t>O u t</a:t>
                </a:r>
                <a:r>
                  <a:rPr lang="en-US">
                    <a:effectLst/>
                    <a:latin typeface="TimesNewRomanPS" pitchFamily="18" charset="0"/>
                  </a:rPr>
                  <a:t> </a:t>
                </a:r>
                <a:r>
                  <a:rPr lang="en-US" sz="2100" i="1">
                    <a:solidFill>
                      <a:schemeClr val="bg2"/>
                    </a:solidFill>
                    <a:effectLst>
                      <a:outerShdw blurRad="38100" dist="38100" dir="2700000" algn="tl">
                        <a:srgbClr val="FFFFFF"/>
                      </a:outerShdw>
                    </a:effectLst>
                    <a:latin typeface="TimesNewRomanPS" pitchFamily="18" charset="0"/>
                  </a:rPr>
                  <a:t>p u t   S i g n a l s</a:t>
                </a:r>
                <a:endParaRPr lang="en-AU" sz="2100" i="1">
                  <a:solidFill>
                    <a:schemeClr val="bg2"/>
                  </a:solidFill>
                  <a:effectLst>
                    <a:outerShdw blurRad="38100" dist="38100" dir="2700000" algn="tl">
                      <a:srgbClr val="FFFFFF"/>
                    </a:outerShdw>
                  </a:effectLst>
                  <a:latin typeface="TimesNewRomanPS" pitchFamily="18" charset="0"/>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ChangeArrowheads="1"/>
          </p:cNvSpPr>
          <p:nvPr/>
        </p:nvSpPr>
        <p:spPr bwMode="auto">
          <a:xfrm>
            <a:off x="280988" y="501650"/>
            <a:ext cx="8377237"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A </a:t>
            </a:r>
            <a:r>
              <a:rPr lang="en-US" sz="3000" b="1">
                <a:solidFill>
                  <a:srgbClr val="FBFE00"/>
                </a:solidFill>
                <a:effectLst>
                  <a:outerShdw blurRad="38100" dist="38100" dir="2700000" algn="tl">
                    <a:srgbClr val="000000"/>
                  </a:outerShdw>
                </a:effectLst>
              </a:rPr>
              <a:t>neural network </a:t>
            </a:r>
            <a:r>
              <a:rPr lang="en-US" sz="3000">
                <a:solidFill>
                  <a:srgbClr val="FFFFFF"/>
                </a:solidFill>
                <a:effectLst>
                  <a:outerShdw blurRad="38100" dist="38100" dir="2700000" algn="tl">
                    <a:srgbClr val="000000"/>
                  </a:outerShdw>
                </a:effectLst>
              </a:rPr>
              <a:t>can be defined as a model of reasoning based on the human brain. The brain consists of a densely interconnected set of nerve cells, or basic information-processing units, called </a:t>
            </a:r>
            <a:r>
              <a:rPr lang="en-US" sz="3000" b="1">
                <a:solidFill>
                  <a:srgbClr val="FBFE00"/>
                </a:solidFill>
                <a:effectLst>
                  <a:outerShdw blurRad="38100" dist="38100" dir="2700000" algn="tl">
                    <a:srgbClr val="000000"/>
                  </a:outerShdw>
                </a:effectLst>
              </a:rPr>
              <a:t>neurons</a:t>
            </a:r>
            <a:r>
              <a:rPr lang="en-US" sz="3000">
                <a:solidFill>
                  <a:srgbClr val="FFFFFF"/>
                </a:solidFill>
                <a:effectLst>
                  <a:outerShdw blurRad="38100" dist="38100" dir="2700000" algn="tl">
                    <a:srgbClr val="000000"/>
                  </a:outerShdw>
                </a:effectLst>
              </a:rPr>
              <a:t>.</a:t>
            </a:r>
          </a:p>
          <a:p>
            <a:pPr marL="381000" indent="-381000">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human brain incorporates nearly 10 billion neurons and 60 trillion connections, </a:t>
            </a:r>
            <a:r>
              <a:rPr lang="en-US" sz="3000" i="1">
                <a:solidFill>
                  <a:srgbClr val="FBFE00"/>
                </a:solidFill>
                <a:effectLst>
                  <a:outerShdw blurRad="38100" dist="38100" dir="2700000" algn="tl">
                    <a:srgbClr val="000000"/>
                  </a:outerShdw>
                </a:effectLst>
              </a:rPr>
              <a:t>synapses</a:t>
            </a:r>
            <a:r>
              <a:rPr lang="en-US" sz="3000">
                <a:solidFill>
                  <a:srgbClr val="FFFFFF"/>
                </a:solidFill>
                <a:effectLst>
                  <a:outerShdw blurRad="38100" dist="38100" dir="2700000" algn="tl">
                    <a:srgbClr val="000000"/>
                  </a:outerShdw>
                </a:effectLst>
              </a:rPr>
              <a:t>, between them. By using multiple neurons simultaneously, the brain can perform its functions much faster than the fastest computers in existence today.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ChangeArrowheads="1"/>
          </p:cNvSpPr>
          <p:nvPr/>
        </p:nvSpPr>
        <p:spPr bwMode="auto">
          <a:xfrm>
            <a:off x="1209675" y="192088"/>
            <a:ext cx="6724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1">
                <a:solidFill>
                  <a:srgbClr val="FBFE00"/>
                </a:solidFill>
                <a:effectLst>
                  <a:outerShdw blurRad="38100" dist="38100" dir="2700000" algn="tl">
                    <a:srgbClr val="000000"/>
                  </a:outerShdw>
                </a:effectLst>
              </a:rPr>
              <a:t>What does the middle layer hide?</a:t>
            </a:r>
          </a:p>
        </p:txBody>
      </p:sp>
      <p:sp>
        <p:nvSpPr>
          <p:cNvPr id="182275" name="Rectangle 3"/>
          <p:cNvSpPr>
            <a:spLocks noChangeArrowheads="1"/>
          </p:cNvSpPr>
          <p:nvPr/>
        </p:nvSpPr>
        <p:spPr bwMode="auto">
          <a:xfrm>
            <a:off x="266700" y="774700"/>
            <a:ext cx="8377238"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A hidden layer “hides” its desired output.   Neurons in the hidden layer cannot be observed through the input/output behaviour of the network. There is no obvious way to know what the desired output of the hidden layer should be.</a:t>
            </a:r>
          </a:p>
          <a:p>
            <a:pPr marL="381000" indent="-381000">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Commercial ANNs incorporate three and sometimes four layers, including one or two hidden layers. Each layer can contain from 10 to 1000 neurons. Experimental neural networks may have five or even six layers, including three or four hidden layers, and utilise millions of neurons.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ChangeArrowheads="1"/>
          </p:cNvSpPr>
          <p:nvPr/>
        </p:nvSpPr>
        <p:spPr bwMode="auto">
          <a:xfrm>
            <a:off x="1152525" y="215900"/>
            <a:ext cx="6838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1">
                <a:solidFill>
                  <a:srgbClr val="FBFE00"/>
                </a:solidFill>
                <a:effectLst>
                  <a:outerShdw blurRad="38100" dist="38100" dir="2700000" algn="tl">
                    <a:srgbClr val="000000"/>
                  </a:outerShdw>
                </a:effectLst>
              </a:rPr>
              <a:t>Back-propagation neural network</a:t>
            </a:r>
          </a:p>
        </p:txBody>
      </p:sp>
      <p:sp>
        <p:nvSpPr>
          <p:cNvPr id="183299" name="Rectangle 3"/>
          <p:cNvSpPr>
            <a:spLocks noChangeArrowheads="1"/>
          </p:cNvSpPr>
          <p:nvPr/>
        </p:nvSpPr>
        <p:spPr bwMode="auto">
          <a:xfrm>
            <a:off x="266700" y="977900"/>
            <a:ext cx="8377238" cy="420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Learning in a multilayer network proceeds the same way as for a perceptron.</a:t>
            </a:r>
          </a:p>
          <a:p>
            <a:pPr marL="381000" indent="-381000">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A training set of input patterns is presented to the network.</a:t>
            </a:r>
          </a:p>
          <a:p>
            <a:pPr marL="381000" indent="-381000">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network computes its output pattern, and if there is an error </a:t>
            </a:r>
            <a:r>
              <a:rPr lang="en-US" sz="3000">
                <a:solidFill>
                  <a:srgbClr val="FFFFFF"/>
                </a:solidFill>
                <a:effectLst>
                  <a:outerShdw blurRad="38100" dist="38100" dir="2700000" algn="tl">
                    <a:srgbClr val="000000"/>
                  </a:outerShdw>
                </a:effectLst>
                <a:latin typeface="Symbol" pitchFamily="18" charset="2"/>
              </a:rPr>
              <a:t>- </a:t>
            </a:r>
            <a:r>
              <a:rPr lang="en-US" sz="3000">
                <a:solidFill>
                  <a:srgbClr val="FFFFFF"/>
                </a:solidFill>
                <a:effectLst>
                  <a:outerShdw blurRad="38100" dist="38100" dir="2700000" algn="tl">
                    <a:srgbClr val="000000"/>
                  </a:outerShdw>
                </a:effectLst>
              </a:rPr>
              <a:t>or in other words a difference between actual and desired output patterns </a:t>
            </a:r>
            <a:r>
              <a:rPr lang="en-US" sz="3000">
                <a:solidFill>
                  <a:srgbClr val="FFFFFF"/>
                </a:solidFill>
                <a:effectLst>
                  <a:outerShdw blurRad="38100" dist="38100" dir="2700000" algn="tl">
                    <a:srgbClr val="000000"/>
                  </a:outerShdw>
                </a:effectLst>
                <a:latin typeface="Symbol" pitchFamily="18" charset="2"/>
              </a:rPr>
              <a:t>- </a:t>
            </a:r>
            <a:r>
              <a:rPr lang="en-US" sz="3000">
                <a:solidFill>
                  <a:srgbClr val="FFFFFF"/>
                </a:solidFill>
                <a:effectLst>
                  <a:outerShdw blurRad="38100" dist="38100" dir="2700000" algn="tl">
                    <a:srgbClr val="000000"/>
                  </a:outerShdw>
                </a:effectLst>
              </a:rPr>
              <a:t>the weights are adjusted to reduce this error.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ChangeArrowheads="1"/>
          </p:cNvSpPr>
          <p:nvPr/>
        </p:nvSpPr>
        <p:spPr bwMode="auto">
          <a:xfrm>
            <a:off x="271463" y="520700"/>
            <a:ext cx="8377237" cy="557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In a back-propagation neural network, the learning algorithm has two phases. </a:t>
            </a:r>
          </a:p>
          <a:p>
            <a:pPr marL="381000" indent="-381000">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First, a training input pattern is presented to the network input layer. The network propagates the input pattern from layer to layer until the output pattern is generated by the output layer.</a:t>
            </a:r>
          </a:p>
          <a:p>
            <a:pPr marL="381000" indent="-381000">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If this pattern is different from the desired output, an error is calculated and then propagated backwards through the network from the output layer to the input layer. The weights are modified as the error is propagated.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ChangeArrowheads="1"/>
          </p:cNvSpPr>
          <p:nvPr/>
        </p:nvSpPr>
        <p:spPr bwMode="auto">
          <a:xfrm>
            <a:off x="457200" y="114300"/>
            <a:ext cx="82089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b="1">
                <a:solidFill>
                  <a:srgbClr val="FBFE00"/>
                </a:solidFill>
                <a:effectLst>
                  <a:outerShdw blurRad="38100" dist="38100" dir="2700000" algn="tl">
                    <a:srgbClr val="000000"/>
                  </a:outerShdw>
                </a:effectLst>
              </a:rPr>
              <a:t>Three-layer back-propagation neural network</a:t>
            </a:r>
          </a:p>
        </p:txBody>
      </p:sp>
      <p:pic>
        <p:nvPicPr>
          <p:cNvPr id="185347" name="Picture 3" descr="G:\books\Pe_uk\Powerpoint\Negnevitsky\final\ppt\ch07\wmf\Slide07-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813" y="728663"/>
            <a:ext cx="8334375" cy="5743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ChangeArrowheads="1"/>
          </p:cNvSpPr>
          <p:nvPr/>
        </p:nvSpPr>
        <p:spPr bwMode="auto">
          <a:xfrm>
            <a:off x="431800" y="200025"/>
            <a:ext cx="8274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1">
                <a:solidFill>
                  <a:srgbClr val="FBFE00"/>
                </a:solidFill>
                <a:effectLst>
                  <a:outerShdw blurRad="38100" dist="38100" dir="2700000" algn="tl">
                    <a:srgbClr val="000000"/>
                  </a:outerShdw>
                </a:effectLst>
              </a:rPr>
              <a:t>The back-propagation training algorithm</a:t>
            </a:r>
          </a:p>
        </p:txBody>
      </p:sp>
      <p:sp>
        <p:nvSpPr>
          <p:cNvPr id="186371" name="Rectangle 3"/>
          <p:cNvSpPr>
            <a:spLocks noChangeArrowheads="1"/>
          </p:cNvSpPr>
          <p:nvPr/>
        </p:nvSpPr>
        <p:spPr bwMode="auto">
          <a:xfrm>
            <a:off x="279400" y="1019175"/>
            <a:ext cx="8377238"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77825" indent="-377825">
              <a:spcBef>
                <a:spcPct val="50000"/>
              </a:spcBef>
            </a:pPr>
            <a:r>
              <a:rPr lang="en-US" sz="3000" b="1" u="sng">
                <a:solidFill>
                  <a:srgbClr val="FBFE00"/>
                </a:solidFill>
                <a:effectLst>
                  <a:outerShdw blurRad="38100" dist="38100" dir="2700000" algn="tl">
                    <a:srgbClr val="000000"/>
                  </a:outerShdw>
                </a:effectLst>
              </a:rPr>
              <a:t>Step 1</a:t>
            </a:r>
            <a:r>
              <a:rPr lang="en-US" sz="3000" b="1">
                <a:solidFill>
                  <a:srgbClr val="FBFE00"/>
                </a:solidFill>
                <a:effectLst>
                  <a:outerShdw blurRad="38100" dist="38100" dir="2700000" algn="tl">
                    <a:srgbClr val="000000"/>
                  </a:outerShdw>
                </a:effectLst>
              </a:rPr>
              <a:t>: Initialisation                                               </a:t>
            </a:r>
            <a:r>
              <a:rPr lang="en-US" sz="3000">
                <a:solidFill>
                  <a:srgbClr val="FFFFFF"/>
                </a:solidFill>
                <a:effectLst>
                  <a:outerShdw blurRad="38100" dist="38100" dir="2700000" algn="tl">
                    <a:srgbClr val="000000"/>
                  </a:outerShdw>
                </a:effectLst>
              </a:rPr>
              <a:t>Set all the weights and threshold levels of the network to random numbers uniformly   distributed inside a small range:</a:t>
            </a:r>
          </a:p>
        </p:txBody>
      </p:sp>
      <p:sp>
        <p:nvSpPr>
          <p:cNvPr id="186372" name="Rectangle 4"/>
          <p:cNvSpPr>
            <a:spLocks noChangeArrowheads="1"/>
          </p:cNvSpPr>
          <p:nvPr/>
        </p:nvSpPr>
        <p:spPr bwMode="auto">
          <a:xfrm>
            <a:off x="292100" y="4495800"/>
            <a:ext cx="8377238"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77825" indent="-377825">
              <a:spcBef>
                <a:spcPct val="50000"/>
              </a:spcBef>
            </a:pPr>
            <a:r>
              <a:rPr lang="en-US" sz="3000">
                <a:solidFill>
                  <a:srgbClr val="FFFFFF"/>
                </a:solidFill>
                <a:effectLst>
                  <a:outerShdw blurRad="38100" dist="38100" dir="2700000" algn="tl">
                    <a:srgbClr val="000000"/>
                  </a:outerShdw>
                </a:effectLst>
              </a:rPr>
              <a:t>	where </a:t>
            </a:r>
            <a:r>
              <a:rPr lang="en-US" sz="3000" i="1">
                <a:solidFill>
                  <a:srgbClr val="FFFFFF"/>
                </a:solidFill>
                <a:effectLst>
                  <a:outerShdw blurRad="38100" dist="38100" dir="2700000" algn="tl">
                    <a:srgbClr val="000000"/>
                  </a:outerShdw>
                </a:effectLst>
              </a:rPr>
              <a:t>F</a:t>
            </a:r>
            <a:r>
              <a:rPr lang="en-US" sz="3000" i="1" baseline="-25000">
                <a:solidFill>
                  <a:srgbClr val="FFFFFF"/>
                </a:solidFill>
                <a:effectLst>
                  <a:outerShdw blurRad="38100" dist="38100" dir="2700000" algn="tl">
                    <a:srgbClr val="000000"/>
                  </a:outerShdw>
                </a:effectLst>
              </a:rPr>
              <a:t>i</a:t>
            </a:r>
            <a:r>
              <a:rPr lang="en-US" sz="3000" i="1">
                <a:solidFill>
                  <a:srgbClr val="FFFFFF"/>
                </a:solidFill>
                <a:effectLst>
                  <a:outerShdw blurRad="38100" dist="38100" dir="2700000" algn="tl">
                    <a:srgbClr val="000000"/>
                  </a:outerShdw>
                </a:effectLst>
              </a:rPr>
              <a:t> </a:t>
            </a:r>
            <a:r>
              <a:rPr lang="en-US" sz="3000">
                <a:solidFill>
                  <a:srgbClr val="FFFFFF"/>
                </a:solidFill>
                <a:effectLst>
                  <a:outerShdw blurRad="38100" dist="38100" dir="2700000" algn="tl">
                    <a:srgbClr val="000000"/>
                  </a:outerShdw>
                </a:effectLst>
              </a:rPr>
              <a:t>is the total number of inputs of neuron </a:t>
            </a:r>
            <a:r>
              <a:rPr lang="en-US" sz="3000" i="1">
                <a:solidFill>
                  <a:srgbClr val="FFFFFF"/>
                </a:solidFill>
                <a:effectLst>
                  <a:outerShdw blurRad="38100" dist="38100" dir="2700000" algn="tl">
                    <a:srgbClr val="000000"/>
                  </a:outerShdw>
                </a:effectLst>
              </a:rPr>
              <a:t>i </a:t>
            </a:r>
            <a:r>
              <a:rPr lang="en-US" sz="3000">
                <a:solidFill>
                  <a:srgbClr val="FFFFFF"/>
                </a:solidFill>
                <a:effectLst>
                  <a:outerShdw blurRad="38100" dist="38100" dir="2700000" algn="tl">
                    <a:srgbClr val="000000"/>
                  </a:outerShdw>
                </a:effectLst>
              </a:rPr>
              <a:t>in the network. The weight initialisation is done  on a neuron-by-neuron basis.</a:t>
            </a:r>
          </a:p>
        </p:txBody>
      </p:sp>
      <p:pic>
        <p:nvPicPr>
          <p:cNvPr id="186373" name="Picture 5" descr="G:\books\Pe_uk\Powerpoint\Negnevitsky\final\ppt\ch07\wmf\Slide07-3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3124200"/>
            <a:ext cx="2543175" cy="1323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ChangeArrowheads="1"/>
          </p:cNvSpPr>
          <p:nvPr/>
        </p:nvSpPr>
        <p:spPr bwMode="auto">
          <a:xfrm>
            <a:off x="292100" y="244475"/>
            <a:ext cx="8382000" cy="30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77825" indent="-377825">
              <a:spcBef>
                <a:spcPct val="50000"/>
              </a:spcBef>
            </a:pPr>
            <a:r>
              <a:rPr lang="en-US" sz="3000" b="1" u="sng">
                <a:solidFill>
                  <a:srgbClr val="FBFE00"/>
                </a:solidFill>
                <a:effectLst>
                  <a:outerShdw blurRad="38100" dist="38100" dir="2700000" algn="tl">
                    <a:srgbClr val="000000"/>
                  </a:outerShdw>
                </a:effectLst>
              </a:rPr>
              <a:t>Step 2</a:t>
            </a:r>
            <a:r>
              <a:rPr lang="en-US" sz="3000" b="1">
                <a:solidFill>
                  <a:srgbClr val="FBFE00"/>
                </a:solidFill>
                <a:effectLst>
                  <a:outerShdw blurRad="38100" dist="38100" dir="2700000" algn="tl">
                    <a:srgbClr val="000000"/>
                  </a:outerShdw>
                </a:effectLst>
              </a:rPr>
              <a:t>: Activation                                                                  </a:t>
            </a:r>
            <a:r>
              <a:rPr lang="en-US" sz="3000">
                <a:solidFill>
                  <a:srgbClr val="FFFFFF"/>
                </a:solidFill>
                <a:effectLst>
                  <a:outerShdw blurRad="38100" dist="38100" dir="2700000" algn="tl">
                    <a:srgbClr val="000000"/>
                  </a:outerShdw>
                </a:effectLst>
              </a:rPr>
              <a:t>Activate the back-propagation neural network by applying inputs </a:t>
            </a:r>
            <a:r>
              <a:rPr lang="en-US" sz="3000" i="1">
                <a:solidFill>
                  <a:srgbClr val="FFFFFF"/>
                </a:solidFill>
                <a:effectLst>
                  <a:outerShdw blurRad="38100" dist="38100" dir="2700000" algn="tl">
                    <a:srgbClr val="000000"/>
                  </a:outerShdw>
                </a:effectLst>
              </a:rPr>
              <a:t>x</a:t>
            </a:r>
            <a:r>
              <a:rPr lang="en-US" sz="3000" baseline="-25000">
                <a:solidFill>
                  <a:srgbClr val="FFFFFF"/>
                </a:solidFill>
                <a:effectLst>
                  <a:outerShdw blurRad="38100" dist="38100" dir="2700000" algn="tl">
                    <a:srgbClr val="000000"/>
                  </a:outerShdw>
                </a:effectLst>
              </a:rPr>
              <a:t>1</a:t>
            </a:r>
            <a:r>
              <a:rPr lang="en-US" sz="3000">
                <a:solidFill>
                  <a:srgbClr val="FFFFFF"/>
                </a:solidFill>
                <a:effectLst>
                  <a:outerShdw blurRad="38100" dist="38100" dir="2700000" algn="tl">
                    <a:srgbClr val="000000"/>
                  </a:outerShdw>
                </a:effectLst>
              </a:rPr>
              <a:t>(</a:t>
            </a:r>
            <a:r>
              <a:rPr lang="en-US" sz="3000" i="1">
                <a:solidFill>
                  <a:srgbClr val="FFFFFF"/>
                </a:solidFill>
                <a:effectLst>
                  <a:outerShdw blurRad="38100" dist="38100" dir="2700000" algn="tl">
                    <a:srgbClr val="000000"/>
                  </a:outerShdw>
                </a:effectLst>
              </a:rPr>
              <a:t>p</a:t>
            </a:r>
            <a:r>
              <a:rPr lang="en-US" sz="3000">
                <a:solidFill>
                  <a:srgbClr val="FFFFFF"/>
                </a:solidFill>
                <a:effectLst>
                  <a:outerShdw blurRad="38100" dist="38100" dir="2700000" algn="tl">
                    <a:srgbClr val="000000"/>
                  </a:outerShdw>
                </a:effectLst>
              </a:rPr>
              <a:t>), </a:t>
            </a:r>
            <a:r>
              <a:rPr lang="en-US" sz="3000" i="1">
                <a:solidFill>
                  <a:srgbClr val="FFFFFF"/>
                </a:solidFill>
                <a:effectLst>
                  <a:outerShdw blurRad="38100" dist="38100" dir="2700000" algn="tl">
                    <a:srgbClr val="000000"/>
                  </a:outerShdw>
                </a:effectLst>
              </a:rPr>
              <a:t>x</a:t>
            </a:r>
            <a:r>
              <a:rPr lang="en-US" sz="3000" baseline="-25000">
                <a:solidFill>
                  <a:srgbClr val="FFFFFF"/>
                </a:solidFill>
                <a:effectLst>
                  <a:outerShdw blurRad="38100" dist="38100" dir="2700000" algn="tl">
                    <a:srgbClr val="000000"/>
                  </a:outerShdw>
                </a:effectLst>
              </a:rPr>
              <a:t>2</a:t>
            </a:r>
            <a:r>
              <a:rPr lang="en-US" sz="3000">
                <a:solidFill>
                  <a:srgbClr val="FFFFFF"/>
                </a:solidFill>
                <a:effectLst>
                  <a:outerShdw blurRad="38100" dist="38100" dir="2700000" algn="tl">
                    <a:srgbClr val="000000"/>
                  </a:outerShdw>
                </a:effectLst>
              </a:rPr>
              <a:t>(</a:t>
            </a:r>
            <a:r>
              <a:rPr lang="en-US" sz="3000" i="1">
                <a:solidFill>
                  <a:srgbClr val="FFFFFF"/>
                </a:solidFill>
                <a:effectLst>
                  <a:outerShdw blurRad="38100" dist="38100" dir="2700000" algn="tl">
                    <a:srgbClr val="000000"/>
                  </a:outerShdw>
                </a:effectLst>
              </a:rPr>
              <a:t>p</a:t>
            </a:r>
            <a:r>
              <a:rPr lang="en-US" sz="3000">
                <a:solidFill>
                  <a:srgbClr val="FFFFFF"/>
                </a:solidFill>
                <a:effectLst>
                  <a:outerShdw blurRad="38100" dist="38100" dir="2700000" algn="tl">
                    <a:srgbClr val="000000"/>
                  </a:outerShdw>
                </a:effectLst>
              </a:rPr>
              <a:t>),…, </a:t>
            </a:r>
            <a:r>
              <a:rPr lang="en-US" sz="3000" i="1">
                <a:solidFill>
                  <a:srgbClr val="FFFFFF"/>
                </a:solidFill>
                <a:effectLst>
                  <a:outerShdw blurRad="38100" dist="38100" dir="2700000" algn="tl">
                    <a:srgbClr val="000000"/>
                  </a:outerShdw>
                </a:effectLst>
              </a:rPr>
              <a:t>x</a:t>
            </a:r>
            <a:r>
              <a:rPr lang="en-US" sz="3000" i="1" baseline="-25000">
                <a:solidFill>
                  <a:srgbClr val="FFFFFF"/>
                </a:solidFill>
                <a:effectLst>
                  <a:outerShdw blurRad="38100" dist="38100" dir="2700000" algn="tl">
                    <a:srgbClr val="000000"/>
                  </a:outerShdw>
                </a:effectLst>
              </a:rPr>
              <a:t>n</a:t>
            </a:r>
            <a:r>
              <a:rPr lang="en-US" sz="3000">
                <a:solidFill>
                  <a:srgbClr val="FFFFFF"/>
                </a:solidFill>
                <a:effectLst>
                  <a:outerShdw blurRad="38100" dist="38100" dir="2700000" algn="tl">
                    <a:srgbClr val="000000"/>
                  </a:outerShdw>
                </a:effectLst>
              </a:rPr>
              <a:t>(</a:t>
            </a:r>
            <a:r>
              <a:rPr lang="en-US" sz="3000" i="1">
                <a:solidFill>
                  <a:srgbClr val="FFFFFF"/>
                </a:solidFill>
                <a:effectLst>
                  <a:outerShdw blurRad="38100" dist="38100" dir="2700000" algn="tl">
                    <a:srgbClr val="000000"/>
                  </a:outerShdw>
                </a:effectLst>
              </a:rPr>
              <a:t>p</a:t>
            </a:r>
            <a:r>
              <a:rPr lang="en-US" sz="3000">
                <a:solidFill>
                  <a:srgbClr val="FFFFFF"/>
                </a:solidFill>
                <a:effectLst>
                  <a:outerShdw blurRad="38100" dist="38100" dir="2700000" algn="tl">
                    <a:srgbClr val="000000"/>
                  </a:outerShdw>
                </a:effectLst>
              </a:rPr>
              <a:t>) and desired outputs </a:t>
            </a:r>
            <a:r>
              <a:rPr lang="en-US" sz="3000" i="1">
                <a:solidFill>
                  <a:srgbClr val="FFFFFF"/>
                </a:solidFill>
                <a:effectLst>
                  <a:outerShdw blurRad="38100" dist="38100" dir="2700000" algn="tl">
                    <a:srgbClr val="000000"/>
                  </a:outerShdw>
                </a:effectLst>
              </a:rPr>
              <a:t>y</a:t>
            </a:r>
            <a:r>
              <a:rPr lang="en-US" sz="3000" i="1" baseline="-25000">
                <a:solidFill>
                  <a:srgbClr val="FFFFFF"/>
                </a:solidFill>
                <a:effectLst>
                  <a:outerShdw blurRad="38100" dist="38100" dir="2700000" algn="tl">
                    <a:srgbClr val="000000"/>
                  </a:outerShdw>
                </a:effectLst>
              </a:rPr>
              <a:t>d</a:t>
            </a:r>
            <a:r>
              <a:rPr lang="en-US" sz="3000" baseline="-25000">
                <a:solidFill>
                  <a:srgbClr val="FFFFFF"/>
                </a:solidFill>
                <a:effectLst>
                  <a:outerShdw blurRad="38100" dist="38100" dir="2700000" algn="tl">
                    <a:srgbClr val="000000"/>
                  </a:outerShdw>
                </a:effectLst>
              </a:rPr>
              <a:t>,1</a:t>
            </a:r>
            <a:r>
              <a:rPr lang="en-US" sz="3000">
                <a:solidFill>
                  <a:srgbClr val="FFFFFF"/>
                </a:solidFill>
                <a:effectLst>
                  <a:outerShdw blurRad="38100" dist="38100" dir="2700000" algn="tl">
                    <a:srgbClr val="000000"/>
                  </a:outerShdw>
                </a:effectLst>
              </a:rPr>
              <a:t>(</a:t>
            </a:r>
            <a:r>
              <a:rPr lang="en-US" sz="3000" i="1">
                <a:solidFill>
                  <a:srgbClr val="FFFFFF"/>
                </a:solidFill>
                <a:effectLst>
                  <a:outerShdw blurRad="38100" dist="38100" dir="2700000" algn="tl">
                    <a:srgbClr val="000000"/>
                  </a:outerShdw>
                </a:effectLst>
              </a:rPr>
              <a:t>p</a:t>
            </a:r>
            <a:r>
              <a:rPr lang="en-US" sz="3000">
                <a:solidFill>
                  <a:srgbClr val="FFFFFF"/>
                </a:solidFill>
                <a:effectLst>
                  <a:outerShdw blurRad="38100" dist="38100" dir="2700000" algn="tl">
                    <a:srgbClr val="000000"/>
                  </a:outerShdw>
                </a:effectLst>
              </a:rPr>
              <a:t>), </a:t>
            </a:r>
            <a:r>
              <a:rPr lang="en-US" sz="3000" i="1">
                <a:solidFill>
                  <a:srgbClr val="FFFFFF"/>
                </a:solidFill>
                <a:effectLst>
                  <a:outerShdw blurRad="38100" dist="38100" dir="2700000" algn="tl">
                    <a:srgbClr val="000000"/>
                  </a:outerShdw>
                </a:effectLst>
              </a:rPr>
              <a:t>y</a:t>
            </a:r>
            <a:r>
              <a:rPr lang="en-US" sz="3000" i="1" baseline="-25000">
                <a:solidFill>
                  <a:srgbClr val="FFFFFF"/>
                </a:solidFill>
                <a:effectLst>
                  <a:outerShdw blurRad="38100" dist="38100" dir="2700000" algn="tl">
                    <a:srgbClr val="000000"/>
                  </a:outerShdw>
                </a:effectLst>
              </a:rPr>
              <a:t>d</a:t>
            </a:r>
            <a:r>
              <a:rPr lang="en-US" sz="3000" baseline="-25000">
                <a:solidFill>
                  <a:srgbClr val="FFFFFF"/>
                </a:solidFill>
                <a:effectLst>
                  <a:outerShdw blurRad="38100" dist="38100" dir="2700000" algn="tl">
                    <a:srgbClr val="000000"/>
                  </a:outerShdw>
                </a:effectLst>
              </a:rPr>
              <a:t>,2</a:t>
            </a:r>
            <a:r>
              <a:rPr lang="en-US" sz="3000">
                <a:solidFill>
                  <a:srgbClr val="FFFFFF"/>
                </a:solidFill>
                <a:effectLst>
                  <a:outerShdw blurRad="38100" dist="38100" dir="2700000" algn="tl">
                    <a:srgbClr val="000000"/>
                  </a:outerShdw>
                </a:effectLst>
              </a:rPr>
              <a:t>(</a:t>
            </a:r>
            <a:r>
              <a:rPr lang="en-US" sz="3000" i="1">
                <a:solidFill>
                  <a:srgbClr val="FFFFFF"/>
                </a:solidFill>
                <a:effectLst>
                  <a:outerShdw blurRad="38100" dist="38100" dir="2700000" algn="tl">
                    <a:srgbClr val="000000"/>
                  </a:outerShdw>
                </a:effectLst>
              </a:rPr>
              <a:t>p</a:t>
            </a:r>
            <a:r>
              <a:rPr lang="en-US" sz="3000">
                <a:solidFill>
                  <a:srgbClr val="FFFFFF"/>
                </a:solidFill>
                <a:effectLst>
                  <a:outerShdw blurRad="38100" dist="38100" dir="2700000" algn="tl">
                    <a:srgbClr val="000000"/>
                  </a:outerShdw>
                </a:effectLst>
              </a:rPr>
              <a:t>),…, </a:t>
            </a:r>
            <a:r>
              <a:rPr lang="en-US" sz="3000" i="1">
                <a:solidFill>
                  <a:srgbClr val="FFFFFF"/>
                </a:solidFill>
                <a:effectLst>
                  <a:outerShdw blurRad="38100" dist="38100" dir="2700000" algn="tl">
                    <a:srgbClr val="000000"/>
                  </a:outerShdw>
                </a:effectLst>
              </a:rPr>
              <a:t>y</a:t>
            </a:r>
            <a:r>
              <a:rPr lang="en-US" sz="3000" i="1" baseline="-25000">
                <a:solidFill>
                  <a:srgbClr val="FFFFFF"/>
                </a:solidFill>
                <a:effectLst>
                  <a:outerShdw blurRad="38100" dist="38100" dir="2700000" algn="tl">
                    <a:srgbClr val="000000"/>
                  </a:outerShdw>
                </a:effectLst>
              </a:rPr>
              <a:t>d</a:t>
            </a:r>
            <a:r>
              <a:rPr lang="en-US" sz="3000" baseline="-25000">
                <a:solidFill>
                  <a:srgbClr val="FFFFFF"/>
                </a:solidFill>
                <a:effectLst>
                  <a:outerShdw blurRad="38100" dist="38100" dir="2700000" algn="tl">
                    <a:srgbClr val="000000"/>
                  </a:outerShdw>
                </a:effectLst>
              </a:rPr>
              <a:t>,</a:t>
            </a:r>
            <a:r>
              <a:rPr lang="en-US" sz="3000" i="1" baseline="-25000">
                <a:solidFill>
                  <a:srgbClr val="FFFFFF"/>
                </a:solidFill>
                <a:effectLst>
                  <a:outerShdw blurRad="38100" dist="38100" dir="2700000" algn="tl">
                    <a:srgbClr val="000000"/>
                  </a:outerShdw>
                </a:effectLst>
              </a:rPr>
              <a:t>n</a:t>
            </a:r>
            <a:r>
              <a:rPr lang="en-US" sz="3000">
                <a:solidFill>
                  <a:srgbClr val="FFFFFF"/>
                </a:solidFill>
                <a:effectLst>
                  <a:outerShdw blurRad="38100" dist="38100" dir="2700000" algn="tl">
                    <a:srgbClr val="000000"/>
                  </a:outerShdw>
                </a:effectLst>
              </a:rPr>
              <a:t>(</a:t>
            </a:r>
            <a:r>
              <a:rPr lang="en-US" sz="3000" i="1">
                <a:solidFill>
                  <a:srgbClr val="FFFFFF"/>
                </a:solidFill>
                <a:effectLst>
                  <a:outerShdw blurRad="38100" dist="38100" dir="2700000" algn="tl">
                    <a:srgbClr val="000000"/>
                  </a:outerShdw>
                </a:effectLst>
              </a:rPr>
              <a:t>p</a:t>
            </a:r>
            <a:r>
              <a:rPr lang="en-US" sz="3000">
                <a:solidFill>
                  <a:srgbClr val="FFFFFF"/>
                </a:solidFill>
                <a:effectLst>
                  <a:outerShdw blurRad="38100" dist="38100" dir="2700000" algn="tl">
                    <a:srgbClr val="000000"/>
                  </a:outerShdw>
                </a:effectLst>
              </a:rPr>
              <a:t>).</a:t>
            </a:r>
          </a:p>
          <a:p>
            <a:pPr marL="377825" indent="-377825">
              <a:spcBef>
                <a:spcPct val="50000"/>
              </a:spcBef>
            </a:pPr>
            <a:r>
              <a:rPr lang="en-US" sz="3000">
                <a:solidFill>
                  <a:srgbClr val="FFFFFF"/>
                </a:solidFill>
                <a:effectLst>
                  <a:outerShdw blurRad="38100" dist="38100" dir="2700000" algn="tl">
                    <a:srgbClr val="000000"/>
                  </a:outerShdw>
                </a:effectLst>
              </a:rPr>
              <a:t>	(</a:t>
            </a:r>
            <a:r>
              <a:rPr lang="en-US" sz="3000" i="1">
                <a:solidFill>
                  <a:srgbClr val="FFFFFF"/>
                </a:solidFill>
                <a:effectLst>
                  <a:outerShdw blurRad="38100" dist="38100" dir="2700000" algn="tl">
                    <a:srgbClr val="000000"/>
                  </a:outerShdw>
                </a:effectLst>
              </a:rPr>
              <a:t>a</a:t>
            </a:r>
            <a:r>
              <a:rPr lang="en-US" sz="3000">
                <a:solidFill>
                  <a:srgbClr val="FFFFFF"/>
                </a:solidFill>
                <a:effectLst>
                  <a:outerShdw blurRad="38100" dist="38100" dir="2700000" algn="tl">
                    <a:srgbClr val="000000"/>
                  </a:outerShdw>
                </a:effectLst>
              </a:rPr>
              <a:t>) Calculate the actual outputs of the neurons in the hidden layer:</a:t>
            </a:r>
            <a:endParaRPr lang="en-US" sz="3000">
              <a:solidFill>
                <a:srgbClr val="000000"/>
              </a:solidFill>
              <a:effectLst>
                <a:outerShdw blurRad="38100" dist="38100" dir="2700000" algn="tl">
                  <a:srgbClr val="FFFFFF"/>
                </a:outerShdw>
              </a:effectLst>
              <a:latin typeface="Symbol" pitchFamily="18" charset="2"/>
            </a:endParaRPr>
          </a:p>
        </p:txBody>
      </p:sp>
      <p:sp>
        <p:nvSpPr>
          <p:cNvPr id="187395" name="Rectangle 3"/>
          <p:cNvSpPr>
            <a:spLocks noChangeArrowheads="1"/>
          </p:cNvSpPr>
          <p:nvPr/>
        </p:nvSpPr>
        <p:spPr bwMode="auto">
          <a:xfrm>
            <a:off x="292100" y="4702175"/>
            <a:ext cx="83820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77825" indent="-377825">
              <a:spcBef>
                <a:spcPct val="50000"/>
              </a:spcBef>
            </a:pPr>
            <a:r>
              <a:rPr lang="en-US" sz="3000">
                <a:solidFill>
                  <a:srgbClr val="FFFFFF"/>
                </a:solidFill>
                <a:effectLst>
                  <a:outerShdw blurRad="38100" dist="38100" dir="2700000" algn="tl">
                    <a:srgbClr val="000000"/>
                  </a:outerShdw>
                </a:effectLst>
              </a:rPr>
              <a:t>	where </a:t>
            </a:r>
            <a:r>
              <a:rPr lang="en-US" sz="3000" i="1">
                <a:solidFill>
                  <a:srgbClr val="FFFFFF"/>
                </a:solidFill>
                <a:effectLst>
                  <a:outerShdw blurRad="38100" dist="38100" dir="2700000" algn="tl">
                    <a:srgbClr val="000000"/>
                  </a:outerShdw>
                </a:effectLst>
              </a:rPr>
              <a:t>n </a:t>
            </a:r>
            <a:r>
              <a:rPr lang="en-US" sz="3000">
                <a:solidFill>
                  <a:srgbClr val="FFFFFF"/>
                </a:solidFill>
                <a:effectLst>
                  <a:outerShdw blurRad="38100" dist="38100" dir="2700000" algn="tl">
                    <a:srgbClr val="000000"/>
                  </a:outerShdw>
                </a:effectLst>
              </a:rPr>
              <a:t>is the number of inputs of neuron </a:t>
            </a:r>
            <a:r>
              <a:rPr lang="en-US" sz="3000" i="1">
                <a:solidFill>
                  <a:srgbClr val="FFFFFF"/>
                </a:solidFill>
                <a:effectLst>
                  <a:outerShdw blurRad="38100" dist="38100" dir="2700000" algn="tl">
                    <a:srgbClr val="000000"/>
                  </a:outerShdw>
                </a:effectLst>
              </a:rPr>
              <a:t>j </a:t>
            </a:r>
            <a:r>
              <a:rPr lang="en-US" sz="3000">
                <a:solidFill>
                  <a:srgbClr val="FFFFFF"/>
                </a:solidFill>
                <a:effectLst>
                  <a:outerShdw blurRad="38100" dist="38100" dir="2700000" algn="tl">
                    <a:srgbClr val="000000"/>
                  </a:outerShdw>
                </a:effectLst>
              </a:rPr>
              <a:t>in the hidden layer, and </a:t>
            </a:r>
            <a:r>
              <a:rPr lang="en-US" sz="3000" i="1">
                <a:solidFill>
                  <a:srgbClr val="FFFFFF"/>
                </a:solidFill>
                <a:effectLst>
                  <a:outerShdw blurRad="38100" dist="38100" dir="2700000" algn="tl">
                    <a:srgbClr val="000000"/>
                  </a:outerShdw>
                </a:effectLst>
              </a:rPr>
              <a:t>sigmoid </a:t>
            </a:r>
            <a:r>
              <a:rPr lang="en-US" sz="3000">
                <a:solidFill>
                  <a:srgbClr val="FFFFFF"/>
                </a:solidFill>
                <a:effectLst>
                  <a:outerShdw blurRad="38100" dist="38100" dir="2700000" algn="tl">
                    <a:srgbClr val="000000"/>
                  </a:outerShdw>
                </a:effectLst>
              </a:rPr>
              <a:t>is the </a:t>
            </a:r>
            <a:r>
              <a:rPr lang="en-US" sz="3000" i="1">
                <a:solidFill>
                  <a:srgbClr val="FFFFFF"/>
                </a:solidFill>
                <a:effectLst>
                  <a:outerShdw blurRad="38100" dist="38100" dir="2700000" algn="tl">
                    <a:srgbClr val="000000"/>
                  </a:outerShdw>
                </a:effectLst>
              </a:rPr>
              <a:t>sigmoid </a:t>
            </a:r>
            <a:r>
              <a:rPr lang="en-US" sz="3000">
                <a:solidFill>
                  <a:srgbClr val="FFFFFF"/>
                </a:solidFill>
                <a:effectLst>
                  <a:outerShdw blurRad="38100" dist="38100" dir="2700000" algn="tl">
                    <a:srgbClr val="000000"/>
                  </a:outerShdw>
                </a:effectLst>
              </a:rPr>
              <a:t>activation function.</a:t>
            </a:r>
          </a:p>
        </p:txBody>
      </p:sp>
      <p:pic>
        <p:nvPicPr>
          <p:cNvPr id="187396" name="Picture 4" descr="G:\books\Pe_uk\Powerpoint\Negnevitsky\final\ppt\ch07\wmf\Slide07-33.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763" y="3357563"/>
            <a:ext cx="6657975" cy="1323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3"/>
          <p:cNvSpPr>
            <a:spLocks noChangeArrowheads="1"/>
          </p:cNvSpPr>
          <p:nvPr/>
        </p:nvSpPr>
        <p:spPr bwMode="auto">
          <a:xfrm>
            <a:off x="279400" y="766763"/>
            <a:ext cx="838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77825" indent="-377825">
              <a:spcBef>
                <a:spcPct val="50000"/>
              </a:spcBef>
            </a:pPr>
            <a:r>
              <a:rPr lang="en-US" sz="3000">
                <a:solidFill>
                  <a:srgbClr val="FFFFFF"/>
                </a:solidFill>
                <a:effectLst>
                  <a:outerShdw blurRad="38100" dist="38100" dir="2700000" algn="tl">
                    <a:srgbClr val="000000"/>
                  </a:outerShdw>
                </a:effectLst>
              </a:rPr>
              <a:t>	(</a:t>
            </a:r>
            <a:r>
              <a:rPr lang="en-US" sz="3000" i="1">
                <a:solidFill>
                  <a:srgbClr val="FFFFFF"/>
                </a:solidFill>
                <a:effectLst>
                  <a:outerShdw blurRad="38100" dist="38100" dir="2700000" algn="tl">
                    <a:srgbClr val="000000"/>
                  </a:outerShdw>
                </a:effectLst>
              </a:rPr>
              <a:t>b</a:t>
            </a:r>
            <a:r>
              <a:rPr lang="en-US" sz="3000">
                <a:solidFill>
                  <a:srgbClr val="FFFFFF"/>
                </a:solidFill>
                <a:effectLst>
                  <a:outerShdw blurRad="38100" dist="38100" dir="2700000" algn="tl">
                    <a:srgbClr val="000000"/>
                  </a:outerShdw>
                </a:effectLst>
              </a:rPr>
              <a:t>) Calculate the actual outputs of the neurons in the output layer:</a:t>
            </a:r>
          </a:p>
        </p:txBody>
      </p:sp>
      <p:sp>
        <p:nvSpPr>
          <p:cNvPr id="188420" name="Rectangle 4"/>
          <p:cNvSpPr>
            <a:spLocks noChangeArrowheads="1"/>
          </p:cNvSpPr>
          <p:nvPr/>
        </p:nvSpPr>
        <p:spPr bwMode="auto">
          <a:xfrm>
            <a:off x="290513" y="250825"/>
            <a:ext cx="515778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sz="3000" b="1" u="sng">
                <a:solidFill>
                  <a:srgbClr val="FBFE00"/>
                </a:solidFill>
                <a:effectLst>
                  <a:outerShdw blurRad="38100" dist="38100" dir="2700000" algn="tl">
                    <a:srgbClr val="000000"/>
                  </a:outerShdw>
                </a:effectLst>
              </a:rPr>
              <a:t>Step 2</a:t>
            </a:r>
            <a:r>
              <a:rPr lang="en-US" sz="3000" b="1">
                <a:solidFill>
                  <a:srgbClr val="000000"/>
                </a:solidFill>
                <a:effectLst>
                  <a:outerShdw blurRad="38100" dist="38100" dir="2700000" algn="tl">
                    <a:srgbClr val="FFFFFF"/>
                  </a:outerShdw>
                </a:effectLst>
              </a:rPr>
              <a:t> </a:t>
            </a:r>
            <a:r>
              <a:rPr lang="en-US" sz="3000" b="1">
                <a:solidFill>
                  <a:srgbClr val="FBFE00"/>
                </a:solidFill>
                <a:effectLst>
                  <a:outerShdw blurRad="38100" dist="38100" dir="2700000" algn="tl">
                    <a:srgbClr val="000000"/>
                  </a:outerShdw>
                </a:effectLst>
              </a:rPr>
              <a:t>: Activation (continued)</a:t>
            </a:r>
          </a:p>
        </p:txBody>
      </p:sp>
      <p:sp>
        <p:nvSpPr>
          <p:cNvPr id="188421" name="Rectangle 5"/>
          <p:cNvSpPr>
            <a:spLocks noChangeArrowheads="1"/>
          </p:cNvSpPr>
          <p:nvPr/>
        </p:nvSpPr>
        <p:spPr bwMode="auto">
          <a:xfrm>
            <a:off x="304800" y="3184525"/>
            <a:ext cx="838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77825" indent="-377825">
              <a:spcBef>
                <a:spcPct val="50000"/>
              </a:spcBef>
            </a:pPr>
            <a:r>
              <a:rPr lang="en-US" sz="3000">
                <a:solidFill>
                  <a:srgbClr val="FFFFFF"/>
                </a:solidFill>
                <a:effectLst>
                  <a:outerShdw blurRad="38100" dist="38100" dir="2700000" algn="tl">
                    <a:srgbClr val="000000"/>
                  </a:outerShdw>
                </a:effectLst>
              </a:rPr>
              <a:t>	where </a:t>
            </a:r>
            <a:r>
              <a:rPr lang="en-US" sz="3000" i="1">
                <a:solidFill>
                  <a:srgbClr val="FFFFFF"/>
                </a:solidFill>
                <a:effectLst>
                  <a:outerShdw blurRad="38100" dist="38100" dir="2700000" algn="tl">
                    <a:srgbClr val="000000"/>
                  </a:outerShdw>
                </a:effectLst>
              </a:rPr>
              <a:t>m </a:t>
            </a:r>
            <a:r>
              <a:rPr lang="en-US" sz="3000">
                <a:solidFill>
                  <a:srgbClr val="FFFFFF"/>
                </a:solidFill>
                <a:effectLst>
                  <a:outerShdw blurRad="38100" dist="38100" dir="2700000" algn="tl">
                    <a:srgbClr val="000000"/>
                  </a:outerShdw>
                </a:effectLst>
              </a:rPr>
              <a:t>is the number of inputs of neuron </a:t>
            </a:r>
            <a:r>
              <a:rPr lang="en-US" sz="3000" i="1">
                <a:solidFill>
                  <a:srgbClr val="FFFFFF"/>
                </a:solidFill>
                <a:effectLst>
                  <a:outerShdw blurRad="38100" dist="38100" dir="2700000" algn="tl">
                    <a:srgbClr val="000000"/>
                  </a:outerShdw>
                </a:effectLst>
              </a:rPr>
              <a:t>k </a:t>
            </a:r>
            <a:r>
              <a:rPr lang="en-US" sz="3000">
                <a:solidFill>
                  <a:srgbClr val="FFFFFF"/>
                </a:solidFill>
                <a:effectLst>
                  <a:outerShdw blurRad="38100" dist="38100" dir="2700000" algn="tl">
                    <a:srgbClr val="000000"/>
                  </a:outerShdw>
                </a:effectLst>
              </a:rPr>
              <a:t>in the output layer.</a:t>
            </a:r>
          </a:p>
        </p:txBody>
      </p:sp>
      <p:pic>
        <p:nvPicPr>
          <p:cNvPr id="188422" name="Picture 6" descr="G:\books\Pe_uk\Powerpoint\Negnevitsky\final\ppt\ch07\wmf\Slide07-3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763" y="1828800"/>
            <a:ext cx="6810375" cy="1419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ChangeArrowheads="1"/>
          </p:cNvSpPr>
          <p:nvPr/>
        </p:nvSpPr>
        <p:spPr bwMode="auto">
          <a:xfrm>
            <a:off x="280988" y="166688"/>
            <a:ext cx="87122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77825" indent="-377825">
              <a:spcBef>
                <a:spcPct val="50000"/>
              </a:spcBef>
            </a:pPr>
            <a:r>
              <a:rPr lang="en-US" sz="3000" b="1" u="sng">
                <a:solidFill>
                  <a:srgbClr val="FBFE00"/>
                </a:solidFill>
                <a:effectLst>
                  <a:outerShdw blurRad="38100" dist="38100" dir="2700000" algn="tl">
                    <a:srgbClr val="000000"/>
                  </a:outerShdw>
                </a:effectLst>
              </a:rPr>
              <a:t>Step 3</a:t>
            </a:r>
            <a:r>
              <a:rPr lang="en-US" sz="3000" b="1">
                <a:solidFill>
                  <a:srgbClr val="FBFE00"/>
                </a:solidFill>
                <a:effectLst>
                  <a:outerShdw blurRad="38100" dist="38100" dir="2700000" algn="tl">
                    <a:srgbClr val="000000"/>
                  </a:outerShdw>
                </a:effectLst>
              </a:rPr>
              <a:t>: Weight training                                                           </a:t>
            </a:r>
            <a:r>
              <a:rPr lang="en-US" sz="3000">
                <a:solidFill>
                  <a:srgbClr val="FFFFFF"/>
                </a:solidFill>
                <a:effectLst>
                  <a:outerShdw blurRad="38100" dist="38100" dir="2700000" algn="tl">
                    <a:srgbClr val="000000"/>
                  </a:outerShdw>
                </a:effectLst>
              </a:rPr>
              <a:t>Update the weights in the back-propagation network propagating backward the errors associated with output neurons.                                                         (</a:t>
            </a:r>
            <a:r>
              <a:rPr lang="en-US" sz="3000" i="1">
                <a:solidFill>
                  <a:srgbClr val="FFFFFF"/>
                </a:solidFill>
                <a:effectLst>
                  <a:outerShdw blurRad="38100" dist="38100" dir="2700000" algn="tl">
                    <a:srgbClr val="000000"/>
                  </a:outerShdw>
                </a:effectLst>
              </a:rPr>
              <a:t>a</a:t>
            </a:r>
            <a:r>
              <a:rPr lang="en-US" sz="3000">
                <a:solidFill>
                  <a:srgbClr val="FFFFFF"/>
                </a:solidFill>
                <a:effectLst>
                  <a:outerShdw blurRad="38100" dist="38100" dir="2700000" algn="tl">
                    <a:srgbClr val="000000"/>
                  </a:outerShdw>
                </a:effectLst>
              </a:rPr>
              <a:t>) Calculate the error gradient for the neurons in the output layer:</a:t>
            </a:r>
          </a:p>
        </p:txBody>
      </p:sp>
      <p:sp>
        <p:nvSpPr>
          <p:cNvPr id="189443" name="Rectangle 3"/>
          <p:cNvSpPr>
            <a:spLocks noChangeArrowheads="1"/>
          </p:cNvSpPr>
          <p:nvPr/>
        </p:nvSpPr>
        <p:spPr bwMode="auto">
          <a:xfrm>
            <a:off x="333375" y="3636963"/>
            <a:ext cx="16002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77825" indent="-377825">
              <a:spcBef>
                <a:spcPct val="50000"/>
              </a:spcBef>
            </a:pPr>
            <a:r>
              <a:rPr lang="en-US" sz="3000">
                <a:solidFill>
                  <a:srgbClr val="FFFFFF"/>
                </a:solidFill>
                <a:effectLst>
                  <a:outerShdw blurRad="38100" dist="38100" dir="2700000" algn="tl">
                    <a:srgbClr val="000000"/>
                  </a:outerShdw>
                </a:effectLst>
              </a:rPr>
              <a:t>	where</a:t>
            </a:r>
          </a:p>
        </p:txBody>
      </p:sp>
      <p:sp>
        <p:nvSpPr>
          <p:cNvPr id="189444" name="Rectangle 4"/>
          <p:cNvSpPr>
            <a:spLocks noChangeArrowheads="1"/>
          </p:cNvSpPr>
          <p:nvPr/>
        </p:nvSpPr>
        <p:spPr bwMode="auto">
          <a:xfrm>
            <a:off x="292100" y="4170363"/>
            <a:ext cx="55975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77825" indent="-377825">
              <a:spcBef>
                <a:spcPct val="50000"/>
              </a:spcBef>
            </a:pPr>
            <a:r>
              <a:rPr lang="en-US" sz="3000">
                <a:solidFill>
                  <a:srgbClr val="FFFFFF"/>
                </a:solidFill>
                <a:effectLst>
                  <a:outerShdw blurRad="38100" dist="38100" dir="2700000" algn="tl">
                    <a:srgbClr val="000000"/>
                  </a:outerShdw>
                </a:effectLst>
              </a:rPr>
              <a:t>	Calculate the weight corrections:</a:t>
            </a:r>
          </a:p>
        </p:txBody>
      </p:sp>
      <p:sp>
        <p:nvSpPr>
          <p:cNvPr id="189445" name="Rectangle 5"/>
          <p:cNvSpPr>
            <a:spLocks noChangeArrowheads="1"/>
          </p:cNvSpPr>
          <p:nvPr/>
        </p:nvSpPr>
        <p:spPr bwMode="auto">
          <a:xfrm>
            <a:off x="279400" y="5284788"/>
            <a:ext cx="69183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77825" indent="-377825"/>
            <a:r>
              <a:rPr lang="en-US" sz="3000">
                <a:solidFill>
                  <a:srgbClr val="FFFFFF"/>
                </a:solidFill>
                <a:effectLst>
                  <a:outerShdw blurRad="38100" dist="38100" dir="2700000" algn="tl">
                    <a:srgbClr val="000000"/>
                  </a:outerShdw>
                </a:effectLst>
              </a:rPr>
              <a:t>	Update the weights at the output neurons:</a:t>
            </a:r>
          </a:p>
        </p:txBody>
      </p:sp>
      <p:pic>
        <p:nvPicPr>
          <p:cNvPr id="189450" name="Picture 10" descr="G:\books\Pe_uk\Powerpoint\Negnevitsky\final\ppt\ch07\wmf\Slide07-35c.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5843588"/>
            <a:ext cx="4752975" cy="638175"/>
          </a:xfrm>
          <a:prstGeom prst="rect">
            <a:avLst/>
          </a:prstGeom>
          <a:noFill/>
          <a:extLst>
            <a:ext uri="{909E8E84-426E-40DD-AFC4-6F175D3DCCD1}">
              <a14:hiddenFill xmlns:a14="http://schemas.microsoft.com/office/drawing/2010/main">
                <a:solidFill>
                  <a:srgbClr val="FFFFFF"/>
                </a:solidFill>
              </a14:hiddenFill>
            </a:ext>
          </a:extLst>
        </p:spPr>
      </p:pic>
      <p:pic>
        <p:nvPicPr>
          <p:cNvPr id="189451" name="Picture 11" descr="G:\books\Pe_uk\Powerpoint\Negnevitsky\final\ppt\ch07\wmf\Slide07-35a.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2971800"/>
            <a:ext cx="4676775" cy="1279525"/>
          </a:xfrm>
          <a:prstGeom prst="rect">
            <a:avLst/>
          </a:prstGeom>
          <a:noFill/>
          <a:extLst>
            <a:ext uri="{909E8E84-426E-40DD-AFC4-6F175D3DCCD1}">
              <a14:hiddenFill xmlns:a14="http://schemas.microsoft.com/office/drawing/2010/main">
                <a:solidFill>
                  <a:srgbClr val="FFFFFF"/>
                </a:solidFill>
              </a14:hiddenFill>
            </a:ext>
          </a:extLst>
        </p:spPr>
      </p:pic>
      <p:pic>
        <p:nvPicPr>
          <p:cNvPr id="189452" name="Picture 12" descr="G:\books\Pe_uk\Powerpoint\Negnevitsky\final\ppt\ch07\wmf\Slide07-35b.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6763" y="4724400"/>
            <a:ext cx="3762375" cy="638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ChangeArrowheads="1"/>
          </p:cNvSpPr>
          <p:nvPr/>
        </p:nvSpPr>
        <p:spPr bwMode="auto">
          <a:xfrm>
            <a:off x="279400" y="762000"/>
            <a:ext cx="838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77825" indent="-377825">
              <a:spcBef>
                <a:spcPct val="50000"/>
              </a:spcBef>
            </a:pPr>
            <a:r>
              <a:rPr lang="en-US" sz="3000">
                <a:solidFill>
                  <a:srgbClr val="FFFFFF"/>
                </a:solidFill>
                <a:effectLst>
                  <a:outerShdw blurRad="38100" dist="38100" dir="2700000" algn="tl">
                    <a:srgbClr val="000000"/>
                  </a:outerShdw>
                </a:effectLst>
              </a:rPr>
              <a:t>	(</a:t>
            </a:r>
            <a:r>
              <a:rPr lang="en-US" sz="3000" i="1">
                <a:solidFill>
                  <a:srgbClr val="FFFFFF"/>
                </a:solidFill>
                <a:effectLst>
                  <a:outerShdw blurRad="38100" dist="38100" dir="2700000" algn="tl">
                    <a:srgbClr val="000000"/>
                  </a:outerShdw>
                </a:effectLst>
              </a:rPr>
              <a:t>b</a:t>
            </a:r>
            <a:r>
              <a:rPr lang="en-US" sz="3000">
                <a:solidFill>
                  <a:srgbClr val="FFFFFF"/>
                </a:solidFill>
                <a:effectLst>
                  <a:outerShdw blurRad="38100" dist="38100" dir="2700000" algn="tl">
                    <a:srgbClr val="000000"/>
                  </a:outerShdw>
                </a:effectLst>
              </a:rPr>
              <a:t>) Calculate the error gradient for the neurons in the hidden layer:</a:t>
            </a:r>
          </a:p>
        </p:txBody>
      </p:sp>
      <p:sp>
        <p:nvSpPr>
          <p:cNvPr id="190467" name="Rectangle 3"/>
          <p:cNvSpPr>
            <a:spLocks noChangeArrowheads="1"/>
          </p:cNvSpPr>
          <p:nvPr/>
        </p:nvSpPr>
        <p:spPr bwMode="auto">
          <a:xfrm>
            <a:off x="279400" y="244475"/>
            <a:ext cx="59626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sz="3000" b="1" u="sng">
                <a:solidFill>
                  <a:srgbClr val="FBFE00"/>
                </a:solidFill>
                <a:effectLst>
                  <a:outerShdw blurRad="38100" dist="38100" dir="2700000" algn="tl">
                    <a:srgbClr val="000000"/>
                  </a:outerShdw>
                </a:effectLst>
              </a:rPr>
              <a:t>Step 3</a:t>
            </a:r>
            <a:r>
              <a:rPr lang="en-US" sz="3000" b="1">
                <a:solidFill>
                  <a:srgbClr val="FBFE00"/>
                </a:solidFill>
                <a:effectLst>
                  <a:outerShdw blurRad="38100" dist="38100" dir="2700000" algn="tl">
                    <a:srgbClr val="000000"/>
                  </a:outerShdw>
                </a:effectLst>
              </a:rPr>
              <a:t>: Weight training (continued)</a:t>
            </a:r>
          </a:p>
        </p:txBody>
      </p:sp>
      <p:sp>
        <p:nvSpPr>
          <p:cNvPr id="190468" name="Rectangle 4"/>
          <p:cNvSpPr>
            <a:spLocks noChangeArrowheads="1"/>
          </p:cNvSpPr>
          <p:nvPr/>
        </p:nvSpPr>
        <p:spPr bwMode="auto">
          <a:xfrm>
            <a:off x="292100" y="2909888"/>
            <a:ext cx="55975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77825" indent="-377825"/>
            <a:r>
              <a:rPr lang="en-US" sz="3000">
                <a:solidFill>
                  <a:srgbClr val="FFFFFF"/>
                </a:solidFill>
                <a:effectLst>
                  <a:outerShdw blurRad="38100" dist="38100" dir="2700000" algn="tl">
                    <a:srgbClr val="000000"/>
                  </a:outerShdw>
                </a:effectLst>
              </a:rPr>
              <a:t>	Calculate the weight corrections:</a:t>
            </a:r>
          </a:p>
        </p:txBody>
      </p:sp>
      <p:sp>
        <p:nvSpPr>
          <p:cNvPr id="190469" name="Rectangle 5"/>
          <p:cNvSpPr>
            <a:spLocks noChangeArrowheads="1"/>
          </p:cNvSpPr>
          <p:nvPr/>
        </p:nvSpPr>
        <p:spPr bwMode="auto">
          <a:xfrm>
            <a:off x="300038" y="4200525"/>
            <a:ext cx="69818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77825" indent="-377825"/>
            <a:r>
              <a:rPr lang="en-US" sz="3000">
                <a:solidFill>
                  <a:srgbClr val="FFFFFF"/>
                </a:solidFill>
                <a:effectLst>
                  <a:outerShdw blurRad="38100" dist="38100" dir="2700000" algn="tl">
                    <a:srgbClr val="000000"/>
                  </a:outerShdw>
                </a:effectLst>
              </a:rPr>
              <a:t>	Update the weights at the hidden neurons:</a:t>
            </a:r>
          </a:p>
        </p:txBody>
      </p:sp>
      <p:pic>
        <p:nvPicPr>
          <p:cNvPr id="190470" name="Picture 6" descr="G:\books\Pe_uk\Powerpoint\Negnevitsky\final\ppt\ch07\wmf\Slide07-36.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7238" y="1752600"/>
            <a:ext cx="6962775" cy="3762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ChangeArrowheads="1"/>
          </p:cNvSpPr>
          <p:nvPr/>
        </p:nvSpPr>
        <p:spPr bwMode="auto">
          <a:xfrm>
            <a:off x="279400" y="244475"/>
            <a:ext cx="8470900"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77825" indent="-377825">
              <a:spcBef>
                <a:spcPct val="50000"/>
              </a:spcBef>
            </a:pPr>
            <a:r>
              <a:rPr lang="en-US" sz="3000" b="1" u="sng">
                <a:solidFill>
                  <a:srgbClr val="FBFE00"/>
                </a:solidFill>
                <a:effectLst>
                  <a:outerShdw blurRad="38100" dist="38100" dir="2700000" algn="tl">
                    <a:srgbClr val="000000"/>
                  </a:outerShdw>
                </a:effectLst>
              </a:rPr>
              <a:t>Step 4</a:t>
            </a:r>
            <a:r>
              <a:rPr lang="en-US" sz="3000" b="1">
                <a:solidFill>
                  <a:srgbClr val="FBFE00"/>
                </a:solidFill>
                <a:effectLst>
                  <a:outerShdw blurRad="38100" dist="38100" dir="2700000" algn="tl">
                    <a:srgbClr val="000000"/>
                  </a:outerShdw>
                </a:effectLst>
              </a:rPr>
              <a:t>: Iteration                                                 </a:t>
            </a:r>
            <a:r>
              <a:rPr lang="en-US" sz="3000">
                <a:solidFill>
                  <a:srgbClr val="FFFFFF"/>
                </a:solidFill>
                <a:effectLst>
                  <a:outerShdw blurRad="38100" dist="38100" dir="2700000" algn="tl">
                    <a:srgbClr val="000000"/>
                  </a:outerShdw>
                </a:effectLst>
              </a:rPr>
              <a:t>Increase iteration </a:t>
            </a:r>
            <a:r>
              <a:rPr lang="en-US" sz="3000" i="1">
                <a:solidFill>
                  <a:srgbClr val="FFFFFF"/>
                </a:solidFill>
                <a:effectLst>
                  <a:outerShdw blurRad="38100" dist="38100" dir="2700000" algn="tl">
                    <a:srgbClr val="000000"/>
                  </a:outerShdw>
                </a:effectLst>
              </a:rPr>
              <a:t>p </a:t>
            </a:r>
            <a:r>
              <a:rPr lang="en-US" sz="3000">
                <a:solidFill>
                  <a:srgbClr val="FFFFFF"/>
                </a:solidFill>
                <a:effectLst>
                  <a:outerShdw blurRad="38100" dist="38100" dir="2700000" algn="tl">
                    <a:srgbClr val="000000"/>
                  </a:outerShdw>
                </a:effectLst>
              </a:rPr>
              <a:t>by one, go back to </a:t>
            </a:r>
            <a:r>
              <a:rPr lang="en-US" sz="3000" i="1">
                <a:solidFill>
                  <a:srgbClr val="FFFFFF"/>
                </a:solidFill>
                <a:effectLst>
                  <a:outerShdw blurRad="38100" dist="38100" dir="2700000" algn="tl">
                    <a:srgbClr val="000000"/>
                  </a:outerShdw>
                </a:effectLst>
              </a:rPr>
              <a:t>Step 2 </a:t>
            </a:r>
            <a:r>
              <a:rPr lang="en-US" sz="3000">
                <a:solidFill>
                  <a:srgbClr val="FFFFFF"/>
                </a:solidFill>
                <a:effectLst>
                  <a:outerShdw blurRad="38100" dist="38100" dir="2700000" algn="tl">
                    <a:srgbClr val="000000"/>
                  </a:outerShdw>
                </a:effectLst>
              </a:rPr>
              <a:t>and repeat the process until the selected error criterion is satisfied.</a:t>
            </a:r>
          </a:p>
          <a:p>
            <a:pPr marL="377825" indent="-377825">
              <a:spcBef>
                <a:spcPct val="50000"/>
              </a:spcBef>
            </a:pPr>
            <a:r>
              <a:rPr lang="en-US" sz="3000">
                <a:solidFill>
                  <a:srgbClr val="FFFFFF"/>
                </a:solidFill>
                <a:effectLst>
                  <a:outerShdw blurRad="38100" dist="38100" dir="2700000" algn="tl">
                    <a:srgbClr val="000000"/>
                  </a:outerShdw>
                </a:effectLst>
              </a:rPr>
              <a:t>	As an example, we may consider the three-layer back-propagation network. Suppose that the network is required to perform logical operation </a:t>
            </a:r>
            <a:r>
              <a:rPr lang="en-US" sz="3000" i="1">
                <a:solidFill>
                  <a:srgbClr val="FBFE00"/>
                </a:solidFill>
                <a:effectLst>
                  <a:outerShdw blurRad="38100" dist="38100" dir="2700000" algn="tl">
                    <a:srgbClr val="000000"/>
                  </a:outerShdw>
                </a:effectLst>
              </a:rPr>
              <a:t>Exclusive-OR</a:t>
            </a:r>
            <a:r>
              <a:rPr lang="en-US" sz="3000">
                <a:solidFill>
                  <a:srgbClr val="FFFFFF"/>
                </a:solidFill>
                <a:effectLst>
                  <a:outerShdw blurRad="38100" dist="38100" dir="2700000" algn="tl">
                    <a:srgbClr val="000000"/>
                  </a:outerShdw>
                </a:effectLst>
              </a:rPr>
              <a:t>. Recall that a single-layer perceptron could not do this operation. Now we will apply the three-layer net.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ChangeArrowheads="1"/>
          </p:cNvSpPr>
          <p:nvPr/>
        </p:nvSpPr>
        <p:spPr bwMode="auto">
          <a:xfrm>
            <a:off x="266700" y="515938"/>
            <a:ext cx="8377238" cy="30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Each neuron has a very simple structure, but an army of such elements constitutes a tremendous processing power.</a:t>
            </a:r>
          </a:p>
          <a:p>
            <a:pPr marL="381000" indent="-381000">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A neuron consists of a cell body, </a:t>
            </a:r>
            <a:r>
              <a:rPr lang="en-US" sz="3000" b="1">
                <a:solidFill>
                  <a:srgbClr val="FBFE00"/>
                </a:solidFill>
                <a:effectLst>
                  <a:outerShdw blurRad="38100" dist="38100" dir="2700000" algn="tl">
                    <a:srgbClr val="000000"/>
                  </a:outerShdw>
                </a:effectLst>
              </a:rPr>
              <a:t>soma</a:t>
            </a:r>
            <a:r>
              <a:rPr lang="en-US" sz="3000">
                <a:solidFill>
                  <a:srgbClr val="FFFFFF"/>
                </a:solidFill>
                <a:effectLst>
                  <a:outerShdw blurRad="38100" dist="38100" dir="2700000" algn="tl">
                    <a:srgbClr val="000000"/>
                  </a:outerShdw>
                </a:effectLst>
              </a:rPr>
              <a:t>, a number of fibers called </a:t>
            </a:r>
            <a:r>
              <a:rPr lang="en-US" sz="3000" b="1">
                <a:solidFill>
                  <a:srgbClr val="FBFE00"/>
                </a:solidFill>
                <a:effectLst>
                  <a:outerShdw blurRad="38100" dist="38100" dir="2700000" algn="tl">
                    <a:srgbClr val="000000"/>
                  </a:outerShdw>
                </a:effectLst>
              </a:rPr>
              <a:t>dendrites</a:t>
            </a:r>
            <a:r>
              <a:rPr lang="en-US" sz="3000">
                <a:solidFill>
                  <a:srgbClr val="FFFFFF"/>
                </a:solidFill>
                <a:effectLst>
                  <a:outerShdw blurRad="38100" dist="38100" dir="2700000" algn="tl">
                    <a:srgbClr val="000000"/>
                  </a:outerShdw>
                </a:effectLst>
              </a:rPr>
              <a:t>, and a single long fiber called the </a:t>
            </a:r>
            <a:r>
              <a:rPr lang="en-US" sz="3000" b="1">
                <a:solidFill>
                  <a:srgbClr val="FBFE00"/>
                </a:solidFill>
                <a:effectLst>
                  <a:outerShdw blurRad="38100" dist="38100" dir="2700000" algn="tl">
                    <a:srgbClr val="000000"/>
                  </a:outerShdw>
                </a:effectLst>
              </a:rPr>
              <a:t>axon</a:t>
            </a:r>
            <a:r>
              <a:rPr lang="en-US" sz="3000">
                <a:solidFill>
                  <a:srgbClr val="FFFFFF"/>
                </a:solidFill>
                <a:effectLst>
                  <a:outerShdw blurRad="38100" dist="38100" dir="2700000" algn="tl">
                    <a:srgbClr val="000000"/>
                  </a:outerShdw>
                </a:effectLst>
              </a:rPr>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ChangeArrowheads="1"/>
          </p:cNvSpPr>
          <p:nvPr/>
        </p:nvSpPr>
        <p:spPr bwMode="auto">
          <a:xfrm>
            <a:off x="381000" y="215900"/>
            <a:ext cx="838200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3400" b="1" dirty="0">
                <a:solidFill>
                  <a:srgbClr val="FBFE00"/>
                </a:solidFill>
                <a:effectLst>
                  <a:outerShdw blurRad="38100" dist="38100" dir="2700000" algn="tl">
                    <a:srgbClr val="000000"/>
                  </a:outerShdw>
                </a:effectLst>
              </a:rPr>
              <a:t>Three-layer network for solving the Exclusive-OR operation</a:t>
            </a:r>
          </a:p>
        </p:txBody>
      </p:sp>
      <p:pic>
        <p:nvPicPr>
          <p:cNvPr id="192515" name="Picture 3" descr="G:\books\Pe_uk\Powerpoint\Negnevitsky\final\ppt\ch07\wmf\Slide07-3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6775" y="1366838"/>
            <a:ext cx="7419975" cy="5133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ChangeArrowheads="1"/>
          </p:cNvSpPr>
          <p:nvPr/>
        </p:nvSpPr>
        <p:spPr bwMode="auto">
          <a:xfrm>
            <a:off x="266700" y="531813"/>
            <a:ext cx="8724900" cy="352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77825" indent="-377825">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effect of the threshold applied to a neuron in the hidden or output layer is represented by its weight, </a:t>
            </a:r>
            <a:r>
              <a:rPr lang="en-US" sz="3000">
                <a:solidFill>
                  <a:srgbClr val="FFFFFF"/>
                </a:solidFill>
                <a:effectLst>
                  <a:outerShdw blurRad="38100" dist="38100" dir="2700000" algn="tl">
                    <a:srgbClr val="000000"/>
                  </a:outerShdw>
                </a:effectLst>
                <a:latin typeface="Symbol" pitchFamily="18" charset="2"/>
              </a:rPr>
              <a:t>q</a:t>
            </a:r>
            <a:r>
              <a:rPr lang="en-US" sz="3000">
                <a:solidFill>
                  <a:srgbClr val="FFFFFF"/>
                </a:solidFill>
                <a:effectLst>
                  <a:outerShdw blurRad="38100" dist="38100" dir="2700000" algn="tl">
                    <a:srgbClr val="000000"/>
                  </a:outerShdw>
                </a:effectLst>
              </a:rPr>
              <a:t>, connected to a fixed input equal to </a:t>
            </a:r>
            <a:r>
              <a:rPr lang="en-US" sz="3000">
                <a:solidFill>
                  <a:srgbClr val="FFFFFF"/>
                </a:solidFill>
                <a:effectLst>
                  <a:outerShdw blurRad="38100" dist="38100" dir="2700000" algn="tl">
                    <a:srgbClr val="000000"/>
                  </a:outerShdw>
                </a:effectLst>
                <a:latin typeface="Symbol" pitchFamily="18" charset="2"/>
              </a:rPr>
              <a:t>-</a:t>
            </a:r>
            <a:r>
              <a:rPr lang="en-US" sz="3000">
                <a:solidFill>
                  <a:srgbClr val="FFFFFF"/>
                </a:solidFill>
                <a:effectLst>
                  <a:outerShdw blurRad="38100" dist="38100" dir="2700000" algn="tl">
                    <a:srgbClr val="000000"/>
                  </a:outerShdw>
                </a:effectLst>
              </a:rPr>
              <a:t>1.</a:t>
            </a:r>
          </a:p>
          <a:p>
            <a:pPr marL="377825" indent="-377825">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initial weights and threshold levels are set randomly as follows:                                                 </a:t>
            </a:r>
            <a:r>
              <a:rPr lang="en-US" sz="3000" i="1">
                <a:solidFill>
                  <a:srgbClr val="FFFFFF"/>
                </a:solidFill>
                <a:effectLst>
                  <a:outerShdw blurRad="38100" dist="38100" dir="2700000" algn="tl">
                    <a:srgbClr val="000000"/>
                  </a:outerShdw>
                </a:effectLst>
              </a:rPr>
              <a:t>w</a:t>
            </a:r>
            <a:r>
              <a:rPr lang="en-US" sz="3000" baseline="-25000">
                <a:solidFill>
                  <a:srgbClr val="FFFFFF"/>
                </a:solidFill>
                <a:effectLst>
                  <a:outerShdw blurRad="38100" dist="38100" dir="2700000" algn="tl">
                    <a:srgbClr val="000000"/>
                  </a:outerShdw>
                </a:effectLst>
              </a:rPr>
              <a:t>13</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 0.5, </a:t>
            </a:r>
            <a:r>
              <a:rPr lang="en-US" sz="3000" i="1">
                <a:solidFill>
                  <a:srgbClr val="FFFFFF"/>
                </a:solidFill>
                <a:effectLst>
                  <a:outerShdw blurRad="38100" dist="38100" dir="2700000" algn="tl">
                    <a:srgbClr val="000000"/>
                  </a:outerShdw>
                </a:effectLst>
              </a:rPr>
              <a:t>w</a:t>
            </a:r>
            <a:r>
              <a:rPr lang="en-US" sz="3000" baseline="-25000">
                <a:solidFill>
                  <a:srgbClr val="FFFFFF"/>
                </a:solidFill>
                <a:effectLst>
                  <a:outerShdw blurRad="38100" dist="38100" dir="2700000" algn="tl">
                    <a:srgbClr val="000000"/>
                  </a:outerShdw>
                </a:effectLst>
              </a:rPr>
              <a:t>14</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 0.9, </a:t>
            </a:r>
            <a:r>
              <a:rPr lang="en-US" sz="3000" i="1">
                <a:solidFill>
                  <a:srgbClr val="FFFFFF"/>
                </a:solidFill>
                <a:effectLst>
                  <a:outerShdw blurRad="38100" dist="38100" dir="2700000" algn="tl">
                    <a:srgbClr val="000000"/>
                  </a:outerShdw>
                </a:effectLst>
              </a:rPr>
              <a:t>w</a:t>
            </a:r>
            <a:r>
              <a:rPr lang="en-US" sz="3000" baseline="-25000">
                <a:solidFill>
                  <a:srgbClr val="FFFFFF"/>
                </a:solidFill>
                <a:effectLst>
                  <a:outerShdw blurRad="38100" dist="38100" dir="2700000" algn="tl">
                    <a:srgbClr val="000000"/>
                  </a:outerShdw>
                </a:effectLst>
              </a:rPr>
              <a:t>23</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 0.4, </a:t>
            </a:r>
            <a:r>
              <a:rPr lang="en-US" sz="3000" i="1">
                <a:solidFill>
                  <a:srgbClr val="FFFFFF"/>
                </a:solidFill>
                <a:effectLst>
                  <a:outerShdw blurRad="38100" dist="38100" dir="2700000" algn="tl">
                    <a:srgbClr val="000000"/>
                  </a:outerShdw>
                </a:effectLst>
              </a:rPr>
              <a:t>w</a:t>
            </a:r>
            <a:r>
              <a:rPr lang="en-US" sz="3000" baseline="-25000">
                <a:solidFill>
                  <a:srgbClr val="FFFFFF"/>
                </a:solidFill>
                <a:effectLst>
                  <a:outerShdw blurRad="38100" dist="38100" dir="2700000" algn="tl">
                    <a:srgbClr val="000000"/>
                  </a:outerShdw>
                </a:effectLst>
              </a:rPr>
              <a:t>24</a:t>
            </a:r>
            <a:r>
              <a:rPr lang="en-US" sz="3000">
                <a:solidFill>
                  <a:srgbClr val="FFFFFF"/>
                </a:solidFill>
                <a:effectLst>
                  <a:outerShdw blurRad="38100" dist="38100" dir="2700000" algn="tl">
                    <a:srgbClr val="000000"/>
                  </a:outerShdw>
                </a:effectLst>
              </a:rPr>
              <a:t> = 1.0, </a:t>
            </a:r>
            <a:r>
              <a:rPr lang="en-US" sz="3000" i="1">
                <a:solidFill>
                  <a:srgbClr val="FFFFFF"/>
                </a:solidFill>
                <a:effectLst>
                  <a:outerShdw blurRad="38100" dist="38100" dir="2700000" algn="tl">
                    <a:srgbClr val="000000"/>
                  </a:outerShdw>
                </a:effectLst>
              </a:rPr>
              <a:t>w</a:t>
            </a:r>
            <a:r>
              <a:rPr lang="en-US" sz="3000" baseline="-25000">
                <a:solidFill>
                  <a:srgbClr val="FFFFFF"/>
                </a:solidFill>
                <a:effectLst>
                  <a:outerShdw blurRad="38100" dist="38100" dir="2700000" algn="tl">
                    <a:srgbClr val="000000"/>
                  </a:outerShdw>
                </a:effectLst>
              </a:rPr>
              <a:t>35 </a:t>
            </a:r>
            <a:r>
              <a:rPr lang="en-US" sz="3000">
                <a:solidFill>
                  <a:srgbClr val="FFFFFF"/>
                </a:solidFill>
                <a:effectLst>
                  <a:outerShdw blurRad="38100" dist="38100" dir="2700000" algn="tl">
                    <a:srgbClr val="000000"/>
                  </a:outerShdw>
                </a:effectLst>
              </a:rPr>
              <a:t>= </a:t>
            </a:r>
            <a:r>
              <a:rPr lang="en-US" sz="3000">
                <a:solidFill>
                  <a:srgbClr val="FFFFFF"/>
                </a:solidFill>
                <a:effectLst>
                  <a:outerShdw blurRad="38100" dist="38100" dir="2700000" algn="tl">
                    <a:srgbClr val="000000"/>
                  </a:outerShdw>
                </a:effectLst>
                <a:latin typeface="Symbol" pitchFamily="18" charset="2"/>
              </a:rPr>
              <a:t>-</a:t>
            </a:r>
            <a:r>
              <a:rPr lang="en-US" sz="3000">
                <a:solidFill>
                  <a:srgbClr val="FFFFFF"/>
                </a:solidFill>
                <a:effectLst>
                  <a:outerShdw blurRad="38100" dist="38100" dir="2700000" algn="tl">
                    <a:srgbClr val="000000"/>
                  </a:outerShdw>
                </a:effectLst>
              </a:rPr>
              <a:t>1.2, </a:t>
            </a:r>
            <a:r>
              <a:rPr lang="en-US" sz="3000" i="1">
                <a:solidFill>
                  <a:srgbClr val="FFFFFF"/>
                </a:solidFill>
                <a:effectLst>
                  <a:outerShdw blurRad="38100" dist="38100" dir="2700000" algn="tl">
                    <a:srgbClr val="000000"/>
                  </a:outerShdw>
                </a:effectLst>
              </a:rPr>
              <a:t>w</a:t>
            </a:r>
            <a:r>
              <a:rPr lang="en-US" sz="3000" baseline="-25000">
                <a:solidFill>
                  <a:srgbClr val="FFFFFF"/>
                </a:solidFill>
                <a:effectLst>
                  <a:outerShdw blurRad="38100" dist="38100" dir="2700000" algn="tl">
                    <a:srgbClr val="000000"/>
                  </a:outerShdw>
                </a:effectLst>
              </a:rPr>
              <a:t>45</a:t>
            </a:r>
            <a:r>
              <a:rPr lang="en-US" sz="3000">
                <a:solidFill>
                  <a:srgbClr val="FFFFFF"/>
                </a:solidFill>
                <a:effectLst>
                  <a:outerShdw blurRad="38100" dist="38100" dir="2700000" algn="tl">
                    <a:srgbClr val="000000"/>
                  </a:outerShdw>
                </a:effectLst>
              </a:rPr>
              <a:t> = 1.1, </a:t>
            </a:r>
            <a:r>
              <a:rPr lang="en-US" sz="3000">
                <a:solidFill>
                  <a:srgbClr val="FFFFFF"/>
                </a:solidFill>
                <a:effectLst>
                  <a:outerShdw blurRad="38100" dist="38100" dir="2700000" algn="tl">
                    <a:srgbClr val="000000"/>
                  </a:outerShdw>
                </a:effectLst>
                <a:latin typeface="Symbol" pitchFamily="18" charset="2"/>
              </a:rPr>
              <a:t>q</a:t>
            </a:r>
            <a:r>
              <a:rPr lang="en-US" sz="3000" baseline="-25000">
                <a:solidFill>
                  <a:srgbClr val="FFFFFF"/>
                </a:solidFill>
                <a:effectLst>
                  <a:outerShdw blurRad="38100" dist="38100" dir="2700000" algn="tl">
                    <a:srgbClr val="000000"/>
                  </a:outerShdw>
                </a:effectLst>
              </a:rPr>
              <a:t>3</a:t>
            </a:r>
            <a:r>
              <a:rPr lang="en-US" sz="3000">
                <a:solidFill>
                  <a:srgbClr val="FFFFFF"/>
                </a:solidFill>
                <a:effectLst>
                  <a:outerShdw blurRad="38100" dist="38100" dir="2700000" algn="tl">
                    <a:srgbClr val="000000"/>
                  </a:outerShdw>
                </a:effectLst>
              </a:rPr>
              <a:t> = 0.8, </a:t>
            </a:r>
            <a:r>
              <a:rPr lang="en-US" sz="3000">
                <a:solidFill>
                  <a:srgbClr val="FFFFFF"/>
                </a:solidFill>
                <a:effectLst>
                  <a:outerShdw blurRad="38100" dist="38100" dir="2700000" algn="tl">
                    <a:srgbClr val="000000"/>
                  </a:outerShdw>
                </a:effectLst>
                <a:latin typeface="Symbol" pitchFamily="18" charset="2"/>
              </a:rPr>
              <a:t>q</a:t>
            </a:r>
            <a:r>
              <a:rPr lang="en-US" sz="3000" baseline="-25000">
                <a:solidFill>
                  <a:srgbClr val="FFFFFF"/>
                </a:solidFill>
                <a:effectLst>
                  <a:outerShdw blurRad="38100" dist="38100" dir="2700000" algn="tl">
                    <a:srgbClr val="000000"/>
                  </a:outerShdw>
                </a:effectLst>
              </a:rPr>
              <a:t>4</a:t>
            </a:r>
            <a:r>
              <a:rPr lang="en-US" sz="3000">
                <a:solidFill>
                  <a:srgbClr val="FFFFFF"/>
                </a:solidFill>
                <a:effectLst>
                  <a:outerShdw blurRad="38100" dist="38100" dir="2700000" algn="tl">
                    <a:srgbClr val="000000"/>
                  </a:outerShdw>
                </a:effectLst>
              </a:rPr>
              <a:t> = </a:t>
            </a:r>
            <a:r>
              <a:rPr lang="en-US" sz="3000">
                <a:solidFill>
                  <a:srgbClr val="FFFFFF"/>
                </a:solidFill>
                <a:effectLst>
                  <a:outerShdw blurRad="38100" dist="38100" dir="2700000" algn="tl">
                    <a:srgbClr val="000000"/>
                  </a:outerShdw>
                </a:effectLst>
                <a:latin typeface="Symbol" pitchFamily="18" charset="2"/>
              </a:rPr>
              <a:t>-</a:t>
            </a:r>
            <a:r>
              <a:rPr lang="en-US" sz="3000">
                <a:solidFill>
                  <a:srgbClr val="FFFFFF"/>
                </a:solidFill>
                <a:effectLst>
                  <a:outerShdw blurRad="38100" dist="38100" dir="2700000" algn="tl">
                    <a:srgbClr val="000000"/>
                  </a:outerShdw>
                </a:effectLst>
              </a:rPr>
              <a:t>0.1 and </a:t>
            </a:r>
            <a:r>
              <a:rPr lang="en-US" sz="3000">
                <a:solidFill>
                  <a:srgbClr val="FFFFFF"/>
                </a:solidFill>
                <a:effectLst>
                  <a:outerShdw blurRad="38100" dist="38100" dir="2700000" algn="tl">
                    <a:srgbClr val="000000"/>
                  </a:outerShdw>
                </a:effectLst>
                <a:latin typeface="Symbol" pitchFamily="18" charset="2"/>
              </a:rPr>
              <a:t>q</a:t>
            </a:r>
            <a:r>
              <a:rPr lang="en-US" sz="3000" baseline="-25000">
                <a:solidFill>
                  <a:srgbClr val="FFFFFF"/>
                </a:solidFill>
                <a:effectLst>
                  <a:outerShdw blurRad="38100" dist="38100" dir="2700000" algn="tl">
                    <a:srgbClr val="000000"/>
                  </a:outerShdw>
                </a:effectLst>
              </a:rPr>
              <a:t>5</a:t>
            </a:r>
            <a:r>
              <a:rPr lang="en-US" sz="3000">
                <a:solidFill>
                  <a:srgbClr val="FFFFFF"/>
                </a:solidFill>
                <a:effectLst>
                  <a:outerShdw blurRad="38100" dist="38100" dir="2700000" algn="tl">
                    <a:srgbClr val="000000"/>
                  </a:outerShdw>
                </a:effectLst>
              </a:rPr>
              <a:t> = 0.3.</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ChangeArrowheads="1"/>
          </p:cNvSpPr>
          <p:nvPr/>
        </p:nvSpPr>
        <p:spPr bwMode="auto">
          <a:xfrm>
            <a:off x="266700" y="228600"/>
            <a:ext cx="86487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77825" indent="-377825">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We consider a training set where inputs </a:t>
            </a:r>
            <a:r>
              <a:rPr lang="en-US" sz="3000" i="1">
                <a:solidFill>
                  <a:srgbClr val="FFFFFF"/>
                </a:solidFill>
                <a:effectLst>
                  <a:outerShdw blurRad="38100" dist="38100" dir="2700000" algn="tl">
                    <a:srgbClr val="000000"/>
                  </a:outerShdw>
                </a:effectLst>
              </a:rPr>
              <a:t>x</a:t>
            </a:r>
            <a:r>
              <a:rPr lang="en-US" sz="3000" baseline="-25000">
                <a:solidFill>
                  <a:srgbClr val="FFFFFF"/>
                </a:solidFill>
                <a:effectLst>
                  <a:outerShdw blurRad="38100" dist="38100" dir="2700000" algn="tl">
                    <a:srgbClr val="000000"/>
                  </a:outerShdw>
                </a:effectLst>
              </a:rPr>
              <a:t>1 </a:t>
            </a:r>
            <a:r>
              <a:rPr lang="en-US" sz="3000">
                <a:solidFill>
                  <a:srgbClr val="FFFFFF"/>
                </a:solidFill>
                <a:effectLst>
                  <a:outerShdw blurRad="38100" dist="38100" dir="2700000" algn="tl">
                    <a:srgbClr val="000000"/>
                  </a:outerShdw>
                </a:effectLst>
              </a:rPr>
              <a:t>and </a:t>
            </a:r>
            <a:r>
              <a:rPr lang="en-US" sz="3000" i="1">
                <a:solidFill>
                  <a:srgbClr val="FFFFFF"/>
                </a:solidFill>
                <a:effectLst>
                  <a:outerShdw blurRad="38100" dist="38100" dir="2700000" algn="tl">
                    <a:srgbClr val="000000"/>
                  </a:outerShdw>
                </a:effectLst>
              </a:rPr>
              <a:t>x</a:t>
            </a:r>
            <a:r>
              <a:rPr lang="en-US" sz="3000" baseline="-25000">
                <a:solidFill>
                  <a:srgbClr val="FFFFFF"/>
                </a:solidFill>
                <a:effectLst>
                  <a:outerShdw blurRad="38100" dist="38100" dir="2700000" algn="tl">
                    <a:srgbClr val="000000"/>
                  </a:outerShdw>
                </a:effectLst>
              </a:rPr>
              <a:t>2</a:t>
            </a:r>
            <a:r>
              <a:rPr lang="en-US" sz="3000">
                <a:solidFill>
                  <a:srgbClr val="FFFFFF"/>
                </a:solidFill>
                <a:effectLst>
                  <a:outerShdw blurRad="38100" dist="38100" dir="2700000" algn="tl">
                    <a:srgbClr val="000000"/>
                  </a:outerShdw>
                </a:effectLst>
              </a:rPr>
              <a:t> are equal to 1 and desired output </a:t>
            </a:r>
            <a:r>
              <a:rPr lang="en-US" sz="3000" i="1">
                <a:solidFill>
                  <a:srgbClr val="FFFFFF"/>
                </a:solidFill>
                <a:effectLst>
                  <a:outerShdw blurRad="38100" dist="38100" dir="2700000" algn="tl">
                    <a:srgbClr val="000000"/>
                  </a:outerShdw>
                </a:effectLst>
              </a:rPr>
              <a:t>y</a:t>
            </a:r>
            <a:r>
              <a:rPr lang="en-US" sz="3000" i="1" baseline="-25000">
                <a:solidFill>
                  <a:srgbClr val="FFFFFF"/>
                </a:solidFill>
                <a:effectLst>
                  <a:outerShdw blurRad="38100" dist="38100" dir="2700000" algn="tl">
                    <a:srgbClr val="000000"/>
                  </a:outerShdw>
                </a:effectLst>
              </a:rPr>
              <a:t>d</a:t>
            </a:r>
            <a:r>
              <a:rPr lang="en-US" sz="3000" baseline="-25000">
                <a:solidFill>
                  <a:srgbClr val="FFFFFF"/>
                </a:solidFill>
                <a:effectLst>
                  <a:outerShdw blurRad="38100" dist="38100" dir="2700000" algn="tl">
                    <a:srgbClr val="000000"/>
                  </a:outerShdw>
                </a:effectLst>
              </a:rPr>
              <a:t>,5</a:t>
            </a:r>
            <a:r>
              <a:rPr lang="en-US" sz="3000">
                <a:solidFill>
                  <a:srgbClr val="FFFFFF"/>
                </a:solidFill>
                <a:effectLst>
                  <a:outerShdw blurRad="38100" dist="38100" dir="2700000" algn="tl">
                    <a:srgbClr val="000000"/>
                  </a:outerShdw>
                </a:effectLst>
              </a:rPr>
              <a:t> is 0. The actual outputs of neurons 3 and 4 in the hidden layer are calculated as</a:t>
            </a:r>
          </a:p>
        </p:txBody>
      </p:sp>
      <p:sp>
        <p:nvSpPr>
          <p:cNvPr id="194563" name="Rectangle 3"/>
          <p:cNvSpPr>
            <a:spLocks noChangeArrowheads="1"/>
          </p:cNvSpPr>
          <p:nvPr/>
        </p:nvSpPr>
        <p:spPr bwMode="auto">
          <a:xfrm>
            <a:off x="266700" y="3386138"/>
            <a:ext cx="87249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77825" indent="-377825">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Now the actual output of neuron 5 in the output layer is determined as:</a:t>
            </a:r>
          </a:p>
        </p:txBody>
      </p:sp>
      <p:sp>
        <p:nvSpPr>
          <p:cNvPr id="194564" name="Rectangle 4"/>
          <p:cNvSpPr>
            <a:spLocks noChangeArrowheads="1"/>
          </p:cNvSpPr>
          <p:nvPr/>
        </p:nvSpPr>
        <p:spPr bwMode="auto">
          <a:xfrm>
            <a:off x="266700" y="5167313"/>
            <a:ext cx="62611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77825" indent="-377825">
              <a:buClr>
                <a:schemeClr val="tx2"/>
              </a:buClr>
              <a:buFont typeface="Wingdings" pitchFamily="2" charset="2"/>
              <a:buChar char="n"/>
            </a:pPr>
            <a:r>
              <a:rPr lang="en-US" sz="3000">
                <a:solidFill>
                  <a:srgbClr val="FFFFFF"/>
                </a:solidFill>
                <a:effectLst>
                  <a:outerShdw blurRad="38100" dist="38100" dir="2700000" algn="tl">
                    <a:srgbClr val="000000"/>
                  </a:outerShdw>
                </a:effectLst>
              </a:rPr>
              <a:t>Thus, the following error is obtained:</a:t>
            </a:r>
          </a:p>
        </p:txBody>
      </p:sp>
      <p:pic>
        <p:nvPicPr>
          <p:cNvPr id="194566" name="Picture 6" descr="G:\books\Pe_uk\Powerpoint\Negnevitsky\final\ppt\ch07\wmf\Slide07-4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4650" y="2057400"/>
            <a:ext cx="8496300" cy="4416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ChangeArrowheads="1"/>
          </p:cNvSpPr>
          <p:nvPr/>
        </p:nvSpPr>
        <p:spPr bwMode="auto">
          <a:xfrm>
            <a:off x="266700" y="382588"/>
            <a:ext cx="8496300" cy="30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77825" indent="-377825">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next step is weight training. To update the weights and threshold levels in our network, we propagate the error, </a:t>
            </a:r>
            <a:r>
              <a:rPr lang="en-US" sz="3000" i="1">
                <a:solidFill>
                  <a:srgbClr val="FFFFFF"/>
                </a:solidFill>
                <a:effectLst>
                  <a:outerShdw blurRad="38100" dist="38100" dir="2700000" algn="tl">
                    <a:srgbClr val="000000"/>
                  </a:outerShdw>
                </a:effectLst>
              </a:rPr>
              <a:t>e</a:t>
            </a:r>
            <a:r>
              <a:rPr lang="en-US" sz="3000">
                <a:solidFill>
                  <a:srgbClr val="FFFFFF"/>
                </a:solidFill>
                <a:effectLst>
                  <a:outerShdw blurRad="38100" dist="38100" dir="2700000" algn="tl">
                    <a:srgbClr val="000000"/>
                  </a:outerShdw>
                </a:effectLst>
              </a:rPr>
              <a:t>, from the output layer backward to the input layer.</a:t>
            </a:r>
          </a:p>
          <a:p>
            <a:pPr marL="377825" indent="-377825">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First, we calculate the error gradient for neuron 5 in the output layer:</a:t>
            </a:r>
          </a:p>
        </p:txBody>
      </p:sp>
      <p:sp>
        <p:nvSpPr>
          <p:cNvPr id="195587" name="Rectangle 3"/>
          <p:cNvSpPr>
            <a:spLocks noChangeArrowheads="1"/>
          </p:cNvSpPr>
          <p:nvPr/>
        </p:nvSpPr>
        <p:spPr bwMode="auto">
          <a:xfrm>
            <a:off x="266700" y="4059238"/>
            <a:ext cx="86487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77825" indent="-377825">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Then we determine the weight corrections assuming that the learning rate parameter, </a:t>
            </a:r>
            <a:r>
              <a:rPr lang="en-US" sz="3000">
                <a:solidFill>
                  <a:srgbClr val="FFFFFF"/>
                </a:solidFill>
                <a:effectLst>
                  <a:outerShdw blurRad="38100" dist="38100" dir="2700000" algn="tl">
                    <a:srgbClr val="000000"/>
                  </a:outerShdw>
                </a:effectLst>
                <a:latin typeface="Symbol" pitchFamily="18" charset="2"/>
              </a:rPr>
              <a:t>a</a:t>
            </a:r>
            <a:r>
              <a:rPr lang="en-US" sz="3000">
                <a:solidFill>
                  <a:srgbClr val="FFFFFF"/>
                </a:solidFill>
                <a:effectLst>
                  <a:outerShdw blurRad="38100" dist="38100" dir="2700000" algn="tl">
                    <a:srgbClr val="000000"/>
                  </a:outerShdw>
                </a:effectLst>
              </a:rPr>
              <a:t>, is equal to 0.1:</a:t>
            </a:r>
          </a:p>
        </p:txBody>
      </p:sp>
      <p:pic>
        <p:nvPicPr>
          <p:cNvPr id="195588" name="Picture 4" descr="G:\books\Pe_uk\Powerpoint\Negnevitsky\final\ppt\ch07\wmf\Slide07-4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2950" y="3427413"/>
            <a:ext cx="7658100" cy="3016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ChangeArrowheads="1"/>
          </p:cNvSpPr>
          <p:nvPr/>
        </p:nvSpPr>
        <p:spPr bwMode="auto">
          <a:xfrm>
            <a:off x="266700" y="520700"/>
            <a:ext cx="838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77825" indent="-377825">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Next we calculate the error gradients for neurons 3 and 4 in the hidden layer:</a:t>
            </a:r>
          </a:p>
        </p:txBody>
      </p:sp>
      <p:sp>
        <p:nvSpPr>
          <p:cNvPr id="196611" name="Rectangle 3"/>
          <p:cNvSpPr>
            <a:spLocks noChangeArrowheads="1"/>
          </p:cNvSpPr>
          <p:nvPr/>
        </p:nvSpPr>
        <p:spPr bwMode="auto">
          <a:xfrm>
            <a:off x="269875" y="2819400"/>
            <a:ext cx="705961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77825" indent="-377825">
              <a:buClr>
                <a:schemeClr val="tx2"/>
              </a:buClr>
              <a:buFont typeface="Wingdings" pitchFamily="2" charset="2"/>
              <a:buChar char="n"/>
            </a:pPr>
            <a:r>
              <a:rPr lang="en-US" sz="3000">
                <a:solidFill>
                  <a:srgbClr val="FFFFFF"/>
                </a:solidFill>
                <a:effectLst>
                  <a:outerShdw blurRad="38100" dist="38100" dir="2700000" algn="tl">
                    <a:srgbClr val="000000"/>
                  </a:outerShdw>
                </a:effectLst>
              </a:rPr>
              <a:t>We then determine the weight corrections:</a:t>
            </a:r>
          </a:p>
        </p:txBody>
      </p:sp>
      <p:pic>
        <p:nvPicPr>
          <p:cNvPr id="196612" name="Picture 4" descr="G:\books\Pe_uk\Powerpoint\Negnevitsky\final\ppt\ch07\wmf\Slide07-4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3425" y="1681163"/>
            <a:ext cx="8105775" cy="4067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ChangeArrowheads="1"/>
          </p:cNvSpPr>
          <p:nvPr/>
        </p:nvSpPr>
        <p:spPr bwMode="auto">
          <a:xfrm>
            <a:off x="265113" y="246063"/>
            <a:ext cx="734218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77825" indent="-377825">
              <a:buClr>
                <a:schemeClr val="tx2"/>
              </a:buClr>
              <a:buFont typeface="Wingdings" pitchFamily="2" charset="2"/>
              <a:buChar char="n"/>
            </a:pPr>
            <a:r>
              <a:rPr lang="en-US" sz="3000">
                <a:solidFill>
                  <a:srgbClr val="FFFFFF"/>
                </a:solidFill>
                <a:effectLst>
                  <a:outerShdw blurRad="38100" dist="38100" dir="2700000" algn="tl">
                    <a:srgbClr val="000000"/>
                  </a:outerShdw>
                </a:effectLst>
              </a:rPr>
              <a:t>At last, we update all weights and threshold:</a:t>
            </a:r>
          </a:p>
        </p:txBody>
      </p:sp>
      <p:sp>
        <p:nvSpPr>
          <p:cNvPr id="197635" name="Rectangle 3"/>
          <p:cNvSpPr>
            <a:spLocks noChangeArrowheads="1"/>
          </p:cNvSpPr>
          <p:nvPr/>
        </p:nvSpPr>
        <p:spPr bwMode="auto">
          <a:xfrm>
            <a:off x="266700" y="5343525"/>
            <a:ext cx="838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77825" indent="-377825">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training process is repeated until the sum of</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squared errors is less than 0.001.</a:t>
            </a:r>
          </a:p>
        </p:txBody>
      </p:sp>
      <p:pic>
        <p:nvPicPr>
          <p:cNvPr id="197636" name="Picture 4" descr="G:\books\Pe_uk\Powerpoint\Negnevitsky\final\ppt\ch07\wmf\Slide07-43.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5963" y="914400"/>
            <a:ext cx="5591175" cy="4448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ChangeArrowheads="1"/>
          </p:cNvSpPr>
          <p:nvPr/>
        </p:nvSpPr>
        <p:spPr bwMode="auto">
          <a:xfrm>
            <a:off x="496888" y="215900"/>
            <a:ext cx="815181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400" b="1">
                <a:solidFill>
                  <a:srgbClr val="FBFE00"/>
                </a:solidFill>
                <a:effectLst>
                  <a:outerShdw blurRad="38100" dist="38100" dir="2700000" algn="tl">
                    <a:srgbClr val="000000"/>
                  </a:outerShdw>
                </a:effectLst>
              </a:rPr>
              <a:t>Learning curve for operation </a:t>
            </a:r>
            <a:r>
              <a:rPr lang="en-US" sz="3400" b="1" i="1">
                <a:solidFill>
                  <a:srgbClr val="FBFE00"/>
                </a:solidFill>
                <a:effectLst>
                  <a:outerShdw blurRad="38100" dist="38100" dir="2700000" algn="tl">
                    <a:srgbClr val="000000"/>
                  </a:outerShdw>
                </a:effectLst>
              </a:rPr>
              <a:t>Exclusive-OR</a:t>
            </a:r>
          </a:p>
        </p:txBody>
      </p:sp>
      <p:grpSp>
        <p:nvGrpSpPr>
          <p:cNvPr id="198662" name="Group 6"/>
          <p:cNvGrpSpPr>
            <a:grpSpLocks/>
          </p:cNvGrpSpPr>
          <p:nvPr/>
        </p:nvGrpSpPr>
        <p:grpSpPr bwMode="auto">
          <a:xfrm>
            <a:off x="976313" y="885825"/>
            <a:ext cx="7105650" cy="5603875"/>
            <a:chOff x="615" y="558"/>
            <a:chExt cx="4530" cy="3570"/>
          </a:xfrm>
        </p:grpSpPr>
        <p:pic>
          <p:nvPicPr>
            <p:cNvPr id="198660" name="Picture 4" descr="G:\books\Pe_uk\Powerpoint\Negnevitsky\final\ppt\ch07\wmf\Slide07-44.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 y="558"/>
              <a:ext cx="4530" cy="3570"/>
            </a:xfrm>
            <a:prstGeom prst="rect">
              <a:avLst/>
            </a:prstGeom>
            <a:noFill/>
            <a:extLst>
              <a:ext uri="{909E8E84-426E-40DD-AFC4-6F175D3DCCD1}">
                <a14:hiddenFill xmlns:a14="http://schemas.microsoft.com/office/drawing/2010/main">
                  <a:solidFill>
                    <a:srgbClr val="FFFFFF"/>
                  </a:solidFill>
                </a14:hiddenFill>
              </a:ext>
            </a:extLst>
          </p:spPr>
        </p:pic>
        <p:sp>
          <p:nvSpPr>
            <p:cNvPr id="198661" name="Text Box 5"/>
            <p:cNvSpPr txBox="1">
              <a:spLocks noChangeArrowheads="1"/>
            </p:cNvSpPr>
            <p:nvPr/>
          </p:nvSpPr>
          <p:spPr bwMode="auto">
            <a:xfrm rot="-5400000">
              <a:off x="217" y="2106"/>
              <a:ext cx="1235"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chemeClr val="bg2"/>
                  </a:solidFill>
                  <a:effectLst/>
                </a:rPr>
                <a:t>Sum-Squared Error</a:t>
              </a: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ChangeArrowheads="1"/>
          </p:cNvSpPr>
          <p:nvPr/>
        </p:nvSpPr>
        <p:spPr bwMode="auto">
          <a:xfrm>
            <a:off x="379413" y="227013"/>
            <a:ext cx="838358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400" b="1">
                <a:solidFill>
                  <a:srgbClr val="FBFE00"/>
                </a:solidFill>
                <a:effectLst>
                  <a:outerShdw blurRad="38100" dist="38100" dir="2700000" algn="tl">
                    <a:srgbClr val="000000"/>
                  </a:outerShdw>
                </a:effectLst>
              </a:rPr>
              <a:t>Final results of three-layer network learning</a:t>
            </a:r>
          </a:p>
        </p:txBody>
      </p:sp>
      <p:pic>
        <p:nvPicPr>
          <p:cNvPr id="199683" name="Picture 3" descr="G:\books\Pe_uk\Powerpoint\Negnevitsky\final\ppt\ch07\wmf\Slide07-45.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613" y="1143000"/>
            <a:ext cx="8486775" cy="3457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ChangeArrowheads="1"/>
          </p:cNvSpPr>
          <p:nvPr/>
        </p:nvSpPr>
        <p:spPr bwMode="auto">
          <a:xfrm>
            <a:off x="381000" y="266700"/>
            <a:ext cx="838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3000" b="1">
                <a:solidFill>
                  <a:srgbClr val="FBFE00"/>
                </a:solidFill>
                <a:effectLst>
                  <a:outerShdw blurRad="38100" dist="38100" dir="2700000" algn="tl">
                    <a:srgbClr val="000000"/>
                  </a:outerShdw>
                </a:effectLst>
              </a:rPr>
              <a:t>Network represented by McCulloch-Pitts model for solving the </a:t>
            </a:r>
            <a:r>
              <a:rPr lang="en-US" sz="3000" b="1" i="1">
                <a:solidFill>
                  <a:srgbClr val="FBFE00"/>
                </a:solidFill>
                <a:effectLst>
                  <a:outerShdw blurRad="38100" dist="38100" dir="2700000" algn="tl">
                    <a:srgbClr val="000000"/>
                  </a:outerShdw>
                </a:effectLst>
              </a:rPr>
              <a:t>Exclusive-OR </a:t>
            </a:r>
            <a:r>
              <a:rPr lang="en-US" sz="3000" b="1">
                <a:solidFill>
                  <a:srgbClr val="FBFE00"/>
                </a:solidFill>
                <a:effectLst>
                  <a:outerShdw blurRad="38100" dist="38100" dir="2700000" algn="tl">
                    <a:srgbClr val="000000"/>
                  </a:outerShdw>
                </a:effectLst>
              </a:rPr>
              <a:t>operation</a:t>
            </a:r>
          </a:p>
        </p:txBody>
      </p:sp>
      <p:pic>
        <p:nvPicPr>
          <p:cNvPr id="200707" name="Picture 3" descr="G:\books\Pe_uk\Powerpoint\Negnevitsky\final\ppt\ch07\wmf\Slide07-46.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371600"/>
            <a:ext cx="8181975" cy="4975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ChangeArrowheads="1"/>
          </p:cNvSpPr>
          <p:nvPr/>
        </p:nvSpPr>
        <p:spPr bwMode="auto">
          <a:xfrm>
            <a:off x="2501900" y="198438"/>
            <a:ext cx="4133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1">
                <a:solidFill>
                  <a:srgbClr val="FBFE00"/>
                </a:solidFill>
                <a:effectLst>
                  <a:outerShdw blurRad="38100" dist="38100" dir="2700000" algn="tl">
                    <a:srgbClr val="000000"/>
                  </a:outerShdw>
                </a:effectLst>
              </a:rPr>
              <a:t>Decision boundaries</a:t>
            </a:r>
          </a:p>
        </p:txBody>
      </p:sp>
      <p:sp>
        <p:nvSpPr>
          <p:cNvPr id="201731" name="Rectangle 3"/>
          <p:cNvSpPr>
            <a:spLocks noChangeArrowheads="1"/>
          </p:cNvSpPr>
          <p:nvPr/>
        </p:nvSpPr>
        <p:spPr bwMode="auto">
          <a:xfrm>
            <a:off x="457200" y="4495800"/>
            <a:ext cx="86868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AutoNum type="alphaLcParenBoth"/>
              <a:tabLst>
                <a:tab pos="568325" algn="l"/>
              </a:tabLst>
            </a:pPr>
            <a:r>
              <a:rPr lang="en-US" sz="3000">
                <a:solidFill>
                  <a:srgbClr val="FBFE00"/>
                </a:solidFill>
                <a:effectLst>
                  <a:outerShdw blurRad="38100" dist="38100" dir="2700000" algn="tl">
                    <a:srgbClr val="000000"/>
                  </a:outerShdw>
                </a:effectLst>
              </a:rPr>
              <a:t> Decision</a:t>
            </a:r>
            <a:r>
              <a:rPr lang="en-US" sz="3000">
                <a:solidFill>
                  <a:srgbClr val="000000"/>
                </a:solidFill>
                <a:effectLst>
                  <a:outerShdw blurRad="38100" dist="38100" dir="2700000" algn="tl">
                    <a:srgbClr val="FFFFFF"/>
                  </a:outerShdw>
                </a:effectLst>
              </a:rPr>
              <a:t> </a:t>
            </a:r>
            <a:r>
              <a:rPr lang="en-US" sz="3000">
                <a:solidFill>
                  <a:srgbClr val="FBFE00"/>
                </a:solidFill>
                <a:effectLst>
                  <a:outerShdw blurRad="38100" dist="38100" dir="2700000" algn="tl">
                    <a:srgbClr val="000000"/>
                  </a:outerShdw>
                </a:effectLst>
              </a:rPr>
              <a:t>boundary constructed by hidden neuron 3; (</a:t>
            </a:r>
            <a:r>
              <a:rPr lang="en-US" sz="3000" i="1">
                <a:solidFill>
                  <a:srgbClr val="FBFE00"/>
                </a:solidFill>
                <a:effectLst>
                  <a:outerShdw blurRad="38100" dist="38100" dir="2700000" algn="tl">
                    <a:srgbClr val="000000"/>
                  </a:outerShdw>
                </a:effectLst>
              </a:rPr>
              <a:t>b</a:t>
            </a:r>
            <a:r>
              <a:rPr lang="en-US" sz="3000">
                <a:solidFill>
                  <a:srgbClr val="FBFE00"/>
                </a:solidFill>
                <a:effectLst>
                  <a:outerShdw blurRad="38100" dist="38100" dir="2700000" algn="tl">
                    <a:srgbClr val="000000"/>
                  </a:outerShdw>
                </a:effectLst>
              </a:rPr>
              <a:t>) Decision boundary constructed by hidden neuron 4; (</a:t>
            </a:r>
            <a:r>
              <a:rPr lang="en-US" sz="3000" i="1">
                <a:solidFill>
                  <a:srgbClr val="FBFE00"/>
                </a:solidFill>
                <a:effectLst>
                  <a:outerShdw blurRad="38100" dist="38100" dir="2700000" algn="tl">
                    <a:srgbClr val="000000"/>
                  </a:outerShdw>
                </a:effectLst>
              </a:rPr>
              <a:t>c</a:t>
            </a:r>
            <a:r>
              <a:rPr lang="en-US" sz="3000">
                <a:solidFill>
                  <a:srgbClr val="FBFE00"/>
                </a:solidFill>
                <a:effectLst>
                  <a:outerShdw blurRad="38100" dist="38100" dir="2700000" algn="tl">
                    <a:srgbClr val="000000"/>
                  </a:outerShdw>
                </a:effectLst>
              </a:rPr>
              <a:t>) Decision boundaries constructed by the complete   	three-layer  network</a:t>
            </a:r>
          </a:p>
        </p:txBody>
      </p:sp>
      <p:pic>
        <p:nvPicPr>
          <p:cNvPr id="201732" name="Picture 4" descr="G:\books\Pe_uk\Powerpoint\Negnevitsky\final\ppt\ch07\wmf\Slide07-47.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1475" y="900113"/>
            <a:ext cx="8639175" cy="3457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ChangeArrowheads="1"/>
          </p:cNvSpPr>
          <p:nvPr/>
        </p:nvSpPr>
        <p:spPr bwMode="auto">
          <a:xfrm>
            <a:off x="1952625" y="217488"/>
            <a:ext cx="5238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1">
                <a:solidFill>
                  <a:srgbClr val="FBFE00"/>
                </a:solidFill>
                <a:effectLst>
                  <a:outerShdw blurRad="38100" dist="38100" dir="2700000" algn="tl">
                    <a:srgbClr val="000000"/>
                  </a:outerShdw>
                </a:effectLst>
              </a:rPr>
              <a:t>Biological neural network</a:t>
            </a:r>
          </a:p>
        </p:txBody>
      </p:sp>
      <p:pic>
        <p:nvPicPr>
          <p:cNvPr id="158723" name="Picture 3" descr="G:\books\Pe_uk\Powerpoint\Negnevitsky\final\ppt\ch07\wmf\Slide07-05.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371600"/>
            <a:ext cx="8382000" cy="4143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ChangeArrowheads="1"/>
          </p:cNvSpPr>
          <p:nvPr/>
        </p:nvSpPr>
        <p:spPr bwMode="auto">
          <a:xfrm>
            <a:off x="381000" y="201613"/>
            <a:ext cx="8382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4000" b="1">
                <a:solidFill>
                  <a:srgbClr val="FBFE00"/>
                </a:solidFill>
                <a:effectLst>
                  <a:outerShdw blurRad="38100" dist="38100" dir="2700000" algn="tl">
                    <a:srgbClr val="000000"/>
                  </a:outerShdw>
                </a:effectLst>
              </a:rPr>
              <a:t>Accelerated learning in multilayer neural networks</a:t>
            </a:r>
          </a:p>
        </p:txBody>
      </p:sp>
      <p:sp>
        <p:nvSpPr>
          <p:cNvPr id="202755" name="Rectangle 3"/>
          <p:cNvSpPr>
            <a:spLocks noChangeArrowheads="1"/>
          </p:cNvSpPr>
          <p:nvPr/>
        </p:nvSpPr>
        <p:spPr bwMode="auto">
          <a:xfrm>
            <a:off x="280988" y="1525588"/>
            <a:ext cx="83820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5763" indent="-385763">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A multilayer network learns much faster when the sigmoidal activation function is represented by a </a:t>
            </a:r>
            <a:r>
              <a:rPr lang="en-US" sz="3000" b="1">
                <a:solidFill>
                  <a:srgbClr val="FBFE00"/>
                </a:solidFill>
                <a:effectLst>
                  <a:outerShdw blurRad="38100" dist="38100" dir="2700000" algn="tl">
                    <a:srgbClr val="000000"/>
                  </a:outerShdw>
                </a:effectLst>
              </a:rPr>
              <a:t>hyperbolic tangent</a:t>
            </a:r>
            <a:r>
              <a:rPr lang="en-US" sz="3000">
                <a:solidFill>
                  <a:srgbClr val="FFFFFF"/>
                </a:solidFill>
                <a:effectLst>
                  <a:outerShdw blurRad="38100" dist="38100" dir="2700000" algn="tl">
                    <a:srgbClr val="000000"/>
                  </a:outerShdw>
                </a:effectLst>
              </a:rPr>
              <a:t>:</a:t>
            </a:r>
          </a:p>
        </p:txBody>
      </p:sp>
      <p:sp>
        <p:nvSpPr>
          <p:cNvPr id="202756" name="Rectangle 4"/>
          <p:cNvSpPr>
            <a:spLocks noChangeArrowheads="1"/>
          </p:cNvSpPr>
          <p:nvPr/>
        </p:nvSpPr>
        <p:spPr bwMode="auto">
          <a:xfrm>
            <a:off x="295275" y="4251325"/>
            <a:ext cx="6477000"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5763" indent="-385763">
              <a:spcBef>
                <a:spcPct val="50000"/>
              </a:spcBef>
            </a:pPr>
            <a:r>
              <a:rPr lang="en-US" sz="3000">
                <a:solidFill>
                  <a:srgbClr val="FFFFFF"/>
                </a:solidFill>
                <a:effectLst>
                  <a:outerShdw blurRad="38100" dist="38100" dir="2700000" algn="tl">
                    <a:srgbClr val="000000"/>
                  </a:outerShdw>
                </a:effectLst>
              </a:rPr>
              <a:t>	where </a:t>
            </a:r>
            <a:r>
              <a:rPr lang="en-US" sz="3000" i="1">
                <a:solidFill>
                  <a:srgbClr val="FFFFFF"/>
                </a:solidFill>
                <a:effectLst>
                  <a:outerShdw blurRad="38100" dist="38100" dir="2700000" algn="tl">
                    <a:srgbClr val="000000"/>
                  </a:outerShdw>
                </a:effectLst>
              </a:rPr>
              <a:t>a </a:t>
            </a:r>
            <a:r>
              <a:rPr lang="en-US" sz="3000">
                <a:solidFill>
                  <a:srgbClr val="FFFFFF"/>
                </a:solidFill>
                <a:effectLst>
                  <a:outerShdw blurRad="38100" dist="38100" dir="2700000" algn="tl">
                    <a:srgbClr val="000000"/>
                  </a:outerShdw>
                </a:effectLst>
              </a:rPr>
              <a:t>and </a:t>
            </a:r>
            <a:r>
              <a:rPr lang="en-US" sz="3000" i="1">
                <a:solidFill>
                  <a:srgbClr val="FFFFFF"/>
                </a:solidFill>
                <a:effectLst>
                  <a:outerShdw blurRad="38100" dist="38100" dir="2700000" algn="tl">
                    <a:srgbClr val="000000"/>
                  </a:outerShdw>
                </a:effectLst>
              </a:rPr>
              <a:t>b</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are constants.</a:t>
            </a:r>
          </a:p>
          <a:p>
            <a:pPr marL="385763" indent="-385763">
              <a:spcBef>
                <a:spcPct val="50000"/>
              </a:spcBef>
            </a:pPr>
            <a:r>
              <a:rPr lang="en-US" sz="3000">
                <a:solidFill>
                  <a:srgbClr val="FFFFFF"/>
                </a:solidFill>
                <a:effectLst>
                  <a:outerShdw blurRad="38100" dist="38100" dir="2700000" algn="tl">
                    <a:srgbClr val="000000"/>
                  </a:outerShdw>
                </a:effectLst>
              </a:rPr>
              <a:t>	Suitable values for </a:t>
            </a:r>
            <a:r>
              <a:rPr lang="en-US" sz="3000" i="1">
                <a:solidFill>
                  <a:srgbClr val="FFFFFF"/>
                </a:solidFill>
                <a:effectLst>
                  <a:outerShdw blurRad="38100" dist="38100" dir="2700000" algn="tl">
                    <a:srgbClr val="000000"/>
                  </a:outerShdw>
                </a:effectLst>
              </a:rPr>
              <a:t>a </a:t>
            </a:r>
            <a:r>
              <a:rPr lang="en-US" sz="3000">
                <a:solidFill>
                  <a:srgbClr val="FFFFFF"/>
                </a:solidFill>
                <a:effectLst>
                  <a:outerShdw blurRad="38100" dist="38100" dir="2700000" algn="tl">
                    <a:srgbClr val="000000"/>
                  </a:outerShdw>
                </a:effectLst>
              </a:rPr>
              <a:t>and </a:t>
            </a:r>
            <a:r>
              <a:rPr lang="en-US" sz="3000" i="1">
                <a:solidFill>
                  <a:srgbClr val="FFFFFF"/>
                </a:solidFill>
                <a:effectLst>
                  <a:outerShdw blurRad="38100" dist="38100" dir="2700000" algn="tl">
                    <a:srgbClr val="000000"/>
                  </a:outerShdw>
                </a:effectLst>
              </a:rPr>
              <a:t>b </a:t>
            </a:r>
            <a:r>
              <a:rPr lang="en-US" sz="3000">
                <a:solidFill>
                  <a:srgbClr val="FFFFFF"/>
                </a:solidFill>
                <a:effectLst>
                  <a:outerShdw blurRad="38100" dist="38100" dir="2700000" algn="tl">
                    <a:srgbClr val="000000"/>
                  </a:outerShdw>
                </a:effectLst>
              </a:rPr>
              <a:t>are:                 </a:t>
            </a:r>
            <a:r>
              <a:rPr lang="en-US" sz="3000" i="1">
                <a:solidFill>
                  <a:srgbClr val="FFFFFF"/>
                </a:solidFill>
                <a:effectLst>
                  <a:outerShdw blurRad="38100" dist="38100" dir="2700000" algn="tl">
                    <a:srgbClr val="000000"/>
                  </a:outerShdw>
                </a:effectLst>
              </a:rPr>
              <a:t>a </a:t>
            </a:r>
            <a:r>
              <a:rPr lang="en-US" sz="3000">
                <a:solidFill>
                  <a:srgbClr val="FFFFFF"/>
                </a:solidFill>
                <a:effectLst>
                  <a:outerShdw blurRad="38100" dist="38100" dir="2700000" algn="tl">
                    <a:srgbClr val="000000"/>
                  </a:outerShdw>
                </a:effectLst>
              </a:rPr>
              <a:t>= 1.716 and </a:t>
            </a:r>
            <a:r>
              <a:rPr lang="en-US" sz="3000" i="1">
                <a:solidFill>
                  <a:srgbClr val="FFFFFF"/>
                </a:solidFill>
                <a:effectLst>
                  <a:outerShdw blurRad="38100" dist="38100" dir="2700000" algn="tl">
                    <a:srgbClr val="000000"/>
                  </a:outerShdw>
                </a:effectLst>
              </a:rPr>
              <a:t>b </a:t>
            </a:r>
            <a:r>
              <a:rPr lang="en-US" sz="3000">
                <a:solidFill>
                  <a:srgbClr val="FFFFFF"/>
                </a:solidFill>
                <a:effectLst>
                  <a:outerShdw blurRad="38100" dist="38100" dir="2700000" algn="tl">
                    <a:srgbClr val="000000"/>
                  </a:outerShdw>
                </a:effectLst>
              </a:rPr>
              <a:t>= 0.</a:t>
            </a:r>
            <a:r>
              <a:rPr lang="en-US" sz="3000">
                <a:effectLst>
                  <a:outerShdw blurRad="38100" dist="38100" dir="2700000" algn="tl">
                    <a:srgbClr val="000000"/>
                  </a:outerShdw>
                </a:effectLst>
              </a:rPr>
              <a:t>667</a:t>
            </a:r>
          </a:p>
        </p:txBody>
      </p:sp>
      <p:pic>
        <p:nvPicPr>
          <p:cNvPr id="202757" name="Picture 5" descr="G:\books\Pe_uk\Powerpoint\Negnevitsky\final\ppt\ch07\wmf\Slide07-4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75" y="3048000"/>
            <a:ext cx="3457575" cy="1171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ChangeArrowheads="1"/>
          </p:cNvSpPr>
          <p:nvPr/>
        </p:nvSpPr>
        <p:spPr bwMode="auto">
          <a:xfrm>
            <a:off x="280988" y="750888"/>
            <a:ext cx="838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5763" indent="-385763">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We also can accelerate training by including a </a:t>
            </a:r>
            <a:r>
              <a:rPr lang="en-US" sz="3000" b="1">
                <a:solidFill>
                  <a:srgbClr val="FBFE00"/>
                </a:solidFill>
                <a:effectLst>
                  <a:outerShdw blurRad="38100" dist="38100" dir="2700000" algn="tl">
                    <a:srgbClr val="000000"/>
                  </a:outerShdw>
                </a:effectLst>
              </a:rPr>
              <a:t>momentum term </a:t>
            </a:r>
            <a:r>
              <a:rPr lang="en-US" sz="3000">
                <a:solidFill>
                  <a:srgbClr val="FFFFFF"/>
                </a:solidFill>
                <a:effectLst>
                  <a:outerShdw blurRad="38100" dist="38100" dir="2700000" algn="tl">
                    <a:srgbClr val="000000"/>
                  </a:outerShdw>
                </a:effectLst>
              </a:rPr>
              <a:t>in the delta rule:</a:t>
            </a:r>
          </a:p>
        </p:txBody>
      </p:sp>
      <p:sp>
        <p:nvSpPr>
          <p:cNvPr id="203779" name="Rectangle 3"/>
          <p:cNvSpPr>
            <a:spLocks noChangeArrowheads="1"/>
          </p:cNvSpPr>
          <p:nvPr/>
        </p:nvSpPr>
        <p:spPr bwMode="auto">
          <a:xfrm>
            <a:off x="309563" y="2879725"/>
            <a:ext cx="83820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5763" indent="-385763">
              <a:spcBef>
                <a:spcPct val="50000"/>
              </a:spcBef>
            </a:pPr>
            <a:r>
              <a:rPr lang="en-US" sz="3000">
                <a:solidFill>
                  <a:srgbClr val="FFFFFF"/>
                </a:solidFill>
                <a:effectLst>
                  <a:outerShdw blurRad="38100" dist="38100" dir="2700000" algn="tl">
                    <a:srgbClr val="000000"/>
                  </a:outerShdw>
                </a:effectLst>
              </a:rPr>
              <a:t>	where </a:t>
            </a:r>
            <a:r>
              <a:rPr lang="en-US" sz="3000">
                <a:solidFill>
                  <a:srgbClr val="FFFFFF"/>
                </a:solidFill>
                <a:effectLst>
                  <a:outerShdw blurRad="38100" dist="38100" dir="2700000" algn="tl">
                    <a:srgbClr val="000000"/>
                  </a:outerShdw>
                </a:effectLst>
                <a:latin typeface="Symbol" pitchFamily="18" charset="2"/>
              </a:rPr>
              <a:t>b </a:t>
            </a:r>
            <a:r>
              <a:rPr lang="en-US" sz="3000">
                <a:solidFill>
                  <a:srgbClr val="FFFFFF"/>
                </a:solidFill>
                <a:effectLst>
                  <a:outerShdw blurRad="38100" dist="38100" dir="2700000" algn="tl">
                    <a:srgbClr val="000000"/>
                  </a:outerShdw>
                </a:effectLst>
              </a:rPr>
              <a:t>is a positive number (0 </a:t>
            </a:r>
            <a:r>
              <a:rPr lang="en-US" sz="3000">
                <a:solidFill>
                  <a:srgbClr val="FFFFFF"/>
                </a:solidFill>
                <a:effectLst>
                  <a:outerShdw blurRad="38100" dist="38100" dir="2700000" algn="tl">
                    <a:srgbClr val="000000"/>
                  </a:outerShdw>
                </a:effectLst>
                <a:latin typeface="Symbol" pitchFamily="18" charset="2"/>
              </a:rPr>
              <a:t>£ b &lt; </a:t>
            </a:r>
            <a:r>
              <a:rPr lang="en-US" sz="3000">
                <a:solidFill>
                  <a:srgbClr val="FFFFFF"/>
                </a:solidFill>
                <a:effectLst>
                  <a:outerShdw blurRad="38100" dist="38100" dir="2700000" algn="tl">
                    <a:srgbClr val="000000"/>
                  </a:outerShdw>
                </a:effectLst>
              </a:rPr>
              <a:t>1) called the </a:t>
            </a:r>
            <a:r>
              <a:rPr lang="en-US" sz="3000" b="1">
                <a:solidFill>
                  <a:srgbClr val="FBFE00"/>
                </a:solidFill>
                <a:effectLst>
                  <a:outerShdw blurRad="38100" dist="38100" dir="2700000" algn="tl">
                    <a:srgbClr val="000000"/>
                  </a:outerShdw>
                </a:effectLst>
              </a:rPr>
              <a:t>momentum constant</a:t>
            </a:r>
            <a:r>
              <a:rPr lang="en-US" sz="3000">
                <a:solidFill>
                  <a:srgbClr val="FFFFFF"/>
                </a:solidFill>
                <a:effectLst>
                  <a:outerShdw blurRad="38100" dist="38100" dir="2700000" algn="tl">
                    <a:srgbClr val="000000"/>
                  </a:outerShdw>
                </a:effectLst>
              </a:rPr>
              <a:t>. Typically, the momentum constant is set to 0.95. </a:t>
            </a:r>
            <a:endParaRPr lang="en-US" sz="3000" i="1">
              <a:solidFill>
                <a:srgbClr val="FFFFFF"/>
              </a:solidFill>
              <a:effectLst>
                <a:outerShdw blurRad="38100" dist="38100" dir="2700000" algn="tl">
                  <a:srgbClr val="000000"/>
                </a:outerShdw>
              </a:effectLst>
            </a:endParaRPr>
          </a:p>
        </p:txBody>
      </p:sp>
      <p:sp>
        <p:nvSpPr>
          <p:cNvPr id="203780" name="Rectangle 4"/>
          <p:cNvSpPr>
            <a:spLocks noChangeArrowheads="1"/>
          </p:cNvSpPr>
          <p:nvPr/>
        </p:nvSpPr>
        <p:spPr bwMode="auto">
          <a:xfrm>
            <a:off x="300038" y="5089525"/>
            <a:ext cx="826293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85763" indent="-385763"/>
            <a:r>
              <a:rPr lang="en-US" sz="3000">
                <a:solidFill>
                  <a:srgbClr val="FFFFFF"/>
                </a:solidFill>
                <a:effectLst>
                  <a:outerShdw blurRad="38100" dist="38100" dir="2700000" algn="tl">
                    <a:srgbClr val="000000"/>
                  </a:outerShdw>
                </a:effectLst>
              </a:rPr>
              <a:t>	This equation is called the </a:t>
            </a:r>
            <a:r>
              <a:rPr lang="en-US" sz="3000" b="1">
                <a:solidFill>
                  <a:srgbClr val="FBFE00"/>
                </a:solidFill>
                <a:effectLst>
                  <a:outerShdw blurRad="38100" dist="38100" dir="2700000" algn="tl">
                    <a:srgbClr val="000000"/>
                  </a:outerShdw>
                </a:effectLst>
              </a:rPr>
              <a:t>generalised delta rule</a:t>
            </a:r>
            <a:r>
              <a:rPr lang="en-US" sz="3000" i="1">
                <a:solidFill>
                  <a:srgbClr val="FFFFFF"/>
                </a:solidFill>
                <a:effectLst>
                  <a:outerShdw blurRad="38100" dist="38100" dir="2700000" algn="tl">
                    <a:srgbClr val="000000"/>
                  </a:outerShdw>
                </a:effectLst>
              </a:rPr>
              <a:t>.</a:t>
            </a:r>
          </a:p>
        </p:txBody>
      </p:sp>
      <p:pic>
        <p:nvPicPr>
          <p:cNvPr id="203782" name="Picture 6" descr="G:\books\Pe_uk\Powerpoint\Negnevitsky\final\ppt\ch07\wmf\Slide07-49.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8350" y="1890713"/>
            <a:ext cx="7807325" cy="873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ChangeArrowheads="1"/>
          </p:cNvSpPr>
          <p:nvPr/>
        </p:nvSpPr>
        <p:spPr bwMode="auto">
          <a:xfrm>
            <a:off x="82550" y="223838"/>
            <a:ext cx="898048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000" b="1">
                <a:solidFill>
                  <a:srgbClr val="FBFE00"/>
                </a:solidFill>
                <a:effectLst>
                  <a:outerShdw blurRad="38100" dist="38100" dir="2700000" algn="tl">
                    <a:srgbClr val="000000"/>
                  </a:outerShdw>
                </a:effectLst>
              </a:rPr>
              <a:t>Learning with momentum for operation </a:t>
            </a:r>
            <a:r>
              <a:rPr lang="en-US" sz="3000" b="1" i="1">
                <a:solidFill>
                  <a:srgbClr val="FBFE00"/>
                </a:solidFill>
                <a:effectLst>
                  <a:outerShdw blurRad="38100" dist="38100" dir="2700000" algn="tl">
                    <a:srgbClr val="000000"/>
                  </a:outerShdw>
                </a:effectLst>
              </a:rPr>
              <a:t>Exclusive-OR</a:t>
            </a:r>
          </a:p>
        </p:txBody>
      </p:sp>
      <p:grpSp>
        <p:nvGrpSpPr>
          <p:cNvPr id="204807" name="Group 7"/>
          <p:cNvGrpSpPr>
            <a:grpSpLocks/>
          </p:cNvGrpSpPr>
          <p:nvPr/>
        </p:nvGrpSpPr>
        <p:grpSpPr bwMode="auto">
          <a:xfrm>
            <a:off x="976313" y="804863"/>
            <a:ext cx="7191375" cy="5730875"/>
            <a:chOff x="615" y="355"/>
            <a:chExt cx="4530" cy="3610"/>
          </a:xfrm>
        </p:grpSpPr>
        <p:pic>
          <p:nvPicPr>
            <p:cNvPr id="204805" name="Picture 5" descr="G:\books\Pe_uk\Powerpoint\Negnevitsky\final\ppt\ch07\wmf\Slide07-5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 y="355"/>
              <a:ext cx="4530" cy="3610"/>
            </a:xfrm>
            <a:prstGeom prst="rect">
              <a:avLst/>
            </a:prstGeom>
            <a:noFill/>
            <a:extLst>
              <a:ext uri="{909E8E84-426E-40DD-AFC4-6F175D3DCCD1}">
                <a14:hiddenFill xmlns:a14="http://schemas.microsoft.com/office/drawing/2010/main">
                  <a:solidFill>
                    <a:srgbClr val="FFFFFF"/>
                  </a:solidFill>
                </a14:hiddenFill>
              </a:ext>
            </a:extLst>
          </p:spPr>
        </p:pic>
        <p:sp>
          <p:nvSpPr>
            <p:cNvPr id="204806" name="Text Box 6"/>
            <p:cNvSpPr txBox="1">
              <a:spLocks noChangeArrowheads="1"/>
            </p:cNvSpPr>
            <p:nvPr/>
          </p:nvSpPr>
          <p:spPr bwMode="auto">
            <a:xfrm rot="-5400000">
              <a:off x="386" y="2892"/>
              <a:ext cx="81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chemeClr val="bg2"/>
                  </a:solidFill>
                  <a:effectLst/>
                </a:rPr>
                <a:t>Learning Rate</a:t>
              </a: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ChangeArrowheads="1"/>
          </p:cNvSpPr>
          <p:nvPr/>
        </p:nvSpPr>
        <p:spPr bwMode="auto">
          <a:xfrm>
            <a:off x="873125" y="201613"/>
            <a:ext cx="7397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1">
                <a:solidFill>
                  <a:srgbClr val="FBFE00"/>
                </a:solidFill>
                <a:effectLst>
                  <a:outerShdw blurRad="38100" dist="38100" dir="2700000" algn="tl">
                    <a:srgbClr val="000000"/>
                  </a:outerShdw>
                </a:effectLst>
              </a:rPr>
              <a:t>Learning with adaptive learning rate</a:t>
            </a:r>
          </a:p>
        </p:txBody>
      </p:sp>
      <p:sp>
        <p:nvSpPr>
          <p:cNvPr id="233475" name="Rectangle 3"/>
          <p:cNvSpPr>
            <a:spLocks noChangeArrowheads="1"/>
          </p:cNvSpPr>
          <p:nvPr/>
        </p:nvSpPr>
        <p:spPr bwMode="auto">
          <a:xfrm>
            <a:off x="282575" y="936625"/>
            <a:ext cx="8382000" cy="97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900">
                <a:solidFill>
                  <a:srgbClr val="FFFFFF"/>
                </a:solidFill>
                <a:effectLst>
                  <a:outerShdw blurRad="38100" dist="38100" dir="2700000" algn="tl">
                    <a:srgbClr val="000000"/>
                  </a:outerShdw>
                </a:effectLst>
              </a:rPr>
              <a:t>To accelerate the convergence and yet avoid the  danger of instability, we can apply two heuristics:</a:t>
            </a:r>
          </a:p>
        </p:txBody>
      </p:sp>
      <p:sp>
        <p:nvSpPr>
          <p:cNvPr id="233476" name="Rectangle 4"/>
          <p:cNvSpPr>
            <a:spLocks noChangeArrowheads="1"/>
          </p:cNvSpPr>
          <p:nvPr/>
        </p:nvSpPr>
        <p:spPr bwMode="auto">
          <a:xfrm>
            <a:off x="296863" y="2041525"/>
            <a:ext cx="8467725" cy="422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5763" indent="-385763">
              <a:spcBef>
                <a:spcPct val="50000"/>
              </a:spcBef>
            </a:pPr>
            <a:r>
              <a:rPr lang="en-US" sz="3000" b="1" u="sng">
                <a:solidFill>
                  <a:srgbClr val="FBFE00"/>
                </a:solidFill>
                <a:effectLst>
                  <a:outerShdw blurRad="38100" dist="38100" dir="2700000" algn="tl">
                    <a:srgbClr val="000000"/>
                  </a:outerShdw>
                </a:effectLst>
              </a:rPr>
              <a:t>Heuristic 1</a:t>
            </a:r>
            <a:r>
              <a:rPr lang="en-US" b="1">
                <a:solidFill>
                  <a:srgbClr val="FBFE00"/>
                </a:solidFill>
                <a:effectLst>
                  <a:outerShdw blurRad="38100" dist="38100" dir="2700000" algn="tl">
                    <a:srgbClr val="000000"/>
                  </a:outerShdw>
                </a:effectLst>
              </a:rPr>
              <a:t>                                                                                       </a:t>
            </a:r>
            <a:r>
              <a:rPr lang="en-US" sz="2800">
                <a:solidFill>
                  <a:srgbClr val="FFFFFF"/>
                </a:solidFill>
                <a:effectLst>
                  <a:outerShdw blurRad="38100" dist="38100" dir="2700000" algn="tl">
                    <a:srgbClr val="000000"/>
                  </a:outerShdw>
                </a:effectLst>
              </a:rPr>
              <a:t>If the change of the sum of squared errors has the same algebraic sign for several consequent epochs, then the learning rate parameter, </a:t>
            </a:r>
            <a:r>
              <a:rPr lang="en-US" sz="2800" i="1">
                <a:solidFill>
                  <a:srgbClr val="FFFFFF"/>
                </a:solidFill>
                <a:effectLst>
                  <a:outerShdw blurRad="38100" dist="38100" dir="2700000" algn="tl">
                    <a:srgbClr val="000000"/>
                  </a:outerShdw>
                </a:effectLst>
                <a:latin typeface="Symbol" pitchFamily="18" charset="2"/>
              </a:rPr>
              <a:t>a</a:t>
            </a:r>
            <a:r>
              <a:rPr lang="en-US" sz="2800">
                <a:solidFill>
                  <a:srgbClr val="FFFFFF"/>
                </a:solidFill>
                <a:effectLst>
                  <a:outerShdw blurRad="38100" dist="38100" dir="2700000" algn="tl">
                    <a:srgbClr val="000000"/>
                  </a:outerShdw>
                </a:effectLst>
              </a:rPr>
              <a:t>, should be increased.</a:t>
            </a:r>
          </a:p>
          <a:p>
            <a:pPr marL="385763" indent="-385763">
              <a:spcBef>
                <a:spcPct val="50000"/>
              </a:spcBef>
            </a:pPr>
            <a:r>
              <a:rPr lang="en-US" sz="3000" b="1" u="sng">
                <a:solidFill>
                  <a:srgbClr val="FBFE00"/>
                </a:solidFill>
                <a:effectLst>
                  <a:outerShdw blurRad="38100" dist="38100" dir="2700000" algn="tl">
                    <a:srgbClr val="000000"/>
                  </a:outerShdw>
                </a:effectLst>
              </a:rPr>
              <a:t>Heuristic 2</a:t>
            </a:r>
            <a:r>
              <a:rPr lang="en-US" b="1">
                <a:solidFill>
                  <a:srgbClr val="FBFE00"/>
                </a:solidFill>
                <a:effectLst>
                  <a:outerShdw blurRad="38100" dist="38100" dir="2700000" algn="tl">
                    <a:srgbClr val="000000"/>
                  </a:outerShdw>
                </a:effectLst>
              </a:rPr>
              <a:t>                                                                                       </a:t>
            </a:r>
            <a:r>
              <a:rPr lang="en-US" sz="2800">
                <a:solidFill>
                  <a:srgbClr val="FFFFFF"/>
                </a:solidFill>
                <a:effectLst>
                  <a:outerShdw blurRad="38100" dist="38100" dir="2700000" algn="tl">
                    <a:srgbClr val="000000"/>
                  </a:outerShdw>
                </a:effectLst>
              </a:rPr>
              <a:t>If the algebraic sign of the change of the sum of squared errors alternates for several consequent epochs, then the learning rate parameter, </a:t>
            </a:r>
            <a:r>
              <a:rPr lang="en-US" sz="2800" i="1">
                <a:solidFill>
                  <a:srgbClr val="FFFFFF"/>
                </a:solidFill>
                <a:effectLst>
                  <a:outerShdw blurRad="38100" dist="38100" dir="2700000" algn="tl">
                    <a:srgbClr val="000000"/>
                  </a:outerShdw>
                </a:effectLst>
                <a:latin typeface="Symbol" pitchFamily="18" charset="2"/>
              </a:rPr>
              <a:t>a</a:t>
            </a:r>
            <a:r>
              <a:rPr lang="en-US" sz="2800">
                <a:solidFill>
                  <a:srgbClr val="FFFFFF"/>
                </a:solidFill>
                <a:effectLst>
                  <a:outerShdw blurRad="38100" dist="38100" dir="2700000" algn="tl">
                    <a:srgbClr val="000000"/>
                  </a:outerShdw>
                </a:effectLst>
              </a:rPr>
              <a:t>, should be decreased.</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ChangeArrowheads="1"/>
          </p:cNvSpPr>
          <p:nvPr/>
        </p:nvSpPr>
        <p:spPr bwMode="auto">
          <a:xfrm>
            <a:off x="255588" y="523875"/>
            <a:ext cx="83820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5763" indent="-385763">
              <a:lnSpc>
                <a:spcPct val="95000"/>
              </a:lnSpc>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Adapting the learning rate requires some changes in the back-propagation algorithm. </a:t>
            </a:r>
          </a:p>
          <a:p>
            <a:pPr marL="385763" indent="-385763">
              <a:lnSpc>
                <a:spcPct val="95000"/>
              </a:lnSpc>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If the sum of squared errors at the current epoch exceeds the previous value by more than a predefined ratio (typically 1.04), the learning rate parameter is decreased (typically by multiplying by 0.7) and new weights and thresholds are calculated.</a:t>
            </a:r>
          </a:p>
          <a:p>
            <a:pPr marL="385763" indent="-385763">
              <a:lnSpc>
                <a:spcPct val="95000"/>
              </a:lnSpc>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If the error is less than the previous one, the learning rate is increased (typically by multiplying by 1.05).</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ChangeArrowheads="1"/>
          </p:cNvSpPr>
          <p:nvPr/>
        </p:nvSpPr>
        <p:spPr bwMode="auto">
          <a:xfrm>
            <a:off x="1274763" y="239713"/>
            <a:ext cx="65944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b="1">
                <a:solidFill>
                  <a:srgbClr val="FBFE00"/>
                </a:solidFill>
                <a:effectLst>
                  <a:outerShdw blurRad="38100" dist="38100" dir="2700000" algn="tl">
                    <a:srgbClr val="000000"/>
                  </a:outerShdw>
                </a:effectLst>
              </a:rPr>
              <a:t>Learning with adaptive learning rate</a:t>
            </a:r>
          </a:p>
        </p:txBody>
      </p:sp>
      <p:grpSp>
        <p:nvGrpSpPr>
          <p:cNvPr id="235523" name="Group 3"/>
          <p:cNvGrpSpPr>
            <a:grpSpLocks/>
          </p:cNvGrpSpPr>
          <p:nvPr/>
        </p:nvGrpSpPr>
        <p:grpSpPr bwMode="auto">
          <a:xfrm>
            <a:off x="950913" y="822325"/>
            <a:ext cx="7267575" cy="5667375"/>
            <a:chOff x="599" y="518"/>
            <a:chExt cx="4578" cy="3570"/>
          </a:xfrm>
        </p:grpSpPr>
        <p:pic>
          <p:nvPicPr>
            <p:cNvPr id="235524" name="Picture 4" descr="G:\books\Pe_uk\Powerpoint\Negnevitsky\final\ppt\ch07\wmf\Slide07-53.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9" y="518"/>
              <a:ext cx="4578" cy="3570"/>
            </a:xfrm>
            <a:prstGeom prst="rect">
              <a:avLst/>
            </a:prstGeom>
            <a:noFill/>
            <a:extLst>
              <a:ext uri="{909E8E84-426E-40DD-AFC4-6F175D3DCCD1}">
                <a14:hiddenFill xmlns:a14="http://schemas.microsoft.com/office/drawing/2010/main">
                  <a:solidFill>
                    <a:srgbClr val="FFFFFF"/>
                  </a:solidFill>
                </a14:hiddenFill>
              </a:ext>
            </a:extLst>
          </p:spPr>
        </p:pic>
        <p:sp>
          <p:nvSpPr>
            <p:cNvPr id="235525" name="Text Box 5"/>
            <p:cNvSpPr txBox="1">
              <a:spLocks noChangeArrowheads="1"/>
            </p:cNvSpPr>
            <p:nvPr/>
          </p:nvSpPr>
          <p:spPr bwMode="auto">
            <a:xfrm rot="-5400000">
              <a:off x="188" y="1294"/>
              <a:ext cx="105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bg2"/>
                  </a:solidFill>
                  <a:effectLst>
                    <a:outerShdw blurRad="38100" dist="38100" dir="2700000" algn="tl">
                      <a:srgbClr val="FFFFFF"/>
                    </a:outerShdw>
                  </a:effectLst>
                  <a:latin typeface="TimesNewRomanPS" pitchFamily="18" charset="0"/>
                </a:rPr>
                <a:t>Sum-Squared Erro</a:t>
              </a:r>
              <a:endParaRPr lang="en-AU" sz="1400" b="1">
                <a:solidFill>
                  <a:schemeClr val="bg2"/>
                </a:solidFill>
                <a:effectLst>
                  <a:outerShdw blurRad="38100" dist="38100" dir="2700000" algn="tl">
                    <a:srgbClr val="FFFFFF"/>
                  </a:outerShdw>
                </a:effectLst>
                <a:latin typeface="TimesNewRomanPS" pitchFamily="18" charset="0"/>
              </a:endParaRPr>
            </a:p>
          </p:txBody>
        </p:sp>
        <p:sp>
          <p:nvSpPr>
            <p:cNvPr id="235526" name="Text Box 6"/>
            <p:cNvSpPr txBox="1">
              <a:spLocks noChangeArrowheads="1"/>
            </p:cNvSpPr>
            <p:nvPr/>
          </p:nvSpPr>
          <p:spPr bwMode="auto">
            <a:xfrm rot="-5400000">
              <a:off x="321" y="3020"/>
              <a:ext cx="82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bg2"/>
                  </a:solidFill>
                  <a:effectLst>
                    <a:outerShdw blurRad="38100" dist="38100" dir="2700000" algn="tl">
                      <a:srgbClr val="FFFFFF"/>
                    </a:outerShdw>
                  </a:effectLst>
                  <a:latin typeface="TimesNewRomanPS" pitchFamily="18" charset="0"/>
                </a:rPr>
                <a:t>Learning Rate</a:t>
              </a:r>
              <a:endParaRPr lang="en-AU" sz="1400" b="1">
                <a:solidFill>
                  <a:schemeClr val="bg2"/>
                </a:solidFill>
                <a:effectLst>
                  <a:outerShdw blurRad="38100" dist="38100" dir="2700000" algn="tl">
                    <a:srgbClr val="FFFFFF"/>
                  </a:outerShdw>
                </a:effectLst>
                <a:latin typeface="TimesNewRomanPS" pitchFamily="18" charset="0"/>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ChangeArrowheads="1"/>
          </p:cNvSpPr>
          <p:nvPr/>
        </p:nvSpPr>
        <p:spPr bwMode="auto">
          <a:xfrm>
            <a:off x="292100" y="227013"/>
            <a:ext cx="886301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000" b="1">
                <a:solidFill>
                  <a:srgbClr val="FBFE00"/>
                </a:solidFill>
                <a:effectLst>
                  <a:outerShdw blurRad="38100" dist="38100" dir="2700000" algn="tl">
                    <a:srgbClr val="000000"/>
                  </a:outerShdw>
                </a:effectLst>
              </a:rPr>
              <a:t>Learning with momentum and adaptive learning rate</a:t>
            </a:r>
          </a:p>
        </p:txBody>
      </p:sp>
      <p:grpSp>
        <p:nvGrpSpPr>
          <p:cNvPr id="236547" name="Group 3"/>
          <p:cNvGrpSpPr>
            <a:grpSpLocks/>
          </p:cNvGrpSpPr>
          <p:nvPr/>
        </p:nvGrpSpPr>
        <p:grpSpPr bwMode="auto">
          <a:xfrm>
            <a:off x="963613" y="787400"/>
            <a:ext cx="7343775" cy="5743575"/>
            <a:chOff x="607" y="496"/>
            <a:chExt cx="4626" cy="3618"/>
          </a:xfrm>
        </p:grpSpPr>
        <p:pic>
          <p:nvPicPr>
            <p:cNvPr id="236548" name="Picture 4" descr="G:\books\Pe_uk\Powerpoint\Negnevitsky\final\ppt\ch07\wmf\Slide07-5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7" y="496"/>
              <a:ext cx="4626" cy="3618"/>
            </a:xfrm>
            <a:prstGeom prst="rect">
              <a:avLst/>
            </a:prstGeom>
            <a:noFill/>
            <a:extLst>
              <a:ext uri="{909E8E84-426E-40DD-AFC4-6F175D3DCCD1}">
                <a14:hiddenFill xmlns:a14="http://schemas.microsoft.com/office/drawing/2010/main">
                  <a:solidFill>
                    <a:srgbClr val="FFFFFF"/>
                  </a:solidFill>
                </a14:hiddenFill>
              </a:ext>
            </a:extLst>
          </p:spPr>
        </p:pic>
        <p:sp>
          <p:nvSpPr>
            <p:cNvPr id="236549" name="Text Box 5"/>
            <p:cNvSpPr txBox="1">
              <a:spLocks noChangeArrowheads="1"/>
            </p:cNvSpPr>
            <p:nvPr/>
          </p:nvSpPr>
          <p:spPr bwMode="auto">
            <a:xfrm rot="-5400000">
              <a:off x="186" y="1212"/>
              <a:ext cx="105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bg2"/>
                  </a:solidFill>
                  <a:effectLst>
                    <a:outerShdw blurRad="38100" dist="38100" dir="2700000" algn="tl">
                      <a:srgbClr val="FFFFFF"/>
                    </a:outerShdw>
                  </a:effectLst>
                  <a:latin typeface="TimesNewRomanPS" pitchFamily="18" charset="0"/>
                </a:rPr>
                <a:t>Sum-Squared Erro</a:t>
              </a:r>
              <a:endParaRPr lang="en-AU" sz="1400" b="1">
                <a:solidFill>
                  <a:schemeClr val="bg2"/>
                </a:solidFill>
                <a:effectLst>
                  <a:outerShdw blurRad="38100" dist="38100" dir="2700000" algn="tl">
                    <a:srgbClr val="FFFFFF"/>
                  </a:outerShdw>
                </a:effectLst>
                <a:latin typeface="TimesNewRomanPS" pitchFamily="18" charset="0"/>
              </a:endParaRPr>
            </a:p>
          </p:txBody>
        </p:sp>
        <p:sp>
          <p:nvSpPr>
            <p:cNvPr id="236550" name="Text Box 6"/>
            <p:cNvSpPr txBox="1">
              <a:spLocks noChangeArrowheads="1"/>
            </p:cNvSpPr>
            <p:nvPr/>
          </p:nvSpPr>
          <p:spPr bwMode="auto">
            <a:xfrm rot="-5400000">
              <a:off x="330" y="2991"/>
              <a:ext cx="82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bg2"/>
                  </a:solidFill>
                  <a:effectLst>
                    <a:outerShdw blurRad="38100" dist="38100" dir="2700000" algn="tl">
                      <a:srgbClr val="FFFFFF"/>
                    </a:outerShdw>
                  </a:effectLst>
                  <a:latin typeface="TimesNewRomanPS" pitchFamily="18" charset="0"/>
                </a:rPr>
                <a:t>Learning Rate</a:t>
              </a:r>
              <a:endParaRPr lang="en-AU" sz="1400" b="1">
                <a:solidFill>
                  <a:schemeClr val="bg2"/>
                </a:solidFill>
                <a:effectLst>
                  <a:outerShdw blurRad="38100" dist="38100" dir="2700000" algn="tl">
                    <a:srgbClr val="FFFFFF"/>
                  </a:outerShdw>
                </a:effectLst>
                <a:latin typeface="TimesNewRomanPS" pitchFamily="18" charset="0"/>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ChangeArrowheads="1"/>
          </p:cNvSpPr>
          <p:nvPr/>
        </p:nvSpPr>
        <p:spPr bwMode="auto">
          <a:xfrm>
            <a:off x="2038350" y="200025"/>
            <a:ext cx="5067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b="1">
                <a:solidFill>
                  <a:srgbClr val="FBFE00"/>
                </a:solidFill>
                <a:effectLst>
                  <a:outerShdw blurRad="38100" dist="38100" dir="2700000" algn="tl">
                    <a:srgbClr val="000000"/>
                  </a:outerShdw>
                </a:effectLst>
              </a:rPr>
              <a:t>The Hopfield Network</a:t>
            </a:r>
          </a:p>
        </p:txBody>
      </p:sp>
      <p:sp>
        <p:nvSpPr>
          <p:cNvPr id="237571" name="Rectangle 3"/>
          <p:cNvSpPr>
            <a:spLocks noChangeArrowheads="1"/>
          </p:cNvSpPr>
          <p:nvPr/>
        </p:nvSpPr>
        <p:spPr bwMode="auto">
          <a:xfrm>
            <a:off x="268288" y="1209675"/>
            <a:ext cx="8382000" cy="420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5763" indent="-385763">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Neural networks were designed on analogy with the brain. The brain’s memory, however, works  by association. For example, we can recognise a familiar face even in an unfamiliar environment within 100-200 ms. We can also recall a   complete sensory experience, including sounds and scenes, when we hear only a few bars of music. The brain routinely associates one thing with another.</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ChangeArrowheads="1"/>
          </p:cNvSpPr>
          <p:nvPr/>
        </p:nvSpPr>
        <p:spPr bwMode="auto">
          <a:xfrm>
            <a:off x="268288" y="487363"/>
            <a:ext cx="8253412"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5763" indent="-385763">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Multilayer neural networks trained with the back-propagation algorithm are used for pattern recognition problems. However, to emulate the  human memory’s associative characteristics we need a different type of network: a </a:t>
            </a:r>
            <a:r>
              <a:rPr lang="en-US" sz="3000" b="1">
                <a:solidFill>
                  <a:srgbClr val="FBFE00"/>
                </a:solidFill>
                <a:effectLst>
                  <a:outerShdw blurRad="38100" dist="38100" dir="2700000" algn="tl">
                    <a:srgbClr val="000000"/>
                  </a:outerShdw>
                </a:effectLst>
              </a:rPr>
              <a:t>recurrent neural network</a:t>
            </a:r>
            <a:r>
              <a:rPr lang="en-US" sz="3000">
                <a:solidFill>
                  <a:srgbClr val="FFFFFF"/>
                </a:solidFill>
                <a:effectLst>
                  <a:outerShdw blurRad="38100" dist="38100" dir="2700000" algn="tl">
                    <a:srgbClr val="000000"/>
                  </a:outerShdw>
                </a:effectLst>
              </a:rPr>
              <a:t>.</a:t>
            </a:r>
          </a:p>
          <a:p>
            <a:pPr marL="385763" indent="-385763">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A recurrent neural network has feedback loops from its outputs to its inputs. The presence of such loops has a profound impact on the learning capability of the network.</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1026"/>
          <p:cNvSpPr>
            <a:spLocks noChangeArrowheads="1"/>
          </p:cNvSpPr>
          <p:nvPr/>
        </p:nvSpPr>
        <p:spPr bwMode="auto">
          <a:xfrm>
            <a:off x="268288" y="527050"/>
            <a:ext cx="8382000" cy="420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5763" indent="-385763">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stability of recurrent networks intrigued several researchers in the 1960s and 1970s. However, none was able to predict which network would be stable, and some researchers were pessimistic about finding a solution at all. The problem was solved only in 1982, when </a:t>
            </a:r>
            <a:r>
              <a:rPr lang="en-US" sz="3000" b="1">
                <a:solidFill>
                  <a:srgbClr val="FBFE00"/>
                </a:solidFill>
                <a:effectLst>
                  <a:outerShdw blurRad="38100" dist="38100" dir="2700000" algn="tl">
                    <a:srgbClr val="000000"/>
                  </a:outerShdw>
                </a:effectLst>
              </a:rPr>
              <a:t>John Hopfield </a:t>
            </a:r>
            <a:r>
              <a:rPr lang="en-US" sz="3000">
                <a:solidFill>
                  <a:srgbClr val="FFFFFF"/>
                </a:solidFill>
                <a:effectLst>
                  <a:outerShdw blurRad="38100" dist="38100" dir="2700000" algn="tl">
                    <a:srgbClr val="000000"/>
                  </a:outerShdw>
                </a:effectLst>
              </a:rPr>
              <a:t>formulated the physical principle of storing information in a dynamically stable network.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620688"/>
            <a:ext cx="8208912" cy="5760639"/>
          </a:xfrm>
        </p:spPr>
        <p:txBody>
          <a:bodyPr/>
          <a:lstStyle/>
          <a:p>
            <a:r>
              <a:rPr lang="en-IE" sz="2800" dirty="0"/>
              <a:t>A neuron or nerve cell is an electrically excitable cell that processes and transmits information through electrical and chemical signals. A typical neuron consists of a cell body (soma), dendrites, and an axon.</a:t>
            </a:r>
          </a:p>
          <a:p>
            <a:r>
              <a:rPr lang="en-IE" sz="2800" dirty="0" smtClean="0"/>
              <a:t>A </a:t>
            </a:r>
            <a:r>
              <a:rPr lang="en-IE" sz="2800" dirty="0"/>
              <a:t>synapse is a structure that permits a neuron to pass an electrical or chemical signal to another neuron. These signals between neurons occur via synapses, specialized connections with other cells. Neurons can connect to each other to form neural networks.</a:t>
            </a:r>
            <a:r>
              <a:rPr lang="en-IE" dirty="0"/>
              <a:t> </a:t>
            </a:r>
          </a:p>
          <a:p>
            <a:r>
              <a:rPr lang="en-IE" sz="2800" dirty="0"/>
              <a:t>At a synapse, signals are sent from the axon of one neuron to a dendrite of another.</a:t>
            </a:r>
          </a:p>
          <a:p>
            <a:endParaRPr lang="en-IE" sz="2800" dirty="0"/>
          </a:p>
        </p:txBody>
      </p:sp>
    </p:spTree>
    <p:extLst>
      <p:ext uri="{BB962C8B-B14F-4D97-AF65-F5344CB8AC3E}">
        <p14:creationId xmlns:p14="http://schemas.microsoft.com/office/powerpoint/2010/main" val="26922002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ChangeArrowheads="1"/>
          </p:cNvSpPr>
          <p:nvPr/>
        </p:nvSpPr>
        <p:spPr bwMode="auto">
          <a:xfrm>
            <a:off x="606425" y="201613"/>
            <a:ext cx="7994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1">
                <a:solidFill>
                  <a:srgbClr val="FBFE00"/>
                </a:solidFill>
                <a:effectLst>
                  <a:outerShdw blurRad="38100" dist="38100" dir="2700000" algn="tl">
                    <a:srgbClr val="000000"/>
                  </a:outerShdw>
                </a:effectLst>
              </a:rPr>
              <a:t>Single-layer </a:t>
            </a:r>
            <a:r>
              <a:rPr lang="en-US" sz="3600" b="1" i="1">
                <a:solidFill>
                  <a:srgbClr val="FBFE00"/>
                </a:solidFill>
                <a:effectLst>
                  <a:outerShdw blurRad="38100" dist="38100" dir="2700000" algn="tl">
                    <a:srgbClr val="000000"/>
                  </a:outerShdw>
                </a:effectLst>
              </a:rPr>
              <a:t>n</a:t>
            </a:r>
            <a:r>
              <a:rPr lang="en-US" sz="3600" b="1">
                <a:solidFill>
                  <a:srgbClr val="FBFE00"/>
                </a:solidFill>
                <a:effectLst>
                  <a:outerShdw blurRad="38100" dist="38100" dir="2700000" algn="tl">
                    <a:srgbClr val="000000"/>
                  </a:outerShdw>
                </a:effectLst>
              </a:rPr>
              <a:t>-neuron Hopfield network</a:t>
            </a:r>
          </a:p>
        </p:txBody>
      </p:sp>
      <p:grpSp>
        <p:nvGrpSpPr>
          <p:cNvPr id="240643" name="Group 3"/>
          <p:cNvGrpSpPr>
            <a:grpSpLocks/>
          </p:cNvGrpSpPr>
          <p:nvPr/>
        </p:nvGrpSpPr>
        <p:grpSpPr bwMode="auto">
          <a:xfrm>
            <a:off x="373063" y="1328738"/>
            <a:ext cx="8486775" cy="4005262"/>
            <a:chOff x="235" y="926"/>
            <a:chExt cx="5346" cy="2523"/>
          </a:xfrm>
        </p:grpSpPr>
        <p:pic>
          <p:nvPicPr>
            <p:cNvPr id="240644" name="Picture 4" descr="G:\books\Pe_uk\Powerpoint\Negnevitsky\final\ppt\ch07\wmf\Slide07-5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5" y="953"/>
              <a:ext cx="5346" cy="2496"/>
            </a:xfrm>
            <a:prstGeom prst="rect">
              <a:avLst/>
            </a:prstGeom>
            <a:noFill/>
            <a:extLst>
              <a:ext uri="{909E8E84-426E-40DD-AFC4-6F175D3DCCD1}">
                <a14:hiddenFill xmlns:a14="http://schemas.microsoft.com/office/drawing/2010/main">
                  <a:solidFill>
                    <a:srgbClr val="FFFFFF"/>
                  </a:solidFill>
                </a14:hiddenFill>
              </a:ext>
            </a:extLst>
          </p:spPr>
        </p:pic>
        <p:sp>
          <p:nvSpPr>
            <p:cNvPr id="240645" name="Text Box 5"/>
            <p:cNvSpPr txBox="1">
              <a:spLocks noChangeArrowheads="1"/>
            </p:cNvSpPr>
            <p:nvPr/>
          </p:nvSpPr>
          <p:spPr bwMode="auto">
            <a:xfrm rot="-5403572">
              <a:off x="-533" y="1727"/>
              <a:ext cx="187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200" b="1">
                  <a:solidFill>
                    <a:schemeClr val="bg2"/>
                  </a:solidFill>
                  <a:effectLst>
                    <a:outerShdw blurRad="38100" dist="38100" dir="2700000" algn="tl">
                      <a:srgbClr val="FFFFFF"/>
                    </a:outerShdw>
                  </a:effectLst>
                </a:rPr>
                <a:t>I n p u t   S i g n a l s</a:t>
              </a:r>
              <a:endParaRPr lang="en-AU" sz="2200" b="1">
                <a:solidFill>
                  <a:schemeClr val="bg2"/>
                </a:solidFill>
                <a:effectLst>
                  <a:outerShdw blurRad="38100" dist="38100" dir="2700000" algn="tl">
                    <a:srgbClr val="FFFFFF"/>
                  </a:outerShdw>
                </a:effectLst>
              </a:endParaRPr>
            </a:p>
          </p:txBody>
        </p:sp>
        <p:sp>
          <p:nvSpPr>
            <p:cNvPr id="240646" name="Text Box 6"/>
            <p:cNvSpPr txBox="1">
              <a:spLocks noChangeArrowheads="1"/>
            </p:cNvSpPr>
            <p:nvPr/>
          </p:nvSpPr>
          <p:spPr bwMode="auto">
            <a:xfrm rot="-5403572">
              <a:off x="4471" y="1878"/>
              <a:ext cx="187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200" b="1">
                  <a:solidFill>
                    <a:schemeClr val="bg2"/>
                  </a:solidFill>
                  <a:effectLst>
                    <a:outerShdw blurRad="38100" dist="38100" dir="2700000" algn="tl">
                      <a:srgbClr val="FFFFFF"/>
                    </a:outerShdw>
                  </a:effectLst>
                </a:rPr>
                <a:t>O u t p u t   S i g n a l s</a:t>
              </a:r>
              <a:endParaRPr lang="en-AU" sz="2200" b="1">
                <a:solidFill>
                  <a:schemeClr val="bg2"/>
                </a:solidFill>
                <a:effectLst>
                  <a:outerShdw blurRad="38100" dist="38100" dir="2700000" algn="tl">
                    <a:srgbClr val="FFFFFF"/>
                  </a:outerShdw>
                </a:effectLst>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ChangeArrowheads="1"/>
          </p:cNvSpPr>
          <p:nvPr/>
        </p:nvSpPr>
        <p:spPr bwMode="auto">
          <a:xfrm>
            <a:off x="268288" y="409575"/>
            <a:ext cx="83820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5763" indent="-385763">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Hopfield network uses McCulloch and Pitts neurons with the </a:t>
            </a:r>
            <a:r>
              <a:rPr lang="en-US" sz="3000" i="1">
                <a:solidFill>
                  <a:srgbClr val="FFFFFF"/>
                </a:solidFill>
                <a:effectLst>
                  <a:outerShdw blurRad="38100" dist="38100" dir="2700000" algn="tl">
                    <a:srgbClr val="000000"/>
                  </a:outerShdw>
                </a:effectLst>
              </a:rPr>
              <a:t>sign activation function </a:t>
            </a:r>
            <a:r>
              <a:rPr lang="en-US" sz="3000">
                <a:solidFill>
                  <a:srgbClr val="FFFFFF"/>
                </a:solidFill>
                <a:effectLst>
                  <a:outerShdw blurRad="38100" dist="38100" dir="2700000" algn="tl">
                    <a:srgbClr val="000000"/>
                  </a:outerShdw>
                </a:effectLst>
              </a:rPr>
              <a:t>as its computing element:</a:t>
            </a:r>
          </a:p>
        </p:txBody>
      </p:sp>
      <p:pic>
        <p:nvPicPr>
          <p:cNvPr id="241667" name="Picture 3" descr="G:\books\Pe_uk\Powerpoint\Negnevitsky\final\ppt\ch07\wmf\Slide07-59.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33700" y="2154238"/>
            <a:ext cx="3152775" cy="1895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ChangeArrowheads="1"/>
          </p:cNvSpPr>
          <p:nvPr/>
        </p:nvSpPr>
        <p:spPr bwMode="auto">
          <a:xfrm>
            <a:off x="258763" y="404813"/>
            <a:ext cx="8482012" cy="260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5763" indent="-385763">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current state of the Hopfield network is determined by the current outputs of all neurons, </a:t>
            </a:r>
            <a:r>
              <a:rPr lang="en-US" sz="3000" i="1">
                <a:solidFill>
                  <a:srgbClr val="FFFFFF"/>
                </a:solidFill>
                <a:effectLst>
                  <a:outerShdw blurRad="38100" dist="38100" dir="2700000" algn="tl">
                    <a:srgbClr val="000000"/>
                  </a:outerShdw>
                </a:effectLst>
              </a:rPr>
              <a:t>y</a:t>
            </a:r>
            <a:r>
              <a:rPr lang="en-US" sz="3000" baseline="-25000">
                <a:solidFill>
                  <a:srgbClr val="FFFFFF"/>
                </a:solidFill>
                <a:effectLst>
                  <a:outerShdw blurRad="38100" dist="38100" dir="2700000" algn="tl">
                    <a:srgbClr val="000000"/>
                  </a:outerShdw>
                </a:effectLst>
              </a:rPr>
              <a:t>1</a:t>
            </a:r>
            <a:r>
              <a:rPr lang="en-US" sz="3000">
                <a:solidFill>
                  <a:srgbClr val="FFFFFF"/>
                </a:solidFill>
                <a:effectLst>
                  <a:outerShdw blurRad="38100" dist="38100" dir="2700000" algn="tl">
                    <a:srgbClr val="000000"/>
                  </a:outerShdw>
                </a:effectLst>
              </a:rPr>
              <a:t>, </a:t>
            </a:r>
            <a:r>
              <a:rPr lang="en-US" sz="3000" i="1">
                <a:solidFill>
                  <a:srgbClr val="FFFFFF"/>
                </a:solidFill>
                <a:effectLst>
                  <a:outerShdw blurRad="38100" dist="38100" dir="2700000" algn="tl">
                    <a:srgbClr val="000000"/>
                  </a:outerShdw>
                </a:effectLst>
              </a:rPr>
              <a:t>y</a:t>
            </a:r>
            <a:r>
              <a:rPr lang="en-US" sz="3000" baseline="-25000">
                <a:solidFill>
                  <a:srgbClr val="FFFFFF"/>
                </a:solidFill>
                <a:effectLst>
                  <a:outerShdw blurRad="38100" dist="38100" dir="2700000" algn="tl">
                    <a:srgbClr val="000000"/>
                  </a:outerShdw>
                </a:effectLst>
              </a:rPr>
              <a:t>2</a:t>
            </a:r>
            <a:r>
              <a:rPr lang="en-US" sz="3000">
                <a:solidFill>
                  <a:srgbClr val="FFFFFF"/>
                </a:solidFill>
                <a:effectLst>
                  <a:outerShdw blurRad="38100" dist="38100" dir="2700000" algn="tl">
                    <a:srgbClr val="000000"/>
                  </a:outerShdw>
                </a:effectLst>
              </a:rPr>
              <a:t>, . . ., </a:t>
            </a:r>
            <a:r>
              <a:rPr lang="en-US" sz="3000" i="1">
                <a:solidFill>
                  <a:srgbClr val="FFFFFF"/>
                </a:solidFill>
                <a:effectLst>
                  <a:outerShdw blurRad="38100" dist="38100" dir="2700000" algn="tl">
                    <a:srgbClr val="000000"/>
                  </a:outerShdw>
                </a:effectLst>
              </a:rPr>
              <a:t>y</a:t>
            </a:r>
            <a:r>
              <a:rPr lang="en-US" sz="3000" i="1" baseline="-25000">
                <a:solidFill>
                  <a:srgbClr val="FFFFFF"/>
                </a:solidFill>
                <a:effectLst>
                  <a:outerShdw blurRad="38100" dist="38100" dir="2700000" algn="tl">
                    <a:srgbClr val="000000"/>
                  </a:outerShdw>
                </a:effectLst>
              </a:rPr>
              <a:t>n</a:t>
            </a:r>
            <a:r>
              <a:rPr lang="en-US" sz="3000">
                <a:solidFill>
                  <a:srgbClr val="FFFFFF"/>
                </a:solidFill>
                <a:effectLst>
                  <a:outerShdw blurRad="38100" dist="38100" dir="2700000" algn="tl">
                    <a:srgbClr val="000000"/>
                  </a:outerShdw>
                </a:effectLst>
              </a:rPr>
              <a:t>.</a:t>
            </a:r>
          </a:p>
          <a:p>
            <a:pPr marL="385763" indent="-385763">
              <a:spcBef>
                <a:spcPct val="50000"/>
              </a:spcBef>
            </a:pPr>
            <a:r>
              <a:rPr lang="en-US" sz="3000">
                <a:solidFill>
                  <a:srgbClr val="FFFFFF"/>
                </a:solidFill>
                <a:effectLst>
                  <a:outerShdw blurRad="38100" dist="38100" dir="2700000" algn="tl">
                    <a:srgbClr val="000000"/>
                  </a:outerShdw>
                </a:effectLst>
              </a:rPr>
              <a:t>	Thus, for a single-layer </a:t>
            </a:r>
            <a:r>
              <a:rPr lang="en-US" sz="3000" i="1">
                <a:solidFill>
                  <a:srgbClr val="FFFFFF"/>
                </a:solidFill>
                <a:effectLst>
                  <a:outerShdw blurRad="38100" dist="38100" dir="2700000" algn="tl">
                    <a:srgbClr val="000000"/>
                  </a:outerShdw>
                </a:effectLst>
              </a:rPr>
              <a:t>n</a:t>
            </a:r>
            <a:r>
              <a:rPr lang="en-US" sz="3000">
                <a:solidFill>
                  <a:srgbClr val="FFFFFF"/>
                </a:solidFill>
                <a:effectLst>
                  <a:outerShdw blurRad="38100" dist="38100" dir="2700000" algn="tl">
                    <a:srgbClr val="000000"/>
                  </a:outerShdw>
                </a:effectLst>
              </a:rPr>
              <a:t>-neuron network, the state can be defined by the </a:t>
            </a:r>
            <a:r>
              <a:rPr lang="en-US" sz="3000" b="1">
                <a:solidFill>
                  <a:srgbClr val="FBFE00"/>
                </a:solidFill>
                <a:effectLst>
                  <a:outerShdw blurRad="38100" dist="38100" dir="2700000" algn="tl">
                    <a:srgbClr val="000000"/>
                  </a:outerShdw>
                </a:effectLst>
              </a:rPr>
              <a:t>state vector </a:t>
            </a:r>
            <a:r>
              <a:rPr lang="en-US" sz="3000">
                <a:solidFill>
                  <a:srgbClr val="FFFFFF"/>
                </a:solidFill>
                <a:effectLst>
                  <a:outerShdw blurRad="38100" dist="38100" dir="2700000" algn="tl">
                    <a:srgbClr val="000000"/>
                  </a:outerShdw>
                </a:effectLst>
              </a:rPr>
              <a:t>as:</a:t>
            </a:r>
          </a:p>
        </p:txBody>
      </p:sp>
      <p:pic>
        <p:nvPicPr>
          <p:cNvPr id="242691" name="Picture 3" descr="G:\books\Pe_uk\Powerpoint\Negnevitsky\final\ppt\ch07\wmf\Slide07-6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52788" y="3317875"/>
            <a:ext cx="2238375" cy="2390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ChangeArrowheads="1"/>
          </p:cNvSpPr>
          <p:nvPr/>
        </p:nvSpPr>
        <p:spPr bwMode="auto">
          <a:xfrm>
            <a:off x="258763" y="400050"/>
            <a:ext cx="83820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5763" indent="-385763">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In the Hopfield network, synaptic weights between neurons are usually represented in matrix form as follows:</a:t>
            </a:r>
          </a:p>
        </p:txBody>
      </p:sp>
      <p:sp>
        <p:nvSpPr>
          <p:cNvPr id="243715" name="Rectangle 3"/>
          <p:cNvSpPr>
            <a:spLocks noChangeArrowheads="1"/>
          </p:cNvSpPr>
          <p:nvPr/>
        </p:nvSpPr>
        <p:spPr bwMode="auto">
          <a:xfrm>
            <a:off x="265113" y="3370263"/>
            <a:ext cx="83820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5763" indent="-385763">
              <a:spcBef>
                <a:spcPct val="50000"/>
              </a:spcBef>
            </a:pPr>
            <a:r>
              <a:rPr lang="en-US" sz="3000">
                <a:effectLst>
                  <a:outerShdw blurRad="38100" dist="38100" dir="2700000" algn="tl">
                    <a:srgbClr val="000000"/>
                  </a:outerShdw>
                </a:effectLst>
              </a:rPr>
              <a:t>	where </a:t>
            </a:r>
            <a:r>
              <a:rPr lang="en-US" sz="3000" i="1">
                <a:effectLst>
                  <a:outerShdw blurRad="38100" dist="38100" dir="2700000" algn="tl">
                    <a:srgbClr val="000000"/>
                  </a:outerShdw>
                </a:effectLst>
              </a:rPr>
              <a:t>M</a:t>
            </a:r>
            <a:r>
              <a:rPr lang="en-US" sz="3000">
                <a:effectLst>
                  <a:outerShdw blurRad="38100" dist="38100" dir="2700000" algn="tl">
                    <a:srgbClr val="000000"/>
                  </a:outerShdw>
                </a:effectLst>
              </a:rPr>
              <a:t> is the number of states to be memorised by the network, Y</a:t>
            </a:r>
            <a:r>
              <a:rPr lang="en-US" sz="3000" i="1" baseline="-25000">
                <a:effectLst>
                  <a:outerShdw blurRad="38100" dist="38100" dir="2700000" algn="tl">
                    <a:srgbClr val="000000"/>
                  </a:outerShdw>
                </a:effectLst>
              </a:rPr>
              <a:t>m</a:t>
            </a:r>
            <a:r>
              <a:rPr lang="en-US" sz="3000">
                <a:effectLst>
                  <a:outerShdw blurRad="38100" dist="38100" dir="2700000" algn="tl">
                    <a:srgbClr val="000000"/>
                  </a:outerShdw>
                </a:effectLst>
              </a:rPr>
              <a:t> is the n-dimensional binary vector, I is </a:t>
            </a:r>
            <a:r>
              <a:rPr lang="en-US" sz="3000" i="1">
                <a:effectLst>
                  <a:outerShdw blurRad="38100" dist="38100" dir="2700000" algn="tl">
                    <a:srgbClr val="000000"/>
                  </a:outerShdw>
                </a:effectLst>
              </a:rPr>
              <a:t>n</a:t>
            </a:r>
            <a:r>
              <a:rPr lang="en-US" sz="3000">
                <a:effectLst>
                  <a:outerShdw blurRad="38100" dist="38100" dir="2700000" algn="tl">
                    <a:srgbClr val="000000"/>
                  </a:outerShdw>
                </a:effectLst>
              </a:rPr>
              <a:t> </a:t>
            </a:r>
            <a:r>
              <a:rPr lang="en-US" sz="3000">
                <a:solidFill>
                  <a:srgbClr val="FFFFFF"/>
                </a:solidFill>
                <a:effectLst>
                  <a:outerShdw blurRad="38100" dist="38100" dir="2700000" algn="tl">
                    <a:srgbClr val="000000"/>
                  </a:outerShdw>
                </a:effectLst>
                <a:latin typeface="Symbol" pitchFamily="18" charset="2"/>
              </a:rPr>
              <a:t>´</a:t>
            </a:r>
            <a:r>
              <a:rPr lang="en-US" sz="3000">
                <a:effectLst>
                  <a:outerShdw blurRad="38100" dist="38100" dir="2700000" algn="tl">
                    <a:srgbClr val="000000"/>
                  </a:outerShdw>
                </a:effectLst>
              </a:rPr>
              <a:t> </a:t>
            </a:r>
            <a:r>
              <a:rPr lang="en-US" sz="3000" i="1">
                <a:effectLst>
                  <a:outerShdw blurRad="38100" dist="38100" dir="2700000" algn="tl">
                    <a:srgbClr val="000000"/>
                  </a:outerShdw>
                </a:effectLst>
              </a:rPr>
              <a:t>n</a:t>
            </a:r>
            <a:r>
              <a:rPr lang="en-US" sz="3000">
                <a:effectLst>
                  <a:outerShdw blurRad="38100" dist="38100" dir="2700000" algn="tl">
                    <a:srgbClr val="000000"/>
                  </a:outerShdw>
                </a:effectLst>
              </a:rPr>
              <a:t> identity matrix, and superscript </a:t>
            </a:r>
            <a:r>
              <a:rPr lang="en-US" sz="3000" i="1">
                <a:effectLst>
                  <a:outerShdw blurRad="38100" dist="38100" dir="2700000" algn="tl">
                    <a:srgbClr val="000000"/>
                  </a:outerShdw>
                </a:effectLst>
              </a:rPr>
              <a:t>T </a:t>
            </a:r>
            <a:r>
              <a:rPr lang="en-US" sz="3000">
                <a:effectLst>
                  <a:outerShdw blurRad="38100" dist="38100" dir="2700000" algn="tl">
                    <a:srgbClr val="000000"/>
                  </a:outerShdw>
                </a:effectLst>
              </a:rPr>
              <a:t>denotes matrix transposition.</a:t>
            </a:r>
          </a:p>
        </p:txBody>
      </p:sp>
      <p:pic>
        <p:nvPicPr>
          <p:cNvPr id="243716" name="Picture 4" descr="G:\books\Pe_uk\Powerpoint\Negnevitsky\final\ppt\ch07\wmf\Slide07-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3425" y="1924050"/>
            <a:ext cx="3381375" cy="1400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ChangeArrowheads="1"/>
          </p:cNvSpPr>
          <p:nvPr/>
        </p:nvSpPr>
        <p:spPr bwMode="auto">
          <a:xfrm>
            <a:off x="336550" y="215900"/>
            <a:ext cx="838200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3400" b="1">
                <a:solidFill>
                  <a:srgbClr val="FBFE00"/>
                </a:solidFill>
                <a:effectLst>
                  <a:outerShdw blurRad="38100" dist="38100" dir="2700000" algn="tl">
                    <a:srgbClr val="000000"/>
                  </a:outerShdw>
                </a:effectLst>
              </a:rPr>
              <a:t>Possible states for the three-neuron Hopfield network</a:t>
            </a:r>
          </a:p>
        </p:txBody>
      </p:sp>
      <p:pic>
        <p:nvPicPr>
          <p:cNvPr id="244739" name="Picture 3" descr="G:\books\Pe_uk\Powerpoint\Negnevitsky\final\ppt\ch07\wmf\Slide07-6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8763" y="1373188"/>
            <a:ext cx="5819775" cy="5057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ChangeArrowheads="1"/>
          </p:cNvSpPr>
          <p:nvPr/>
        </p:nvSpPr>
        <p:spPr bwMode="auto">
          <a:xfrm>
            <a:off x="258763" y="257175"/>
            <a:ext cx="8634412" cy="378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5763" indent="-385763">
              <a:spcBef>
                <a:spcPct val="50000"/>
              </a:spcBef>
              <a:buClr>
                <a:schemeClr val="tx2"/>
              </a:buClr>
              <a:buFont typeface="Wingdings" pitchFamily="2" charset="2"/>
              <a:buChar char="n"/>
            </a:pPr>
            <a:r>
              <a:rPr lang="en-US" sz="2800">
                <a:solidFill>
                  <a:srgbClr val="FFFFFF"/>
                </a:solidFill>
                <a:effectLst>
                  <a:outerShdw blurRad="38100" dist="38100" dir="2700000" algn="tl">
                    <a:srgbClr val="000000"/>
                  </a:outerShdw>
                </a:effectLst>
              </a:rPr>
              <a:t>The stable state-vertex is determined by the weight matrix </a:t>
            </a:r>
            <a:r>
              <a:rPr lang="en-US" sz="2800" b="1">
                <a:solidFill>
                  <a:srgbClr val="FFFFFF"/>
                </a:solidFill>
                <a:effectLst>
                  <a:outerShdw blurRad="38100" dist="38100" dir="2700000" algn="tl">
                    <a:srgbClr val="000000"/>
                  </a:outerShdw>
                </a:effectLst>
              </a:rPr>
              <a:t>W</a:t>
            </a:r>
            <a:r>
              <a:rPr lang="en-US" sz="2800">
                <a:solidFill>
                  <a:srgbClr val="FFFFFF"/>
                </a:solidFill>
                <a:effectLst>
                  <a:outerShdw blurRad="38100" dist="38100" dir="2700000" algn="tl">
                    <a:srgbClr val="000000"/>
                  </a:outerShdw>
                </a:effectLst>
              </a:rPr>
              <a:t>, the current input vector </a:t>
            </a:r>
            <a:r>
              <a:rPr lang="en-US" sz="2800" b="1">
                <a:solidFill>
                  <a:srgbClr val="FFFFFF"/>
                </a:solidFill>
                <a:effectLst>
                  <a:outerShdw blurRad="38100" dist="38100" dir="2700000" algn="tl">
                    <a:srgbClr val="000000"/>
                  </a:outerShdw>
                </a:effectLst>
              </a:rPr>
              <a:t>X</a:t>
            </a:r>
            <a:r>
              <a:rPr lang="en-US" sz="2800">
                <a:solidFill>
                  <a:srgbClr val="FFFFFF"/>
                </a:solidFill>
                <a:effectLst>
                  <a:outerShdw blurRad="38100" dist="38100" dir="2700000" algn="tl">
                    <a:srgbClr val="000000"/>
                  </a:outerShdw>
                </a:effectLst>
              </a:rPr>
              <a:t>, and the    threshold matrix </a:t>
            </a:r>
            <a:r>
              <a:rPr lang="en-US" sz="3200" b="1">
                <a:solidFill>
                  <a:srgbClr val="FFFFFF"/>
                </a:solidFill>
                <a:effectLst>
                  <a:outerShdw blurRad="38100" dist="38100" dir="2700000" algn="tl">
                    <a:srgbClr val="000000"/>
                  </a:outerShdw>
                </a:effectLst>
                <a:latin typeface="Symbol" pitchFamily="18" charset="2"/>
              </a:rPr>
              <a:t>q</a:t>
            </a:r>
            <a:r>
              <a:rPr lang="en-US" sz="2800">
                <a:solidFill>
                  <a:srgbClr val="FFFFFF"/>
                </a:solidFill>
                <a:effectLst>
                  <a:outerShdw blurRad="38100" dist="38100" dir="2700000" algn="tl">
                    <a:srgbClr val="000000"/>
                  </a:outerShdw>
                </a:effectLst>
              </a:rPr>
              <a:t>. If the input vector is partially incorrect or incomplete, the initial state will converge into the stable state-vertex after a few iterations.</a:t>
            </a:r>
          </a:p>
          <a:p>
            <a:pPr marL="385763" indent="-385763">
              <a:spcBef>
                <a:spcPct val="50000"/>
              </a:spcBef>
              <a:buClr>
                <a:schemeClr val="tx2"/>
              </a:buClr>
              <a:buFont typeface="Wingdings" pitchFamily="2" charset="2"/>
              <a:buChar char="n"/>
            </a:pPr>
            <a:r>
              <a:rPr lang="en-US" sz="2800">
                <a:solidFill>
                  <a:srgbClr val="FFFFFF"/>
                </a:solidFill>
                <a:effectLst>
                  <a:outerShdw blurRad="38100" dist="38100" dir="2700000" algn="tl">
                    <a:srgbClr val="000000"/>
                  </a:outerShdw>
                </a:effectLst>
              </a:rPr>
              <a:t>Suppose, for instance, that our network is required to memorise two opposite states, (1, 1, 1) and (</a:t>
            </a:r>
            <a:r>
              <a:rPr lang="en-US" sz="2800">
                <a:solidFill>
                  <a:srgbClr val="FFFFFF"/>
                </a:solidFill>
                <a:effectLst>
                  <a:outerShdw blurRad="38100" dist="38100" dir="2700000" algn="tl">
                    <a:srgbClr val="000000"/>
                  </a:outerShdw>
                </a:effectLst>
                <a:latin typeface="Symbol" pitchFamily="18" charset="2"/>
              </a:rPr>
              <a:t>-</a:t>
            </a:r>
            <a:r>
              <a:rPr lang="en-US" sz="2800">
                <a:solidFill>
                  <a:srgbClr val="FFFFFF"/>
                </a:solidFill>
                <a:effectLst>
                  <a:outerShdw blurRad="38100" dist="38100" dir="2700000" algn="tl">
                    <a:srgbClr val="000000"/>
                  </a:outerShdw>
                </a:effectLst>
              </a:rPr>
              <a:t>1, </a:t>
            </a:r>
            <a:r>
              <a:rPr lang="en-US" sz="2800">
                <a:solidFill>
                  <a:srgbClr val="FFFFFF"/>
                </a:solidFill>
                <a:effectLst>
                  <a:outerShdw blurRad="38100" dist="38100" dir="2700000" algn="tl">
                    <a:srgbClr val="000000"/>
                  </a:outerShdw>
                </a:effectLst>
                <a:latin typeface="Symbol" pitchFamily="18" charset="2"/>
              </a:rPr>
              <a:t>-</a:t>
            </a:r>
            <a:r>
              <a:rPr lang="en-US" sz="2800">
                <a:solidFill>
                  <a:srgbClr val="FFFFFF"/>
                </a:solidFill>
                <a:effectLst>
                  <a:outerShdw blurRad="38100" dist="38100" dir="2700000" algn="tl">
                    <a:srgbClr val="000000"/>
                  </a:outerShdw>
                </a:effectLst>
              </a:rPr>
              <a:t>1, </a:t>
            </a:r>
            <a:r>
              <a:rPr lang="en-US" sz="2800">
                <a:solidFill>
                  <a:srgbClr val="FFFFFF"/>
                </a:solidFill>
                <a:effectLst>
                  <a:outerShdw blurRad="38100" dist="38100" dir="2700000" algn="tl">
                    <a:srgbClr val="000000"/>
                  </a:outerShdw>
                </a:effectLst>
                <a:latin typeface="Symbol" pitchFamily="18" charset="2"/>
              </a:rPr>
              <a:t>-</a:t>
            </a:r>
            <a:r>
              <a:rPr lang="en-US" sz="2800">
                <a:solidFill>
                  <a:srgbClr val="FFFFFF"/>
                </a:solidFill>
                <a:effectLst>
                  <a:outerShdw blurRad="38100" dist="38100" dir="2700000" algn="tl">
                    <a:srgbClr val="000000"/>
                  </a:outerShdw>
                </a:effectLst>
              </a:rPr>
              <a:t>1). Thus,</a:t>
            </a:r>
          </a:p>
        </p:txBody>
      </p:sp>
      <p:sp>
        <p:nvSpPr>
          <p:cNvPr id="245763" name="Rectangle 3"/>
          <p:cNvSpPr>
            <a:spLocks noChangeArrowheads="1"/>
          </p:cNvSpPr>
          <p:nvPr/>
        </p:nvSpPr>
        <p:spPr bwMode="auto">
          <a:xfrm>
            <a:off x="265113" y="5664200"/>
            <a:ext cx="84534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5763" indent="-385763">
              <a:spcBef>
                <a:spcPct val="50000"/>
              </a:spcBef>
            </a:pPr>
            <a:r>
              <a:rPr lang="en-US" sz="2800">
                <a:solidFill>
                  <a:srgbClr val="FFFFFF"/>
                </a:solidFill>
                <a:effectLst>
                  <a:outerShdw blurRad="38100" dist="38100" dir="2700000" algn="tl">
                    <a:srgbClr val="000000"/>
                  </a:outerShdw>
                </a:effectLst>
              </a:rPr>
              <a:t>	where </a:t>
            </a:r>
            <a:r>
              <a:rPr lang="en-US" sz="2800" b="1">
                <a:solidFill>
                  <a:srgbClr val="FFFFFF"/>
                </a:solidFill>
                <a:effectLst>
                  <a:outerShdw blurRad="38100" dist="38100" dir="2700000" algn="tl">
                    <a:srgbClr val="000000"/>
                  </a:outerShdw>
                </a:effectLst>
              </a:rPr>
              <a:t>Y</a:t>
            </a:r>
            <a:r>
              <a:rPr lang="en-US" sz="2800" baseline="-25000">
                <a:solidFill>
                  <a:srgbClr val="FFFFFF"/>
                </a:solidFill>
                <a:effectLst>
                  <a:outerShdw blurRad="38100" dist="38100" dir="2700000" algn="tl">
                    <a:srgbClr val="000000"/>
                  </a:outerShdw>
                </a:effectLst>
              </a:rPr>
              <a:t>1</a:t>
            </a:r>
            <a:r>
              <a:rPr lang="en-US" sz="2800">
                <a:solidFill>
                  <a:srgbClr val="FFFFFF"/>
                </a:solidFill>
                <a:effectLst>
                  <a:outerShdw blurRad="38100" dist="38100" dir="2700000" algn="tl">
                    <a:srgbClr val="000000"/>
                  </a:outerShdw>
                </a:effectLst>
              </a:rPr>
              <a:t> and </a:t>
            </a:r>
            <a:r>
              <a:rPr lang="en-US" sz="2800" b="1">
                <a:solidFill>
                  <a:srgbClr val="FFFFFF"/>
                </a:solidFill>
                <a:effectLst>
                  <a:outerShdw blurRad="38100" dist="38100" dir="2700000" algn="tl">
                    <a:srgbClr val="000000"/>
                  </a:outerShdw>
                </a:effectLst>
              </a:rPr>
              <a:t>Y</a:t>
            </a:r>
            <a:r>
              <a:rPr lang="en-US" sz="2800" baseline="-25000">
                <a:solidFill>
                  <a:srgbClr val="FFFFFF"/>
                </a:solidFill>
                <a:effectLst>
                  <a:outerShdw blurRad="38100" dist="38100" dir="2700000" algn="tl">
                    <a:srgbClr val="000000"/>
                  </a:outerShdw>
                </a:effectLst>
              </a:rPr>
              <a:t>2</a:t>
            </a:r>
            <a:r>
              <a:rPr lang="en-US" sz="2800">
                <a:solidFill>
                  <a:srgbClr val="FFFFFF"/>
                </a:solidFill>
                <a:effectLst>
                  <a:outerShdw blurRad="38100" dist="38100" dir="2700000" algn="tl">
                    <a:srgbClr val="000000"/>
                  </a:outerShdw>
                </a:effectLst>
              </a:rPr>
              <a:t> are the three-dimensional vectors.</a:t>
            </a:r>
            <a:endParaRPr lang="en-US" sz="2800">
              <a:solidFill>
                <a:srgbClr val="000000"/>
              </a:solidFill>
              <a:effectLst>
                <a:outerShdw blurRad="38100" dist="38100" dir="2700000" algn="tl">
                  <a:srgbClr val="FFFFFF"/>
                </a:outerShdw>
              </a:effectLst>
            </a:endParaRPr>
          </a:p>
        </p:txBody>
      </p:sp>
      <p:sp>
        <p:nvSpPr>
          <p:cNvPr id="245764" name="Rectangle 4"/>
          <p:cNvSpPr>
            <a:spLocks noChangeArrowheads="1"/>
          </p:cNvSpPr>
          <p:nvPr/>
        </p:nvSpPr>
        <p:spPr bwMode="auto">
          <a:xfrm>
            <a:off x="3386138" y="4419600"/>
            <a:ext cx="4810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solidFill>
                  <a:srgbClr val="FFFFFF"/>
                </a:solidFill>
                <a:effectLst>
                  <a:outerShdw blurRad="38100" dist="38100" dir="2700000" algn="tl">
                    <a:srgbClr val="000000"/>
                  </a:outerShdw>
                </a:effectLst>
              </a:rPr>
              <a:t>or</a:t>
            </a:r>
          </a:p>
        </p:txBody>
      </p:sp>
      <p:pic>
        <p:nvPicPr>
          <p:cNvPr id="245765" name="Picture 5" descr="G:\books\Pe_uk\Powerpoint\Negnevitsky\final\ppt\ch07\wmf\Slide07-63.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725" y="4048125"/>
            <a:ext cx="8086725" cy="1514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ChangeArrowheads="1"/>
          </p:cNvSpPr>
          <p:nvPr/>
        </p:nvSpPr>
        <p:spPr bwMode="auto">
          <a:xfrm>
            <a:off x="258763" y="217488"/>
            <a:ext cx="54864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5763" indent="-385763">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3 </a:t>
            </a:r>
            <a:r>
              <a:rPr lang="en-US" sz="3000">
                <a:solidFill>
                  <a:srgbClr val="FFFFFF"/>
                </a:solidFill>
                <a:effectLst>
                  <a:outerShdw blurRad="38100" dist="38100" dir="2700000" algn="tl">
                    <a:srgbClr val="000000"/>
                  </a:outerShdw>
                </a:effectLst>
                <a:latin typeface="Symbol" pitchFamily="18" charset="2"/>
              </a:rPr>
              <a:t>´ </a:t>
            </a:r>
            <a:r>
              <a:rPr lang="en-US" sz="3000">
                <a:solidFill>
                  <a:srgbClr val="FFFFFF"/>
                </a:solidFill>
                <a:effectLst>
                  <a:outerShdw blurRad="38100" dist="38100" dir="2700000" algn="tl">
                    <a:srgbClr val="000000"/>
                  </a:outerShdw>
                </a:effectLst>
              </a:rPr>
              <a:t>3 identity matrix </a:t>
            </a:r>
            <a:r>
              <a:rPr lang="en-US" sz="3000" b="1">
                <a:solidFill>
                  <a:srgbClr val="FFFFFF"/>
                </a:solidFill>
                <a:effectLst>
                  <a:outerShdw blurRad="38100" dist="38100" dir="2700000" algn="tl">
                    <a:srgbClr val="000000"/>
                  </a:outerShdw>
                </a:effectLst>
              </a:rPr>
              <a:t>I </a:t>
            </a:r>
            <a:r>
              <a:rPr lang="en-US" sz="3000">
                <a:solidFill>
                  <a:srgbClr val="FFFFFF"/>
                </a:solidFill>
                <a:effectLst>
                  <a:outerShdw blurRad="38100" dist="38100" dir="2700000" algn="tl">
                    <a:srgbClr val="000000"/>
                  </a:outerShdw>
                </a:effectLst>
              </a:rPr>
              <a:t>is</a:t>
            </a:r>
            <a:endParaRPr lang="en-US" sz="3000">
              <a:solidFill>
                <a:srgbClr val="000000"/>
              </a:solidFill>
              <a:effectLst>
                <a:outerShdw blurRad="38100" dist="38100" dir="2700000" algn="tl">
                  <a:srgbClr val="FFFFFF"/>
                </a:outerShdw>
              </a:effectLst>
              <a:latin typeface="Symbol" pitchFamily="18" charset="2"/>
            </a:endParaRPr>
          </a:p>
        </p:txBody>
      </p:sp>
      <p:sp>
        <p:nvSpPr>
          <p:cNvPr id="246787" name="Rectangle 3"/>
          <p:cNvSpPr>
            <a:spLocks noChangeArrowheads="1"/>
          </p:cNvSpPr>
          <p:nvPr/>
        </p:nvSpPr>
        <p:spPr bwMode="auto">
          <a:xfrm>
            <a:off x="258763" y="2235200"/>
            <a:ext cx="838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5763" indent="-385763">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Thus, we can now determine the weight matrix as follows:</a:t>
            </a:r>
          </a:p>
        </p:txBody>
      </p:sp>
      <p:sp>
        <p:nvSpPr>
          <p:cNvPr id="246788" name="Rectangle 4"/>
          <p:cNvSpPr>
            <a:spLocks noChangeArrowheads="1"/>
          </p:cNvSpPr>
          <p:nvPr/>
        </p:nvSpPr>
        <p:spPr bwMode="auto">
          <a:xfrm>
            <a:off x="252413" y="4916488"/>
            <a:ext cx="8710612"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5763" indent="-385763">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Next, the network is tested by the sequence of input vectors, </a:t>
            </a:r>
            <a:r>
              <a:rPr lang="en-US" sz="3000" b="1">
                <a:solidFill>
                  <a:srgbClr val="FFFFFF"/>
                </a:solidFill>
                <a:effectLst>
                  <a:outerShdw blurRad="38100" dist="38100" dir="2700000" algn="tl">
                    <a:srgbClr val="000000"/>
                  </a:outerShdw>
                </a:effectLst>
              </a:rPr>
              <a:t>X</a:t>
            </a:r>
            <a:r>
              <a:rPr lang="en-US" sz="3000" baseline="-25000">
                <a:solidFill>
                  <a:srgbClr val="FFFFFF"/>
                </a:solidFill>
                <a:effectLst>
                  <a:outerShdw blurRad="38100" dist="38100" dir="2700000" algn="tl">
                    <a:srgbClr val="000000"/>
                  </a:outerShdw>
                </a:effectLst>
              </a:rPr>
              <a:t>1</a:t>
            </a:r>
            <a:r>
              <a:rPr lang="en-US" sz="3000">
                <a:solidFill>
                  <a:srgbClr val="FFFFFF"/>
                </a:solidFill>
                <a:effectLst>
                  <a:outerShdw blurRad="38100" dist="38100" dir="2700000" algn="tl">
                    <a:srgbClr val="000000"/>
                  </a:outerShdw>
                </a:effectLst>
              </a:rPr>
              <a:t> and </a:t>
            </a:r>
            <a:r>
              <a:rPr lang="en-US" sz="3000" b="1">
                <a:solidFill>
                  <a:srgbClr val="FFFFFF"/>
                </a:solidFill>
                <a:effectLst>
                  <a:outerShdw blurRad="38100" dist="38100" dir="2700000" algn="tl">
                    <a:srgbClr val="000000"/>
                  </a:outerShdw>
                </a:effectLst>
              </a:rPr>
              <a:t>X</a:t>
            </a:r>
            <a:r>
              <a:rPr lang="en-US" sz="3000" baseline="-25000">
                <a:solidFill>
                  <a:srgbClr val="FFFFFF"/>
                </a:solidFill>
                <a:effectLst>
                  <a:outerShdw blurRad="38100" dist="38100" dir="2700000" algn="tl">
                    <a:srgbClr val="000000"/>
                  </a:outerShdw>
                </a:effectLst>
              </a:rPr>
              <a:t>2</a:t>
            </a:r>
            <a:r>
              <a:rPr lang="en-US" sz="3000">
                <a:solidFill>
                  <a:srgbClr val="FFFFFF"/>
                </a:solidFill>
                <a:effectLst>
                  <a:outerShdw blurRad="38100" dist="38100" dir="2700000" algn="tl">
                    <a:srgbClr val="000000"/>
                  </a:outerShdw>
                </a:effectLst>
              </a:rPr>
              <a:t>, which are equal to the output (or</a:t>
            </a:r>
            <a:r>
              <a:rPr lang="en-US" sz="3000">
                <a:solidFill>
                  <a:srgbClr val="000000"/>
                </a:solidFill>
                <a:effectLst>
                  <a:outerShdw blurRad="38100" dist="38100" dir="2700000" algn="tl">
                    <a:srgbClr val="FFFFFF"/>
                  </a:outerShdw>
                </a:effectLst>
              </a:rPr>
              <a:t> </a:t>
            </a:r>
            <a:r>
              <a:rPr lang="en-US" sz="3000">
                <a:solidFill>
                  <a:srgbClr val="FFFFFF"/>
                </a:solidFill>
                <a:effectLst>
                  <a:outerShdw blurRad="38100" dist="38100" dir="2700000" algn="tl">
                    <a:srgbClr val="000000"/>
                  </a:outerShdw>
                </a:effectLst>
              </a:rPr>
              <a:t>target) vectors </a:t>
            </a:r>
            <a:r>
              <a:rPr lang="en-US" sz="3000" b="1">
                <a:solidFill>
                  <a:srgbClr val="FFFFFF"/>
                </a:solidFill>
                <a:effectLst>
                  <a:outerShdw blurRad="38100" dist="38100" dir="2700000" algn="tl">
                    <a:srgbClr val="000000"/>
                  </a:outerShdw>
                </a:effectLst>
              </a:rPr>
              <a:t>Y</a:t>
            </a:r>
            <a:r>
              <a:rPr lang="en-US" sz="3000" baseline="-25000">
                <a:solidFill>
                  <a:srgbClr val="FFFFFF"/>
                </a:solidFill>
                <a:effectLst>
                  <a:outerShdw blurRad="38100" dist="38100" dir="2700000" algn="tl">
                    <a:srgbClr val="000000"/>
                  </a:outerShdw>
                </a:effectLst>
              </a:rPr>
              <a:t>1</a:t>
            </a:r>
            <a:r>
              <a:rPr lang="en-US" sz="3000" b="1">
                <a:solidFill>
                  <a:srgbClr val="FFFFFF"/>
                </a:solidFill>
                <a:effectLst>
                  <a:outerShdw blurRad="38100" dist="38100" dir="2700000" algn="tl">
                    <a:srgbClr val="000000"/>
                  </a:outerShdw>
                </a:effectLst>
              </a:rPr>
              <a:t> </a:t>
            </a:r>
            <a:r>
              <a:rPr lang="en-US" sz="3000">
                <a:solidFill>
                  <a:srgbClr val="FFFFFF"/>
                </a:solidFill>
                <a:effectLst>
                  <a:outerShdw blurRad="38100" dist="38100" dir="2700000" algn="tl">
                    <a:srgbClr val="000000"/>
                  </a:outerShdw>
                </a:effectLst>
              </a:rPr>
              <a:t>and </a:t>
            </a:r>
            <a:r>
              <a:rPr lang="en-US" sz="3000" b="1">
                <a:solidFill>
                  <a:srgbClr val="FFFFFF"/>
                </a:solidFill>
                <a:effectLst>
                  <a:outerShdw blurRad="38100" dist="38100" dir="2700000" algn="tl">
                    <a:srgbClr val="000000"/>
                  </a:outerShdw>
                </a:effectLst>
              </a:rPr>
              <a:t>Y</a:t>
            </a:r>
            <a:r>
              <a:rPr lang="en-US" sz="3000" baseline="-25000">
                <a:solidFill>
                  <a:srgbClr val="FFFFFF"/>
                </a:solidFill>
                <a:effectLst>
                  <a:outerShdw blurRad="38100" dist="38100" dir="2700000" algn="tl">
                    <a:srgbClr val="000000"/>
                  </a:outerShdw>
                </a:effectLst>
              </a:rPr>
              <a:t>2</a:t>
            </a:r>
            <a:r>
              <a:rPr lang="en-US" sz="3000">
                <a:solidFill>
                  <a:srgbClr val="FFFFFF"/>
                </a:solidFill>
                <a:effectLst>
                  <a:outerShdw blurRad="38100" dist="38100" dir="2700000" algn="tl">
                    <a:srgbClr val="000000"/>
                  </a:outerShdw>
                </a:effectLst>
              </a:rPr>
              <a:t>, respectively.</a:t>
            </a:r>
          </a:p>
        </p:txBody>
      </p:sp>
      <p:pic>
        <p:nvPicPr>
          <p:cNvPr id="246789" name="Picture 5" descr="G:\books\Pe_uk\Powerpoint\Negnevitsky\final\ppt\ch07\wmf\Slide07-6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775" y="787400"/>
            <a:ext cx="7496175" cy="4143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ChangeArrowheads="1"/>
          </p:cNvSpPr>
          <p:nvPr/>
        </p:nvSpPr>
        <p:spPr bwMode="auto">
          <a:xfrm>
            <a:off x="265113" y="234950"/>
            <a:ext cx="84867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5763" indent="-385763">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First, we activate the Hopfield network by applying the input vector </a:t>
            </a:r>
            <a:r>
              <a:rPr lang="en-US" sz="3000" b="1">
                <a:solidFill>
                  <a:srgbClr val="FFFFFF"/>
                </a:solidFill>
                <a:effectLst>
                  <a:outerShdw blurRad="38100" dist="38100" dir="2700000" algn="tl">
                    <a:srgbClr val="000000"/>
                  </a:outerShdw>
                </a:effectLst>
              </a:rPr>
              <a:t>X</a:t>
            </a:r>
            <a:r>
              <a:rPr lang="en-US" sz="3000">
                <a:solidFill>
                  <a:srgbClr val="FFFFFF"/>
                </a:solidFill>
                <a:effectLst>
                  <a:outerShdw blurRad="38100" dist="38100" dir="2700000" algn="tl">
                    <a:srgbClr val="000000"/>
                  </a:outerShdw>
                </a:effectLst>
              </a:rPr>
              <a:t>. Then, we calculate the actual output vector </a:t>
            </a:r>
            <a:r>
              <a:rPr lang="en-US" sz="3000" b="1">
                <a:solidFill>
                  <a:srgbClr val="FFFFFF"/>
                </a:solidFill>
                <a:effectLst>
                  <a:outerShdw blurRad="38100" dist="38100" dir="2700000" algn="tl">
                    <a:srgbClr val="000000"/>
                  </a:outerShdw>
                </a:effectLst>
              </a:rPr>
              <a:t>Y</a:t>
            </a:r>
            <a:r>
              <a:rPr lang="en-US" sz="3000">
                <a:solidFill>
                  <a:srgbClr val="FFFFFF"/>
                </a:solidFill>
                <a:effectLst>
                  <a:outerShdw blurRad="38100" dist="38100" dir="2700000" algn="tl">
                    <a:srgbClr val="000000"/>
                  </a:outerShdw>
                </a:effectLst>
              </a:rPr>
              <a:t>, and finally, we compare the result with the initial input vector </a:t>
            </a:r>
            <a:r>
              <a:rPr lang="en-US" sz="3000" b="1">
                <a:solidFill>
                  <a:srgbClr val="FFFFFF"/>
                </a:solidFill>
                <a:effectLst>
                  <a:outerShdw blurRad="38100" dist="38100" dir="2700000" algn="tl">
                    <a:srgbClr val="000000"/>
                  </a:outerShdw>
                </a:effectLst>
              </a:rPr>
              <a:t>X</a:t>
            </a:r>
            <a:r>
              <a:rPr lang="en-US" sz="3000">
                <a:solidFill>
                  <a:srgbClr val="FFFFFF"/>
                </a:solidFill>
                <a:effectLst>
                  <a:outerShdw blurRad="38100" dist="38100" dir="2700000" algn="tl">
                    <a:srgbClr val="000000"/>
                  </a:outerShdw>
                </a:effectLst>
              </a:rPr>
              <a:t>. </a:t>
            </a:r>
            <a:endParaRPr lang="en-US" sz="3000">
              <a:solidFill>
                <a:srgbClr val="000000"/>
              </a:solidFill>
              <a:effectLst>
                <a:outerShdw blurRad="38100" dist="38100" dir="2700000" algn="tl">
                  <a:srgbClr val="FFFFFF"/>
                </a:outerShdw>
              </a:effectLst>
              <a:latin typeface="Symbol" pitchFamily="18" charset="2"/>
            </a:endParaRPr>
          </a:p>
        </p:txBody>
      </p:sp>
      <p:pic>
        <p:nvPicPr>
          <p:cNvPr id="247811" name="Picture 3" descr="G:\books\Pe_uk\Powerpoint\Negnevitsky\final\ppt\ch07\wmf\Slide07-65.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3425" y="2436813"/>
            <a:ext cx="5514975" cy="3482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ChangeArrowheads="1"/>
          </p:cNvSpPr>
          <p:nvPr/>
        </p:nvSpPr>
        <p:spPr bwMode="auto">
          <a:xfrm>
            <a:off x="265113" y="250825"/>
            <a:ext cx="879475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5763" indent="-385763">
              <a:lnSpc>
                <a:spcPct val="95000"/>
              </a:lnSpc>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remaining six states are all unstable. However, stable states (also called</a:t>
            </a:r>
            <a:r>
              <a:rPr lang="en-US" sz="3000" b="1">
                <a:solidFill>
                  <a:srgbClr val="000000"/>
                </a:solidFill>
                <a:effectLst>
                  <a:outerShdw blurRad="38100" dist="38100" dir="2700000" algn="tl">
                    <a:srgbClr val="FFFFFF"/>
                  </a:outerShdw>
                </a:effectLst>
              </a:rPr>
              <a:t> </a:t>
            </a:r>
            <a:r>
              <a:rPr lang="en-US" sz="3000" b="1">
                <a:solidFill>
                  <a:srgbClr val="FBFE00"/>
                </a:solidFill>
                <a:effectLst>
                  <a:outerShdw blurRad="38100" dist="38100" dir="2700000" algn="tl">
                    <a:srgbClr val="000000"/>
                  </a:outerShdw>
                </a:effectLst>
              </a:rPr>
              <a:t>fundamental memories</a:t>
            </a:r>
            <a:r>
              <a:rPr lang="en-US" sz="3000">
                <a:solidFill>
                  <a:srgbClr val="FFFFFF"/>
                </a:solidFill>
                <a:effectLst>
                  <a:outerShdw blurRad="38100" dist="38100" dir="2700000" algn="tl">
                    <a:srgbClr val="000000"/>
                  </a:outerShdw>
                </a:effectLst>
              </a:rPr>
              <a:t>) are capable of attracting states that are close to them.</a:t>
            </a:r>
          </a:p>
          <a:p>
            <a:pPr marL="385763" indent="-385763">
              <a:lnSpc>
                <a:spcPct val="95000"/>
              </a:lnSpc>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fundamental memory (1, 1, 1) attracts unstable states (</a:t>
            </a:r>
            <a:r>
              <a:rPr lang="en-US" sz="3000">
                <a:solidFill>
                  <a:srgbClr val="FFFFFF"/>
                </a:solidFill>
                <a:effectLst>
                  <a:outerShdw blurRad="38100" dist="38100" dir="2700000" algn="tl">
                    <a:srgbClr val="000000"/>
                  </a:outerShdw>
                </a:effectLst>
                <a:latin typeface="Symbol" pitchFamily="18" charset="2"/>
              </a:rPr>
              <a:t>-</a:t>
            </a:r>
            <a:r>
              <a:rPr lang="en-US" sz="3000">
                <a:solidFill>
                  <a:srgbClr val="FFFFFF"/>
                </a:solidFill>
                <a:effectLst>
                  <a:outerShdw blurRad="38100" dist="38100" dir="2700000" algn="tl">
                    <a:srgbClr val="000000"/>
                  </a:outerShdw>
                </a:effectLst>
              </a:rPr>
              <a:t>1, 1, 1), (1, </a:t>
            </a:r>
            <a:r>
              <a:rPr lang="en-US" sz="3000">
                <a:solidFill>
                  <a:srgbClr val="FFFFFF"/>
                </a:solidFill>
                <a:effectLst>
                  <a:outerShdw blurRad="38100" dist="38100" dir="2700000" algn="tl">
                    <a:srgbClr val="000000"/>
                  </a:outerShdw>
                </a:effectLst>
                <a:latin typeface="Symbol" pitchFamily="18" charset="2"/>
              </a:rPr>
              <a:t>-</a:t>
            </a:r>
            <a:r>
              <a:rPr lang="en-US" sz="3000">
                <a:solidFill>
                  <a:srgbClr val="FFFFFF"/>
                </a:solidFill>
                <a:effectLst>
                  <a:outerShdw blurRad="38100" dist="38100" dir="2700000" algn="tl">
                    <a:srgbClr val="000000"/>
                  </a:outerShdw>
                </a:effectLst>
              </a:rPr>
              <a:t>1, 1) and (1, 1, </a:t>
            </a:r>
            <a:r>
              <a:rPr lang="en-US" sz="3000">
                <a:solidFill>
                  <a:srgbClr val="FFFFFF"/>
                </a:solidFill>
                <a:effectLst>
                  <a:outerShdw blurRad="38100" dist="38100" dir="2700000" algn="tl">
                    <a:srgbClr val="000000"/>
                  </a:outerShdw>
                </a:effectLst>
                <a:latin typeface="Symbol" pitchFamily="18" charset="2"/>
              </a:rPr>
              <a:t>-</a:t>
            </a:r>
            <a:r>
              <a:rPr lang="en-US" sz="3000">
                <a:solidFill>
                  <a:srgbClr val="FFFFFF"/>
                </a:solidFill>
                <a:effectLst>
                  <a:outerShdw blurRad="38100" dist="38100" dir="2700000" algn="tl">
                    <a:srgbClr val="000000"/>
                  </a:outerShdw>
                </a:effectLst>
              </a:rPr>
              <a:t>1). Each of these unstable states represents a single error, compared to the fundamental memory (1, 1, 1). </a:t>
            </a:r>
          </a:p>
          <a:p>
            <a:pPr marL="385763" indent="-385763">
              <a:lnSpc>
                <a:spcPct val="95000"/>
              </a:lnSpc>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fundamental memory (</a:t>
            </a:r>
            <a:r>
              <a:rPr lang="en-US" sz="3000">
                <a:solidFill>
                  <a:srgbClr val="FFFFFF"/>
                </a:solidFill>
                <a:effectLst>
                  <a:outerShdw blurRad="38100" dist="38100" dir="2700000" algn="tl">
                    <a:srgbClr val="000000"/>
                  </a:outerShdw>
                </a:effectLst>
                <a:latin typeface="Symbol" pitchFamily="18" charset="2"/>
              </a:rPr>
              <a:t>-</a:t>
            </a:r>
            <a:r>
              <a:rPr lang="en-US" sz="3000">
                <a:solidFill>
                  <a:srgbClr val="FFFFFF"/>
                </a:solidFill>
                <a:effectLst>
                  <a:outerShdw blurRad="38100" dist="38100" dir="2700000" algn="tl">
                    <a:srgbClr val="000000"/>
                  </a:outerShdw>
                </a:effectLst>
              </a:rPr>
              <a:t>1, </a:t>
            </a:r>
            <a:r>
              <a:rPr lang="en-US" sz="3000">
                <a:solidFill>
                  <a:srgbClr val="FFFFFF"/>
                </a:solidFill>
                <a:effectLst>
                  <a:outerShdw blurRad="38100" dist="38100" dir="2700000" algn="tl">
                    <a:srgbClr val="000000"/>
                  </a:outerShdw>
                </a:effectLst>
                <a:latin typeface="Symbol" pitchFamily="18" charset="2"/>
              </a:rPr>
              <a:t>-</a:t>
            </a:r>
            <a:r>
              <a:rPr lang="en-US" sz="3000">
                <a:solidFill>
                  <a:srgbClr val="FFFFFF"/>
                </a:solidFill>
                <a:effectLst>
                  <a:outerShdw blurRad="38100" dist="38100" dir="2700000" algn="tl">
                    <a:srgbClr val="000000"/>
                  </a:outerShdw>
                </a:effectLst>
              </a:rPr>
              <a:t>1, </a:t>
            </a:r>
            <a:r>
              <a:rPr lang="en-US" sz="3000">
                <a:solidFill>
                  <a:srgbClr val="FFFFFF"/>
                </a:solidFill>
                <a:effectLst>
                  <a:outerShdw blurRad="38100" dist="38100" dir="2700000" algn="tl">
                    <a:srgbClr val="000000"/>
                  </a:outerShdw>
                </a:effectLst>
                <a:latin typeface="Symbol" pitchFamily="18" charset="2"/>
              </a:rPr>
              <a:t>-</a:t>
            </a:r>
            <a:r>
              <a:rPr lang="en-US" sz="3000">
                <a:solidFill>
                  <a:srgbClr val="FFFFFF"/>
                </a:solidFill>
                <a:effectLst>
                  <a:outerShdw blurRad="38100" dist="38100" dir="2700000" algn="tl">
                    <a:srgbClr val="000000"/>
                  </a:outerShdw>
                </a:effectLst>
              </a:rPr>
              <a:t>1) attracts unstable states (</a:t>
            </a:r>
            <a:r>
              <a:rPr lang="en-US" sz="3000">
                <a:solidFill>
                  <a:srgbClr val="FFFFFF"/>
                </a:solidFill>
                <a:effectLst>
                  <a:outerShdw blurRad="38100" dist="38100" dir="2700000" algn="tl">
                    <a:srgbClr val="000000"/>
                  </a:outerShdw>
                </a:effectLst>
                <a:latin typeface="Symbol" pitchFamily="18" charset="2"/>
              </a:rPr>
              <a:t>-</a:t>
            </a:r>
            <a:r>
              <a:rPr lang="en-US" sz="3000">
                <a:solidFill>
                  <a:srgbClr val="FFFFFF"/>
                </a:solidFill>
                <a:effectLst>
                  <a:outerShdw blurRad="38100" dist="38100" dir="2700000" algn="tl">
                    <a:srgbClr val="000000"/>
                  </a:outerShdw>
                </a:effectLst>
              </a:rPr>
              <a:t>1, </a:t>
            </a:r>
            <a:r>
              <a:rPr lang="en-US" sz="3000">
                <a:solidFill>
                  <a:srgbClr val="FFFFFF"/>
                </a:solidFill>
                <a:effectLst>
                  <a:outerShdw blurRad="38100" dist="38100" dir="2700000" algn="tl">
                    <a:srgbClr val="000000"/>
                  </a:outerShdw>
                </a:effectLst>
                <a:latin typeface="Symbol" pitchFamily="18" charset="2"/>
              </a:rPr>
              <a:t>-</a:t>
            </a:r>
            <a:r>
              <a:rPr lang="en-US" sz="3000">
                <a:solidFill>
                  <a:srgbClr val="FFFFFF"/>
                </a:solidFill>
                <a:effectLst>
                  <a:outerShdw blurRad="38100" dist="38100" dir="2700000" algn="tl">
                    <a:srgbClr val="000000"/>
                  </a:outerShdw>
                </a:effectLst>
              </a:rPr>
              <a:t>1, 1), (</a:t>
            </a:r>
            <a:r>
              <a:rPr lang="en-US" sz="3000">
                <a:solidFill>
                  <a:srgbClr val="FFFFFF"/>
                </a:solidFill>
                <a:effectLst>
                  <a:outerShdw blurRad="38100" dist="38100" dir="2700000" algn="tl">
                    <a:srgbClr val="000000"/>
                  </a:outerShdw>
                </a:effectLst>
                <a:latin typeface="Symbol" pitchFamily="18" charset="2"/>
              </a:rPr>
              <a:t>-</a:t>
            </a:r>
            <a:r>
              <a:rPr lang="en-US" sz="3000">
                <a:solidFill>
                  <a:srgbClr val="FFFFFF"/>
                </a:solidFill>
                <a:effectLst>
                  <a:outerShdw blurRad="38100" dist="38100" dir="2700000" algn="tl">
                    <a:srgbClr val="000000"/>
                  </a:outerShdw>
                </a:effectLst>
              </a:rPr>
              <a:t>1, 1, </a:t>
            </a:r>
            <a:r>
              <a:rPr lang="en-US" sz="3000">
                <a:solidFill>
                  <a:srgbClr val="FFFFFF"/>
                </a:solidFill>
                <a:effectLst>
                  <a:outerShdw blurRad="38100" dist="38100" dir="2700000" algn="tl">
                    <a:srgbClr val="000000"/>
                  </a:outerShdw>
                </a:effectLst>
                <a:latin typeface="Symbol" pitchFamily="18" charset="2"/>
              </a:rPr>
              <a:t>-</a:t>
            </a:r>
            <a:r>
              <a:rPr lang="en-US" sz="3000">
                <a:solidFill>
                  <a:srgbClr val="FFFFFF"/>
                </a:solidFill>
                <a:effectLst>
                  <a:outerShdw blurRad="38100" dist="38100" dir="2700000" algn="tl">
                    <a:srgbClr val="000000"/>
                  </a:outerShdw>
                </a:effectLst>
              </a:rPr>
              <a:t>1) and (1, </a:t>
            </a:r>
            <a:r>
              <a:rPr lang="en-US" sz="3000">
                <a:solidFill>
                  <a:srgbClr val="FFFFFF"/>
                </a:solidFill>
                <a:effectLst>
                  <a:outerShdw blurRad="38100" dist="38100" dir="2700000" algn="tl">
                    <a:srgbClr val="000000"/>
                  </a:outerShdw>
                </a:effectLst>
                <a:latin typeface="Symbol" pitchFamily="18" charset="2"/>
              </a:rPr>
              <a:t>-</a:t>
            </a:r>
            <a:r>
              <a:rPr lang="en-US" sz="3000">
                <a:solidFill>
                  <a:srgbClr val="FFFFFF"/>
                </a:solidFill>
                <a:effectLst>
                  <a:outerShdw blurRad="38100" dist="38100" dir="2700000" algn="tl">
                    <a:srgbClr val="000000"/>
                  </a:outerShdw>
                </a:effectLst>
              </a:rPr>
              <a:t>1, </a:t>
            </a:r>
            <a:r>
              <a:rPr lang="en-US" sz="3000">
                <a:solidFill>
                  <a:srgbClr val="FFFFFF"/>
                </a:solidFill>
                <a:effectLst>
                  <a:outerShdw blurRad="38100" dist="38100" dir="2700000" algn="tl">
                    <a:srgbClr val="000000"/>
                  </a:outerShdw>
                </a:effectLst>
                <a:latin typeface="Symbol" pitchFamily="18" charset="2"/>
              </a:rPr>
              <a:t>-</a:t>
            </a:r>
            <a:r>
              <a:rPr lang="en-US" sz="3000">
                <a:solidFill>
                  <a:srgbClr val="FFFFFF"/>
                </a:solidFill>
                <a:effectLst>
                  <a:outerShdw blurRad="38100" dist="38100" dir="2700000" algn="tl">
                    <a:srgbClr val="000000"/>
                  </a:outerShdw>
                </a:effectLst>
              </a:rPr>
              <a:t>1). </a:t>
            </a:r>
          </a:p>
          <a:p>
            <a:pPr marL="385763" indent="-385763">
              <a:lnSpc>
                <a:spcPct val="95000"/>
              </a:lnSpc>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Thus, the Hopfield network can act as an </a:t>
            </a:r>
            <a:r>
              <a:rPr lang="en-US" sz="3000" b="1">
                <a:solidFill>
                  <a:srgbClr val="FBFE00"/>
                </a:solidFill>
                <a:effectLst>
                  <a:outerShdw blurRad="38100" dist="38100" dir="2700000" algn="tl">
                    <a:srgbClr val="000000"/>
                  </a:outerShdw>
                </a:effectLst>
              </a:rPr>
              <a:t>error correction network</a:t>
            </a:r>
            <a:r>
              <a:rPr lang="en-US" sz="3000">
                <a:solidFill>
                  <a:srgbClr val="FFFFFF"/>
                </a:solidFill>
                <a:effectLst>
                  <a:outerShdw blurRad="38100" dist="38100" dir="2700000" algn="tl">
                    <a:srgbClr val="000000"/>
                  </a:outerShdw>
                </a:effectLst>
              </a:rPr>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ChangeArrowheads="1"/>
          </p:cNvSpPr>
          <p:nvPr/>
        </p:nvSpPr>
        <p:spPr bwMode="auto">
          <a:xfrm>
            <a:off x="504825" y="322263"/>
            <a:ext cx="8197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1">
                <a:solidFill>
                  <a:srgbClr val="FBFE00"/>
                </a:solidFill>
                <a:effectLst>
                  <a:outerShdw blurRad="38100" dist="38100" dir="2700000" algn="tl">
                    <a:srgbClr val="000000"/>
                  </a:outerShdw>
                </a:effectLst>
              </a:rPr>
              <a:t>Storage capacity of the Hopfield network</a:t>
            </a:r>
          </a:p>
        </p:txBody>
      </p:sp>
      <p:sp>
        <p:nvSpPr>
          <p:cNvPr id="249859" name="Rectangle 3"/>
          <p:cNvSpPr>
            <a:spLocks noChangeArrowheads="1"/>
          </p:cNvSpPr>
          <p:nvPr/>
        </p:nvSpPr>
        <p:spPr bwMode="auto">
          <a:xfrm>
            <a:off x="265113" y="1214438"/>
            <a:ext cx="8382000" cy="30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5763" indent="-385763">
              <a:spcBef>
                <a:spcPct val="50000"/>
              </a:spcBef>
              <a:buFont typeface="Wingdings" pitchFamily="2" charset="2"/>
              <a:buChar char="n"/>
            </a:pPr>
            <a:r>
              <a:rPr lang="en-US" sz="3000" b="1">
                <a:solidFill>
                  <a:srgbClr val="FBFE00"/>
                </a:solidFill>
                <a:effectLst>
                  <a:outerShdw blurRad="38100" dist="38100" dir="2700000" algn="tl">
                    <a:srgbClr val="000000"/>
                  </a:outerShdw>
                </a:effectLst>
              </a:rPr>
              <a:t>Storage capacity </a:t>
            </a:r>
            <a:r>
              <a:rPr lang="en-US" sz="3000" b="1">
                <a:solidFill>
                  <a:srgbClr val="FFFFFF"/>
                </a:solidFill>
                <a:effectLst>
                  <a:outerShdw blurRad="38100" dist="38100" dir="2700000" algn="tl">
                    <a:srgbClr val="000000"/>
                  </a:outerShdw>
                </a:effectLst>
              </a:rPr>
              <a:t>is </a:t>
            </a:r>
            <a:r>
              <a:rPr lang="en-US" sz="3000">
                <a:solidFill>
                  <a:srgbClr val="FFFFFF"/>
                </a:solidFill>
                <a:effectLst>
                  <a:outerShdw blurRad="38100" dist="38100" dir="2700000" algn="tl">
                    <a:srgbClr val="000000"/>
                  </a:outerShdw>
                </a:effectLst>
              </a:rPr>
              <a:t>or the largest number of fundamental memories that can be stored and retrieved correctly.</a:t>
            </a:r>
          </a:p>
          <a:p>
            <a:pPr marL="385763" indent="-385763">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maximum number of fundamental memories </a:t>
            </a:r>
            <a:r>
              <a:rPr lang="en-US" sz="3000" i="1">
                <a:solidFill>
                  <a:srgbClr val="FFFFFF"/>
                </a:solidFill>
                <a:effectLst>
                  <a:outerShdw blurRad="38100" dist="38100" dir="2700000" algn="tl">
                    <a:srgbClr val="000000"/>
                  </a:outerShdw>
                </a:effectLst>
              </a:rPr>
              <a:t>M</a:t>
            </a:r>
            <a:r>
              <a:rPr lang="en-US" sz="3000" i="1" baseline="-25000">
                <a:solidFill>
                  <a:srgbClr val="FFFFFF"/>
                </a:solidFill>
                <a:effectLst>
                  <a:outerShdw blurRad="38100" dist="38100" dir="2700000" algn="tl">
                    <a:srgbClr val="000000"/>
                  </a:outerShdw>
                </a:effectLst>
              </a:rPr>
              <a:t>max</a:t>
            </a:r>
            <a:r>
              <a:rPr lang="en-US" sz="3000" i="1">
                <a:solidFill>
                  <a:srgbClr val="FFFFFF"/>
                </a:solidFill>
                <a:effectLst>
                  <a:outerShdw blurRad="38100" dist="38100" dir="2700000" algn="tl">
                    <a:srgbClr val="000000"/>
                  </a:outerShdw>
                </a:effectLst>
              </a:rPr>
              <a:t> </a:t>
            </a:r>
            <a:r>
              <a:rPr lang="en-US" sz="3000">
                <a:solidFill>
                  <a:srgbClr val="FFFFFF"/>
                </a:solidFill>
                <a:effectLst>
                  <a:outerShdw blurRad="38100" dist="38100" dir="2700000" algn="tl">
                    <a:srgbClr val="000000"/>
                  </a:outerShdw>
                </a:effectLst>
              </a:rPr>
              <a:t>that can be stored in the </a:t>
            </a:r>
            <a:r>
              <a:rPr lang="en-US" sz="3000" i="1">
                <a:solidFill>
                  <a:srgbClr val="FFFFFF"/>
                </a:solidFill>
                <a:effectLst>
                  <a:outerShdw blurRad="38100" dist="38100" dir="2700000" algn="tl">
                    <a:srgbClr val="000000"/>
                  </a:outerShdw>
                </a:effectLst>
              </a:rPr>
              <a:t>n</a:t>
            </a:r>
            <a:r>
              <a:rPr lang="en-US" sz="3000">
                <a:solidFill>
                  <a:srgbClr val="FFFFFF"/>
                </a:solidFill>
                <a:effectLst>
                  <a:outerShdw blurRad="38100" dist="38100" dir="2700000" algn="tl">
                    <a:srgbClr val="000000"/>
                  </a:outerShdw>
                </a:effectLst>
              </a:rPr>
              <a:t>-neuron recurrent network is limited by</a:t>
            </a:r>
          </a:p>
        </p:txBody>
      </p:sp>
      <p:pic>
        <p:nvPicPr>
          <p:cNvPr id="249860" name="Picture 4" descr="G:\books\Pe_uk\Powerpoint\Negnevitsky\final\ppt\ch07\wmf\Slide07-67.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1088" y="4441825"/>
            <a:ext cx="2314575" cy="638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11560" y="692696"/>
            <a:ext cx="7846640" cy="5688632"/>
          </a:xfrm>
        </p:spPr>
        <p:txBody>
          <a:bodyPr/>
          <a:lstStyle/>
          <a:p>
            <a:r>
              <a:rPr lang="en-IE" sz="2800" dirty="0"/>
              <a:t>An axon is a long, slender projection of a nerve cell, or neuron, that typically conducts electrical impulses away from the neuron's cell body.</a:t>
            </a:r>
          </a:p>
          <a:p>
            <a:r>
              <a:rPr lang="en-IE" sz="2800" dirty="0" smtClean="0"/>
              <a:t>Dendrites </a:t>
            </a:r>
            <a:r>
              <a:rPr lang="en-IE" sz="2800" dirty="0"/>
              <a:t>are the branched projections of a neuron that act to propagate the electrochemical stimulation received from other neurons to the cell body or soma of the neuron from which the dendrites project. Electrical stimulation is transmitted onto dendrites by the axons of other neurons via synapses which are located at various points throughout the dendritic tree.</a:t>
            </a:r>
          </a:p>
          <a:p>
            <a:endParaRPr lang="en-IE" dirty="0"/>
          </a:p>
        </p:txBody>
      </p:sp>
    </p:spTree>
    <p:extLst>
      <p:ext uri="{BB962C8B-B14F-4D97-AF65-F5344CB8AC3E}">
        <p14:creationId xmlns:p14="http://schemas.microsoft.com/office/powerpoint/2010/main" val="35997434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ChangeArrowheads="1"/>
          </p:cNvSpPr>
          <p:nvPr/>
        </p:nvSpPr>
        <p:spPr bwMode="auto">
          <a:xfrm>
            <a:off x="400050" y="206375"/>
            <a:ext cx="83629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700" b="1">
                <a:solidFill>
                  <a:srgbClr val="FBFE00"/>
                </a:solidFill>
                <a:effectLst>
                  <a:outerShdw blurRad="38100" dist="38100" dir="2700000" algn="tl">
                    <a:srgbClr val="000000"/>
                  </a:outerShdw>
                </a:effectLst>
              </a:rPr>
              <a:t>Bidirectional associative memory (BAM)</a:t>
            </a:r>
          </a:p>
        </p:txBody>
      </p:sp>
      <p:sp>
        <p:nvSpPr>
          <p:cNvPr id="250883" name="Rectangle 3"/>
          <p:cNvSpPr>
            <a:spLocks noChangeArrowheads="1"/>
          </p:cNvSpPr>
          <p:nvPr/>
        </p:nvSpPr>
        <p:spPr bwMode="auto">
          <a:xfrm>
            <a:off x="263525" y="979488"/>
            <a:ext cx="8720138" cy="534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5763" indent="-385763">
              <a:lnSpc>
                <a:spcPct val="95000"/>
              </a:lnSpc>
              <a:spcBef>
                <a:spcPct val="50000"/>
              </a:spcBef>
              <a:buClr>
                <a:schemeClr val="tx2"/>
              </a:buClr>
              <a:buFont typeface="Wingdings" pitchFamily="2" charset="2"/>
              <a:buChar char="n"/>
            </a:pPr>
            <a:r>
              <a:rPr lang="en-US" sz="2900">
                <a:solidFill>
                  <a:srgbClr val="FFFFFF"/>
                </a:solidFill>
                <a:effectLst>
                  <a:outerShdw blurRad="38100" dist="38100" dir="2700000" algn="tl">
                    <a:srgbClr val="000000"/>
                  </a:outerShdw>
                </a:effectLst>
              </a:rPr>
              <a:t>The Hopfield network represents an </a:t>
            </a:r>
            <a:r>
              <a:rPr lang="en-US" sz="2900" b="1">
                <a:solidFill>
                  <a:srgbClr val="FBFE00"/>
                </a:solidFill>
                <a:effectLst>
                  <a:outerShdw blurRad="38100" dist="38100" dir="2700000" algn="tl">
                    <a:srgbClr val="000000"/>
                  </a:outerShdw>
                </a:effectLst>
              </a:rPr>
              <a:t>autoassociative </a:t>
            </a:r>
            <a:r>
              <a:rPr lang="en-US" sz="2900">
                <a:solidFill>
                  <a:srgbClr val="FFFFFF"/>
                </a:solidFill>
                <a:effectLst>
                  <a:outerShdw blurRad="38100" dist="38100" dir="2700000" algn="tl">
                    <a:srgbClr val="000000"/>
                  </a:outerShdw>
                </a:effectLst>
              </a:rPr>
              <a:t>type of memory </a:t>
            </a:r>
            <a:r>
              <a:rPr lang="en-US" sz="2900">
                <a:solidFill>
                  <a:srgbClr val="FFFFFF"/>
                </a:solidFill>
                <a:effectLst>
                  <a:outerShdw blurRad="38100" dist="38100" dir="2700000" algn="tl">
                    <a:srgbClr val="000000"/>
                  </a:outerShdw>
                </a:effectLst>
                <a:latin typeface="Symbol" pitchFamily="18" charset="2"/>
              </a:rPr>
              <a:t>- </a:t>
            </a:r>
            <a:r>
              <a:rPr lang="en-US" sz="2900">
                <a:solidFill>
                  <a:srgbClr val="FFFFFF"/>
                </a:solidFill>
                <a:effectLst>
                  <a:outerShdw blurRad="38100" dist="38100" dir="2700000" algn="tl">
                    <a:srgbClr val="000000"/>
                  </a:outerShdw>
                </a:effectLst>
              </a:rPr>
              <a:t>it can retrieve a corrupted or incomplete memory but cannot associate this memory with another different memory.</a:t>
            </a:r>
          </a:p>
          <a:p>
            <a:pPr marL="385763" indent="-385763">
              <a:lnSpc>
                <a:spcPct val="95000"/>
              </a:lnSpc>
              <a:spcBef>
                <a:spcPct val="50000"/>
              </a:spcBef>
              <a:buClr>
                <a:schemeClr val="tx2"/>
              </a:buClr>
              <a:buFont typeface="Wingdings" pitchFamily="2" charset="2"/>
              <a:buChar char="n"/>
            </a:pPr>
            <a:r>
              <a:rPr lang="en-US" sz="2900">
                <a:solidFill>
                  <a:srgbClr val="FFFFFF"/>
                </a:solidFill>
                <a:effectLst>
                  <a:outerShdw blurRad="38100" dist="38100" dir="2700000" algn="tl">
                    <a:srgbClr val="000000"/>
                  </a:outerShdw>
                </a:effectLst>
              </a:rPr>
              <a:t>Human memory is essentially </a:t>
            </a:r>
            <a:r>
              <a:rPr lang="en-US" sz="2900" b="1">
                <a:solidFill>
                  <a:srgbClr val="FBFE00"/>
                </a:solidFill>
                <a:effectLst>
                  <a:outerShdw blurRad="38100" dist="38100" dir="2700000" algn="tl">
                    <a:srgbClr val="000000"/>
                  </a:outerShdw>
                </a:effectLst>
              </a:rPr>
              <a:t>associative</a:t>
            </a:r>
            <a:r>
              <a:rPr lang="en-US" sz="2900">
                <a:solidFill>
                  <a:srgbClr val="000000"/>
                </a:solidFill>
                <a:effectLst>
                  <a:outerShdw blurRad="38100" dist="38100" dir="2700000" algn="tl">
                    <a:srgbClr val="FFFFFF"/>
                  </a:outerShdw>
                </a:effectLst>
              </a:rPr>
              <a:t>. </a:t>
            </a:r>
            <a:r>
              <a:rPr lang="en-US" sz="2900">
                <a:solidFill>
                  <a:srgbClr val="FFFFFF"/>
                </a:solidFill>
                <a:effectLst>
                  <a:outerShdw blurRad="38100" dist="38100" dir="2700000" algn="tl">
                    <a:srgbClr val="000000"/>
                  </a:outerShdw>
                </a:effectLst>
              </a:rPr>
              <a:t>One thing may remind us of another, and that of another, and so on. We use a chain of mental associations to recover    a lost memory. If we forget where we left an   umbrella, we try to recall where we last had it, what  we were doing, and who we were talking to. We attempt to establish a chain of associations, and  thereby to restore a lost memory.</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ChangeArrowheads="1"/>
          </p:cNvSpPr>
          <p:nvPr/>
        </p:nvSpPr>
        <p:spPr bwMode="auto">
          <a:xfrm>
            <a:off x="258763" y="238125"/>
            <a:ext cx="8382000" cy="580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5763" indent="-385763">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To associate one memory with another, we need a recurrent neural network capable of accepting an input pattern on one set of neurons and producing a related, but different, output pattern on another set of neurons.</a:t>
            </a:r>
          </a:p>
          <a:p>
            <a:pPr marL="385763" indent="-385763">
              <a:spcBef>
                <a:spcPct val="50000"/>
              </a:spcBef>
              <a:buClr>
                <a:schemeClr val="tx2"/>
              </a:buClr>
              <a:buFont typeface="Wingdings" pitchFamily="2" charset="2"/>
              <a:buChar char="n"/>
            </a:pPr>
            <a:r>
              <a:rPr lang="en-US" sz="3000" b="1">
                <a:solidFill>
                  <a:srgbClr val="FBFE00"/>
                </a:solidFill>
                <a:effectLst>
                  <a:outerShdw blurRad="38100" dist="38100" dir="2700000" algn="tl">
                    <a:srgbClr val="000000"/>
                  </a:outerShdw>
                </a:effectLst>
              </a:rPr>
              <a:t>Bidirectional associative memory (BAM)</a:t>
            </a:r>
            <a:r>
              <a:rPr lang="en-US" sz="3000">
                <a:solidFill>
                  <a:srgbClr val="FFFFFF"/>
                </a:solidFill>
                <a:effectLst>
                  <a:outerShdw blurRad="38100" dist="38100" dir="2700000" algn="tl">
                    <a:srgbClr val="000000"/>
                  </a:outerShdw>
                </a:effectLst>
              </a:rPr>
              <a:t>, first proposed by </a:t>
            </a:r>
            <a:r>
              <a:rPr lang="en-US" sz="3000" b="1">
                <a:solidFill>
                  <a:srgbClr val="FBFE00"/>
                </a:solidFill>
                <a:effectLst>
                  <a:outerShdw blurRad="38100" dist="38100" dir="2700000" algn="tl">
                    <a:srgbClr val="000000"/>
                  </a:outerShdw>
                </a:effectLst>
              </a:rPr>
              <a:t>Bart Kosko</a:t>
            </a:r>
            <a:r>
              <a:rPr lang="en-US" sz="3000">
                <a:solidFill>
                  <a:srgbClr val="FFFFFF"/>
                </a:solidFill>
                <a:effectLst>
                  <a:outerShdw blurRad="38100" dist="38100" dir="2700000" algn="tl">
                    <a:srgbClr val="000000"/>
                  </a:outerShdw>
                </a:effectLst>
              </a:rPr>
              <a:t>, is a heteroassociative network. It associates patterns from one set, set </a:t>
            </a:r>
            <a:r>
              <a:rPr lang="en-US" sz="3000" i="1">
                <a:solidFill>
                  <a:srgbClr val="FFFFFF"/>
                </a:solidFill>
                <a:effectLst>
                  <a:outerShdw blurRad="38100" dist="38100" dir="2700000" algn="tl">
                    <a:srgbClr val="000000"/>
                  </a:outerShdw>
                </a:effectLst>
              </a:rPr>
              <a:t>A</a:t>
            </a:r>
            <a:r>
              <a:rPr lang="en-US" sz="3000">
                <a:solidFill>
                  <a:srgbClr val="FFFFFF"/>
                </a:solidFill>
                <a:effectLst>
                  <a:outerShdw blurRad="38100" dist="38100" dir="2700000" algn="tl">
                    <a:srgbClr val="000000"/>
                  </a:outerShdw>
                </a:effectLst>
              </a:rPr>
              <a:t>, to patterns from another set, set </a:t>
            </a:r>
            <a:r>
              <a:rPr lang="en-US" sz="3000" i="1">
                <a:solidFill>
                  <a:srgbClr val="FFFFFF"/>
                </a:solidFill>
                <a:effectLst>
                  <a:outerShdw blurRad="38100" dist="38100" dir="2700000" algn="tl">
                    <a:srgbClr val="000000"/>
                  </a:outerShdw>
                </a:effectLst>
              </a:rPr>
              <a:t>B</a:t>
            </a:r>
            <a:r>
              <a:rPr lang="en-US" sz="3000">
                <a:solidFill>
                  <a:srgbClr val="FFFFFF"/>
                </a:solidFill>
                <a:effectLst>
                  <a:outerShdw blurRad="38100" dist="38100" dir="2700000" algn="tl">
                    <a:srgbClr val="000000"/>
                  </a:outerShdw>
                </a:effectLst>
              </a:rPr>
              <a:t>, and vice versa. Like a Hopfield network, the BAM can generalise and also produce correct outputs despite corrupted or incomplete inputs.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ChangeArrowheads="1"/>
          </p:cNvSpPr>
          <p:nvPr/>
        </p:nvSpPr>
        <p:spPr bwMode="auto">
          <a:xfrm>
            <a:off x="2949575" y="206375"/>
            <a:ext cx="3244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1">
                <a:solidFill>
                  <a:srgbClr val="FBFE00"/>
                </a:solidFill>
                <a:effectLst>
                  <a:outerShdw blurRad="38100" dist="38100" dir="2700000" algn="tl">
                    <a:srgbClr val="000000"/>
                  </a:outerShdw>
                </a:effectLst>
              </a:rPr>
              <a:t>BAM operation</a:t>
            </a:r>
          </a:p>
        </p:txBody>
      </p:sp>
      <p:pic>
        <p:nvPicPr>
          <p:cNvPr id="252934" name="Picture 6" descr="G:\books\Pe_uk\Powerpoint\Negnevitsky\final\ppt\ch07\wmf\Slide07-7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825" y="876300"/>
            <a:ext cx="8642350" cy="5651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ChangeArrowheads="1"/>
          </p:cNvSpPr>
          <p:nvPr/>
        </p:nvSpPr>
        <p:spPr bwMode="auto">
          <a:xfrm>
            <a:off x="509588" y="1235075"/>
            <a:ext cx="8472487"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a:solidFill>
                  <a:srgbClr val="FFFFFF"/>
                </a:solidFill>
                <a:effectLst>
                  <a:outerShdw blurRad="38100" dist="38100" dir="2700000" algn="tl">
                    <a:srgbClr val="000000"/>
                  </a:outerShdw>
                </a:effectLst>
              </a:rPr>
              <a:t>The basic idea behind the BAM is to store   pattern pairs so that when </a:t>
            </a:r>
            <a:r>
              <a:rPr lang="en-US" sz="3200" i="1">
                <a:solidFill>
                  <a:srgbClr val="FFFFFF"/>
                </a:solidFill>
                <a:effectLst>
                  <a:outerShdw blurRad="38100" dist="38100" dir="2700000" algn="tl">
                    <a:srgbClr val="000000"/>
                  </a:outerShdw>
                </a:effectLst>
              </a:rPr>
              <a:t>n</a:t>
            </a:r>
            <a:r>
              <a:rPr lang="en-US" sz="3200">
                <a:solidFill>
                  <a:srgbClr val="FFFFFF"/>
                </a:solidFill>
                <a:effectLst>
                  <a:outerShdw blurRad="38100" dist="38100" dir="2700000" algn="tl">
                    <a:srgbClr val="000000"/>
                  </a:outerShdw>
                </a:effectLst>
              </a:rPr>
              <a:t>-dimensional vector   </a:t>
            </a:r>
            <a:r>
              <a:rPr lang="en-US" sz="3200" b="1">
                <a:solidFill>
                  <a:srgbClr val="FFFFFF"/>
                </a:solidFill>
                <a:effectLst>
                  <a:outerShdw blurRad="38100" dist="38100" dir="2700000" algn="tl">
                    <a:srgbClr val="000000"/>
                  </a:outerShdw>
                </a:effectLst>
              </a:rPr>
              <a:t>X </a:t>
            </a:r>
            <a:r>
              <a:rPr lang="en-US" sz="3200">
                <a:solidFill>
                  <a:srgbClr val="FFFFFF"/>
                </a:solidFill>
                <a:effectLst>
                  <a:outerShdw blurRad="38100" dist="38100" dir="2700000" algn="tl">
                    <a:srgbClr val="000000"/>
                  </a:outerShdw>
                </a:effectLst>
              </a:rPr>
              <a:t>from set </a:t>
            </a:r>
            <a:r>
              <a:rPr lang="en-US" sz="3200" i="1">
                <a:solidFill>
                  <a:srgbClr val="FFFFFF"/>
                </a:solidFill>
                <a:effectLst>
                  <a:outerShdw blurRad="38100" dist="38100" dir="2700000" algn="tl">
                    <a:srgbClr val="000000"/>
                  </a:outerShdw>
                </a:effectLst>
              </a:rPr>
              <a:t>A </a:t>
            </a:r>
            <a:r>
              <a:rPr lang="en-US" sz="3200">
                <a:solidFill>
                  <a:srgbClr val="FFFFFF"/>
                </a:solidFill>
                <a:effectLst>
                  <a:outerShdw blurRad="38100" dist="38100" dir="2700000" algn="tl">
                    <a:srgbClr val="000000"/>
                  </a:outerShdw>
                </a:effectLst>
              </a:rPr>
              <a:t>is presented as input, the BAM recalls </a:t>
            </a:r>
            <a:r>
              <a:rPr lang="en-US" sz="3200" i="1">
                <a:solidFill>
                  <a:srgbClr val="FFFFFF"/>
                </a:solidFill>
                <a:effectLst>
                  <a:outerShdw blurRad="38100" dist="38100" dir="2700000" algn="tl">
                    <a:srgbClr val="000000"/>
                  </a:outerShdw>
                </a:effectLst>
              </a:rPr>
              <a:t>m</a:t>
            </a:r>
            <a:r>
              <a:rPr lang="en-US" sz="3200">
                <a:solidFill>
                  <a:srgbClr val="FFFFFF"/>
                </a:solidFill>
                <a:effectLst>
                  <a:outerShdw blurRad="38100" dist="38100" dir="2700000" algn="tl">
                    <a:srgbClr val="000000"/>
                  </a:outerShdw>
                </a:effectLst>
              </a:rPr>
              <a:t>-dimensional vector </a:t>
            </a:r>
            <a:r>
              <a:rPr lang="en-US" sz="3200" b="1">
                <a:solidFill>
                  <a:srgbClr val="FFFFFF"/>
                </a:solidFill>
                <a:effectLst>
                  <a:outerShdw blurRad="38100" dist="38100" dir="2700000" algn="tl">
                    <a:srgbClr val="000000"/>
                  </a:outerShdw>
                </a:effectLst>
              </a:rPr>
              <a:t>Y </a:t>
            </a:r>
            <a:r>
              <a:rPr lang="en-US" sz="3200">
                <a:solidFill>
                  <a:srgbClr val="FFFFFF"/>
                </a:solidFill>
                <a:effectLst>
                  <a:outerShdw blurRad="38100" dist="38100" dir="2700000" algn="tl">
                    <a:srgbClr val="000000"/>
                  </a:outerShdw>
                </a:effectLst>
              </a:rPr>
              <a:t>from set </a:t>
            </a:r>
            <a:r>
              <a:rPr lang="en-US" sz="3200" i="1">
                <a:solidFill>
                  <a:srgbClr val="FFFFFF"/>
                </a:solidFill>
                <a:effectLst>
                  <a:outerShdw blurRad="38100" dist="38100" dir="2700000" algn="tl">
                    <a:srgbClr val="000000"/>
                  </a:outerShdw>
                </a:effectLst>
              </a:rPr>
              <a:t>B</a:t>
            </a:r>
            <a:r>
              <a:rPr lang="en-US" sz="3200">
                <a:solidFill>
                  <a:srgbClr val="FFFFFF"/>
                </a:solidFill>
                <a:effectLst>
                  <a:outerShdw blurRad="38100" dist="38100" dir="2700000" algn="tl">
                    <a:srgbClr val="000000"/>
                  </a:outerShdw>
                </a:effectLst>
              </a:rPr>
              <a:t>, but when </a:t>
            </a:r>
            <a:r>
              <a:rPr lang="en-US" sz="3200" b="1">
                <a:solidFill>
                  <a:srgbClr val="FFFFFF"/>
                </a:solidFill>
                <a:effectLst>
                  <a:outerShdw blurRad="38100" dist="38100" dir="2700000" algn="tl">
                    <a:srgbClr val="000000"/>
                  </a:outerShdw>
                </a:effectLst>
              </a:rPr>
              <a:t>Y </a:t>
            </a:r>
            <a:r>
              <a:rPr lang="en-US" sz="3200">
                <a:solidFill>
                  <a:srgbClr val="FFFFFF"/>
                </a:solidFill>
                <a:effectLst>
                  <a:outerShdw blurRad="38100" dist="38100" dir="2700000" algn="tl">
                    <a:srgbClr val="000000"/>
                  </a:outerShdw>
                </a:effectLst>
              </a:rPr>
              <a:t>is presented as input, the BAM recalls </a:t>
            </a:r>
            <a:r>
              <a:rPr lang="en-US" sz="3200" b="1">
                <a:solidFill>
                  <a:srgbClr val="FFFFFF"/>
                </a:solidFill>
                <a:effectLst>
                  <a:outerShdw blurRad="38100" dist="38100" dir="2700000" algn="tl">
                    <a:srgbClr val="000000"/>
                  </a:outerShdw>
                </a:effectLst>
              </a:rPr>
              <a:t>X</a:t>
            </a:r>
            <a:r>
              <a:rPr lang="en-US" sz="3200">
                <a:solidFill>
                  <a:srgbClr val="FFFFFF"/>
                </a:solidFill>
                <a:effectLst>
                  <a:outerShdw blurRad="38100" dist="38100" dir="2700000" algn="tl">
                    <a:srgbClr val="000000"/>
                  </a:outerShdw>
                </a:effectLst>
              </a:rPr>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ChangeArrowheads="1"/>
          </p:cNvSpPr>
          <p:nvPr/>
        </p:nvSpPr>
        <p:spPr bwMode="auto">
          <a:xfrm>
            <a:off x="258763" y="471488"/>
            <a:ext cx="83820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5763" indent="-385763">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To develop the BAM, we need to create a correlation matrix for each pattern pair we want to store. The correlation matrix is the matrix product of the input vector </a:t>
            </a:r>
            <a:r>
              <a:rPr lang="en-US" sz="3000" b="1">
                <a:solidFill>
                  <a:srgbClr val="FFFFFF"/>
                </a:solidFill>
                <a:effectLst>
                  <a:outerShdw blurRad="38100" dist="38100" dir="2700000" algn="tl">
                    <a:srgbClr val="000000"/>
                  </a:outerShdw>
                </a:effectLst>
              </a:rPr>
              <a:t>X</a:t>
            </a:r>
            <a:r>
              <a:rPr lang="en-US" sz="3000">
                <a:solidFill>
                  <a:srgbClr val="FFFFFF"/>
                </a:solidFill>
                <a:effectLst>
                  <a:outerShdw blurRad="38100" dist="38100" dir="2700000" algn="tl">
                    <a:srgbClr val="000000"/>
                  </a:outerShdw>
                </a:effectLst>
              </a:rPr>
              <a:t>, and the transpose of the output vector </a:t>
            </a:r>
            <a:r>
              <a:rPr lang="en-US" sz="3000" b="1">
                <a:solidFill>
                  <a:srgbClr val="FFFFFF"/>
                </a:solidFill>
                <a:effectLst>
                  <a:outerShdw blurRad="38100" dist="38100" dir="2700000" algn="tl">
                    <a:srgbClr val="000000"/>
                  </a:outerShdw>
                </a:effectLst>
              </a:rPr>
              <a:t>Y</a:t>
            </a:r>
            <a:r>
              <a:rPr lang="en-US" sz="3000" i="1" baseline="30000">
                <a:solidFill>
                  <a:srgbClr val="FFFFFF"/>
                </a:solidFill>
                <a:effectLst>
                  <a:outerShdw blurRad="38100" dist="38100" dir="2700000" algn="tl">
                    <a:srgbClr val="000000"/>
                  </a:outerShdw>
                </a:effectLst>
              </a:rPr>
              <a:t>T</a:t>
            </a:r>
            <a:r>
              <a:rPr lang="en-US" sz="3000">
                <a:solidFill>
                  <a:srgbClr val="FFFFFF"/>
                </a:solidFill>
                <a:effectLst>
                  <a:outerShdw blurRad="38100" dist="38100" dir="2700000" algn="tl">
                    <a:srgbClr val="000000"/>
                  </a:outerShdw>
                </a:effectLst>
              </a:rPr>
              <a:t>. The BAM weight matrix is the sum of all correlation matrices, that is,</a:t>
            </a:r>
          </a:p>
        </p:txBody>
      </p:sp>
      <p:sp>
        <p:nvSpPr>
          <p:cNvPr id="254979" name="Rectangle 3"/>
          <p:cNvSpPr>
            <a:spLocks noChangeArrowheads="1"/>
          </p:cNvSpPr>
          <p:nvPr/>
        </p:nvSpPr>
        <p:spPr bwMode="auto">
          <a:xfrm>
            <a:off x="309563" y="4837113"/>
            <a:ext cx="838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5763" indent="-385763">
              <a:spcBef>
                <a:spcPct val="50000"/>
              </a:spcBef>
            </a:pPr>
            <a:r>
              <a:rPr lang="en-US" sz="3000">
                <a:solidFill>
                  <a:srgbClr val="FFFFFF"/>
                </a:solidFill>
                <a:effectLst>
                  <a:outerShdw blurRad="38100" dist="38100" dir="2700000" algn="tl">
                    <a:srgbClr val="000000"/>
                  </a:outerShdw>
                </a:effectLst>
              </a:rPr>
              <a:t>	where </a:t>
            </a:r>
            <a:r>
              <a:rPr lang="en-US" sz="3000" i="1">
                <a:solidFill>
                  <a:srgbClr val="FFFFFF"/>
                </a:solidFill>
                <a:effectLst>
                  <a:outerShdw blurRad="38100" dist="38100" dir="2700000" algn="tl">
                    <a:srgbClr val="000000"/>
                  </a:outerShdw>
                </a:effectLst>
              </a:rPr>
              <a:t>M </a:t>
            </a:r>
            <a:r>
              <a:rPr lang="en-US" sz="3000">
                <a:solidFill>
                  <a:srgbClr val="FFFFFF"/>
                </a:solidFill>
                <a:effectLst>
                  <a:outerShdw blurRad="38100" dist="38100" dir="2700000" algn="tl">
                    <a:srgbClr val="000000"/>
                  </a:outerShdw>
                </a:effectLst>
              </a:rPr>
              <a:t>is the number of pattern pairs to be stored in the BAM.</a:t>
            </a:r>
          </a:p>
        </p:txBody>
      </p:sp>
      <p:pic>
        <p:nvPicPr>
          <p:cNvPr id="254980" name="Picture 4" descr="G:\books\Pe_uk\Powerpoint\Negnevitsky\final\ppt\ch07\wmf\Slide07-7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90888" y="3432175"/>
            <a:ext cx="2619375" cy="1336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ChangeArrowheads="1"/>
          </p:cNvSpPr>
          <p:nvPr/>
        </p:nvSpPr>
        <p:spPr bwMode="auto">
          <a:xfrm>
            <a:off x="273050" y="206375"/>
            <a:ext cx="836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1">
                <a:solidFill>
                  <a:srgbClr val="FBFE00"/>
                </a:solidFill>
                <a:effectLst>
                  <a:outerShdw blurRad="38100" dist="38100" dir="2700000" algn="tl">
                    <a:srgbClr val="000000"/>
                  </a:outerShdw>
                </a:effectLst>
              </a:rPr>
              <a:t>Stability and storage capacity of the BAM</a:t>
            </a:r>
          </a:p>
        </p:txBody>
      </p:sp>
      <p:sp>
        <p:nvSpPr>
          <p:cNvPr id="256003" name="Rectangle 3"/>
          <p:cNvSpPr>
            <a:spLocks noChangeArrowheads="1"/>
          </p:cNvSpPr>
          <p:nvPr/>
        </p:nvSpPr>
        <p:spPr bwMode="auto">
          <a:xfrm>
            <a:off x="258763" y="915988"/>
            <a:ext cx="8710612" cy="548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5763" indent="-385763">
              <a:spcBef>
                <a:spcPct val="50000"/>
              </a:spcBef>
              <a:buClr>
                <a:schemeClr val="tx2"/>
              </a:buClr>
              <a:buFont typeface="Wingdings" pitchFamily="2" charset="2"/>
              <a:buChar char="n"/>
            </a:pPr>
            <a:r>
              <a:rPr lang="en-US" sz="2800">
                <a:solidFill>
                  <a:srgbClr val="FFFFFF"/>
                </a:solidFill>
                <a:effectLst>
                  <a:outerShdw blurRad="38100" dist="38100" dir="2700000" algn="tl">
                    <a:srgbClr val="000000"/>
                  </a:outerShdw>
                </a:effectLst>
              </a:rPr>
              <a:t>The BAM is </a:t>
            </a:r>
            <a:r>
              <a:rPr lang="en-US" sz="2800" b="1">
                <a:solidFill>
                  <a:srgbClr val="FBFE00"/>
                </a:solidFill>
                <a:effectLst>
                  <a:outerShdw blurRad="38100" dist="38100" dir="2700000" algn="tl">
                    <a:srgbClr val="000000"/>
                  </a:outerShdw>
                </a:effectLst>
              </a:rPr>
              <a:t>unconditionally stable</a:t>
            </a:r>
            <a:r>
              <a:rPr lang="en-US" sz="2800">
                <a:solidFill>
                  <a:srgbClr val="FFFFFF"/>
                </a:solidFill>
                <a:effectLst>
                  <a:outerShdw blurRad="38100" dist="38100" dir="2700000" algn="tl">
                    <a:srgbClr val="000000"/>
                  </a:outerShdw>
                </a:effectLst>
              </a:rPr>
              <a:t>. This means that  any set of associations can be learned without risk of instability.</a:t>
            </a:r>
          </a:p>
          <a:p>
            <a:pPr marL="385763" indent="-385763">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maximum number of associations to be stored in the BAM should not exceed the number of       neurons in the smaller layer.</a:t>
            </a:r>
          </a:p>
          <a:p>
            <a:pPr marL="385763" indent="-385763">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more serious problem with the BAM is  </a:t>
            </a:r>
            <a:r>
              <a:rPr lang="en-US" sz="3000" b="1">
                <a:solidFill>
                  <a:srgbClr val="FBFE00"/>
                </a:solidFill>
                <a:effectLst>
                  <a:outerShdw blurRad="38100" dist="38100" dir="2700000" algn="tl">
                    <a:srgbClr val="000000"/>
                  </a:outerShdw>
                </a:effectLst>
              </a:rPr>
              <a:t>incorrect convergence</a:t>
            </a:r>
            <a:r>
              <a:rPr lang="en-US" sz="3000">
                <a:solidFill>
                  <a:srgbClr val="FFFFFF"/>
                </a:solidFill>
                <a:effectLst>
                  <a:outerShdw blurRad="38100" dist="38100" dir="2700000" algn="tl">
                    <a:srgbClr val="000000"/>
                  </a:outerShdw>
                </a:effectLst>
              </a:rPr>
              <a:t>. The BAM may not     always produce the closest association. In fact, a             stable association may be only slightly related to     the initial input vector.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273050" y="230188"/>
            <a:ext cx="8377238" cy="603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Our brain can be considered as a highly complex, non-linear and parallel information-processing system.</a:t>
            </a:r>
          </a:p>
          <a:p>
            <a:pPr marL="381000" indent="-381000">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Information is stored and processed in a neural network simultaneously throughout the whole network, rather than at specific locations. In other words, in neural networks, both data and its processing are </a:t>
            </a:r>
            <a:r>
              <a:rPr lang="en-US" sz="3000" b="1">
                <a:solidFill>
                  <a:srgbClr val="FBFE00"/>
                </a:solidFill>
                <a:effectLst>
                  <a:outerShdw blurRad="38100" dist="38100" dir="2700000" algn="tl">
                    <a:srgbClr val="000000"/>
                  </a:outerShdw>
                </a:effectLst>
              </a:rPr>
              <a:t>global </a:t>
            </a:r>
            <a:r>
              <a:rPr lang="en-US" sz="3000">
                <a:solidFill>
                  <a:srgbClr val="FFFFFF"/>
                </a:solidFill>
                <a:effectLst>
                  <a:outerShdw blurRad="38100" dist="38100" dir="2700000" algn="tl">
                    <a:srgbClr val="000000"/>
                  </a:outerShdw>
                </a:effectLst>
              </a:rPr>
              <a:t>rather than local.</a:t>
            </a:r>
          </a:p>
          <a:p>
            <a:pPr marL="381000" indent="-381000">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Learning is a fundamental and essential characteristic of biological neural networks. The ease with which they can learn led to attempts to emulate a biological neural network in a computer.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ChangeArrowheads="1"/>
          </p:cNvSpPr>
          <p:nvPr/>
        </p:nvSpPr>
        <p:spPr bwMode="auto">
          <a:xfrm>
            <a:off x="280988" y="233363"/>
            <a:ext cx="8529637" cy="557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An artificial neural network consists of a number of very simple processors, also called </a:t>
            </a:r>
            <a:r>
              <a:rPr lang="en-US" sz="3000" b="1">
                <a:solidFill>
                  <a:srgbClr val="FBFE00"/>
                </a:solidFill>
                <a:effectLst>
                  <a:outerShdw blurRad="38100" dist="38100" dir="2700000" algn="tl">
                    <a:srgbClr val="000000"/>
                  </a:outerShdw>
                </a:effectLst>
              </a:rPr>
              <a:t>neurons</a:t>
            </a:r>
            <a:r>
              <a:rPr lang="en-US" sz="3000">
                <a:solidFill>
                  <a:srgbClr val="FFFFFF"/>
                </a:solidFill>
                <a:effectLst>
                  <a:outerShdw blurRad="38100" dist="38100" dir="2700000" algn="tl">
                    <a:srgbClr val="000000"/>
                  </a:outerShdw>
                </a:effectLst>
              </a:rPr>
              <a:t>, which are analogous to the biological neurons in the brain. </a:t>
            </a:r>
          </a:p>
          <a:p>
            <a:pPr marL="381000" indent="-381000">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neurons are connected by weighted links passing signals from one neuron to another.</a:t>
            </a:r>
          </a:p>
          <a:p>
            <a:pPr marL="381000" indent="-381000">
              <a:spcBef>
                <a:spcPct val="50000"/>
              </a:spcBef>
              <a:buClr>
                <a:schemeClr val="tx2"/>
              </a:buClr>
              <a:buFont typeface="Wingdings" pitchFamily="2" charset="2"/>
              <a:buChar char="n"/>
            </a:pPr>
            <a:r>
              <a:rPr lang="en-US" sz="3000">
                <a:solidFill>
                  <a:srgbClr val="FFFFFF"/>
                </a:solidFill>
                <a:effectLst>
                  <a:outerShdw blurRad="38100" dist="38100" dir="2700000" algn="tl">
                    <a:srgbClr val="000000"/>
                  </a:outerShdw>
                </a:effectLst>
              </a:rPr>
              <a:t>The output signal is transmitted through the neuron’s outgoing connection. The outgoing connection splits into a number of branches that transmit the same signal. The outgoing branches terminate at the incoming connections of other neurons in the network.</a:t>
            </a:r>
          </a:p>
        </p:txBody>
      </p:sp>
    </p:spTree>
  </p:cSld>
  <p:clrMapOvr>
    <a:masterClrMapping/>
  </p:clrMapOvr>
</p:sld>
</file>

<file path=ppt/theme/theme1.xml><?xml version="1.0" encoding="utf-8"?>
<a:theme xmlns:a="http://schemas.openxmlformats.org/drawingml/2006/main" name="Blue Diagonal">
  <a:themeElements>
    <a:clrScheme name="Blue Diagonal 1">
      <a:dk1>
        <a:srgbClr val="000000"/>
      </a:dk1>
      <a:lt1>
        <a:srgbClr val="FFFFFF"/>
      </a:lt1>
      <a:dk2>
        <a:srgbClr val="0066FF"/>
      </a:dk2>
      <a:lt2>
        <a:srgbClr val="FFFF00"/>
      </a:lt2>
      <a:accent1>
        <a:srgbClr val="00CCCC"/>
      </a:accent1>
      <a:accent2>
        <a:srgbClr val="FF33CC"/>
      </a:accent2>
      <a:accent3>
        <a:srgbClr val="AAB8FF"/>
      </a:accent3>
      <a:accent4>
        <a:srgbClr val="DADADA"/>
      </a:accent4>
      <a:accent5>
        <a:srgbClr val="AAE2E2"/>
      </a:accent5>
      <a:accent6>
        <a:srgbClr val="E72DB9"/>
      </a:accent6>
      <a:hlink>
        <a:srgbClr val="FF4568"/>
      </a:hlink>
      <a:folHlink>
        <a:srgbClr val="CCECFF"/>
      </a:folHlink>
    </a:clrScheme>
    <a:fontScheme name="Blue Diag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Blue Diagonal 1">
        <a:dk1>
          <a:srgbClr val="000000"/>
        </a:dk1>
        <a:lt1>
          <a:srgbClr val="FFFFFF"/>
        </a:lt1>
        <a:dk2>
          <a:srgbClr val="0066FF"/>
        </a:dk2>
        <a:lt2>
          <a:srgbClr val="FFFF00"/>
        </a:lt2>
        <a:accent1>
          <a:srgbClr val="00CCCC"/>
        </a:accent1>
        <a:accent2>
          <a:srgbClr val="FF33CC"/>
        </a:accent2>
        <a:accent3>
          <a:srgbClr val="AAB8FF"/>
        </a:accent3>
        <a:accent4>
          <a:srgbClr val="DADADA"/>
        </a:accent4>
        <a:accent5>
          <a:srgbClr val="AAE2E2"/>
        </a:accent5>
        <a:accent6>
          <a:srgbClr val="E72DB9"/>
        </a:accent6>
        <a:hlink>
          <a:srgbClr val="FF4568"/>
        </a:hlink>
        <a:folHlink>
          <a:srgbClr val="CCECFF"/>
        </a:folHlink>
      </a:clrScheme>
      <a:clrMap bg1="dk2" tx1="lt1" bg2="dk1" tx2="lt2" accent1="accent1" accent2="accent2" accent3="accent3" accent4="accent4" accent5="accent5" accent6="accent6" hlink="hlink" folHlink="folHlink"/>
    </a:extraClrScheme>
    <a:extraClrScheme>
      <a:clrScheme name="Blue Diagonal 2">
        <a:dk1>
          <a:srgbClr val="000000"/>
        </a:dk1>
        <a:lt1>
          <a:srgbClr val="9999FF"/>
        </a:lt1>
        <a:dk2>
          <a:srgbClr val="6600FF"/>
        </a:dk2>
        <a:lt2>
          <a:srgbClr val="FFFFFF"/>
        </a:lt2>
        <a:accent1>
          <a:srgbClr val="CCCCFF"/>
        </a:accent1>
        <a:accent2>
          <a:srgbClr val="FF99FF"/>
        </a:accent2>
        <a:accent3>
          <a:srgbClr val="CACAFF"/>
        </a:accent3>
        <a:accent4>
          <a:srgbClr val="000000"/>
        </a:accent4>
        <a:accent5>
          <a:srgbClr val="E2E2FF"/>
        </a:accent5>
        <a:accent6>
          <a:srgbClr val="E78AE7"/>
        </a:accent6>
        <a:hlink>
          <a:srgbClr val="00CC66"/>
        </a:hlink>
        <a:folHlink>
          <a:srgbClr val="CCECFF"/>
        </a:folHlink>
      </a:clrScheme>
      <a:clrMap bg1="lt1" tx1="dk1" bg2="lt2" tx2="dk2" accent1="accent1" accent2="accent2" accent3="accent3" accent4="accent4" accent5="accent5" accent6="accent6" hlink="hlink" folHlink="folHlink"/>
    </a:extraClrScheme>
    <a:extraClrScheme>
      <a:clrScheme name="Blue Diagonal 3">
        <a:dk1>
          <a:srgbClr val="000000"/>
        </a:dk1>
        <a:lt1>
          <a:srgbClr val="FFFFFF"/>
        </a:lt1>
        <a:dk2>
          <a:srgbClr val="000000"/>
        </a:dk2>
        <a:lt2>
          <a:srgbClr val="CBCBCB"/>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777777"/>
        </a:folHlink>
      </a:clrScheme>
      <a:clrMap bg1="lt1" tx1="dk1" bg2="lt2" tx2="dk2" accent1="accent1" accent2="accent2" accent3="accent3" accent4="accent4" accent5="accent5" accent6="accent6" hlink="hlink" folHlink="folHlink"/>
    </a:extraClrScheme>
    <a:extraClrScheme>
      <a:clrScheme name="Blue Diagonal 4">
        <a:dk1>
          <a:srgbClr val="000000"/>
        </a:dk1>
        <a:lt1>
          <a:srgbClr val="FFFFFF"/>
        </a:lt1>
        <a:dk2>
          <a:srgbClr val="990066"/>
        </a:dk2>
        <a:lt2>
          <a:srgbClr val="FFFF00"/>
        </a:lt2>
        <a:accent1>
          <a:srgbClr val="996633"/>
        </a:accent1>
        <a:accent2>
          <a:srgbClr val="CC6600"/>
        </a:accent2>
        <a:accent3>
          <a:srgbClr val="CAAAB8"/>
        </a:accent3>
        <a:accent4>
          <a:srgbClr val="DADADA"/>
        </a:accent4>
        <a:accent5>
          <a:srgbClr val="CAB8AD"/>
        </a:accent5>
        <a:accent6>
          <a:srgbClr val="B95C00"/>
        </a:accent6>
        <a:hlink>
          <a:srgbClr val="999933"/>
        </a:hlink>
        <a:folHlink>
          <a:srgbClr val="CCCC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 Diagonal.pot</Template>
  <TotalTime>1101</TotalTime>
  <Words>3337</Words>
  <Application>Microsoft Office PowerPoint</Application>
  <PresentationFormat>On-screen Show (4:3)</PresentationFormat>
  <Paragraphs>197</Paragraphs>
  <Slides>75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75</vt:i4>
      </vt:variant>
    </vt:vector>
  </HeadingPairs>
  <TitlesOfParts>
    <vt:vector size="83" baseType="lpstr">
      <vt:lpstr>MTMI-SYMBOL</vt:lpstr>
      <vt:lpstr>SymbolPS</vt:lpstr>
      <vt:lpstr>TimesNewRomanPS</vt:lpstr>
      <vt:lpstr>Arial</vt:lpstr>
      <vt:lpstr>Symbol</vt:lpstr>
      <vt:lpstr>Times New Roman</vt:lpstr>
      <vt:lpstr>Wingdings</vt:lpstr>
      <vt:lpstr>Blue Diagonal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laserwords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dc:creator>
  <cp:lastModifiedBy>Richard</cp:lastModifiedBy>
  <cp:revision>189</cp:revision>
  <dcterms:created xsi:type="dcterms:W3CDTF">2006-02-09T05:12:37Z</dcterms:created>
  <dcterms:modified xsi:type="dcterms:W3CDTF">2015-11-08T18:09:14Z</dcterms:modified>
</cp:coreProperties>
</file>