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336" r:id="rId2"/>
    <p:sldId id="335" r:id="rId3"/>
    <p:sldId id="331" r:id="rId4"/>
    <p:sldId id="317" r:id="rId5"/>
    <p:sldId id="334" r:id="rId6"/>
    <p:sldId id="322" r:id="rId7"/>
    <p:sldId id="339" r:id="rId8"/>
    <p:sldId id="347" r:id="rId9"/>
    <p:sldId id="348" r:id="rId10"/>
    <p:sldId id="337" r:id="rId11"/>
    <p:sldId id="346" r:id="rId12"/>
    <p:sldId id="333" r:id="rId13"/>
    <p:sldId id="345" r:id="rId14"/>
    <p:sldId id="349" r:id="rId15"/>
    <p:sldId id="314"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2" clrIdx="1">
    <p:extLst>
      <p:ext uri="{19B8F6BF-5375-455C-9EA6-DF929625EA0E}">
        <p15:presenceInfo xmlns:p15="http://schemas.microsoft.com/office/powerpoint/2012/main" userId="S-1-5-21-1407069837-2091007605-538272213-28211697" providerId="AD"/>
      </p:ext>
    </p:extLst>
  </p:cmAuthor>
  <p:cmAuthor id="3" name="Microsoft Office User" initials="MOU" lastIdx="1"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DF7"/>
    <a:srgbClr val="A4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7" autoAdjust="0"/>
    <p:restoredTop sz="44746" autoAdjust="0"/>
  </p:normalViewPr>
  <p:slideViewPr>
    <p:cSldViewPr snapToGrid="0" snapToObjects="1">
      <p:cViewPr varScale="1">
        <p:scale>
          <a:sx n="33" d="100"/>
          <a:sy n="33" d="100"/>
        </p:scale>
        <p:origin x="2152" y="200"/>
      </p:cViewPr>
      <p:guideLst/>
    </p:cSldViewPr>
  </p:slideViewPr>
  <p:notesTextViewPr>
    <p:cViewPr>
      <p:scale>
        <a:sx n="3" d="2"/>
        <a:sy n="3" d="2"/>
      </p:scale>
      <p:origin x="0" y="0"/>
    </p:cViewPr>
  </p:notesTextViewPr>
  <p:notesViewPr>
    <p:cSldViewPr snapToGrid="0" snapToObjects="1">
      <p:cViewPr>
        <p:scale>
          <a:sx n="85" d="100"/>
          <a:sy n="85" d="100"/>
        </p:scale>
        <p:origin x="2248" y="-2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4/26/18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4/26/18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ompliance/data-cent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ws.amazon.com/cloudfront/detail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ws.amazon.com/about-aws/globalinfrastru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34363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r>
              <a:rPr lang="en-US" sz="1100" kern="1200" dirty="0">
                <a:solidFill>
                  <a:schemeClr val="tx1"/>
                </a:solidFill>
                <a:effectLst/>
              </a:rPr>
              <a:t>Availability Zones(AZs) consist of one or more discrete data centers, each with redundant power, networking, and connectivity, housed in separate facilities. Some Availability Zones have as many as six data centers; however, no data center can be part of two Availability Zones.</a:t>
            </a:r>
          </a:p>
          <a:p>
            <a:endParaRPr lang="en-US" sz="1100" kern="1200" dirty="0">
              <a:solidFill>
                <a:schemeClr val="tx1"/>
              </a:solidFill>
              <a:effectLst/>
            </a:endParaRPr>
          </a:p>
          <a:p>
            <a:r>
              <a:rPr lang="en-US" sz="1100" dirty="0"/>
              <a:t>Each Availability Zone is designed as an independent failure zone. This means that Availability Zones are physically separated within a typical metropolitan region and are located in lower-risk flood plains (specific flood-zone categorization varies by region). In addition to having discrete uninterruptable power supply and onsite backup generation facilities, they are each fed via different grids from independent utilities to further reduce single points of failure. Availability Zones are all redundantly connected to multiple tier-1 transit providers. AZs in a region are connected through low-latency links.</a:t>
            </a:r>
          </a:p>
          <a:p>
            <a:endParaRPr lang="en-US" sz="1100" kern="1200" dirty="0">
              <a:solidFill>
                <a:schemeClr val="tx1"/>
              </a:solidFill>
              <a:effectLst/>
            </a:endParaRPr>
          </a:p>
          <a:p>
            <a:r>
              <a:rPr lang="en-US" sz="1100" kern="1200" dirty="0">
                <a:solidFill>
                  <a:schemeClr val="tx1"/>
                </a:solidFill>
                <a:effectLst/>
              </a:rPr>
              <a:t>You are responsible for selecting the Availability Zones where your systems will reside. Systems can span multiple Availability Zones. You should design your systems to survive temporary or prolonged failure of an Availability Zone </a:t>
            </a:r>
            <a:r>
              <a:rPr lang="en-US" sz="1100" dirty="0"/>
              <a:t>if </a:t>
            </a:r>
            <a:r>
              <a:rPr lang="en-US" sz="1100" kern="1200" dirty="0">
                <a:solidFill>
                  <a:schemeClr val="tx1"/>
                </a:solidFill>
                <a:effectLst/>
              </a:rPr>
              <a:t>a disaster </a:t>
            </a:r>
            <a:r>
              <a:rPr lang="en-US" sz="1100" dirty="0"/>
              <a:t>occurs</a:t>
            </a:r>
            <a:r>
              <a:rPr lang="en-US" sz="1100" kern="1200" dirty="0">
                <a:solidFill>
                  <a:schemeClr val="tx1"/>
                </a:solidFill>
                <a:effectLst/>
              </a:rPr>
              <a:t>. Distributing applications across multiple Availability Zones </a:t>
            </a:r>
            <a:r>
              <a:rPr lang="en-US" sz="1100" dirty="0"/>
              <a:t>allows them </a:t>
            </a:r>
            <a:r>
              <a:rPr lang="en-US" sz="1100" kern="1200" dirty="0">
                <a:solidFill>
                  <a:schemeClr val="tx1"/>
                </a:solidFill>
                <a:effectLst/>
              </a:rPr>
              <a:t>to remain resilient in most failure </a:t>
            </a:r>
            <a:r>
              <a:rPr lang="en-US" sz="1100" dirty="0"/>
              <a:t>situations</a:t>
            </a:r>
            <a:r>
              <a:rPr lang="en-US" sz="1100" kern="1200" dirty="0">
                <a:solidFill>
                  <a:schemeClr val="tx1"/>
                </a:solidFill>
                <a:effectLst/>
              </a:rPr>
              <a:t>, including natural disasters or system failures.</a:t>
            </a:r>
          </a:p>
        </p:txBody>
      </p:sp>
    </p:spTree>
    <p:extLst>
      <p:ext uri="{BB962C8B-B14F-4D97-AF65-F5344CB8AC3E}">
        <p14:creationId xmlns:p14="http://schemas.microsoft.com/office/powerpoint/2010/main" val="3893797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 edge location is where end users access AWS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They are located in most of the major cities around the world and serve requests for Amazon CloudFront and Amazon Route 53. </a:t>
            </a:r>
            <a:r>
              <a:rPr lang="en-US" sz="1200" b="0" i="0" kern="1200" dirty="0">
                <a:solidFill>
                  <a:schemeClr val="tx1"/>
                </a:solidFill>
                <a:effectLst/>
                <a:ea typeface="+mn-ea"/>
                <a:cs typeface="+mn-cs"/>
              </a:rPr>
              <a:t>Edge locations are currently located in North America, Europe,</a:t>
            </a:r>
            <a:r>
              <a:rPr lang="en-US" sz="1200" b="0" i="0" kern="1200" baseline="0" dirty="0">
                <a:solidFill>
                  <a:schemeClr val="tx1"/>
                </a:solidFill>
                <a:effectLst/>
                <a:ea typeface="+mn-ea"/>
                <a:cs typeface="+mn-cs"/>
              </a:rPr>
              <a:t> Asia, Australia, and South America. </a:t>
            </a:r>
            <a:r>
              <a:rPr lang="en-US" sz="1200" i="0" u="none" kern="1200" baseline="0" dirty="0">
                <a:solidFill>
                  <a:schemeClr val="tx1"/>
                </a:solidFill>
                <a:effectLst/>
                <a:latin typeface="+mn-lt"/>
                <a:ea typeface="+mn-ea"/>
                <a:cs typeface="+mn-cs"/>
              </a:rPr>
              <a:t>AWS Edge locations offer CloudFront, Amazon Route 53, AWS Shield, and AWS Web Application Firewall (WAF) services. </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CloudFront is a content delivery network (CDN) used to distribute content to end users to reduce latency. Amazon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Route 53 is a DNS service. Requests going to either one of these services will be routed to the nearest edge location automatically.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ea typeface="+mn-ea"/>
                <a:cs typeface="+mn-cs"/>
              </a:rPr>
              <a:t>Regional</a:t>
            </a:r>
            <a:r>
              <a:rPr lang="en-US" sz="1200" b="0" i="0" kern="1200" baseline="0" dirty="0">
                <a:solidFill>
                  <a:schemeClr val="tx1"/>
                </a:solidFill>
                <a:effectLst/>
                <a:ea typeface="+mn-ea"/>
                <a:cs typeface="+mn-cs"/>
              </a:rPr>
              <a:t> edge caches, used by default with Amazon CloudFront, are utilized when you have content that is not accessed frequently enough to remain in an edge location. Regional edge caches absorb this content and provide an alternative to that content having to be fetched from the origin server.</a:t>
            </a:r>
            <a:endParaRPr lang="en-US" sz="1200" b="0" i="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59688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cs typeface="Arial" panose="020B0604020202020204" pitchFamily="34" charset="0"/>
              </a:rPr>
              <a:t>The AWS Cloud infrastructure is built around Regions and Availability Zones. AWS Regions provide multiple, physically separated and isolated Availability Zones. An AWS Region contains two or more Availability Zones. An Availability Zone is a data center (or collection of data centers). Availability Zones are connected with low latency, high throughput, and highly redundant networking. Availability Zones are physically distinct and each has equipment like uninterruptible power supplies, cooling equipment, backup generators and security to ensure uninterrupted operations.</a:t>
            </a:r>
          </a:p>
          <a:p>
            <a:endParaRPr lang="en-US" kern="1200" dirty="0">
              <a:solidFill>
                <a:schemeClr val="tx1"/>
              </a:solidFill>
              <a:effectLst/>
              <a:cs typeface="Arial" panose="020B0604020202020204" pitchFamily="34" charset="0"/>
            </a:endParaRPr>
          </a:p>
          <a:p>
            <a:r>
              <a:rPr lang="en-US" kern="1200" dirty="0">
                <a:solidFill>
                  <a:schemeClr val="tx1"/>
                </a:solidFill>
                <a:effectLst/>
                <a:cs typeface="Arial" panose="020B0604020202020204" pitchFamily="34" charset="0"/>
              </a:rPr>
              <a:t>This infrastructure has several valuable features:</a:t>
            </a:r>
          </a:p>
          <a:p>
            <a:pPr marL="171450" indent="-171450">
              <a:buFont typeface="Arial" panose="020B0604020202020204" pitchFamily="34" charset="0"/>
              <a:buChar char="•"/>
            </a:pPr>
            <a:r>
              <a:rPr lang="en-US" kern="1200" dirty="0">
                <a:solidFill>
                  <a:schemeClr val="tx1"/>
                </a:solidFill>
                <a:effectLst/>
                <a:cs typeface="Arial" panose="020B0604020202020204" pitchFamily="34" charset="0"/>
              </a:rPr>
              <a:t>First, it is </a:t>
            </a:r>
            <a:r>
              <a:rPr lang="en-US" b="1" i="1" kern="1200" dirty="0">
                <a:solidFill>
                  <a:schemeClr val="tx1"/>
                </a:solidFill>
                <a:effectLst/>
                <a:cs typeface="Arial" panose="020B0604020202020204" pitchFamily="34" charset="0"/>
              </a:rPr>
              <a:t>elastic and scalable</a:t>
            </a:r>
            <a:r>
              <a:rPr lang="en-US" kern="1200" dirty="0">
                <a:solidFill>
                  <a:schemeClr val="tx1"/>
                </a:solidFill>
                <a:effectLst/>
                <a:cs typeface="Arial" panose="020B0604020202020204" pitchFamily="34" charset="0"/>
              </a:rPr>
              <a:t>. This means resources can dynamically adjust to increases or decreases in capacity requirements. It can also rapidly adjust to accommodate growth.</a:t>
            </a:r>
          </a:p>
          <a:p>
            <a:pPr marL="171450" indent="-171450">
              <a:buFont typeface="Arial" panose="020B0604020202020204" pitchFamily="34" charset="0"/>
              <a:buChar char="•"/>
            </a:pPr>
            <a:r>
              <a:rPr lang="en-US" kern="1200" dirty="0">
                <a:solidFill>
                  <a:schemeClr val="tx1"/>
                </a:solidFill>
                <a:effectLst/>
                <a:cs typeface="Arial" panose="020B0604020202020204" pitchFamily="34" charset="0"/>
              </a:rPr>
              <a:t>Second, this infrastructure is </a:t>
            </a:r>
            <a:r>
              <a:rPr lang="en-US" b="1" i="1" kern="1200" dirty="0">
                <a:solidFill>
                  <a:schemeClr val="tx1"/>
                </a:solidFill>
                <a:effectLst/>
                <a:cs typeface="Arial" panose="020B0604020202020204" pitchFamily="34" charset="0"/>
              </a:rPr>
              <a:t>fault tolerant </a:t>
            </a:r>
            <a:r>
              <a:rPr lang="en-US" kern="1200" dirty="0">
                <a:solidFill>
                  <a:schemeClr val="tx1"/>
                </a:solidFill>
                <a:effectLst/>
                <a:cs typeface="Arial" panose="020B0604020202020204" pitchFamily="34" charset="0"/>
              </a:rPr>
              <a:t>which means it has built-in component redundancy which enables it to continue operations despite a failed component.</a:t>
            </a:r>
          </a:p>
          <a:p>
            <a:pPr marL="171450" indent="-171450">
              <a:buFont typeface="Arial" panose="020B0604020202020204" pitchFamily="34" charset="0"/>
              <a:buChar char="•"/>
            </a:pPr>
            <a:r>
              <a:rPr lang="en-US" kern="1200" dirty="0">
                <a:solidFill>
                  <a:schemeClr val="tx1"/>
                </a:solidFill>
                <a:effectLst/>
                <a:cs typeface="Arial" panose="020B0604020202020204" pitchFamily="34" charset="0"/>
              </a:rPr>
              <a:t>Finally, it requires minimal to </a:t>
            </a:r>
            <a:r>
              <a:rPr lang="en-US" b="1" i="1" kern="1200" dirty="0">
                <a:solidFill>
                  <a:schemeClr val="tx1"/>
                </a:solidFill>
                <a:effectLst/>
                <a:cs typeface="Arial" panose="020B0604020202020204" pitchFamily="34" charset="0"/>
              </a:rPr>
              <a:t>no human intervention </a:t>
            </a:r>
            <a:r>
              <a:rPr lang="en-US" kern="1200" dirty="0">
                <a:solidFill>
                  <a:schemeClr val="tx1"/>
                </a:solidFill>
                <a:effectLst/>
                <a:cs typeface="Arial" panose="020B0604020202020204" pitchFamily="34" charset="0"/>
              </a:rPr>
              <a:t>while providing high availability with minimal down time.</a:t>
            </a:r>
          </a:p>
        </p:txBody>
      </p:sp>
    </p:spTree>
    <p:extLst>
      <p:ext uri="{BB962C8B-B14F-4D97-AF65-F5344CB8AC3E}">
        <p14:creationId xmlns:p14="http://schemas.microsoft.com/office/powerpoint/2010/main" val="3073897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780983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Unit 2, we look at the core Amazon Web Services (AWS) to better understand the specifics of each service. We will start in Module 2, Unit 1 with an overview of services, a review of the meaning of managed and unmanaged services, and a discussion of compute services.</a:t>
            </a:r>
            <a:endParaRPr lang="en-US" sz="14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14</a:t>
            </a:fld>
            <a:endParaRPr lang="en-US" dirty="0"/>
          </a:p>
        </p:txBody>
      </p:sp>
    </p:spTree>
    <p:extLst>
      <p:ext uri="{BB962C8B-B14F-4D97-AF65-F5344CB8AC3E}">
        <p14:creationId xmlns:p14="http://schemas.microsoft.com/office/powerpoint/2010/main" val="3355255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a:t>
            </a:r>
            <a:r>
              <a:rPr lang="en-US" baseline="0" dirty="0"/>
              <a:t> attributions for any Creative Commons-licensed images used within this module.</a:t>
            </a:r>
            <a:endParaRPr lang="en-US" dirty="0"/>
          </a:p>
        </p:txBody>
      </p:sp>
    </p:spTree>
    <p:extLst>
      <p:ext uri="{BB962C8B-B14F-4D97-AF65-F5344CB8AC3E}">
        <p14:creationId xmlns:p14="http://schemas.microsoft.com/office/powerpoint/2010/main" val="354743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1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this module, we will review the AWS Global Infrastructure to understand the platform that hosts the AWS services. </a:t>
            </a:r>
          </a:p>
        </p:txBody>
      </p:sp>
    </p:spTree>
    <p:extLst>
      <p:ext uri="{BB962C8B-B14F-4D97-AF65-F5344CB8AC3E}">
        <p14:creationId xmlns:p14="http://schemas.microsoft.com/office/powerpoint/2010/main" val="274545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review the AWS Global Infrastructure to gain a clear understanding of what the infrastructure includes and what AWS Regions, Availability Zones, and edge locations are. </a:t>
            </a:r>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202260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814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Arial" panose="020B0604020202020204" pitchFamily="34" charset="0"/>
              </a:rPr>
              <a:t>As we discussed earlier, AWS provides a broad set of services—such as compute power, storage options, networking, and databases—delivered as an on-demand utility that is available in seconds, with pay-as-you-go pricing. All of these services sit on AWS global infrastructure.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Arial" panose="020B0604020202020204" pitchFamily="34" charset="0"/>
            </a:endParaRPr>
          </a:p>
          <a:p>
            <a:r>
              <a:rPr lang="en-US" sz="1100" kern="1200" dirty="0">
                <a:solidFill>
                  <a:schemeClr val="tx1"/>
                </a:solidFill>
                <a:effectLst/>
                <a:latin typeface="+mn-lt"/>
                <a:ea typeface="+mn-ea"/>
                <a:cs typeface="+mn-cs"/>
              </a:rPr>
              <a:t>AWS’s global infrastructure can be broken down into three elements: Regions, Availability Zones,</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edge locations.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Let’s take a more in depth look at the AWS infrastructure and see what these are.</a:t>
            </a:r>
          </a:p>
        </p:txBody>
      </p:sp>
    </p:spTree>
    <p:extLst>
      <p:ext uri="{BB962C8B-B14F-4D97-AF65-F5344CB8AC3E}">
        <p14:creationId xmlns:p14="http://schemas.microsoft.com/office/powerpoint/2010/main" val="86948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foundation for the AWS infrastructure are the </a:t>
            </a:r>
            <a:r>
              <a:rPr lang="en-US" sz="1200" i="1" dirty="0"/>
              <a:t>data centers</a:t>
            </a:r>
            <a:r>
              <a:rPr lang="en-US" sz="1200" dirty="0"/>
              <a:t>. AWS data centers are built in clusters in various global regions.</a:t>
            </a:r>
            <a:r>
              <a:rPr lang="en-US" sz="1200" baseline="0" dirty="0"/>
              <a:t> Key data center facts: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Data centers are designed with several factors in mind.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location is carefully evaluated to mitigate environmental risk.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centers have a redundant design that anticipates and tolerates failure while maintaining service levels.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To ensure availability, critical system components are backed up across multiple isolated locations known as Availability Zones.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To ensure capacity, AWS continuously monitors service usage to deploy infrastructure to support availability commitments and requirements. </a:t>
            </a:r>
          </a:p>
          <a:p>
            <a:pPr marL="171450" indent="-171450">
              <a:buFont typeface="Arial" panose="020B0604020202020204" pitchFamily="34" charset="0"/>
              <a:buChar char="•"/>
            </a:pPr>
            <a:r>
              <a:rPr lang="en-US" dirty="0"/>
              <a:t>Data center locations are not disclosed and all access to them is restricted.</a:t>
            </a:r>
          </a:p>
          <a:p>
            <a:pPr marL="171450" indent="-171450">
              <a:buFont typeface="Arial" panose="020B0604020202020204" pitchFamily="34" charset="0"/>
              <a:buChar char="•"/>
            </a:pPr>
            <a:r>
              <a:rPr lang="en-US" dirty="0"/>
              <a:t>In case of failure, automated processes move customer data traffic away from the affected area. </a:t>
            </a:r>
            <a:endParaRPr lang="en-US" sz="1200" baseline="0" dirty="0"/>
          </a:p>
          <a:p>
            <a:pPr marL="171450" indent="-171450">
              <a:buFont typeface="Arial" panose="020B0604020202020204" pitchFamily="34" charset="0"/>
              <a:buChar char="•"/>
            </a:pPr>
            <a:r>
              <a:rPr lang="en-US" sz="1200" baseline="0" dirty="0"/>
              <a:t>A single data center typically houses several thousand servers; larger data centers are undesirable.</a:t>
            </a:r>
          </a:p>
          <a:p>
            <a:pPr marL="171450" indent="-171450">
              <a:buFont typeface="Arial" panose="020B0604020202020204" pitchFamily="34" charset="0"/>
              <a:buChar char="•"/>
            </a:pPr>
            <a:r>
              <a:rPr lang="en-US" sz="1200" baseline="0" dirty="0"/>
              <a:t>All data centers are online and serving customers; no data center is “cold.”</a:t>
            </a:r>
          </a:p>
          <a:p>
            <a:pPr marL="171450" indent="-171450">
              <a:buFont typeface="Arial" panose="020B0604020202020204" pitchFamily="34" charset="0"/>
              <a:buChar char="•"/>
            </a:pPr>
            <a:r>
              <a:rPr lang="en-US" sz="1200" baseline="0" dirty="0"/>
              <a:t>AWS utilizes custom, multi-ODM sourced network equipment. </a:t>
            </a:r>
            <a:r>
              <a:rPr lang="en-US" sz="1200" i="1" baseline="0" dirty="0"/>
              <a:t>ODM</a:t>
            </a:r>
            <a:r>
              <a:rPr lang="en-US" sz="1200" baseline="0" dirty="0"/>
              <a:t> stands for </a:t>
            </a:r>
            <a:r>
              <a:rPr lang="en-US" sz="1200" i="1" baseline="0" dirty="0"/>
              <a:t>original design manufacturer</a:t>
            </a:r>
            <a:r>
              <a:rPr lang="en-US" sz="1200" baseline="0" dirty="0"/>
              <a:t>, which designs and manufactures products based on specifications from a second company. The second company then rebrands the products for sale.</a:t>
            </a:r>
          </a:p>
          <a:p>
            <a:endParaRPr lang="en-US" sz="1200" baseline="0" dirty="0"/>
          </a:p>
          <a:p>
            <a:r>
              <a:rPr lang="en-US" dirty="0"/>
              <a:t>For</a:t>
            </a:r>
            <a:r>
              <a:rPr lang="en-US" baseline="0" dirty="0"/>
              <a:t> m</a:t>
            </a:r>
            <a:r>
              <a:rPr lang="en-US" dirty="0"/>
              <a:t>ore</a:t>
            </a:r>
            <a:r>
              <a:rPr lang="en-US" sz="1200" baseline="0" dirty="0"/>
              <a:t> information on AWS data centers, see </a:t>
            </a:r>
            <a:r>
              <a:rPr lang="en-US" sz="1200" baseline="0" dirty="0">
                <a:hlinkClick r:id="rId3"/>
              </a:rPr>
              <a:t>https://aws.amazon.com/compliance/data-center/</a:t>
            </a:r>
            <a:r>
              <a:rPr lang="en-US" sz="1200" baseline="0" dirty="0"/>
              <a:t>.</a:t>
            </a:r>
          </a:p>
        </p:txBody>
      </p:sp>
    </p:spTree>
    <p:extLst>
      <p:ext uri="{BB962C8B-B14F-4D97-AF65-F5344CB8AC3E}">
        <p14:creationId xmlns:p14="http://schemas.microsoft.com/office/powerpoint/2010/main" val="191746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cs typeface="Arial" panose="020B0604020202020204" pitchFamily="34" charset="0"/>
              </a:rPr>
              <a:t>The AWS Cloud infrastructure is built around Regions and Availability Zones (AZs).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cs typeface="Arial" panose="020B0604020202020204" pitchFamily="34" charset="0"/>
              </a:rPr>
              <a:t>An</a:t>
            </a:r>
            <a:r>
              <a:rPr lang="en-US" sz="1100" kern="1200" baseline="0" dirty="0">
                <a:solidFill>
                  <a:schemeClr val="tx1"/>
                </a:solidFill>
                <a:effectLst/>
                <a:cs typeface="Arial" panose="020B0604020202020204" pitchFamily="34" charset="0"/>
              </a:rPr>
              <a:t> </a:t>
            </a:r>
            <a:r>
              <a:rPr lang="en-US" sz="1100" i="1" kern="1200" baseline="0" dirty="0">
                <a:solidFill>
                  <a:schemeClr val="tx1"/>
                </a:solidFill>
                <a:effectLst/>
                <a:cs typeface="Arial" panose="020B0604020202020204" pitchFamily="34" charset="0"/>
              </a:rPr>
              <a:t>AWS R</a:t>
            </a:r>
            <a:r>
              <a:rPr lang="en-US" sz="1100" i="1" kern="1200" dirty="0">
                <a:solidFill>
                  <a:schemeClr val="tx1"/>
                </a:solidFill>
                <a:effectLst/>
                <a:cs typeface="Arial" panose="020B0604020202020204" pitchFamily="34" charset="0"/>
              </a:rPr>
              <a:t>egion</a:t>
            </a:r>
            <a:r>
              <a:rPr lang="en-US" sz="1100" kern="1200" dirty="0">
                <a:solidFill>
                  <a:schemeClr val="tx1"/>
                </a:solidFill>
                <a:effectLst/>
                <a:cs typeface="Arial" panose="020B0604020202020204" pitchFamily="34" charset="0"/>
              </a:rPr>
              <a:t> is a physical location in the world where we have multiple AZs. To achieve fault tolerance and stability, </a:t>
            </a:r>
            <a:r>
              <a:rPr lang="en-US" sz="1100" b="0" kern="1200" dirty="0">
                <a:solidFill>
                  <a:schemeClr val="tx1"/>
                </a:solidFill>
                <a:effectLst/>
                <a:latin typeface="+mn-lt"/>
                <a:ea typeface="+mn-ea"/>
                <a:cs typeface="+mn-cs"/>
              </a:rPr>
              <a:t>regions are isolated from one another. Resources in one region are not automatically replicated to other regions. </a:t>
            </a:r>
            <a:r>
              <a:rPr lang="en-US" sz="1100" b="0" kern="1200" dirty="0">
                <a:solidFill>
                  <a:schemeClr val="tx1"/>
                </a:solidFill>
                <a:effectLst/>
                <a:cs typeface="Arial" panose="020B0604020202020204" pitchFamily="34" charset="0"/>
              </a:rPr>
              <a:t>Each AWS Region </a:t>
            </a:r>
            <a:r>
              <a:rPr lang="en-US" sz="1100" b="1" kern="1200" dirty="0">
                <a:solidFill>
                  <a:schemeClr val="tx1"/>
                </a:solidFill>
                <a:effectLst/>
                <a:cs typeface="Arial" panose="020B0604020202020204" pitchFamily="34" charset="0"/>
              </a:rPr>
              <a:t>contains two or more</a:t>
            </a:r>
            <a:r>
              <a:rPr lang="en-US" sz="1100" dirty="0">
                <a:cs typeface="Arial" panose="020B0604020202020204" pitchFamily="34" charset="0"/>
              </a:rPr>
              <a:t> Availability Zones.</a:t>
            </a:r>
            <a:endParaRPr lang="en-US" sz="1100" b="0" kern="1200" dirty="0">
              <a:solidFill>
                <a:schemeClr val="tx1"/>
              </a:solidFill>
              <a:effectLst/>
              <a:cs typeface="Arial" panose="020B0604020202020204" pitchFamily="34" charset="0"/>
            </a:endParaRPr>
          </a:p>
          <a:p>
            <a:endParaRPr lang="en-US" sz="1100" kern="1200" dirty="0">
              <a:solidFill>
                <a:schemeClr val="tx1"/>
              </a:solidFill>
              <a:effectLst/>
              <a:cs typeface="Arial" panose="020B0604020202020204" pitchFamily="34" charset="0"/>
            </a:endParaRPr>
          </a:p>
          <a:p>
            <a:r>
              <a:rPr lang="en-US" sz="1100" kern="1200" dirty="0">
                <a:solidFill>
                  <a:schemeClr val="tx1"/>
                </a:solidFill>
                <a:effectLst/>
                <a:cs typeface="Arial" panose="020B0604020202020204" pitchFamily="34" charset="0"/>
              </a:rPr>
              <a:t>When you store data in a specific region, it is not replicated outside that region. AWS </a:t>
            </a:r>
            <a:r>
              <a:rPr lang="en-US" sz="1100" i="1" kern="1200" dirty="0">
                <a:solidFill>
                  <a:schemeClr val="tx1"/>
                </a:solidFill>
                <a:effectLst/>
                <a:cs typeface="Arial" panose="020B0604020202020204" pitchFamily="34" charset="0"/>
              </a:rPr>
              <a:t>never</a:t>
            </a:r>
            <a:r>
              <a:rPr lang="en-US" sz="1100" kern="1200" dirty="0">
                <a:solidFill>
                  <a:schemeClr val="tx1"/>
                </a:solidFill>
                <a:effectLst/>
                <a:cs typeface="Arial" panose="020B0604020202020204" pitchFamily="34" charset="0"/>
              </a:rPr>
              <a:t> moves your data out of the region you put it in. It is your responsibility to replicate data across regions, if your business needs require that. AWS provides information about the country, and—where applicable—the state where each region resides; you are responsible for selecting the region to store data in based on your compliance and network latency requirements. When you distribute applications across multiple </a:t>
            </a:r>
            <a:r>
              <a:rPr lang="en-US" sz="1100" dirty="0">
                <a:cs typeface="Arial" panose="020B0604020202020204" pitchFamily="34" charset="0"/>
              </a:rPr>
              <a:t>Availability Zones</a:t>
            </a:r>
            <a:r>
              <a:rPr lang="en-US" sz="1100" kern="1200" dirty="0">
                <a:solidFill>
                  <a:schemeClr val="tx1"/>
                </a:solidFill>
                <a:effectLst/>
                <a:cs typeface="Arial" panose="020B0604020202020204" pitchFamily="34" charset="0"/>
              </a:rPr>
              <a:t>, be aware of location-dependent privacy and compliance requirements, such as the EU Data Privacy Directive. </a:t>
            </a:r>
            <a:r>
              <a:rPr lang="en-US" sz="1100" kern="1200" dirty="0">
                <a:solidFill>
                  <a:schemeClr val="tx1"/>
                </a:solidFill>
                <a:effectLst/>
                <a:latin typeface="+mn-lt"/>
                <a:ea typeface="+mn-ea"/>
                <a:cs typeface="+mn-cs"/>
              </a:rPr>
              <a:t>When selecting a region, it is also important to consider which region will help you optimize latency while minimizing costs and adhering to whatever regulatory requirements you may have.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Let’s dive deeper on this point. If you are leveraging cloud computing services you can easily deploy your application in multiple regions. For instance, you can have an application in a region nearest your headquarters such as San Diego and then also have a deployable application in a region in the East Coast. Let’s say your largest customer base is located in Virginia. Within a few clicks of your mouse, you can easily deploy in the US East region to provide a better experience for your customers. You will be minimizing latency and increasing agility for your organization within minutes and with minimal cost.</a:t>
            </a:r>
          </a:p>
        </p:txBody>
      </p:sp>
    </p:spTree>
    <p:extLst>
      <p:ext uri="{BB962C8B-B14F-4D97-AF65-F5344CB8AC3E}">
        <p14:creationId xmlns:p14="http://schemas.microsoft.com/office/powerpoint/2010/main" val="233308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To see the regions currently available, navigate</a:t>
            </a:r>
            <a:r>
              <a:rPr lang="en-US" sz="1100" kern="1200" baseline="0" dirty="0">
                <a:solidFill>
                  <a:schemeClr val="tx1"/>
                </a:solidFill>
                <a:effectLst/>
                <a:latin typeface="+mn-lt"/>
                <a:ea typeface="+mn-ea"/>
                <a:cs typeface="+mn-cs"/>
              </a:rPr>
              <a:t> to AWS homepage (</a:t>
            </a:r>
            <a:r>
              <a:rPr lang="en-US" sz="1100" kern="1200" baseline="0" dirty="0">
                <a:solidFill>
                  <a:schemeClr val="tx1"/>
                </a:solidFill>
                <a:effectLst/>
                <a:latin typeface="+mn-lt"/>
                <a:ea typeface="+mn-ea"/>
                <a:cs typeface="+mn-cs"/>
                <a:hlinkClick r:id="rId3"/>
              </a:rPr>
              <a:t>https://aws.amazon.com</a:t>
            </a:r>
            <a:r>
              <a:rPr lang="en-US" sz="1100" kern="1200" baseline="0" dirty="0">
                <a:solidFill>
                  <a:schemeClr val="tx1"/>
                </a:solidFill>
                <a:effectLst/>
                <a:latin typeface="+mn-lt"/>
                <a:ea typeface="+mn-ea"/>
                <a:cs typeface="+mn-cs"/>
              </a:rPr>
              <a:t>) and scroll down to global network of regions and edge locations in the middle of the page. Edge locations can be found at </a:t>
            </a:r>
            <a:r>
              <a:rPr lang="en-US" sz="1100" kern="1200" baseline="0" dirty="0">
                <a:solidFill>
                  <a:schemeClr val="tx1"/>
                </a:solidFill>
                <a:effectLst/>
                <a:latin typeface="+mn-lt"/>
                <a:ea typeface="+mn-ea"/>
                <a:cs typeface="+mn-cs"/>
                <a:hlinkClick r:id="rId4"/>
              </a:rPr>
              <a:t>https://aws.amazon.com/cloudfront/details/</a:t>
            </a:r>
            <a:r>
              <a:rPr lang="en-US" sz="1100" kern="1200" baseline="0" dirty="0">
                <a:solidFill>
                  <a:schemeClr val="tx1"/>
                </a:solidFill>
                <a:effectLst/>
                <a:latin typeface="+mn-lt"/>
                <a:ea typeface="+mn-ea"/>
                <a:cs typeface="+mn-cs"/>
              </a:rPr>
              <a:t>.</a:t>
            </a:r>
          </a:p>
          <a:p>
            <a:endParaRPr lang="en-US" sz="1100" kern="1200" dirty="0">
              <a:solidFill>
                <a:schemeClr val="tx1"/>
              </a:solidFill>
              <a:effectLst/>
              <a:ea typeface="+mn-ea"/>
              <a:cs typeface="Arial" panose="020B0604020202020204" pitchFamily="34" charset="0"/>
            </a:endParaRPr>
          </a:p>
          <a:p>
            <a:r>
              <a:rPr lang="en-US" sz="1100" kern="1200" dirty="0">
                <a:solidFill>
                  <a:schemeClr val="tx1"/>
                </a:solidFill>
                <a:effectLst/>
                <a:ea typeface="+mn-ea"/>
                <a:cs typeface="Arial" panose="020B0604020202020204" pitchFamily="34" charset="0"/>
              </a:rPr>
              <a:t>The isolated GovCloud (US) Region is designed to allow US government agencies and customers to move sensitive workloads into the cloud by addressing their specific regulatory and compliance requirements. </a:t>
            </a:r>
          </a:p>
        </p:txBody>
      </p:sp>
      <p:sp>
        <p:nvSpPr>
          <p:cNvPr id="4" name="Slide Number Placeholder 3"/>
          <p:cNvSpPr>
            <a:spLocks noGrp="1"/>
          </p:cNvSpPr>
          <p:nvPr>
            <p:ph type="sldNum" sz="quarter" idx="10"/>
          </p:nvPr>
        </p:nvSpPr>
        <p:spPr/>
        <p:txBody>
          <a:bodyPr/>
          <a:lstStyle/>
          <a:p>
            <a:fld id="{FE092397-0699-5249-96BB-FDA4CA85BF35}" type="slidenum">
              <a:rPr lang="en-US" smtClean="0"/>
              <a:t>8</a:t>
            </a:fld>
            <a:endParaRPr lang="en-US" dirty="0"/>
          </a:p>
        </p:txBody>
      </p:sp>
    </p:spTree>
    <p:extLst>
      <p:ext uri="{BB962C8B-B14F-4D97-AF65-F5344CB8AC3E}">
        <p14:creationId xmlns:p14="http://schemas.microsoft.com/office/powerpoint/2010/main" val="5799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Arial" panose="020B0604020202020204" pitchFamily="34" charset="0"/>
              </a:rPr>
              <a:t>AWS products and services are available by region so you may not see all regions available for a given service. AWS is steadily expanding its global infrastructure to help customers achieve lower latency and higher throughput and to ensure that your data resides only in the region you specify.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r>
              <a:rPr lang="en-US" sz="1100" dirty="0"/>
              <a:t>The AWS Cloud has announced plans to expand with 17 new Availability Zones in four new geographic Regions: Bahrain, Hong Kong, Sweden, and a second AWS GovCloud Region in the eastern US.</a:t>
            </a:r>
          </a:p>
          <a:p>
            <a:endParaRPr lang="en-US" sz="1050" kern="1200" dirty="0">
              <a:solidFill>
                <a:schemeClr val="tx1"/>
              </a:solidFill>
              <a:effectLst/>
              <a:latin typeface="Arial"/>
              <a:ea typeface="+mn-ea"/>
              <a:cs typeface="Arial" panose="020B0604020202020204" pitchFamily="34" charset="0"/>
            </a:endParaRPr>
          </a:p>
          <a:p>
            <a:r>
              <a:rPr lang="en-US" sz="1050" kern="1200" dirty="0">
                <a:solidFill>
                  <a:schemeClr val="tx1"/>
                </a:solidFill>
                <a:effectLst/>
                <a:latin typeface="Arial"/>
                <a:ea typeface="+mn-ea"/>
                <a:cs typeface="Arial" panose="020B0604020202020204" pitchFamily="34" charset="0"/>
              </a:rPr>
              <a:t>For more information about global infrastructure, see </a:t>
            </a:r>
            <a:r>
              <a:rPr lang="en-US" sz="1050" dirty="0">
                <a:cs typeface="Arial"/>
                <a:hlinkClick r:id="rId3"/>
              </a:rPr>
              <a:t>http://aws.amazon.com/about-aws/globalinfrastructure/</a:t>
            </a:r>
            <a:r>
              <a:rPr lang="en-US" sz="1050" dirty="0">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9</a:t>
            </a:fld>
            <a:endParaRPr lang="en-US" dirty="0"/>
          </a:p>
        </p:txBody>
      </p:sp>
    </p:spTree>
    <p:extLst>
      <p:ext uri="{BB962C8B-B14F-4D97-AF65-F5344CB8AC3E}">
        <p14:creationId xmlns:p14="http://schemas.microsoft.com/office/powerpoint/2010/main" val="1237422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297347"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39065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4/26/18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1.gi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res.freestockphotos.biz/pictures/15/15157-illustration-of-a-key-pv.png" TargetMode="External"/><Relationship Id="rId3" Type="http://schemas.openxmlformats.org/officeDocument/2006/relationships/notesSlide" Target="../notesSlides/notesSlide15.xml"/><Relationship Id="rId7" Type="http://schemas.openxmlformats.org/officeDocument/2006/relationships/hyperlink" Target="https://pixabay.com/en/hammer-wrench-repair-work-industry-28636/" TargetMode="Externa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hyperlink" Target="https://commons.wikimedia.org/wiki/File:123Net_Data_Center_(DC2).jpg" TargetMode="External"/><Relationship Id="rId5" Type="http://schemas.openxmlformats.org/officeDocument/2006/relationships/hyperlink" Target="https://pixabay.com/en/binary-one-null-ball-binary-code-208216/" TargetMode="External"/><Relationship Id="rId4" Type="http://schemas.openxmlformats.org/officeDocument/2006/relationships/hyperlink" Target="https://flic.kr/p/oxtQ9k"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072795"/>
            <a:ext cx="6609493" cy="1303418"/>
          </a:xfrm>
        </p:spPr>
        <p:txBody>
          <a:bodyPr/>
          <a:lstStyle/>
          <a:p>
            <a:r>
              <a:rPr lang="en-US" sz="5400" dirty="0">
                <a:latin typeface="Amazon Ember Light" charset="0"/>
                <a:ea typeface="Amazon Ember Light" charset="0"/>
                <a:cs typeface="Amazon Ember Light" charset="0"/>
              </a:rPr>
              <a:t>Module 1, Section 3: AWS Infrastructure Overview</a:t>
            </a:r>
          </a:p>
        </p:txBody>
      </p:sp>
      <p:sp>
        <p:nvSpPr>
          <p:cNvPr id="3" name="TextBox 2">
            <a:extLst>
              <a:ext uri="{FF2B5EF4-FFF2-40B4-BE49-F238E27FC236}">
                <a16:creationId xmlns:a16="http://schemas.microsoft.com/office/drawing/2014/main" id="{41320F21-628C-7E47-BA41-83114E03CDA7}"/>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310243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Availability Zones</a:t>
            </a:r>
          </a:p>
        </p:txBody>
      </p:sp>
      <p:sp>
        <p:nvSpPr>
          <p:cNvPr id="3" name="Content Placeholder 2"/>
          <p:cNvSpPr>
            <a:spLocks noGrp="1"/>
          </p:cNvSpPr>
          <p:nvPr>
            <p:ph idx="1"/>
          </p:nvPr>
        </p:nvSpPr>
        <p:spPr>
          <a:xfrm>
            <a:off x="238539" y="1440305"/>
            <a:ext cx="7386428" cy="4913308"/>
          </a:xfrm>
        </p:spPr>
        <p:txBody>
          <a:bodyPr>
            <a:normAutofit/>
          </a:bodyPr>
          <a:lstStyle/>
          <a:p>
            <a:pPr marL="457200" indent="-457200"/>
            <a:r>
              <a:rPr lang="en-US" dirty="0"/>
              <a:t>Each Availability Zone is:</a:t>
            </a:r>
          </a:p>
          <a:p>
            <a:pPr marL="914400" lvl="1" indent="-457200"/>
            <a:r>
              <a:rPr lang="en-US" dirty="0"/>
              <a:t>Made up of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one or more </a:t>
            </a:r>
            <a:r>
              <a:rPr lang="en-US" dirty="0"/>
              <a:t>data centers. </a:t>
            </a:r>
          </a:p>
          <a:p>
            <a:pPr marL="914400" lvl="1" indent="-457200"/>
            <a:r>
              <a:rPr lang="en-US" dirty="0"/>
              <a:t>Designed for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fault</a:t>
            </a:r>
            <a:r>
              <a:rPr lang="en-US" dirty="0">
                <a:solidFill>
                  <a:srgbClr val="FF9933"/>
                </a:solidFill>
              </a:rPr>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isolation</a:t>
            </a:r>
            <a:r>
              <a:rPr lang="en-US" dirty="0"/>
              <a:t>.</a:t>
            </a:r>
          </a:p>
          <a:p>
            <a:pPr marL="914400" lvl="1" indent="-457200">
              <a:spcAft>
                <a:spcPts val="800"/>
              </a:spcAft>
            </a:pPr>
            <a:r>
              <a:rPr lang="en-US" dirty="0"/>
              <a:t>Interconnected with other Availability Zones using high-speed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private</a:t>
            </a:r>
            <a:r>
              <a:rPr lang="en-US" dirty="0">
                <a:solidFill>
                  <a:srgbClr val="FF9933"/>
                </a:solidFill>
              </a:rPr>
              <a:t> </a:t>
            </a:r>
            <a:r>
              <a:rPr lang="en-US" dirty="0"/>
              <a:t>links.</a:t>
            </a:r>
          </a:p>
          <a:p>
            <a:endParaRPr lang="en-US" dirty="0"/>
          </a:p>
          <a:p>
            <a:pPr marL="457200" indent="-457200"/>
            <a:r>
              <a:rPr lang="en-US" dirty="0"/>
              <a:t>You choose your Availability Zones.</a:t>
            </a:r>
          </a:p>
          <a:p>
            <a:pPr marL="457200" indent="-457200"/>
            <a:endParaRPr lang="en-US" dirty="0"/>
          </a:p>
          <a:p>
            <a:pPr marL="457200" indent="-457200"/>
            <a:r>
              <a:rPr lang="en-US" dirty="0"/>
              <a:t>AWS recommends replicating across Availability Zones for resiliency.</a:t>
            </a:r>
          </a:p>
        </p:txBody>
      </p:sp>
      <p:grpSp>
        <p:nvGrpSpPr>
          <p:cNvPr id="32" name="Group 31"/>
          <p:cNvGrpSpPr/>
          <p:nvPr/>
        </p:nvGrpSpPr>
        <p:grpSpPr>
          <a:xfrm>
            <a:off x="7892993" y="2623473"/>
            <a:ext cx="1683987" cy="1133507"/>
            <a:chOff x="5073543" y="1559577"/>
            <a:chExt cx="1683987" cy="1133507"/>
          </a:xfrm>
          <a:solidFill>
            <a:srgbClr val="0C67AE">
              <a:lumMod val="40000"/>
              <a:lumOff val="60000"/>
            </a:srgbClr>
          </a:solidFill>
        </p:grpSpPr>
        <p:sp>
          <p:nvSpPr>
            <p:cNvPr id="35" name="Rectangle 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36" name="TextBox 35"/>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37" name="Picture 36"/>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38" name="Group 37"/>
          <p:cNvGrpSpPr/>
          <p:nvPr/>
        </p:nvGrpSpPr>
        <p:grpSpPr>
          <a:xfrm>
            <a:off x="9742572" y="2623473"/>
            <a:ext cx="1683987" cy="1133507"/>
            <a:chOff x="5073543" y="1559577"/>
            <a:chExt cx="1683987" cy="1133507"/>
          </a:xfrm>
          <a:solidFill>
            <a:srgbClr val="0C67AE">
              <a:lumMod val="40000"/>
              <a:lumOff val="60000"/>
            </a:srgbClr>
          </a:solidFill>
        </p:grpSpPr>
        <p:sp>
          <p:nvSpPr>
            <p:cNvPr id="39" name="Rectangle 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0" name="TextBox 39"/>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1" name="Picture 40"/>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2" name="Group 41"/>
          <p:cNvGrpSpPr/>
          <p:nvPr/>
        </p:nvGrpSpPr>
        <p:grpSpPr>
          <a:xfrm>
            <a:off x="7892993" y="3966705"/>
            <a:ext cx="1683987" cy="1133507"/>
            <a:chOff x="5073543" y="1559577"/>
            <a:chExt cx="1683987" cy="1133507"/>
          </a:xfrm>
          <a:solidFill>
            <a:srgbClr val="0C67AE">
              <a:lumMod val="40000"/>
              <a:lumOff val="60000"/>
            </a:srgbClr>
          </a:solidFill>
        </p:grpSpPr>
        <p:sp>
          <p:nvSpPr>
            <p:cNvPr id="43" name="Rectangle 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4" name="TextBox 43"/>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5" name="Picture 44"/>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6" name="Group 45"/>
          <p:cNvGrpSpPr/>
          <p:nvPr/>
        </p:nvGrpSpPr>
        <p:grpSpPr>
          <a:xfrm>
            <a:off x="9742572" y="3966705"/>
            <a:ext cx="1683987" cy="1133507"/>
            <a:chOff x="5073543" y="1559577"/>
            <a:chExt cx="1683987" cy="1133507"/>
          </a:xfrm>
          <a:solidFill>
            <a:srgbClr val="0C67AE">
              <a:lumMod val="40000"/>
              <a:lumOff val="60000"/>
            </a:srgbClr>
          </a:solidFill>
        </p:grpSpPr>
        <p:sp>
          <p:nvSpPr>
            <p:cNvPr id="47" name="Rectangle 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8" name="TextBox 47"/>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9" name="Picture 48"/>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50" name="TextBox 49"/>
          <p:cNvSpPr txBox="1"/>
          <p:nvPr/>
        </p:nvSpPr>
        <p:spPr>
          <a:xfrm>
            <a:off x="8632347" y="5392893"/>
            <a:ext cx="205637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a:t>
            </a:r>
          </a:p>
        </p:txBody>
      </p:sp>
      <p:sp>
        <p:nvSpPr>
          <p:cNvPr id="51" name="Rounded Rectangle 50"/>
          <p:cNvSpPr/>
          <p:nvPr/>
        </p:nvSpPr>
        <p:spPr>
          <a:xfrm>
            <a:off x="7739728" y="2467750"/>
            <a:ext cx="3841335" cy="2827321"/>
          </a:xfrm>
          <a:prstGeom prst="roundRect">
            <a:avLst>
              <a:gd name="adj" fmla="val 9818"/>
            </a:avLst>
          </a:prstGeom>
          <a:no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Tree>
    <p:custDataLst>
      <p:tags r:id="rId1"/>
    </p:custDataLst>
    <p:extLst>
      <p:ext uri="{BB962C8B-B14F-4D97-AF65-F5344CB8AC3E}">
        <p14:creationId xmlns:p14="http://schemas.microsoft.com/office/powerpoint/2010/main" val="3902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Edge Locations</a:t>
            </a:r>
          </a:p>
        </p:txBody>
      </p:sp>
      <p:pic>
        <p:nvPicPr>
          <p:cNvPr id="6" name="Picture 5">
            <a:extLst>
              <a:ext uri="{FF2B5EF4-FFF2-40B4-BE49-F238E27FC236}">
                <a16:creationId xmlns:a16="http://schemas.microsoft.com/office/drawing/2014/main" id="{28ECEA3E-0AC9-B345-96EA-77623BD690A3}"/>
              </a:ext>
            </a:extLst>
          </p:cNvPr>
          <p:cNvPicPr>
            <a:picLocks noChangeAspect="1"/>
          </p:cNvPicPr>
          <p:nvPr/>
        </p:nvPicPr>
        <p:blipFill>
          <a:blip r:embed="rId4"/>
          <a:stretch>
            <a:fillRect/>
          </a:stretch>
        </p:blipFill>
        <p:spPr>
          <a:xfrm>
            <a:off x="5911019" y="1973091"/>
            <a:ext cx="6280982" cy="3463882"/>
          </a:xfrm>
          <a:prstGeom prst="rect">
            <a:avLst/>
          </a:prstGeom>
        </p:spPr>
      </p:pic>
      <p:sp>
        <p:nvSpPr>
          <p:cNvPr id="3" name="Content Placeholder 2"/>
          <p:cNvSpPr>
            <a:spLocks noGrp="1"/>
          </p:cNvSpPr>
          <p:nvPr>
            <p:ph idx="1"/>
          </p:nvPr>
        </p:nvSpPr>
        <p:spPr>
          <a:xfrm>
            <a:off x="238540" y="1440305"/>
            <a:ext cx="5672479" cy="4913308"/>
          </a:xfrm>
        </p:spPr>
        <p:txBody>
          <a:bodyPr>
            <a:normAutofit/>
          </a:bodyPr>
          <a:lstStyle/>
          <a:p>
            <a:pPr marL="457200" indent="-457200"/>
            <a:r>
              <a:rPr lang="en-US" sz="2400" dirty="0"/>
              <a:t>An edge location is where users access AWS services.</a:t>
            </a:r>
          </a:p>
          <a:p>
            <a:pPr marL="457200" indent="-457200"/>
            <a:r>
              <a:rPr lang="en-US" sz="2400" dirty="0"/>
              <a:t>It is a global network of 114 points of presence (103 edge locations and 11 regional edge caches) in 56 cities across 24 countries. </a:t>
            </a:r>
          </a:p>
          <a:p>
            <a:pPr marL="457200" indent="-457200"/>
            <a:r>
              <a:rPr lang="en-US" sz="2400" dirty="0"/>
              <a:t>Specifically used with Amazon CloudFront, a global content delivery network (CDN), to deliver content to end users with reduced latency.</a:t>
            </a:r>
          </a:p>
          <a:p>
            <a:pPr marL="457200" indent="-457200"/>
            <a:r>
              <a:rPr lang="en-US" sz="2400" dirty="0"/>
              <a:t>Regional edge caches used for content with infrequent access.</a:t>
            </a:r>
          </a:p>
        </p:txBody>
      </p:sp>
    </p:spTree>
    <p:custDataLst>
      <p:tags r:id="rId1"/>
    </p:custDataLst>
    <p:extLst>
      <p:ext uri="{BB962C8B-B14F-4D97-AF65-F5344CB8AC3E}">
        <p14:creationId xmlns:p14="http://schemas.microsoft.com/office/powerpoint/2010/main" val="3526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Infrastructure Features </a:t>
            </a:r>
          </a:p>
        </p:txBody>
      </p:sp>
      <p:sp>
        <p:nvSpPr>
          <p:cNvPr id="82" name="Content Placeholder 81"/>
          <p:cNvSpPr>
            <a:spLocks noGrp="1"/>
          </p:cNvSpPr>
          <p:nvPr>
            <p:ph idx="1"/>
          </p:nvPr>
        </p:nvSpPr>
        <p:spPr>
          <a:xfrm>
            <a:off x="238539" y="1440305"/>
            <a:ext cx="6278648" cy="5084782"/>
          </a:xfrm>
        </p:spPr>
        <p:txBody>
          <a:bodyPr>
            <a:noAutofit/>
          </a:bodyPr>
          <a:lstStyle/>
          <a:p>
            <a:pPr marL="457200" indent="-457200">
              <a:lnSpc>
                <a:spcPct val="100000"/>
              </a:lnSpc>
              <a:spcBef>
                <a:spcPts val="1200"/>
              </a:spcBef>
            </a:pPr>
            <a:r>
              <a:rPr lang="en-US" sz="2400" dirty="0"/>
              <a:t>Elastic and Scalable</a:t>
            </a:r>
          </a:p>
          <a:p>
            <a:pPr marL="914400" lvl="1" indent="-457200">
              <a:lnSpc>
                <a:spcPct val="100000"/>
              </a:lnSpc>
              <a:spcBef>
                <a:spcPts val="1200"/>
              </a:spcBef>
            </a:pPr>
            <a:r>
              <a:rPr lang="en-US" sz="1800" dirty="0"/>
              <a:t>Elastic infrastructure; dynamic adaption of capacity</a:t>
            </a:r>
          </a:p>
          <a:p>
            <a:pPr marL="914400" lvl="1" indent="-457200">
              <a:lnSpc>
                <a:spcPct val="100000"/>
              </a:lnSpc>
              <a:spcBef>
                <a:spcPts val="1200"/>
              </a:spcBef>
            </a:pPr>
            <a:r>
              <a:rPr lang="en-US" sz="1800" dirty="0"/>
              <a:t>Scalable infrastructure; adapts to accommodate growth </a:t>
            </a:r>
          </a:p>
          <a:p>
            <a:pPr marL="457200" indent="-457200">
              <a:lnSpc>
                <a:spcPct val="100000"/>
              </a:lnSpc>
              <a:spcBef>
                <a:spcPts val="1200"/>
              </a:spcBef>
            </a:pPr>
            <a:r>
              <a:rPr lang="en-US" sz="2400" dirty="0"/>
              <a:t>Fault-tolerant</a:t>
            </a:r>
          </a:p>
          <a:p>
            <a:pPr marL="914400" lvl="1" indent="-457200">
              <a:lnSpc>
                <a:spcPct val="100000"/>
              </a:lnSpc>
              <a:spcBef>
                <a:spcPts val="1200"/>
              </a:spcBef>
            </a:pPr>
            <a:r>
              <a:rPr lang="en-US" sz="1800" dirty="0"/>
              <a:t>Continues operating properly in the presence of a failure</a:t>
            </a:r>
          </a:p>
          <a:p>
            <a:pPr marL="914400" lvl="1" indent="-457200">
              <a:lnSpc>
                <a:spcPct val="100000"/>
              </a:lnSpc>
              <a:spcBef>
                <a:spcPts val="1200"/>
              </a:spcBef>
            </a:pPr>
            <a:r>
              <a:rPr lang="en-US" sz="1800" dirty="0"/>
              <a:t>Built-in redundancy of components</a:t>
            </a:r>
          </a:p>
          <a:p>
            <a:pPr marL="457200" indent="-457200">
              <a:lnSpc>
                <a:spcPct val="100000"/>
              </a:lnSpc>
              <a:spcBef>
                <a:spcPts val="1200"/>
              </a:spcBef>
            </a:pPr>
            <a:r>
              <a:rPr lang="en-US" sz="2400" dirty="0"/>
              <a:t>High availability</a:t>
            </a:r>
          </a:p>
          <a:p>
            <a:pPr marL="914400" lvl="1" indent="-457200">
              <a:lnSpc>
                <a:spcPct val="100000"/>
              </a:lnSpc>
              <a:spcBef>
                <a:spcPts val="1200"/>
              </a:spcBef>
            </a:pPr>
            <a:r>
              <a:rPr lang="en-US" sz="1800" dirty="0"/>
              <a:t>High level of operational performance</a:t>
            </a:r>
          </a:p>
          <a:p>
            <a:pPr marL="914400" lvl="1" indent="-457200">
              <a:lnSpc>
                <a:spcPct val="100000"/>
              </a:lnSpc>
              <a:spcBef>
                <a:spcPts val="1200"/>
              </a:spcBef>
            </a:pPr>
            <a:r>
              <a:rPr lang="en-US" sz="1800" dirty="0"/>
              <a:t>Minimized downtime</a:t>
            </a:r>
          </a:p>
          <a:p>
            <a:pPr marL="914400" lvl="1" indent="-457200">
              <a:lnSpc>
                <a:spcPct val="100000"/>
              </a:lnSpc>
              <a:spcBef>
                <a:spcPts val="1200"/>
              </a:spcBef>
            </a:pPr>
            <a:r>
              <a:rPr lang="en-US" sz="1800" dirty="0"/>
              <a:t>No human intervention</a:t>
            </a:r>
          </a:p>
        </p:txBody>
      </p:sp>
      <p:sp>
        <p:nvSpPr>
          <p:cNvPr id="76" name="TextBox 75"/>
          <p:cNvSpPr txBox="1"/>
          <p:nvPr/>
        </p:nvSpPr>
        <p:spPr>
          <a:xfrm>
            <a:off x="8614980" y="5794521"/>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88" name="Rounded Rectangle 87"/>
          <p:cNvSpPr/>
          <p:nvPr/>
        </p:nvSpPr>
        <p:spPr>
          <a:xfrm>
            <a:off x="6547105" y="1481328"/>
            <a:ext cx="5423222" cy="4739719"/>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9" name="Group 88"/>
          <p:cNvGrpSpPr/>
          <p:nvPr/>
        </p:nvGrpSpPr>
        <p:grpSpPr>
          <a:xfrm>
            <a:off x="7611035" y="2197620"/>
            <a:ext cx="3749106" cy="3099682"/>
            <a:chOff x="5824622" y="1393367"/>
            <a:chExt cx="2753241" cy="2363417"/>
          </a:xfrm>
        </p:grpSpPr>
        <p:sp>
          <p:nvSpPr>
            <p:cNvPr id="90" name="Rounded Rectangle 89"/>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102" name="TextBox 32"/>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103" name="Group 102"/>
            <p:cNvGrpSpPr/>
            <p:nvPr/>
          </p:nvGrpSpPr>
          <p:grpSpPr>
            <a:xfrm>
              <a:off x="5887498" y="1468928"/>
              <a:ext cx="534082" cy="359495"/>
              <a:chOff x="5073543" y="1559577"/>
              <a:chExt cx="1683987" cy="1133507"/>
            </a:xfrm>
            <a:solidFill>
              <a:srgbClr val="0C67AE">
                <a:lumMod val="40000"/>
                <a:lumOff val="60000"/>
              </a:srgbClr>
            </a:solidFill>
          </p:grpSpPr>
          <p:sp>
            <p:nvSpPr>
              <p:cNvPr id="151" name="Rectangle 15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2" name="Picture 15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4" name="Group 103"/>
            <p:cNvGrpSpPr/>
            <p:nvPr/>
          </p:nvGrpSpPr>
          <p:grpSpPr>
            <a:xfrm>
              <a:off x="6474097" y="1468928"/>
              <a:ext cx="534082" cy="359495"/>
              <a:chOff x="5073543" y="1559577"/>
              <a:chExt cx="1683987" cy="1133507"/>
            </a:xfrm>
            <a:solidFill>
              <a:srgbClr val="0C67AE">
                <a:lumMod val="40000"/>
                <a:lumOff val="60000"/>
              </a:srgbClr>
            </a:solidFill>
          </p:grpSpPr>
          <p:sp>
            <p:nvSpPr>
              <p:cNvPr id="149" name="Rectangle 14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0" name="Picture 14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5" name="Group 104"/>
            <p:cNvGrpSpPr/>
            <p:nvPr/>
          </p:nvGrpSpPr>
          <p:grpSpPr>
            <a:xfrm>
              <a:off x="5887498" y="1894938"/>
              <a:ext cx="534082" cy="359495"/>
              <a:chOff x="5073543" y="1559577"/>
              <a:chExt cx="1683987" cy="1133507"/>
            </a:xfrm>
            <a:solidFill>
              <a:srgbClr val="0C67AE">
                <a:lumMod val="40000"/>
                <a:lumOff val="60000"/>
              </a:srgbClr>
            </a:solidFill>
          </p:grpSpPr>
          <p:sp>
            <p:nvSpPr>
              <p:cNvPr id="147" name="Rectangle 1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8" name="Picture 14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6" name="Group 105"/>
            <p:cNvGrpSpPr/>
            <p:nvPr/>
          </p:nvGrpSpPr>
          <p:grpSpPr>
            <a:xfrm>
              <a:off x="6474097" y="1894938"/>
              <a:ext cx="534082" cy="359495"/>
              <a:chOff x="5073543" y="1559577"/>
              <a:chExt cx="1683987" cy="1133507"/>
            </a:xfrm>
            <a:solidFill>
              <a:srgbClr val="0C67AE">
                <a:lumMod val="40000"/>
                <a:lumOff val="60000"/>
              </a:srgbClr>
            </a:solidFill>
          </p:grpSpPr>
          <p:sp>
            <p:nvSpPr>
              <p:cNvPr id="145" name="Rectangle 14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6" name="Picture 14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07" name="TextBox 106"/>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8" name="TextBox 107"/>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9" name="TextBox 108"/>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0" name="TextBox 109"/>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1" name="Rounded Rectangle 110"/>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12" name="Group 111"/>
            <p:cNvGrpSpPr/>
            <p:nvPr/>
          </p:nvGrpSpPr>
          <p:grpSpPr>
            <a:xfrm>
              <a:off x="7393402" y="1472761"/>
              <a:ext cx="534082" cy="359495"/>
              <a:chOff x="5073543" y="1559577"/>
              <a:chExt cx="1683987" cy="1133507"/>
            </a:xfrm>
            <a:solidFill>
              <a:srgbClr val="0C67AE">
                <a:lumMod val="40000"/>
                <a:lumOff val="60000"/>
              </a:srgbClr>
            </a:solidFill>
          </p:grpSpPr>
          <p:sp>
            <p:nvSpPr>
              <p:cNvPr id="143" name="Rectangle 1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4" name="Picture 14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3" name="Group 112"/>
            <p:cNvGrpSpPr/>
            <p:nvPr/>
          </p:nvGrpSpPr>
          <p:grpSpPr>
            <a:xfrm>
              <a:off x="7980001" y="1472761"/>
              <a:ext cx="534082" cy="359495"/>
              <a:chOff x="5073543" y="1559577"/>
              <a:chExt cx="1683987" cy="1133507"/>
            </a:xfrm>
            <a:solidFill>
              <a:srgbClr val="0C67AE">
                <a:lumMod val="40000"/>
                <a:lumOff val="60000"/>
              </a:srgbClr>
            </a:solidFill>
          </p:grpSpPr>
          <p:sp>
            <p:nvSpPr>
              <p:cNvPr id="141" name="Rectangle 14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2" name="Picture 14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4" name="Group 113"/>
            <p:cNvGrpSpPr/>
            <p:nvPr/>
          </p:nvGrpSpPr>
          <p:grpSpPr>
            <a:xfrm>
              <a:off x="7393402" y="1898771"/>
              <a:ext cx="534082" cy="359495"/>
              <a:chOff x="5073543" y="1559577"/>
              <a:chExt cx="1683987" cy="1133507"/>
            </a:xfrm>
            <a:solidFill>
              <a:srgbClr val="0C67AE">
                <a:lumMod val="40000"/>
                <a:lumOff val="60000"/>
              </a:srgbClr>
            </a:solidFill>
          </p:grpSpPr>
          <p:sp>
            <p:nvSpPr>
              <p:cNvPr id="139" name="Rectangle 1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0" name="Picture 13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5" name="Group 114"/>
            <p:cNvGrpSpPr/>
            <p:nvPr/>
          </p:nvGrpSpPr>
          <p:grpSpPr>
            <a:xfrm>
              <a:off x="7980001" y="1898771"/>
              <a:ext cx="534082" cy="359495"/>
              <a:chOff x="5073543" y="1559577"/>
              <a:chExt cx="1683987" cy="1133507"/>
            </a:xfrm>
            <a:solidFill>
              <a:srgbClr val="0C67AE">
                <a:lumMod val="40000"/>
                <a:lumOff val="60000"/>
              </a:srgbClr>
            </a:solidFill>
          </p:grpSpPr>
          <p:sp>
            <p:nvSpPr>
              <p:cNvPr id="137" name="Rectangle 13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8" name="Picture 13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16" name="TextBox 115"/>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7" name="TextBox 116"/>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8" name="TextBox 117"/>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9" name="TextBox 118"/>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0" name="Rounded Rectangle 119"/>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21" name="Group 120"/>
            <p:cNvGrpSpPr/>
            <p:nvPr/>
          </p:nvGrpSpPr>
          <p:grpSpPr>
            <a:xfrm>
              <a:off x="6630576" y="2724156"/>
              <a:ext cx="534082" cy="359495"/>
              <a:chOff x="5073543" y="1559577"/>
              <a:chExt cx="1683987" cy="1133507"/>
            </a:xfrm>
            <a:solidFill>
              <a:srgbClr val="0C67AE">
                <a:lumMod val="40000"/>
                <a:lumOff val="60000"/>
              </a:srgbClr>
            </a:solidFill>
          </p:grpSpPr>
          <p:sp>
            <p:nvSpPr>
              <p:cNvPr id="135" name="Rectangle 1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6" name="Picture 13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2" name="Group 121"/>
            <p:cNvGrpSpPr/>
            <p:nvPr/>
          </p:nvGrpSpPr>
          <p:grpSpPr>
            <a:xfrm>
              <a:off x="7217175" y="2724156"/>
              <a:ext cx="534082" cy="359495"/>
              <a:chOff x="5073543" y="1559577"/>
              <a:chExt cx="1683987" cy="1133507"/>
            </a:xfrm>
            <a:solidFill>
              <a:srgbClr val="0C67AE">
                <a:lumMod val="40000"/>
                <a:lumOff val="60000"/>
              </a:srgbClr>
            </a:solidFill>
          </p:grpSpPr>
          <p:sp>
            <p:nvSpPr>
              <p:cNvPr id="133" name="Rectangle 13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4" name="Picture 13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3" name="Group 122"/>
            <p:cNvGrpSpPr/>
            <p:nvPr/>
          </p:nvGrpSpPr>
          <p:grpSpPr>
            <a:xfrm>
              <a:off x="6630576" y="3150166"/>
              <a:ext cx="534082" cy="359495"/>
              <a:chOff x="5073543" y="1559577"/>
              <a:chExt cx="1683987" cy="1133507"/>
            </a:xfrm>
            <a:solidFill>
              <a:srgbClr val="0C67AE">
                <a:lumMod val="40000"/>
                <a:lumOff val="60000"/>
              </a:srgbClr>
            </a:solidFill>
          </p:grpSpPr>
          <p:sp>
            <p:nvSpPr>
              <p:cNvPr id="131" name="Rectangle 13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2" name="Picture 13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4" name="Group 123"/>
            <p:cNvGrpSpPr/>
            <p:nvPr/>
          </p:nvGrpSpPr>
          <p:grpSpPr>
            <a:xfrm>
              <a:off x="7217175" y="3150166"/>
              <a:ext cx="534082" cy="359495"/>
              <a:chOff x="5073543" y="1559577"/>
              <a:chExt cx="1683987" cy="1133507"/>
            </a:xfrm>
            <a:solidFill>
              <a:srgbClr val="0C67AE">
                <a:lumMod val="40000"/>
                <a:lumOff val="60000"/>
              </a:srgbClr>
            </a:solidFill>
          </p:grpSpPr>
          <p:sp>
            <p:nvSpPr>
              <p:cNvPr id="129" name="Rectangle 12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0" name="Picture 12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25" name="TextBox 124"/>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6" name="TextBox 125"/>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7" name="TextBox 126"/>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8" name="TextBox 127"/>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53" name="TextBox 32"/>
          <p:cNvSpPr txBox="1">
            <a:spLocks noChangeArrowheads="1"/>
          </p:cNvSpPr>
          <p:nvPr/>
        </p:nvSpPr>
        <p:spPr bwMode="auto">
          <a:xfrm>
            <a:off x="9699706"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54" name="TextBox 32"/>
          <p:cNvSpPr txBox="1">
            <a:spLocks noChangeArrowheads="1"/>
          </p:cNvSpPr>
          <p:nvPr/>
        </p:nvSpPr>
        <p:spPr bwMode="auto">
          <a:xfrm>
            <a:off x="8504486"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2" name="TextBox 1">
            <a:extLst>
              <a:ext uri="{FF2B5EF4-FFF2-40B4-BE49-F238E27FC236}">
                <a16:creationId xmlns:a16="http://schemas.microsoft.com/office/drawing/2014/main" id="{738F1031-98EA-EA4B-99BC-CFE5E045C071}"/>
              </a:ext>
            </a:extLst>
          </p:cNvPr>
          <p:cNvSpPr txBox="1"/>
          <p:nvPr/>
        </p:nvSpPr>
        <p:spPr>
          <a:xfrm>
            <a:off x="6386024" y="1531951"/>
            <a:ext cx="1674261"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Physically distinct</a:t>
            </a:r>
          </a:p>
        </p:txBody>
      </p:sp>
      <p:sp>
        <p:nvSpPr>
          <p:cNvPr id="62" name="TextBox 61">
            <a:extLst>
              <a:ext uri="{FF2B5EF4-FFF2-40B4-BE49-F238E27FC236}">
                <a16:creationId xmlns:a16="http://schemas.microsoft.com/office/drawing/2014/main" id="{808B9664-FF3A-7041-B5F5-EC74A096544D}"/>
              </a:ext>
            </a:extLst>
          </p:cNvPr>
          <p:cNvSpPr txBox="1"/>
          <p:nvPr/>
        </p:nvSpPr>
        <p:spPr>
          <a:xfrm>
            <a:off x="6386024" y="5526544"/>
            <a:ext cx="2006604"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Uninterruptible power supply</a:t>
            </a:r>
          </a:p>
        </p:txBody>
      </p:sp>
      <p:sp>
        <p:nvSpPr>
          <p:cNvPr id="63" name="TextBox 62">
            <a:extLst>
              <a:ext uri="{FF2B5EF4-FFF2-40B4-BE49-F238E27FC236}">
                <a16:creationId xmlns:a16="http://schemas.microsoft.com/office/drawing/2014/main" id="{6D506ACB-AAD4-134C-943D-A824C41D8D8C}"/>
              </a:ext>
            </a:extLst>
          </p:cNvPr>
          <p:cNvSpPr txBox="1"/>
          <p:nvPr/>
        </p:nvSpPr>
        <p:spPr>
          <a:xfrm>
            <a:off x="10718891" y="1531951"/>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Backup generators</a:t>
            </a:r>
          </a:p>
        </p:txBody>
      </p:sp>
      <p:sp>
        <p:nvSpPr>
          <p:cNvPr id="64" name="TextBox 63">
            <a:extLst>
              <a:ext uri="{FF2B5EF4-FFF2-40B4-BE49-F238E27FC236}">
                <a16:creationId xmlns:a16="http://schemas.microsoft.com/office/drawing/2014/main" id="{C66482AF-898C-B440-980C-282C2EC4A953}"/>
              </a:ext>
            </a:extLst>
          </p:cNvPr>
          <p:cNvSpPr txBox="1"/>
          <p:nvPr/>
        </p:nvSpPr>
        <p:spPr>
          <a:xfrm>
            <a:off x="10743737" y="5526544"/>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Cooling equipment</a:t>
            </a:r>
          </a:p>
        </p:txBody>
      </p:sp>
      <p:pic>
        <p:nvPicPr>
          <p:cNvPr id="4" name="Picture 3">
            <a:extLst>
              <a:ext uri="{FF2B5EF4-FFF2-40B4-BE49-F238E27FC236}">
                <a16:creationId xmlns:a16="http://schemas.microsoft.com/office/drawing/2014/main" id="{9A4C7010-E04F-A945-8528-16B0AB1C324F}"/>
              </a:ext>
            </a:extLst>
          </p:cNvPr>
          <p:cNvPicPr>
            <a:picLocks noChangeAspect="1"/>
          </p:cNvPicPr>
          <p:nvPr/>
        </p:nvPicPr>
        <p:blipFill>
          <a:blip r:embed="rId5"/>
          <a:stretch>
            <a:fillRect/>
          </a:stretch>
        </p:blipFill>
        <p:spPr>
          <a:xfrm>
            <a:off x="10329683" y="3790943"/>
            <a:ext cx="1117600" cy="1358900"/>
          </a:xfrm>
          <a:prstGeom prst="rect">
            <a:avLst/>
          </a:prstGeom>
        </p:spPr>
      </p:pic>
      <p:pic>
        <p:nvPicPr>
          <p:cNvPr id="7" name="Picture 6">
            <a:extLst>
              <a:ext uri="{FF2B5EF4-FFF2-40B4-BE49-F238E27FC236}">
                <a16:creationId xmlns:a16="http://schemas.microsoft.com/office/drawing/2014/main" id="{C796E603-9867-0543-81CE-B18CBE9C76F7}"/>
              </a:ext>
            </a:extLst>
          </p:cNvPr>
          <p:cNvPicPr>
            <a:picLocks noChangeAspect="1"/>
          </p:cNvPicPr>
          <p:nvPr/>
        </p:nvPicPr>
        <p:blipFill>
          <a:blip r:embed="rId6"/>
          <a:stretch>
            <a:fillRect/>
          </a:stretch>
        </p:blipFill>
        <p:spPr>
          <a:xfrm>
            <a:off x="8657431" y="1528951"/>
            <a:ext cx="1511300" cy="546100"/>
          </a:xfrm>
          <a:prstGeom prst="rect">
            <a:avLst/>
          </a:prstGeom>
        </p:spPr>
      </p:pic>
      <p:pic>
        <p:nvPicPr>
          <p:cNvPr id="9" name="Picture 8">
            <a:extLst>
              <a:ext uri="{FF2B5EF4-FFF2-40B4-BE49-F238E27FC236}">
                <a16:creationId xmlns:a16="http://schemas.microsoft.com/office/drawing/2014/main" id="{DD36F52F-86A8-5549-8DD2-B1D397B6238C}"/>
              </a:ext>
            </a:extLst>
          </p:cNvPr>
          <p:cNvPicPr>
            <a:picLocks noChangeAspect="1"/>
          </p:cNvPicPr>
          <p:nvPr/>
        </p:nvPicPr>
        <p:blipFill>
          <a:blip r:embed="rId7"/>
          <a:stretch>
            <a:fillRect/>
          </a:stretch>
        </p:blipFill>
        <p:spPr>
          <a:xfrm>
            <a:off x="7497446" y="3682834"/>
            <a:ext cx="1079500" cy="1422400"/>
          </a:xfrm>
          <a:prstGeom prst="rect">
            <a:avLst/>
          </a:prstGeom>
        </p:spPr>
      </p:pic>
      <p:sp>
        <p:nvSpPr>
          <p:cNvPr id="65" name="TextBox 64">
            <a:extLst>
              <a:ext uri="{FF2B5EF4-FFF2-40B4-BE49-F238E27FC236}">
                <a16:creationId xmlns:a16="http://schemas.microsoft.com/office/drawing/2014/main" id="{3E45CA22-D52C-C140-90F7-299E9B07846A}"/>
              </a:ext>
            </a:extLst>
          </p:cNvPr>
          <p:cNvSpPr txBox="1"/>
          <p:nvPr/>
        </p:nvSpPr>
        <p:spPr>
          <a:xfrm>
            <a:off x="6521731" y="4310049"/>
            <a:ext cx="1404847"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Network connectivity</a:t>
            </a:r>
          </a:p>
        </p:txBody>
      </p:sp>
    </p:spTree>
    <p:custDataLst>
      <p:tags r:id="rId1"/>
    </p:custDataLst>
    <p:extLst>
      <p:ext uri="{BB962C8B-B14F-4D97-AF65-F5344CB8AC3E}">
        <p14:creationId xmlns:p14="http://schemas.microsoft.com/office/powerpoint/2010/main" val="358127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Summary</a:t>
            </a:r>
          </a:p>
        </p:txBody>
      </p:sp>
      <p:sp>
        <p:nvSpPr>
          <p:cNvPr id="62" name="Subtitle 10"/>
          <p:cNvSpPr txBox="1">
            <a:spLocks/>
          </p:cNvSpPr>
          <p:nvPr/>
        </p:nvSpPr>
        <p:spPr>
          <a:xfrm>
            <a:off x="309189" y="1447584"/>
            <a:ext cx="8157572" cy="46338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FontTx/>
              <a:buBlip>
                <a:blip r:embed="rId5"/>
              </a:buBlip>
            </a:pPr>
            <a:r>
              <a:rPr lang="en-US" sz="2400" dirty="0"/>
              <a:t>Examined the AWS Global Infrastructure to understand:</a:t>
            </a:r>
          </a:p>
          <a:p>
            <a:pPr marL="800100" lvl="1" indent="-342900">
              <a:lnSpc>
                <a:spcPct val="150000"/>
              </a:lnSpc>
              <a:buBlip>
                <a:blip r:embed="rId5"/>
              </a:buBlip>
            </a:pPr>
            <a:r>
              <a:rPr lang="en-US" sz="1800" dirty="0"/>
              <a:t>Data centers</a:t>
            </a:r>
          </a:p>
          <a:p>
            <a:pPr marL="800100" lvl="1" indent="-342900">
              <a:lnSpc>
                <a:spcPct val="150000"/>
              </a:lnSpc>
              <a:buBlip>
                <a:blip r:embed="rId5"/>
              </a:buBlip>
            </a:pPr>
            <a:r>
              <a:rPr lang="en-US" sz="1800" dirty="0"/>
              <a:t>Regions</a:t>
            </a:r>
          </a:p>
          <a:p>
            <a:pPr marL="800100" lvl="1" indent="-342900">
              <a:lnSpc>
                <a:spcPct val="150000"/>
              </a:lnSpc>
              <a:buBlip>
                <a:blip r:embed="rId5"/>
              </a:buBlip>
            </a:pPr>
            <a:r>
              <a:rPr lang="en-US" sz="1800" dirty="0"/>
              <a:t>Availability Zones</a:t>
            </a:r>
          </a:p>
          <a:p>
            <a:pPr marL="800100" lvl="1" indent="-342900">
              <a:lnSpc>
                <a:spcPct val="150000"/>
              </a:lnSpc>
              <a:buBlip>
                <a:blip r:embed="rId5"/>
              </a:buBlip>
            </a:pPr>
            <a:r>
              <a:rPr lang="en-US" sz="1800" dirty="0"/>
              <a:t>Edge locations</a:t>
            </a:r>
            <a:endParaRPr lang="en-US" sz="3200" dirty="0"/>
          </a:p>
          <a:p>
            <a:pPr marL="0" indent="0">
              <a:lnSpc>
                <a:spcPct val="150000"/>
              </a:lnSpc>
              <a:buNone/>
            </a:pPr>
            <a:r>
              <a:rPr lang="en-US" sz="2400" b="1" dirty="0"/>
              <a:t>To finish this module:</a:t>
            </a:r>
          </a:p>
          <a:p>
            <a:pPr marL="342900" indent="-342900">
              <a:lnSpc>
                <a:spcPct val="150000"/>
              </a:lnSpc>
              <a:buBlip>
                <a:blip r:embed="rId5"/>
              </a:buBlip>
            </a:pPr>
            <a:r>
              <a:rPr lang="en-US" sz="2000" dirty="0"/>
              <a:t>Complete:</a:t>
            </a:r>
          </a:p>
        </p:txBody>
      </p:sp>
      <p:grpSp>
        <p:nvGrpSpPr>
          <p:cNvPr id="63" name="Group 62"/>
          <p:cNvGrpSpPr/>
          <p:nvPr/>
        </p:nvGrpSpPr>
        <p:grpSpPr>
          <a:xfrm>
            <a:off x="2197460" y="4642359"/>
            <a:ext cx="3562133" cy="532323"/>
            <a:chOff x="4455040" y="5159937"/>
            <a:chExt cx="3562133" cy="532323"/>
          </a:xfrm>
        </p:grpSpPr>
        <p:sp>
          <p:nvSpPr>
            <p:cNvPr id="64" name="TextBox 63"/>
            <p:cNvSpPr txBox="1"/>
            <p:nvPr/>
          </p:nvSpPr>
          <p:spPr>
            <a:xfrm>
              <a:off x="5008016" y="529215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55040" y="5159937"/>
              <a:ext cx="532323" cy="532323"/>
            </a:xfrm>
            <a:prstGeom prst="rect">
              <a:avLst/>
            </a:prstGeom>
          </p:spPr>
        </p:pic>
      </p:grpSp>
    </p:spTree>
    <p:custDataLst>
      <p:tags r:id="rId1"/>
    </p:custDataLst>
    <p:extLst>
      <p:ext uri="{BB962C8B-B14F-4D97-AF65-F5344CB8AC3E}">
        <p14:creationId xmlns:p14="http://schemas.microsoft.com/office/powerpoint/2010/main" val="160666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2390378"/>
            <a:ext cx="11115261" cy="2218198"/>
          </a:xfrm>
        </p:spPr>
        <p:txBody>
          <a:bodyPr/>
          <a:lstStyle/>
          <a:p>
            <a:pPr>
              <a:lnSpc>
                <a:spcPct val="100000"/>
              </a:lnSpc>
              <a:spcBef>
                <a:spcPts val="1400"/>
              </a:spcBef>
            </a:pPr>
            <a:r>
              <a:rPr lang="en-US" sz="3400" b="1" dirty="0"/>
              <a:t>Up Next</a:t>
            </a:r>
            <a:r>
              <a:rPr lang="en-US" sz="3400" dirty="0"/>
              <a:t>: Module 2 – AWS Core Services - Compute</a:t>
            </a:r>
            <a:br>
              <a:rPr lang="en-US" sz="3600" dirty="0"/>
            </a:br>
            <a:r>
              <a:rPr lang="en-US" sz="3600" dirty="0"/>
              <a:t>				</a:t>
            </a:r>
            <a:r>
              <a:rPr lang="en-US" sz="2400" dirty="0"/>
              <a:t>Overview of Services</a:t>
            </a:r>
            <a:br>
              <a:rPr lang="en-US" sz="2400" dirty="0"/>
            </a:br>
            <a:r>
              <a:rPr lang="en-US" sz="2400" dirty="0"/>
              <a:t>				Managed and Unmanaged Services</a:t>
            </a:r>
            <a:br>
              <a:rPr lang="en-US" sz="2400" dirty="0"/>
            </a:br>
            <a:r>
              <a:rPr lang="en-US" sz="2400" dirty="0"/>
              <a:t>				Introduction to Compute Services</a:t>
            </a:r>
            <a:br>
              <a:rPr lang="en-US" sz="2400" dirty="0"/>
            </a:br>
            <a:endParaRPr lang="en-US" sz="3600" dirty="0"/>
          </a:p>
        </p:txBody>
      </p:sp>
    </p:spTree>
    <p:extLst>
      <p:ext uri="{BB962C8B-B14F-4D97-AF65-F5344CB8AC3E}">
        <p14:creationId xmlns:p14="http://schemas.microsoft.com/office/powerpoint/2010/main" val="190834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Sources</a:t>
            </a:r>
          </a:p>
        </p:txBody>
      </p:sp>
      <p:sp>
        <p:nvSpPr>
          <p:cNvPr id="4" name="Content Placeholder 3"/>
          <p:cNvSpPr>
            <a:spLocks noGrp="1"/>
          </p:cNvSpPr>
          <p:nvPr>
            <p:ph idx="1"/>
          </p:nvPr>
        </p:nvSpPr>
        <p:spPr>
          <a:xfrm>
            <a:off x="546448" y="1720227"/>
            <a:ext cx="10827568" cy="4913308"/>
          </a:xfrm>
        </p:spPr>
        <p:txBody>
          <a:bodyPr>
            <a:normAutofit/>
          </a:bodyPr>
          <a:lstStyle/>
          <a:p>
            <a:pPr marL="0" indent="0">
              <a:buNone/>
            </a:pPr>
            <a:r>
              <a:rPr lang="en-US" sz="2400" dirty="0">
                <a:solidFill>
                  <a:srgbClr val="0000FF"/>
                </a:solidFill>
                <a:hlinkClick r:id="rId4"/>
              </a:rPr>
              <a:t>https://flic.kr/p/oxtQ9k</a:t>
            </a:r>
            <a:endParaRPr lang="en-US" sz="2400"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hlinkClick r:id="rId5"/>
              </a:rPr>
              <a:t>https://pixabay.com/en/binary-one-null-ball-binary-code-208216/</a:t>
            </a:r>
            <a:endParaRPr lang="en-US" sz="2400"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hlinkClick r:id="rId6"/>
              </a:rPr>
              <a:t>https://commons.wikimedia.org/wiki/File:123Net_Data_Center_(DC2).jpg</a:t>
            </a:r>
            <a:endParaRPr lang="en-US" sz="2400"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hlinkClick r:id="rId7"/>
              </a:rPr>
              <a:t>https://pixabay.com/en/hammer-wrench-repair-work-industry-28636/</a:t>
            </a:r>
            <a:endParaRPr lang="en-US" sz="2400" dirty="0">
              <a:solidFill>
                <a:srgbClr val="0000FF"/>
              </a:solidFill>
            </a:endParaRPr>
          </a:p>
          <a:p>
            <a:pPr marL="0" indent="0">
              <a:buNone/>
            </a:pPr>
            <a:endParaRPr lang="en-US" sz="2400" dirty="0">
              <a:solidFill>
                <a:srgbClr val="0000FF"/>
              </a:solidFill>
            </a:endParaRPr>
          </a:p>
          <a:p>
            <a:pPr marL="0" indent="0">
              <a:buNone/>
            </a:pPr>
            <a:r>
              <a:rPr lang="en-US" sz="2400" dirty="0">
                <a:solidFill>
                  <a:srgbClr val="0000FF"/>
                </a:solidFill>
                <a:hlinkClick r:id="rId8"/>
              </a:rPr>
              <a:t>http://res.freestockphotos.biz/pictures/15/15157-illustration-of-a-key-pv.png</a:t>
            </a:r>
            <a:endParaRPr lang="en-US" sz="2400" dirty="0">
              <a:solidFill>
                <a:srgbClr val="0000FF"/>
              </a:solidFill>
            </a:endParaRPr>
          </a:p>
          <a:p>
            <a:pPr marL="0" indent="0">
              <a:buNone/>
            </a:pPr>
            <a:endParaRPr lang="en-US" sz="2400" dirty="0">
              <a:solidFill>
                <a:srgbClr val="0000FF"/>
              </a:solidFill>
            </a:endParaRPr>
          </a:p>
        </p:txBody>
      </p:sp>
    </p:spTree>
    <p:custDataLst>
      <p:tags r:id="rId1"/>
    </p:custDataLst>
    <p:extLst>
      <p:ext uri="{BB962C8B-B14F-4D97-AF65-F5344CB8AC3E}">
        <p14:creationId xmlns:p14="http://schemas.microsoft.com/office/powerpoint/2010/main" val="360947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5745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AWS Global Infrastructure</a:t>
            </a:r>
          </a:p>
        </p:txBody>
      </p:sp>
    </p:spTree>
    <p:custDataLst>
      <p:tags r:id="rId1"/>
    </p:custDataLst>
    <p:extLst>
      <p:ext uri="{BB962C8B-B14F-4D97-AF65-F5344CB8AC3E}">
        <p14:creationId xmlns:p14="http://schemas.microsoft.com/office/powerpoint/2010/main" val="89268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Overview</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1780958"/>
            <a:ext cx="10470662"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b="1" dirty="0"/>
              <a:t>Goal:</a:t>
            </a:r>
            <a:r>
              <a:rPr lang="en-US" sz="2800" dirty="0"/>
              <a:t> Understand the AWS global infrastructure and the types of services that are available.</a:t>
            </a:r>
          </a:p>
          <a:p>
            <a:pPr marL="682625" lvl="1" indent="-463550" defTabSz="342900">
              <a:lnSpc>
                <a:spcPct val="150000"/>
              </a:lnSpc>
              <a:spcBef>
                <a:spcPts val="0"/>
              </a:spcBef>
              <a:spcAft>
                <a:spcPts val="600"/>
              </a:spcAft>
              <a:buClr>
                <a:schemeClr val="accent1"/>
              </a:buClr>
              <a:tabLst>
                <a:tab pos="8461375" algn="r"/>
              </a:tabLst>
            </a:pPr>
            <a:r>
              <a:rPr lang="en-US" sz="2800" dirty="0"/>
              <a:t>Examine the AWS global infrastructure</a:t>
            </a:r>
          </a:p>
          <a:p>
            <a:pPr marL="682625" lvl="1" indent="-463550" defTabSz="342900">
              <a:lnSpc>
                <a:spcPct val="150000"/>
              </a:lnSpc>
              <a:spcBef>
                <a:spcPts val="0"/>
              </a:spcBef>
              <a:spcAft>
                <a:spcPts val="600"/>
              </a:spcAft>
              <a:buClr>
                <a:schemeClr val="accent1"/>
              </a:buClr>
              <a:tabLst>
                <a:tab pos="8461375" algn="r"/>
              </a:tabLst>
            </a:pPr>
            <a:r>
              <a:rPr lang="en-US" sz="2800" dirty="0"/>
              <a:t>Understand the difference between AWS Regions, Availability Zones, and edge locations</a:t>
            </a:r>
          </a:p>
        </p:txBody>
      </p:sp>
    </p:spTree>
    <p:extLst>
      <p:ext uri="{BB962C8B-B14F-4D97-AF65-F5344CB8AC3E}">
        <p14:creationId xmlns:p14="http://schemas.microsoft.com/office/powerpoint/2010/main" val="307235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3044878"/>
            <a:ext cx="11095836" cy="779463"/>
          </a:xfrm>
        </p:spPr>
        <p:txBody>
          <a:bodyPr>
            <a:noAutofit/>
          </a:bodyPr>
          <a:lstStyle/>
          <a:p>
            <a:r>
              <a:rPr lang="en-US" sz="6000" dirty="0"/>
              <a:t>Part 1: AWS Global Infrastructure</a:t>
            </a:r>
          </a:p>
        </p:txBody>
      </p:sp>
    </p:spTree>
    <p:custDataLst>
      <p:tags r:id="rId1"/>
    </p:custDataLst>
    <p:extLst>
      <p:ext uri="{BB962C8B-B14F-4D97-AF65-F5344CB8AC3E}">
        <p14:creationId xmlns:p14="http://schemas.microsoft.com/office/powerpoint/2010/main" val="3856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AWS Global Infrastructure</a:t>
            </a:r>
          </a:p>
        </p:txBody>
      </p:sp>
      <p:sp>
        <p:nvSpPr>
          <p:cNvPr id="72" name="Rounded Rectangle 71"/>
          <p:cNvSpPr/>
          <p:nvPr>
            <p:custDataLst>
              <p:tags r:id="rId2"/>
            </p:custDataLst>
          </p:nvPr>
        </p:nvSpPr>
        <p:spPr>
          <a:xfrm>
            <a:off x="533400" y="1357305"/>
            <a:ext cx="11201400" cy="507699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73" name="Group 72"/>
          <p:cNvGrpSpPr/>
          <p:nvPr/>
        </p:nvGrpSpPr>
        <p:grpSpPr>
          <a:xfrm>
            <a:off x="1229830" y="5745362"/>
            <a:ext cx="9916498" cy="602914"/>
            <a:chOff x="-57435" y="4193653"/>
            <a:chExt cx="8685984" cy="528100"/>
          </a:xfrm>
          <a:solidFill>
            <a:schemeClr val="bg1"/>
          </a:solidFill>
        </p:grpSpPr>
        <p:sp>
          <p:nvSpPr>
            <p:cNvPr id="74" name="TextBox 73"/>
            <p:cNvSpPr txBox="1"/>
            <p:nvPr/>
          </p:nvSpPr>
          <p:spPr>
            <a:xfrm>
              <a:off x="-57435" y="4313380"/>
              <a:ext cx="1409631" cy="278593"/>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75" name="Rectangle 74"/>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76" name="Group 75"/>
            <p:cNvGrpSpPr/>
            <p:nvPr/>
          </p:nvGrpSpPr>
          <p:grpSpPr>
            <a:xfrm>
              <a:off x="1993984" y="4311714"/>
              <a:ext cx="1701831" cy="269760"/>
              <a:chOff x="1993984" y="4281830"/>
              <a:chExt cx="1701831" cy="269760"/>
            </a:xfrm>
            <a:grpFill/>
          </p:grpSpPr>
          <p:sp>
            <p:nvSpPr>
              <p:cNvPr id="116" name="TextBox 115"/>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117" name="Group 937"/>
              <p:cNvGrpSpPr/>
              <p:nvPr/>
            </p:nvGrpSpPr>
            <p:grpSpPr>
              <a:xfrm>
                <a:off x="1993984" y="4281830"/>
                <a:ext cx="269760" cy="269760"/>
                <a:chOff x="0" y="0"/>
                <a:chExt cx="723900" cy="723900"/>
              </a:xfrm>
              <a:grpFill/>
            </p:grpSpPr>
            <p:sp>
              <p:nvSpPr>
                <p:cNvPr id="118"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9"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0"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1"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2"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3"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4"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5"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6"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7"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8"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9"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0"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1"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2"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3"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4"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5"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 name="Group 76"/>
            <p:cNvGrpSpPr/>
            <p:nvPr/>
          </p:nvGrpSpPr>
          <p:grpSpPr>
            <a:xfrm>
              <a:off x="5912642" y="4311714"/>
              <a:ext cx="2184468" cy="269760"/>
              <a:chOff x="5912642" y="4281830"/>
              <a:chExt cx="2184468" cy="269760"/>
            </a:xfrm>
            <a:grpFill/>
          </p:grpSpPr>
          <p:sp>
            <p:nvSpPr>
              <p:cNvPr id="92" name="TextBox 91"/>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93" name="Group 1239"/>
              <p:cNvGrpSpPr/>
              <p:nvPr/>
            </p:nvGrpSpPr>
            <p:grpSpPr>
              <a:xfrm>
                <a:off x="5912642" y="4281830"/>
                <a:ext cx="269760" cy="269760"/>
                <a:chOff x="0" y="0"/>
                <a:chExt cx="723901" cy="723901"/>
              </a:xfrm>
              <a:grpFill/>
            </p:grpSpPr>
            <p:sp>
              <p:nvSpPr>
                <p:cNvPr id="94"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5"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6"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7"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8"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9"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0"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1"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2"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3"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4"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5"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6"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7"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8"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9"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0"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1"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2"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3"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4"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5"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8" name="Group 77"/>
            <p:cNvGrpSpPr/>
            <p:nvPr/>
          </p:nvGrpSpPr>
          <p:grpSpPr>
            <a:xfrm>
              <a:off x="3796057" y="4311714"/>
              <a:ext cx="2102574" cy="273661"/>
              <a:chOff x="3796057" y="4281830"/>
              <a:chExt cx="2102574" cy="273661"/>
            </a:xfrm>
            <a:grpFill/>
          </p:grpSpPr>
          <p:sp>
            <p:nvSpPr>
              <p:cNvPr id="79" name="TextBox 78"/>
              <p:cNvSpPr txBox="1"/>
              <p:nvPr/>
            </p:nvSpPr>
            <p:spPr>
              <a:xfrm>
                <a:off x="4513811" y="4285905"/>
                <a:ext cx="1384820" cy="269586"/>
              </a:xfrm>
              <a:prstGeom prst="rect">
                <a:avLst/>
              </a:prstGeom>
              <a:grpFill/>
            </p:spPr>
            <p:txBody>
              <a:bodyPr wrap="square" rtlCol="0">
                <a:spAutoFit/>
              </a:bodyPr>
              <a:lstStyle/>
              <a:p>
                <a:pPr defTabSz="609585" fontAlgn="base">
                  <a:spcBef>
                    <a:spcPct val="0"/>
                  </a:spcBef>
                  <a:spcAft>
                    <a:spcPct val="0"/>
                  </a:spcAft>
                </a:pPr>
                <a:r>
                  <a:rPr lang="en-US" sz="1400" dirty="0">
                    <a:solidFill>
                      <a:srgbClr val="636466"/>
                    </a:solidFill>
                    <a:latin typeface="Arial"/>
                    <a:cs typeface="Arial"/>
                  </a:rPr>
                  <a:t>Availability Zones</a:t>
                </a:r>
              </a:p>
            </p:txBody>
          </p:sp>
          <p:grpSp>
            <p:nvGrpSpPr>
              <p:cNvPr id="80" name="Group 1251"/>
              <p:cNvGrpSpPr/>
              <p:nvPr/>
            </p:nvGrpSpPr>
            <p:grpSpPr>
              <a:xfrm>
                <a:off x="3796057" y="4281830"/>
                <a:ext cx="269760" cy="269760"/>
                <a:chOff x="0" y="0"/>
                <a:chExt cx="723900" cy="723900"/>
              </a:xfrm>
              <a:grpFill/>
            </p:grpSpPr>
            <p:sp>
              <p:nvSpPr>
                <p:cNvPr id="81"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2"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3"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4"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5"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6"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7"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8"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9"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0"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1"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136" name="Group 135"/>
          <p:cNvGrpSpPr/>
          <p:nvPr/>
        </p:nvGrpSpPr>
        <p:grpSpPr>
          <a:xfrm>
            <a:off x="1199429" y="4845427"/>
            <a:ext cx="9961252" cy="778328"/>
            <a:chOff x="-96636" y="3405385"/>
            <a:chExt cx="8725185" cy="681747"/>
          </a:xfrm>
          <a:solidFill>
            <a:schemeClr val="bg1"/>
          </a:solidFill>
        </p:grpSpPr>
        <p:sp>
          <p:nvSpPr>
            <p:cNvPr id="137" name="TextBox 136"/>
            <p:cNvSpPr txBox="1"/>
            <p:nvPr/>
          </p:nvSpPr>
          <p:spPr>
            <a:xfrm>
              <a:off x="-96636" y="3527097"/>
              <a:ext cx="1448834"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138" name="Group 137"/>
            <p:cNvGrpSpPr/>
            <p:nvPr/>
          </p:nvGrpSpPr>
          <p:grpSpPr>
            <a:xfrm>
              <a:off x="1404491" y="3405385"/>
              <a:ext cx="7224058" cy="681747"/>
              <a:chOff x="1404491" y="3397914"/>
              <a:chExt cx="7224058" cy="681747"/>
            </a:xfrm>
            <a:grpFill/>
          </p:grpSpPr>
          <p:sp>
            <p:nvSpPr>
              <p:cNvPr id="139" name="Rectangle 138"/>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140" name="Group 139"/>
              <p:cNvGrpSpPr/>
              <p:nvPr/>
            </p:nvGrpSpPr>
            <p:grpSpPr>
              <a:xfrm>
                <a:off x="1637558" y="3455635"/>
                <a:ext cx="2411436" cy="515574"/>
                <a:chOff x="1655700" y="3284438"/>
                <a:chExt cx="2411436" cy="515574"/>
              </a:xfrm>
              <a:grpFill/>
            </p:grpSpPr>
            <p:sp>
              <p:nvSpPr>
                <p:cNvPr id="242" name="TextBox 241"/>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243" name="Group 876"/>
                <p:cNvGrpSpPr/>
                <p:nvPr/>
              </p:nvGrpSpPr>
              <p:grpSpPr>
                <a:xfrm>
                  <a:off x="1655700" y="3422868"/>
                  <a:ext cx="261748" cy="261748"/>
                  <a:chOff x="0" y="0"/>
                  <a:chExt cx="723900" cy="723900"/>
                </a:xfrm>
                <a:grpFill/>
              </p:grpSpPr>
              <p:sp>
                <p:nvSpPr>
                  <p:cNvPr id="244"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5"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6"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7"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141" name="Group 885"/>
              <p:cNvGrpSpPr/>
              <p:nvPr/>
            </p:nvGrpSpPr>
            <p:grpSpPr>
              <a:xfrm>
                <a:off x="3718197" y="3640458"/>
                <a:ext cx="160042" cy="174453"/>
                <a:chOff x="141970" y="128305"/>
                <a:chExt cx="442617" cy="482474"/>
              </a:xfrm>
              <a:grpFill/>
            </p:grpSpPr>
            <p:sp>
              <p:nvSpPr>
                <p:cNvPr id="237"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8"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9"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0"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1"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2" name="Group 891"/>
              <p:cNvGrpSpPr/>
              <p:nvPr/>
            </p:nvGrpSpPr>
            <p:grpSpPr>
              <a:xfrm>
                <a:off x="5362656" y="3594065"/>
                <a:ext cx="261748" cy="261748"/>
                <a:chOff x="0" y="0"/>
                <a:chExt cx="723900" cy="723900"/>
              </a:xfrm>
              <a:grpFill/>
            </p:grpSpPr>
            <p:sp>
              <p:nvSpPr>
                <p:cNvPr id="232"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3"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4"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5"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6"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3" name="Group 142"/>
              <p:cNvGrpSpPr/>
              <p:nvPr/>
            </p:nvGrpSpPr>
            <p:grpSpPr>
              <a:xfrm>
                <a:off x="4848227" y="3476002"/>
                <a:ext cx="2669764" cy="357539"/>
                <a:chOff x="4839156" y="3304805"/>
                <a:chExt cx="2669764" cy="357539"/>
              </a:xfrm>
              <a:grpFill/>
            </p:grpSpPr>
            <p:sp>
              <p:nvSpPr>
                <p:cNvPr id="144" name="TextBox 143"/>
                <p:cNvSpPr txBox="1"/>
                <p:nvPr/>
              </p:nvSpPr>
              <p:spPr>
                <a:xfrm>
                  <a:off x="4839156" y="3304805"/>
                  <a:ext cx="1138618"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145" name="Group 918"/>
                <p:cNvGrpSpPr/>
                <p:nvPr/>
              </p:nvGrpSpPr>
              <p:grpSpPr>
                <a:xfrm>
                  <a:off x="7291580" y="3440220"/>
                  <a:ext cx="217340" cy="222124"/>
                  <a:chOff x="102960" y="55789"/>
                  <a:chExt cx="721180" cy="737054"/>
                </a:xfrm>
                <a:grpFill/>
              </p:grpSpPr>
              <p:sp>
                <p:nvSpPr>
                  <p:cNvPr id="146"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7"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8"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9"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0"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1"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2"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3"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4"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5"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6"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7"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8"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9"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0"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1"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48" name="Group 247"/>
          <p:cNvGrpSpPr/>
          <p:nvPr/>
        </p:nvGrpSpPr>
        <p:grpSpPr>
          <a:xfrm>
            <a:off x="1229830" y="1451468"/>
            <a:ext cx="9916497" cy="628638"/>
            <a:chOff x="-57434" y="432576"/>
            <a:chExt cx="8685983" cy="550632"/>
          </a:xfrm>
          <a:solidFill>
            <a:schemeClr val="bg1"/>
          </a:solidFill>
        </p:grpSpPr>
        <p:sp>
          <p:nvSpPr>
            <p:cNvPr id="249" name="Rectangle 248"/>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50" name="TextBox 249"/>
            <p:cNvSpPr txBox="1"/>
            <p:nvPr/>
          </p:nvSpPr>
          <p:spPr>
            <a:xfrm>
              <a:off x="-57434" y="563411"/>
              <a:ext cx="1409631" cy="278628"/>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251" name="Group 250"/>
            <p:cNvGrpSpPr/>
            <p:nvPr/>
          </p:nvGrpSpPr>
          <p:grpSpPr>
            <a:xfrm>
              <a:off x="2509907" y="558411"/>
              <a:ext cx="2254388" cy="279043"/>
              <a:chOff x="2509907" y="558411"/>
              <a:chExt cx="2254388" cy="279043"/>
            </a:xfrm>
            <a:grpFill/>
          </p:grpSpPr>
          <p:sp>
            <p:nvSpPr>
              <p:cNvPr id="271" name="TextBox 270"/>
              <p:cNvSpPr txBox="1"/>
              <p:nvPr/>
            </p:nvSpPr>
            <p:spPr>
              <a:xfrm>
                <a:off x="2751946" y="558411"/>
                <a:ext cx="2012349" cy="279043"/>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272" name="Group 1164"/>
              <p:cNvGrpSpPr/>
              <p:nvPr/>
            </p:nvGrpSpPr>
            <p:grpSpPr>
              <a:xfrm>
                <a:off x="2509907" y="569937"/>
                <a:ext cx="258330" cy="258466"/>
                <a:chOff x="17794" y="0"/>
                <a:chExt cx="723900" cy="724280"/>
              </a:xfrm>
              <a:grpFill/>
            </p:grpSpPr>
            <p:sp>
              <p:nvSpPr>
                <p:cNvPr id="273"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4"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5"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6"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52" name="Group 251"/>
            <p:cNvGrpSpPr/>
            <p:nvPr/>
          </p:nvGrpSpPr>
          <p:grpSpPr>
            <a:xfrm>
              <a:off x="5443804" y="565277"/>
              <a:ext cx="2565538" cy="278628"/>
              <a:chOff x="5443804" y="565277"/>
              <a:chExt cx="2565538" cy="278628"/>
            </a:xfrm>
            <a:grpFill/>
          </p:grpSpPr>
          <p:sp>
            <p:nvSpPr>
              <p:cNvPr id="253" name="TextBox 252"/>
              <p:cNvSpPr txBox="1"/>
              <p:nvPr/>
            </p:nvSpPr>
            <p:spPr>
              <a:xfrm>
                <a:off x="5687276" y="565277"/>
                <a:ext cx="2322066"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254" name="Group 6061"/>
              <p:cNvGrpSpPr/>
              <p:nvPr/>
            </p:nvGrpSpPr>
            <p:grpSpPr>
              <a:xfrm>
                <a:off x="5443804" y="573444"/>
                <a:ext cx="260487" cy="253443"/>
                <a:chOff x="0" y="0"/>
                <a:chExt cx="723900" cy="704325"/>
              </a:xfrm>
              <a:grpFill/>
            </p:grpSpPr>
            <p:sp>
              <p:nvSpPr>
                <p:cNvPr id="255"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256" name="Group 6060"/>
                <p:cNvGrpSpPr/>
                <p:nvPr/>
              </p:nvGrpSpPr>
              <p:grpSpPr>
                <a:xfrm>
                  <a:off x="-1" y="0"/>
                  <a:ext cx="723901" cy="704326"/>
                  <a:chOff x="0" y="0"/>
                  <a:chExt cx="723899" cy="704325"/>
                </a:xfrm>
                <a:grpFill/>
              </p:grpSpPr>
              <p:sp>
                <p:nvSpPr>
                  <p:cNvPr id="257"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8"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91" name="Group 290"/>
          <p:cNvGrpSpPr/>
          <p:nvPr/>
        </p:nvGrpSpPr>
        <p:grpSpPr>
          <a:xfrm>
            <a:off x="1547248" y="2211086"/>
            <a:ext cx="9599079" cy="2506953"/>
            <a:chOff x="220596" y="1097935"/>
            <a:chExt cx="8407953" cy="2195871"/>
          </a:xfrm>
          <a:solidFill>
            <a:schemeClr val="bg1"/>
          </a:solidFill>
        </p:grpSpPr>
        <p:sp>
          <p:nvSpPr>
            <p:cNvPr id="292" name="Rectangle 29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93" name="TextBox 292"/>
            <p:cNvSpPr txBox="1"/>
            <p:nvPr/>
          </p:nvSpPr>
          <p:spPr>
            <a:xfrm>
              <a:off x="220596" y="1949829"/>
              <a:ext cx="1131602"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94" name="Straight Connector 293"/>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1555663" y="1758441"/>
              <a:ext cx="847855" cy="1195921"/>
              <a:chOff x="1555663" y="1710543"/>
              <a:chExt cx="847855" cy="1060068"/>
            </a:xfrm>
            <a:grpFill/>
          </p:grpSpPr>
          <p:sp>
            <p:nvSpPr>
              <p:cNvPr id="322" name="TextBox 32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323" name="TextBox 322"/>
              <p:cNvSpPr txBox="1"/>
              <p:nvPr/>
            </p:nvSpPr>
            <p:spPr>
              <a:xfrm>
                <a:off x="1555663" y="1710543"/>
                <a:ext cx="847855" cy="21506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324" name="TextBox 32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99" name="Group 298"/>
            <p:cNvGrpSpPr/>
            <p:nvPr/>
          </p:nvGrpSpPr>
          <p:grpSpPr>
            <a:xfrm>
              <a:off x="2643000" y="1589190"/>
              <a:ext cx="1052816" cy="1529637"/>
              <a:chOff x="2552788" y="1574854"/>
              <a:chExt cx="1052816" cy="1442750"/>
            </a:xfrm>
            <a:grpFill/>
          </p:grpSpPr>
          <p:sp>
            <p:nvSpPr>
              <p:cNvPr id="318" name="TextBox 317"/>
              <p:cNvSpPr txBox="1"/>
              <p:nvPr/>
            </p:nvSpPr>
            <p:spPr>
              <a:xfrm>
                <a:off x="2675331" y="1574854"/>
                <a:ext cx="930273" cy="38439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319" name="TextBox 318"/>
              <p:cNvSpPr txBox="1"/>
              <p:nvPr/>
            </p:nvSpPr>
            <p:spPr>
              <a:xfrm>
                <a:off x="2592901" y="1936342"/>
                <a:ext cx="928634" cy="22884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320" name="TextBox 319"/>
              <p:cNvSpPr txBox="1"/>
              <p:nvPr/>
            </p:nvSpPr>
            <p:spPr>
              <a:xfrm>
                <a:off x="2552788" y="2636196"/>
                <a:ext cx="1008862"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321" name="TextBox 320"/>
              <p:cNvSpPr txBox="1"/>
              <p:nvPr/>
            </p:nvSpPr>
            <p:spPr>
              <a:xfrm>
                <a:off x="2592900" y="2204938"/>
                <a:ext cx="928636"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300" name="Group 299"/>
            <p:cNvGrpSpPr/>
            <p:nvPr/>
          </p:nvGrpSpPr>
          <p:grpSpPr>
            <a:xfrm>
              <a:off x="3853333" y="1607220"/>
              <a:ext cx="1185657" cy="1537570"/>
              <a:chOff x="3709551" y="1594677"/>
              <a:chExt cx="1185657" cy="1466258"/>
            </a:xfrm>
            <a:grpFill/>
          </p:grpSpPr>
          <p:sp>
            <p:nvSpPr>
              <p:cNvPr id="312" name="TextBox 311"/>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313" name="TextBox 312"/>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314" name="TextBox 313"/>
              <p:cNvSpPr txBox="1"/>
              <p:nvPr/>
            </p:nvSpPr>
            <p:spPr>
              <a:xfrm>
                <a:off x="3709551" y="2079666"/>
                <a:ext cx="1185657" cy="23137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315" name="TextBox 314"/>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316" name="TextBox 315"/>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317" name="TextBox 316"/>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301" name="Group 300"/>
            <p:cNvGrpSpPr/>
            <p:nvPr/>
          </p:nvGrpSpPr>
          <p:grpSpPr>
            <a:xfrm>
              <a:off x="5404864" y="1651638"/>
              <a:ext cx="1423702" cy="1445530"/>
              <a:chOff x="5304779" y="1629002"/>
              <a:chExt cx="1423702" cy="1341609"/>
            </a:xfrm>
            <a:grpFill/>
          </p:grpSpPr>
          <p:sp>
            <p:nvSpPr>
              <p:cNvPr id="307" name="TextBox 306"/>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308" name="TextBox 307"/>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309" name="TextBox 308"/>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310" name="TextBox 309"/>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311" name="TextBox 310"/>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302" name="Group 301"/>
            <p:cNvGrpSpPr/>
            <p:nvPr/>
          </p:nvGrpSpPr>
          <p:grpSpPr>
            <a:xfrm>
              <a:off x="7296613" y="1700903"/>
              <a:ext cx="1140311" cy="1319929"/>
              <a:chOff x="7241693" y="1660685"/>
              <a:chExt cx="1140311" cy="1174141"/>
            </a:xfrm>
            <a:grpFill/>
          </p:grpSpPr>
          <p:sp>
            <p:nvSpPr>
              <p:cNvPr id="303" name="TextBox 302"/>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304" name="TextBox 303"/>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305" name="TextBox 304"/>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306" name="TextBox 305"/>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pic>
        <p:nvPicPr>
          <p:cNvPr id="325" name="Picture 324"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50074" y="1459763"/>
            <a:ext cx="564422" cy="564422"/>
          </a:xfrm>
          <a:prstGeom prst="rect">
            <a:avLst/>
          </a:prstGeom>
        </p:spPr>
      </p:pic>
      <p:pic>
        <p:nvPicPr>
          <p:cNvPr id="326" name="Picture 325" descr="Clien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5717" y="1495716"/>
            <a:ext cx="528470" cy="528470"/>
          </a:xfrm>
          <a:prstGeom prst="rect">
            <a:avLst/>
          </a:prstGeom>
        </p:spPr>
      </p:pic>
      <p:sp>
        <p:nvSpPr>
          <p:cNvPr id="327" name="Rounded Rectangle 326"/>
          <p:cNvSpPr/>
          <p:nvPr/>
        </p:nvSpPr>
        <p:spPr>
          <a:xfrm>
            <a:off x="4286877" y="5859065"/>
            <a:ext cx="1177732" cy="38349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28" name="Rounded Rectangle 327"/>
          <p:cNvSpPr/>
          <p:nvPr/>
        </p:nvSpPr>
        <p:spPr>
          <a:xfrm>
            <a:off x="6302414" y="5883033"/>
            <a:ext cx="1774291" cy="36496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329" name="Group 1239"/>
          <p:cNvGrpSpPr/>
          <p:nvPr/>
        </p:nvGrpSpPr>
        <p:grpSpPr>
          <a:xfrm>
            <a:off x="8668175" y="5892134"/>
            <a:ext cx="307976" cy="307976"/>
            <a:chOff x="0" y="0"/>
            <a:chExt cx="723900" cy="723900"/>
          </a:xfrm>
        </p:grpSpPr>
        <p:sp>
          <p:nvSpPr>
            <p:cNvPr id="330"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0"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1"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2"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3"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354" name="TextBox 353"/>
          <p:cNvSpPr txBox="1"/>
          <p:nvPr/>
        </p:nvSpPr>
        <p:spPr>
          <a:xfrm>
            <a:off x="2971050" y="2253129"/>
            <a:ext cx="1188720"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Databases</a:t>
            </a:r>
          </a:p>
        </p:txBody>
      </p:sp>
      <p:sp>
        <p:nvSpPr>
          <p:cNvPr id="355" name="TextBox 354"/>
          <p:cNvSpPr txBox="1"/>
          <p:nvPr/>
        </p:nvSpPr>
        <p:spPr>
          <a:xfrm>
            <a:off x="4394327" y="2253121"/>
            <a:ext cx="1052657"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Analytics</a:t>
            </a:r>
          </a:p>
        </p:txBody>
      </p:sp>
      <p:sp>
        <p:nvSpPr>
          <p:cNvPr id="356" name="TextBox 355"/>
          <p:cNvSpPr txBox="1"/>
          <p:nvPr/>
        </p:nvSpPr>
        <p:spPr>
          <a:xfrm>
            <a:off x="5759666" y="2253127"/>
            <a:ext cx="1215994"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App Services</a:t>
            </a:r>
          </a:p>
        </p:txBody>
      </p:sp>
      <p:sp>
        <p:nvSpPr>
          <p:cNvPr id="357" name="TextBox 356"/>
          <p:cNvSpPr txBox="1"/>
          <p:nvPr/>
        </p:nvSpPr>
        <p:spPr>
          <a:xfrm>
            <a:off x="7190141" y="2253127"/>
            <a:ext cx="2230215"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Deployment and Management</a:t>
            </a:r>
          </a:p>
        </p:txBody>
      </p:sp>
      <p:sp>
        <p:nvSpPr>
          <p:cNvPr id="358" name="TextBox 357"/>
          <p:cNvSpPr txBox="1"/>
          <p:nvPr/>
        </p:nvSpPr>
        <p:spPr>
          <a:xfrm>
            <a:off x="9625700" y="2253126"/>
            <a:ext cx="1443844"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Mobile Services</a:t>
            </a:r>
          </a:p>
        </p:txBody>
      </p:sp>
      <p:sp>
        <p:nvSpPr>
          <p:cNvPr id="359" name="TextBox 358"/>
          <p:cNvSpPr txBox="1"/>
          <p:nvPr/>
        </p:nvSpPr>
        <p:spPr>
          <a:xfrm>
            <a:off x="9049992" y="4920547"/>
            <a:ext cx="1919888" cy="430493"/>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360" name="Rounded Rectangle 359"/>
          <p:cNvSpPr/>
          <p:nvPr/>
        </p:nvSpPr>
        <p:spPr>
          <a:xfrm>
            <a:off x="3434775" y="4938985"/>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1" name="Picture 2" descr="product-category-icons_compute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439" y="4973405"/>
            <a:ext cx="494978" cy="494978"/>
          </a:xfrm>
          <a:prstGeom prst="rect">
            <a:avLst/>
          </a:prstGeom>
          <a:noFill/>
          <a:extLst>
            <a:ext uri="{909E8E84-426E-40DD-AFC4-6F175D3DCCD1}">
              <a14:hiddenFill xmlns:a14="http://schemas.microsoft.com/office/drawing/2010/main">
                <a:solidFill>
                  <a:srgbClr val="FFFFFF"/>
                </a:solidFill>
              </a14:hiddenFill>
            </a:ext>
          </a:extLst>
        </p:spPr>
      </p:pic>
      <p:sp>
        <p:nvSpPr>
          <p:cNvPr id="362" name="Rounded Rectangle 361"/>
          <p:cNvSpPr/>
          <p:nvPr/>
        </p:nvSpPr>
        <p:spPr>
          <a:xfrm>
            <a:off x="6159733" y="4927183"/>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3" name="Picture 4" descr="product-category-icons_networking-content-delivery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3914" y="4980735"/>
            <a:ext cx="487647" cy="487647"/>
          </a:xfrm>
          <a:prstGeom prst="rect">
            <a:avLst/>
          </a:prstGeom>
          <a:noFill/>
          <a:extLst>
            <a:ext uri="{909E8E84-426E-40DD-AFC4-6F175D3DCCD1}">
              <a14:hiddenFill xmlns:a14="http://schemas.microsoft.com/office/drawing/2010/main">
                <a:solidFill>
                  <a:srgbClr val="FFFFFF"/>
                </a:solidFill>
              </a14:hiddenFill>
            </a:ext>
          </a:extLst>
        </p:spPr>
      </p:pic>
      <p:sp>
        <p:nvSpPr>
          <p:cNvPr id="364" name="Rounded Rectangle 363"/>
          <p:cNvSpPr/>
          <p:nvPr/>
        </p:nvSpPr>
        <p:spPr>
          <a:xfrm>
            <a:off x="8339915" y="4913032"/>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5" name="Picture 6" descr="product-category-icons_storage_24x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7919" y="4949923"/>
            <a:ext cx="505163" cy="505163"/>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a:extLst>
              <a:ext uri="{FF2B5EF4-FFF2-40B4-BE49-F238E27FC236}">
                <a16:creationId xmlns:a16="http://schemas.microsoft.com/office/drawing/2014/main" id="{3C53E359-A416-7444-9EBB-D1CE4F3793C8}"/>
              </a:ext>
            </a:extLst>
          </p:cNvPr>
          <p:cNvSpPr/>
          <p:nvPr/>
        </p:nvSpPr>
        <p:spPr>
          <a:xfrm>
            <a:off x="1394847" y="5682547"/>
            <a:ext cx="9875520"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0991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Data Centers</a:t>
            </a:r>
          </a:p>
        </p:txBody>
      </p:sp>
      <p:sp>
        <p:nvSpPr>
          <p:cNvPr id="4" name="Content Placeholder 3"/>
          <p:cNvSpPr>
            <a:spLocks noGrp="1"/>
          </p:cNvSpPr>
          <p:nvPr>
            <p:ph idx="1"/>
          </p:nvPr>
        </p:nvSpPr>
        <p:spPr>
          <a:xfrm>
            <a:off x="238539" y="1440305"/>
            <a:ext cx="6848061" cy="4913308"/>
          </a:xfrm>
        </p:spPr>
        <p:txBody>
          <a:bodyPr>
            <a:noAutofit/>
          </a:bodyPr>
          <a:lstStyle/>
          <a:p>
            <a:pPr marL="457200" indent="-457200"/>
            <a:r>
              <a:rPr lang="en-US" dirty="0"/>
              <a:t>Data centers are securely designed</a:t>
            </a:r>
          </a:p>
          <a:p>
            <a:pPr marL="457200" indent="-457200"/>
            <a:r>
              <a:rPr lang="en-US" dirty="0"/>
              <a:t>A datacenter is a location where actual physical data resides </a:t>
            </a:r>
          </a:p>
          <a:p>
            <a:pPr marL="457200" indent="-457200"/>
            <a:r>
              <a:rPr lang="en-US" dirty="0"/>
              <a:t>A data center typically has 50,000 to 80,000 physical servers</a:t>
            </a:r>
          </a:p>
          <a:p>
            <a:pPr marL="457200" indent="-457200"/>
            <a:r>
              <a:rPr lang="en-US" dirty="0"/>
              <a:t>All data centers are online. No data center is “cold”</a:t>
            </a:r>
            <a:endParaRPr lang="en-US" sz="2800" dirty="0"/>
          </a:p>
          <a:p>
            <a:pPr marL="457200" indent="-457200"/>
            <a:r>
              <a:rPr lang="en-US" dirty="0"/>
              <a:t>AWS custom network equipment:</a:t>
            </a:r>
          </a:p>
          <a:p>
            <a:pPr marL="914400" lvl="1" indent="-457200"/>
            <a:r>
              <a:rPr lang="en-US" dirty="0"/>
              <a:t>Multi-ODM sourced</a:t>
            </a:r>
          </a:p>
          <a:p>
            <a:pPr marL="914400" lvl="1" indent="-457200"/>
            <a:r>
              <a:rPr lang="en-US" dirty="0"/>
              <a:t>Amazon custom network protocol stack</a:t>
            </a:r>
          </a:p>
          <a:p>
            <a:pPr marL="457189" indent="-457189">
              <a:buFont typeface="Arial" panose="020B0604020202020204" pitchFamily="34" charset="0"/>
              <a:buChar char="•"/>
            </a:pPr>
            <a:endParaRPr lang="en-US" dirty="0"/>
          </a:p>
        </p:txBody>
      </p:sp>
      <p:grpSp>
        <p:nvGrpSpPr>
          <p:cNvPr id="9" name="Group 8"/>
          <p:cNvGrpSpPr/>
          <p:nvPr/>
        </p:nvGrpSpPr>
        <p:grpSpPr>
          <a:xfrm>
            <a:off x="7380514" y="2453951"/>
            <a:ext cx="4188530" cy="2567480"/>
            <a:chOff x="5859518" y="2644201"/>
            <a:chExt cx="3153724" cy="1845874"/>
          </a:xfrm>
        </p:grpSpPr>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859518" y="2644201"/>
              <a:ext cx="3153724" cy="1845874"/>
            </a:xfrm>
            <a:prstGeom prst="rect">
              <a:avLst/>
            </a:prstGeom>
            <a:solidFill>
              <a:srgbClr val="0C67AE">
                <a:lumMod val="20000"/>
                <a:lumOff val="80000"/>
              </a:srgbClr>
            </a:solidFill>
            <a:ln w="19050">
              <a:solidFill>
                <a:srgbClr val="F7A028"/>
              </a:solidFill>
            </a:ln>
          </p:spPr>
        </p:pic>
        <p:sp>
          <p:nvSpPr>
            <p:cNvPr id="11" name="TextBox 10"/>
            <p:cNvSpPr txBox="1"/>
            <p:nvPr/>
          </p:nvSpPr>
          <p:spPr>
            <a:xfrm>
              <a:off x="7903561" y="2644201"/>
              <a:ext cx="1025236" cy="199147"/>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Data center</a:t>
              </a:r>
            </a:p>
          </p:txBody>
        </p:sp>
      </p:grpSp>
    </p:spTree>
    <p:custDataLst>
      <p:tags r:id="rId1"/>
    </p:custDataLst>
    <p:extLst>
      <p:ext uri="{BB962C8B-B14F-4D97-AF65-F5344CB8AC3E}">
        <p14:creationId xmlns:p14="http://schemas.microsoft.com/office/powerpoint/2010/main" val="98639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Regions </a:t>
            </a:r>
          </a:p>
        </p:txBody>
      </p:sp>
      <p:sp>
        <p:nvSpPr>
          <p:cNvPr id="82" name="Content Placeholder 81"/>
          <p:cNvSpPr>
            <a:spLocks noGrp="1"/>
          </p:cNvSpPr>
          <p:nvPr>
            <p:ph idx="1"/>
          </p:nvPr>
        </p:nvSpPr>
        <p:spPr>
          <a:xfrm>
            <a:off x="238539" y="1440305"/>
            <a:ext cx="7062306" cy="4913308"/>
          </a:xfrm>
        </p:spPr>
        <p:txBody>
          <a:bodyPr>
            <a:normAutofit/>
          </a:bodyPr>
          <a:lstStyle/>
          <a:p>
            <a:pPr marL="457200" indent="-457200">
              <a:spcBef>
                <a:spcPts val="1800"/>
              </a:spcBef>
              <a:spcAft>
                <a:spcPts val="800"/>
              </a:spcAft>
            </a:pPr>
            <a:r>
              <a:rPr lang="en-US" dirty="0"/>
              <a:t>An AWS Region is a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geographical area</a:t>
            </a:r>
            <a:r>
              <a:rPr lang="en-US" dirty="0"/>
              <a:t>.</a:t>
            </a:r>
          </a:p>
          <a:p>
            <a:pPr marL="457200" indent="-457200">
              <a:spcBef>
                <a:spcPts val="1800"/>
              </a:spcBef>
              <a:spcAft>
                <a:spcPts val="800"/>
              </a:spcAft>
            </a:pPr>
            <a:r>
              <a:rPr lang="en-US" dirty="0"/>
              <a:t>Each Region is made up of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two or more Availability Zones</a:t>
            </a:r>
            <a:r>
              <a:rPr lang="en-US" dirty="0"/>
              <a:t>.</a:t>
            </a:r>
          </a:p>
          <a:p>
            <a:pPr marL="457200" indent="-457200">
              <a:spcBef>
                <a:spcPts val="1800"/>
              </a:spcBef>
              <a:spcAft>
                <a:spcPts val="800"/>
              </a:spcAft>
            </a:pPr>
            <a:r>
              <a:rPr lang="en-US" dirty="0"/>
              <a:t>AWS has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18 Regions </a:t>
            </a:r>
            <a:r>
              <a:rPr lang="en-US" dirty="0"/>
              <a:t>worldwide.</a:t>
            </a:r>
          </a:p>
          <a:p>
            <a:pPr marL="457200" indent="-457200">
              <a:spcBef>
                <a:spcPts val="1800"/>
              </a:spcBef>
              <a:spcAft>
                <a:spcPts val="800"/>
              </a:spcAft>
            </a:pPr>
            <a:r>
              <a:rPr lang="en-US" dirty="0"/>
              <a:t>You enable and control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data</a:t>
            </a:r>
            <a:r>
              <a:rPr lang="en-US" dirty="0">
                <a:solidFill>
                  <a:srgbClr val="FF9933"/>
                </a:solidFill>
              </a:rPr>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replication</a:t>
            </a:r>
            <a:r>
              <a:rPr lang="en-US" dirty="0">
                <a:solidFill>
                  <a:srgbClr val="FF9933"/>
                </a:solidFill>
              </a:rPr>
              <a:t> </a:t>
            </a:r>
            <a:r>
              <a:rPr lang="en-US" dirty="0"/>
              <a:t>across Regions.</a:t>
            </a:r>
          </a:p>
          <a:p>
            <a:pPr marL="457200" indent="-457200">
              <a:spcBef>
                <a:spcPts val="1800"/>
              </a:spcBef>
              <a:spcAft>
                <a:spcPts val="800"/>
              </a:spcAft>
            </a:pPr>
            <a:r>
              <a:rPr lang="en-US" dirty="0"/>
              <a:t>Communication between Regions uses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AWS backbone network </a:t>
            </a:r>
            <a:r>
              <a:rPr lang="en-US" dirty="0"/>
              <a:t>connections infrastructure.</a:t>
            </a:r>
          </a:p>
        </p:txBody>
      </p:sp>
      <p:sp>
        <p:nvSpPr>
          <p:cNvPr id="61" name="TextBox 60">
            <a:extLst>
              <a:ext uri="{FF2B5EF4-FFF2-40B4-BE49-F238E27FC236}">
                <a16:creationId xmlns:a16="http://schemas.microsoft.com/office/drawing/2014/main" id="{7CF19143-88EF-5D40-A089-F757D0C377FB}"/>
              </a:ext>
            </a:extLst>
          </p:cNvPr>
          <p:cNvSpPr txBox="1"/>
          <p:nvPr/>
        </p:nvSpPr>
        <p:spPr>
          <a:xfrm>
            <a:off x="8614980" y="5638057"/>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62" name="Rounded Rectangle 61">
            <a:extLst>
              <a:ext uri="{FF2B5EF4-FFF2-40B4-BE49-F238E27FC236}">
                <a16:creationId xmlns:a16="http://schemas.microsoft.com/office/drawing/2014/main" id="{5E41E40E-F38B-E34F-B9F1-449FAD28C969}"/>
              </a:ext>
            </a:extLst>
          </p:cNvPr>
          <p:cNvSpPr/>
          <p:nvPr/>
        </p:nvSpPr>
        <p:spPr>
          <a:xfrm>
            <a:off x="7404542" y="2006084"/>
            <a:ext cx="4073014" cy="3466138"/>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63" name="Group 62">
            <a:extLst>
              <a:ext uri="{FF2B5EF4-FFF2-40B4-BE49-F238E27FC236}">
                <a16:creationId xmlns:a16="http://schemas.microsoft.com/office/drawing/2014/main" id="{FB026CB2-10A2-2949-A2C1-E4A2AA935EDD}"/>
              </a:ext>
            </a:extLst>
          </p:cNvPr>
          <p:cNvGrpSpPr/>
          <p:nvPr/>
        </p:nvGrpSpPr>
        <p:grpSpPr>
          <a:xfrm>
            <a:off x="7611035" y="2197620"/>
            <a:ext cx="3749106" cy="3099682"/>
            <a:chOff x="5824622" y="1393367"/>
            <a:chExt cx="2753241" cy="2363417"/>
          </a:xfrm>
        </p:grpSpPr>
        <p:sp>
          <p:nvSpPr>
            <p:cNvPr id="64" name="Rounded Rectangle 63">
              <a:extLst>
                <a:ext uri="{FF2B5EF4-FFF2-40B4-BE49-F238E27FC236}">
                  <a16:creationId xmlns:a16="http://schemas.microsoft.com/office/drawing/2014/main" id="{543C56EE-F562-AF4A-ACD9-7F75002451CB}"/>
                </a:ext>
              </a:extLst>
            </p:cNvPr>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65" name="TextBox 32">
              <a:extLst>
                <a:ext uri="{FF2B5EF4-FFF2-40B4-BE49-F238E27FC236}">
                  <a16:creationId xmlns:a16="http://schemas.microsoft.com/office/drawing/2014/main" id="{6A632A08-2263-F24A-8ABD-BD61CB1B4FAA}"/>
                </a:ext>
              </a:extLst>
            </p:cNvPr>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66" name="Group 65">
              <a:extLst>
                <a:ext uri="{FF2B5EF4-FFF2-40B4-BE49-F238E27FC236}">
                  <a16:creationId xmlns:a16="http://schemas.microsoft.com/office/drawing/2014/main" id="{46678411-A51C-124B-840D-B3FE101DE2A3}"/>
                </a:ext>
              </a:extLst>
            </p:cNvPr>
            <p:cNvGrpSpPr/>
            <p:nvPr/>
          </p:nvGrpSpPr>
          <p:grpSpPr>
            <a:xfrm>
              <a:off x="5887498" y="1468928"/>
              <a:ext cx="534082" cy="359495"/>
              <a:chOff x="5073543" y="1559577"/>
              <a:chExt cx="1683987" cy="1133507"/>
            </a:xfrm>
            <a:solidFill>
              <a:srgbClr val="0C67AE">
                <a:lumMod val="40000"/>
                <a:lumOff val="60000"/>
              </a:srgbClr>
            </a:solidFill>
          </p:grpSpPr>
          <p:sp>
            <p:nvSpPr>
              <p:cNvPr id="172" name="Rectangle 171">
                <a:extLst>
                  <a:ext uri="{FF2B5EF4-FFF2-40B4-BE49-F238E27FC236}">
                    <a16:creationId xmlns:a16="http://schemas.microsoft.com/office/drawing/2014/main" id="{21F67E95-6F4E-A548-B36E-D24AF180421A}"/>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3" name="Picture 172">
                <a:extLst>
                  <a:ext uri="{FF2B5EF4-FFF2-40B4-BE49-F238E27FC236}">
                    <a16:creationId xmlns:a16="http://schemas.microsoft.com/office/drawing/2014/main" id="{7AB37062-6CE6-4843-A6E0-500B043A2C08}"/>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7" name="Group 66">
              <a:extLst>
                <a:ext uri="{FF2B5EF4-FFF2-40B4-BE49-F238E27FC236}">
                  <a16:creationId xmlns:a16="http://schemas.microsoft.com/office/drawing/2014/main" id="{C8FC17B5-37FA-3545-8E66-DED0170FCA30}"/>
                </a:ext>
              </a:extLst>
            </p:cNvPr>
            <p:cNvGrpSpPr/>
            <p:nvPr/>
          </p:nvGrpSpPr>
          <p:grpSpPr>
            <a:xfrm>
              <a:off x="6474097" y="1468928"/>
              <a:ext cx="534082" cy="359495"/>
              <a:chOff x="5073543" y="1559577"/>
              <a:chExt cx="1683987" cy="1133507"/>
            </a:xfrm>
            <a:solidFill>
              <a:srgbClr val="0C67AE">
                <a:lumMod val="40000"/>
                <a:lumOff val="60000"/>
              </a:srgbClr>
            </a:solidFill>
          </p:grpSpPr>
          <p:sp>
            <p:nvSpPr>
              <p:cNvPr id="170" name="Rectangle 169">
                <a:extLst>
                  <a:ext uri="{FF2B5EF4-FFF2-40B4-BE49-F238E27FC236}">
                    <a16:creationId xmlns:a16="http://schemas.microsoft.com/office/drawing/2014/main" id="{B075C4A0-254B-154F-BDEC-88A74C6A52D4}"/>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1" name="Picture 170">
                <a:extLst>
                  <a:ext uri="{FF2B5EF4-FFF2-40B4-BE49-F238E27FC236}">
                    <a16:creationId xmlns:a16="http://schemas.microsoft.com/office/drawing/2014/main" id="{9335D1F7-7DFB-3642-99F4-B3A0E2CC02E0}"/>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8" name="Group 67">
              <a:extLst>
                <a:ext uri="{FF2B5EF4-FFF2-40B4-BE49-F238E27FC236}">
                  <a16:creationId xmlns:a16="http://schemas.microsoft.com/office/drawing/2014/main" id="{D7F940A9-D256-5B4C-AA48-5C41B83CC498}"/>
                </a:ext>
              </a:extLst>
            </p:cNvPr>
            <p:cNvGrpSpPr/>
            <p:nvPr/>
          </p:nvGrpSpPr>
          <p:grpSpPr>
            <a:xfrm>
              <a:off x="5887498" y="1894938"/>
              <a:ext cx="534082" cy="359495"/>
              <a:chOff x="5073543" y="1559577"/>
              <a:chExt cx="1683987" cy="1133507"/>
            </a:xfrm>
            <a:solidFill>
              <a:srgbClr val="0C67AE">
                <a:lumMod val="40000"/>
                <a:lumOff val="60000"/>
              </a:srgbClr>
            </a:solidFill>
          </p:grpSpPr>
          <p:sp>
            <p:nvSpPr>
              <p:cNvPr id="168" name="Rectangle 167">
                <a:extLst>
                  <a:ext uri="{FF2B5EF4-FFF2-40B4-BE49-F238E27FC236}">
                    <a16:creationId xmlns:a16="http://schemas.microsoft.com/office/drawing/2014/main" id="{600D5718-61C2-584D-A43D-E3508FBB39E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9" name="Picture 168">
                <a:extLst>
                  <a:ext uri="{FF2B5EF4-FFF2-40B4-BE49-F238E27FC236}">
                    <a16:creationId xmlns:a16="http://schemas.microsoft.com/office/drawing/2014/main" id="{ED1190E6-CEE8-5C4E-A1BA-F97D10E69CC2}"/>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9" name="Group 68">
              <a:extLst>
                <a:ext uri="{FF2B5EF4-FFF2-40B4-BE49-F238E27FC236}">
                  <a16:creationId xmlns:a16="http://schemas.microsoft.com/office/drawing/2014/main" id="{8FD87EFC-4C6E-D041-B1DB-B199A4D09FC3}"/>
                </a:ext>
              </a:extLst>
            </p:cNvPr>
            <p:cNvGrpSpPr/>
            <p:nvPr/>
          </p:nvGrpSpPr>
          <p:grpSpPr>
            <a:xfrm>
              <a:off x="6474097" y="1894938"/>
              <a:ext cx="534082" cy="359495"/>
              <a:chOff x="5073543" y="1559577"/>
              <a:chExt cx="1683987" cy="1133507"/>
            </a:xfrm>
            <a:solidFill>
              <a:srgbClr val="0C67AE">
                <a:lumMod val="40000"/>
                <a:lumOff val="60000"/>
              </a:srgbClr>
            </a:solidFill>
          </p:grpSpPr>
          <p:sp>
            <p:nvSpPr>
              <p:cNvPr id="166" name="Rectangle 165">
                <a:extLst>
                  <a:ext uri="{FF2B5EF4-FFF2-40B4-BE49-F238E27FC236}">
                    <a16:creationId xmlns:a16="http://schemas.microsoft.com/office/drawing/2014/main" id="{37BFAD71-DBAF-354F-A1C7-4BF038B8BF5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7" name="Picture 166">
                <a:extLst>
                  <a:ext uri="{FF2B5EF4-FFF2-40B4-BE49-F238E27FC236}">
                    <a16:creationId xmlns:a16="http://schemas.microsoft.com/office/drawing/2014/main" id="{52331A75-8F8E-2441-8C1B-0054046F59D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70" name="TextBox 69">
              <a:extLst>
                <a:ext uri="{FF2B5EF4-FFF2-40B4-BE49-F238E27FC236}">
                  <a16:creationId xmlns:a16="http://schemas.microsoft.com/office/drawing/2014/main" id="{5DA7E37E-8A40-054C-BEAD-7A087D5BDA68}"/>
                </a:ext>
              </a:extLst>
            </p:cNvPr>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1" name="TextBox 70">
              <a:extLst>
                <a:ext uri="{FF2B5EF4-FFF2-40B4-BE49-F238E27FC236}">
                  <a16:creationId xmlns:a16="http://schemas.microsoft.com/office/drawing/2014/main" id="{14677FE6-DD03-004C-A5B0-080EAC3D91A3}"/>
                </a:ext>
              </a:extLst>
            </p:cNvPr>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2" name="TextBox 71">
              <a:extLst>
                <a:ext uri="{FF2B5EF4-FFF2-40B4-BE49-F238E27FC236}">
                  <a16:creationId xmlns:a16="http://schemas.microsoft.com/office/drawing/2014/main" id="{98797C41-526F-794A-8B9E-F3C2E79B4E98}"/>
                </a:ext>
              </a:extLst>
            </p:cNvPr>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3" name="TextBox 72">
              <a:extLst>
                <a:ext uri="{FF2B5EF4-FFF2-40B4-BE49-F238E27FC236}">
                  <a16:creationId xmlns:a16="http://schemas.microsoft.com/office/drawing/2014/main" id="{F9949E03-E8DB-7F44-BDE9-9E50811B4482}"/>
                </a:ext>
              </a:extLst>
            </p:cNvPr>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4" name="Rounded Rectangle 73">
              <a:extLst>
                <a:ext uri="{FF2B5EF4-FFF2-40B4-BE49-F238E27FC236}">
                  <a16:creationId xmlns:a16="http://schemas.microsoft.com/office/drawing/2014/main" id="{3DEFE45A-3A70-7749-A55D-BCD2DEF8CD90}"/>
                </a:ext>
              </a:extLst>
            </p:cNvPr>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75" name="Group 74">
              <a:extLst>
                <a:ext uri="{FF2B5EF4-FFF2-40B4-BE49-F238E27FC236}">
                  <a16:creationId xmlns:a16="http://schemas.microsoft.com/office/drawing/2014/main" id="{91D6C1B3-AF63-654D-98A0-8BE08C6A2FD9}"/>
                </a:ext>
              </a:extLst>
            </p:cNvPr>
            <p:cNvGrpSpPr/>
            <p:nvPr/>
          </p:nvGrpSpPr>
          <p:grpSpPr>
            <a:xfrm>
              <a:off x="7393402" y="1472761"/>
              <a:ext cx="534082" cy="359495"/>
              <a:chOff x="5073543" y="1559577"/>
              <a:chExt cx="1683987" cy="1133507"/>
            </a:xfrm>
            <a:solidFill>
              <a:srgbClr val="0C67AE">
                <a:lumMod val="40000"/>
                <a:lumOff val="60000"/>
              </a:srgbClr>
            </a:solidFill>
          </p:grpSpPr>
          <p:sp>
            <p:nvSpPr>
              <p:cNvPr id="164" name="Rectangle 163">
                <a:extLst>
                  <a:ext uri="{FF2B5EF4-FFF2-40B4-BE49-F238E27FC236}">
                    <a16:creationId xmlns:a16="http://schemas.microsoft.com/office/drawing/2014/main" id="{86D8A50B-BF88-A54B-9141-58914C144DF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5" name="Picture 164">
                <a:extLst>
                  <a:ext uri="{FF2B5EF4-FFF2-40B4-BE49-F238E27FC236}">
                    <a16:creationId xmlns:a16="http://schemas.microsoft.com/office/drawing/2014/main" id="{9331BD50-DB07-9E41-9130-A4707882232C}"/>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7" name="Group 76">
              <a:extLst>
                <a:ext uri="{FF2B5EF4-FFF2-40B4-BE49-F238E27FC236}">
                  <a16:creationId xmlns:a16="http://schemas.microsoft.com/office/drawing/2014/main" id="{059DF2C0-7553-4A4C-9E3D-E8F94114DC17}"/>
                </a:ext>
              </a:extLst>
            </p:cNvPr>
            <p:cNvGrpSpPr/>
            <p:nvPr/>
          </p:nvGrpSpPr>
          <p:grpSpPr>
            <a:xfrm>
              <a:off x="7980001" y="1472761"/>
              <a:ext cx="534082" cy="359495"/>
              <a:chOff x="5073543" y="1559577"/>
              <a:chExt cx="1683987" cy="1133507"/>
            </a:xfrm>
            <a:solidFill>
              <a:srgbClr val="0C67AE">
                <a:lumMod val="40000"/>
                <a:lumOff val="60000"/>
              </a:srgbClr>
            </a:solidFill>
          </p:grpSpPr>
          <p:sp>
            <p:nvSpPr>
              <p:cNvPr id="162" name="Rectangle 161">
                <a:extLst>
                  <a:ext uri="{FF2B5EF4-FFF2-40B4-BE49-F238E27FC236}">
                    <a16:creationId xmlns:a16="http://schemas.microsoft.com/office/drawing/2014/main" id="{406A7A98-CCAE-F648-AA8B-9D0B20089011}"/>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3" name="Picture 162">
                <a:extLst>
                  <a:ext uri="{FF2B5EF4-FFF2-40B4-BE49-F238E27FC236}">
                    <a16:creationId xmlns:a16="http://schemas.microsoft.com/office/drawing/2014/main" id="{1D189317-68DE-3E4C-9222-727599A6657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8" name="Group 77">
              <a:extLst>
                <a:ext uri="{FF2B5EF4-FFF2-40B4-BE49-F238E27FC236}">
                  <a16:creationId xmlns:a16="http://schemas.microsoft.com/office/drawing/2014/main" id="{41E8D4E2-0DB5-D64F-9D79-60503DC8AD2B}"/>
                </a:ext>
              </a:extLst>
            </p:cNvPr>
            <p:cNvGrpSpPr/>
            <p:nvPr/>
          </p:nvGrpSpPr>
          <p:grpSpPr>
            <a:xfrm>
              <a:off x="7393402" y="1898771"/>
              <a:ext cx="534082" cy="359495"/>
              <a:chOff x="5073543" y="1559577"/>
              <a:chExt cx="1683987" cy="1133507"/>
            </a:xfrm>
            <a:solidFill>
              <a:srgbClr val="0C67AE">
                <a:lumMod val="40000"/>
                <a:lumOff val="60000"/>
              </a:srgbClr>
            </a:solidFill>
          </p:grpSpPr>
          <p:sp>
            <p:nvSpPr>
              <p:cNvPr id="160" name="Rectangle 159">
                <a:extLst>
                  <a:ext uri="{FF2B5EF4-FFF2-40B4-BE49-F238E27FC236}">
                    <a16:creationId xmlns:a16="http://schemas.microsoft.com/office/drawing/2014/main" id="{4E772FB2-B765-9B40-8B52-1E66ED3FD23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1" name="Picture 160">
                <a:extLst>
                  <a:ext uri="{FF2B5EF4-FFF2-40B4-BE49-F238E27FC236}">
                    <a16:creationId xmlns:a16="http://schemas.microsoft.com/office/drawing/2014/main" id="{EACD34B1-B59A-564D-9177-54C38E4B6403}"/>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9" name="Group 78">
              <a:extLst>
                <a:ext uri="{FF2B5EF4-FFF2-40B4-BE49-F238E27FC236}">
                  <a16:creationId xmlns:a16="http://schemas.microsoft.com/office/drawing/2014/main" id="{5D942D19-9D07-204E-BDAB-FD4C6240EDA1}"/>
                </a:ext>
              </a:extLst>
            </p:cNvPr>
            <p:cNvGrpSpPr/>
            <p:nvPr/>
          </p:nvGrpSpPr>
          <p:grpSpPr>
            <a:xfrm>
              <a:off x="7980001" y="1898771"/>
              <a:ext cx="534082" cy="359495"/>
              <a:chOff x="5073543" y="1559577"/>
              <a:chExt cx="1683987" cy="1133507"/>
            </a:xfrm>
            <a:solidFill>
              <a:srgbClr val="0C67AE">
                <a:lumMod val="40000"/>
                <a:lumOff val="60000"/>
              </a:srgbClr>
            </a:solidFill>
          </p:grpSpPr>
          <p:sp>
            <p:nvSpPr>
              <p:cNvPr id="158" name="Rectangle 157">
                <a:extLst>
                  <a:ext uri="{FF2B5EF4-FFF2-40B4-BE49-F238E27FC236}">
                    <a16:creationId xmlns:a16="http://schemas.microsoft.com/office/drawing/2014/main" id="{258919EF-A137-A348-8DF0-EFA399A3F12E}"/>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9" name="Picture 158">
                <a:extLst>
                  <a:ext uri="{FF2B5EF4-FFF2-40B4-BE49-F238E27FC236}">
                    <a16:creationId xmlns:a16="http://schemas.microsoft.com/office/drawing/2014/main" id="{79A02A2D-0157-B644-9A81-B4E8EB13E196}"/>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80" name="TextBox 79">
              <a:extLst>
                <a:ext uri="{FF2B5EF4-FFF2-40B4-BE49-F238E27FC236}">
                  <a16:creationId xmlns:a16="http://schemas.microsoft.com/office/drawing/2014/main" id="{6EC4FE19-7CFB-994D-B91F-E5AE15B5D891}"/>
                </a:ext>
              </a:extLst>
            </p:cNvPr>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1" name="TextBox 80">
              <a:extLst>
                <a:ext uri="{FF2B5EF4-FFF2-40B4-BE49-F238E27FC236}">
                  <a16:creationId xmlns:a16="http://schemas.microsoft.com/office/drawing/2014/main" id="{51D5097C-B9EB-F746-9FCD-2F83C0DF2008}"/>
                </a:ext>
              </a:extLst>
            </p:cNvPr>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3" name="TextBox 82">
              <a:extLst>
                <a:ext uri="{FF2B5EF4-FFF2-40B4-BE49-F238E27FC236}">
                  <a16:creationId xmlns:a16="http://schemas.microsoft.com/office/drawing/2014/main" id="{8EF3D666-27E5-DE4E-99E9-11BCA03DB146}"/>
                </a:ext>
              </a:extLst>
            </p:cNvPr>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4" name="TextBox 83">
              <a:extLst>
                <a:ext uri="{FF2B5EF4-FFF2-40B4-BE49-F238E27FC236}">
                  <a16:creationId xmlns:a16="http://schemas.microsoft.com/office/drawing/2014/main" id="{9B3CB132-3F96-0246-888F-07426A7EFD4F}"/>
                </a:ext>
              </a:extLst>
            </p:cNvPr>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5" name="Rounded Rectangle 84">
              <a:extLst>
                <a:ext uri="{FF2B5EF4-FFF2-40B4-BE49-F238E27FC236}">
                  <a16:creationId xmlns:a16="http://schemas.microsoft.com/office/drawing/2014/main" id="{BC7EB55E-57E8-E745-B009-3DD7D2D62C8A}"/>
                </a:ext>
              </a:extLst>
            </p:cNvPr>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6" name="Group 85">
              <a:extLst>
                <a:ext uri="{FF2B5EF4-FFF2-40B4-BE49-F238E27FC236}">
                  <a16:creationId xmlns:a16="http://schemas.microsoft.com/office/drawing/2014/main" id="{825CC048-3C5E-A24C-82A0-A61B74B17C96}"/>
                </a:ext>
              </a:extLst>
            </p:cNvPr>
            <p:cNvGrpSpPr/>
            <p:nvPr/>
          </p:nvGrpSpPr>
          <p:grpSpPr>
            <a:xfrm>
              <a:off x="6630576" y="2724156"/>
              <a:ext cx="534082" cy="359495"/>
              <a:chOff x="5073543" y="1559577"/>
              <a:chExt cx="1683987" cy="1133507"/>
            </a:xfrm>
            <a:solidFill>
              <a:srgbClr val="0C67AE">
                <a:lumMod val="40000"/>
                <a:lumOff val="60000"/>
              </a:srgbClr>
            </a:solidFill>
          </p:grpSpPr>
          <p:sp>
            <p:nvSpPr>
              <p:cNvPr id="156" name="Rectangle 155">
                <a:extLst>
                  <a:ext uri="{FF2B5EF4-FFF2-40B4-BE49-F238E27FC236}">
                    <a16:creationId xmlns:a16="http://schemas.microsoft.com/office/drawing/2014/main" id="{4846224E-82E5-0B44-B309-884BDEBB4DE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7" name="Picture 156">
                <a:extLst>
                  <a:ext uri="{FF2B5EF4-FFF2-40B4-BE49-F238E27FC236}">
                    <a16:creationId xmlns:a16="http://schemas.microsoft.com/office/drawing/2014/main" id="{A7038846-2D15-CE4D-926B-BF695CFD2E17}"/>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87" name="Group 86">
              <a:extLst>
                <a:ext uri="{FF2B5EF4-FFF2-40B4-BE49-F238E27FC236}">
                  <a16:creationId xmlns:a16="http://schemas.microsoft.com/office/drawing/2014/main" id="{185B339E-53CC-6C45-AD92-EDC7DE8DF356}"/>
                </a:ext>
              </a:extLst>
            </p:cNvPr>
            <p:cNvGrpSpPr/>
            <p:nvPr/>
          </p:nvGrpSpPr>
          <p:grpSpPr>
            <a:xfrm>
              <a:off x="7217175" y="2724156"/>
              <a:ext cx="534082" cy="359495"/>
              <a:chOff x="5073543" y="1559577"/>
              <a:chExt cx="1683987" cy="1133507"/>
            </a:xfrm>
            <a:solidFill>
              <a:srgbClr val="0C67AE">
                <a:lumMod val="40000"/>
                <a:lumOff val="60000"/>
              </a:srgbClr>
            </a:solidFill>
          </p:grpSpPr>
          <p:sp>
            <p:nvSpPr>
              <p:cNvPr id="101" name="Rectangle 100">
                <a:extLst>
                  <a:ext uri="{FF2B5EF4-FFF2-40B4-BE49-F238E27FC236}">
                    <a16:creationId xmlns:a16="http://schemas.microsoft.com/office/drawing/2014/main" id="{A214144A-AFBA-9245-8BF1-5698C7574905}"/>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5" name="Picture 154">
                <a:extLst>
                  <a:ext uri="{FF2B5EF4-FFF2-40B4-BE49-F238E27FC236}">
                    <a16:creationId xmlns:a16="http://schemas.microsoft.com/office/drawing/2014/main" id="{109C4EC9-F1A3-6A46-8221-DC1EDF2840B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1" name="Group 90">
              <a:extLst>
                <a:ext uri="{FF2B5EF4-FFF2-40B4-BE49-F238E27FC236}">
                  <a16:creationId xmlns:a16="http://schemas.microsoft.com/office/drawing/2014/main" id="{1664A74F-3AAA-1E4E-B128-01F61EDB2A92}"/>
                </a:ext>
              </a:extLst>
            </p:cNvPr>
            <p:cNvGrpSpPr/>
            <p:nvPr/>
          </p:nvGrpSpPr>
          <p:grpSpPr>
            <a:xfrm>
              <a:off x="6630576" y="3150166"/>
              <a:ext cx="534082" cy="359495"/>
              <a:chOff x="5073543" y="1559577"/>
              <a:chExt cx="1683987" cy="1133507"/>
            </a:xfrm>
            <a:solidFill>
              <a:srgbClr val="0C67AE">
                <a:lumMod val="40000"/>
                <a:lumOff val="60000"/>
              </a:srgbClr>
            </a:solidFill>
          </p:grpSpPr>
          <p:sp>
            <p:nvSpPr>
              <p:cNvPr id="99" name="Rectangle 98">
                <a:extLst>
                  <a:ext uri="{FF2B5EF4-FFF2-40B4-BE49-F238E27FC236}">
                    <a16:creationId xmlns:a16="http://schemas.microsoft.com/office/drawing/2014/main" id="{C558809D-AB98-EE4E-8FD6-2BEBD76D54F2}"/>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00" name="Picture 99">
                <a:extLst>
                  <a:ext uri="{FF2B5EF4-FFF2-40B4-BE49-F238E27FC236}">
                    <a16:creationId xmlns:a16="http://schemas.microsoft.com/office/drawing/2014/main" id="{409BE7B4-7D97-3F46-8155-0CFFCDC1AEB1}"/>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2" name="Group 91">
              <a:extLst>
                <a:ext uri="{FF2B5EF4-FFF2-40B4-BE49-F238E27FC236}">
                  <a16:creationId xmlns:a16="http://schemas.microsoft.com/office/drawing/2014/main" id="{12404298-5522-2548-AB03-492C8B77826F}"/>
                </a:ext>
              </a:extLst>
            </p:cNvPr>
            <p:cNvGrpSpPr/>
            <p:nvPr/>
          </p:nvGrpSpPr>
          <p:grpSpPr>
            <a:xfrm>
              <a:off x="7217175" y="3150166"/>
              <a:ext cx="534082" cy="359495"/>
              <a:chOff x="5073543" y="1559577"/>
              <a:chExt cx="1683987" cy="1133507"/>
            </a:xfrm>
            <a:solidFill>
              <a:srgbClr val="0C67AE">
                <a:lumMod val="40000"/>
                <a:lumOff val="60000"/>
              </a:srgbClr>
            </a:solidFill>
          </p:grpSpPr>
          <p:sp>
            <p:nvSpPr>
              <p:cNvPr id="97" name="Rectangle 96">
                <a:extLst>
                  <a:ext uri="{FF2B5EF4-FFF2-40B4-BE49-F238E27FC236}">
                    <a16:creationId xmlns:a16="http://schemas.microsoft.com/office/drawing/2014/main" id="{43E0BE5D-F427-4E40-8768-59DC0C8D181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98" name="Picture 97">
                <a:extLst>
                  <a:ext uri="{FF2B5EF4-FFF2-40B4-BE49-F238E27FC236}">
                    <a16:creationId xmlns:a16="http://schemas.microsoft.com/office/drawing/2014/main" id="{8020BEF7-6D30-B047-9484-1A26FC41D72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93" name="TextBox 92">
              <a:extLst>
                <a:ext uri="{FF2B5EF4-FFF2-40B4-BE49-F238E27FC236}">
                  <a16:creationId xmlns:a16="http://schemas.microsoft.com/office/drawing/2014/main" id="{3DAA9558-478A-7B45-86EB-74B2B326EA49}"/>
                </a:ext>
              </a:extLst>
            </p:cNvPr>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4" name="TextBox 93">
              <a:extLst>
                <a:ext uri="{FF2B5EF4-FFF2-40B4-BE49-F238E27FC236}">
                  <a16:creationId xmlns:a16="http://schemas.microsoft.com/office/drawing/2014/main" id="{4BDFA960-40E1-F042-A67E-2DCB0D054501}"/>
                </a:ext>
              </a:extLst>
            </p:cNvPr>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5" name="TextBox 94">
              <a:extLst>
                <a:ext uri="{FF2B5EF4-FFF2-40B4-BE49-F238E27FC236}">
                  <a16:creationId xmlns:a16="http://schemas.microsoft.com/office/drawing/2014/main" id="{49D6C12E-5727-EB42-90B5-2BD130079FDC}"/>
                </a:ext>
              </a:extLst>
            </p:cNvPr>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6" name="TextBox 95">
              <a:extLst>
                <a:ext uri="{FF2B5EF4-FFF2-40B4-BE49-F238E27FC236}">
                  <a16:creationId xmlns:a16="http://schemas.microsoft.com/office/drawing/2014/main" id="{27BB77B6-7220-7A48-8D22-99F48E9A39DE}"/>
                </a:ext>
              </a:extLst>
            </p:cNvPr>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74" name="TextBox 32">
            <a:extLst>
              <a:ext uri="{FF2B5EF4-FFF2-40B4-BE49-F238E27FC236}">
                <a16:creationId xmlns:a16="http://schemas.microsoft.com/office/drawing/2014/main" id="{0A39E284-7641-AB4F-A51F-E61C00A0F239}"/>
              </a:ext>
            </a:extLst>
          </p:cNvPr>
          <p:cNvSpPr txBox="1">
            <a:spLocks noChangeArrowheads="1"/>
          </p:cNvSpPr>
          <p:nvPr/>
        </p:nvSpPr>
        <p:spPr bwMode="auto">
          <a:xfrm>
            <a:off x="9699706"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75" name="TextBox 32">
            <a:extLst>
              <a:ext uri="{FF2B5EF4-FFF2-40B4-BE49-F238E27FC236}">
                <a16:creationId xmlns:a16="http://schemas.microsoft.com/office/drawing/2014/main" id="{E3885DB4-02EC-534C-ABB7-6B6D1826FC2E}"/>
              </a:ext>
            </a:extLst>
          </p:cNvPr>
          <p:cNvSpPr txBox="1">
            <a:spLocks noChangeArrowheads="1"/>
          </p:cNvSpPr>
          <p:nvPr/>
        </p:nvSpPr>
        <p:spPr bwMode="auto">
          <a:xfrm>
            <a:off x="8504486"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Tree>
    <p:custDataLst>
      <p:tags r:id="rId1"/>
    </p:custDataLst>
    <p:extLst>
      <p:ext uri="{BB962C8B-B14F-4D97-AF65-F5344CB8AC3E}">
        <p14:creationId xmlns:p14="http://schemas.microsoft.com/office/powerpoint/2010/main" val="20940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91-C1A3-2C4C-85EE-FBC291FEF890}"/>
              </a:ext>
            </a:extLst>
          </p:cNvPr>
          <p:cNvSpPr>
            <a:spLocks noGrp="1"/>
          </p:cNvSpPr>
          <p:nvPr>
            <p:ph type="title"/>
          </p:nvPr>
        </p:nvSpPr>
        <p:spPr/>
        <p:txBody>
          <a:bodyPr>
            <a:normAutofit fontScale="90000"/>
          </a:bodyPr>
          <a:lstStyle/>
          <a:p>
            <a:r>
              <a:rPr lang="en-US" sz="4200" dirty="0"/>
              <a:t>AWS Global Infrastructure: Current Regions</a:t>
            </a:r>
          </a:p>
        </p:txBody>
      </p:sp>
      <p:grpSp>
        <p:nvGrpSpPr>
          <p:cNvPr id="9" name="Group 8">
            <a:extLst>
              <a:ext uri="{FF2B5EF4-FFF2-40B4-BE49-F238E27FC236}">
                <a16:creationId xmlns:a16="http://schemas.microsoft.com/office/drawing/2014/main" id="{34859064-D929-6A4E-BBFA-1E17489EF918}"/>
              </a:ext>
            </a:extLst>
          </p:cNvPr>
          <p:cNvGrpSpPr/>
          <p:nvPr/>
        </p:nvGrpSpPr>
        <p:grpSpPr>
          <a:xfrm>
            <a:off x="1634874" y="1342267"/>
            <a:ext cx="8923942" cy="4906082"/>
            <a:chOff x="1634874" y="1342267"/>
            <a:chExt cx="8923942" cy="4906082"/>
          </a:xfrm>
        </p:grpSpPr>
        <p:pic>
          <p:nvPicPr>
            <p:cNvPr id="10" name="Picture 2" descr="https://upload.wikimedia.org/wikipedia/commons/f/f5/Worldemptymap.png">
              <a:extLst>
                <a:ext uri="{FF2B5EF4-FFF2-40B4-BE49-F238E27FC236}">
                  <a16:creationId xmlns:a16="http://schemas.microsoft.com/office/drawing/2014/main" id="{2208B575-2154-6C43-B8CC-3C6FAE17FB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47262" y="1342267"/>
              <a:ext cx="8611554" cy="49060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A5217F9-D05A-C54F-BB2A-28A9E013128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634874" y="4885133"/>
              <a:ext cx="1840541" cy="1006559"/>
            </a:xfrm>
            <a:prstGeom prst="rect">
              <a:avLst/>
            </a:prstGeom>
          </p:spPr>
        </p:pic>
        <p:grpSp>
          <p:nvGrpSpPr>
            <p:cNvPr id="12" name="Group 11">
              <a:extLst>
                <a:ext uri="{FF2B5EF4-FFF2-40B4-BE49-F238E27FC236}">
                  <a16:creationId xmlns:a16="http://schemas.microsoft.com/office/drawing/2014/main" id="{B1D04119-7D6D-A048-ABF5-81B3F9E9624A}"/>
                </a:ext>
              </a:extLst>
            </p:cNvPr>
            <p:cNvGrpSpPr/>
            <p:nvPr/>
          </p:nvGrpSpPr>
          <p:grpSpPr>
            <a:xfrm>
              <a:off x="1873815" y="3409741"/>
              <a:ext cx="1666235" cy="709028"/>
              <a:chOff x="630097" y="2240057"/>
              <a:chExt cx="1545809" cy="623604"/>
            </a:xfrm>
          </p:grpSpPr>
          <p:cxnSp>
            <p:nvCxnSpPr>
              <p:cNvPr id="95" name="Straight Connector 94">
                <a:extLst>
                  <a:ext uri="{FF2B5EF4-FFF2-40B4-BE49-F238E27FC236}">
                    <a16:creationId xmlns:a16="http://schemas.microsoft.com/office/drawing/2014/main" id="{16A65304-E566-704C-AC34-CCDC47D933FE}"/>
                  </a:ext>
                </a:extLst>
              </p:cNvPr>
              <p:cNvCxnSpPr/>
              <p:nvPr/>
            </p:nvCxnSpPr>
            <p:spPr>
              <a:xfrm flipH="1">
                <a:off x="2066355" y="2240057"/>
                <a:ext cx="109551" cy="619917"/>
              </a:xfrm>
              <a:prstGeom prst="line">
                <a:avLst/>
              </a:prstGeom>
              <a:noFill/>
              <a:ln w="19050" cap="flat" cmpd="sng" algn="ctr">
                <a:solidFill>
                  <a:srgbClr val="474746">
                    <a:lumMod val="60000"/>
                    <a:lumOff val="40000"/>
                  </a:srgbClr>
                </a:solidFill>
                <a:prstDash val="solid"/>
              </a:ln>
              <a:effectLst/>
            </p:spPr>
          </p:cxnSp>
          <p:cxnSp>
            <p:nvCxnSpPr>
              <p:cNvPr id="96" name="Straight Connector 95">
                <a:extLst>
                  <a:ext uri="{FF2B5EF4-FFF2-40B4-BE49-F238E27FC236}">
                    <a16:creationId xmlns:a16="http://schemas.microsoft.com/office/drawing/2014/main" id="{3E9FD782-5E26-EE4E-B76F-5EFDBA9C8FD9}"/>
                  </a:ext>
                </a:extLst>
              </p:cNvPr>
              <p:cNvCxnSpPr/>
              <p:nvPr/>
            </p:nvCxnSpPr>
            <p:spPr>
              <a:xfrm flipH="1">
                <a:off x="671731" y="2859977"/>
                <a:ext cx="1399051" cy="0"/>
              </a:xfrm>
              <a:prstGeom prst="line">
                <a:avLst/>
              </a:prstGeom>
              <a:noFill/>
              <a:ln w="19050" cap="flat" cmpd="sng" algn="ctr">
                <a:solidFill>
                  <a:srgbClr val="474746">
                    <a:lumMod val="60000"/>
                    <a:lumOff val="40000"/>
                  </a:srgbClr>
                </a:solidFill>
                <a:prstDash val="solid"/>
              </a:ln>
              <a:effectLst/>
            </p:spPr>
          </p:cxnSp>
          <p:sp>
            <p:nvSpPr>
              <p:cNvPr id="97" name="TextBox 96">
                <a:extLst>
                  <a:ext uri="{FF2B5EF4-FFF2-40B4-BE49-F238E27FC236}">
                    <a16:creationId xmlns:a16="http://schemas.microsoft.com/office/drawing/2014/main" id="{CBD25BED-5761-404E-94A3-78235F53E1FF}"/>
                  </a:ext>
                </a:extLst>
              </p:cNvPr>
              <p:cNvSpPr txBox="1"/>
              <p:nvPr/>
            </p:nvSpPr>
            <p:spPr>
              <a:xfrm>
                <a:off x="630097" y="2680942"/>
                <a:ext cx="1369960"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(US-WEST)</a:t>
                </a:r>
              </a:p>
            </p:txBody>
          </p:sp>
        </p:grpSp>
        <p:grpSp>
          <p:nvGrpSpPr>
            <p:cNvPr id="13" name="Group 12">
              <a:extLst>
                <a:ext uri="{FF2B5EF4-FFF2-40B4-BE49-F238E27FC236}">
                  <a16:creationId xmlns:a16="http://schemas.microsoft.com/office/drawing/2014/main" id="{97EC39E2-5AB6-104C-951D-874E788B64FA}"/>
                </a:ext>
              </a:extLst>
            </p:cNvPr>
            <p:cNvGrpSpPr/>
            <p:nvPr/>
          </p:nvGrpSpPr>
          <p:grpSpPr>
            <a:xfrm>
              <a:off x="3353740" y="2905512"/>
              <a:ext cx="672585" cy="390199"/>
              <a:chOff x="2085556" y="1680670"/>
              <a:chExt cx="623974" cy="343187"/>
            </a:xfrm>
          </p:grpSpPr>
          <p:cxnSp>
            <p:nvCxnSpPr>
              <p:cNvPr id="92" name="Straight Connector 91">
                <a:extLst>
                  <a:ext uri="{FF2B5EF4-FFF2-40B4-BE49-F238E27FC236}">
                    <a16:creationId xmlns:a16="http://schemas.microsoft.com/office/drawing/2014/main" id="{45C41667-3329-964F-B88B-E800EA387FD5}"/>
                  </a:ext>
                </a:extLst>
              </p:cNvPr>
              <p:cNvCxnSpPr/>
              <p:nvPr/>
            </p:nvCxnSpPr>
            <p:spPr>
              <a:xfrm flipH="1" flipV="1">
                <a:off x="2544753" y="1835489"/>
                <a:ext cx="164777" cy="188368"/>
              </a:xfrm>
              <a:prstGeom prst="line">
                <a:avLst/>
              </a:prstGeom>
              <a:noFill/>
              <a:ln w="19050" cap="flat" cmpd="sng" algn="ctr">
                <a:solidFill>
                  <a:srgbClr val="474746">
                    <a:lumMod val="60000"/>
                    <a:lumOff val="40000"/>
                  </a:srgbClr>
                </a:solidFill>
                <a:prstDash val="solid"/>
              </a:ln>
              <a:effectLst/>
            </p:spPr>
          </p:cxnSp>
          <p:cxnSp>
            <p:nvCxnSpPr>
              <p:cNvPr id="93" name="Straight Connector 92">
                <a:extLst>
                  <a:ext uri="{FF2B5EF4-FFF2-40B4-BE49-F238E27FC236}">
                    <a16:creationId xmlns:a16="http://schemas.microsoft.com/office/drawing/2014/main" id="{10F8922D-DC42-D641-8120-ABBAD527F5EE}"/>
                  </a:ext>
                </a:extLst>
              </p:cNvPr>
              <p:cNvCxnSpPr/>
              <p:nvPr/>
            </p:nvCxnSpPr>
            <p:spPr>
              <a:xfrm flipH="1" flipV="1">
                <a:off x="2132682" y="1835489"/>
                <a:ext cx="412073" cy="1"/>
              </a:xfrm>
              <a:prstGeom prst="line">
                <a:avLst/>
              </a:prstGeom>
              <a:noFill/>
              <a:ln w="19050" cap="flat" cmpd="sng" algn="ctr">
                <a:solidFill>
                  <a:srgbClr val="474746">
                    <a:lumMod val="60000"/>
                    <a:lumOff val="40000"/>
                  </a:srgbClr>
                </a:solidFill>
                <a:prstDash val="solid"/>
              </a:ln>
              <a:effectLst/>
            </p:spPr>
          </p:cxnSp>
          <p:sp>
            <p:nvSpPr>
              <p:cNvPr id="94" name="TextBox 93">
                <a:extLst>
                  <a:ext uri="{FF2B5EF4-FFF2-40B4-BE49-F238E27FC236}">
                    <a16:creationId xmlns:a16="http://schemas.microsoft.com/office/drawing/2014/main" id="{1303AE84-B5D3-4A46-8EE3-78895F9D693E}"/>
                  </a:ext>
                </a:extLst>
              </p:cNvPr>
              <p:cNvSpPr txBox="1"/>
              <p:nvPr/>
            </p:nvSpPr>
            <p:spPr>
              <a:xfrm>
                <a:off x="2085556" y="1680670"/>
                <a:ext cx="407776"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OHIO</a:t>
                </a:r>
              </a:p>
            </p:txBody>
          </p:sp>
        </p:grpSp>
        <p:cxnSp>
          <p:nvCxnSpPr>
            <p:cNvPr id="14" name="Straight Connector 13">
              <a:extLst>
                <a:ext uri="{FF2B5EF4-FFF2-40B4-BE49-F238E27FC236}">
                  <a16:creationId xmlns:a16="http://schemas.microsoft.com/office/drawing/2014/main" id="{ECAC71B0-9CED-474D-96A5-8A9562FC30BC}"/>
                </a:ext>
              </a:extLst>
            </p:cNvPr>
            <p:cNvCxnSpPr/>
            <p:nvPr/>
          </p:nvCxnSpPr>
          <p:spPr>
            <a:xfrm flipH="1">
              <a:off x="2121584" y="3242539"/>
              <a:ext cx="973959" cy="0"/>
            </a:xfrm>
            <a:prstGeom prst="line">
              <a:avLst/>
            </a:prstGeom>
            <a:noFill/>
            <a:ln w="19050" cap="flat" cmpd="sng" algn="ctr">
              <a:solidFill>
                <a:srgbClr val="474746">
                  <a:lumMod val="60000"/>
                  <a:lumOff val="40000"/>
                </a:srgbClr>
              </a:solidFill>
              <a:prstDash val="solid"/>
            </a:ln>
            <a:effectLst/>
          </p:spPr>
        </p:cxnSp>
        <p:sp>
          <p:nvSpPr>
            <p:cNvPr id="15" name="TextBox 14">
              <a:extLst>
                <a:ext uri="{FF2B5EF4-FFF2-40B4-BE49-F238E27FC236}">
                  <a16:creationId xmlns:a16="http://schemas.microsoft.com/office/drawing/2014/main" id="{3A11D29E-B13A-B549-8A22-C72D6DE0FD25}"/>
                </a:ext>
              </a:extLst>
            </p:cNvPr>
            <p:cNvSpPr txBox="1"/>
            <p:nvPr/>
          </p:nvSpPr>
          <p:spPr>
            <a:xfrm>
              <a:off x="2066110" y="3065073"/>
              <a:ext cx="595035"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OREGON</a:t>
              </a:r>
            </a:p>
          </p:txBody>
        </p:sp>
        <p:cxnSp>
          <p:nvCxnSpPr>
            <p:cNvPr id="16" name="Straight Connector 15">
              <a:extLst>
                <a:ext uri="{FF2B5EF4-FFF2-40B4-BE49-F238E27FC236}">
                  <a16:creationId xmlns:a16="http://schemas.microsoft.com/office/drawing/2014/main" id="{7AE77237-E8B8-7E43-96BB-3715AC8E61B5}"/>
                </a:ext>
              </a:extLst>
            </p:cNvPr>
            <p:cNvCxnSpPr/>
            <p:nvPr/>
          </p:nvCxnSpPr>
          <p:spPr>
            <a:xfrm flipH="1">
              <a:off x="2181292" y="3629575"/>
              <a:ext cx="840091" cy="0"/>
            </a:xfrm>
            <a:prstGeom prst="line">
              <a:avLst/>
            </a:prstGeom>
            <a:noFill/>
            <a:ln w="19050" cap="flat" cmpd="sng" algn="ctr">
              <a:solidFill>
                <a:srgbClr val="474746">
                  <a:lumMod val="60000"/>
                  <a:lumOff val="40000"/>
                </a:srgbClr>
              </a:solidFill>
              <a:prstDash val="solid"/>
            </a:ln>
            <a:effectLst/>
          </p:spPr>
        </p:cxnSp>
        <p:cxnSp>
          <p:nvCxnSpPr>
            <p:cNvPr id="17" name="Straight Connector 16">
              <a:extLst>
                <a:ext uri="{FF2B5EF4-FFF2-40B4-BE49-F238E27FC236}">
                  <a16:creationId xmlns:a16="http://schemas.microsoft.com/office/drawing/2014/main" id="{321FBF2C-E44A-CA46-9457-C5D0960162E4}"/>
                </a:ext>
              </a:extLst>
            </p:cNvPr>
            <p:cNvCxnSpPr/>
            <p:nvPr/>
          </p:nvCxnSpPr>
          <p:spPr>
            <a:xfrm flipH="1">
              <a:off x="3018645" y="3507458"/>
              <a:ext cx="191143" cy="122117"/>
            </a:xfrm>
            <a:prstGeom prst="line">
              <a:avLst/>
            </a:prstGeom>
            <a:noFill/>
            <a:ln w="19050" cap="flat" cmpd="sng" algn="ctr">
              <a:solidFill>
                <a:srgbClr val="474746">
                  <a:lumMod val="60000"/>
                  <a:lumOff val="40000"/>
                </a:srgbClr>
              </a:solidFill>
              <a:prstDash val="solid"/>
            </a:ln>
            <a:effectLst/>
          </p:spPr>
        </p:cxnSp>
        <p:sp>
          <p:nvSpPr>
            <p:cNvPr id="18" name="TextBox 17">
              <a:extLst>
                <a:ext uri="{FF2B5EF4-FFF2-40B4-BE49-F238E27FC236}">
                  <a16:creationId xmlns:a16="http://schemas.microsoft.com/office/drawing/2014/main" id="{B59B0AD9-67F0-B647-BF36-25CF95364B4E}"/>
                </a:ext>
              </a:extLst>
            </p:cNvPr>
            <p:cNvSpPr txBox="1"/>
            <p:nvPr/>
          </p:nvSpPr>
          <p:spPr>
            <a:xfrm>
              <a:off x="2131035" y="3453895"/>
              <a:ext cx="86914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CALIFORNIA</a:t>
              </a:r>
            </a:p>
          </p:txBody>
        </p:sp>
        <p:grpSp>
          <p:nvGrpSpPr>
            <p:cNvPr id="19" name="Group 18">
              <a:extLst>
                <a:ext uri="{FF2B5EF4-FFF2-40B4-BE49-F238E27FC236}">
                  <a16:creationId xmlns:a16="http://schemas.microsoft.com/office/drawing/2014/main" id="{0D29F09E-73C1-7340-B0AE-E032EEB06597}"/>
                </a:ext>
              </a:extLst>
            </p:cNvPr>
            <p:cNvGrpSpPr/>
            <p:nvPr/>
          </p:nvGrpSpPr>
          <p:grpSpPr>
            <a:xfrm>
              <a:off x="4322716" y="3613419"/>
              <a:ext cx="757771" cy="351628"/>
              <a:chOff x="4070880" y="3099903"/>
              <a:chExt cx="937339" cy="412350"/>
            </a:xfrm>
          </p:grpSpPr>
          <p:grpSp>
            <p:nvGrpSpPr>
              <p:cNvPr id="88" name="Group 87">
                <a:extLst>
                  <a:ext uri="{FF2B5EF4-FFF2-40B4-BE49-F238E27FC236}">
                    <a16:creationId xmlns:a16="http://schemas.microsoft.com/office/drawing/2014/main" id="{3B92B354-93CD-FA46-8441-AD301D578FF4}"/>
                  </a:ext>
                </a:extLst>
              </p:cNvPr>
              <p:cNvGrpSpPr/>
              <p:nvPr/>
            </p:nvGrpSpPr>
            <p:grpSpPr>
              <a:xfrm>
                <a:off x="4070880" y="3099903"/>
                <a:ext cx="937339" cy="375849"/>
                <a:chOff x="3014663" y="2309643"/>
                <a:chExt cx="703004" cy="281887"/>
              </a:xfrm>
            </p:grpSpPr>
            <p:cxnSp>
              <p:nvCxnSpPr>
                <p:cNvPr id="90" name="Straight Connector 89">
                  <a:extLst>
                    <a:ext uri="{FF2B5EF4-FFF2-40B4-BE49-F238E27FC236}">
                      <a16:creationId xmlns:a16="http://schemas.microsoft.com/office/drawing/2014/main" id="{064CF12A-34EC-B542-BE69-2E7DD0B488AF}"/>
                    </a:ext>
                  </a:extLst>
                </p:cNvPr>
                <p:cNvCxnSpPr/>
                <p:nvPr/>
              </p:nvCxnSpPr>
              <p:spPr>
                <a:xfrm flipH="1" flipV="1">
                  <a:off x="3014663" y="2309643"/>
                  <a:ext cx="37142" cy="281887"/>
                </a:xfrm>
                <a:prstGeom prst="line">
                  <a:avLst/>
                </a:prstGeom>
                <a:noFill/>
                <a:ln w="19050" cap="flat" cmpd="sng" algn="ctr">
                  <a:solidFill>
                    <a:srgbClr val="474746">
                      <a:lumMod val="60000"/>
                      <a:lumOff val="40000"/>
                    </a:srgbClr>
                  </a:solidFill>
                  <a:prstDash val="solid"/>
                </a:ln>
                <a:effectLst/>
              </p:spPr>
            </p:cxnSp>
            <p:cxnSp>
              <p:nvCxnSpPr>
                <p:cNvPr id="91" name="Straight Connector 90">
                  <a:extLst>
                    <a:ext uri="{FF2B5EF4-FFF2-40B4-BE49-F238E27FC236}">
                      <a16:creationId xmlns:a16="http://schemas.microsoft.com/office/drawing/2014/main" id="{E19F8954-CD45-D943-9D48-5B7FA040DD70}"/>
                    </a:ext>
                  </a:extLst>
                </p:cNvPr>
                <p:cNvCxnSpPr/>
                <p:nvPr/>
              </p:nvCxnSpPr>
              <p:spPr>
                <a:xfrm flipH="1">
                  <a:off x="3047221" y="2591528"/>
                  <a:ext cx="670446" cy="1"/>
                </a:xfrm>
                <a:prstGeom prst="line">
                  <a:avLst/>
                </a:prstGeom>
                <a:noFill/>
                <a:ln w="19050" cap="flat" cmpd="sng" algn="ctr">
                  <a:solidFill>
                    <a:srgbClr val="474746">
                      <a:lumMod val="60000"/>
                      <a:lumOff val="40000"/>
                    </a:srgbClr>
                  </a:solidFill>
                  <a:prstDash val="solid"/>
                </a:ln>
                <a:effectLst/>
              </p:spPr>
            </p:cxnSp>
          </p:grpSp>
          <p:sp>
            <p:nvSpPr>
              <p:cNvPr id="89" name="TextBox 88">
                <a:extLst>
                  <a:ext uri="{FF2B5EF4-FFF2-40B4-BE49-F238E27FC236}">
                    <a16:creationId xmlns:a16="http://schemas.microsoft.com/office/drawing/2014/main" id="{368DC94D-F309-A540-B55F-EC8872CF7482}"/>
                  </a:ext>
                </a:extLst>
              </p:cNvPr>
              <p:cNvSpPr txBox="1"/>
              <p:nvPr/>
            </p:nvSpPr>
            <p:spPr>
              <a:xfrm>
                <a:off x="4084913" y="3268628"/>
                <a:ext cx="90061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VIRGINIA</a:t>
                </a:r>
              </a:p>
            </p:txBody>
          </p:sp>
        </p:grpSp>
        <p:cxnSp>
          <p:nvCxnSpPr>
            <p:cNvPr id="20" name="Straight Connector 19">
              <a:extLst>
                <a:ext uri="{FF2B5EF4-FFF2-40B4-BE49-F238E27FC236}">
                  <a16:creationId xmlns:a16="http://schemas.microsoft.com/office/drawing/2014/main" id="{C534F1E2-8B80-DD45-81B1-0C2F3B10CD71}"/>
                </a:ext>
              </a:extLst>
            </p:cNvPr>
            <p:cNvCxnSpPr/>
            <p:nvPr/>
          </p:nvCxnSpPr>
          <p:spPr>
            <a:xfrm flipH="1">
              <a:off x="6321302" y="3089914"/>
              <a:ext cx="819700" cy="0"/>
            </a:xfrm>
            <a:prstGeom prst="line">
              <a:avLst/>
            </a:prstGeom>
            <a:noFill/>
            <a:ln w="19050" cap="flat" cmpd="sng" algn="ctr">
              <a:solidFill>
                <a:srgbClr val="474746">
                  <a:lumMod val="60000"/>
                  <a:lumOff val="40000"/>
                </a:srgbClr>
              </a:solidFill>
              <a:prstDash val="solid"/>
            </a:ln>
            <a:effectLst/>
          </p:spPr>
        </p:cxnSp>
        <p:grpSp>
          <p:nvGrpSpPr>
            <p:cNvPr id="21" name="Group 20">
              <a:extLst>
                <a:ext uri="{FF2B5EF4-FFF2-40B4-BE49-F238E27FC236}">
                  <a16:creationId xmlns:a16="http://schemas.microsoft.com/office/drawing/2014/main" id="{06F18E01-8029-F14E-BFC5-05F7A7BAFBA2}"/>
                </a:ext>
              </a:extLst>
            </p:cNvPr>
            <p:cNvGrpSpPr/>
            <p:nvPr/>
          </p:nvGrpSpPr>
          <p:grpSpPr>
            <a:xfrm>
              <a:off x="8847675" y="2866836"/>
              <a:ext cx="617054" cy="306149"/>
              <a:chOff x="6799892" y="1797056"/>
              <a:chExt cx="572457" cy="269263"/>
            </a:xfrm>
          </p:grpSpPr>
          <p:cxnSp>
            <p:nvCxnSpPr>
              <p:cNvPr id="86" name="Straight Connector 85">
                <a:extLst>
                  <a:ext uri="{FF2B5EF4-FFF2-40B4-BE49-F238E27FC236}">
                    <a16:creationId xmlns:a16="http://schemas.microsoft.com/office/drawing/2014/main" id="{FAFA7E34-5C2F-2548-B06B-9840D43F986B}"/>
                  </a:ext>
                </a:extLst>
              </p:cNvPr>
              <p:cNvCxnSpPr/>
              <p:nvPr/>
            </p:nvCxnSpPr>
            <p:spPr>
              <a:xfrm flipV="1">
                <a:off x="6799892" y="1797056"/>
                <a:ext cx="142138" cy="269263"/>
              </a:xfrm>
              <a:prstGeom prst="line">
                <a:avLst/>
              </a:prstGeom>
              <a:noFill/>
              <a:ln w="19050" cap="flat" cmpd="sng" algn="ctr">
                <a:solidFill>
                  <a:srgbClr val="474746">
                    <a:lumMod val="60000"/>
                    <a:lumOff val="40000"/>
                  </a:srgbClr>
                </a:solidFill>
                <a:prstDash val="solid"/>
              </a:ln>
              <a:effectLst/>
            </p:spPr>
          </p:cxnSp>
          <p:cxnSp>
            <p:nvCxnSpPr>
              <p:cNvPr id="87" name="Straight Connector 86">
                <a:extLst>
                  <a:ext uri="{FF2B5EF4-FFF2-40B4-BE49-F238E27FC236}">
                    <a16:creationId xmlns:a16="http://schemas.microsoft.com/office/drawing/2014/main" id="{12538EA2-98C0-7446-A809-22B1C63D29E1}"/>
                  </a:ext>
                </a:extLst>
              </p:cNvPr>
              <p:cNvCxnSpPr/>
              <p:nvPr/>
            </p:nvCxnSpPr>
            <p:spPr>
              <a:xfrm flipH="1">
                <a:off x="6942032" y="1797056"/>
                <a:ext cx="430317" cy="1"/>
              </a:xfrm>
              <a:prstGeom prst="line">
                <a:avLst/>
              </a:prstGeom>
              <a:noFill/>
              <a:ln w="19050" cap="flat" cmpd="sng" algn="ctr">
                <a:solidFill>
                  <a:srgbClr val="474746">
                    <a:lumMod val="60000"/>
                    <a:lumOff val="40000"/>
                  </a:srgbClr>
                </a:solidFill>
                <a:prstDash val="solid"/>
              </a:ln>
              <a:effectLst/>
            </p:spPr>
          </p:cxnSp>
        </p:grpSp>
        <p:sp>
          <p:nvSpPr>
            <p:cNvPr id="22" name="TextBox 21">
              <a:extLst>
                <a:ext uri="{FF2B5EF4-FFF2-40B4-BE49-F238E27FC236}">
                  <a16:creationId xmlns:a16="http://schemas.microsoft.com/office/drawing/2014/main" id="{FBA6E58C-BBDA-FD46-AC80-F36B9EF91782}"/>
                </a:ext>
              </a:extLst>
            </p:cNvPr>
            <p:cNvSpPr txBox="1"/>
            <p:nvPr/>
          </p:nvSpPr>
          <p:spPr>
            <a:xfrm>
              <a:off x="8949705" y="2690801"/>
              <a:ext cx="54534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BEIJING</a:t>
              </a:r>
            </a:p>
          </p:txBody>
        </p:sp>
        <p:grpSp>
          <p:nvGrpSpPr>
            <p:cNvPr id="23" name="Group 22">
              <a:extLst>
                <a:ext uri="{FF2B5EF4-FFF2-40B4-BE49-F238E27FC236}">
                  <a16:creationId xmlns:a16="http://schemas.microsoft.com/office/drawing/2014/main" id="{2FD63AEB-329D-E947-BAA6-8D2C2A9626DA}"/>
                </a:ext>
              </a:extLst>
            </p:cNvPr>
            <p:cNvGrpSpPr/>
            <p:nvPr/>
          </p:nvGrpSpPr>
          <p:grpSpPr>
            <a:xfrm>
              <a:off x="9151947" y="3097274"/>
              <a:ext cx="641812" cy="303974"/>
              <a:chOff x="9566753" y="2457355"/>
              <a:chExt cx="793901" cy="356467"/>
            </a:xfrm>
          </p:grpSpPr>
          <p:grpSp>
            <p:nvGrpSpPr>
              <p:cNvPr id="82" name="Group 81">
                <a:extLst>
                  <a:ext uri="{FF2B5EF4-FFF2-40B4-BE49-F238E27FC236}">
                    <a16:creationId xmlns:a16="http://schemas.microsoft.com/office/drawing/2014/main" id="{1008D996-EFC4-3A42-A40E-36CDA4D0FEF8}"/>
                  </a:ext>
                </a:extLst>
              </p:cNvPr>
              <p:cNvGrpSpPr/>
              <p:nvPr/>
            </p:nvGrpSpPr>
            <p:grpSpPr>
              <a:xfrm>
                <a:off x="9566753" y="2656557"/>
                <a:ext cx="763276" cy="157265"/>
                <a:chOff x="7043884" y="2066319"/>
                <a:chExt cx="572457" cy="117949"/>
              </a:xfrm>
            </p:grpSpPr>
            <p:cxnSp>
              <p:nvCxnSpPr>
                <p:cNvPr id="84" name="Straight Connector 83">
                  <a:extLst>
                    <a:ext uri="{FF2B5EF4-FFF2-40B4-BE49-F238E27FC236}">
                      <a16:creationId xmlns:a16="http://schemas.microsoft.com/office/drawing/2014/main" id="{0052837D-4225-C042-A518-D67CBC1059BA}"/>
                    </a:ext>
                  </a:extLst>
                </p:cNvPr>
                <p:cNvCxnSpPr/>
                <p:nvPr/>
              </p:nvCxnSpPr>
              <p:spPr>
                <a:xfrm flipV="1">
                  <a:off x="7043884" y="2066319"/>
                  <a:ext cx="142140" cy="117949"/>
                </a:xfrm>
                <a:prstGeom prst="line">
                  <a:avLst/>
                </a:prstGeom>
                <a:noFill/>
                <a:ln w="19050" cap="flat" cmpd="sng" algn="ctr">
                  <a:solidFill>
                    <a:srgbClr val="474746">
                      <a:lumMod val="60000"/>
                      <a:lumOff val="40000"/>
                    </a:srgbClr>
                  </a:solidFill>
                  <a:prstDash val="solid"/>
                </a:ln>
                <a:effectLst/>
              </p:spPr>
            </p:cxnSp>
            <p:cxnSp>
              <p:nvCxnSpPr>
                <p:cNvPr id="85" name="Straight Connector 84">
                  <a:extLst>
                    <a:ext uri="{FF2B5EF4-FFF2-40B4-BE49-F238E27FC236}">
                      <a16:creationId xmlns:a16="http://schemas.microsoft.com/office/drawing/2014/main" id="{1D550A01-892D-3E4B-AF90-24F0C2F35733}"/>
                    </a:ext>
                  </a:extLst>
                </p:cNvPr>
                <p:cNvCxnSpPr/>
                <p:nvPr/>
              </p:nvCxnSpPr>
              <p:spPr>
                <a:xfrm flipH="1">
                  <a:off x="7186024" y="2067404"/>
                  <a:ext cx="430317" cy="1"/>
                </a:xfrm>
                <a:prstGeom prst="line">
                  <a:avLst/>
                </a:prstGeom>
                <a:noFill/>
                <a:ln w="19050" cap="flat" cmpd="sng" algn="ctr">
                  <a:solidFill>
                    <a:srgbClr val="474746">
                      <a:lumMod val="60000"/>
                      <a:lumOff val="40000"/>
                    </a:srgbClr>
                  </a:solidFill>
                  <a:prstDash val="solid"/>
                </a:ln>
                <a:effectLst/>
              </p:spPr>
            </p:cxnSp>
          </p:grpSp>
          <p:sp>
            <p:nvSpPr>
              <p:cNvPr id="83" name="TextBox 82">
                <a:extLst>
                  <a:ext uri="{FF2B5EF4-FFF2-40B4-BE49-F238E27FC236}">
                    <a16:creationId xmlns:a16="http://schemas.microsoft.com/office/drawing/2014/main" id="{47194FF4-8A96-E44E-9710-DAC740256D77}"/>
                  </a:ext>
                </a:extLst>
              </p:cNvPr>
              <p:cNvSpPr txBox="1"/>
              <p:nvPr/>
            </p:nvSpPr>
            <p:spPr>
              <a:xfrm>
                <a:off x="9747552" y="2457355"/>
                <a:ext cx="613102"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SEOUL</a:t>
                </a:r>
              </a:p>
            </p:txBody>
          </p:sp>
        </p:grpSp>
        <p:grpSp>
          <p:nvGrpSpPr>
            <p:cNvPr id="24" name="Group 23">
              <a:extLst>
                <a:ext uri="{FF2B5EF4-FFF2-40B4-BE49-F238E27FC236}">
                  <a16:creationId xmlns:a16="http://schemas.microsoft.com/office/drawing/2014/main" id="{67456B4F-A4AB-9A4A-80E5-A3167E89F5E6}"/>
                </a:ext>
              </a:extLst>
            </p:cNvPr>
            <p:cNvGrpSpPr/>
            <p:nvPr/>
          </p:nvGrpSpPr>
          <p:grpSpPr>
            <a:xfrm>
              <a:off x="9464729" y="3617295"/>
              <a:ext cx="667343" cy="207749"/>
              <a:chOff x="10078365" y="3125491"/>
              <a:chExt cx="825482" cy="243625"/>
            </a:xfrm>
          </p:grpSpPr>
          <p:grpSp>
            <p:nvGrpSpPr>
              <p:cNvPr id="78" name="Group 77">
                <a:extLst>
                  <a:ext uri="{FF2B5EF4-FFF2-40B4-BE49-F238E27FC236}">
                    <a16:creationId xmlns:a16="http://schemas.microsoft.com/office/drawing/2014/main" id="{DC07B4CC-2164-BB42-83FB-2B8346B3676A}"/>
                  </a:ext>
                </a:extLst>
              </p:cNvPr>
              <p:cNvGrpSpPr/>
              <p:nvPr/>
            </p:nvGrpSpPr>
            <p:grpSpPr>
              <a:xfrm>
                <a:off x="10078365" y="3173620"/>
                <a:ext cx="763276" cy="163144"/>
                <a:chOff x="7436314" y="2401439"/>
                <a:chExt cx="572457" cy="122358"/>
              </a:xfrm>
            </p:grpSpPr>
            <p:cxnSp>
              <p:nvCxnSpPr>
                <p:cNvPr id="80" name="Straight Connector 79">
                  <a:extLst>
                    <a:ext uri="{FF2B5EF4-FFF2-40B4-BE49-F238E27FC236}">
                      <a16:creationId xmlns:a16="http://schemas.microsoft.com/office/drawing/2014/main" id="{9ADCBB81-AD7B-4C46-B09A-8D6FA1300D90}"/>
                    </a:ext>
                  </a:extLst>
                </p:cNvPr>
                <p:cNvCxnSpPr/>
                <p:nvPr/>
              </p:nvCxnSpPr>
              <p:spPr>
                <a:xfrm>
                  <a:off x="7436314" y="2401439"/>
                  <a:ext cx="142140" cy="122358"/>
                </a:xfrm>
                <a:prstGeom prst="line">
                  <a:avLst/>
                </a:prstGeom>
                <a:noFill/>
                <a:ln w="19050" cap="flat" cmpd="sng" algn="ctr">
                  <a:solidFill>
                    <a:srgbClr val="474746">
                      <a:lumMod val="60000"/>
                      <a:lumOff val="40000"/>
                    </a:srgbClr>
                  </a:solidFill>
                  <a:prstDash val="solid"/>
                </a:ln>
                <a:effectLst/>
              </p:spPr>
            </p:cxnSp>
            <p:cxnSp>
              <p:nvCxnSpPr>
                <p:cNvPr id="81" name="Straight Connector 80">
                  <a:extLst>
                    <a:ext uri="{FF2B5EF4-FFF2-40B4-BE49-F238E27FC236}">
                      <a16:creationId xmlns:a16="http://schemas.microsoft.com/office/drawing/2014/main" id="{F9FDC1CB-4671-EC4E-93CC-B6521742E2C5}"/>
                    </a:ext>
                  </a:extLst>
                </p:cNvPr>
                <p:cNvCxnSpPr/>
                <p:nvPr/>
              </p:nvCxnSpPr>
              <p:spPr>
                <a:xfrm flipH="1">
                  <a:off x="7578454" y="2520794"/>
                  <a:ext cx="430317" cy="1"/>
                </a:xfrm>
                <a:prstGeom prst="line">
                  <a:avLst/>
                </a:prstGeom>
                <a:noFill/>
                <a:ln w="19050" cap="flat" cmpd="sng" algn="ctr">
                  <a:solidFill>
                    <a:srgbClr val="474746">
                      <a:lumMod val="60000"/>
                      <a:lumOff val="40000"/>
                    </a:srgbClr>
                  </a:solidFill>
                  <a:prstDash val="solid"/>
                </a:ln>
                <a:effectLst/>
              </p:spPr>
            </p:cxnSp>
          </p:grpSp>
          <p:sp>
            <p:nvSpPr>
              <p:cNvPr id="79" name="TextBox 78">
                <a:extLst>
                  <a:ext uri="{FF2B5EF4-FFF2-40B4-BE49-F238E27FC236}">
                    <a16:creationId xmlns:a16="http://schemas.microsoft.com/office/drawing/2014/main" id="{27256673-5F9F-0A41-8805-8301447966AF}"/>
                  </a:ext>
                </a:extLst>
              </p:cNvPr>
              <p:cNvSpPr txBox="1"/>
              <p:nvPr/>
            </p:nvSpPr>
            <p:spPr>
              <a:xfrm>
                <a:off x="10259020" y="3125491"/>
                <a:ext cx="64482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TOKYO</a:t>
                </a:r>
              </a:p>
            </p:txBody>
          </p:sp>
        </p:grpSp>
        <p:cxnSp>
          <p:nvCxnSpPr>
            <p:cNvPr id="25" name="Straight Connector 24">
              <a:extLst>
                <a:ext uri="{FF2B5EF4-FFF2-40B4-BE49-F238E27FC236}">
                  <a16:creationId xmlns:a16="http://schemas.microsoft.com/office/drawing/2014/main" id="{8FD16609-F410-664B-8233-3C9EB560D865}"/>
                </a:ext>
              </a:extLst>
            </p:cNvPr>
            <p:cNvCxnSpPr/>
            <p:nvPr/>
          </p:nvCxnSpPr>
          <p:spPr>
            <a:xfrm flipH="1">
              <a:off x="7271393" y="4270288"/>
              <a:ext cx="550477" cy="0"/>
            </a:xfrm>
            <a:prstGeom prst="line">
              <a:avLst/>
            </a:prstGeom>
            <a:noFill/>
            <a:ln w="19050" cap="flat" cmpd="sng" algn="ctr">
              <a:solidFill>
                <a:srgbClr val="474746">
                  <a:lumMod val="60000"/>
                  <a:lumOff val="40000"/>
                </a:srgbClr>
              </a:solidFill>
              <a:prstDash val="solid"/>
            </a:ln>
            <a:effectLst/>
          </p:spPr>
        </p:cxnSp>
        <p:grpSp>
          <p:nvGrpSpPr>
            <p:cNvPr id="26" name="Group 25">
              <a:extLst>
                <a:ext uri="{FF2B5EF4-FFF2-40B4-BE49-F238E27FC236}">
                  <a16:creationId xmlns:a16="http://schemas.microsoft.com/office/drawing/2014/main" id="{05242746-66CE-4745-9758-0ACB156CA525}"/>
                </a:ext>
              </a:extLst>
            </p:cNvPr>
            <p:cNvGrpSpPr/>
            <p:nvPr/>
          </p:nvGrpSpPr>
          <p:grpSpPr>
            <a:xfrm>
              <a:off x="7616880" y="4575762"/>
              <a:ext cx="810418" cy="207749"/>
              <a:chOff x="5702144" y="3256593"/>
              <a:chExt cx="751846" cy="182719"/>
            </a:xfrm>
          </p:grpSpPr>
          <p:sp>
            <p:nvSpPr>
              <p:cNvPr id="74" name="TextBox 73">
                <a:extLst>
                  <a:ext uri="{FF2B5EF4-FFF2-40B4-BE49-F238E27FC236}">
                    <a16:creationId xmlns:a16="http://schemas.microsoft.com/office/drawing/2014/main" id="{20D8C2A3-6B6A-3844-A229-0AE5348E592A}"/>
                  </a:ext>
                </a:extLst>
              </p:cNvPr>
              <p:cNvSpPr txBox="1"/>
              <p:nvPr/>
            </p:nvSpPr>
            <p:spPr>
              <a:xfrm>
                <a:off x="5702144" y="3256593"/>
                <a:ext cx="675462"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SINGAPORE</a:t>
                </a:r>
              </a:p>
            </p:txBody>
          </p:sp>
          <p:grpSp>
            <p:nvGrpSpPr>
              <p:cNvPr id="75" name="Group 74">
                <a:extLst>
                  <a:ext uri="{FF2B5EF4-FFF2-40B4-BE49-F238E27FC236}">
                    <a16:creationId xmlns:a16="http://schemas.microsoft.com/office/drawing/2014/main" id="{C2DD4ABF-CDB3-0942-9F30-C2D0774D38B4}"/>
                  </a:ext>
                </a:extLst>
              </p:cNvPr>
              <p:cNvGrpSpPr/>
              <p:nvPr/>
            </p:nvGrpSpPr>
            <p:grpSpPr>
              <a:xfrm>
                <a:off x="5760720" y="3288509"/>
                <a:ext cx="693270" cy="125588"/>
                <a:chOff x="5760720" y="3288509"/>
                <a:chExt cx="693270" cy="125588"/>
              </a:xfrm>
            </p:grpSpPr>
            <p:cxnSp>
              <p:nvCxnSpPr>
                <p:cNvPr id="76" name="Straight Connector 75">
                  <a:extLst>
                    <a:ext uri="{FF2B5EF4-FFF2-40B4-BE49-F238E27FC236}">
                      <a16:creationId xmlns:a16="http://schemas.microsoft.com/office/drawing/2014/main" id="{3C47F0F2-68F4-384B-A54E-DAF099A390B4}"/>
                    </a:ext>
                  </a:extLst>
                </p:cNvPr>
                <p:cNvCxnSpPr/>
                <p:nvPr/>
              </p:nvCxnSpPr>
              <p:spPr>
                <a:xfrm flipH="1">
                  <a:off x="6358890" y="3288509"/>
                  <a:ext cx="95100" cy="125588"/>
                </a:xfrm>
                <a:prstGeom prst="line">
                  <a:avLst/>
                </a:prstGeom>
                <a:noFill/>
                <a:ln w="19050" cap="flat" cmpd="sng" algn="ctr">
                  <a:solidFill>
                    <a:srgbClr val="474746">
                      <a:lumMod val="60000"/>
                      <a:lumOff val="40000"/>
                    </a:srgbClr>
                  </a:solidFill>
                  <a:prstDash val="solid"/>
                </a:ln>
                <a:effectLst/>
              </p:spPr>
            </p:cxnSp>
            <p:cxnSp>
              <p:nvCxnSpPr>
                <p:cNvPr id="77" name="Straight Connector 76">
                  <a:extLst>
                    <a:ext uri="{FF2B5EF4-FFF2-40B4-BE49-F238E27FC236}">
                      <a16:creationId xmlns:a16="http://schemas.microsoft.com/office/drawing/2014/main" id="{39F770D8-F12E-C148-B551-CD3A56A1A44F}"/>
                    </a:ext>
                  </a:extLst>
                </p:cNvPr>
                <p:cNvCxnSpPr/>
                <p:nvPr/>
              </p:nvCxnSpPr>
              <p:spPr>
                <a:xfrm flipH="1">
                  <a:off x="5760720" y="3409345"/>
                  <a:ext cx="604879" cy="0"/>
                </a:xfrm>
                <a:prstGeom prst="line">
                  <a:avLst/>
                </a:prstGeom>
                <a:noFill/>
                <a:ln w="19050" cap="flat" cmpd="sng" algn="ctr">
                  <a:solidFill>
                    <a:srgbClr val="474746">
                      <a:lumMod val="60000"/>
                      <a:lumOff val="40000"/>
                    </a:srgbClr>
                  </a:solidFill>
                  <a:prstDash val="solid"/>
                </a:ln>
                <a:effectLst/>
              </p:spPr>
            </p:cxnSp>
          </p:grpSp>
        </p:grpSp>
        <p:grpSp>
          <p:nvGrpSpPr>
            <p:cNvPr id="27" name="Group 26">
              <a:extLst>
                <a:ext uri="{FF2B5EF4-FFF2-40B4-BE49-F238E27FC236}">
                  <a16:creationId xmlns:a16="http://schemas.microsoft.com/office/drawing/2014/main" id="{AE9B59A5-0454-F740-AC2C-ACC8EA4A3BDA}"/>
                </a:ext>
              </a:extLst>
            </p:cNvPr>
            <p:cNvGrpSpPr/>
            <p:nvPr/>
          </p:nvGrpSpPr>
          <p:grpSpPr>
            <a:xfrm>
              <a:off x="8722609" y="5454981"/>
              <a:ext cx="863987" cy="207749"/>
              <a:chOff x="9001829" y="5466388"/>
              <a:chExt cx="1068724" cy="243625"/>
            </a:xfrm>
          </p:grpSpPr>
          <p:cxnSp>
            <p:nvCxnSpPr>
              <p:cNvPr id="71" name="Straight Connector 70">
                <a:extLst>
                  <a:ext uri="{FF2B5EF4-FFF2-40B4-BE49-F238E27FC236}">
                    <a16:creationId xmlns:a16="http://schemas.microsoft.com/office/drawing/2014/main" id="{303D34E4-904C-0842-A996-6C9007547F78}"/>
                  </a:ext>
                </a:extLst>
              </p:cNvPr>
              <p:cNvCxnSpPr/>
              <p:nvPr/>
            </p:nvCxnSpPr>
            <p:spPr>
              <a:xfrm flipH="1">
                <a:off x="9740901" y="5466388"/>
                <a:ext cx="329652" cy="205433"/>
              </a:xfrm>
              <a:prstGeom prst="line">
                <a:avLst/>
              </a:prstGeom>
              <a:noFill/>
              <a:ln w="19050" cap="flat" cmpd="sng" algn="ctr">
                <a:solidFill>
                  <a:srgbClr val="474746">
                    <a:lumMod val="60000"/>
                    <a:lumOff val="40000"/>
                  </a:srgbClr>
                </a:solidFill>
                <a:prstDash val="solid"/>
              </a:ln>
              <a:effectLst/>
            </p:spPr>
          </p:cxnSp>
          <p:sp>
            <p:nvSpPr>
              <p:cNvPr id="72" name="TextBox 71">
                <a:extLst>
                  <a:ext uri="{FF2B5EF4-FFF2-40B4-BE49-F238E27FC236}">
                    <a16:creationId xmlns:a16="http://schemas.microsoft.com/office/drawing/2014/main" id="{82E0698F-3562-AE4E-8774-50CB66C55ADC}"/>
                  </a:ext>
                </a:extLst>
              </p:cNvPr>
              <p:cNvSpPr txBox="1"/>
              <p:nvPr/>
            </p:nvSpPr>
            <p:spPr>
              <a:xfrm>
                <a:off x="9001829" y="5466388"/>
                <a:ext cx="690433"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SYDNEY</a:t>
                </a:r>
              </a:p>
            </p:txBody>
          </p:sp>
          <p:cxnSp>
            <p:nvCxnSpPr>
              <p:cNvPr id="73" name="Straight Connector 72">
                <a:extLst>
                  <a:ext uri="{FF2B5EF4-FFF2-40B4-BE49-F238E27FC236}">
                    <a16:creationId xmlns:a16="http://schemas.microsoft.com/office/drawing/2014/main" id="{4A5B01DC-C6EF-7C4B-9B38-74EB2E019FCE}"/>
                  </a:ext>
                </a:extLst>
              </p:cNvPr>
              <p:cNvCxnSpPr/>
              <p:nvPr/>
            </p:nvCxnSpPr>
            <p:spPr>
              <a:xfrm flipH="1">
                <a:off x="9066523" y="5670055"/>
                <a:ext cx="680579" cy="0"/>
              </a:xfrm>
              <a:prstGeom prst="line">
                <a:avLst/>
              </a:prstGeom>
              <a:noFill/>
              <a:ln w="19050" cap="flat" cmpd="sng" algn="ctr">
                <a:solidFill>
                  <a:srgbClr val="474746">
                    <a:lumMod val="60000"/>
                    <a:lumOff val="40000"/>
                  </a:srgbClr>
                </a:solidFill>
                <a:prstDash val="solid"/>
              </a:ln>
              <a:effectLst/>
            </p:spPr>
          </p:cxnSp>
        </p:grpSp>
        <p:cxnSp>
          <p:nvCxnSpPr>
            <p:cNvPr id="28" name="Straight Connector 27">
              <a:extLst>
                <a:ext uri="{FF2B5EF4-FFF2-40B4-BE49-F238E27FC236}">
                  <a16:creationId xmlns:a16="http://schemas.microsoft.com/office/drawing/2014/main" id="{41FB7D91-EDDC-1147-84B9-6287DC9AE679}"/>
                </a:ext>
              </a:extLst>
            </p:cNvPr>
            <p:cNvCxnSpPr/>
            <p:nvPr/>
          </p:nvCxnSpPr>
          <p:spPr>
            <a:xfrm flipH="1">
              <a:off x="7819654" y="4119688"/>
              <a:ext cx="57485" cy="151617"/>
            </a:xfrm>
            <a:prstGeom prst="line">
              <a:avLst/>
            </a:prstGeom>
            <a:noFill/>
            <a:ln w="19050" cap="flat" cmpd="sng" algn="ctr">
              <a:solidFill>
                <a:srgbClr val="474746">
                  <a:lumMod val="60000"/>
                  <a:lumOff val="40000"/>
                </a:srgbClr>
              </a:solidFill>
              <a:prstDash val="solid"/>
            </a:ln>
            <a:effectLst/>
          </p:spPr>
        </p:cxnSp>
        <p:grpSp>
          <p:nvGrpSpPr>
            <p:cNvPr id="29" name="Group 28">
              <a:extLst>
                <a:ext uri="{FF2B5EF4-FFF2-40B4-BE49-F238E27FC236}">
                  <a16:creationId xmlns:a16="http://schemas.microsoft.com/office/drawing/2014/main" id="{3B95261F-2E8E-3F4D-B489-BCA6AFD674A9}"/>
                </a:ext>
              </a:extLst>
            </p:cNvPr>
            <p:cNvGrpSpPr/>
            <p:nvPr/>
          </p:nvGrpSpPr>
          <p:grpSpPr>
            <a:xfrm>
              <a:off x="3440005" y="2565804"/>
              <a:ext cx="925516" cy="518117"/>
              <a:chOff x="2869932" y="1817948"/>
              <a:chExt cx="1144833" cy="607591"/>
            </a:xfrm>
          </p:grpSpPr>
          <p:sp>
            <p:nvSpPr>
              <p:cNvPr id="68" name="TextBox 67">
                <a:extLst>
                  <a:ext uri="{FF2B5EF4-FFF2-40B4-BE49-F238E27FC236}">
                    <a16:creationId xmlns:a16="http://schemas.microsoft.com/office/drawing/2014/main" id="{3066B412-1179-384F-AE20-DB2BE713E195}"/>
                  </a:ext>
                </a:extLst>
              </p:cNvPr>
              <p:cNvSpPr txBox="1"/>
              <p:nvPr/>
            </p:nvSpPr>
            <p:spPr>
              <a:xfrm>
                <a:off x="2869932" y="1817948"/>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 CANADA</a:t>
                </a:r>
              </a:p>
            </p:txBody>
          </p:sp>
          <p:cxnSp>
            <p:nvCxnSpPr>
              <p:cNvPr id="69" name="Straight Connector 68">
                <a:extLst>
                  <a:ext uri="{FF2B5EF4-FFF2-40B4-BE49-F238E27FC236}">
                    <a16:creationId xmlns:a16="http://schemas.microsoft.com/office/drawing/2014/main" id="{1597D28C-F392-1E44-8FE5-7997C402267E}"/>
                  </a:ext>
                </a:extLst>
              </p:cNvPr>
              <p:cNvCxnSpPr/>
              <p:nvPr/>
            </p:nvCxnSpPr>
            <p:spPr>
              <a:xfrm flipH="1" flipV="1">
                <a:off x="3546761" y="2044467"/>
                <a:ext cx="468004" cy="381072"/>
              </a:xfrm>
              <a:prstGeom prst="line">
                <a:avLst/>
              </a:prstGeom>
              <a:noFill/>
              <a:ln w="19050" cap="flat" cmpd="sng" algn="ctr">
                <a:solidFill>
                  <a:srgbClr val="474746">
                    <a:lumMod val="60000"/>
                    <a:lumOff val="40000"/>
                  </a:srgbClr>
                </a:solidFill>
                <a:prstDash val="solid"/>
              </a:ln>
              <a:effectLst/>
            </p:spPr>
          </p:cxnSp>
          <p:cxnSp>
            <p:nvCxnSpPr>
              <p:cNvPr id="70" name="Straight Connector 69">
                <a:extLst>
                  <a:ext uri="{FF2B5EF4-FFF2-40B4-BE49-F238E27FC236}">
                    <a16:creationId xmlns:a16="http://schemas.microsoft.com/office/drawing/2014/main" id="{FCDBA60E-735E-6146-BFD1-A3CC00496FC7}"/>
                  </a:ext>
                </a:extLst>
              </p:cNvPr>
              <p:cNvCxnSpPr/>
              <p:nvPr/>
            </p:nvCxnSpPr>
            <p:spPr>
              <a:xfrm flipH="1">
                <a:off x="2905548" y="2044467"/>
                <a:ext cx="645348" cy="0"/>
              </a:xfrm>
              <a:prstGeom prst="line">
                <a:avLst/>
              </a:prstGeom>
              <a:noFill/>
              <a:ln w="19050" cap="flat" cmpd="sng" algn="ctr">
                <a:solidFill>
                  <a:srgbClr val="474746">
                    <a:lumMod val="60000"/>
                    <a:lumOff val="40000"/>
                  </a:srgbClr>
                </a:solidFill>
                <a:prstDash val="solid"/>
              </a:ln>
              <a:effectLst/>
            </p:spPr>
          </p:cxnSp>
        </p:grpSp>
        <p:grpSp>
          <p:nvGrpSpPr>
            <p:cNvPr id="30" name="Group 29">
              <a:extLst>
                <a:ext uri="{FF2B5EF4-FFF2-40B4-BE49-F238E27FC236}">
                  <a16:creationId xmlns:a16="http://schemas.microsoft.com/office/drawing/2014/main" id="{ACD6E641-C073-6E49-9ED0-8D6D38F97B1F}"/>
                </a:ext>
              </a:extLst>
            </p:cNvPr>
            <p:cNvGrpSpPr/>
            <p:nvPr/>
          </p:nvGrpSpPr>
          <p:grpSpPr>
            <a:xfrm>
              <a:off x="5143532" y="2975724"/>
              <a:ext cx="838774" cy="207749"/>
              <a:chOff x="4688844" y="2459113"/>
              <a:chExt cx="1037536" cy="243625"/>
            </a:xfrm>
          </p:grpSpPr>
          <p:cxnSp>
            <p:nvCxnSpPr>
              <p:cNvPr id="65" name="Straight Connector 64">
                <a:extLst>
                  <a:ext uri="{FF2B5EF4-FFF2-40B4-BE49-F238E27FC236}">
                    <a16:creationId xmlns:a16="http://schemas.microsoft.com/office/drawing/2014/main" id="{CBEDBF23-7151-B343-B427-70F8C3BFC790}"/>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66" name="Straight Connector 65">
                <a:extLst>
                  <a:ext uri="{FF2B5EF4-FFF2-40B4-BE49-F238E27FC236}">
                    <a16:creationId xmlns:a16="http://schemas.microsoft.com/office/drawing/2014/main" id="{CE882C82-0BB3-B946-AB6C-2C6CFF8CEC3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67" name="TextBox 66">
                <a:extLst>
                  <a:ext uri="{FF2B5EF4-FFF2-40B4-BE49-F238E27FC236}">
                    <a16:creationId xmlns:a16="http://schemas.microsoft.com/office/drawing/2014/main" id="{236E9FF1-2D6F-8F48-A18E-1A3834B7697F}"/>
                  </a:ext>
                </a:extLst>
              </p:cNvPr>
              <p:cNvSpPr txBox="1"/>
              <p:nvPr/>
            </p:nvSpPr>
            <p:spPr>
              <a:xfrm>
                <a:off x="4688844" y="2459113"/>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LONDON</a:t>
                </a:r>
              </a:p>
            </p:txBody>
          </p:sp>
        </p:grpSp>
        <p:sp>
          <p:nvSpPr>
            <p:cNvPr id="31" name="TextBox 30">
              <a:extLst>
                <a:ext uri="{FF2B5EF4-FFF2-40B4-BE49-F238E27FC236}">
                  <a16:creationId xmlns:a16="http://schemas.microsoft.com/office/drawing/2014/main" id="{FDAFEBB1-3357-1D46-B9AA-BE4F91D809D9}"/>
                </a:ext>
              </a:extLst>
            </p:cNvPr>
            <p:cNvSpPr txBox="1"/>
            <p:nvPr/>
          </p:nvSpPr>
          <p:spPr>
            <a:xfrm>
              <a:off x="7226561" y="4089799"/>
              <a:ext cx="57579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MUMBAI</a:t>
              </a:r>
            </a:p>
          </p:txBody>
        </p:sp>
        <p:sp>
          <p:nvSpPr>
            <p:cNvPr id="32" name="TextBox 31">
              <a:extLst>
                <a:ext uri="{FF2B5EF4-FFF2-40B4-BE49-F238E27FC236}">
                  <a16:creationId xmlns:a16="http://schemas.microsoft.com/office/drawing/2014/main" id="{A258B2C9-569F-0C4A-B235-8D420F998FC8}"/>
                </a:ext>
              </a:extLst>
            </p:cNvPr>
            <p:cNvSpPr txBox="1"/>
            <p:nvPr/>
          </p:nvSpPr>
          <p:spPr>
            <a:xfrm>
              <a:off x="6374632" y="2903854"/>
              <a:ext cx="73449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FRANKFURT</a:t>
              </a:r>
            </a:p>
          </p:txBody>
        </p:sp>
        <p:grpSp>
          <p:nvGrpSpPr>
            <p:cNvPr id="33" name="Group 32">
              <a:extLst>
                <a:ext uri="{FF2B5EF4-FFF2-40B4-BE49-F238E27FC236}">
                  <a16:creationId xmlns:a16="http://schemas.microsoft.com/office/drawing/2014/main" id="{68274A32-3645-A443-81BF-382256428396}"/>
                </a:ext>
              </a:extLst>
            </p:cNvPr>
            <p:cNvGrpSpPr/>
            <p:nvPr/>
          </p:nvGrpSpPr>
          <p:grpSpPr>
            <a:xfrm>
              <a:off x="5865825" y="2317668"/>
              <a:ext cx="654701" cy="476875"/>
              <a:chOff x="5792828" y="1600222"/>
              <a:chExt cx="809844" cy="559227"/>
            </a:xfrm>
          </p:grpSpPr>
          <p:cxnSp>
            <p:nvCxnSpPr>
              <p:cNvPr id="62" name="Straight Connector 61">
                <a:extLst>
                  <a:ext uri="{FF2B5EF4-FFF2-40B4-BE49-F238E27FC236}">
                    <a16:creationId xmlns:a16="http://schemas.microsoft.com/office/drawing/2014/main" id="{91FCA98C-0E3C-464B-8CFB-3898213888C2}"/>
                  </a:ext>
                </a:extLst>
              </p:cNvPr>
              <p:cNvCxnSpPr/>
              <p:nvPr/>
            </p:nvCxnSpPr>
            <p:spPr>
              <a:xfrm flipV="1">
                <a:off x="5792828" y="1805941"/>
                <a:ext cx="163473" cy="353508"/>
              </a:xfrm>
              <a:prstGeom prst="line">
                <a:avLst/>
              </a:prstGeom>
              <a:noFill/>
              <a:ln w="19050" cap="flat" cmpd="sng" algn="ctr">
                <a:solidFill>
                  <a:srgbClr val="474746">
                    <a:lumMod val="60000"/>
                    <a:lumOff val="40000"/>
                  </a:srgbClr>
                </a:solidFill>
                <a:prstDash val="solid"/>
              </a:ln>
              <a:effectLst/>
            </p:spPr>
          </p:cxnSp>
          <p:cxnSp>
            <p:nvCxnSpPr>
              <p:cNvPr id="63" name="Straight Connector 62">
                <a:extLst>
                  <a:ext uri="{FF2B5EF4-FFF2-40B4-BE49-F238E27FC236}">
                    <a16:creationId xmlns:a16="http://schemas.microsoft.com/office/drawing/2014/main" id="{08992D29-1F31-0747-A237-F91C572E739B}"/>
                  </a:ext>
                </a:extLst>
              </p:cNvPr>
              <p:cNvCxnSpPr/>
              <p:nvPr/>
            </p:nvCxnSpPr>
            <p:spPr>
              <a:xfrm flipH="1">
                <a:off x="5945915" y="1805905"/>
                <a:ext cx="573756" cy="1"/>
              </a:xfrm>
              <a:prstGeom prst="line">
                <a:avLst/>
              </a:prstGeom>
              <a:noFill/>
              <a:ln w="19050" cap="flat" cmpd="sng" algn="ctr">
                <a:solidFill>
                  <a:srgbClr val="474746">
                    <a:lumMod val="60000"/>
                    <a:lumOff val="40000"/>
                  </a:srgbClr>
                </a:solidFill>
                <a:prstDash val="solid"/>
              </a:ln>
              <a:effectLst/>
            </p:spPr>
          </p:cxnSp>
          <p:sp>
            <p:nvSpPr>
              <p:cNvPr id="64" name="TextBox 63">
                <a:extLst>
                  <a:ext uri="{FF2B5EF4-FFF2-40B4-BE49-F238E27FC236}">
                    <a16:creationId xmlns:a16="http://schemas.microsoft.com/office/drawing/2014/main" id="{FB521057-863E-7D45-B76D-3C1DC18AE38B}"/>
                  </a:ext>
                </a:extLst>
              </p:cNvPr>
              <p:cNvSpPr txBox="1"/>
              <p:nvPr/>
            </p:nvSpPr>
            <p:spPr>
              <a:xfrm>
                <a:off x="5874564" y="1600222"/>
                <a:ext cx="728108"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IRELAND</a:t>
                </a:r>
              </a:p>
            </p:txBody>
          </p:sp>
        </p:grpSp>
        <p:grpSp>
          <p:nvGrpSpPr>
            <p:cNvPr id="34" name="Group 33">
              <a:extLst>
                <a:ext uri="{FF2B5EF4-FFF2-40B4-BE49-F238E27FC236}">
                  <a16:creationId xmlns:a16="http://schemas.microsoft.com/office/drawing/2014/main" id="{164DBB58-F13E-274D-A7F4-88B403309D3B}"/>
                </a:ext>
              </a:extLst>
            </p:cNvPr>
            <p:cNvGrpSpPr/>
            <p:nvPr/>
          </p:nvGrpSpPr>
          <p:grpSpPr>
            <a:xfrm>
              <a:off x="4991682" y="5302500"/>
              <a:ext cx="852793" cy="237726"/>
              <a:chOff x="4688839" y="5215230"/>
              <a:chExt cx="1054878" cy="278778"/>
            </a:xfrm>
          </p:grpSpPr>
          <p:cxnSp>
            <p:nvCxnSpPr>
              <p:cNvPr id="59" name="Straight Connector 58">
                <a:extLst>
                  <a:ext uri="{FF2B5EF4-FFF2-40B4-BE49-F238E27FC236}">
                    <a16:creationId xmlns:a16="http://schemas.microsoft.com/office/drawing/2014/main" id="{426F611C-5EAE-9943-9C71-7B43E1D360E5}"/>
                  </a:ext>
                </a:extLst>
              </p:cNvPr>
              <p:cNvCxnSpPr/>
              <p:nvPr/>
            </p:nvCxnSpPr>
            <p:spPr>
              <a:xfrm flipH="1" flipV="1">
                <a:off x="4688839" y="5215230"/>
                <a:ext cx="219703" cy="251157"/>
              </a:xfrm>
              <a:prstGeom prst="line">
                <a:avLst/>
              </a:prstGeom>
              <a:noFill/>
              <a:ln w="19050" cap="flat" cmpd="sng" algn="ctr">
                <a:solidFill>
                  <a:srgbClr val="474746">
                    <a:lumMod val="60000"/>
                    <a:lumOff val="40000"/>
                  </a:srgbClr>
                </a:solidFill>
                <a:prstDash val="solid"/>
              </a:ln>
              <a:effectLst/>
            </p:spPr>
          </p:cxnSp>
          <p:cxnSp>
            <p:nvCxnSpPr>
              <p:cNvPr id="60" name="Straight Connector 59">
                <a:extLst>
                  <a:ext uri="{FF2B5EF4-FFF2-40B4-BE49-F238E27FC236}">
                    <a16:creationId xmlns:a16="http://schemas.microsoft.com/office/drawing/2014/main" id="{FED3C485-AA8F-6842-9B4C-4F18CD48FCED}"/>
                  </a:ext>
                </a:extLst>
              </p:cNvPr>
              <p:cNvCxnSpPr/>
              <p:nvPr/>
            </p:nvCxnSpPr>
            <p:spPr>
              <a:xfrm flipH="1">
                <a:off x="4903462" y="5466388"/>
                <a:ext cx="796137" cy="1"/>
              </a:xfrm>
              <a:prstGeom prst="line">
                <a:avLst/>
              </a:prstGeom>
              <a:noFill/>
              <a:ln w="19050" cap="flat" cmpd="sng" algn="ctr">
                <a:solidFill>
                  <a:srgbClr val="474746">
                    <a:lumMod val="60000"/>
                    <a:lumOff val="40000"/>
                  </a:srgbClr>
                </a:solidFill>
                <a:prstDash val="solid"/>
              </a:ln>
              <a:effectLst/>
            </p:spPr>
          </p:cxnSp>
          <p:sp>
            <p:nvSpPr>
              <p:cNvPr id="61" name="TextBox 60">
                <a:extLst>
                  <a:ext uri="{FF2B5EF4-FFF2-40B4-BE49-F238E27FC236}">
                    <a16:creationId xmlns:a16="http://schemas.microsoft.com/office/drawing/2014/main" id="{675E76E3-AE91-F046-9E3E-B815C732AA67}"/>
                  </a:ext>
                </a:extLst>
              </p:cNvPr>
              <p:cNvSpPr txBox="1"/>
              <p:nvPr/>
            </p:nvSpPr>
            <p:spPr>
              <a:xfrm>
                <a:off x="4841118" y="5250383"/>
                <a:ext cx="902599"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SÃO PAULO</a:t>
                </a:r>
              </a:p>
            </p:txBody>
          </p:sp>
        </p:grpSp>
        <p:sp>
          <p:nvSpPr>
            <p:cNvPr id="35" name="Oval 34">
              <a:extLst>
                <a:ext uri="{FF2B5EF4-FFF2-40B4-BE49-F238E27FC236}">
                  <a16:creationId xmlns:a16="http://schemas.microsoft.com/office/drawing/2014/main" id="{2500B4F7-3C76-3A4D-A7FB-A05D6E4D49B4}"/>
                </a:ext>
              </a:extLst>
            </p:cNvPr>
            <p:cNvSpPr/>
            <p:nvPr/>
          </p:nvSpPr>
          <p:spPr>
            <a:xfrm>
              <a:off x="3970329" y="326192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6" name="Oval 35">
              <a:extLst>
                <a:ext uri="{FF2B5EF4-FFF2-40B4-BE49-F238E27FC236}">
                  <a16:creationId xmlns:a16="http://schemas.microsoft.com/office/drawing/2014/main" id="{12158405-9592-DB42-B603-54E995E65B4A}"/>
                </a:ext>
              </a:extLst>
            </p:cNvPr>
            <p:cNvSpPr/>
            <p:nvPr/>
          </p:nvSpPr>
          <p:spPr>
            <a:xfrm>
              <a:off x="4334818" y="3002205"/>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7" name="Oval 36">
              <a:extLst>
                <a:ext uri="{FF2B5EF4-FFF2-40B4-BE49-F238E27FC236}">
                  <a16:creationId xmlns:a16="http://schemas.microsoft.com/office/drawing/2014/main" id="{23C9209F-A7FC-FE40-BB1F-919BB289C3F2}"/>
                </a:ext>
              </a:extLst>
            </p:cNvPr>
            <p:cNvSpPr/>
            <p:nvPr/>
          </p:nvSpPr>
          <p:spPr>
            <a:xfrm>
              <a:off x="3181289" y="331195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8" name="Oval 37">
              <a:extLst>
                <a:ext uri="{FF2B5EF4-FFF2-40B4-BE49-F238E27FC236}">
                  <a16:creationId xmlns:a16="http://schemas.microsoft.com/office/drawing/2014/main" id="{1E69C942-681F-9B44-85CA-8B023B4BCAF6}"/>
                </a:ext>
              </a:extLst>
            </p:cNvPr>
            <p:cNvSpPr/>
            <p:nvPr/>
          </p:nvSpPr>
          <p:spPr>
            <a:xfrm>
              <a:off x="3095545" y="308706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9" name="Oval 38">
              <a:extLst>
                <a:ext uri="{FF2B5EF4-FFF2-40B4-BE49-F238E27FC236}">
                  <a16:creationId xmlns:a16="http://schemas.microsoft.com/office/drawing/2014/main" id="{00031E37-7B78-B746-B242-7852B96F241A}"/>
                </a:ext>
              </a:extLst>
            </p:cNvPr>
            <p:cNvSpPr/>
            <p:nvPr/>
          </p:nvSpPr>
          <p:spPr>
            <a:xfrm>
              <a:off x="3322048"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BB468818-3573-084A-B163-0FCEC7E91985}"/>
                </a:ext>
              </a:extLst>
            </p:cNvPr>
            <p:cNvSpPr/>
            <p:nvPr/>
          </p:nvSpPr>
          <p:spPr>
            <a:xfrm>
              <a:off x="4775729" y="5042593"/>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1" name="Rectangle 40">
              <a:extLst>
                <a:ext uri="{FF2B5EF4-FFF2-40B4-BE49-F238E27FC236}">
                  <a16:creationId xmlns:a16="http://schemas.microsoft.com/office/drawing/2014/main" id="{6777C44B-EB58-6B47-81EC-1BD44DFF76BC}"/>
                </a:ext>
              </a:extLst>
            </p:cNvPr>
            <p:cNvSpPr/>
            <p:nvPr/>
          </p:nvSpPr>
          <p:spPr>
            <a:xfrm>
              <a:off x="2152438" y="5001061"/>
              <a:ext cx="1322976" cy="270918"/>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ectangle 41">
              <a:extLst>
                <a:ext uri="{FF2B5EF4-FFF2-40B4-BE49-F238E27FC236}">
                  <a16:creationId xmlns:a16="http://schemas.microsoft.com/office/drawing/2014/main" id="{D63D4E0E-E7C8-9243-A8E1-5CECD2CF4CD1}"/>
                </a:ext>
              </a:extLst>
            </p:cNvPr>
            <p:cNvSpPr/>
            <p:nvPr/>
          </p:nvSpPr>
          <p:spPr>
            <a:xfrm>
              <a:off x="1722656" y="5369180"/>
              <a:ext cx="1752758" cy="341170"/>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954C63CE-41B0-B440-AC41-4CD65831CA96}"/>
                </a:ext>
              </a:extLst>
            </p:cNvPr>
            <p:cNvSpPr/>
            <p:nvPr/>
          </p:nvSpPr>
          <p:spPr>
            <a:xfrm>
              <a:off x="8355250" y="438379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EAAE953E-674A-714A-999B-5B716308C378}"/>
                </a:ext>
              </a:extLst>
            </p:cNvPr>
            <p:cNvSpPr/>
            <p:nvPr/>
          </p:nvSpPr>
          <p:spPr>
            <a:xfrm>
              <a:off x="7777447" y="389783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5" name="Oval 44">
              <a:extLst>
                <a:ext uri="{FF2B5EF4-FFF2-40B4-BE49-F238E27FC236}">
                  <a16:creationId xmlns:a16="http://schemas.microsoft.com/office/drawing/2014/main" id="{C6437044-1E78-C94C-BD71-33E64B5AE914}"/>
                </a:ext>
              </a:extLst>
            </p:cNvPr>
            <p:cNvSpPr/>
            <p:nvPr/>
          </p:nvSpPr>
          <p:spPr>
            <a:xfrm>
              <a:off x="9278480" y="3422491"/>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C7F2C7EC-B50D-944C-9A8A-8792D6298A91}"/>
                </a:ext>
              </a:extLst>
            </p:cNvPr>
            <p:cNvSpPr/>
            <p:nvPr/>
          </p:nvSpPr>
          <p:spPr>
            <a:xfrm>
              <a:off x="8943144" y="330624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7" name="Oval 46">
              <a:extLst>
                <a:ext uri="{FF2B5EF4-FFF2-40B4-BE49-F238E27FC236}">
                  <a16:creationId xmlns:a16="http://schemas.microsoft.com/office/drawing/2014/main" id="{615FA065-9E27-2447-A11F-F3EFA778B2CA}"/>
                </a:ext>
              </a:extLst>
            </p:cNvPr>
            <p:cNvSpPr/>
            <p:nvPr/>
          </p:nvSpPr>
          <p:spPr>
            <a:xfrm>
              <a:off x="8690963"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8" name="Oval 47">
              <a:extLst>
                <a:ext uri="{FF2B5EF4-FFF2-40B4-BE49-F238E27FC236}">
                  <a16:creationId xmlns:a16="http://schemas.microsoft.com/office/drawing/2014/main" id="{0A333317-B145-0946-9BCF-AE55DBA7A13F}"/>
                </a:ext>
              </a:extLst>
            </p:cNvPr>
            <p:cNvSpPr/>
            <p:nvPr/>
          </p:nvSpPr>
          <p:spPr>
            <a:xfrm>
              <a:off x="9527941" y="521970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9" name="Oval 48">
              <a:extLst>
                <a:ext uri="{FF2B5EF4-FFF2-40B4-BE49-F238E27FC236}">
                  <a16:creationId xmlns:a16="http://schemas.microsoft.com/office/drawing/2014/main" id="{FCD914C1-3DFF-0645-A247-C4D34D661CC4}"/>
                </a:ext>
              </a:extLst>
            </p:cNvPr>
            <p:cNvSpPr/>
            <p:nvPr/>
          </p:nvSpPr>
          <p:spPr>
            <a:xfrm>
              <a:off x="6072690" y="288551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Oval 49">
              <a:extLst>
                <a:ext uri="{FF2B5EF4-FFF2-40B4-BE49-F238E27FC236}">
                  <a16:creationId xmlns:a16="http://schemas.microsoft.com/office/drawing/2014/main" id="{9ADCA723-660E-8842-B81C-E456D596C336}"/>
                </a:ext>
              </a:extLst>
            </p:cNvPr>
            <p:cNvSpPr/>
            <p:nvPr/>
          </p:nvSpPr>
          <p:spPr>
            <a:xfrm>
              <a:off x="5693245" y="270248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1" name="Oval 50">
              <a:extLst>
                <a:ext uri="{FF2B5EF4-FFF2-40B4-BE49-F238E27FC236}">
                  <a16:creationId xmlns:a16="http://schemas.microsoft.com/office/drawing/2014/main" id="{93A27BA0-053C-3F4D-961F-33A13156C7C4}"/>
                </a:ext>
              </a:extLst>
            </p:cNvPr>
            <p:cNvSpPr/>
            <p:nvPr/>
          </p:nvSpPr>
          <p:spPr>
            <a:xfrm>
              <a:off x="5867021" y="284276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Oval 51">
              <a:extLst>
                <a:ext uri="{FF2B5EF4-FFF2-40B4-BE49-F238E27FC236}">
                  <a16:creationId xmlns:a16="http://schemas.microsoft.com/office/drawing/2014/main" id="{67220EEB-1A87-DF43-8FB3-6576E612D0AC}"/>
                </a:ext>
              </a:extLst>
            </p:cNvPr>
            <p:cNvSpPr/>
            <p:nvPr/>
          </p:nvSpPr>
          <p:spPr>
            <a:xfrm>
              <a:off x="4175236" y="334694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6</a:t>
              </a:r>
            </a:p>
          </p:txBody>
        </p:sp>
        <p:sp>
          <p:nvSpPr>
            <p:cNvPr id="53" name="TextBox 52">
              <a:extLst>
                <a:ext uri="{FF2B5EF4-FFF2-40B4-BE49-F238E27FC236}">
                  <a16:creationId xmlns:a16="http://schemas.microsoft.com/office/drawing/2014/main" id="{252F7B40-887C-894C-A617-4ABFD249E9C6}"/>
                </a:ext>
              </a:extLst>
            </p:cNvPr>
            <p:cNvSpPr txBox="1"/>
            <p:nvPr/>
          </p:nvSpPr>
          <p:spPr>
            <a:xfrm>
              <a:off x="2094078" y="4978721"/>
              <a:ext cx="2423327"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&amp; Number of AZs</a:t>
              </a:r>
            </a:p>
          </p:txBody>
        </p:sp>
        <p:grpSp>
          <p:nvGrpSpPr>
            <p:cNvPr id="54" name="Group 53">
              <a:extLst>
                <a:ext uri="{FF2B5EF4-FFF2-40B4-BE49-F238E27FC236}">
                  <a16:creationId xmlns:a16="http://schemas.microsoft.com/office/drawing/2014/main" id="{086503ED-81CB-1A41-A20D-13E51E6000A8}"/>
                </a:ext>
              </a:extLst>
            </p:cNvPr>
            <p:cNvGrpSpPr/>
            <p:nvPr/>
          </p:nvGrpSpPr>
          <p:grpSpPr>
            <a:xfrm>
              <a:off x="5213245" y="3264196"/>
              <a:ext cx="838774" cy="207749"/>
              <a:chOff x="4688844" y="2459113"/>
              <a:chExt cx="1037536" cy="243625"/>
            </a:xfrm>
          </p:grpSpPr>
          <p:cxnSp>
            <p:nvCxnSpPr>
              <p:cNvPr id="56" name="Straight Connector 55">
                <a:extLst>
                  <a:ext uri="{FF2B5EF4-FFF2-40B4-BE49-F238E27FC236}">
                    <a16:creationId xmlns:a16="http://schemas.microsoft.com/office/drawing/2014/main" id="{C535578D-7312-A649-96D6-4240ACAE110B}"/>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57" name="Straight Connector 56">
                <a:extLst>
                  <a:ext uri="{FF2B5EF4-FFF2-40B4-BE49-F238E27FC236}">
                    <a16:creationId xmlns:a16="http://schemas.microsoft.com/office/drawing/2014/main" id="{B1873ACD-9AE5-F645-8171-EFB1CE9DB70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58" name="TextBox 57">
                <a:extLst>
                  <a:ext uri="{FF2B5EF4-FFF2-40B4-BE49-F238E27FC236}">
                    <a16:creationId xmlns:a16="http://schemas.microsoft.com/office/drawing/2014/main" id="{AC219DF1-40FF-EB40-B28D-790F3AB11B2E}"/>
                  </a:ext>
                </a:extLst>
              </p:cNvPr>
              <p:cNvSpPr txBox="1"/>
              <p:nvPr/>
            </p:nvSpPr>
            <p:spPr>
              <a:xfrm>
                <a:off x="4688844" y="2459113"/>
                <a:ext cx="56353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PARIS</a:t>
                </a:r>
              </a:p>
            </p:txBody>
          </p:sp>
        </p:grpSp>
        <p:sp>
          <p:nvSpPr>
            <p:cNvPr id="55" name="Oval 54">
              <a:extLst>
                <a:ext uri="{FF2B5EF4-FFF2-40B4-BE49-F238E27FC236}">
                  <a16:creationId xmlns:a16="http://schemas.microsoft.com/office/drawing/2014/main" id="{E9662862-827D-8F4B-A847-51C26A516053}"/>
                </a:ext>
              </a:extLst>
            </p:cNvPr>
            <p:cNvSpPr/>
            <p:nvPr/>
          </p:nvSpPr>
          <p:spPr>
            <a:xfrm>
              <a:off x="5942637" y="306754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100" name="TextBox 99">
            <a:extLst>
              <a:ext uri="{FF2B5EF4-FFF2-40B4-BE49-F238E27FC236}">
                <a16:creationId xmlns:a16="http://schemas.microsoft.com/office/drawing/2014/main" id="{5727B7D2-F0AC-DA4E-A764-5AECBA066F38}"/>
              </a:ext>
            </a:extLst>
          </p:cNvPr>
          <p:cNvSpPr txBox="1"/>
          <p:nvPr/>
        </p:nvSpPr>
        <p:spPr>
          <a:xfrm>
            <a:off x="8687537" y="3829810"/>
            <a:ext cx="510076" cy="20774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OSAKA</a:t>
            </a:r>
          </a:p>
        </p:txBody>
      </p:sp>
      <p:cxnSp>
        <p:nvCxnSpPr>
          <p:cNvPr id="101" name="Straight Connector 100">
            <a:extLst>
              <a:ext uri="{FF2B5EF4-FFF2-40B4-BE49-F238E27FC236}">
                <a16:creationId xmlns:a16="http://schemas.microsoft.com/office/drawing/2014/main" id="{8D1FA8A8-E713-854E-8210-066B67907E73}"/>
              </a:ext>
            </a:extLst>
          </p:cNvPr>
          <p:cNvCxnSpPr/>
          <p:nvPr/>
        </p:nvCxnSpPr>
        <p:spPr>
          <a:xfrm flipH="1">
            <a:off x="9118874" y="3866098"/>
            <a:ext cx="102509" cy="142792"/>
          </a:xfrm>
          <a:prstGeom prst="line">
            <a:avLst/>
          </a:prstGeom>
          <a:noFill/>
          <a:ln w="19050" cap="flat" cmpd="sng" algn="ctr">
            <a:solidFill>
              <a:srgbClr val="474746">
                <a:lumMod val="60000"/>
                <a:lumOff val="40000"/>
              </a:srgbClr>
            </a:solidFill>
            <a:prstDash val="solid"/>
          </a:ln>
          <a:effectLst/>
        </p:spPr>
      </p:cxnSp>
      <p:cxnSp>
        <p:nvCxnSpPr>
          <p:cNvPr id="102" name="Straight Connector 101">
            <a:extLst>
              <a:ext uri="{FF2B5EF4-FFF2-40B4-BE49-F238E27FC236}">
                <a16:creationId xmlns:a16="http://schemas.microsoft.com/office/drawing/2014/main" id="{8F4BC022-FB58-314C-834C-F07280FCF4A1}"/>
              </a:ext>
            </a:extLst>
          </p:cNvPr>
          <p:cNvCxnSpPr/>
          <p:nvPr/>
        </p:nvCxnSpPr>
        <p:spPr>
          <a:xfrm flipH="1">
            <a:off x="8773257" y="4003487"/>
            <a:ext cx="365760" cy="0"/>
          </a:xfrm>
          <a:prstGeom prst="line">
            <a:avLst/>
          </a:prstGeom>
          <a:noFill/>
          <a:ln w="19050" cap="flat" cmpd="sng" algn="ctr">
            <a:solidFill>
              <a:srgbClr val="474746">
                <a:lumMod val="60000"/>
                <a:lumOff val="40000"/>
              </a:srgbClr>
            </a:solidFill>
            <a:prstDash val="solid"/>
          </a:ln>
          <a:effectLst/>
        </p:spPr>
      </p:cxnSp>
      <p:sp>
        <p:nvSpPr>
          <p:cNvPr id="103" name="Oval 102">
            <a:extLst>
              <a:ext uri="{FF2B5EF4-FFF2-40B4-BE49-F238E27FC236}">
                <a16:creationId xmlns:a16="http://schemas.microsoft.com/office/drawing/2014/main" id="{28AA6949-3BEC-E143-A947-123EAF51ACEA}"/>
              </a:ext>
            </a:extLst>
          </p:cNvPr>
          <p:cNvSpPr/>
          <p:nvPr/>
        </p:nvSpPr>
        <p:spPr>
          <a:xfrm>
            <a:off x="9149335" y="363784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107" name="Straight Connector 106">
            <a:extLst>
              <a:ext uri="{FF2B5EF4-FFF2-40B4-BE49-F238E27FC236}">
                <a16:creationId xmlns:a16="http://schemas.microsoft.com/office/drawing/2014/main" id="{1C8DC60B-9AF4-2F4F-8FB3-A4F4BDBA55BE}"/>
              </a:ext>
            </a:extLst>
          </p:cNvPr>
          <p:cNvCxnSpPr>
            <a:cxnSpLocks/>
          </p:cNvCxnSpPr>
          <p:nvPr/>
        </p:nvCxnSpPr>
        <p:spPr>
          <a:xfrm flipV="1">
            <a:off x="8502773" y="2938656"/>
            <a:ext cx="82427" cy="274436"/>
          </a:xfrm>
          <a:prstGeom prst="line">
            <a:avLst/>
          </a:prstGeom>
          <a:noFill/>
          <a:ln w="19050" cap="flat" cmpd="sng" algn="ctr">
            <a:solidFill>
              <a:srgbClr val="474746">
                <a:lumMod val="60000"/>
                <a:lumOff val="40000"/>
              </a:srgbClr>
            </a:solidFill>
            <a:prstDash val="solid"/>
          </a:ln>
          <a:effectLst/>
        </p:spPr>
      </p:cxnSp>
      <p:sp>
        <p:nvSpPr>
          <p:cNvPr id="108" name="TextBox 107">
            <a:extLst>
              <a:ext uri="{FF2B5EF4-FFF2-40B4-BE49-F238E27FC236}">
                <a16:creationId xmlns:a16="http://schemas.microsoft.com/office/drawing/2014/main" id="{306B9A4D-7406-4047-9A90-C9D1248C4AB4}"/>
              </a:ext>
            </a:extLst>
          </p:cNvPr>
          <p:cNvSpPr txBox="1"/>
          <p:nvPr/>
        </p:nvSpPr>
        <p:spPr>
          <a:xfrm>
            <a:off x="8485975" y="2776059"/>
            <a:ext cx="580608"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NINGXIA</a:t>
            </a:r>
          </a:p>
        </p:txBody>
      </p:sp>
      <p:sp>
        <p:nvSpPr>
          <p:cNvPr id="109" name="Oval 108">
            <a:extLst>
              <a:ext uri="{FF2B5EF4-FFF2-40B4-BE49-F238E27FC236}">
                <a16:creationId xmlns:a16="http://schemas.microsoft.com/office/drawing/2014/main" id="{1EF9FD8C-D20D-A242-91FB-291163E7BBFA}"/>
              </a:ext>
            </a:extLst>
          </p:cNvPr>
          <p:cNvSpPr/>
          <p:nvPr/>
        </p:nvSpPr>
        <p:spPr>
          <a:xfrm>
            <a:off x="8346061" y="317059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110" name="Straight Connector 109">
            <a:extLst>
              <a:ext uri="{FF2B5EF4-FFF2-40B4-BE49-F238E27FC236}">
                <a16:creationId xmlns:a16="http://schemas.microsoft.com/office/drawing/2014/main" id="{204B9FA7-AC0E-324F-8788-C1E15F65DF7C}"/>
              </a:ext>
            </a:extLst>
          </p:cNvPr>
          <p:cNvCxnSpPr>
            <a:cxnSpLocks/>
          </p:cNvCxnSpPr>
          <p:nvPr/>
        </p:nvCxnSpPr>
        <p:spPr>
          <a:xfrm flipH="1">
            <a:off x="8592614" y="2938656"/>
            <a:ext cx="316666" cy="0"/>
          </a:xfrm>
          <a:prstGeom prst="line">
            <a:avLst/>
          </a:prstGeom>
          <a:noFill/>
          <a:ln w="19050" cap="flat" cmpd="sng" algn="ctr">
            <a:solidFill>
              <a:srgbClr val="474746">
                <a:lumMod val="60000"/>
                <a:lumOff val="40000"/>
              </a:srgbClr>
            </a:solidFill>
            <a:prstDash val="solid"/>
          </a:ln>
          <a:effectLst/>
        </p:spPr>
      </p:cxnSp>
    </p:spTree>
    <p:extLst>
      <p:ext uri="{BB962C8B-B14F-4D97-AF65-F5344CB8AC3E}">
        <p14:creationId xmlns:p14="http://schemas.microsoft.com/office/powerpoint/2010/main" val="361541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91-C1A3-2C4C-85EE-FBC291FEF890}"/>
              </a:ext>
            </a:extLst>
          </p:cNvPr>
          <p:cNvSpPr>
            <a:spLocks noGrp="1"/>
          </p:cNvSpPr>
          <p:nvPr>
            <p:ph type="title"/>
          </p:nvPr>
        </p:nvSpPr>
        <p:spPr/>
        <p:txBody>
          <a:bodyPr>
            <a:normAutofit fontScale="90000"/>
          </a:bodyPr>
          <a:lstStyle/>
          <a:p>
            <a:r>
              <a:rPr lang="en-US" sz="4200" dirty="0"/>
              <a:t>AWS Global Infrastructure: </a:t>
            </a:r>
            <a:br>
              <a:rPr lang="en-US" sz="4200" dirty="0"/>
            </a:br>
            <a:r>
              <a:rPr lang="en-US" sz="4200" dirty="0"/>
              <a:t>Regions Coming Soon</a:t>
            </a:r>
          </a:p>
        </p:txBody>
      </p:sp>
      <p:grpSp>
        <p:nvGrpSpPr>
          <p:cNvPr id="9" name="Group 8">
            <a:extLst>
              <a:ext uri="{FF2B5EF4-FFF2-40B4-BE49-F238E27FC236}">
                <a16:creationId xmlns:a16="http://schemas.microsoft.com/office/drawing/2014/main" id="{34859064-D929-6A4E-BBFA-1E17489EF918}"/>
              </a:ext>
            </a:extLst>
          </p:cNvPr>
          <p:cNvGrpSpPr/>
          <p:nvPr/>
        </p:nvGrpSpPr>
        <p:grpSpPr>
          <a:xfrm>
            <a:off x="1873815" y="1342267"/>
            <a:ext cx="8685001" cy="4906082"/>
            <a:chOff x="1873815" y="1342267"/>
            <a:chExt cx="8685001" cy="4906082"/>
          </a:xfrm>
        </p:grpSpPr>
        <p:pic>
          <p:nvPicPr>
            <p:cNvPr id="10" name="Picture 2" descr="https://upload.wikimedia.org/wikipedia/commons/f/f5/Worldemptymap.png">
              <a:extLst>
                <a:ext uri="{FF2B5EF4-FFF2-40B4-BE49-F238E27FC236}">
                  <a16:creationId xmlns:a16="http://schemas.microsoft.com/office/drawing/2014/main" id="{2208B575-2154-6C43-B8CC-3C6FAE17FB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47262" y="1342267"/>
              <a:ext cx="8611554" cy="490608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B1D04119-7D6D-A048-ABF5-81B3F9E9624A}"/>
                </a:ext>
              </a:extLst>
            </p:cNvPr>
            <p:cNvGrpSpPr/>
            <p:nvPr/>
          </p:nvGrpSpPr>
          <p:grpSpPr>
            <a:xfrm>
              <a:off x="1873815" y="3409741"/>
              <a:ext cx="1666235" cy="709028"/>
              <a:chOff x="630097" y="2240057"/>
              <a:chExt cx="1545809" cy="623604"/>
            </a:xfrm>
          </p:grpSpPr>
          <p:cxnSp>
            <p:nvCxnSpPr>
              <p:cNvPr id="95" name="Straight Connector 94">
                <a:extLst>
                  <a:ext uri="{FF2B5EF4-FFF2-40B4-BE49-F238E27FC236}">
                    <a16:creationId xmlns:a16="http://schemas.microsoft.com/office/drawing/2014/main" id="{16A65304-E566-704C-AC34-CCDC47D933FE}"/>
                  </a:ext>
                </a:extLst>
              </p:cNvPr>
              <p:cNvCxnSpPr/>
              <p:nvPr/>
            </p:nvCxnSpPr>
            <p:spPr>
              <a:xfrm flipH="1">
                <a:off x="2066355" y="2240057"/>
                <a:ext cx="109551" cy="619917"/>
              </a:xfrm>
              <a:prstGeom prst="line">
                <a:avLst/>
              </a:prstGeom>
              <a:noFill/>
              <a:ln w="19050" cap="flat" cmpd="sng" algn="ctr">
                <a:solidFill>
                  <a:srgbClr val="474746">
                    <a:lumMod val="60000"/>
                    <a:lumOff val="40000"/>
                  </a:srgbClr>
                </a:solidFill>
                <a:prstDash val="solid"/>
              </a:ln>
              <a:effectLst/>
            </p:spPr>
          </p:cxnSp>
          <p:cxnSp>
            <p:nvCxnSpPr>
              <p:cNvPr id="96" name="Straight Connector 95">
                <a:extLst>
                  <a:ext uri="{FF2B5EF4-FFF2-40B4-BE49-F238E27FC236}">
                    <a16:creationId xmlns:a16="http://schemas.microsoft.com/office/drawing/2014/main" id="{3E9FD782-5E26-EE4E-B76F-5EFDBA9C8FD9}"/>
                  </a:ext>
                </a:extLst>
              </p:cNvPr>
              <p:cNvCxnSpPr/>
              <p:nvPr/>
            </p:nvCxnSpPr>
            <p:spPr>
              <a:xfrm flipH="1">
                <a:off x="671731" y="2859977"/>
                <a:ext cx="1399051" cy="0"/>
              </a:xfrm>
              <a:prstGeom prst="line">
                <a:avLst/>
              </a:prstGeom>
              <a:noFill/>
              <a:ln w="19050" cap="flat" cmpd="sng" algn="ctr">
                <a:solidFill>
                  <a:srgbClr val="474746">
                    <a:lumMod val="60000"/>
                    <a:lumOff val="40000"/>
                  </a:srgbClr>
                </a:solidFill>
                <a:prstDash val="solid"/>
              </a:ln>
              <a:effectLst/>
            </p:spPr>
          </p:cxnSp>
          <p:sp>
            <p:nvSpPr>
              <p:cNvPr id="97" name="TextBox 96">
                <a:extLst>
                  <a:ext uri="{FF2B5EF4-FFF2-40B4-BE49-F238E27FC236}">
                    <a16:creationId xmlns:a16="http://schemas.microsoft.com/office/drawing/2014/main" id="{CBD25BED-5761-404E-94A3-78235F53E1FF}"/>
                  </a:ext>
                </a:extLst>
              </p:cNvPr>
              <p:cNvSpPr txBox="1"/>
              <p:nvPr/>
            </p:nvSpPr>
            <p:spPr>
              <a:xfrm>
                <a:off x="630097" y="2680942"/>
                <a:ext cx="1369960"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(US-WEST)</a:t>
                </a:r>
              </a:p>
            </p:txBody>
          </p:sp>
        </p:grpSp>
        <p:grpSp>
          <p:nvGrpSpPr>
            <p:cNvPr id="13" name="Group 12">
              <a:extLst>
                <a:ext uri="{FF2B5EF4-FFF2-40B4-BE49-F238E27FC236}">
                  <a16:creationId xmlns:a16="http://schemas.microsoft.com/office/drawing/2014/main" id="{97EC39E2-5AB6-104C-951D-874E788B64FA}"/>
                </a:ext>
              </a:extLst>
            </p:cNvPr>
            <p:cNvGrpSpPr/>
            <p:nvPr/>
          </p:nvGrpSpPr>
          <p:grpSpPr>
            <a:xfrm>
              <a:off x="3353740" y="2905512"/>
              <a:ext cx="672585" cy="390199"/>
              <a:chOff x="2085556" y="1680670"/>
              <a:chExt cx="623974" cy="343187"/>
            </a:xfrm>
          </p:grpSpPr>
          <p:cxnSp>
            <p:nvCxnSpPr>
              <p:cNvPr id="92" name="Straight Connector 91">
                <a:extLst>
                  <a:ext uri="{FF2B5EF4-FFF2-40B4-BE49-F238E27FC236}">
                    <a16:creationId xmlns:a16="http://schemas.microsoft.com/office/drawing/2014/main" id="{45C41667-3329-964F-B88B-E800EA387FD5}"/>
                  </a:ext>
                </a:extLst>
              </p:cNvPr>
              <p:cNvCxnSpPr/>
              <p:nvPr/>
            </p:nvCxnSpPr>
            <p:spPr>
              <a:xfrm flipH="1" flipV="1">
                <a:off x="2544753" y="1835489"/>
                <a:ext cx="164777" cy="188368"/>
              </a:xfrm>
              <a:prstGeom prst="line">
                <a:avLst/>
              </a:prstGeom>
              <a:noFill/>
              <a:ln w="19050" cap="flat" cmpd="sng" algn="ctr">
                <a:solidFill>
                  <a:srgbClr val="474746">
                    <a:lumMod val="60000"/>
                    <a:lumOff val="40000"/>
                  </a:srgbClr>
                </a:solidFill>
                <a:prstDash val="solid"/>
              </a:ln>
              <a:effectLst/>
            </p:spPr>
          </p:cxnSp>
          <p:cxnSp>
            <p:nvCxnSpPr>
              <p:cNvPr id="93" name="Straight Connector 92">
                <a:extLst>
                  <a:ext uri="{FF2B5EF4-FFF2-40B4-BE49-F238E27FC236}">
                    <a16:creationId xmlns:a16="http://schemas.microsoft.com/office/drawing/2014/main" id="{10F8922D-DC42-D641-8120-ABBAD527F5EE}"/>
                  </a:ext>
                </a:extLst>
              </p:cNvPr>
              <p:cNvCxnSpPr/>
              <p:nvPr/>
            </p:nvCxnSpPr>
            <p:spPr>
              <a:xfrm flipH="1" flipV="1">
                <a:off x="2132682" y="1835489"/>
                <a:ext cx="412073" cy="1"/>
              </a:xfrm>
              <a:prstGeom prst="line">
                <a:avLst/>
              </a:prstGeom>
              <a:noFill/>
              <a:ln w="19050" cap="flat" cmpd="sng" algn="ctr">
                <a:solidFill>
                  <a:srgbClr val="474746">
                    <a:lumMod val="60000"/>
                    <a:lumOff val="40000"/>
                  </a:srgbClr>
                </a:solidFill>
                <a:prstDash val="solid"/>
              </a:ln>
              <a:effectLst/>
            </p:spPr>
          </p:cxnSp>
          <p:sp>
            <p:nvSpPr>
              <p:cNvPr id="94" name="TextBox 93">
                <a:extLst>
                  <a:ext uri="{FF2B5EF4-FFF2-40B4-BE49-F238E27FC236}">
                    <a16:creationId xmlns:a16="http://schemas.microsoft.com/office/drawing/2014/main" id="{1303AE84-B5D3-4A46-8EE3-78895F9D693E}"/>
                  </a:ext>
                </a:extLst>
              </p:cNvPr>
              <p:cNvSpPr txBox="1"/>
              <p:nvPr/>
            </p:nvSpPr>
            <p:spPr>
              <a:xfrm>
                <a:off x="2085556" y="1680670"/>
                <a:ext cx="407776"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OHIO</a:t>
                </a:r>
              </a:p>
            </p:txBody>
          </p:sp>
        </p:grpSp>
        <p:cxnSp>
          <p:nvCxnSpPr>
            <p:cNvPr id="14" name="Straight Connector 13">
              <a:extLst>
                <a:ext uri="{FF2B5EF4-FFF2-40B4-BE49-F238E27FC236}">
                  <a16:creationId xmlns:a16="http://schemas.microsoft.com/office/drawing/2014/main" id="{ECAC71B0-9CED-474D-96A5-8A9562FC30BC}"/>
                </a:ext>
              </a:extLst>
            </p:cNvPr>
            <p:cNvCxnSpPr/>
            <p:nvPr/>
          </p:nvCxnSpPr>
          <p:spPr>
            <a:xfrm flipH="1">
              <a:off x="2121584" y="3242539"/>
              <a:ext cx="973959" cy="0"/>
            </a:xfrm>
            <a:prstGeom prst="line">
              <a:avLst/>
            </a:prstGeom>
            <a:noFill/>
            <a:ln w="19050" cap="flat" cmpd="sng" algn="ctr">
              <a:solidFill>
                <a:srgbClr val="474746">
                  <a:lumMod val="60000"/>
                  <a:lumOff val="40000"/>
                </a:srgbClr>
              </a:solidFill>
              <a:prstDash val="solid"/>
            </a:ln>
            <a:effectLst/>
          </p:spPr>
        </p:cxnSp>
        <p:sp>
          <p:nvSpPr>
            <p:cNvPr id="15" name="TextBox 14">
              <a:extLst>
                <a:ext uri="{FF2B5EF4-FFF2-40B4-BE49-F238E27FC236}">
                  <a16:creationId xmlns:a16="http://schemas.microsoft.com/office/drawing/2014/main" id="{3A11D29E-B13A-B549-8A22-C72D6DE0FD25}"/>
                </a:ext>
              </a:extLst>
            </p:cNvPr>
            <p:cNvSpPr txBox="1"/>
            <p:nvPr/>
          </p:nvSpPr>
          <p:spPr>
            <a:xfrm>
              <a:off x="2066110" y="3065073"/>
              <a:ext cx="595035"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OREGON</a:t>
              </a:r>
            </a:p>
          </p:txBody>
        </p:sp>
        <p:cxnSp>
          <p:nvCxnSpPr>
            <p:cNvPr id="16" name="Straight Connector 15">
              <a:extLst>
                <a:ext uri="{FF2B5EF4-FFF2-40B4-BE49-F238E27FC236}">
                  <a16:creationId xmlns:a16="http://schemas.microsoft.com/office/drawing/2014/main" id="{7AE77237-E8B8-7E43-96BB-3715AC8E61B5}"/>
                </a:ext>
              </a:extLst>
            </p:cNvPr>
            <p:cNvCxnSpPr/>
            <p:nvPr/>
          </p:nvCxnSpPr>
          <p:spPr>
            <a:xfrm flipH="1">
              <a:off x="2181292" y="3629575"/>
              <a:ext cx="840091" cy="0"/>
            </a:xfrm>
            <a:prstGeom prst="line">
              <a:avLst/>
            </a:prstGeom>
            <a:noFill/>
            <a:ln w="19050" cap="flat" cmpd="sng" algn="ctr">
              <a:solidFill>
                <a:srgbClr val="474746">
                  <a:lumMod val="60000"/>
                  <a:lumOff val="40000"/>
                </a:srgbClr>
              </a:solidFill>
              <a:prstDash val="solid"/>
            </a:ln>
            <a:effectLst/>
          </p:spPr>
        </p:cxnSp>
        <p:cxnSp>
          <p:nvCxnSpPr>
            <p:cNvPr id="17" name="Straight Connector 16">
              <a:extLst>
                <a:ext uri="{FF2B5EF4-FFF2-40B4-BE49-F238E27FC236}">
                  <a16:creationId xmlns:a16="http://schemas.microsoft.com/office/drawing/2014/main" id="{321FBF2C-E44A-CA46-9457-C5D0960162E4}"/>
                </a:ext>
              </a:extLst>
            </p:cNvPr>
            <p:cNvCxnSpPr/>
            <p:nvPr/>
          </p:nvCxnSpPr>
          <p:spPr>
            <a:xfrm flipH="1">
              <a:off x="3018645" y="3507458"/>
              <a:ext cx="191143" cy="122117"/>
            </a:xfrm>
            <a:prstGeom prst="line">
              <a:avLst/>
            </a:prstGeom>
            <a:noFill/>
            <a:ln w="19050" cap="flat" cmpd="sng" algn="ctr">
              <a:solidFill>
                <a:srgbClr val="474746">
                  <a:lumMod val="60000"/>
                  <a:lumOff val="40000"/>
                </a:srgbClr>
              </a:solidFill>
              <a:prstDash val="solid"/>
            </a:ln>
            <a:effectLst/>
          </p:spPr>
        </p:cxnSp>
        <p:sp>
          <p:nvSpPr>
            <p:cNvPr id="18" name="TextBox 17">
              <a:extLst>
                <a:ext uri="{FF2B5EF4-FFF2-40B4-BE49-F238E27FC236}">
                  <a16:creationId xmlns:a16="http://schemas.microsoft.com/office/drawing/2014/main" id="{B59B0AD9-67F0-B647-BF36-25CF95364B4E}"/>
                </a:ext>
              </a:extLst>
            </p:cNvPr>
            <p:cNvSpPr txBox="1"/>
            <p:nvPr/>
          </p:nvSpPr>
          <p:spPr>
            <a:xfrm>
              <a:off x="2131035" y="3453895"/>
              <a:ext cx="86914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CALIFORNIA</a:t>
              </a:r>
            </a:p>
          </p:txBody>
        </p:sp>
        <p:grpSp>
          <p:nvGrpSpPr>
            <p:cNvPr id="19" name="Group 18">
              <a:extLst>
                <a:ext uri="{FF2B5EF4-FFF2-40B4-BE49-F238E27FC236}">
                  <a16:creationId xmlns:a16="http://schemas.microsoft.com/office/drawing/2014/main" id="{0D29F09E-73C1-7340-B0AE-E032EEB06597}"/>
                </a:ext>
              </a:extLst>
            </p:cNvPr>
            <p:cNvGrpSpPr/>
            <p:nvPr/>
          </p:nvGrpSpPr>
          <p:grpSpPr>
            <a:xfrm>
              <a:off x="4322716" y="3613419"/>
              <a:ext cx="757771" cy="351628"/>
              <a:chOff x="4070880" y="3099903"/>
              <a:chExt cx="937339" cy="412350"/>
            </a:xfrm>
          </p:grpSpPr>
          <p:grpSp>
            <p:nvGrpSpPr>
              <p:cNvPr id="88" name="Group 87">
                <a:extLst>
                  <a:ext uri="{FF2B5EF4-FFF2-40B4-BE49-F238E27FC236}">
                    <a16:creationId xmlns:a16="http://schemas.microsoft.com/office/drawing/2014/main" id="{3B92B354-93CD-FA46-8441-AD301D578FF4}"/>
                  </a:ext>
                </a:extLst>
              </p:cNvPr>
              <p:cNvGrpSpPr/>
              <p:nvPr/>
            </p:nvGrpSpPr>
            <p:grpSpPr>
              <a:xfrm>
                <a:off x="4070880" y="3099903"/>
                <a:ext cx="937339" cy="375849"/>
                <a:chOff x="3014663" y="2309643"/>
                <a:chExt cx="703004" cy="281887"/>
              </a:xfrm>
            </p:grpSpPr>
            <p:cxnSp>
              <p:nvCxnSpPr>
                <p:cNvPr id="90" name="Straight Connector 89">
                  <a:extLst>
                    <a:ext uri="{FF2B5EF4-FFF2-40B4-BE49-F238E27FC236}">
                      <a16:creationId xmlns:a16="http://schemas.microsoft.com/office/drawing/2014/main" id="{064CF12A-34EC-B542-BE69-2E7DD0B488AF}"/>
                    </a:ext>
                  </a:extLst>
                </p:cNvPr>
                <p:cNvCxnSpPr/>
                <p:nvPr/>
              </p:nvCxnSpPr>
              <p:spPr>
                <a:xfrm flipH="1" flipV="1">
                  <a:off x="3014663" y="2309643"/>
                  <a:ext cx="37142" cy="281887"/>
                </a:xfrm>
                <a:prstGeom prst="line">
                  <a:avLst/>
                </a:prstGeom>
                <a:noFill/>
                <a:ln w="19050" cap="flat" cmpd="sng" algn="ctr">
                  <a:solidFill>
                    <a:srgbClr val="474746">
                      <a:lumMod val="60000"/>
                      <a:lumOff val="40000"/>
                    </a:srgbClr>
                  </a:solidFill>
                  <a:prstDash val="solid"/>
                </a:ln>
                <a:effectLst/>
              </p:spPr>
            </p:cxnSp>
            <p:cxnSp>
              <p:nvCxnSpPr>
                <p:cNvPr id="91" name="Straight Connector 90">
                  <a:extLst>
                    <a:ext uri="{FF2B5EF4-FFF2-40B4-BE49-F238E27FC236}">
                      <a16:creationId xmlns:a16="http://schemas.microsoft.com/office/drawing/2014/main" id="{E19F8954-CD45-D943-9D48-5B7FA040DD70}"/>
                    </a:ext>
                  </a:extLst>
                </p:cNvPr>
                <p:cNvCxnSpPr/>
                <p:nvPr/>
              </p:nvCxnSpPr>
              <p:spPr>
                <a:xfrm flipH="1">
                  <a:off x="3047221" y="2591528"/>
                  <a:ext cx="670446" cy="1"/>
                </a:xfrm>
                <a:prstGeom prst="line">
                  <a:avLst/>
                </a:prstGeom>
                <a:noFill/>
                <a:ln w="19050" cap="flat" cmpd="sng" algn="ctr">
                  <a:solidFill>
                    <a:srgbClr val="474746">
                      <a:lumMod val="60000"/>
                      <a:lumOff val="40000"/>
                    </a:srgbClr>
                  </a:solidFill>
                  <a:prstDash val="solid"/>
                </a:ln>
                <a:effectLst/>
              </p:spPr>
            </p:cxnSp>
          </p:grpSp>
          <p:sp>
            <p:nvSpPr>
              <p:cNvPr id="89" name="TextBox 88">
                <a:extLst>
                  <a:ext uri="{FF2B5EF4-FFF2-40B4-BE49-F238E27FC236}">
                    <a16:creationId xmlns:a16="http://schemas.microsoft.com/office/drawing/2014/main" id="{368DC94D-F309-A540-B55F-EC8872CF7482}"/>
                  </a:ext>
                </a:extLst>
              </p:cNvPr>
              <p:cNvSpPr txBox="1"/>
              <p:nvPr/>
            </p:nvSpPr>
            <p:spPr>
              <a:xfrm>
                <a:off x="4084913" y="3268628"/>
                <a:ext cx="90061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VIRGINIA</a:t>
                </a:r>
              </a:p>
            </p:txBody>
          </p:sp>
        </p:grpSp>
        <p:cxnSp>
          <p:nvCxnSpPr>
            <p:cNvPr id="20" name="Straight Connector 19">
              <a:extLst>
                <a:ext uri="{FF2B5EF4-FFF2-40B4-BE49-F238E27FC236}">
                  <a16:creationId xmlns:a16="http://schemas.microsoft.com/office/drawing/2014/main" id="{C534F1E2-8B80-DD45-81B1-0C2F3B10CD71}"/>
                </a:ext>
              </a:extLst>
            </p:cNvPr>
            <p:cNvCxnSpPr/>
            <p:nvPr/>
          </p:nvCxnSpPr>
          <p:spPr>
            <a:xfrm flipH="1">
              <a:off x="6321302" y="3089914"/>
              <a:ext cx="819700" cy="0"/>
            </a:xfrm>
            <a:prstGeom prst="line">
              <a:avLst/>
            </a:prstGeom>
            <a:noFill/>
            <a:ln w="19050" cap="flat" cmpd="sng" algn="ctr">
              <a:solidFill>
                <a:srgbClr val="474746">
                  <a:lumMod val="60000"/>
                  <a:lumOff val="40000"/>
                </a:srgbClr>
              </a:solidFill>
              <a:prstDash val="solid"/>
            </a:ln>
            <a:effectLst/>
          </p:spPr>
        </p:cxnSp>
        <p:grpSp>
          <p:nvGrpSpPr>
            <p:cNvPr id="21" name="Group 20">
              <a:extLst>
                <a:ext uri="{FF2B5EF4-FFF2-40B4-BE49-F238E27FC236}">
                  <a16:creationId xmlns:a16="http://schemas.microsoft.com/office/drawing/2014/main" id="{06F18E01-8029-F14E-BFC5-05F7A7BAFBA2}"/>
                </a:ext>
              </a:extLst>
            </p:cNvPr>
            <p:cNvGrpSpPr/>
            <p:nvPr/>
          </p:nvGrpSpPr>
          <p:grpSpPr>
            <a:xfrm>
              <a:off x="8847675" y="2866836"/>
              <a:ext cx="617054" cy="306149"/>
              <a:chOff x="6799892" y="1797056"/>
              <a:chExt cx="572457" cy="269263"/>
            </a:xfrm>
          </p:grpSpPr>
          <p:cxnSp>
            <p:nvCxnSpPr>
              <p:cNvPr id="86" name="Straight Connector 85">
                <a:extLst>
                  <a:ext uri="{FF2B5EF4-FFF2-40B4-BE49-F238E27FC236}">
                    <a16:creationId xmlns:a16="http://schemas.microsoft.com/office/drawing/2014/main" id="{FAFA7E34-5C2F-2548-B06B-9840D43F986B}"/>
                  </a:ext>
                </a:extLst>
              </p:cNvPr>
              <p:cNvCxnSpPr/>
              <p:nvPr/>
            </p:nvCxnSpPr>
            <p:spPr>
              <a:xfrm flipV="1">
                <a:off x="6799892" y="1797056"/>
                <a:ext cx="142138" cy="269263"/>
              </a:xfrm>
              <a:prstGeom prst="line">
                <a:avLst/>
              </a:prstGeom>
              <a:noFill/>
              <a:ln w="19050" cap="flat" cmpd="sng" algn="ctr">
                <a:solidFill>
                  <a:srgbClr val="474746">
                    <a:lumMod val="60000"/>
                    <a:lumOff val="40000"/>
                  </a:srgbClr>
                </a:solidFill>
                <a:prstDash val="solid"/>
              </a:ln>
              <a:effectLst/>
            </p:spPr>
          </p:cxnSp>
          <p:cxnSp>
            <p:nvCxnSpPr>
              <p:cNvPr id="87" name="Straight Connector 86">
                <a:extLst>
                  <a:ext uri="{FF2B5EF4-FFF2-40B4-BE49-F238E27FC236}">
                    <a16:creationId xmlns:a16="http://schemas.microsoft.com/office/drawing/2014/main" id="{12538EA2-98C0-7446-A809-22B1C63D29E1}"/>
                  </a:ext>
                </a:extLst>
              </p:cNvPr>
              <p:cNvCxnSpPr/>
              <p:nvPr/>
            </p:nvCxnSpPr>
            <p:spPr>
              <a:xfrm flipH="1">
                <a:off x="6942032" y="1797056"/>
                <a:ext cx="430317" cy="1"/>
              </a:xfrm>
              <a:prstGeom prst="line">
                <a:avLst/>
              </a:prstGeom>
              <a:noFill/>
              <a:ln w="19050" cap="flat" cmpd="sng" algn="ctr">
                <a:solidFill>
                  <a:srgbClr val="474746">
                    <a:lumMod val="60000"/>
                    <a:lumOff val="40000"/>
                  </a:srgbClr>
                </a:solidFill>
                <a:prstDash val="solid"/>
              </a:ln>
              <a:effectLst/>
            </p:spPr>
          </p:cxnSp>
        </p:grpSp>
        <p:sp>
          <p:nvSpPr>
            <p:cNvPr id="22" name="TextBox 21">
              <a:extLst>
                <a:ext uri="{FF2B5EF4-FFF2-40B4-BE49-F238E27FC236}">
                  <a16:creationId xmlns:a16="http://schemas.microsoft.com/office/drawing/2014/main" id="{FBA6E58C-BBDA-FD46-AC80-F36B9EF91782}"/>
                </a:ext>
              </a:extLst>
            </p:cNvPr>
            <p:cNvSpPr txBox="1"/>
            <p:nvPr/>
          </p:nvSpPr>
          <p:spPr>
            <a:xfrm>
              <a:off x="8949705" y="2690801"/>
              <a:ext cx="54534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BEIJING</a:t>
              </a:r>
            </a:p>
          </p:txBody>
        </p:sp>
        <p:grpSp>
          <p:nvGrpSpPr>
            <p:cNvPr id="23" name="Group 22">
              <a:extLst>
                <a:ext uri="{FF2B5EF4-FFF2-40B4-BE49-F238E27FC236}">
                  <a16:creationId xmlns:a16="http://schemas.microsoft.com/office/drawing/2014/main" id="{2FD63AEB-329D-E947-BAA6-8D2C2A9626DA}"/>
                </a:ext>
              </a:extLst>
            </p:cNvPr>
            <p:cNvGrpSpPr/>
            <p:nvPr/>
          </p:nvGrpSpPr>
          <p:grpSpPr>
            <a:xfrm>
              <a:off x="9151947" y="3097274"/>
              <a:ext cx="641812" cy="303974"/>
              <a:chOff x="9566753" y="2457355"/>
              <a:chExt cx="793901" cy="356467"/>
            </a:xfrm>
          </p:grpSpPr>
          <p:grpSp>
            <p:nvGrpSpPr>
              <p:cNvPr id="82" name="Group 81">
                <a:extLst>
                  <a:ext uri="{FF2B5EF4-FFF2-40B4-BE49-F238E27FC236}">
                    <a16:creationId xmlns:a16="http://schemas.microsoft.com/office/drawing/2014/main" id="{1008D996-EFC4-3A42-A40E-36CDA4D0FEF8}"/>
                  </a:ext>
                </a:extLst>
              </p:cNvPr>
              <p:cNvGrpSpPr/>
              <p:nvPr/>
            </p:nvGrpSpPr>
            <p:grpSpPr>
              <a:xfrm>
                <a:off x="9566753" y="2656557"/>
                <a:ext cx="763276" cy="157265"/>
                <a:chOff x="7043884" y="2066319"/>
                <a:chExt cx="572457" cy="117949"/>
              </a:xfrm>
            </p:grpSpPr>
            <p:cxnSp>
              <p:nvCxnSpPr>
                <p:cNvPr id="84" name="Straight Connector 83">
                  <a:extLst>
                    <a:ext uri="{FF2B5EF4-FFF2-40B4-BE49-F238E27FC236}">
                      <a16:creationId xmlns:a16="http://schemas.microsoft.com/office/drawing/2014/main" id="{0052837D-4225-C042-A518-D67CBC1059BA}"/>
                    </a:ext>
                  </a:extLst>
                </p:cNvPr>
                <p:cNvCxnSpPr/>
                <p:nvPr/>
              </p:nvCxnSpPr>
              <p:spPr>
                <a:xfrm flipV="1">
                  <a:off x="7043884" y="2066319"/>
                  <a:ext cx="142140" cy="117949"/>
                </a:xfrm>
                <a:prstGeom prst="line">
                  <a:avLst/>
                </a:prstGeom>
                <a:noFill/>
                <a:ln w="19050" cap="flat" cmpd="sng" algn="ctr">
                  <a:solidFill>
                    <a:srgbClr val="474746">
                      <a:lumMod val="60000"/>
                      <a:lumOff val="40000"/>
                    </a:srgbClr>
                  </a:solidFill>
                  <a:prstDash val="solid"/>
                </a:ln>
                <a:effectLst/>
              </p:spPr>
            </p:cxnSp>
            <p:cxnSp>
              <p:nvCxnSpPr>
                <p:cNvPr id="85" name="Straight Connector 84">
                  <a:extLst>
                    <a:ext uri="{FF2B5EF4-FFF2-40B4-BE49-F238E27FC236}">
                      <a16:creationId xmlns:a16="http://schemas.microsoft.com/office/drawing/2014/main" id="{1D550A01-892D-3E4B-AF90-24F0C2F35733}"/>
                    </a:ext>
                  </a:extLst>
                </p:cNvPr>
                <p:cNvCxnSpPr/>
                <p:nvPr/>
              </p:nvCxnSpPr>
              <p:spPr>
                <a:xfrm flipH="1">
                  <a:off x="7186024" y="2067404"/>
                  <a:ext cx="430317" cy="1"/>
                </a:xfrm>
                <a:prstGeom prst="line">
                  <a:avLst/>
                </a:prstGeom>
                <a:noFill/>
                <a:ln w="19050" cap="flat" cmpd="sng" algn="ctr">
                  <a:solidFill>
                    <a:srgbClr val="474746">
                      <a:lumMod val="60000"/>
                      <a:lumOff val="40000"/>
                    </a:srgbClr>
                  </a:solidFill>
                  <a:prstDash val="solid"/>
                </a:ln>
                <a:effectLst/>
              </p:spPr>
            </p:cxnSp>
          </p:grpSp>
          <p:sp>
            <p:nvSpPr>
              <p:cNvPr id="83" name="TextBox 82">
                <a:extLst>
                  <a:ext uri="{FF2B5EF4-FFF2-40B4-BE49-F238E27FC236}">
                    <a16:creationId xmlns:a16="http://schemas.microsoft.com/office/drawing/2014/main" id="{47194FF4-8A96-E44E-9710-DAC740256D77}"/>
                  </a:ext>
                </a:extLst>
              </p:cNvPr>
              <p:cNvSpPr txBox="1"/>
              <p:nvPr/>
            </p:nvSpPr>
            <p:spPr>
              <a:xfrm>
                <a:off x="9747552" y="2457355"/>
                <a:ext cx="613102"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SEOUL</a:t>
                </a:r>
              </a:p>
            </p:txBody>
          </p:sp>
        </p:grpSp>
        <p:grpSp>
          <p:nvGrpSpPr>
            <p:cNvPr id="24" name="Group 23">
              <a:extLst>
                <a:ext uri="{FF2B5EF4-FFF2-40B4-BE49-F238E27FC236}">
                  <a16:creationId xmlns:a16="http://schemas.microsoft.com/office/drawing/2014/main" id="{67456B4F-A4AB-9A4A-80E5-A3167E89F5E6}"/>
                </a:ext>
              </a:extLst>
            </p:cNvPr>
            <p:cNvGrpSpPr/>
            <p:nvPr/>
          </p:nvGrpSpPr>
          <p:grpSpPr>
            <a:xfrm>
              <a:off x="9464729" y="3617295"/>
              <a:ext cx="667343" cy="207749"/>
              <a:chOff x="10078365" y="3125491"/>
              <a:chExt cx="825482" cy="243625"/>
            </a:xfrm>
          </p:grpSpPr>
          <p:grpSp>
            <p:nvGrpSpPr>
              <p:cNvPr id="78" name="Group 77">
                <a:extLst>
                  <a:ext uri="{FF2B5EF4-FFF2-40B4-BE49-F238E27FC236}">
                    <a16:creationId xmlns:a16="http://schemas.microsoft.com/office/drawing/2014/main" id="{DC07B4CC-2164-BB42-83FB-2B8346B3676A}"/>
                  </a:ext>
                </a:extLst>
              </p:cNvPr>
              <p:cNvGrpSpPr/>
              <p:nvPr/>
            </p:nvGrpSpPr>
            <p:grpSpPr>
              <a:xfrm>
                <a:off x="10078365" y="3173620"/>
                <a:ext cx="763276" cy="163144"/>
                <a:chOff x="7436314" y="2401439"/>
                <a:chExt cx="572457" cy="122358"/>
              </a:xfrm>
            </p:grpSpPr>
            <p:cxnSp>
              <p:nvCxnSpPr>
                <p:cNvPr id="80" name="Straight Connector 79">
                  <a:extLst>
                    <a:ext uri="{FF2B5EF4-FFF2-40B4-BE49-F238E27FC236}">
                      <a16:creationId xmlns:a16="http://schemas.microsoft.com/office/drawing/2014/main" id="{9ADCBB81-AD7B-4C46-B09A-8D6FA1300D90}"/>
                    </a:ext>
                  </a:extLst>
                </p:cNvPr>
                <p:cNvCxnSpPr/>
                <p:nvPr/>
              </p:nvCxnSpPr>
              <p:spPr>
                <a:xfrm>
                  <a:off x="7436314" y="2401439"/>
                  <a:ext cx="142140" cy="122358"/>
                </a:xfrm>
                <a:prstGeom prst="line">
                  <a:avLst/>
                </a:prstGeom>
                <a:noFill/>
                <a:ln w="19050" cap="flat" cmpd="sng" algn="ctr">
                  <a:solidFill>
                    <a:srgbClr val="474746">
                      <a:lumMod val="60000"/>
                      <a:lumOff val="40000"/>
                    </a:srgbClr>
                  </a:solidFill>
                  <a:prstDash val="solid"/>
                </a:ln>
                <a:effectLst/>
              </p:spPr>
            </p:cxnSp>
            <p:cxnSp>
              <p:nvCxnSpPr>
                <p:cNvPr id="81" name="Straight Connector 80">
                  <a:extLst>
                    <a:ext uri="{FF2B5EF4-FFF2-40B4-BE49-F238E27FC236}">
                      <a16:creationId xmlns:a16="http://schemas.microsoft.com/office/drawing/2014/main" id="{F9FDC1CB-4671-EC4E-93CC-B6521742E2C5}"/>
                    </a:ext>
                  </a:extLst>
                </p:cNvPr>
                <p:cNvCxnSpPr/>
                <p:nvPr/>
              </p:nvCxnSpPr>
              <p:spPr>
                <a:xfrm flipH="1">
                  <a:off x="7578454" y="2520794"/>
                  <a:ext cx="430317" cy="1"/>
                </a:xfrm>
                <a:prstGeom prst="line">
                  <a:avLst/>
                </a:prstGeom>
                <a:noFill/>
                <a:ln w="19050" cap="flat" cmpd="sng" algn="ctr">
                  <a:solidFill>
                    <a:srgbClr val="474746">
                      <a:lumMod val="60000"/>
                      <a:lumOff val="40000"/>
                    </a:srgbClr>
                  </a:solidFill>
                  <a:prstDash val="solid"/>
                </a:ln>
                <a:effectLst/>
              </p:spPr>
            </p:cxnSp>
          </p:grpSp>
          <p:sp>
            <p:nvSpPr>
              <p:cNvPr id="79" name="TextBox 78">
                <a:extLst>
                  <a:ext uri="{FF2B5EF4-FFF2-40B4-BE49-F238E27FC236}">
                    <a16:creationId xmlns:a16="http://schemas.microsoft.com/office/drawing/2014/main" id="{27256673-5F9F-0A41-8805-8301447966AF}"/>
                  </a:ext>
                </a:extLst>
              </p:cNvPr>
              <p:cNvSpPr txBox="1"/>
              <p:nvPr/>
            </p:nvSpPr>
            <p:spPr>
              <a:xfrm>
                <a:off x="10259020" y="3125491"/>
                <a:ext cx="64482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TOKYO</a:t>
                </a:r>
              </a:p>
            </p:txBody>
          </p:sp>
        </p:grpSp>
        <p:cxnSp>
          <p:nvCxnSpPr>
            <p:cNvPr id="25" name="Straight Connector 24">
              <a:extLst>
                <a:ext uri="{FF2B5EF4-FFF2-40B4-BE49-F238E27FC236}">
                  <a16:creationId xmlns:a16="http://schemas.microsoft.com/office/drawing/2014/main" id="{8FD16609-F410-664B-8233-3C9EB560D865}"/>
                </a:ext>
              </a:extLst>
            </p:cNvPr>
            <p:cNvCxnSpPr/>
            <p:nvPr/>
          </p:nvCxnSpPr>
          <p:spPr>
            <a:xfrm flipH="1">
              <a:off x="7271393" y="4270288"/>
              <a:ext cx="550477" cy="0"/>
            </a:xfrm>
            <a:prstGeom prst="line">
              <a:avLst/>
            </a:prstGeom>
            <a:noFill/>
            <a:ln w="19050" cap="flat" cmpd="sng" algn="ctr">
              <a:solidFill>
                <a:srgbClr val="474746">
                  <a:lumMod val="60000"/>
                  <a:lumOff val="40000"/>
                </a:srgbClr>
              </a:solidFill>
              <a:prstDash val="solid"/>
            </a:ln>
            <a:effectLst/>
          </p:spPr>
        </p:cxnSp>
        <p:grpSp>
          <p:nvGrpSpPr>
            <p:cNvPr id="26" name="Group 25">
              <a:extLst>
                <a:ext uri="{FF2B5EF4-FFF2-40B4-BE49-F238E27FC236}">
                  <a16:creationId xmlns:a16="http://schemas.microsoft.com/office/drawing/2014/main" id="{05242746-66CE-4745-9758-0ACB156CA525}"/>
                </a:ext>
              </a:extLst>
            </p:cNvPr>
            <p:cNvGrpSpPr/>
            <p:nvPr/>
          </p:nvGrpSpPr>
          <p:grpSpPr>
            <a:xfrm>
              <a:off x="7616880" y="4575762"/>
              <a:ext cx="810418" cy="207749"/>
              <a:chOff x="5702144" y="3256593"/>
              <a:chExt cx="751846" cy="182719"/>
            </a:xfrm>
          </p:grpSpPr>
          <p:sp>
            <p:nvSpPr>
              <p:cNvPr id="74" name="TextBox 73">
                <a:extLst>
                  <a:ext uri="{FF2B5EF4-FFF2-40B4-BE49-F238E27FC236}">
                    <a16:creationId xmlns:a16="http://schemas.microsoft.com/office/drawing/2014/main" id="{20D8C2A3-6B6A-3844-A229-0AE5348E592A}"/>
                  </a:ext>
                </a:extLst>
              </p:cNvPr>
              <p:cNvSpPr txBox="1"/>
              <p:nvPr/>
            </p:nvSpPr>
            <p:spPr>
              <a:xfrm>
                <a:off x="5702144" y="3256593"/>
                <a:ext cx="675462"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SINGAPORE</a:t>
                </a:r>
              </a:p>
            </p:txBody>
          </p:sp>
          <p:grpSp>
            <p:nvGrpSpPr>
              <p:cNvPr id="75" name="Group 74">
                <a:extLst>
                  <a:ext uri="{FF2B5EF4-FFF2-40B4-BE49-F238E27FC236}">
                    <a16:creationId xmlns:a16="http://schemas.microsoft.com/office/drawing/2014/main" id="{C2DD4ABF-CDB3-0942-9F30-C2D0774D38B4}"/>
                  </a:ext>
                </a:extLst>
              </p:cNvPr>
              <p:cNvGrpSpPr/>
              <p:nvPr/>
            </p:nvGrpSpPr>
            <p:grpSpPr>
              <a:xfrm>
                <a:off x="5760720" y="3288509"/>
                <a:ext cx="693270" cy="125588"/>
                <a:chOff x="5760720" y="3288509"/>
                <a:chExt cx="693270" cy="125588"/>
              </a:xfrm>
            </p:grpSpPr>
            <p:cxnSp>
              <p:nvCxnSpPr>
                <p:cNvPr id="76" name="Straight Connector 75">
                  <a:extLst>
                    <a:ext uri="{FF2B5EF4-FFF2-40B4-BE49-F238E27FC236}">
                      <a16:creationId xmlns:a16="http://schemas.microsoft.com/office/drawing/2014/main" id="{3C47F0F2-68F4-384B-A54E-DAF099A390B4}"/>
                    </a:ext>
                  </a:extLst>
                </p:cNvPr>
                <p:cNvCxnSpPr/>
                <p:nvPr/>
              </p:nvCxnSpPr>
              <p:spPr>
                <a:xfrm flipH="1">
                  <a:off x="6358890" y="3288509"/>
                  <a:ext cx="95100" cy="125588"/>
                </a:xfrm>
                <a:prstGeom prst="line">
                  <a:avLst/>
                </a:prstGeom>
                <a:noFill/>
                <a:ln w="19050" cap="flat" cmpd="sng" algn="ctr">
                  <a:solidFill>
                    <a:srgbClr val="474746">
                      <a:lumMod val="60000"/>
                      <a:lumOff val="40000"/>
                    </a:srgbClr>
                  </a:solidFill>
                  <a:prstDash val="solid"/>
                </a:ln>
                <a:effectLst/>
              </p:spPr>
            </p:cxnSp>
            <p:cxnSp>
              <p:nvCxnSpPr>
                <p:cNvPr id="77" name="Straight Connector 76">
                  <a:extLst>
                    <a:ext uri="{FF2B5EF4-FFF2-40B4-BE49-F238E27FC236}">
                      <a16:creationId xmlns:a16="http://schemas.microsoft.com/office/drawing/2014/main" id="{39F770D8-F12E-C148-B551-CD3A56A1A44F}"/>
                    </a:ext>
                  </a:extLst>
                </p:cNvPr>
                <p:cNvCxnSpPr/>
                <p:nvPr/>
              </p:nvCxnSpPr>
              <p:spPr>
                <a:xfrm flipH="1">
                  <a:off x="5760720" y="3409345"/>
                  <a:ext cx="604879" cy="0"/>
                </a:xfrm>
                <a:prstGeom prst="line">
                  <a:avLst/>
                </a:prstGeom>
                <a:noFill/>
                <a:ln w="19050" cap="flat" cmpd="sng" algn="ctr">
                  <a:solidFill>
                    <a:srgbClr val="474746">
                      <a:lumMod val="60000"/>
                      <a:lumOff val="40000"/>
                    </a:srgbClr>
                  </a:solidFill>
                  <a:prstDash val="solid"/>
                </a:ln>
                <a:effectLst/>
              </p:spPr>
            </p:cxnSp>
          </p:grpSp>
        </p:grpSp>
        <p:grpSp>
          <p:nvGrpSpPr>
            <p:cNvPr id="27" name="Group 26">
              <a:extLst>
                <a:ext uri="{FF2B5EF4-FFF2-40B4-BE49-F238E27FC236}">
                  <a16:creationId xmlns:a16="http://schemas.microsoft.com/office/drawing/2014/main" id="{AE9B59A5-0454-F740-AC2C-ACC8EA4A3BDA}"/>
                </a:ext>
              </a:extLst>
            </p:cNvPr>
            <p:cNvGrpSpPr/>
            <p:nvPr/>
          </p:nvGrpSpPr>
          <p:grpSpPr>
            <a:xfrm>
              <a:off x="8722609" y="5454981"/>
              <a:ext cx="863987" cy="207749"/>
              <a:chOff x="9001829" y="5466388"/>
              <a:chExt cx="1068724" cy="243625"/>
            </a:xfrm>
          </p:grpSpPr>
          <p:cxnSp>
            <p:nvCxnSpPr>
              <p:cNvPr id="71" name="Straight Connector 70">
                <a:extLst>
                  <a:ext uri="{FF2B5EF4-FFF2-40B4-BE49-F238E27FC236}">
                    <a16:creationId xmlns:a16="http://schemas.microsoft.com/office/drawing/2014/main" id="{303D34E4-904C-0842-A996-6C9007547F78}"/>
                  </a:ext>
                </a:extLst>
              </p:cNvPr>
              <p:cNvCxnSpPr/>
              <p:nvPr/>
            </p:nvCxnSpPr>
            <p:spPr>
              <a:xfrm flipH="1">
                <a:off x="9740901" y="5466388"/>
                <a:ext cx="329652" cy="205433"/>
              </a:xfrm>
              <a:prstGeom prst="line">
                <a:avLst/>
              </a:prstGeom>
              <a:noFill/>
              <a:ln w="19050" cap="flat" cmpd="sng" algn="ctr">
                <a:solidFill>
                  <a:srgbClr val="474746">
                    <a:lumMod val="60000"/>
                    <a:lumOff val="40000"/>
                  </a:srgbClr>
                </a:solidFill>
                <a:prstDash val="solid"/>
              </a:ln>
              <a:effectLst/>
            </p:spPr>
          </p:cxnSp>
          <p:sp>
            <p:nvSpPr>
              <p:cNvPr id="72" name="TextBox 71">
                <a:extLst>
                  <a:ext uri="{FF2B5EF4-FFF2-40B4-BE49-F238E27FC236}">
                    <a16:creationId xmlns:a16="http://schemas.microsoft.com/office/drawing/2014/main" id="{82E0698F-3562-AE4E-8774-50CB66C55ADC}"/>
                  </a:ext>
                </a:extLst>
              </p:cNvPr>
              <p:cNvSpPr txBox="1"/>
              <p:nvPr/>
            </p:nvSpPr>
            <p:spPr>
              <a:xfrm>
                <a:off x="9001829" y="5466388"/>
                <a:ext cx="690433"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SYDNEY</a:t>
                </a:r>
              </a:p>
            </p:txBody>
          </p:sp>
          <p:cxnSp>
            <p:nvCxnSpPr>
              <p:cNvPr id="73" name="Straight Connector 72">
                <a:extLst>
                  <a:ext uri="{FF2B5EF4-FFF2-40B4-BE49-F238E27FC236}">
                    <a16:creationId xmlns:a16="http://schemas.microsoft.com/office/drawing/2014/main" id="{4A5B01DC-C6EF-7C4B-9B38-74EB2E019FCE}"/>
                  </a:ext>
                </a:extLst>
              </p:cNvPr>
              <p:cNvCxnSpPr/>
              <p:nvPr/>
            </p:nvCxnSpPr>
            <p:spPr>
              <a:xfrm flipH="1">
                <a:off x="9066523" y="5670055"/>
                <a:ext cx="680579" cy="0"/>
              </a:xfrm>
              <a:prstGeom prst="line">
                <a:avLst/>
              </a:prstGeom>
              <a:noFill/>
              <a:ln w="19050" cap="flat" cmpd="sng" algn="ctr">
                <a:solidFill>
                  <a:srgbClr val="474746">
                    <a:lumMod val="60000"/>
                    <a:lumOff val="40000"/>
                  </a:srgbClr>
                </a:solidFill>
                <a:prstDash val="solid"/>
              </a:ln>
              <a:effectLst/>
            </p:spPr>
          </p:cxnSp>
        </p:grpSp>
        <p:cxnSp>
          <p:nvCxnSpPr>
            <p:cNvPr id="28" name="Straight Connector 27">
              <a:extLst>
                <a:ext uri="{FF2B5EF4-FFF2-40B4-BE49-F238E27FC236}">
                  <a16:creationId xmlns:a16="http://schemas.microsoft.com/office/drawing/2014/main" id="{41FB7D91-EDDC-1147-84B9-6287DC9AE679}"/>
                </a:ext>
              </a:extLst>
            </p:cNvPr>
            <p:cNvCxnSpPr/>
            <p:nvPr/>
          </p:nvCxnSpPr>
          <p:spPr>
            <a:xfrm flipH="1">
              <a:off x="7819654" y="4119688"/>
              <a:ext cx="57485" cy="151617"/>
            </a:xfrm>
            <a:prstGeom prst="line">
              <a:avLst/>
            </a:prstGeom>
            <a:noFill/>
            <a:ln w="19050" cap="flat" cmpd="sng" algn="ctr">
              <a:solidFill>
                <a:srgbClr val="474746">
                  <a:lumMod val="60000"/>
                  <a:lumOff val="40000"/>
                </a:srgbClr>
              </a:solidFill>
              <a:prstDash val="solid"/>
            </a:ln>
            <a:effectLst/>
          </p:spPr>
        </p:cxnSp>
        <p:grpSp>
          <p:nvGrpSpPr>
            <p:cNvPr id="29" name="Group 28">
              <a:extLst>
                <a:ext uri="{FF2B5EF4-FFF2-40B4-BE49-F238E27FC236}">
                  <a16:creationId xmlns:a16="http://schemas.microsoft.com/office/drawing/2014/main" id="{3B95261F-2E8E-3F4D-B489-BCA6AFD674A9}"/>
                </a:ext>
              </a:extLst>
            </p:cNvPr>
            <p:cNvGrpSpPr/>
            <p:nvPr/>
          </p:nvGrpSpPr>
          <p:grpSpPr>
            <a:xfrm>
              <a:off x="3440005" y="2565804"/>
              <a:ext cx="925516" cy="518117"/>
              <a:chOff x="2869932" y="1817948"/>
              <a:chExt cx="1144833" cy="607591"/>
            </a:xfrm>
          </p:grpSpPr>
          <p:sp>
            <p:nvSpPr>
              <p:cNvPr id="68" name="TextBox 67">
                <a:extLst>
                  <a:ext uri="{FF2B5EF4-FFF2-40B4-BE49-F238E27FC236}">
                    <a16:creationId xmlns:a16="http://schemas.microsoft.com/office/drawing/2014/main" id="{3066B412-1179-384F-AE20-DB2BE713E195}"/>
                  </a:ext>
                </a:extLst>
              </p:cNvPr>
              <p:cNvSpPr txBox="1"/>
              <p:nvPr/>
            </p:nvSpPr>
            <p:spPr>
              <a:xfrm>
                <a:off x="2869932" y="1817948"/>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 CANADA</a:t>
                </a:r>
              </a:p>
            </p:txBody>
          </p:sp>
          <p:cxnSp>
            <p:nvCxnSpPr>
              <p:cNvPr id="69" name="Straight Connector 68">
                <a:extLst>
                  <a:ext uri="{FF2B5EF4-FFF2-40B4-BE49-F238E27FC236}">
                    <a16:creationId xmlns:a16="http://schemas.microsoft.com/office/drawing/2014/main" id="{1597D28C-F392-1E44-8FE5-7997C402267E}"/>
                  </a:ext>
                </a:extLst>
              </p:cNvPr>
              <p:cNvCxnSpPr/>
              <p:nvPr/>
            </p:nvCxnSpPr>
            <p:spPr>
              <a:xfrm flipH="1" flipV="1">
                <a:off x="3546761" y="2044467"/>
                <a:ext cx="468004" cy="381072"/>
              </a:xfrm>
              <a:prstGeom prst="line">
                <a:avLst/>
              </a:prstGeom>
              <a:noFill/>
              <a:ln w="19050" cap="flat" cmpd="sng" algn="ctr">
                <a:solidFill>
                  <a:srgbClr val="474746">
                    <a:lumMod val="60000"/>
                    <a:lumOff val="40000"/>
                  </a:srgbClr>
                </a:solidFill>
                <a:prstDash val="solid"/>
              </a:ln>
              <a:effectLst/>
            </p:spPr>
          </p:cxnSp>
          <p:cxnSp>
            <p:nvCxnSpPr>
              <p:cNvPr id="70" name="Straight Connector 69">
                <a:extLst>
                  <a:ext uri="{FF2B5EF4-FFF2-40B4-BE49-F238E27FC236}">
                    <a16:creationId xmlns:a16="http://schemas.microsoft.com/office/drawing/2014/main" id="{FCDBA60E-735E-6146-BFD1-A3CC00496FC7}"/>
                  </a:ext>
                </a:extLst>
              </p:cNvPr>
              <p:cNvCxnSpPr/>
              <p:nvPr/>
            </p:nvCxnSpPr>
            <p:spPr>
              <a:xfrm flipH="1">
                <a:off x="2905548" y="2044467"/>
                <a:ext cx="645348" cy="0"/>
              </a:xfrm>
              <a:prstGeom prst="line">
                <a:avLst/>
              </a:prstGeom>
              <a:noFill/>
              <a:ln w="19050" cap="flat" cmpd="sng" algn="ctr">
                <a:solidFill>
                  <a:srgbClr val="474746">
                    <a:lumMod val="60000"/>
                    <a:lumOff val="40000"/>
                  </a:srgbClr>
                </a:solidFill>
                <a:prstDash val="solid"/>
              </a:ln>
              <a:effectLst/>
            </p:spPr>
          </p:cxnSp>
        </p:grpSp>
        <p:grpSp>
          <p:nvGrpSpPr>
            <p:cNvPr id="30" name="Group 29">
              <a:extLst>
                <a:ext uri="{FF2B5EF4-FFF2-40B4-BE49-F238E27FC236}">
                  <a16:creationId xmlns:a16="http://schemas.microsoft.com/office/drawing/2014/main" id="{ACD6E641-C073-6E49-9ED0-8D6D38F97B1F}"/>
                </a:ext>
              </a:extLst>
            </p:cNvPr>
            <p:cNvGrpSpPr/>
            <p:nvPr/>
          </p:nvGrpSpPr>
          <p:grpSpPr>
            <a:xfrm>
              <a:off x="5143532" y="2975724"/>
              <a:ext cx="838774" cy="207749"/>
              <a:chOff x="4688844" y="2459113"/>
              <a:chExt cx="1037536" cy="243625"/>
            </a:xfrm>
          </p:grpSpPr>
          <p:cxnSp>
            <p:nvCxnSpPr>
              <p:cNvPr id="65" name="Straight Connector 64">
                <a:extLst>
                  <a:ext uri="{FF2B5EF4-FFF2-40B4-BE49-F238E27FC236}">
                    <a16:creationId xmlns:a16="http://schemas.microsoft.com/office/drawing/2014/main" id="{CBEDBF23-7151-B343-B427-70F8C3BFC790}"/>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66" name="Straight Connector 65">
                <a:extLst>
                  <a:ext uri="{FF2B5EF4-FFF2-40B4-BE49-F238E27FC236}">
                    <a16:creationId xmlns:a16="http://schemas.microsoft.com/office/drawing/2014/main" id="{CE882C82-0BB3-B946-AB6C-2C6CFF8CEC3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67" name="TextBox 66">
                <a:extLst>
                  <a:ext uri="{FF2B5EF4-FFF2-40B4-BE49-F238E27FC236}">
                    <a16:creationId xmlns:a16="http://schemas.microsoft.com/office/drawing/2014/main" id="{236E9FF1-2D6F-8F48-A18E-1A3834B7697F}"/>
                  </a:ext>
                </a:extLst>
              </p:cNvPr>
              <p:cNvSpPr txBox="1"/>
              <p:nvPr/>
            </p:nvSpPr>
            <p:spPr>
              <a:xfrm>
                <a:off x="4688844" y="2459113"/>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LONDON</a:t>
                </a:r>
              </a:p>
            </p:txBody>
          </p:sp>
        </p:grpSp>
        <p:sp>
          <p:nvSpPr>
            <p:cNvPr id="31" name="TextBox 30">
              <a:extLst>
                <a:ext uri="{FF2B5EF4-FFF2-40B4-BE49-F238E27FC236}">
                  <a16:creationId xmlns:a16="http://schemas.microsoft.com/office/drawing/2014/main" id="{FDAFEBB1-3357-1D46-B9AA-BE4F91D809D9}"/>
                </a:ext>
              </a:extLst>
            </p:cNvPr>
            <p:cNvSpPr txBox="1"/>
            <p:nvPr/>
          </p:nvSpPr>
          <p:spPr>
            <a:xfrm>
              <a:off x="7226561" y="4089799"/>
              <a:ext cx="57579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MUMBAI</a:t>
              </a:r>
            </a:p>
          </p:txBody>
        </p:sp>
        <p:sp>
          <p:nvSpPr>
            <p:cNvPr id="32" name="TextBox 31">
              <a:extLst>
                <a:ext uri="{FF2B5EF4-FFF2-40B4-BE49-F238E27FC236}">
                  <a16:creationId xmlns:a16="http://schemas.microsoft.com/office/drawing/2014/main" id="{A258B2C9-569F-0C4A-B235-8D420F998FC8}"/>
                </a:ext>
              </a:extLst>
            </p:cNvPr>
            <p:cNvSpPr txBox="1"/>
            <p:nvPr/>
          </p:nvSpPr>
          <p:spPr>
            <a:xfrm>
              <a:off x="6374632" y="2903854"/>
              <a:ext cx="73449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FRANKFURT</a:t>
              </a:r>
            </a:p>
          </p:txBody>
        </p:sp>
        <p:grpSp>
          <p:nvGrpSpPr>
            <p:cNvPr id="33" name="Group 32">
              <a:extLst>
                <a:ext uri="{FF2B5EF4-FFF2-40B4-BE49-F238E27FC236}">
                  <a16:creationId xmlns:a16="http://schemas.microsoft.com/office/drawing/2014/main" id="{68274A32-3645-A443-81BF-382256428396}"/>
                </a:ext>
              </a:extLst>
            </p:cNvPr>
            <p:cNvGrpSpPr/>
            <p:nvPr/>
          </p:nvGrpSpPr>
          <p:grpSpPr>
            <a:xfrm>
              <a:off x="5865825" y="2317668"/>
              <a:ext cx="654701" cy="476875"/>
              <a:chOff x="5792828" y="1600222"/>
              <a:chExt cx="809844" cy="559227"/>
            </a:xfrm>
          </p:grpSpPr>
          <p:cxnSp>
            <p:nvCxnSpPr>
              <p:cNvPr id="62" name="Straight Connector 61">
                <a:extLst>
                  <a:ext uri="{FF2B5EF4-FFF2-40B4-BE49-F238E27FC236}">
                    <a16:creationId xmlns:a16="http://schemas.microsoft.com/office/drawing/2014/main" id="{91FCA98C-0E3C-464B-8CFB-3898213888C2}"/>
                  </a:ext>
                </a:extLst>
              </p:cNvPr>
              <p:cNvCxnSpPr/>
              <p:nvPr/>
            </p:nvCxnSpPr>
            <p:spPr>
              <a:xfrm flipV="1">
                <a:off x="5792828" y="1805941"/>
                <a:ext cx="163473" cy="353508"/>
              </a:xfrm>
              <a:prstGeom prst="line">
                <a:avLst/>
              </a:prstGeom>
              <a:noFill/>
              <a:ln w="19050" cap="flat" cmpd="sng" algn="ctr">
                <a:solidFill>
                  <a:srgbClr val="474746">
                    <a:lumMod val="60000"/>
                    <a:lumOff val="40000"/>
                  </a:srgbClr>
                </a:solidFill>
                <a:prstDash val="solid"/>
              </a:ln>
              <a:effectLst/>
            </p:spPr>
          </p:cxnSp>
          <p:cxnSp>
            <p:nvCxnSpPr>
              <p:cNvPr id="63" name="Straight Connector 62">
                <a:extLst>
                  <a:ext uri="{FF2B5EF4-FFF2-40B4-BE49-F238E27FC236}">
                    <a16:creationId xmlns:a16="http://schemas.microsoft.com/office/drawing/2014/main" id="{08992D29-1F31-0747-A237-F91C572E739B}"/>
                  </a:ext>
                </a:extLst>
              </p:cNvPr>
              <p:cNvCxnSpPr/>
              <p:nvPr/>
            </p:nvCxnSpPr>
            <p:spPr>
              <a:xfrm flipH="1">
                <a:off x="5945915" y="1805905"/>
                <a:ext cx="573756" cy="1"/>
              </a:xfrm>
              <a:prstGeom prst="line">
                <a:avLst/>
              </a:prstGeom>
              <a:noFill/>
              <a:ln w="19050" cap="flat" cmpd="sng" algn="ctr">
                <a:solidFill>
                  <a:srgbClr val="474746">
                    <a:lumMod val="60000"/>
                    <a:lumOff val="40000"/>
                  </a:srgbClr>
                </a:solidFill>
                <a:prstDash val="solid"/>
              </a:ln>
              <a:effectLst/>
            </p:spPr>
          </p:cxnSp>
          <p:sp>
            <p:nvSpPr>
              <p:cNvPr id="64" name="TextBox 63">
                <a:extLst>
                  <a:ext uri="{FF2B5EF4-FFF2-40B4-BE49-F238E27FC236}">
                    <a16:creationId xmlns:a16="http://schemas.microsoft.com/office/drawing/2014/main" id="{FB521057-863E-7D45-B76D-3C1DC18AE38B}"/>
                  </a:ext>
                </a:extLst>
              </p:cNvPr>
              <p:cNvSpPr txBox="1"/>
              <p:nvPr/>
            </p:nvSpPr>
            <p:spPr>
              <a:xfrm>
                <a:off x="5874564" y="1600222"/>
                <a:ext cx="728108"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IRELAND</a:t>
                </a:r>
              </a:p>
            </p:txBody>
          </p:sp>
        </p:grpSp>
        <p:grpSp>
          <p:nvGrpSpPr>
            <p:cNvPr id="34" name="Group 33">
              <a:extLst>
                <a:ext uri="{FF2B5EF4-FFF2-40B4-BE49-F238E27FC236}">
                  <a16:creationId xmlns:a16="http://schemas.microsoft.com/office/drawing/2014/main" id="{164DBB58-F13E-274D-A7F4-88B403309D3B}"/>
                </a:ext>
              </a:extLst>
            </p:cNvPr>
            <p:cNvGrpSpPr/>
            <p:nvPr/>
          </p:nvGrpSpPr>
          <p:grpSpPr>
            <a:xfrm>
              <a:off x="4991682" y="5302500"/>
              <a:ext cx="852793" cy="237726"/>
              <a:chOff x="4688839" y="5215230"/>
              <a:chExt cx="1054878" cy="278778"/>
            </a:xfrm>
          </p:grpSpPr>
          <p:cxnSp>
            <p:nvCxnSpPr>
              <p:cNvPr id="59" name="Straight Connector 58">
                <a:extLst>
                  <a:ext uri="{FF2B5EF4-FFF2-40B4-BE49-F238E27FC236}">
                    <a16:creationId xmlns:a16="http://schemas.microsoft.com/office/drawing/2014/main" id="{426F611C-5EAE-9943-9C71-7B43E1D360E5}"/>
                  </a:ext>
                </a:extLst>
              </p:cNvPr>
              <p:cNvCxnSpPr/>
              <p:nvPr/>
            </p:nvCxnSpPr>
            <p:spPr>
              <a:xfrm flipH="1" flipV="1">
                <a:off x="4688839" y="5215230"/>
                <a:ext cx="219703" cy="251157"/>
              </a:xfrm>
              <a:prstGeom prst="line">
                <a:avLst/>
              </a:prstGeom>
              <a:noFill/>
              <a:ln w="19050" cap="flat" cmpd="sng" algn="ctr">
                <a:solidFill>
                  <a:srgbClr val="474746">
                    <a:lumMod val="60000"/>
                    <a:lumOff val="40000"/>
                  </a:srgbClr>
                </a:solidFill>
                <a:prstDash val="solid"/>
              </a:ln>
              <a:effectLst/>
            </p:spPr>
          </p:cxnSp>
          <p:cxnSp>
            <p:nvCxnSpPr>
              <p:cNvPr id="60" name="Straight Connector 59">
                <a:extLst>
                  <a:ext uri="{FF2B5EF4-FFF2-40B4-BE49-F238E27FC236}">
                    <a16:creationId xmlns:a16="http://schemas.microsoft.com/office/drawing/2014/main" id="{FED3C485-AA8F-6842-9B4C-4F18CD48FCED}"/>
                  </a:ext>
                </a:extLst>
              </p:cNvPr>
              <p:cNvCxnSpPr/>
              <p:nvPr/>
            </p:nvCxnSpPr>
            <p:spPr>
              <a:xfrm flipH="1">
                <a:off x="4903462" y="5466388"/>
                <a:ext cx="796137" cy="1"/>
              </a:xfrm>
              <a:prstGeom prst="line">
                <a:avLst/>
              </a:prstGeom>
              <a:noFill/>
              <a:ln w="19050" cap="flat" cmpd="sng" algn="ctr">
                <a:solidFill>
                  <a:srgbClr val="474746">
                    <a:lumMod val="60000"/>
                    <a:lumOff val="40000"/>
                  </a:srgbClr>
                </a:solidFill>
                <a:prstDash val="solid"/>
              </a:ln>
              <a:effectLst/>
            </p:spPr>
          </p:cxnSp>
          <p:sp>
            <p:nvSpPr>
              <p:cNvPr id="61" name="TextBox 60">
                <a:extLst>
                  <a:ext uri="{FF2B5EF4-FFF2-40B4-BE49-F238E27FC236}">
                    <a16:creationId xmlns:a16="http://schemas.microsoft.com/office/drawing/2014/main" id="{675E76E3-AE91-F046-9E3E-B815C732AA67}"/>
                  </a:ext>
                </a:extLst>
              </p:cNvPr>
              <p:cNvSpPr txBox="1"/>
              <p:nvPr/>
            </p:nvSpPr>
            <p:spPr>
              <a:xfrm>
                <a:off x="4841118" y="5250383"/>
                <a:ext cx="902599"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SÃO PAULO</a:t>
                </a:r>
              </a:p>
            </p:txBody>
          </p:sp>
        </p:grpSp>
        <p:sp>
          <p:nvSpPr>
            <p:cNvPr id="35" name="Oval 34">
              <a:extLst>
                <a:ext uri="{FF2B5EF4-FFF2-40B4-BE49-F238E27FC236}">
                  <a16:creationId xmlns:a16="http://schemas.microsoft.com/office/drawing/2014/main" id="{2500B4F7-3C76-3A4D-A7FB-A05D6E4D49B4}"/>
                </a:ext>
              </a:extLst>
            </p:cNvPr>
            <p:cNvSpPr/>
            <p:nvPr/>
          </p:nvSpPr>
          <p:spPr>
            <a:xfrm>
              <a:off x="3970329" y="326192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6" name="Oval 35">
              <a:extLst>
                <a:ext uri="{FF2B5EF4-FFF2-40B4-BE49-F238E27FC236}">
                  <a16:creationId xmlns:a16="http://schemas.microsoft.com/office/drawing/2014/main" id="{12158405-9592-DB42-B603-54E995E65B4A}"/>
                </a:ext>
              </a:extLst>
            </p:cNvPr>
            <p:cNvSpPr/>
            <p:nvPr/>
          </p:nvSpPr>
          <p:spPr>
            <a:xfrm>
              <a:off x="4334818" y="3002205"/>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7" name="Oval 36">
              <a:extLst>
                <a:ext uri="{FF2B5EF4-FFF2-40B4-BE49-F238E27FC236}">
                  <a16:creationId xmlns:a16="http://schemas.microsoft.com/office/drawing/2014/main" id="{23C9209F-A7FC-FE40-BB1F-919BB289C3F2}"/>
                </a:ext>
              </a:extLst>
            </p:cNvPr>
            <p:cNvSpPr/>
            <p:nvPr/>
          </p:nvSpPr>
          <p:spPr>
            <a:xfrm>
              <a:off x="3181289" y="331195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8" name="Oval 37">
              <a:extLst>
                <a:ext uri="{FF2B5EF4-FFF2-40B4-BE49-F238E27FC236}">
                  <a16:creationId xmlns:a16="http://schemas.microsoft.com/office/drawing/2014/main" id="{1E69C942-681F-9B44-85CA-8B023B4BCAF6}"/>
                </a:ext>
              </a:extLst>
            </p:cNvPr>
            <p:cNvSpPr/>
            <p:nvPr/>
          </p:nvSpPr>
          <p:spPr>
            <a:xfrm>
              <a:off x="3095545" y="308706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9" name="Oval 38">
              <a:extLst>
                <a:ext uri="{FF2B5EF4-FFF2-40B4-BE49-F238E27FC236}">
                  <a16:creationId xmlns:a16="http://schemas.microsoft.com/office/drawing/2014/main" id="{00031E37-7B78-B746-B242-7852B96F241A}"/>
                </a:ext>
              </a:extLst>
            </p:cNvPr>
            <p:cNvSpPr/>
            <p:nvPr/>
          </p:nvSpPr>
          <p:spPr>
            <a:xfrm>
              <a:off x="3322048"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BB468818-3573-084A-B163-0FCEC7E91985}"/>
                </a:ext>
              </a:extLst>
            </p:cNvPr>
            <p:cNvSpPr/>
            <p:nvPr/>
          </p:nvSpPr>
          <p:spPr>
            <a:xfrm>
              <a:off x="4775729" y="5042593"/>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1" name="Rectangle 40">
              <a:extLst>
                <a:ext uri="{FF2B5EF4-FFF2-40B4-BE49-F238E27FC236}">
                  <a16:creationId xmlns:a16="http://schemas.microsoft.com/office/drawing/2014/main" id="{6777C44B-EB58-6B47-81EC-1BD44DFF76BC}"/>
                </a:ext>
              </a:extLst>
            </p:cNvPr>
            <p:cNvSpPr/>
            <p:nvPr/>
          </p:nvSpPr>
          <p:spPr>
            <a:xfrm>
              <a:off x="2152438" y="5001061"/>
              <a:ext cx="1322976" cy="270918"/>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954C63CE-41B0-B440-AC41-4CD65831CA96}"/>
                </a:ext>
              </a:extLst>
            </p:cNvPr>
            <p:cNvSpPr/>
            <p:nvPr/>
          </p:nvSpPr>
          <p:spPr>
            <a:xfrm>
              <a:off x="8355250" y="438379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EAAE953E-674A-714A-999B-5B716308C378}"/>
                </a:ext>
              </a:extLst>
            </p:cNvPr>
            <p:cNvSpPr/>
            <p:nvPr/>
          </p:nvSpPr>
          <p:spPr>
            <a:xfrm>
              <a:off x="7777447" y="389783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5" name="Oval 44">
              <a:extLst>
                <a:ext uri="{FF2B5EF4-FFF2-40B4-BE49-F238E27FC236}">
                  <a16:creationId xmlns:a16="http://schemas.microsoft.com/office/drawing/2014/main" id="{C6437044-1E78-C94C-BD71-33E64B5AE914}"/>
                </a:ext>
              </a:extLst>
            </p:cNvPr>
            <p:cNvSpPr/>
            <p:nvPr/>
          </p:nvSpPr>
          <p:spPr>
            <a:xfrm>
              <a:off x="9278480" y="3422491"/>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C7F2C7EC-B50D-944C-9A8A-8792D6298A91}"/>
                </a:ext>
              </a:extLst>
            </p:cNvPr>
            <p:cNvSpPr/>
            <p:nvPr/>
          </p:nvSpPr>
          <p:spPr>
            <a:xfrm>
              <a:off x="8943144" y="330624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7" name="Oval 46">
              <a:extLst>
                <a:ext uri="{FF2B5EF4-FFF2-40B4-BE49-F238E27FC236}">
                  <a16:creationId xmlns:a16="http://schemas.microsoft.com/office/drawing/2014/main" id="{615FA065-9E27-2447-A11F-F3EFA778B2CA}"/>
                </a:ext>
              </a:extLst>
            </p:cNvPr>
            <p:cNvSpPr/>
            <p:nvPr/>
          </p:nvSpPr>
          <p:spPr>
            <a:xfrm>
              <a:off x="8690963"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8" name="Oval 47">
              <a:extLst>
                <a:ext uri="{FF2B5EF4-FFF2-40B4-BE49-F238E27FC236}">
                  <a16:creationId xmlns:a16="http://schemas.microsoft.com/office/drawing/2014/main" id="{0A333317-B145-0946-9BCF-AE55DBA7A13F}"/>
                </a:ext>
              </a:extLst>
            </p:cNvPr>
            <p:cNvSpPr/>
            <p:nvPr/>
          </p:nvSpPr>
          <p:spPr>
            <a:xfrm>
              <a:off x="9527941" y="521970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9" name="Oval 48">
              <a:extLst>
                <a:ext uri="{FF2B5EF4-FFF2-40B4-BE49-F238E27FC236}">
                  <a16:creationId xmlns:a16="http://schemas.microsoft.com/office/drawing/2014/main" id="{FCD914C1-3DFF-0645-A247-C4D34D661CC4}"/>
                </a:ext>
              </a:extLst>
            </p:cNvPr>
            <p:cNvSpPr/>
            <p:nvPr/>
          </p:nvSpPr>
          <p:spPr>
            <a:xfrm>
              <a:off x="6072690" y="288551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Oval 49">
              <a:extLst>
                <a:ext uri="{FF2B5EF4-FFF2-40B4-BE49-F238E27FC236}">
                  <a16:creationId xmlns:a16="http://schemas.microsoft.com/office/drawing/2014/main" id="{9ADCA723-660E-8842-B81C-E456D596C336}"/>
                </a:ext>
              </a:extLst>
            </p:cNvPr>
            <p:cNvSpPr/>
            <p:nvPr/>
          </p:nvSpPr>
          <p:spPr>
            <a:xfrm>
              <a:off x="5693245" y="270248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1" name="Oval 50">
              <a:extLst>
                <a:ext uri="{FF2B5EF4-FFF2-40B4-BE49-F238E27FC236}">
                  <a16:creationId xmlns:a16="http://schemas.microsoft.com/office/drawing/2014/main" id="{93A27BA0-053C-3F4D-961F-33A13156C7C4}"/>
                </a:ext>
              </a:extLst>
            </p:cNvPr>
            <p:cNvSpPr/>
            <p:nvPr/>
          </p:nvSpPr>
          <p:spPr>
            <a:xfrm>
              <a:off x="5867021" y="284276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Oval 51">
              <a:extLst>
                <a:ext uri="{FF2B5EF4-FFF2-40B4-BE49-F238E27FC236}">
                  <a16:creationId xmlns:a16="http://schemas.microsoft.com/office/drawing/2014/main" id="{67220EEB-1A87-DF43-8FB3-6576E612D0AC}"/>
                </a:ext>
              </a:extLst>
            </p:cNvPr>
            <p:cNvSpPr/>
            <p:nvPr/>
          </p:nvSpPr>
          <p:spPr>
            <a:xfrm>
              <a:off x="4175236" y="334694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6</a:t>
              </a:r>
            </a:p>
          </p:txBody>
        </p:sp>
        <p:grpSp>
          <p:nvGrpSpPr>
            <p:cNvPr id="54" name="Group 53">
              <a:extLst>
                <a:ext uri="{FF2B5EF4-FFF2-40B4-BE49-F238E27FC236}">
                  <a16:creationId xmlns:a16="http://schemas.microsoft.com/office/drawing/2014/main" id="{086503ED-81CB-1A41-A20D-13E51E6000A8}"/>
                </a:ext>
              </a:extLst>
            </p:cNvPr>
            <p:cNvGrpSpPr/>
            <p:nvPr/>
          </p:nvGrpSpPr>
          <p:grpSpPr>
            <a:xfrm>
              <a:off x="5213245" y="3264196"/>
              <a:ext cx="838774" cy="207749"/>
              <a:chOff x="4688844" y="2459113"/>
              <a:chExt cx="1037536" cy="243625"/>
            </a:xfrm>
          </p:grpSpPr>
          <p:cxnSp>
            <p:nvCxnSpPr>
              <p:cNvPr id="56" name="Straight Connector 55">
                <a:extLst>
                  <a:ext uri="{FF2B5EF4-FFF2-40B4-BE49-F238E27FC236}">
                    <a16:creationId xmlns:a16="http://schemas.microsoft.com/office/drawing/2014/main" id="{C535578D-7312-A649-96D6-4240ACAE110B}"/>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57" name="Straight Connector 56">
                <a:extLst>
                  <a:ext uri="{FF2B5EF4-FFF2-40B4-BE49-F238E27FC236}">
                    <a16:creationId xmlns:a16="http://schemas.microsoft.com/office/drawing/2014/main" id="{B1873ACD-9AE5-F645-8171-EFB1CE9DB70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58" name="TextBox 57">
                <a:extLst>
                  <a:ext uri="{FF2B5EF4-FFF2-40B4-BE49-F238E27FC236}">
                    <a16:creationId xmlns:a16="http://schemas.microsoft.com/office/drawing/2014/main" id="{AC219DF1-40FF-EB40-B28D-790F3AB11B2E}"/>
                  </a:ext>
                </a:extLst>
              </p:cNvPr>
              <p:cNvSpPr txBox="1"/>
              <p:nvPr/>
            </p:nvSpPr>
            <p:spPr>
              <a:xfrm>
                <a:off x="4688844" y="2459113"/>
                <a:ext cx="56353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PARIS</a:t>
                </a:r>
              </a:p>
            </p:txBody>
          </p:sp>
        </p:grpSp>
        <p:sp>
          <p:nvSpPr>
            <p:cNvPr id="55" name="Oval 54">
              <a:extLst>
                <a:ext uri="{FF2B5EF4-FFF2-40B4-BE49-F238E27FC236}">
                  <a16:creationId xmlns:a16="http://schemas.microsoft.com/office/drawing/2014/main" id="{E9662862-827D-8F4B-A847-51C26A516053}"/>
                </a:ext>
              </a:extLst>
            </p:cNvPr>
            <p:cNvSpPr/>
            <p:nvPr/>
          </p:nvSpPr>
          <p:spPr>
            <a:xfrm>
              <a:off x="5942637" y="306754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100" name="TextBox 99">
            <a:extLst>
              <a:ext uri="{FF2B5EF4-FFF2-40B4-BE49-F238E27FC236}">
                <a16:creationId xmlns:a16="http://schemas.microsoft.com/office/drawing/2014/main" id="{5727B7D2-F0AC-DA4E-A764-5AECBA066F38}"/>
              </a:ext>
            </a:extLst>
          </p:cNvPr>
          <p:cNvSpPr txBox="1"/>
          <p:nvPr/>
        </p:nvSpPr>
        <p:spPr>
          <a:xfrm>
            <a:off x="8687537" y="3829810"/>
            <a:ext cx="510076" cy="20774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OSAKA</a:t>
            </a:r>
          </a:p>
        </p:txBody>
      </p:sp>
      <p:cxnSp>
        <p:nvCxnSpPr>
          <p:cNvPr id="101" name="Straight Connector 100">
            <a:extLst>
              <a:ext uri="{FF2B5EF4-FFF2-40B4-BE49-F238E27FC236}">
                <a16:creationId xmlns:a16="http://schemas.microsoft.com/office/drawing/2014/main" id="{8D1FA8A8-E713-854E-8210-066B67907E73}"/>
              </a:ext>
            </a:extLst>
          </p:cNvPr>
          <p:cNvCxnSpPr/>
          <p:nvPr/>
        </p:nvCxnSpPr>
        <p:spPr>
          <a:xfrm flipH="1">
            <a:off x="9118874" y="3866098"/>
            <a:ext cx="102509" cy="142792"/>
          </a:xfrm>
          <a:prstGeom prst="line">
            <a:avLst/>
          </a:prstGeom>
          <a:noFill/>
          <a:ln w="19050" cap="flat" cmpd="sng" algn="ctr">
            <a:solidFill>
              <a:srgbClr val="474746">
                <a:lumMod val="60000"/>
                <a:lumOff val="40000"/>
              </a:srgbClr>
            </a:solidFill>
            <a:prstDash val="solid"/>
          </a:ln>
          <a:effectLst/>
        </p:spPr>
      </p:cxnSp>
      <p:cxnSp>
        <p:nvCxnSpPr>
          <p:cNvPr id="102" name="Straight Connector 101">
            <a:extLst>
              <a:ext uri="{FF2B5EF4-FFF2-40B4-BE49-F238E27FC236}">
                <a16:creationId xmlns:a16="http://schemas.microsoft.com/office/drawing/2014/main" id="{8F4BC022-FB58-314C-834C-F07280FCF4A1}"/>
              </a:ext>
            </a:extLst>
          </p:cNvPr>
          <p:cNvCxnSpPr/>
          <p:nvPr/>
        </p:nvCxnSpPr>
        <p:spPr>
          <a:xfrm flipH="1">
            <a:off x="8773257" y="4003487"/>
            <a:ext cx="365760" cy="0"/>
          </a:xfrm>
          <a:prstGeom prst="line">
            <a:avLst/>
          </a:prstGeom>
          <a:noFill/>
          <a:ln w="19050" cap="flat" cmpd="sng" algn="ctr">
            <a:solidFill>
              <a:srgbClr val="474746">
                <a:lumMod val="60000"/>
                <a:lumOff val="40000"/>
              </a:srgbClr>
            </a:solidFill>
            <a:prstDash val="solid"/>
          </a:ln>
          <a:effectLst/>
        </p:spPr>
      </p:cxnSp>
      <p:sp>
        <p:nvSpPr>
          <p:cNvPr id="103" name="Oval 102">
            <a:extLst>
              <a:ext uri="{FF2B5EF4-FFF2-40B4-BE49-F238E27FC236}">
                <a16:creationId xmlns:a16="http://schemas.microsoft.com/office/drawing/2014/main" id="{28AA6949-3BEC-E143-A947-123EAF51ACEA}"/>
              </a:ext>
            </a:extLst>
          </p:cNvPr>
          <p:cNvSpPr/>
          <p:nvPr/>
        </p:nvSpPr>
        <p:spPr>
          <a:xfrm>
            <a:off x="9149335" y="363784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107" name="Straight Connector 106">
            <a:extLst>
              <a:ext uri="{FF2B5EF4-FFF2-40B4-BE49-F238E27FC236}">
                <a16:creationId xmlns:a16="http://schemas.microsoft.com/office/drawing/2014/main" id="{1C8DC60B-9AF4-2F4F-8FB3-A4F4BDBA55BE}"/>
              </a:ext>
            </a:extLst>
          </p:cNvPr>
          <p:cNvCxnSpPr>
            <a:cxnSpLocks/>
          </p:cNvCxnSpPr>
          <p:nvPr/>
        </p:nvCxnSpPr>
        <p:spPr>
          <a:xfrm flipV="1">
            <a:off x="8502773" y="2938656"/>
            <a:ext cx="82427" cy="274436"/>
          </a:xfrm>
          <a:prstGeom prst="line">
            <a:avLst/>
          </a:prstGeom>
          <a:noFill/>
          <a:ln w="19050" cap="flat" cmpd="sng" algn="ctr">
            <a:solidFill>
              <a:srgbClr val="474746">
                <a:lumMod val="60000"/>
                <a:lumOff val="40000"/>
              </a:srgbClr>
            </a:solidFill>
            <a:prstDash val="solid"/>
          </a:ln>
          <a:effectLst/>
        </p:spPr>
      </p:cxnSp>
      <p:sp>
        <p:nvSpPr>
          <p:cNvPr id="108" name="TextBox 107">
            <a:extLst>
              <a:ext uri="{FF2B5EF4-FFF2-40B4-BE49-F238E27FC236}">
                <a16:creationId xmlns:a16="http://schemas.microsoft.com/office/drawing/2014/main" id="{306B9A4D-7406-4047-9A90-C9D1248C4AB4}"/>
              </a:ext>
            </a:extLst>
          </p:cNvPr>
          <p:cNvSpPr txBox="1"/>
          <p:nvPr/>
        </p:nvSpPr>
        <p:spPr>
          <a:xfrm>
            <a:off x="8485975" y="2776059"/>
            <a:ext cx="580608"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NINGXIA</a:t>
            </a:r>
          </a:p>
        </p:txBody>
      </p:sp>
      <p:sp>
        <p:nvSpPr>
          <p:cNvPr id="109" name="Oval 108">
            <a:extLst>
              <a:ext uri="{FF2B5EF4-FFF2-40B4-BE49-F238E27FC236}">
                <a16:creationId xmlns:a16="http://schemas.microsoft.com/office/drawing/2014/main" id="{1EF9FD8C-D20D-A242-91FB-291163E7BBFA}"/>
              </a:ext>
            </a:extLst>
          </p:cNvPr>
          <p:cNvSpPr/>
          <p:nvPr/>
        </p:nvSpPr>
        <p:spPr>
          <a:xfrm>
            <a:off x="8346061" y="317059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110" name="Straight Connector 109">
            <a:extLst>
              <a:ext uri="{FF2B5EF4-FFF2-40B4-BE49-F238E27FC236}">
                <a16:creationId xmlns:a16="http://schemas.microsoft.com/office/drawing/2014/main" id="{204B9FA7-AC0E-324F-8788-C1E15F65DF7C}"/>
              </a:ext>
            </a:extLst>
          </p:cNvPr>
          <p:cNvCxnSpPr>
            <a:cxnSpLocks/>
          </p:cNvCxnSpPr>
          <p:nvPr/>
        </p:nvCxnSpPr>
        <p:spPr>
          <a:xfrm flipH="1">
            <a:off x="8592614" y="2938656"/>
            <a:ext cx="316666" cy="0"/>
          </a:xfrm>
          <a:prstGeom prst="line">
            <a:avLst/>
          </a:prstGeom>
          <a:noFill/>
          <a:ln w="19050" cap="flat" cmpd="sng" algn="ctr">
            <a:solidFill>
              <a:srgbClr val="474746">
                <a:lumMod val="60000"/>
                <a:lumOff val="40000"/>
              </a:srgbClr>
            </a:solidFill>
            <a:prstDash val="solid"/>
          </a:ln>
          <a:effectLst/>
        </p:spPr>
      </p:cxnSp>
      <p:sp>
        <p:nvSpPr>
          <p:cNvPr id="113" name="TextBox 112">
            <a:extLst>
              <a:ext uri="{FF2B5EF4-FFF2-40B4-BE49-F238E27FC236}">
                <a16:creationId xmlns:a16="http://schemas.microsoft.com/office/drawing/2014/main" id="{CD0152ED-0F65-0D46-9A2E-402C0F7B51DC}"/>
              </a:ext>
            </a:extLst>
          </p:cNvPr>
          <p:cNvSpPr txBox="1"/>
          <p:nvPr/>
        </p:nvSpPr>
        <p:spPr>
          <a:xfrm>
            <a:off x="2094181" y="5413107"/>
            <a:ext cx="2682257"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New Region Coming Soon</a:t>
            </a:r>
          </a:p>
        </p:txBody>
      </p:sp>
      <p:pic>
        <p:nvPicPr>
          <p:cNvPr id="6" name="Picture 5">
            <a:extLst>
              <a:ext uri="{FF2B5EF4-FFF2-40B4-BE49-F238E27FC236}">
                <a16:creationId xmlns:a16="http://schemas.microsoft.com/office/drawing/2014/main" id="{9C05B7B3-038F-0245-90DA-A29BD0AE61B1}"/>
              </a:ext>
            </a:extLst>
          </p:cNvPr>
          <p:cNvPicPr>
            <a:picLocks noChangeAspect="1"/>
          </p:cNvPicPr>
          <p:nvPr/>
        </p:nvPicPr>
        <p:blipFill>
          <a:blip r:embed="rId5"/>
          <a:stretch>
            <a:fillRect/>
          </a:stretch>
        </p:blipFill>
        <p:spPr>
          <a:xfrm>
            <a:off x="1811581" y="4976156"/>
            <a:ext cx="357356" cy="756754"/>
          </a:xfrm>
          <a:prstGeom prst="rect">
            <a:avLst/>
          </a:prstGeom>
        </p:spPr>
      </p:pic>
      <p:sp>
        <p:nvSpPr>
          <p:cNvPr id="114" name="TextBox 113">
            <a:extLst>
              <a:ext uri="{FF2B5EF4-FFF2-40B4-BE49-F238E27FC236}">
                <a16:creationId xmlns:a16="http://schemas.microsoft.com/office/drawing/2014/main" id="{93057E5F-998B-204E-8DF4-05D124FF43E5}"/>
              </a:ext>
            </a:extLst>
          </p:cNvPr>
          <p:cNvSpPr txBox="1"/>
          <p:nvPr/>
        </p:nvSpPr>
        <p:spPr>
          <a:xfrm>
            <a:off x="2094181" y="5008701"/>
            <a:ext cx="2423875"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&amp; Number of AZs</a:t>
            </a:r>
          </a:p>
        </p:txBody>
      </p:sp>
      <p:cxnSp>
        <p:nvCxnSpPr>
          <p:cNvPr id="119" name="Straight Connector 118">
            <a:extLst>
              <a:ext uri="{FF2B5EF4-FFF2-40B4-BE49-F238E27FC236}">
                <a16:creationId xmlns:a16="http://schemas.microsoft.com/office/drawing/2014/main" id="{2168B494-4345-B942-B994-4D352AC6D1EF}"/>
              </a:ext>
            </a:extLst>
          </p:cNvPr>
          <p:cNvCxnSpPr/>
          <p:nvPr/>
        </p:nvCxnSpPr>
        <p:spPr>
          <a:xfrm flipH="1">
            <a:off x="4409418" y="3342730"/>
            <a:ext cx="288109" cy="0"/>
          </a:xfrm>
          <a:prstGeom prst="line">
            <a:avLst/>
          </a:prstGeom>
          <a:noFill/>
          <a:ln w="19050" cap="flat" cmpd="sng" algn="ctr">
            <a:solidFill>
              <a:srgbClr val="474746">
                <a:lumMod val="60000"/>
                <a:lumOff val="40000"/>
              </a:srgbClr>
            </a:solidFill>
            <a:prstDash val="solid"/>
          </a:ln>
          <a:effectLst/>
        </p:spPr>
      </p:cxnSp>
      <p:cxnSp>
        <p:nvCxnSpPr>
          <p:cNvPr id="120" name="Straight Connector 119">
            <a:extLst>
              <a:ext uri="{FF2B5EF4-FFF2-40B4-BE49-F238E27FC236}">
                <a16:creationId xmlns:a16="http://schemas.microsoft.com/office/drawing/2014/main" id="{BE0B1F83-686B-1640-9FF2-8EB5AA3D9FC6}"/>
              </a:ext>
            </a:extLst>
          </p:cNvPr>
          <p:cNvCxnSpPr/>
          <p:nvPr/>
        </p:nvCxnSpPr>
        <p:spPr>
          <a:xfrm flipV="1">
            <a:off x="4693731" y="2550240"/>
            <a:ext cx="14979" cy="792492"/>
          </a:xfrm>
          <a:prstGeom prst="line">
            <a:avLst/>
          </a:prstGeom>
          <a:noFill/>
          <a:ln w="19050" cap="flat" cmpd="sng" algn="ctr">
            <a:solidFill>
              <a:srgbClr val="474746">
                <a:lumMod val="60000"/>
                <a:lumOff val="40000"/>
              </a:srgbClr>
            </a:solidFill>
            <a:prstDash val="solid"/>
          </a:ln>
          <a:effectLst/>
        </p:spPr>
      </p:cxnSp>
      <p:sp>
        <p:nvSpPr>
          <p:cNvPr id="121" name="TextBox 120">
            <a:extLst>
              <a:ext uri="{FF2B5EF4-FFF2-40B4-BE49-F238E27FC236}">
                <a16:creationId xmlns:a16="http://schemas.microsoft.com/office/drawing/2014/main" id="{FC215BBF-02FD-2348-9278-0278AA58F7AA}"/>
              </a:ext>
            </a:extLst>
          </p:cNvPr>
          <p:cNvSpPr txBox="1"/>
          <p:nvPr/>
        </p:nvSpPr>
        <p:spPr>
          <a:xfrm>
            <a:off x="4665614" y="2077822"/>
            <a:ext cx="1135666" cy="4385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(US-EAST)</a:t>
            </a:r>
          </a:p>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(Coming soon)</a:t>
            </a:r>
          </a:p>
        </p:txBody>
      </p:sp>
      <p:cxnSp>
        <p:nvCxnSpPr>
          <p:cNvPr id="122" name="Straight Connector 121">
            <a:extLst>
              <a:ext uri="{FF2B5EF4-FFF2-40B4-BE49-F238E27FC236}">
                <a16:creationId xmlns:a16="http://schemas.microsoft.com/office/drawing/2014/main" id="{7FCBF4BD-39FB-6344-8B09-22CBCD3E339B}"/>
              </a:ext>
            </a:extLst>
          </p:cNvPr>
          <p:cNvCxnSpPr/>
          <p:nvPr/>
        </p:nvCxnSpPr>
        <p:spPr>
          <a:xfrm flipH="1">
            <a:off x="4707021" y="2539556"/>
            <a:ext cx="1108993" cy="10349"/>
          </a:xfrm>
          <a:prstGeom prst="line">
            <a:avLst/>
          </a:prstGeom>
          <a:noFill/>
          <a:ln w="19050" cap="flat" cmpd="sng" algn="ctr">
            <a:solidFill>
              <a:srgbClr val="474746">
                <a:lumMod val="60000"/>
                <a:lumOff val="40000"/>
              </a:srgbClr>
            </a:solidFill>
            <a:prstDash val="solid"/>
          </a:ln>
          <a:effectLst/>
        </p:spPr>
      </p:cxnSp>
      <p:sp>
        <p:nvSpPr>
          <p:cNvPr id="123" name="Oval 122">
            <a:extLst>
              <a:ext uri="{FF2B5EF4-FFF2-40B4-BE49-F238E27FC236}">
                <a16:creationId xmlns:a16="http://schemas.microsoft.com/office/drawing/2014/main" id="{C7760083-AF0A-F847-81A3-B059D93A6B78}"/>
              </a:ext>
            </a:extLst>
          </p:cNvPr>
          <p:cNvSpPr/>
          <p:nvPr/>
        </p:nvSpPr>
        <p:spPr>
          <a:xfrm>
            <a:off x="4152368" y="3174921"/>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24" name="Straight Connector 123">
            <a:extLst>
              <a:ext uri="{FF2B5EF4-FFF2-40B4-BE49-F238E27FC236}">
                <a16:creationId xmlns:a16="http://schemas.microsoft.com/office/drawing/2014/main" id="{F466679B-2A69-B645-953C-4F596F8FA07D}"/>
              </a:ext>
            </a:extLst>
          </p:cNvPr>
          <p:cNvCxnSpPr/>
          <p:nvPr/>
        </p:nvCxnSpPr>
        <p:spPr>
          <a:xfrm flipH="1">
            <a:off x="6555612" y="2503792"/>
            <a:ext cx="199054" cy="162028"/>
          </a:xfrm>
          <a:prstGeom prst="line">
            <a:avLst/>
          </a:prstGeom>
          <a:noFill/>
          <a:ln w="19050" cap="flat" cmpd="sng" algn="ctr">
            <a:solidFill>
              <a:srgbClr val="474746">
                <a:lumMod val="60000"/>
                <a:lumOff val="40000"/>
              </a:srgbClr>
            </a:solidFill>
            <a:prstDash val="solid"/>
          </a:ln>
          <a:effectLst/>
        </p:spPr>
      </p:cxnSp>
      <p:sp>
        <p:nvSpPr>
          <p:cNvPr id="125" name="TextBox 124">
            <a:extLst>
              <a:ext uri="{FF2B5EF4-FFF2-40B4-BE49-F238E27FC236}">
                <a16:creationId xmlns:a16="http://schemas.microsoft.com/office/drawing/2014/main" id="{5E19820A-B5DB-B04D-B39C-0083A5649B06}"/>
              </a:ext>
            </a:extLst>
          </p:cNvPr>
          <p:cNvSpPr txBox="1"/>
          <p:nvPr/>
        </p:nvSpPr>
        <p:spPr>
          <a:xfrm>
            <a:off x="6705820" y="2304913"/>
            <a:ext cx="127150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SWEDEN (Coming soon)</a:t>
            </a:r>
          </a:p>
        </p:txBody>
      </p:sp>
      <p:cxnSp>
        <p:nvCxnSpPr>
          <p:cNvPr id="126" name="Straight Connector 125">
            <a:extLst>
              <a:ext uri="{FF2B5EF4-FFF2-40B4-BE49-F238E27FC236}">
                <a16:creationId xmlns:a16="http://schemas.microsoft.com/office/drawing/2014/main" id="{D9A40DE5-0E6A-A248-AA94-34A5E7D2E3CE}"/>
              </a:ext>
            </a:extLst>
          </p:cNvPr>
          <p:cNvCxnSpPr/>
          <p:nvPr/>
        </p:nvCxnSpPr>
        <p:spPr>
          <a:xfrm flipH="1">
            <a:off x="6754667" y="2497393"/>
            <a:ext cx="1252795" cy="0"/>
          </a:xfrm>
          <a:prstGeom prst="line">
            <a:avLst/>
          </a:prstGeom>
          <a:noFill/>
          <a:ln w="19050" cap="flat" cmpd="sng" algn="ctr">
            <a:solidFill>
              <a:srgbClr val="474746">
                <a:lumMod val="60000"/>
                <a:lumOff val="40000"/>
              </a:srgbClr>
            </a:solidFill>
            <a:prstDash val="solid"/>
          </a:ln>
          <a:effectLst/>
        </p:spPr>
      </p:cxnSp>
      <p:sp>
        <p:nvSpPr>
          <p:cNvPr id="127" name="Oval 126">
            <a:extLst>
              <a:ext uri="{FF2B5EF4-FFF2-40B4-BE49-F238E27FC236}">
                <a16:creationId xmlns:a16="http://schemas.microsoft.com/office/drawing/2014/main" id="{BD812D41-9A74-814D-90DD-68FFE0246AB7}"/>
              </a:ext>
            </a:extLst>
          </p:cNvPr>
          <p:cNvSpPr/>
          <p:nvPr/>
        </p:nvSpPr>
        <p:spPr>
          <a:xfrm>
            <a:off x="6331202" y="2539556"/>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8" name="TextBox 127">
            <a:extLst>
              <a:ext uri="{FF2B5EF4-FFF2-40B4-BE49-F238E27FC236}">
                <a16:creationId xmlns:a16="http://schemas.microsoft.com/office/drawing/2014/main" id="{AD6655C9-3DD9-4E4E-8B49-328A0613F838}"/>
              </a:ext>
            </a:extLst>
          </p:cNvPr>
          <p:cNvSpPr txBox="1"/>
          <p:nvPr/>
        </p:nvSpPr>
        <p:spPr>
          <a:xfrm>
            <a:off x="5866778" y="3827955"/>
            <a:ext cx="1293944"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BAHRAIN (Coming soon)</a:t>
            </a:r>
          </a:p>
        </p:txBody>
      </p:sp>
      <p:cxnSp>
        <p:nvCxnSpPr>
          <p:cNvPr id="129" name="Straight Connector 128">
            <a:extLst>
              <a:ext uri="{FF2B5EF4-FFF2-40B4-BE49-F238E27FC236}">
                <a16:creationId xmlns:a16="http://schemas.microsoft.com/office/drawing/2014/main" id="{C3320512-FF84-EC4A-9C11-6930B058CFEB}"/>
              </a:ext>
            </a:extLst>
          </p:cNvPr>
          <p:cNvCxnSpPr/>
          <p:nvPr/>
        </p:nvCxnSpPr>
        <p:spPr>
          <a:xfrm flipH="1">
            <a:off x="7168625" y="3893782"/>
            <a:ext cx="101289" cy="141285"/>
          </a:xfrm>
          <a:prstGeom prst="line">
            <a:avLst/>
          </a:prstGeom>
          <a:noFill/>
          <a:ln w="19050" cap="flat" cmpd="sng" algn="ctr">
            <a:solidFill>
              <a:srgbClr val="474746">
                <a:lumMod val="60000"/>
                <a:lumOff val="40000"/>
              </a:srgbClr>
            </a:solidFill>
            <a:prstDash val="solid"/>
          </a:ln>
          <a:effectLst/>
        </p:spPr>
      </p:cxnSp>
      <p:cxnSp>
        <p:nvCxnSpPr>
          <p:cNvPr id="130" name="Straight Connector 129">
            <a:extLst>
              <a:ext uri="{FF2B5EF4-FFF2-40B4-BE49-F238E27FC236}">
                <a16:creationId xmlns:a16="http://schemas.microsoft.com/office/drawing/2014/main" id="{2A07FD30-62D3-D14E-BD27-A3BC9DCC7368}"/>
              </a:ext>
            </a:extLst>
          </p:cNvPr>
          <p:cNvCxnSpPr/>
          <p:nvPr/>
        </p:nvCxnSpPr>
        <p:spPr>
          <a:xfrm flipH="1" flipV="1">
            <a:off x="5932871" y="4031171"/>
            <a:ext cx="1241748" cy="1"/>
          </a:xfrm>
          <a:prstGeom prst="line">
            <a:avLst/>
          </a:prstGeom>
          <a:noFill/>
          <a:ln w="19050" cap="flat" cmpd="sng" algn="ctr">
            <a:solidFill>
              <a:srgbClr val="474746">
                <a:lumMod val="60000"/>
                <a:lumOff val="40000"/>
              </a:srgbClr>
            </a:solidFill>
            <a:prstDash val="solid"/>
          </a:ln>
          <a:effectLst/>
        </p:spPr>
      </p:cxnSp>
      <p:sp>
        <p:nvSpPr>
          <p:cNvPr id="131" name="Oval 130">
            <a:extLst>
              <a:ext uri="{FF2B5EF4-FFF2-40B4-BE49-F238E27FC236}">
                <a16:creationId xmlns:a16="http://schemas.microsoft.com/office/drawing/2014/main" id="{88C54419-E249-5B43-8803-EE69B6769BAE}"/>
              </a:ext>
            </a:extLst>
          </p:cNvPr>
          <p:cNvSpPr/>
          <p:nvPr/>
        </p:nvSpPr>
        <p:spPr>
          <a:xfrm>
            <a:off x="7200231" y="3664694"/>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35" name="Straight Connector 134">
            <a:extLst>
              <a:ext uri="{FF2B5EF4-FFF2-40B4-BE49-F238E27FC236}">
                <a16:creationId xmlns:a16="http://schemas.microsoft.com/office/drawing/2014/main" id="{9BB74BFD-9EC5-5146-84D9-0C00FA9B7EE0}"/>
              </a:ext>
            </a:extLst>
          </p:cNvPr>
          <p:cNvCxnSpPr/>
          <p:nvPr/>
        </p:nvCxnSpPr>
        <p:spPr>
          <a:xfrm>
            <a:off x="8860336" y="4043868"/>
            <a:ext cx="153248" cy="139119"/>
          </a:xfrm>
          <a:prstGeom prst="line">
            <a:avLst/>
          </a:prstGeom>
          <a:noFill/>
          <a:ln w="19050" cap="flat" cmpd="sng" algn="ctr">
            <a:solidFill>
              <a:srgbClr val="474746">
                <a:lumMod val="60000"/>
                <a:lumOff val="40000"/>
              </a:srgbClr>
            </a:solidFill>
            <a:prstDash val="solid"/>
          </a:ln>
          <a:effectLst/>
        </p:spPr>
      </p:cxnSp>
      <p:cxnSp>
        <p:nvCxnSpPr>
          <p:cNvPr id="136" name="Straight Connector 135">
            <a:extLst>
              <a:ext uri="{FF2B5EF4-FFF2-40B4-BE49-F238E27FC236}">
                <a16:creationId xmlns:a16="http://schemas.microsoft.com/office/drawing/2014/main" id="{97DCDAC8-359F-334C-9063-7A0935F0AA22}"/>
              </a:ext>
            </a:extLst>
          </p:cNvPr>
          <p:cNvCxnSpPr/>
          <p:nvPr/>
        </p:nvCxnSpPr>
        <p:spPr>
          <a:xfrm flipH="1">
            <a:off x="9013586" y="4179574"/>
            <a:ext cx="1547248" cy="1"/>
          </a:xfrm>
          <a:prstGeom prst="line">
            <a:avLst/>
          </a:prstGeom>
          <a:noFill/>
          <a:ln w="19050" cap="flat" cmpd="sng" algn="ctr">
            <a:solidFill>
              <a:srgbClr val="474746">
                <a:lumMod val="60000"/>
                <a:lumOff val="40000"/>
              </a:srgbClr>
            </a:solidFill>
            <a:prstDash val="solid"/>
          </a:ln>
          <a:effectLst/>
        </p:spPr>
      </p:cxnSp>
      <p:sp>
        <p:nvSpPr>
          <p:cNvPr id="137" name="TextBox 136">
            <a:extLst>
              <a:ext uri="{FF2B5EF4-FFF2-40B4-BE49-F238E27FC236}">
                <a16:creationId xmlns:a16="http://schemas.microsoft.com/office/drawing/2014/main" id="{AC9502D3-3A5F-614C-B3DC-B2DEFE243BF1}"/>
              </a:ext>
            </a:extLst>
          </p:cNvPr>
          <p:cNvSpPr txBox="1"/>
          <p:nvPr/>
        </p:nvSpPr>
        <p:spPr>
          <a:xfrm>
            <a:off x="8999208" y="3987036"/>
            <a:ext cx="146546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HONG KONG (Coming soon)</a:t>
            </a:r>
          </a:p>
        </p:txBody>
      </p:sp>
    </p:spTree>
    <p:extLst>
      <p:ext uri="{BB962C8B-B14F-4D97-AF65-F5344CB8AC3E}">
        <p14:creationId xmlns:p14="http://schemas.microsoft.com/office/powerpoint/2010/main" val="3299354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16483</TotalTime>
  <Words>2007</Words>
  <Application>Microsoft Macintosh PowerPoint</Application>
  <PresentationFormat>Widescreen</PresentationFormat>
  <Paragraphs>298</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Amazon Ember</vt:lpstr>
      <vt:lpstr>Amazon Ember Light</vt:lpstr>
      <vt:lpstr>Arial</vt:lpstr>
      <vt:lpstr>Calibri</vt:lpstr>
      <vt:lpstr>Helvetica Neue</vt:lpstr>
      <vt:lpstr>Helvetica Neue LT Std 65 Medium</vt:lpstr>
      <vt:lpstr>Verdana</vt:lpstr>
      <vt:lpstr>Office Theme</vt:lpstr>
      <vt:lpstr>Module 1, Section 3: AWS Infrastructure Overview</vt:lpstr>
      <vt:lpstr>What’s In This Module</vt:lpstr>
      <vt:lpstr>Module Overview</vt:lpstr>
      <vt:lpstr>Part 1: AWS Global Infrastructure</vt:lpstr>
      <vt:lpstr>AWS Global Infrastructure</vt:lpstr>
      <vt:lpstr>AWS Data Centers</vt:lpstr>
      <vt:lpstr>AWS Regions </vt:lpstr>
      <vt:lpstr>AWS Global Infrastructure: Current Regions</vt:lpstr>
      <vt:lpstr>AWS Global Infrastructure:  Regions Coming Soon</vt:lpstr>
      <vt:lpstr>AWS Availability Zones</vt:lpstr>
      <vt:lpstr>AWS Edge Locations</vt:lpstr>
      <vt:lpstr>AWS Infrastructure Features </vt:lpstr>
      <vt:lpstr>Summary</vt:lpstr>
      <vt:lpstr>Up Next: Module 2 – AWS Core Services - Compute     Overview of Services     Managed and Unmanaged Services     Introduction to Compute Services </vt:lpstr>
      <vt:lpstr>Image Sources</vt:lpstr>
      <vt:lpstr>Thanks for participating!</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214</cp:revision>
  <cp:lastPrinted>2017-08-03T20:30:13Z</cp:lastPrinted>
  <dcterms:created xsi:type="dcterms:W3CDTF">2017-05-11T23:06:57Z</dcterms:created>
  <dcterms:modified xsi:type="dcterms:W3CDTF">2018-04-26T22:01:52Z</dcterms:modified>
  <cp:category/>
</cp:coreProperties>
</file>