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64" r:id="rId4"/>
    <p:sldId id="265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22AC2B-65E6-4BC3-9660-16D6C368A604}" type="datetimeFigureOut">
              <a:rPr lang="en-IE" smtClean="0"/>
              <a:t>02/10/2017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23272-9B7A-48F0-9BF7-6CE8F8B7649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02501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28C649-B8A2-450E-B36A-CBB9A536FC79}" type="slidenum">
              <a:rPr lang="en-IE"/>
              <a:pPr/>
              <a:t>2</a:t>
            </a:fld>
            <a:endParaRPr lang="en-IE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2641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0ED1F9-857B-463D-835E-BC4B814CFA89}" type="slidenum">
              <a:rPr lang="en-IE"/>
              <a:pPr/>
              <a:t>3</a:t>
            </a:fld>
            <a:endParaRPr lang="en-IE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B1076B-7CA6-43FC-BAA9-E9A37F059E5C}" type="slidenum">
              <a:rPr lang="en-IE"/>
              <a:pPr/>
              <a:t>4</a:t>
            </a:fld>
            <a:endParaRPr lang="en-IE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5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673-F085-4035-B949-51F95B5F6B81}" type="datetimeFigureOut">
              <a:rPr lang="en-IE" smtClean="0"/>
              <a:t>02/10/2017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02F97-87CF-4C8B-B2F1-136764AFFCC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25481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673-F085-4035-B949-51F95B5F6B81}" type="datetimeFigureOut">
              <a:rPr lang="en-IE" smtClean="0"/>
              <a:t>02/10/2017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02F97-87CF-4C8B-B2F1-136764AFFCC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72025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673-F085-4035-B949-51F95B5F6B81}" type="datetimeFigureOut">
              <a:rPr lang="en-IE" smtClean="0"/>
              <a:t>02/10/2017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02F97-87CF-4C8B-B2F1-136764AFFCC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31942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673-F085-4035-B949-51F95B5F6B81}" type="datetimeFigureOut">
              <a:rPr lang="en-IE" smtClean="0"/>
              <a:t>02/10/2017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02F97-87CF-4C8B-B2F1-136764AFFCC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42774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673-F085-4035-B949-51F95B5F6B81}" type="datetimeFigureOut">
              <a:rPr lang="en-IE" smtClean="0"/>
              <a:t>02/10/2017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02F97-87CF-4C8B-B2F1-136764AFFCC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61845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673-F085-4035-B949-51F95B5F6B81}" type="datetimeFigureOut">
              <a:rPr lang="en-IE" smtClean="0"/>
              <a:t>02/10/2017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02F97-87CF-4C8B-B2F1-136764AFFCC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69304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673-F085-4035-B949-51F95B5F6B81}" type="datetimeFigureOut">
              <a:rPr lang="en-IE" smtClean="0"/>
              <a:t>02/10/2017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02F97-87CF-4C8B-B2F1-136764AFFCC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73348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673-F085-4035-B949-51F95B5F6B81}" type="datetimeFigureOut">
              <a:rPr lang="en-IE" smtClean="0"/>
              <a:t>02/10/2017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02F97-87CF-4C8B-B2F1-136764AFFCC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13445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673-F085-4035-B949-51F95B5F6B81}" type="datetimeFigureOut">
              <a:rPr lang="en-IE" smtClean="0"/>
              <a:t>02/10/2017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02F97-87CF-4C8B-B2F1-136764AFFCC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56734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673-F085-4035-B949-51F95B5F6B81}" type="datetimeFigureOut">
              <a:rPr lang="en-IE" smtClean="0"/>
              <a:t>02/10/2017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02F97-87CF-4C8B-B2F1-136764AFFCC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42436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673-F085-4035-B949-51F95B5F6B81}" type="datetimeFigureOut">
              <a:rPr lang="en-IE" smtClean="0"/>
              <a:t>02/10/2017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02F97-87CF-4C8B-B2F1-136764AFFCC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9939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00673-F085-4035-B949-51F95B5F6B81}" type="datetimeFigureOut">
              <a:rPr lang="en-IE" smtClean="0"/>
              <a:t>02/10/2017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02F97-87CF-4C8B-B2F1-136764AFFCC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5144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1.jpg"/><Relationship Id="rId7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Data modelling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8778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154" y="-408395"/>
            <a:ext cx="8604173" cy="722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92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Concurrency Control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Transaction</a:t>
            </a:r>
          </a:p>
          <a:p>
            <a:pPr lvl="1"/>
            <a:r>
              <a:rPr lang="en-GB" dirty="0"/>
              <a:t>the basic unit of work in a DBMS</a:t>
            </a:r>
          </a:p>
          <a:p>
            <a:r>
              <a:rPr lang="en-GB" dirty="0"/>
              <a:t>Properties of a transaction</a:t>
            </a:r>
          </a:p>
          <a:p>
            <a:pPr lvl="1"/>
            <a:r>
              <a:rPr lang="en-GB" dirty="0"/>
              <a:t>ATOMICITY</a:t>
            </a:r>
          </a:p>
          <a:p>
            <a:pPr lvl="1"/>
            <a:r>
              <a:rPr lang="en-GB" dirty="0"/>
              <a:t>CONSISTENCY</a:t>
            </a:r>
          </a:p>
          <a:p>
            <a:pPr lvl="1"/>
            <a:r>
              <a:rPr lang="en-GB" dirty="0"/>
              <a:t>INDEPENDENCE</a:t>
            </a:r>
          </a:p>
          <a:p>
            <a:pPr lvl="1"/>
            <a:r>
              <a:rPr lang="en-GB" dirty="0"/>
              <a:t>DURABILITY</a:t>
            </a:r>
          </a:p>
        </p:txBody>
      </p:sp>
    </p:spTree>
    <p:extLst>
      <p:ext uri="{BB962C8B-B14F-4D97-AF65-F5344CB8AC3E}">
        <p14:creationId xmlns:p14="http://schemas.microsoft.com/office/powerpoint/2010/main" val="178522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A.C.I.D properties (1)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Atomicity</a:t>
            </a:r>
            <a:endParaRPr lang="en-GB" dirty="0"/>
          </a:p>
          <a:p>
            <a:pPr lvl="1"/>
            <a:r>
              <a:rPr lang="en-GB" dirty="0"/>
              <a:t>the is the “all or nothing” property ; a transaction is an indivisible unit of work</a:t>
            </a:r>
          </a:p>
          <a:p>
            <a:pPr lvl="1"/>
            <a:endParaRPr lang="en-GB" dirty="0"/>
          </a:p>
          <a:p>
            <a:r>
              <a:rPr lang="en-GB" b="1" dirty="0"/>
              <a:t>Consistency</a:t>
            </a:r>
          </a:p>
          <a:p>
            <a:pPr lvl="1"/>
            <a:r>
              <a:rPr lang="en-GB" dirty="0"/>
              <a:t>transactions transform the DB from one consistent state to another consistence state</a:t>
            </a:r>
            <a:endParaRPr lang="en-GB" b="1" dirty="0"/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87537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A.C.I.D properties (2)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Isolation / Independence </a:t>
            </a:r>
          </a:p>
          <a:p>
            <a:pPr lvl="1"/>
            <a:r>
              <a:rPr lang="en-GB" dirty="0" smtClean="0"/>
              <a:t>transactions </a:t>
            </a:r>
            <a:r>
              <a:rPr lang="en-GB" dirty="0"/>
              <a:t>execute independently of one another i.e. the partial effect of one transaction is not visible to other transactions.</a:t>
            </a:r>
          </a:p>
          <a:p>
            <a:r>
              <a:rPr lang="en-GB" b="1" dirty="0"/>
              <a:t>Durability (aka Persistence)</a:t>
            </a:r>
          </a:p>
          <a:p>
            <a:pPr lvl="1"/>
            <a:r>
              <a:rPr lang="en-GB" dirty="0"/>
              <a:t>the effect of a successfully completed (i.e. committed) transaction are permanently recorded in the DB and cannot be undone. 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102293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Why Relational?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dirty="0" smtClean="0"/>
              <a:t>ACID compliant</a:t>
            </a:r>
          </a:p>
          <a:p>
            <a:pPr lvl="1"/>
            <a:r>
              <a:rPr lang="en-IE" dirty="0" smtClean="0"/>
              <a:t>Atomic</a:t>
            </a:r>
          </a:p>
          <a:p>
            <a:pPr lvl="1"/>
            <a:r>
              <a:rPr lang="en-IE" dirty="0" smtClean="0"/>
              <a:t>Consistent</a:t>
            </a:r>
          </a:p>
          <a:p>
            <a:pPr lvl="1"/>
            <a:r>
              <a:rPr lang="en-IE" dirty="0" smtClean="0"/>
              <a:t>Isolated transactions</a:t>
            </a:r>
          </a:p>
          <a:p>
            <a:pPr lvl="1"/>
            <a:r>
              <a:rPr lang="en-IE" dirty="0" smtClean="0"/>
              <a:t>Durable(?)</a:t>
            </a:r>
          </a:p>
          <a:p>
            <a:r>
              <a:rPr lang="en-IE" dirty="0" smtClean="0"/>
              <a:t>Fully normalized, avoiding</a:t>
            </a:r>
          </a:p>
          <a:p>
            <a:pPr lvl="1"/>
            <a:r>
              <a:rPr lang="en-IE" dirty="0" smtClean="0"/>
              <a:t>Read anomalies</a:t>
            </a:r>
          </a:p>
          <a:p>
            <a:pPr lvl="1"/>
            <a:r>
              <a:rPr lang="en-IE" dirty="0" smtClean="0"/>
              <a:t>Update anomalies</a:t>
            </a:r>
          </a:p>
          <a:p>
            <a:pPr lvl="1"/>
            <a:r>
              <a:rPr lang="en-IE" dirty="0" smtClean="0"/>
              <a:t>Delete anomalies</a:t>
            </a:r>
          </a:p>
          <a:p>
            <a:pPr lvl="1"/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E" dirty="0" smtClean="0"/>
              <a:t>Structured schemas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113" y="2322577"/>
            <a:ext cx="559399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79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Schemas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IE" dirty="0" smtClean="0"/>
              <a:t>External views</a:t>
            </a:r>
          </a:p>
          <a:p>
            <a:pPr lvl="2"/>
            <a:r>
              <a:rPr lang="en-IE" dirty="0" smtClean="0"/>
              <a:t>What does the foreman need?</a:t>
            </a:r>
          </a:p>
          <a:p>
            <a:pPr lvl="2"/>
            <a:r>
              <a:rPr lang="en-IE" dirty="0" smtClean="0"/>
              <a:t>The customer?</a:t>
            </a:r>
          </a:p>
          <a:p>
            <a:pPr lvl="2"/>
            <a:r>
              <a:rPr lang="en-IE" dirty="0" smtClean="0"/>
              <a:t>The salesperson?</a:t>
            </a:r>
          </a:p>
          <a:p>
            <a:pPr lvl="1"/>
            <a:r>
              <a:rPr lang="en-IE" dirty="0" smtClean="0"/>
              <a:t>Concepts – the ERD</a:t>
            </a:r>
          </a:p>
          <a:p>
            <a:pPr lvl="1"/>
            <a:r>
              <a:rPr lang="en-IE" dirty="0" smtClean="0"/>
              <a:t>Internal</a:t>
            </a:r>
          </a:p>
          <a:p>
            <a:pPr lvl="2"/>
            <a:r>
              <a:rPr lang="en-IE" dirty="0" smtClean="0"/>
              <a:t>Like a file descriptor in C</a:t>
            </a:r>
          </a:p>
          <a:p>
            <a:pPr lvl="1"/>
            <a:r>
              <a:rPr lang="en-IE" dirty="0" smtClean="0"/>
              <a:t>Physical </a:t>
            </a:r>
          </a:p>
          <a:p>
            <a:pPr lvl="2"/>
            <a:r>
              <a:rPr lang="en-IE" dirty="0" smtClean="0"/>
              <a:t>The data address on disk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8" t="7549" r="9942" b="27345"/>
          <a:stretch/>
        </p:blipFill>
        <p:spPr>
          <a:xfrm>
            <a:off x="7256797" y="284257"/>
            <a:ext cx="1662273" cy="148729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939" y="2171828"/>
            <a:ext cx="5593990" cy="3568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5278" y="243449"/>
            <a:ext cx="1789043" cy="17842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799" y="284257"/>
            <a:ext cx="1371600" cy="14325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5355" y="2999232"/>
            <a:ext cx="1556889" cy="14173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434" y="4604179"/>
            <a:ext cx="2581820" cy="153662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82" t="44407" r="2814" b="24343"/>
          <a:stretch/>
        </p:blipFill>
        <p:spPr>
          <a:xfrm>
            <a:off x="5167944" y="5484333"/>
            <a:ext cx="2598234" cy="131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71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Features of a relational database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Integrity</a:t>
            </a:r>
          </a:p>
          <a:p>
            <a:r>
              <a:rPr lang="en-IE" dirty="0" smtClean="0"/>
              <a:t>Referential Integrity</a:t>
            </a:r>
          </a:p>
          <a:p>
            <a:r>
              <a:rPr lang="en-IE" dirty="0" smtClean="0"/>
              <a:t>Data Independence</a:t>
            </a:r>
          </a:p>
          <a:p>
            <a:r>
              <a:rPr lang="en-IE" dirty="0" smtClean="0"/>
              <a:t>Controlled Redundancy</a:t>
            </a:r>
          </a:p>
          <a:p>
            <a:r>
              <a:rPr lang="en-IE" dirty="0" smtClean="0"/>
              <a:t>Security / Privacy</a:t>
            </a:r>
          </a:p>
        </p:txBody>
      </p:sp>
    </p:spTree>
    <p:extLst>
      <p:ext uri="{BB962C8B-B14F-4D97-AF65-F5344CB8AC3E}">
        <p14:creationId xmlns:p14="http://schemas.microsoft.com/office/powerpoint/2010/main" val="213164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strengths of RDB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 smtClean="0"/>
              <a:t>Strengths</a:t>
            </a:r>
          </a:p>
          <a:p>
            <a:r>
              <a:rPr lang="en-IE" dirty="0" smtClean="0"/>
              <a:t>Different views allow it to fulfil the needs of all users.</a:t>
            </a:r>
          </a:p>
          <a:p>
            <a:r>
              <a:rPr lang="en-IE" dirty="0" smtClean="0"/>
              <a:t>It avoids</a:t>
            </a:r>
          </a:p>
          <a:p>
            <a:pPr lvl="1"/>
            <a:r>
              <a:rPr lang="en-IE" dirty="0" smtClean="0"/>
              <a:t>Insert</a:t>
            </a:r>
          </a:p>
          <a:p>
            <a:pPr lvl="1"/>
            <a:r>
              <a:rPr lang="en-IE" dirty="0" smtClean="0"/>
              <a:t>Update and </a:t>
            </a:r>
          </a:p>
          <a:p>
            <a:pPr lvl="1"/>
            <a:r>
              <a:rPr lang="en-IE" dirty="0" smtClean="0"/>
              <a:t>Delete anomalies</a:t>
            </a:r>
          </a:p>
          <a:p>
            <a:r>
              <a:rPr lang="en-IE" dirty="0" smtClean="0"/>
              <a:t>It provides 2 of the three CAP principles</a:t>
            </a:r>
          </a:p>
          <a:p>
            <a:pPr lvl="1"/>
            <a:r>
              <a:rPr lang="en-IE" dirty="0" smtClean="0"/>
              <a:t>Consistency, Availability, Partition tolerance</a:t>
            </a:r>
          </a:p>
        </p:txBody>
      </p:sp>
      <p:pic>
        <p:nvPicPr>
          <p:cNvPr id="7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440" b="-23440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37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Weakness of RDB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RDBMS</a:t>
            </a:r>
            <a:endParaRPr lang="en-US" dirty="0"/>
          </a:p>
          <a:p>
            <a:pPr lvl="1"/>
            <a:r>
              <a:rPr lang="en-US" dirty="0"/>
              <a:t>High-value, high-density, complex data</a:t>
            </a:r>
          </a:p>
          <a:p>
            <a:pPr lvl="1"/>
            <a:r>
              <a:rPr lang="en-US" dirty="0"/>
              <a:t>Complex data relationships</a:t>
            </a:r>
          </a:p>
          <a:p>
            <a:pPr lvl="1"/>
            <a:r>
              <a:rPr lang="en-US" dirty="0"/>
              <a:t>Joins</a:t>
            </a:r>
          </a:p>
          <a:p>
            <a:pPr lvl="1"/>
            <a:r>
              <a:rPr lang="en-US" dirty="0"/>
              <a:t>Schema-centric</a:t>
            </a:r>
          </a:p>
          <a:p>
            <a:pPr lvl="1"/>
            <a:r>
              <a:rPr lang="en-US" dirty="0"/>
              <a:t>Designed to scale up, not out</a:t>
            </a:r>
          </a:p>
          <a:p>
            <a:pPr lvl="1"/>
            <a:r>
              <a:rPr lang="en-US" dirty="0"/>
              <a:t>Well-defined </a:t>
            </a:r>
            <a:r>
              <a:rPr lang="en-US" dirty="0" smtClean="0"/>
              <a:t>standards</a:t>
            </a:r>
            <a:endParaRPr lang="en-US" dirty="0"/>
          </a:p>
        </p:txBody>
      </p:sp>
      <p:pic>
        <p:nvPicPr>
          <p:cNvPr id="5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440" b="-23440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1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250</Words>
  <Application>Microsoft Office PowerPoint</Application>
  <PresentationFormat>Widescreen</PresentationFormat>
  <Paragraphs>67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Data modelling</vt:lpstr>
      <vt:lpstr>Concurrency Control</vt:lpstr>
      <vt:lpstr>A.C.I.D properties (1)</vt:lpstr>
      <vt:lpstr>A.C.I.D properties (2)</vt:lpstr>
      <vt:lpstr>Why Relational?</vt:lpstr>
      <vt:lpstr>Schemas</vt:lpstr>
      <vt:lpstr>Features of a relational database</vt:lpstr>
      <vt:lpstr>The strengths of RDB</vt:lpstr>
      <vt:lpstr>Weakness of RDB</vt:lpstr>
      <vt:lpstr>PowerPoint Presentation</vt:lpstr>
    </vt:vector>
  </TitlesOfParts>
  <Company>Dublin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modelling</dc:title>
  <dc:creator>Patricia Obyrne</dc:creator>
  <cp:lastModifiedBy>Patricia Obyrne</cp:lastModifiedBy>
  <cp:revision>13</cp:revision>
  <dcterms:created xsi:type="dcterms:W3CDTF">2017-09-28T16:32:55Z</dcterms:created>
  <dcterms:modified xsi:type="dcterms:W3CDTF">2017-10-02T13:47:54Z</dcterms:modified>
</cp:coreProperties>
</file>