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63"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75" r:id="rId1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iscussion 1" id="{322930BB-580D-49EC-A112-1FA49153ACB5}">
          <p14:sldIdLst>
            <p14:sldId id="263"/>
            <p14:sldId id="277"/>
            <p14:sldId id="278"/>
            <p14:sldId id="279"/>
            <p14:sldId id="280"/>
            <p14:sldId id="281"/>
            <p14:sldId id="282"/>
            <p14:sldId id="283"/>
            <p14:sldId id="284"/>
            <p14:sldId id="285"/>
            <p14:sldId id="286"/>
            <p14:sldId id="287"/>
            <p14:sldId id="288"/>
            <p14:sldId id="289"/>
            <p14:sldId id="27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ulkner, Melinda" initials="FM" lastIdx="31" clrIdx="0">
    <p:extLst/>
  </p:cmAuthor>
  <p:cmAuthor id="2" name="Biff" initials="Biff"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A019"/>
    <a:srgbClr val="FFFFFF"/>
    <a:srgbClr val="1E3B56"/>
    <a:srgbClr val="0091C4"/>
    <a:srgbClr val="CCEFFC"/>
    <a:srgbClr val="F58536"/>
    <a:srgbClr val="E98E31"/>
    <a:srgbClr val="FBFBFB"/>
    <a:srgbClr val="5E6F9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86" autoAdjust="0"/>
    <p:restoredTop sz="83429" autoAdjust="0"/>
  </p:normalViewPr>
  <p:slideViewPr>
    <p:cSldViewPr>
      <p:cViewPr varScale="1">
        <p:scale>
          <a:sx n="65" d="100"/>
          <a:sy n="65" d="100"/>
        </p:scale>
        <p:origin x="62" y="101"/>
      </p:cViewPr>
      <p:guideLst>
        <p:guide orient="horz" pos="2160"/>
        <p:guide pos="3840"/>
      </p:guideLst>
    </p:cSldViewPr>
  </p:slideViewPr>
  <p:outlineViewPr>
    <p:cViewPr>
      <p:scale>
        <a:sx n="33" d="100"/>
        <a:sy n="33" d="100"/>
      </p:scale>
      <p:origin x="42" y="0"/>
    </p:cViewPr>
  </p:outlineViewPr>
  <p:notesTextViewPr>
    <p:cViewPr>
      <p:scale>
        <a:sx n="1" d="1"/>
        <a:sy n="1" d="1"/>
      </p:scale>
      <p:origin x="0" y="0"/>
    </p:cViewPr>
  </p:notesTextViewPr>
  <p:sorterViewPr>
    <p:cViewPr>
      <p:scale>
        <a:sx n="120" d="100"/>
        <a:sy n="120" d="100"/>
      </p:scale>
      <p:origin x="0" y="0"/>
    </p:cViewPr>
  </p:sorterViewPr>
  <p:notesViewPr>
    <p:cSldViewPr>
      <p:cViewPr varScale="1">
        <p:scale>
          <a:sx n="84" d="100"/>
          <a:sy n="84" d="100"/>
        </p:scale>
        <p:origin x="379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869858DA-AA94-45DF-86DD-2949D76D090E}" type="datetimeFigureOut">
              <a:rPr lang="en-US" smtClean="0"/>
              <a:t>2/24/2017</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6F18CFF2-5A4F-4B3B-8EA6-0BAA273776F9}" type="slidenum">
              <a:rPr lang="en-US" smtClean="0"/>
              <a:t>‹#›</a:t>
            </a:fld>
            <a:endParaRPr lang="en-US" dirty="0"/>
          </a:p>
        </p:txBody>
      </p:sp>
    </p:spTree>
    <p:extLst>
      <p:ext uri="{BB962C8B-B14F-4D97-AF65-F5344CB8AC3E}">
        <p14:creationId xmlns:p14="http://schemas.microsoft.com/office/powerpoint/2010/main" val="75726651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7" rIns="93172" bIns="46587"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2" tIns="46587" rIns="93172" bIns="46587" rtlCol="0"/>
          <a:lstStyle>
            <a:lvl1pPr algn="r">
              <a:defRPr sz="1200"/>
            </a:lvl1pPr>
          </a:lstStyle>
          <a:p>
            <a:fld id="{79682CA3-0AB1-43C9-A363-6A5859BEDEEF}" type="datetimeFigureOut">
              <a:rPr lang="en-US" smtClean="0"/>
              <a:t>2/24/2017</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2" tIns="46587" rIns="93172" bIns="46587"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7" rIns="93172" bIns="4658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7" rIns="93172" bIns="4658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7" rIns="93172" bIns="46587" rtlCol="0" anchor="b"/>
          <a:lstStyle>
            <a:lvl1pPr algn="r">
              <a:defRPr sz="1200"/>
            </a:lvl1pPr>
          </a:lstStyle>
          <a:p>
            <a:fld id="{D14A7F70-C31F-44E9-BB80-591F1149C91D}" type="slidenum">
              <a:rPr lang="en-US" smtClean="0"/>
              <a:t>‹#›</a:t>
            </a:fld>
            <a:endParaRPr lang="en-US" dirty="0"/>
          </a:p>
        </p:txBody>
      </p:sp>
    </p:spTree>
    <p:extLst>
      <p:ext uri="{BB962C8B-B14F-4D97-AF65-F5344CB8AC3E}">
        <p14:creationId xmlns:p14="http://schemas.microsoft.com/office/powerpoint/2010/main" val="277003325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aws.amazon.com/documentatio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latin typeface="Arial"/>
                <a:cs typeface="Arial"/>
              </a:rPr>
              <a:t>Discussion 1: </a:t>
            </a:r>
            <a:r>
              <a:rPr lang="en-US" dirty="0" smtClean="0"/>
              <a:t>Forklifting an Existing Application</a:t>
            </a:r>
            <a:endParaRPr lang="en-US" dirty="0"/>
          </a:p>
        </p:txBody>
      </p:sp>
    </p:spTree>
    <p:extLst>
      <p:ext uri="{BB962C8B-B14F-4D97-AF65-F5344CB8AC3E}">
        <p14:creationId xmlns:p14="http://schemas.microsoft.com/office/powerpoint/2010/main" val="432525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aseline="0" dirty="0" smtClean="0"/>
              <a:t>Single region would need at least one VPC.  Best Practice would be to have one VPC per environment (DEV/QA/PROD) for a total of three VPCs per region.  By architecting our solution in three VPCs we have the ability to have an active Dev, Test, and Prod environment at the same time.  Should these VPCs have the same IPs?  </a:t>
            </a:r>
          </a:p>
          <a:p>
            <a:r>
              <a:rPr lang="en-US" sz="1100" baseline="0" dirty="0" smtClean="0"/>
              <a:t>At this point we are unable to determine the size of the CIDR blocks that are necessary because we must know our subnet pattern to know how many IPs we will be using.</a:t>
            </a:r>
          </a:p>
          <a:p>
            <a:endParaRPr lang="en-US" sz="1100" baseline="0" dirty="0" smtClean="0"/>
          </a:p>
        </p:txBody>
      </p:sp>
    </p:spTree>
    <p:extLst>
      <p:ext uri="{BB962C8B-B14F-4D97-AF65-F5344CB8AC3E}">
        <p14:creationId xmlns:p14="http://schemas.microsoft.com/office/powerpoint/2010/main" val="1338485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2" y="4560571"/>
            <a:ext cx="5852159" cy="3844875"/>
          </a:xfrm>
        </p:spPr>
        <p:txBody>
          <a:bodyPr/>
          <a:lstStyle/>
          <a:p>
            <a:r>
              <a:rPr lang="en-US" sz="1100" baseline="0" dirty="0" smtClean="0"/>
              <a:t>Per VPC we will need to achieve high availability which means we will need to utilize a minimum of two availability zones.  Within our Availability Zones we will need to define our subnets.  Each subnet is AZ scoped meaning we will need a subnet in each availability zone.  Best practices dictates that we only expose absolutely necessary equipment to the outside world so we know that we want at least one Private Subnet to ensure that we can launch servers in a protected manner.  Because we are designing an application that we want available over the Internet we will need to have a Public Subnet in each AZ as well.  For a properly designed HA solutions we will need 2 subnets in each AZ (4 total subnets for a security optimized HA application).</a:t>
            </a:r>
          </a:p>
          <a:p>
            <a:r>
              <a:rPr lang="en-US" sz="1100" baseline="0" dirty="0" smtClean="0"/>
              <a:t>The size of each Subnet will be dependent on how many hosts we expect to have in each subnet plus additional room for growth.</a:t>
            </a:r>
          </a:p>
          <a:p>
            <a:r>
              <a:rPr lang="en-US" sz="1100" baseline="0" dirty="0" smtClean="0"/>
              <a:t>Lets assume that we intend to initially deploy with only 1 servers in each tier (1 Web Server, 1 App Server, 1 Database Server).  We first need to decide which subnet each of these tiers will be in.  Our database servers do not need to be reached from the outside world so we can place them in the Private subnet.  Our App servers act as a middle tier between our Database and Web servers and do not need to be accessed directly either so we can place them in the private subnet.  </a:t>
            </a:r>
          </a:p>
          <a:p>
            <a:r>
              <a:rPr lang="en-US" sz="1100" baseline="0" dirty="0" smtClean="0"/>
              <a:t>In your discussion did you determine whether the Web server should be in a Public or Private subnet?  It is true that we need to be able to reach the Web servers from the web, but we don’t need to access them directly.  If we put them in the Public subnet we expose the servers to the outside world which leaves them vulnerable.  Instead, we could put the Web servers in the Private Subnet and have an Elastic Load Balancer be our public facing endpoint.  The ELB will allow connections to come in from the Internet and distribute the requests across each of the web servers in the private subnet.</a:t>
            </a:r>
          </a:p>
          <a:p>
            <a:r>
              <a:rPr lang="en-US" sz="1100" baseline="0" dirty="0" smtClean="0"/>
              <a:t>We will still need to reach out to the internet to perform updates on our private boxes so we will plan to have a NAT instance in each AZ as well which will provide NAT services to all servers in the private subnet.   We would also want to plan for adding additional resources in each tier for higher workloads.  </a:t>
            </a:r>
          </a:p>
          <a:p>
            <a:r>
              <a:rPr lang="en-US" sz="1100" baseline="0" dirty="0" smtClean="0"/>
              <a:t>When doing our IP count we need to remember that each subnet will automatically reserve the first four (4) IPs and the last IP of each block.  This means that our Public IP count is a minimum of 7 and our private IP count is a minimum of 3 plus room for significant growth.  The public subnets should be a minimum of a /28 (16 </a:t>
            </a:r>
            <a:r>
              <a:rPr lang="en-US" sz="1100" baseline="0" dirty="0" err="1" smtClean="0"/>
              <a:t>Ips</a:t>
            </a:r>
            <a:r>
              <a:rPr lang="en-US" sz="1100" baseline="0" dirty="0" smtClean="0"/>
              <a:t> – 5 reserved = room for 11 hosts in the subnet).  The private subnets should be a minimum of a /28 as well but best practice says that our private subnets should be double the size of our public subnet which means we should provision a /27 (32 </a:t>
            </a:r>
            <a:r>
              <a:rPr lang="en-US" sz="1100" baseline="0" dirty="0" err="1" smtClean="0"/>
              <a:t>Ips</a:t>
            </a:r>
            <a:r>
              <a:rPr lang="en-US" sz="1100" baseline="0" dirty="0" smtClean="0"/>
              <a:t> – 5 reserved = 27 hosts in the subnet.</a:t>
            </a:r>
            <a:endParaRPr lang="en-US" sz="1100" kern="1200" baseline="0" dirty="0" smtClean="0">
              <a:solidFill>
                <a:schemeClr val="tx1"/>
              </a:solidFill>
              <a:effectLst/>
              <a:latin typeface="Arial" panose="020B0604020202020204" pitchFamily="34" charset="0"/>
              <a:cs typeface="Arial" panose="020B0604020202020204" pitchFamily="34" charset="0"/>
            </a:endParaRPr>
          </a:p>
          <a:p>
            <a:r>
              <a:rPr lang="en-US" sz="1100" kern="1200" baseline="0" dirty="0" smtClean="0">
                <a:solidFill>
                  <a:schemeClr val="tx1"/>
                </a:solidFill>
                <a:effectLst/>
                <a:latin typeface="Arial" panose="020B0604020202020204" pitchFamily="34" charset="0"/>
                <a:cs typeface="Arial" panose="020B0604020202020204" pitchFamily="34" charset="0"/>
              </a:rPr>
              <a:t>Now that we know our subnet sizes we can add them together – 2x /27s, 2x /28s is </a:t>
            </a:r>
            <a:r>
              <a:rPr lang="en-US" sz="1100" kern="1200" baseline="0" dirty="0" err="1" smtClean="0">
                <a:solidFill>
                  <a:schemeClr val="tx1"/>
                </a:solidFill>
                <a:effectLst/>
                <a:latin typeface="Arial" panose="020B0604020202020204" pitchFamily="34" charset="0"/>
                <a:cs typeface="Arial" panose="020B0604020202020204" pitchFamily="34" charset="0"/>
              </a:rPr>
              <a:t>is</a:t>
            </a:r>
            <a:r>
              <a:rPr lang="en-US" sz="1100" kern="1200" baseline="0" dirty="0" smtClean="0">
                <a:solidFill>
                  <a:schemeClr val="tx1"/>
                </a:solidFill>
                <a:effectLst/>
                <a:latin typeface="Arial" panose="020B0604020202020204" pitchFamily="34" charset="0"/>
                <a:cs typeface="Arial" panose="020B0604020202020204" pitchFamily="34" charset="0"/>
              </a:rPr>
              <a:t> equal to 3x /27s which means our VPC should be a /25.</a:t>
            </a:r>
            <a:endParaRPr lang="en-US" sz="1100" kern="1200" dirty="0" smtClean="0">
              <a:solidFill>
                <a:schemeClr val="tx1"/>
              </a:solidFill>
              <a:effectLst/>
              <a:latin typeface="Arial" panose="020B0604020202020204" pitchFamily="34" charset="0"/>
              <a:cs typeface="Arial" panose="020B0604020202020204" pitchFamily="34" charset="0"/>
            </a:endParaRPr>
          </a:p>
          <a:p>
            <a:r>
              <a:rPr lang="en-US" sz="1100" kern="1200" dirty="0" smtClean="0">
                <a:solidFill>
                  <a:schemeClr val="tx1"/>
                </a:solidFill>
                <a:effectLst/>
                <a:latin typeface="Arial" panose="020B0604020202020204" pitchFamily="34" charset="0"/>
                <a:cs typeface="Arial" panose="020B0604020202020204" pitchFamily="34" charset="0"/>
              </a:rPr>
              <a:t>This </a:t>
            </a:r>
            <a:r>
              <a:rPr lang="en-US" sz="1100" kern="1200" dirty="0">
                <a:solidFill>
                  <a:schemeClr val="tx1"/>
                </a:solidFill>
                <a:effectLst/>
                <a:latin typeface="Arial" panose="020B0604020202020204" pitchFamily="34" charset="0"/>
                <a:cs typeface="Arial" panose="020B0604020202020204" pitchFamily="34" charset="0"/>
              </a:rPr>
              <a:t>is a typical structure,</a:t>
            </a:r>
            <a:r>
              <a:rPr lang="en-US" sz="1100" kern="1200" baseline="0" dirty="0">
                <a:solidFill>
                  <a:schemeClr val="tx1"/>
                </a:solidFill>
                <a:effectLst/>
                <a:latin typeface="Arial" panose="020B0604020202020204" pitchFamily="34" charset="0"/>
                <a:cs typeface="Arial" panose="020B0604020202020204" pitchFamily="34" charset="0"/>
              </a:rPr>
              <a:t> but not the only way. </a:t>
            </a:r>
            <a:r>
              <a:rPr lang="en-US" sz="1100" kern="1200" baseline="0" dirty="0" smtClean="0">
                <a:solidFill>
                  <a:schemeClr val="tx1"/>
                </a:solidFill>
                <a:effectLst/>
                <a:latin typeface="Arial" panose="020B0604020202020204" pitchFamily="34" charset="0"/>
                <a:cs typeface="Arial" panose="020B0604020202020204" pitchFamily="34" charset="0"/>
              </a:rPr>
              <a:t>What </a:t>
            </a:r>
            <a:r>
              <a:rPr lang="en-US" sz="1100" kern="1200" baseline="0" dirty="0">
                <a:solidFill>
                  <a:schemeClr val="tx1"/>
                </a:solidFill>
                <a:effectLst/>
                <a:latin typeface="Arial" panose="020B0604020202020204" pitchFamily="34" charset="0"/>
                <a:cs typeface="Arial" panose="020B0604020202020204" pitchFamily="34" charset="0"/>
              </a:rPr>
              <a:t>did your group come up with? </a:t>
            </a:r>
            <a:r>
              <a:rPr lang="en-US" sz="1100" kern="1200" baseline="0" dirty="0" smtClean="0">
                <a:solidFill>
                  <a:schemeClr val="tx1"/>
                </a:solidFill>
                <a:effectLst/>
                <a:latin typeface="Arial" panose="020B0604020202020204" pitchFamily="34" charset="0"/>
                <a:cs typeface="Arial" panose="020B0604020202020204" pitchFamily="34" charset="0"/>
              </a:rPr>
              <a:t>Did </a:t>
            </a:r>
            <a:r>
              <a:rPr lang="en-US" sz="1100" kern="1200" baseline="0" dirty="0">
                <a:solidFill>
                  <a:schemeClr val="tx1"/>
                </a:solidFill>
                <a:effectLst/>
                <a:latin typeface="Arial" panose="020B0604020202020204" pitchFamily="34" charset="0"/>
                <a:cs typeface="Arial" panose="020B0604020202020204" pitchFamily="34" charset="0"/>
              </a:rPr>
              <a:t>you put everything in the same subnet? </a:t>
            </a:r>
            <a:r>
              <a:rPr lang="en-US" sz="1100" kern="1200" baseline="0" dirty="0" smtClean="0">
                <a:solidFill>
                  <a:schemeClr val="tx1"/>
                </a:solidFill>
                <a:effectLst/>
                <a:latin typeface="Arial" panose="020B0604020202020204" pitchFamily="34" charset="0"/>
                <a:cs typeface="Arial" panose="020B0604020202020204" pitchFamily="34" charset="0"/>
              </a:rPr>
              <a:t>Did </a:t>
            </a:r>
            <a:r>
              <a:rPr lang="en-US" sz="1100" kern="1200" baseline="0" dirty="0">
                <a:solidFill>
                  <a:schemeClr val="tx1"/>
                </a:solidFill>
                <a:effectLst/>
                <a:latin typeface="Arial" panose="020B0604020202020204" pitchFamily="34" charset="0"/>
                <a:cs typeface="Arial" panose="020B0604020202020204" pitchFamily="34" charset="0"/>
              </a:rPr>
              <a:t>you have granular subnets</a:t>
            </a:r>
            <a:r>
              <a:rPr lang="en-US" sz="1100" kern="1200" baseline="0" dirty="0" smtClean="0">
                <a:solidFill>
                  <a:schemeClr val="tx1"/>
                </a:solidFill>
                <a:effectLst/>
                <a:latin typeface="Arial" panose="020B0604020202020204" pitchFamily="34" charset="0"/>
                <a:cs typeface="Arial" panose="020B0604020202020204" pitchFamily="34" charset="0"/>
              </a:rPr>
              <a:t>?</a:t>
            </a:r>
            <a:endParaRPr lang="en-US" sz="1100" kern="1200" baseline="0" dirty="0">
              <a:solidFill>
                <a:schemeClr val="tx1"/>
              </a:solidFill>
              <a:effectLst/>
              <a:latin typeface="Arial" panose="020B0604020202020204" pitchFamily="34" charset="0"/>
              <a:cs typeface="Arial" panose="020B0604020202020204" pitchFamily="34" charset="0"/>
            </a:endParaRPr>
          </a:p>
          <a:p>
            <a:r>
              <a:rPr lang="en-US" sz="1100" kern="1200" baseline="0" dirty="0">
                <a:solidFill>
                  <a:schemeClr val="tx1"/>
                </a:solidFill>
                <a:effectLst/>
                <a:latin typeface="Arial" panose="020B0604020202020204" pitchFamily="34" charset="0"/>
                <a:cs typeface="Arial" panose="020B0604020202020204" pitchFamily="34" charset="0"/>
              </a:rPr>
              <a:t>The suggested subnetting in this slide has:</a:t>
            </a:r>
          </a:p>
          <a:p>
            <a:pPr marL="171450" indent="-171450">
              <a:buFont typeface="Arial" panose="020B0604020202020204" pitchFamily="34" charset="0"/>
              <a:buChar char="•"/>
            </a:pPr>
            <a:r>
              <a:rPr lang="en-US" sz="1100" kern="1200" baseline="0" dirty="0">
                <a:solidFill>
                  <a:schemeClr val="tx1"/>
                </a:solidFill>
                <a:effectLst/>
                <a:latin typeface="Arial" panose="020B0604020202020204" pitchFamily="34" charset="0"/>
                <a:cs typeface="Arial" panose="020B0604020202020204" pitchFamily="34" charset="0"/>
              </a:rPr>
              <a:t>Multi-AZ for high availability</a:t>
            </a:r>
            <a:r>
              <a:rPr lang="en-US" sz="1100" dirty="0">
                <a:latin typeface="Arial" panose="020B0604020202020204" pitchFamily="34" charset="0"/>
                <a:cs typeface="Arial" panose="020B0604020202020204" pitchFamily="34" charset="0"/>
              </a:rPr>
              <a:t>.</a:t>
            </a:r>
            <a:endParaRPr lang="en-US" sz="1100" kern="1200" baseline="0" dirty="0">
              <a:solidFill>
                <a:schemeClr val="tx1"/>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kern="1200" baseline="0" dirty="0" smtClean="0">
                <a:solidFill>
                  <a:schemeClr val="tx1"/>
                </a:solidFill>
                <a:effectLst/>
                <a:latin typeface="Arial" panose="020B0604020202020204" pitchFamily="34" charset="0"/>
                <a:cs typeface="Arial" panose="020B0604020202020204" pitchFamily="34" charset="0"/>
              </a:rPr>
              <a:t>NAT </a:t>
            </a:r>
            <a:r>
              <a:rPr lang="en-US" sz="1100" dirty="0">
                <a:latin typeface="Arial" panose="020B0604020202020204" pitchFamily="34" charset="0"/>
                <a:cs typeface="Arial" panose="020B0604020202020204" pitchFamily="34" charset="0"/>
              </a:rPr>
              <a:t>instance—Internet </a:t>
            </a:r>
            <a:r>
              <a:rPr lang="en-US" sz="1100" kern="1200" baseline="0" dirty="0" smtClean="0">
                <a:solidFill>
                  <a:schemeClr val="tx1"/>
                </a:solidFill>
                <a:effectLst/>
                <a:latin typeface="Arial" panose="020B0604020202020204" pitchFamily="34" charset="0"/>
                <a:cs typeface="Arial" panose="020B0604020202020204" pitchFamily="34" charset="0"/>
              </a:rPr>
              <a:t>gateway </a:t>
            </a:r>
            <a:r>
              <a:rPr lang="en-US" sz="1100" kern="1200" baseline="0" dirty="0">
                <a:solidFill>
                  <a:schemeClr val="tx1"/>
                </a:solidFill>
                <a:effectLst/>
                <a:latin typeface="Arial" panose="020B0604020202020204" pitchFamily="34" charset="0"/>
                <a:cs typeface="Arial" panose="020B0604020202020204" pitchFamily="34" charset="0"/>
              </a:rPr>
              <a:t>for connectivity</a:t>
            </a:r>
            <a:r>
              <a:rPr lang="en-US" sz="1100" dirty="0">
                <a:latin typeface="Arial" panose="020B0604020202020204" pitchFamily="34" charset="0"/>
                <a:cs typeface="Arial" panose="020B0604020202020204" pitchFamily="34" charset="0"/>
              </a:rPr>
              <a:t>.</a:t>
            </a:r>
            <a:endParaRPr lang="en-US" sz="1100" kern="1200" baseline="0" dirty="0">
              <a:solidFill>
                <a:schemeClr val="tx1"/>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kern="1200" baseline="0" dirty="0">
                <a:solidFill>
                  <a:schemeClr val="tx1"/>
                </a:solidFill>
                <a:effectLst/>
                <a:latin typeface="Arial" panose="020B0604020202020204" pitchFamily="34" charset="0"/>
                <a:cs typeface="Arial" panose="020B0604020202020204" pitchFamily="34" charset="0"/>
              </a:rPr>
              <a:t>Web-tier, app-tier and database-tier are in private subnets because end users do not need to connect directly to the servers. </a:t>
            </a:r>
            <a:r>
              <a:rPr lang="en-US" sz="1100" kern="1200" baseline="0" dirty="0" smtClean="0">
                <a:solidFill>
                  <a:schemeClr val="tx1"/>
                </a:solidFill>
                <a:effectLst/>
                <a:latin typeface="Arial" panose="020B0604020202020204" pitchFamily="34" charset="0"/>
                <a:cs typeface="Arial" panose="020B0604020202020204" pitchFamily="34" charset="0"/>
              </a:rPr>
              <a:t>Often, </a:t>
            </a:r>
            <a:r>
              <a:rPr lang="en-US" sz="1100" kern="1200" baseline="0" dirty="0">
                <a:solidFill>
                  <a:schemeClr val="tx1"/>
                </a:solidFill>
                <a:effectLst/>
                <a:latin typeface="Arial" panose="020B0604020202020204" pitchFamily="34" charset="0"/>
                <a:cs typeface="Arial" panose="020B0604020202020204" pitchFamily="34" charset="0"/>
              </a:rPr>
              <a:t>companies have a specific IP range for those servers. </a:t>
            </a:r>
            <a:r>
              <a:rPr lang="en-US" sz="1100" kern="1200" baseline="0" dirty="0" smtClean="0">
                <a:solidFill>
                  <a:schemeClr val="tx1"/>
                </a:solidFill>
                <a:effectLst/>
                <a:latin typeface="Arial" panose="020B0604020202020204" pitchFamily="34" charset="0"/>
                <a:cs typeface="Arial" panose="020B0604020202020204" pitchFamily="34" charset="0"/>
              </a:rPr>
              <a:t>You </a:t>
            </a:r>
            <a:r>
              <a:rPr lang="en-US" sz="1100" kern="1200" baseline="0" dirty="0">
                <a:solidFill>
                  <a:schemeClr val="tx1"/>
                </a:solidFill>
                <a:effectLst/>
                <a:latin typeface="Arial" panose="020B0604020202020204" pitchFamily="34" charset="0"/>
                <a:cs typeface="Arial" panose="020B0604020202020204" pitchFamily="34" charset="0"/>
              </a:rPr>
              <a:t>can set the CIDR block for each subnet. </a:t>
            </a:r>
          </a:p>
          <a:p>
            <a:pPr marL="171450" indent="-171450">
              <a:buFont typeface="Arial" panose="020B0604020202020204" pitchFamily="34" charset="0"/>
              <a:buChar char="•"/>
            </a:pPr>
            <a:endParaRPr lang="en-US" sz="1100" kern="1200" baseline="0" dirty="0">
              <a:solidFill>
                <a:schemeClr val="tx1"/>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1100" kern="1200" baseline="0" dirty="0">
              <a:solidFill>
                <a:schemeClr val="tx1"/>
              </a:solidFill>
              <a:effectLst/>
              <a:latin typeface="Arial" panose="020B0604020202020204" pitchFamily="34" charset="0"/>
              <a:cs typeface="Arial" panose="020B0604020202020204" pitchFamily="34" charset="0"/>
            </a:endParaRPr>
          </a:p>
          <a:p>
            <a:endParaRPr lang="en-US" sz="1100" kern="120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2280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2" y="4560571"/>
            <a:ext cx="5852159" cy="4030273"/>
          </a:xfrm>
        </p:spPr>
        <p:txBody>
          <a:bodyPr/>
          <a:lstStyle/>
          <a:p>
            <a:endParaRPr lang="en-US" sz="1100" kern="120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543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4057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717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351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636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1975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dirty="0" smtClean="0"/>
              <a:t>Users</a:t>
            </a:r>
            <a:r>
              <a:rPr lang="en-US" sz="1100" b="0" baseline="0" dirty="0" smtClean="0"/>
              <a:t> </a:t>
            </a:r>
            <a:r>
              <a:rPr lang="en-US" sz="1100" b="0" baseline="0" dirty="0"/>
              <a:t>connect to the </a:t>
            </a:r>
            <a:r>
              <a:rPr lang="en-US" sz="1100" dirty="0" smtClean="0"/>
              <a:t>GoGreen </a:t>
            </a:r>
            <a:r>
              <a:rPr lang="en-US" sz="1100" b="0" baseline="0" dirty="0" smtClean="0"/>
              <a:t>application </a:t>
            </a:r>
            <a:r>
              <a:rPr lang="en-US" sz="1100" b="0" baseline="0" dirty="0"/>
              <a:t>using their user ID and password. </a:t>
            </a:r>
            <a:r>
              <a:rPr lang="en-US" sz="1100" b="0" baseline="0" dirty="0" smtClean="0"/>
              <a:t>Active </a:t>
            </a:r>
            <a:r>
              <a:rPr lang="en-US" sz="1100" b="0" baseline="0" dirty="0"/>
              <a:t>Directory authenticates </a:t>
            </a:r>
            <a:r>
              <a:rPr lang="en-US" sz="1100" dirty="0" smtClean="0"/>
              <a:t>GoGreen</a:t>
            </a:r>
            <a:r>
              <a:rPr lang="en-US" sz="1100" baseline="0" dirty="0" smtClean="0"/>
              <a:t> </a:t>
            </a:r>
            <a:r>
              <a:rPr lang="en-US" sz="1100" b="0" baseline="0" dirty="0" smtClean="0"/>
              <a:t>employees </a:t>
            </a:r>
            <a:r>
              <a:rPr lang="en-US" sz="1100" b="0" baseline="0" dirty="0"/>
              <a:t>who need to access the system (e.g</a:t>
            </a:r>
            <a:r>
              <a:rPr lang="en-US" sz="1100" dirty="0"/>
              <a:t>., </a:t>
            </a:r>
            <a:r>
              <a:rPr lang="en-US" sz="1100" b="0" baseline="0" dirty="0" smtClean="0"/>
              <a:t>engineers </a:t>
            </a:r>
            <a:r>
              <a:rPr lang="en-US" sz="1100" b="0" baseline="0" dirty="0"/>
              <a:t>and customer support personnel).</a:t>
            </a:r>
            <a:endParaRPr lang="en-US" sz="1100" b="0" dirty="0"/>
          </a:p>
        </p:txBody>
      </p:sp>
    </p:spTree>
    <p:extLst>
      <p:ext uri="{BB962C8B-B14F-4D97-AF65-F5344CB8AC3E}">
        <p14:creationId xmlns:p14="http://schemas.microsoft.com/office/powerpoint/2010/main" val="3561848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6990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4650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baseline="0" dirty="0" smtClean="0"/>
              <a:t>When </a:t>
            </a:r>
            <a:r>
              <a:rPr lang="en-US" sz="1100" b="0" baseline="0" dirty="0"/>
              <a:t>you discuss VPC, be sure to talk about subnets.  </a:t>
            </a:r>
          </a:p>
          <a:p>
            <a:r>
              <a:rPr lang="en-US" sz="1100" b="0" baseline="0" dirty="0"/>
              <a:t>If you need to, refer online documentation </a:t>
            </a:r>
            <a:r>
              <a:rPr lang="en-US" sz="1100" dirty="0" smtClean="0"/>
              <a:t>at </a:t>
            </a:r>
            <a:r>
              <a:rPr lang="en-US" sz="1100" b="0" baseline="0" dirty="0" smtClean="0">
                <a:sym typeface="Wingdings" panose="05000000000000000000" pitchFamily="2" charset="2"/>
                <a:hlinkClick r:id="rId3"/>
              </a:rPr>
              <a:t>http</a:t>
            </a:r>
            <a:r>
              <a:rPr lang="en-US" sz="1100" b="0" baseline="0" dirty="0">
                <a:sym typeface="Wingdings" panose="05000000000000000000" pitchFamily="2" charset="2"/>
                <a:hlinkClick r:id="rId3"/>
              </a:rPr>
              <a:t>://aws.amazon.com/documentation</a:t>
            </a:r>
            <a:r>
              <a:rPr lang="en-US" sz="1100" dirty="0" smtClean="0">
                <a:sym typeface="Wingdings" panose="05000000000000000000" pitchFamily="2" charset="2"/>
                <a:hlinkClick r:id="rId3"/>
              </a:rPr>
              <a:t>/</a:t>
            </a:r>
            <a:r>
              <a:rPr lang="en-US" sz="1100" dirty="0" smtClean="0">
                <a:sym typeface="Wingdings" panose="05000000000000000000" pitchFamily="2" charset="2"/>
              </a:rPr>
              <a:t>    </a:t>
            </a:r>
            <a:endParaRPr lang="en-US" sz="1100" b="1" dirty="0"/>
          </a:p>
        </p:txBody>
      </p:sp>
    </p:spTree>
    <p:extLst>
      <p:ext uri="{BB962C8B-B14F-4D97-AF65-F5344CB8AC3E}">
        <p14:creationId xmlns:p14="http://schemas.microsoft.com/office/powerpoint/2010/main" val="2125326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latin typeface="Arial"/>
              <a:cs typeface="Arial"/>
            </a:endParaRPr>
          </a:p>
        </p:txBody>
      </p:sp>
    </p:spTree>
    <p:extLst>
      <p:ext uri="{BB962C8B-B14F-4D97-AF65-F5344CB8AC3E}">
        <p14:creationId xmlns:p14="http://schemas.microsoft.com/office/powerpoint/2010/main" val="7047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dirty="0" smtClean="0"/>
              <a:t>In </a:t>
            </a:r>
            <a:r>
              <a:rPr lang="en-US" sz="1100" dirty="0"/>
              <a:t>regard </a:t>
            </a:r>
            <a:r>
              <a:rPr lang="en-US" sz="1100" b="0" dirty="0" smtClean="0"/>
              <a:t>to </a:t>
            </a:r>
            <a:r>
              <a:rPr lang="en-US" sz="1100" dirty="0"/>
              <a:t>the </a:t>
            </a:r>
            <a:r>
              <a:rPr lang="en-US" sz="1100" b="0" dirty="0"/>
              <a:t>Active</a:t>
            </a:r>
            <a:r>
              <a:rPr lang="en-US" sz="1100" b="0" baseline="0" dirty="0"/>
              <a:t> Directory or LDAP that you may have in the corporate </a:t>
            </a:r>
            <a:r>
              <a:rPr lang="en-US" sz="1100" dirty="0" smtClean="0"/>
              <a:t>data center</a:t>
            </a:r>
            <a:r>
              <a:rPr lang="en-US" sz="1100" b="0" baseline="0" dirty="0" smtClean="0"/>
              <a:t>, </a:t>
            </a:r>
            <a:r>
              <a:rPr lang="en-US" sz="1100" b="0" baseline="0" dirty="0"/>
              <a:t>did you discuss access control using IAM?</a:t>
            </a:r>
            <a:endParaRPr lang="en-US" sz="1100" b="0" i="0" kern="1200" dirty="0">
              <a:solidFill>
                <a:schemeClr val="tx1"/>
              </a:solidFill>
              <a:effectLst/>
              <a:latin typeface="Arial"/>
              <a:ea typeface="+mn-ea"/>
              <a:cs typeface="+mn-cs"/>
            </a:endParaRPr>
          </a:p>
          <a:p>
            <a:pPr marL="228600" indent="-228600">
              <a:buAutoNum type="arabicPeriod"/>
            </a:pPr>
            <a:endParaRPr lang="en-US" sz="1100" b="0" dirty="0"/>
          </a:p>
        </p:txBody>
      </p:sp>
    </p:spTree>
    <p:extLst>
      <p:ext uri="{BB962C8B-B14F-4D97-AF65-F5344CB8AC3E}">
        <p14:creationId xmlns:p14="http://schemas.microsoft.com/office/powerpoint/2010/main" val="2257866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odule Cover Page">
    <p:spTree>
      <p:nvGrpSpPr>
        <p:cNvPr id="1" name=""/>
        <p:cNvGrpSpPr/>
        <p:nvPr/>
      </p:nvGrpSpPr>
      <p:grpSpPr>
        <a:xfrm>
          <a:off x="0" y="0"/>
          <a:ext cx="0" cy="0"/>
          <a:chOff x="0" y="0"/>
          <a:chExt cx="0" cy="0"/>
        </a:xfrm>
      </p:grpSpPr>
      <p:sp>
        <p:nvSpPr>
          <p:cNvPr id="3" name="Rectangle 2"/>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sp>
        <p:nvSpPr>
          <p:cNvPr id="5" name="Rectangle 4"/>
          <p:cNvSpPr/>
          <p:nvPr userDrawn="1"/>
        </p:nvSpPr>
        <p:spPr>
          <a:xfrm>
            <a:off x="0" y="0"/>
            <a:ext cx="12192000" cy="25908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 name="Straight Connector 5"/>
          <p:cNvCxnSpPr/>
          <p:nvPr userDrawn="1"/>
        </p:nvCxnSpPr>
        <p:spPr>
          <a:xfrm>
            <a:off x="0" y="2590800"/>
            <a:ext cx="12192000" cy="0"/>
          </a:xfrm>
          <a:prstGeom prst="line">
            <a:avLst/>
          </a:prstGeom>
          <a:ln w="101600">
            <a:solidFill>
              <a:srgbClr val="FF9A05"/>
            </a:solidFill>
          </a:ln>
        </p:spPr>
        <p:style>
          <a:lnRef idx="2">
            <a:schemeClr val="accent1"/>
          </a:lnRef>
          <a:fillRef idx="0">
            <a:schemeClr val="accent1"/>
          </a:fillRef>
          <a:effectRef idx="1">
            <a:schemeClr val="accent1"/>
          </a:effectRef>
          <a:fontRef idx="minor">
            <a:schemeClr val="tx1"/>
          </a:fontRef>
        </p:style>
      </p:cxnSp>
      <p:sp>
        <p:nvSpPr>
          <p:cNvPr id="9" name="Text Placeholder 8"/>
          <p:cNvSpPr>
            <a:spLocks noGrp="1"/>
          </p:cNvSpPr>
          <p:nvPr>
            <p:ph type="body" sz="quarter" idx="10" hasCustomPrompt="1"/>
          </p:nvPr>
        </p:nvSpPr>
        <p:spPr>
          <a:xfrm>
            <a:off x="2209800" y="1219200"/>
            <a:ext cx="7848600" cy="400110"/>
          </a:xfrm>
          <a:noFill/>
        </p:spPr>
        <p:txBody>
          <a:bodyPr wrap="square" rtlCol="0">
            <a:noAutofit/>
          </a:bodyPr>
          <a:lstStyle>
            <a:lvl1pPr marL="0" indent="0">
              <a:buFont typeface="Arial" panose="020B0604020202020204" pitchFamily="34" charset="0"/>
              <a:buNone/>
              <a:defRPr lang="en-US" dirty="0">
                <a:solidFill>
                  <a:srgbClr val="FF9A05"/>
                </a:solidFill>
                <a:latin typeface="+mn-lt"/>
                <a:cs typeface="+mn-cs"/>
              </a:defRPr>
            </a:lvl1pPr>
          </a:lstStyle>
          <a:p>
            <a:pPr marL="0" lvl="0" defTabSz="914400"/>
            <a:r>
              <a:rPr lang="en-US" dirty="0" smtClean="0"/>
              <a:t>Add Course Title Here</a:t>
            </a:r>
            <a:endParaRPr lang="en-US" dirty="0"/>
          </a:p>
        </p:txBody>
      </p:sp>
      <p:sp>
        <p:nvSpPr>
          <p:cNvPr id="11" name="Text Placeholder 10"/>
          <p:cNvSpPr>
            <a:spLocks noGrp="1"/>
          </p:cNvSpPr>
          <p:nvPr>
            <p:ph type="body" sz="quarter" idx="11" hasCustomPrompt="1"/>
          </p:nvPr>
        </p:nvSpPr>
        <p:spPr>
          <a:xfrm>
            <a:off x="2209800" y="1518102"/>
            <a:ext cx="7848600" cy="533400"/>
          </a:xfrm>
        </p:spPr>
        <p:txBody>
          <a:bodyPr vert="horz" lIns="91440" tIns="45720" rIns="91440" bIns="45720" rtlCol="0" anchor="b">
            <a:noAutofit/>
          </a:bodyPr>
          <a:lstStyle>
            <a:lvl1pPr>
              <a:defRPr lang="en-US" sz="2800" b="1" dirty="0">
                <a:ea typeface="+mj-ea"/>
              </a:defRPr>
            </a:lvl1pPr>
          </a:lstStyle>
          <a:p>
            <a:pPr lvl="0">
              <a:spcBef>
                <a:spcPct val="0"/>
              </a:spcBef>
              <a:buNone/>
            </a:pPr>
            <a:r>
              <a:rPr lang="en-US" dirty="0" smtClean="0"/>
              <a:t>Add Module Title Here</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0600" y="1219200"/>
            <a:ext cx="1143000" cy="898989"/>
          </a:xfrm>
          <a:prstGeom prst="rect">
            <a:avLst/>
          </a:prstGeom>
        </p:spPr>
      </p:pic>
      <p:grpSp>
        <p:nvGrpSpPr>
          <p:cNvPr id="12" name="Group 11"/>
          <p:cNvGrpSpPr/>
          <p:nvPr userDrawn="1"/>
        </p:nvGrpSpPr>
        <p:grpSpPr>
          <a:xfrm>
            <a:off x="9906001" y="6263181"/>
            <a:ext cx="2219959" cy="552978"/>
            <a:chOff x="9906001" y="6263181"/>
            <a:chExt cx="2219959" cy="552978"/>
          </a:xfrm>
        </p:grpSpPr>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r="40304"/>
            <a:stretch/>
          </p:blipFill>
          <p:spPr>
            <a:xfrm>
              <a:off x="9906001" y="6263181"/>
              <a:ext cx="1295400" cy="552978"/>
            </a:xfrm>
            <a:prstGeom prst="rect">
              <a:avLst/>
            </a:prstGeom>
          </p:spPr>
        </p:pic>
        <p:pic>
          <p:nvPicPr>
            <p:cNvPr id="14" name="Picture 13"/>
            <p:cNvPicPr>
              <a:picLocks noChangeAspect="1"/>
            </p:cNvPicPr>
            <p:nvPr userDrawn="1"/>
          </p:nvPicPr>
          <p:blipFill rotWithShape="1">
            <a:blip r:embed="rId4" cstate="print">
              <a:extLst>
                <a:ext uri="{28A0092B-C50C-407E-A947-70E740481C1C}">
                  <a14:useLocalDpi xmlns:a14="http://schemas.microsoft.com/office/drawing/2010/main" val="0"/>
                </a:ext>
              </a:extLst>
            </a:blip>
            <a:srcRect l="54893"/>
            <a:stretch/>
          </p:blipFill>
          <p:spPr>
            <a:xfrm>
              <a:off x="11125200" y="6271617"/>
              <a:ext cx="1000760" cy="521376"/>
            </a:xfrm>
            <a:prstGeom prst="rect">
              <a:avLst/>
            </a:prstGeom>
          </p:spPr>
        </p:pic>
      </p:grpSp>
    </p:spTree>
    <p:extLst>
      <p:ext uri="{BB962C8B-B14F-4D97-AF65-F5344CB8AC3E}">
        <p14:creationId xmlns:p14="http://schemas.microsoft.com/office/powerpoint/2010/main" val="31565026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ART 5">
    <p:spTree>
      <p:nvGrpSpPr>
        <p:cNvPr id="1" name=""/>
        <p:cNvGrpSpPr/>
        <p:nvPr/>
      </p:nvGrpSpPr>
      <p:grpSpPr>
        <a:xfrm>
          <a:off x="0" y="0"/>
          <a:ext cx="0" cy="0"/>
          <a:chOff x="0" y="0"/>
          <a:chExt cx="0" cy="0"/>
        </a:xfrm>
      </p:grpSpPr>
      <p:sp>
        <p:nvSpPr>
          <p:cNvPr id="4" name="Rectangle 3"/>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sp>
        <p:nvSpPr>
          <p:cNvPr id="6" name="Title 1"/>
          <p:cNvSpPr>
            <a:spLocks noGrp="1"/>
          </p:cNvSpPr>
          <p:nvPr>
            <p:ph type="title"/>
          </p:nvPr>
        </p:nvSpPr>
        <p:spPr>
          <a:xfrm>
            <a:off x="0" y="457201"/>
            <a:ext cx="12192001" cy="457200"/>
          </a:xfrm>
        </p:spPr>
        <p:txBody>
          <a:bodyPr anchor="b">
            <a:noAutofit/>
          </a:bodyPr>
          <a:lstStyle>
            <a:lvl1pPr marL="457200" indent="0">
              <a:defRPr sz="2800"/>
            </a:lvl1pPr>
          </a:lstStyle>
          <a:p>
            <a:r>
              <a:rPr lang="en-US" dirty="0" smtClean="0"/>
              <a:t>Click to edit Master title style</a:t>
            </a:r>
            <a:endParaRPr lang="en-US" dirty="0"/>
          </a:p>
        </p:txBody>
      </p:sp>
      <p:sp>
        <p:nvSpPr>
          <p:cNvPr id="7" name="TextBox 6"/>
          <p:cNvSpPr txBox="1"/>
          <p:nvPr userDrawn="1"/>
        </p:nvSpPr>
        <p:spPr>
          <a:xfrm>
            <a:off x="0" y="152403"/>
            <a:ext cx="12115800" cy="338554"/>
          </a:xfrm>
          <a:prstGeom prst="rect">
            <a:avLst/>
          </a:prstGeom>
          <a:noFill/>
        </p:spPr>
        <p:txBody>
          <a:bodyPr wrap="square" rtlCol="0">
            <a:spAutoFit/>
          </a:bodyPr>
          <a:lstStyle/>
          <a:p>
            <a:pPr marL="457200" indent="0"/>
            <a:r>
              <a:rPr lang="en-US" sz="1600" dirty="0" smtClean="0">
                <a:solidFill>
                  <a:schemeClr val="tx1">
                    <a:lumMod val="60000"/>
                    <a:lumOff val="40000"/>
                  </a:schemeClr>
                </a:solidFill>
              </a:rPr>
              <a:t>CCA 3.02: Designing Your Environment  ►  Part 5: Managing VPC Traffic</a:t>
            </a:r>
          </a:p>
        </p:txBody>
      </p:sp>
      <p:grpSp>
        <p:nvGrpSpPr>
          <p:cNvPr id="8" name="Group 7"/>
          <p:cNvGrpSpPr/>
          <p:nvPr userDrawn="1"/>
        </p:nvGrpSpPr>
        <p:grpSpPr>
          <a:xfrm>
            <a:off x="9906001" y="6263181"/>
            <a:ext cx="2219959" cy="552978"/>
            <a:chOff x="9906001" y="6263181"/>
            <a:chExt cx="2219959" cy="552978"/>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40304"/>
            <a:stretch/>
          </p:blipFill>
          <p:spPr>
            <a:xfrm>
              <a:off x="9906001" y="6263181"/>
              <a:ext cx="1295400" cy="552978"/>
            </a:xfrm>
            <a:prstGeom prst="rect">
              <a:avLst/>
            </a:prstGeom>
          </p:spPr>
        </p:pic>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54893"/>
            <a:stretch/>
          </p:blipFill>
          <p:spPr>
            <a:xfrm>
              <a:off x="11125200" y="6271617"/>
              <a:ext cx="1000760" cy="521376"/>
            </a:xfrm>
            <a:prstGeom prst="rect">
              <a:avLst/>
            </a:prstGeom>
          </p:spPr>
        </p:pic>
      </p:grpSp>
    </p:spTree>
    <p:extLst>
      <p:ext uri="{BB962C8B-B14F-4D97-AF65-F5344CB8AC3E}">
        <p14:creationId xmlns:p14="http://schemas.microsoft.com/office/powerpoint/2010/main" val="122683472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ART 6">
    <p:spTree>
      <p:nvGrpSpPr>
        <p:cNvPr id="1" name=""/>
        <p:cNvGrpSpPr/>
        <p:nvPr/>
      </p:nvGrpSpPr>
      <p:grpSpPr>
        <a:xfrm>
          <a:off x="0" y="0"/>
          <a:ext cx="0" cy="0"/>
          <a:chOff x="0" y="0"/>
          <a:chExt cx="0" cy="0"/>
        </a:xfrm>
      </p:grpSpPr>
      <p:sp>
        <p:nvSpPr>
          <p:cNvPr id="4" name="Rectangle 3"/>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sp>
        <p:nvSpPr>
          <p:cNvPr id="6" name="Title 1"/>
          <p:cNvSpPr>
            <a:spLocks noGrp="1"/>
          </p:cNvSpPr>
          <p:nvPr>
            <p:ph type="title"/>
          </p:nvPr>
        </p:nvSpPr>
        <p:spPr>
          <a:xfrm>
            <a:off x="0" y="457201"/>
            <a:ext cx="12192001" cy="457200"/>
          </a:xfrm>
        </p:spPr>
        <p:txBody>
          <a:bodyPr anchor="b">
            <a:noAutofit/>
          </a:bodyPr>
          <a:lstStyle>
            <a:lvl1pPr marL="457200" indent="0">
              <a:defRPr sz="2800"/>
            </a:lvl1pPr>
          </a:lstStyle>
          <a:p>
            <a:r>
              <a:rPr lang="en-US" dirty="0" smtClean="0"/>
              <a:t>Click to edit Master title style</a:t>
            </a:r>
            <a:endParaRPr lang="en-US" dirty="0"/>
          </a:p>
        </p:txBody>
      </p:sp>
      <p:sp>
        <p:nvSpPr>
          <p:cNvPr id="7" name="TextBox 6"/>
          <p:cNvSpPr txBox="1"/>
          <p:nvPr userDrawn="1"/>
        </p:nvSpPr>
        <p:spPr>
          <a:xfrm>
            <a:off x="0" y="152403"/>
            <a:ext cx="12115800" cy="338554"/>
          </a:xfrm>
          <a:prstGeom prst="rect">
            <a:avLst/>
          </a:prstGeom>
          <a:noFill/>
        </p:spPr>
        <p:txBody>
          <a:bodyPr wrap="square" rtlCol="0">
            <a:spAutoFit/>
          </a:bodyPr>
          <a:lstStyle/>
          <a:p>
            <a:pPr marL="457200" indent="0"/>
            <a:r>
              <a:rPr lang="en-US" sz="1600" dirty="0" smtClean="0">
                <a:solidFill>
                  <a:schemeClr val="tx1">
                    <a:lumMod val="60000"/>
                    <a:lumOff val="40000"/>
                  </a:schemeClr>
                </a:solidFill>
              </a:rPr>
              <a:t>CCA 3.02: Designing Your Environment  ►  Part 6: Connecting Multiple VPCs</a:t>
            </a:r>
          </a:p>
        </p:txBody>
      </p:sp>
      <p:grpSp>
        <p:nvGrpSpPr>
          <p:cNvPr id="8" name="Group 7"/>
          <p:cNvGrpSpPr/>
          <p:nvPr userDrawn="1"/>
        </p:nvGrpSpPr>
        <p:grpSpPr>
          <a:xfrm>
            <a:off x="9906001" y="6263181"/>
            <a:ext cx="2219959" cy="552978"/>
            <a:chOff x="9906001" y="6263181"/>
            <a:chExt cx="2219959" cy="552978"/>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40304"/>
            <a:stretch/>
          </p:blipFill>
          <p:spPr>
            <a:xfrm>
              <a:off x="9906001" y="6263181"/>
              <a:ext cx="1295400" cy="552978"/>
            </a:xfrm>
            <a:prstGeom prst="rect">
              <a:avLst/>
            </a:prstGeom>
          </p:spPr>
        </p:pic>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54893"/>
            <a:stretch/>
          </p:blipFill>
          <p:spPr>
            <a:xfrm>
              <a:off x="11125200" y="6271617"/>
              <a:ext cx="1000760" cy="521376"/>
            </a:xfrm>
            <a:prstGeom prst="rect">
              <a:avLst/>
            </a:prstGeom>
          </p:spPr>
        </p:pic>
      </p:grpSp>
    </p:spTree>
    <p:extLst>
      <p:ext uri="{BB962C8B-B14F-4D97-AF65-F5344CB8AC3E}">
        <p14:creationId xmlns:p14="http://schemas.microsoft.com/office/powerpoint/2010/main" val="313966537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ART 7">
    <p:spTree>
      <p:nvGrpSpPr>
        <p:cNvPr id="1" name=""/>
        <p:cNvGrpSpPr/>
        <p:nvPr/>
      </p:nvGrpSpPr>
      <p:grpSpPr>
        <a:xfrm>
          <a:off x="0" y="0"/>
          <a:ext cx="0" cy="0"/>
          <a:chOff x="0" y="0"/>
          <a:chExt cx="0" cy="0"/>
        </a:xfrm>
      </p:grpSpPr>
      <p:sp>
        <p:nvSpPr>
          <p:cNvPr id="4" name="Rectangle 3"/>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sp>
        <p:nvSpPr>
          <p:cNvPr id="6" name="Title 1"/>
          <p:cNvSpPr>
            <a:spLocks noGrp="1"/>
          </p:cNvSpPr>
          <p:nvPr>
            <p:ph type="title"/>
          </p:nvPr>
        </p:nvSpPr>
        <p:spPr>
          <a:xfrm>
            <a:off x="0" y="457201"/>
            <a:ext cx="12192001" cy="457200"/>
          </a:xfrm>
        </p:spPr>
        <p:txBody>
          <a:bodyPr anchor="b">
            <a:noAutofit/>
          </a:bodyPr>
          <a:lstStyle>
            <a:lvl1pPr marL="457200" indent="0">
              <a:defRPr sz="2800"/>
            </a:lvl1pPr>
          </a:lstStyle>
          <a:p>
            <a:r>
              <a:rPr lang="en-US" dirty="0" smtClean="0"/>
              <a:t>Click to edit Master title style</a:t>
            </a:r>
            <a:endParaRPr lang="en-US" dirty="0"/>
          </a:p>
        </p:txBody>
      </p:sp>
      <p:sp>
        <p:nvSpPr>
          <p:cNvPr id="7" name="TextBox 6"/>
          <p:cNvSpPr txBox="1"/>
          <p:nvPr userDrawn="1"/>
        </p:nvSpPr>
        <p:spPr>
          <a:xfrm>
            <a:off x="0" y="152403"/>
            <a:ext cx="12115800" cy="338554"/>
          </a:xfrm>
          <a:prstGeom prst="rect">
            <a:avLst/>
          </a:prstGeom>
          <a:noFill/>
        </p:spPr>
        <p:txBody>
          <a:bodyPr wrap="square" rtlCol="0">
            <a:spAutoFit/>
          </a:bodyPr>
          <a:lstStyle/>
          <a:p>
            <a:pPr marL="457200" indent="0"/>
            <a:r>
              <a:rPr lang="en-US" sz="1600" dirty="0" smtClean="0">
                <a:solidFill>
                  <a:schemeClr val="tx1">
                    <a:lumMod val="60000"/>
                    <a:lumOff val="40000"/>
                  </a:schemeClr>
                </a:solidFill>
              </a:rPr>
              <a:t>CCA 3.02: Designing Your Environment  ►  Part 7: Integrating On-</a:t>
            </a:r>
            <a:r>
              <a:rPr lang="en-US" sz="1600" dirty="0" err="1" smtClean="0">
                <a:solidFill>
                  <a:schemeClr val="tx1">
                    <a:lumMod val="60000"/>
                    <a:lumOff val="40000"/>
                  </a:schemeClr>
                </a:solidFill>
              </a:rPr>
              <a:t>prem</a:t>
            </a:r>
            <a:r>
              <a:rPr lang="en-US" sz="1600" dirty="0" smtClean="0">
                <a:solidFill>
                  <a:schemeClr val="tx1">
                    <a:lumMod val="60000"/>
                    <a:lumOff val="40000"/>
                  </a:schemeClr>
                </a:solidFill>
              </a:rPr>
              <a:t> Components</a:t>
            </a:r>
          </a:p>
        </p:txBody>
      </p:sp>
      <p:grpSp>
        <p:nvGrpSpPr>
          <p:cNvPr id="8" name="Group 7"/>
          <p:cNvGrpSpPr/>
          <p:nvPr userDrawn="1"/>
        </p:nvGrpSpPr>
        <p:grpSpPr>
          <a:xfrm>
            <a:off x="9906001" y="6263181"/>
            <a:ext cx="2219959" cy="552978"/>
            <a:chOff x="9906001" y="6263181"/>
            <a:chExt cx="2219959" cy="552978"/>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40304"/>
            <a:stretch/>
          </p:blipFill>
          <p:spPr>
            <a:xfrm>
              <a:off x="9906001" y="6263181"/>
              <a:ext cx="1295400" cy="552978"/>
            </a:xfrm>
            <a:prstGeom prst="rect">
              <a:avLst/>
            </a:prstGeom>
          </p:spPr>
        </p:pic>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54893"/>
            <a:stretch/>
          </p:blipFill>
          <p:spPr>
            <a:xfrm>
              <a:off x="11125200" y="6271617"/>
              <a:ext cx="1000760" cy="521376"/>
            </a:xfrm>
            <a:prstGeom prst="rect">
              <a:avLst/>
            </a:prstGeom>
          </p:spPr>
        </p:pic>
      </p:grpSp>
    </p:spTree>
    <p:extLst>
      <p:ext uri="{BB962C8B-B14F-4D97-AF65-F5344CB8AC3E}">
        <p14:creationId xmlns:p14="http://schemas.microsoft.com/office/powerpoint/2010/main" val="385106841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PART 7">
    <p:spTree>
      <p:nvGrpSpPr>
        <p:cNvPr id="1" name=""/>
        <p:cNvGrpSpPr/>
        <p:nvPr/>
      </p:nvGrpSpPr>
      <p:grpSpPr>
        <a:xfrm>
          <a:off x="0" y="0"/>
          <a:ext cx="0" cy="0"/>
          <a:chOff x="0" y="0"/>
          <a:chExt cx="0" cy="0"/>
        </a:xfrm>
      </p:grpSpPr>
      <p:sp>
        <p:nvSpPr>
          <p:cNvPr id="4" name="Rectangle 3"/>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sp>
        <p:nvSpPr>
          <p:cNvPr id="6" name="Title 1"/>
          <p:cNvSpPr>
            <a:spLocks noGrp="1"/>
          </p:cNvSpPr>
          <p:nvPr>
            <p:ph type="title"/>
          </p:nvPr>
        </p:nvSpPr>
        <p:spPr>
          <a:xfrm>
            <a:off x="0" y="457201"/>
            <a:ext cx="12192001" cy="457200"/>
          </a:xfrm>
        </p:spPr>
        <p:txBody>
          <a:bodyPr anchor="b">
            <a:noAutofit/>
          </a:bodyPr>
          <a:lstStyle>
            <a:lvl1pPr marL="457200" indent="0">
              <a:defRPr sz="2800"/>
            </a:lvl1pPr>
          </a:lstStyle>
          <a:p>
            <a:r>
              <a:rPr lang="en-US" dirty="0" smtClean="0"/>
              <a:t>Click to edit Master title style</a:t>
            </a:r>
            <a:endParaRPr lang="en-US" dirty="0"/>
          </a:p>
        </p:txBody>
      </p:sp>
      <p:sp>
        <p:nvSpPr>
          <p:cNvPr id="7" name="TextBox 6"/>
          <p:cNvSpPr txBox="1"/>
          <p:nvPr userDrawn="1"/>
        </p:nvSpPr>
        <p:spPr>
          <a:xfrm>
            <a:off x="0" y="152403"/>
            <a:ext cx="12115800" cy="338554"/>
          </a:xfrm>
          <a:prstGeom prst="rect">
            <a:avLst/>
          </a:prstGeom>
          <a:noFill/>
        </p:spPr>
        <p:txBody>
          <a:bodyPr wrap="square" rtlCol="0">
            <a:spAutoFit/>
          </a:bodyPr>
          <a:lstStyle/>
          <a:p>
            <a:pPr marL="457200" indent="0"/>
            <a:r>
              <a:rPr lang="en-US" sz="1600" dirty="0" smtClean="0">
                <a:solidFill>
                  <a:schemeClr val="tx1">
                    <a:lumMod val="60000"/>
                    <a:lumOff val="40000"/>
                  </a:schemeClr>
                </a:solidFill>
              </a:rPr>
              <a:t>CCA 3.02: Designing Your Environment  ►  Part 8: Default VPCs</a:t>
            </a:r>
            <a:r>
              <a:rPr lang="en-US" sz="1600" baseline="0" dirty="0" smtClean="0">
                <a:solidFill>
                  <a:schemeClr val="tx1">
                    <a:lumMod val="60000"/>
                    <a:lumOff val="40000"/>
                  </a:schemeClr>
                </a:solidFill>
              </a:rPr>
              <a:t> &amp; Subnets</a:t>
            </a:r>
            <a:endParaRPr lang="en-US" sz="1600" dirty="0" smtClean="0">
              <a:solidFill>
                <a:schemeClr val="tx1">
                  <a:lumMod val="60000"/>
                  <a:lumOff val="40000"/>
                </a:schemeClr>
              </a:solidFill>
            </a:endParaRPr>
          </a:p>
        </p:txBody>
      </p:sp>
      <p:grpSp>
        <p:nvGrpSpPr>
          <p:cNvPr id="8" name="Group 7"/>
          <p:cNvGrpSpPr/>
          <p:nvPr userDrawn="1"/>
        </p:nvGrpSpPr>
        <p:grpSpPr>
          <a:xfrm>
            <a:off x="9906001" y="6263181"/>
            <a:ext cx="2219959" cy="552978"/>
            <a:chOff x="9906001" y="6263181"/>
            <a:chExt cx="2219959" cy="552978"/>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40304"/>
            <a:stretch/>
          </p:blipFill>
          <p:spPr>
            <a:xfrm>
              <a:off x="9906001" y="6263181"/>
              <a:ext cx="1295400" cy="552978"/>
            </a:xfrm>
            <a:prstGeom prst="rect">
              <a:avLst/>
            </a:prstGeom>
          </p:spPr>
        </p:pic>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54893"/>
            <a:stretch/>
          </p:blipFill>
          <p:spPr>
            <a:xfrm>
              <a:off x="11125200" y="6271617"/>
              <a:ext cx="1000760" cy="521376"/>
            </a:xfrm>
            <a:prstGeom prst="rect">
              <a:avLst/>
            </a:prstGeom>
          </p:spPr>
        </p:pic>
      </p:grpSp>
    </p:spTree>
    <p:extLst>
      <p:ext uri="{BB962C8B-B14F-4D97-AF65-F5344CB8AC3E}">
        <p14:creationId xmlns:p14="http://schemas.microsoft.com/office/powerpoint/2010/main" val="22048337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AB Overview">
    <p:spTree>
      <p:nvGrpSpPr>
        <p:cNvPr id="1" name=""/>
        <p:cNvGrpSpPr/>
        <p:nvPr/>
      </p:nvGrpSpPr>
      <p:grpSpPr>
        <a:xfrm>
          <a:off x="0" y="0"/>
          <a:ext cx="0" cy="0"/>
          <a:chOff x="0" y="0"/>
          <a:chExt cx="0" cy="0"/>
        </a:xfrm>
      </p:grpSpPr>
      <p:sp>
        <p:nvSpPr>
          <p:cNvPr id="4" name="Rectangle 3"/>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sp>
        <p:nvSpPr>
          <p:cNvPr id="6" name="Title 1"/>
          <p:cNvSpPr>
            <a:spLocks noGrp="1"/>
          </p:cNvSpPr>
          <p:nvPr>
            <p:ph type="title"/>
          </p:nvPr>
        </p:nvSpPr>
        <p:spPr>
          <a:xfrm>
            <a:off x="0" y="457201"/>
            <a:ext cx="12192001" cy="457200"/>
          </a:xfrm>
        </p:spPr>
        <p:txBody>
          <a:bodyPr anchor="b">
            <a:noAutofit/>
          </a:bodyPr>
          <a:lstStyle>
            <a:lvl1pPr marL="457200" indent="0">
              <a:defRPr sz="2800"/>
            </a:lvl1pPr>
          </a:lstStyle>
          <a:p>
            <a:r>
              <a:rPr lang="en-US" dirty="0" smtClean="0"/>
              <a:t>Click to edit Master title style</a:t>
            </a:r>
            <a:endParaRPr lang="en-US" dirty="0"/>
          </a:p>
        </p:txBody>
      </p:sp>
      <p:sp>
        <p:nvSpPr>
          <p:cNvPr id="7" name="TextBox 6"/>
          <p:cNvSpPr txBox="1"/>
          <p:nvPr userDrawn="1"/>
        </p:nvSpPr>
        <p:spPr>
          <a:xfrm>
            <a:off x="0" y="152403"/>
            <a:ext cx="12115800" cy="338554"/>
          </a:xfrm>
          <a:prstGeom prst="rect">
            <a:avLst/>
          </a:prstGeom>
          <a:noFill/>
        </p:spPr>
        <p:txBody>
          <a:bodyPr wrap="square" rtlCol="0">
            <a:spAutoFit/>
          </a:bodyPr>
          <a:lstStyle/>
          <a:p>
            <a:pPr marL="457200" indent="0"/>
            <a:r>
              <a:rPr lang="en-US" sz="1600" dirty="0" smtClean="0">
                <a:solidFill>
                  <a:schemeClr val="tx1">
                    <a:lumMod val="60000"/>
                    <a:lumOff val="40000"/>
                  </a:schemeClr>
                </a:solidFill>
              </a:rPr>
              <a:t>CCA 3.02: Designing Your Environment  ►  Lab Overview</a:t>
            </a:r>
          </a:p>
        </p:txBody>
      </p:sp>
      <p:grpSp>
        <p:nvGrpSpPr>
          <p:cNvPr id="8" name="Group 7"/>
          <p:cNvGrpSpPr/>
          <p:nvPr userDrawn="1"/>
        </p:nvGrpSpPr>
        <p:grpSpPr>
          <a:xfrm>
            <a:off x="9906001" y="6263181"/>
            <a:ext cx="2219959" cy="552978"/>
            <a:chOff x="9906001" y="6263181"/>
            <a:chExt cx="2219959" cy="552978"/>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40304"/>
            <a:stretch/>
          </p:blipFill>
          <p:spPr>
            <a:xfrm>
              <a:off x="9906001" y="6263181"/>
              <a:ext cx="1295400" cy="552978"/>
            </a:xfrm>
            <a:prstGeom prst="rect">
              <a:avLst/>
            </a:prstGeom>
          </p:spPr>
        </p:pic>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54893"/>
            <a:stretch/>
          </p:blipFill>
          <p:spPr>
            <a:xfrm>
              <a:off x="11125200" y="6271617"/>
              <a:ext cx="1000760" cy="521376"/>
            </a:xfrm>
            <a:prstGeom prst="rect">
              <a:avLst/>
            </a:prstGeom>
          </p:spPr>
        </p:pic>
      </p:grpSp>
    </p:spTree>
    <p:extLst>
      <p:ext uri="{BB962C8B-B14F-4D97-AF65-F5344CB8AC3E}">
        <p14:creationId xmlns:p14="http://schemas.microsoft.com/office/powerpoint/2010/main" val="2831102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ass Exercise">
    <p:spTree>
      <p:nvGrpSpPr>
        <p:cNvPr id="1" name=""/>
        <p:cNvGrpSpPr/>
        <p:nvPr/>
      </p:nvGrpSpPr>
      <p:grpSpPr>
        <a:xfrm>
          <a:off x="0" y="0"/>
          <a:ext cx="0" cy="0"/>
          <a:chOff x="0" y="0"/>
          <a:chExt cx="0" cy="0"/>
        </a:xfrm>
      </p:grpSpPr>
      <p:sp>
        <p:nvSpPr>
          <p:cNvPr id="4" name="Rectangle 3"/>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sp>
        <p:nvSpPr>
          <p:cNvPr id="6" name="Title 1"/>
          <p:cNvSpPr>
            <a:spLocks noGrp="1"/>
          </p:cNvSpPr>
          <p:nvPr>
            <p:ph type="title"/>
          </p:nvPr>
        </p:nvSpPr>
        <p:spPr>
          <a:xfrm>
            <a:off x="0" y="457201"/>
            <a:ext cx="12192001" cy="457200"/>
          </a:xfrm>
        </p:spPr>
        <p:txBody>
          <a:bodyPr anchor="b">
            <a:noAutofit/>
          </a:bodyPr>
          <a:lstStyle>
            <a:lvl1pPr marL="457200" indent="0">
              <a:defRPr sz="2800"/>
            </a:lvl1pPr>
          </a:lstStyle>
          <a:p>
            <a:r>
              <a:rPr lang="en-US" dirty="0" smtClean="0"/>
              <a:t>Click to edit Master title style</a:t>
            </a:r>
            <a:endParaRPr lang="en-US" dirty="0"/>
          </a:p>
        </p:txBody>
      </p:sp>
      <p:sp>
        <p:nvSpPr>
          <p:cNvPr id="7" name="TextBox 6"/>
          <p:cNvSpPr txBox="1"/>
          <p:nvPr userDrawn="1"/>
        </p:nvSpPr>
        <p:spPr>
          <a:xfrm>
            <a:off x="0" y="152403"/>
            <a:ext cx="12115800" cy="338554"/>
          </a:xfrm>
          <a:prstGeom prst="rect">
            <a:avLst/>
          </a:prstGeom>
          <a:noFill/>
        </p:spPr>
        <p:txBody>
          <a:bodyPr wrap="square" rtlCol="0">
            <a:spAutoFit/>
          </a:bodyPr>
          <a:lstStyle/>
          <a:p>
            <a:pPr marL="457200" indent="0"/>
            <a:r>
              <a:rPr lang="en-US" sz="1600" dirty="0" smtClean="0">
                <a:solidFill>
                  <a:schemeClr val="tx1">
                    <a:lumMod val="60000"/>
                    <a:lumOff val="40000"/>
                  </a:schemeClr>
                </a:solidFill>
              </a:rPr>
              <a:t>CCA 3.02: Designing Your Environment  ►  Exercise: Improve This Architecture  </a:t>
            </a:r>
          </a:p>
        </p:txBody>
      </p:sp>
      <p:grpSp>
        <p:nvGrpSpPr>
          <p:cNvPr id="8" name="Group 7"/>
          <p:cNvGrpSpPr/>
          <p:nvPr userDrawn="1"/>
        </p:nvGrpSpPr>
        <p:grpSpPr>
          <a:xfrm>
            <a:off x="9906001" y="6263181"/>
            <a:ext cx="2219959" cy="552978"/>
            <a:chOff x="9906001" y="6263181"/>
            <a:chExt cx="2219959" cy="552978"/>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40304"/>
            <a:stretch/>
          </p:blipFill>
          <p:spPr>
            <a:xfrm>
              <a:off x="9906001" y="6263181"/>
              <a:ext cx="1295400" cy="552978"/>
            </a:xfrm>
            <a:prstGeom prst="rect">
              <a:avLst/>
            </a:prstGeom>
          </p:spPr>
        </p:pic>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54893"/>
            <a:stretch/>
          </p:blipFill>
          <p:spPr>
            <a:xfrm>
              <a:off x="11125200" y="6271617"/>
              <a:ext cx="1000760" cy="521376"/>
            </a:xfrm>
            <a:prstGeom prst="rect">
              <a:avLst/>
            </a:prstGeom>
          </p:spPr>
        </p:pic>
      </p:grpSp>
    </p:spTree>
    <p:extLst>
      <p:ext uri="{BB962C8B-B14F-4D97-AF65-F5344CB8AC3E}">
        <p14:creationId xmlns:p14="http://schemas.microsoft.com/office/powerpoint/2010/main" val="256239690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Up N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0622" y="2362200"/>
            <a:ext cx="6871855" cy="374448"/>
          </a:xfrm>
        </p:spPr>
        <p:txBody>
          <a:bodyPr anchor="ctr">
            <a:noAutofit/>
          </a:bodyPr>
          <a:lstStyle>
            <a:lvl1pPr algn="l">
              <a:defRPr sz="2000" b="1" cap="none" baseline="0">
                <a:solidFill>
                  <a:schemeClr val="tx1"/>
                </a:solidFill>
              </a:defRPr>
            </a:lvl1pPr>
          </a:lstStyle>
          <a:p>
            <a:r>
              <a:rPr lang="en-US" dirty="0" smtClean="0"/>
              <a:t>Up Next…</a:t>
            </a:r>
            <a:endParaRPr lang="en-US" dirty="0"/>
          </a:p>
        </p:txBody>
      </p:sp>
      <p:sp>
        <p:nvSpPr>
          <p:cNvPr id="6" name="Subtitle 2"/>
          <p:cNvSpPr>
            <a:spLocks noGrp="1"/>
          </p:cNvSpPr>
          <p:nvPr>
            <p:ph type="subTitle" idx="1"/>
          </p:nvPr>
        </p:nvSpPr>
        <p:spPr>
          <a:xfrm>
            <a:off x="4331699" y="2736647"/>
            <a:ext cx="7403101" cy="616153"/>
          </a:xfrm>
        </p:spPr>
        <p:txBody>
          <a:bodyPr>
            <a:noAutofit/>
          </a:bodyPr>
          <a:lstStyle>
            <a:lvl1pPr marL="0" indent="0" algn="l">
              <a:buNone/>
              <a:defRPr sz="320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7" name="Rectangle 6"/>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43200" y="2362200"/>
            <a:ext cx="1371600" cy="1078787"/>
          </a:xfrm>
          <a:prstGeom prst="rect">
            <a:avLst/>
          </a:prstGeom>
        </p:spPr>
      </p:pic>
      <p:sp>
        <p:nvSpPr>
          <p:cNvPr id="4" name="Text Placeholder 3"/>
          <p:cNvSpPr>
            <a:spLocks noGrp="1"/>
          </p:cNvSpPr>
          <p:nvPr>
            <p:ph type="body" sz="quarter" idx="10"/>
          </p:nvPr>
        </p:nvSpPr>
        <p:spPr>
          <a:xfrm>
            <a:off x="4330700" y="3352800"/>
            <a:ext cx="7404100" cy="533400"/>
          </a:xfrm>
        </p:spPr>
        <p:txBody>
          <a:bodyPr/>
          <a:lstStyle>
            <a:lvl1pPr marL="0" indent="0">
              <a:buFont typeface="Arial" panose="020B0604020202020204" pitchFamily="34" charset="0"/>
              <a:buNone/>
              <a:defRPr>
                <a:solidFill>
                  <a:srgbClr val="FF9A05"/>
                </a:solidFill>
              </a:defRPr>
            </a:lvl1pPr>
          </a:lstStyle>
          <a:p>
            <a:pPr lvl="0"/>
            <a:r>
              <a:rPr lang="en-US" dirty="0" smtClean="0"/>
              <a:t>Click to edit Master text styles</a:t>
            </a:r>
          </a:p>
        </p:txBody>
      </p:sp>
      <p:grpSp>
        <p:nvGrpSpPr>
          <p:cNvPr id="10" name="Group 9"/>
          <p:cNvGrpSpPr/>
          <p:nvPr userDrawn="1"/>
        </p:nvGrpSpPr>
        <p:grpSpPr>
          <a:xfrm>
            <a:off x="9906001" y="6263181"/>
            <a:ext cx="2219959" cy="552978"/>
            <a:chOff x="9906001" y="6263181"/>
            <a:chExt cx="2219959" cy="552978"/>
          </a:xfrm>
        </p:grpSpPr>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r="40304"/>
            <a:stretch/>
          </p:blipFill>
          <p:spPr>
            <a:xfrm>
              <a:off x="9906001" y="6263181"/>
              <a:ext cx="1295400" cy="55297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54893"/>
            <a:stretch/>
          </p:blipFill>
          <p:spPr>
            <a:xfrm>
              <a:off x="11125200" y="6271617"/>
              <a:ext cx="1000760" cy="521376"/>
            </a:xfrm>
            <a:prstGeom prst="rect">
              <a:avLst/>
            </a:prstGeom>
          </p:spPr>
        </p:pic>
      </p:grpSp>
    </p:spTree>
    <p:extLst>
      <p:ext uri="{BB962C8B-B14F-4D97-AF65-F5344CB8AC3E}">
        <p14:creationId xmlns:p14="http://schemas.microsoft.com/office/powerpoint/2010/main" val="377063293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pyright">
    <p:spTree>
      <p:nvGrpSpPr>
        <p:cNvPr id="1" name=""/>
        <p:cNvGrpSpPr/>
        <p:nvPr/>
      </p:nvGrpSpPr>
      <p:grpSpPr>
        <a:xfrm>
          <a:off x="0" y="0"/>
          <a:ext cx="0" cy="0"/>
          <a:chOff x="0" y="0"/>
          <a:chExt cx="0" cy="0"/>
        </a:xfrm>
      </p:grpSpPr>
      <p:sp>
        <p:nvSpPr>
          <p:cNvPr id="12" name="Rectangle 11"/>
          <p:cNvSpPr/>
          <p:nvPr userDrawn="1"/>
        </p:nvSpPr>
        <p:spPr>
          <a:xfrm>
            <a:off x="0" y="0"/>
            <a:ext cx="12192000" cy="6226277"/>
          </a:xfrm>
          <a:prstGeom prst="rect">
            <a:avLst/>
          </a:prstGeom>
          <a:solidFill>
            <a:schemeClr val="bg2"/>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689115" y="990600"/>
            <a:ext cx="10817086" cy="4267200"/>
          </a:xfrm>
          <a:prstGeom prst="rect">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userDrawn="1"/>
        </p:nvSpPr>
        <p:spPr>
          <a:xfrm>
            <a:off x="127829" y="6400800"/>
            <a:ext cx="4291771"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grpSp>
        <p:nvGrpSpPr>
          <p:cNvPr id="7" name="Group 6"/>
          <p:cNvGrpSpPr/>
          <p:nvPr userDrawn="1"/>
        </p:nvGrpSpPr>
        <p:grpSpPr>
          <a:xfrm>
            <a:off x="9906001" y="6263181"/>
            <a:ext cx="2219959" cy="552978"/>
            <a:chOff x="9906001" y="6263181"/>
            <a:chExt cx="2219959" cy="552978"/>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40304"/>
            <a:stretch/>
          </p:blipFill>
          <p:spPr>
            <a:xfrm>
              <a:off x="9906001" y="6263181"/>
              <a:ext cx="1295400" cy="552978"/>
            </a:xfrm>
            <a:prstGeom prst="rect">
              <a:avLst/>
            </a:prstGeom>
          </p:spPr>
        </p:pic>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54893"/>
            <a:stretch/>
          </p:blipFill>
          <p:spPr>
            <a:xfrm>
              <a:off x="11125200" y="6271617"/>
              <a:ext cx="1000760" cy="521376"/>
            </a:xfrm>
            <a:prstGeom prst="rect">
              <a:avLst/>
            </a:prstGeom>
          </p:spPr>
        </p:pic>
      </p:grpSp>
    </p:spTree>
    <p:extLst>
      <p:ext uri="{BB962C8B-B14F-4D97-AF65-F5344CB8AC3E}">
        <p14:creationId xmlns:p14="http://schemas.microsoft.com/office/powerpoint/2010/main" val="342622971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ide Bar - Part 1">
    <p:spTree>
      <p:nvGrpSpPr>
        <p:cNvPr id="1" name=""/>
        <p:cNvGrpSpPr/>
        <p:nvPr/>
      </p:nvGrpSpPr>
      <p:grpSpPr>
        <a:xfrm>
          <a:off x="0" y="0"/>
          <a:ext cx="0" cy="0"/>
          <a:chOff x="0" y="0"/>
          <a:chExt cx="0" cy="0"/>
        </a:xfrm>
      </p:grpSpPr>
      <p:sp>
        <p:nvSpPr>
          <p:cNvPr id="5" name="Rectangle 4"/>
          <p:cNvSpPr/>
          <p:nvPr userDrawn="1"/>
        </p:nvSpPr>
        <p:spPr>
          <a:xfrm>
            <a:off x="0" y="0"/>
            <a:ext cx="2438400" cy="6226277"/>
          </a:xfrm>
          <a:prstGeom prst="rect">
            <a:avLst/>
          </a:prstGeom>
          <a:solidFill>
            <a:schemeClr val="bg2"/>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0" y="457201"/>
            <a:ext cx="11353800" cy="457200"/>
          </a:xfrm>
          <a:prstGeom prst="rect">
            <a:avLst/>
          </a:prstGeom>
          <a:solidFill>
            <a:schemeClr val="bg2">
              <a:lumMod val="90000"/>
              <a:alpha val="47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914400"/>
            <a:ext cx="2514600" cy="1676400"/>
          </a:xfrm>
          <a:prstGeom prst="rect">
            <a:avLst/>
          </a:prstGeom>
          <a:solidFill>
            <a:schemeClr val="bg1">
              <a:alpha val="70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38400" y="457201"/>
            <a:ext cx="9753600" cy="457200"/>
          </a:xfrm>
        </p:spPr>
        <p:txBody>
          <a:bodyPr anchor="b">
            <a:norm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2438400" y="1142999"/>
            <a:ext cx="9637589" cy="4941349"/>
          </a:xfrm>
        </p:spPr>
        <p:txBody>
          <a:bodyPr/>
          <a:lstStyle>
            <a:lvl1pPr>
              <a:defRPr>
                <a:solidFill>
                  <a:schemeClr val="tx1"/>
                </a:solidFill>
              </a:defRPr>
            </a:lvl1pPr>
            <a:lvl2pPr>
              <a:defRPr>
                <a:solidFill>
                  <a:schemeClr val="tx1"/>
                </a:solidFill>
              </a:defRPr>
            </a:lvl2pPr>
            <a:lvl3pPr>
              <a:defRPr>
                <a:solidFill>
                  <a:schemeClr val="tx1"/>
                </a:solidFill>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Box 3"/>
          <p:cNvSpPr txBox="1"/>
          <p:nvPr userDrawn="1"/>
        </p:nvSpPr>
        <p:spPr>
          <a:xfrm>
            <a:off x="2438400" y="152403"/>
            <a:ext cx="9753600" cy="338554"/>
          </a:xfrm>
          <a:prstGeom prst="rect">
            <a:avLst/>
          </a:prstGeom>
          <a:noFill/>
        </p:spPr>
        <p:txBody>
          <a:bodyPr wrap="square" rtlCol="0">
            <a:spAutoFit/>
          </a:bodyPr>
          <a:lstStyle/>
          <a:p>
            <a:r>
              <a:rPr lang="en-US" sz="1600" dirty="0" smtClean="0">
                <a:solidFill>
                  <a:schemeClr val="tx1">
                    <a:lumMod val="60000"/>
                    <a:lumOff val="40000"/>
                  </a:schemeClr>
                </a:solidFill>
              </a:rPr>
              <a:t>Module 1: &lt;Title&gt;</a:t>
            </a:r>
            <a:r>
              <a:rPr lang="en-US" sz="1600" baseline="0" dirty="0" smtClean="0">
                <a:solidFill>
                  <a:schemeClr val="tx1">
                    <a:lumMod val="60000"/>
                    <a:lumOff val="40000"/>
                  </a:schemeClr>
                </a:solidFill>
              </a:rPr>
              <a:t> </a:t>
            </a:r>
            <a:r>
              <a:rPr lang="en-US" sz="1600" dirty="0" smtClean="0">
                <a:solidFill>
                  <a:schemeClr val="tx1">
                    <a:lumMod val="60000"/>
                    <a:lumOff val="40000"/>
                  </a:schemeClr>
                </a:solidFill>
              </a:rPr>
              <a:t>► Part 1: &lt;Section Title – </a:t>
            </a:r>
            <a:r>
              <a:rPr lang="en-US" sz="1600" i="1" dirty="0" smtClean="0">
                <a:solidFill>
                  <a:schemeClr val="tx1">
                    <a:lumMod val="60000"/>
                    <a:lumOff val="40000"/>
                  </a:schemeClr>
                </a:solidFill>
              </a:rPr>
              <a:t>edit in slide master</a:t>
            </a:r>
            <a:r>
              <a:rPr lang="en-US" sz="1600" dirty="0" smtClean="0">
                <a:solidFill>
                  <a:schemeClr val="tx1">
                    <a:lumMod val="60000"/>
                    <a:lumOff val="40000"/>
                  </a:schemeClr>
                </a:solidFill>
              </a:rPr>
              <a:t>&gt;</a:t>
            </a:r>
            <a:endParaRPr lang="en-US" sz="1600" dirty="0">
              <a:solidFill>
                <a:schemeClr val="tx1">
                  <a:lumMod val="60000"/>
                  <a:lumOff val="40000"/>
                </a:schemeClr>
              </a:solidFill>
            </a:endParaRPr>
          </a:p>
        </p:txBody>
      </p:sp>
      <p:sp>
        <p:nvSpPr>
          <p:cNvPr id="8" name="Rectangle 7"/>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06000" y="6263181"/>
            <a:ext cx="2169989" cy="552978"/>
          </a:xfrm>
          <a:prstGeom prst="rect">
            <a:avLst/>
          </a:prstGeom>
        </p:spPr>
      </p:pic>
    </p:spTree>
    <p:extLst>
      <p:ext uri="{BB962C8B-B14F-4D97-AF65-F5344CB8AC3E}">
        <p14:creationId xmlns:p14="http://schemas.microsoft.com/office/powerpoint/2010/main" val="350845906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ide Bar - Title only">
    <p:spTree>
      <p:nvGrpSpPr>
        <p:cNvPr id="1" name=""/>
        <p:cNvGrpSpPr/>
        <p:nvPr/>
      </p:nvGrpSpPr>
      <p:grpSpPr>
        <a:xfrm>
          <a:off x="0" y="0"/>
          <a:ext cx="0" cy="0"/>
          <a:chOff x="0" y="0"/>
          <a:chExt cx="0" cy="0"/>
        </a:xfrm>
      </p:grpSpPr>
      <p:sp>
        <p:nvSpPr>
          <p:cNvPr id="3" name="Rectangle 2"/>
          <p:cNvSpPr/>
          <p:nvPr userDrawn="1"/>
        </p:nvSpPr>
        <p:spPr>
          <a:xfrm>
            <a:off x="0" y="0"/>
            <a:ext cx="2438400" cy="6226277"/>
          </a:xfrm>
          <a:prstGeom prst="rect">
            <a:avLst/>
          </a:prstGeom>
          <a:solidFill>
            <a:schemeClr val="bg2"/>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0" y="457201"/>
            <a:ext cx="11353800" cy="457200"/>
          </a:xfrm>
          <a:prstGeom prst="rect">
            <a:avLst/>
          </a:prstGeom>
          <a:solidFill>
            <a:schemeClr val="bg2">
              <a:lumMod val="90000"/>
              <a:alpha val="47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0" y="914400"/>
            <a:ext cx="2514600" cy="1676400"/>
          </a:xfrm>
          <a:prstGeom prst="rect">
            <a:avLst/>
          </a:prstGeom>
          <a:solidFill>
            <a:schemeClr val="bg1">
              <a:alpha val="70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06000" y="6263181"/>
            <a:ext cx="2169989" cy="552978"/>
          </a:xfrm>
          <a:prstGeom prst="rect">
            <a:avLst/>
          </a:prstGeom>
        </p:spPr>
      </p:pic>
      <p:sp>
        <p:nvSpPr>
          <p:cNvPr id="6" name="Title 1"/>
          <p:cNvSpPr>
            <a:spLocks noGrp="1"/>
          </p:cNvSpPr>
          <p:nvPr>
            <p:ph type="title"/>
          </p:nvPr>
        </p:nvSpPr>
        <p:spPr>
          <a:xfrm>
            <a:off x="2433329" y="457201"/>
            <a:ext cx="9758672" cy="457200"/>
          </a:xfrm>
        </p:spPr>
        <p:txBody>
          <a:bodyPr anchor="b">
            <a:normAutofit/>
          </a:bodyPr>
          <a:lstStyle>
            <a:lvl1pPr>
              <a:defRPr sz="2800"/>
            </a:lvl1pPr>
          </a:lstStyle>
          <a:p>
            <a:r>
              <a:rPr lang="en-US" smtClean="0"/>
              <a:t>Click to edit Master title style</a:t>
            </a:r>
            <a:endParaRPr lang="en-US" dirty="0"/>
          </a:p>
        </p:txBody>
      </p:sp>
    </p:spTree>
    <p:extLst>
      <p:ext uri="{BB962C8B-B14F-4D97-AF65-F5344CB8AC3E}">
        <p14:creationId xmlns:p14="http://schemas.microsoft.com/office/powerpoint/2010/main" val="30678484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9923" y="2362200"/>
            <a:ext cx="6871855" cy="374448"/>
          </a:xfrm>
        </p:spPr>
        <p:txBody>
          <a:bodyPr anchor="ctr">
            <a:noAutofit/>
          </a:bodyPr>
          <a:lstStyle>
            <a:lvl1pPr algn="l">
              <a:defRPr sz="2000" b="1" cap="none" baseline="0">
                <a:solidFill>
                  <a:schemeClr val="tx1"/>
                </a:solidFill>
              </a:defRPr>
            </a:lvl1pPr>
          </a:lstStyle>
          <a:p>
            <a:r>
              <a:rPr lang="en-US" dirty="0" smtClean="0"/>
              <a:t>Section Header</a:t>
            </a:r>
            <a:endParaRPr lang="en-US" dirty="0"/>
          </a:p>
        </p:txBody>
      </p:sp>
      <p:sp>
        <p:nvSpPr>
          <p:cNvPr id="6" name="Subtitle 2"/>
          <p:cNvSpPr>
            <a:spLocks noGrp="1"/>
          </p:cNvSpPr>
          <p:nvPr>
            <p:ph type="subTitle" idx="1"/>
          </p:nvPr>
        </p:nvSpPr>
        <p:spPr>
          <a:xfrm>
            <a:off x="4191000" y="2736647"/>
            <a:ext cx="7403101" cy="1752600"/>
          </a:xfrm>
        </p:spPr>
        <p:txBody>
          <a:bodyPr>
            <a:noAutofit/>
          </a:bodyPr>
          <a:lstStyle>
            <a:lvl1pPr marL="0" indent="0" algn="l">
              <a:buNone/>
              <a:defRPr sz="320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7" name="Rectangle 6"/>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0" y="2362200"/>
            <a:ext cx="1371600" cy="1078787"/>
          </a:xfrm>
          <a:prstGeom prst="rect">
            <a:avLst/>
          </a:prstGeom>
        </p:spPr>
      </p:pic>
      <p:grpSp>
        <p:nvGrpSpPr>
          <p:cNvPr id="10" name="Group 9"/>
          <p:cNvGrpSpPr/>
          <p:nvPr userDrawn="1"/>
        </p:nvGrpSpPr>
        <p:grpSpPr>
          <a:xfrm>
            <a:off x="9906001" y="6263181"/>
            <a:ext cx="2219959" cy="552978"/>
            <a:chOff x="9906001" y="6263181"/>
            <a:chExt cx="2219959" cy="552978"/>
          </a:xfrm>
        </p:grpSpPr>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r="40304"/>
            <a:stretch/>
          </p:blipFill>
          <p:spPr>
            <a:xfrm>
              <a:off x="9906001" y="6263181"/>
              <a:ext cx="1295400" cy="55297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54893"/>
            <a:stretch/>
          </p:blipFill>
          <p:spPr>
            <a:xfrm>
              <a:off x="11125200" y="6271617"/>
              <a:ext cx="1000760" cy="521376"/>
            </a:xfrm>
            <a:prstGeom prst="rect">
              <a:avLst/>
            </a:prstGeom>
          </p:spPr>
        </p:pic>
      </p:grpSp>
    </p:spTree>
    <p:extLst>
      <p:ext uri="{BB962C8B-B14F-4D97-AF65-F5344CB8AC3E}">
        <p14:creationId xmlns:p14="http://schemas.microsoft.com/office/powerpoint/2010/main" val="413931319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Course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0109" y="2596576"/>
            <a:ext cx="10363200" cy="1213467"/>
          </a:xfrm>
        </p:spPr>
        <p:txBody>
          <a:bodyPr anchor="ctr">
            <a:normAutofit/>
          </a:bodyPr>
          <a:lstStyle>
            <a:lvl1pPr algn="ctr">
              <a:defRPr sz="3200" baseline="0">
                <a:solidFill>
                  <a:schemeClr val="tx1"/>
                </a:solidFill>
                <a:latin typeface="Arial"/>
                <a:cs typeface="Arial"/>
              </a:defRPr>
            </a:lvl1pPr>
          </a:lstStyle>
          <a:p>
            <a:r>
              <a:rPr lang="en-US" dirty="0" smtClean="0"/>
              <a:t>Internal Presentation Title Slide</a:t>
            </a:r>
            <a:endParaRPr lang="en-US" dirty="0"/>
          </a:p>
        </p:txBody>
      </p:sp>
      <p:sp>
        <p:nvSpPr>
          <p:cNvPr id="3" name="Subtitle 2"/>
          <p:cNvSpPr>
            <a:spLocks noGrp="1"/>
          </p:cNvSpPr>
          <p:nvPr>
            <p:ph type="subTitle" idx="1"/>
          </p:nvPr>
        </p:nvSpPr>
        <p:spPr>
          <a:xfrm>
            <a:off x="669879" y="3810043"/>
            <a:ext cx="10381487" cy="1228857"/>
          </a:xfrm>
        </p:spPr>
        <p:txBody>
          <a:bodyPr>
            <a:normAutofit/>
          </a:bodyPr>
          <a:lstStyle>
            <a:lvl1pPr marL="0" indent="0" algn="ctr">
              <a:buNone/>
              <a:defRPr sz="2000" b="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7" name="Rectangle 6"/>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06000" y="6263181"/>
            <a:ext cx="2169989" cy="552978"/>
          </a:xfrm>
          <a:prstGeom prst="rect">
            <a:avLst/>
          </a:prstGeom>
        </p:spPr>
      </p:pic>
    </p:spTree>
    <p:extLst>
      <p:ext uri="{BB962C8B-B14F-4D97-AF65-F5344CB8AC3E}">
        <p14:creationId xmlns:p14="http://schemas.microsoft.com/office/powerpoint/2010/main" val="200531436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a:p>
        </p:txBody>
      </p:sp>
      <p:sp>
        <p:nvSpPr>
          <p:cNvPr id="3" name="Content Placeholder 2"/>
          <p:cNvSpPr>
            <a:spLocks noGrp="1"/>
          </p:cNvSpPr>
          <p:nvPr>
            <p:ph sz="half" idx="1"/>
          </p:nvPr>
        </p:nvSpPr>
        <p:spPr>
          <a:xfrm>
            <a:off x="444767" y="1350011"/>
            <a:ext cx="5384800" cy="4629431"/>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032767" y="1350011"/>
            <a:ext cx="5384800" cy="4629431"/>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p:txBody>
      </p:sp>
      <p:sp>
        <p:nvSpPr>
          <p:cNvPr id="5" name="Rectangle 4"/>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spTree>
    <p:extLst>
      <p:ext uri="{BB962C8B-B14F-4D97-AF65-F5344CB8AC3E}">
        <p14:creationId xmlns:p14="http://schemas.microsoft.com/office/powerpoint/2010/main" val="383351929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
          <p:cNvSpPr/>
          <p:nvPr userDrawn="1"/>
        </p:nvSpPr>
        <p:spPr>
          <a:xfrm>
            <a:off x="0" y="6226277"/>
            <a:ext cx="98298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spTree>
    <p:extLst>
      <p:ext uri="{BB962C8B-B14F-4D97-AF65-F5344CB8AC3E}">
        <p14:creationId xmlns:p14="http://schemas.microsoft.com/office/powerpoint/2010/main" val="258502623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448817" y="1347211"/>
            <a:ext cx="10943656" cy="4855901"/>
          </a:xfrm>
          <a:noFill/>
        </p:spPr>
        <p:txBody>
          <a:bodyPr/>
          <a:lstStyle>
            <a:lvl1pPr marL="0" indent="0">
              <a:buNone/>
              <a:defRPr lang="en-US" sz="1467">
                <a:solidFill>
                  <a:srgbClr val="3366FF"/>
                </a:solidFill>
                <a:effectLst/>
                <a:latin typeface="Lucida Console" panose="020B0609040504020204" pitchFamily="49" charset="0"/>
              </a:defRPr>
            </a:lvl1pPr>
            <a:lvl2pPr marL="609585" indent="0">
              <a:buNone/>
              <a:defRPr>
                <a:latin typeface="Lucida Console" panose="020B0609040504020204" pitchFamily="49" charset="0"/>
              </a:defRPr>
            </a:lvl2pPr>
            <a:lvl3pPr marL="1219170" indent="0">
              <a:buNone/>
              <a:defRPr>
                <a:latin typeface="Lucida Console" panose="020B0609040504020204" pitchFamily="49" charset="0"/>
              </a:defRPr>
            </a:lvl3pPr>
            <a:lvl4pPr marL="1828754" indent="0">
              <a:buNone/>
              <a:defRPr>
                <a:latin typeface="Lucida Console" panose="020B0609040504020204" pitchFamily="49" charset="0"/>
              </a:defRPr>
            </a:lvl4pPr>
            <a:lvl5pPr marL="2438339" indent="0">
              <a:buNone/>
              <a:defRPr>
                <a:latin typeface="Lucida Console" panose="020B0609040504020204" pitchFamily="49" charset="0"/>
              </a:defRPr>
            </a:lvl5pPr>
          </a:lstStyle>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userDrawn="1"/>
        </p:nvSpPr>
        <p:spPr>
          <a:xfrm>
            <a:off x="0" y="6226277"/>
            <a:ext cx="96774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spTree>
    <p:extLst>
      <p:ext uri="{BB962C8B-B14F-4D97-AF65-F5344CB8AC3E}">
        <p14:creationId xmlns:p14="http://schemas.microsoft.com/office/powerpoint/2010/main" val="172238414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528525" y="2625603"/>
            <a:ext cx="10363200" cy="1240140"/>
          </a:xfrm>
        </p:spPr>
        <p:txBody>
          <a:bodyPr anchor="ctr">
            <a:noAutofit/>
          </a:bodyPr>
          <a:lstStyle>
            <a:lvl1pPr algn="l">
              <a:defRPr sz="5333" b="1" cap="none">
                <a:solidFill>
                  <a:srgbClr val="4D4D4C"/>
                </a:solidFill>
              </a:defRPr>
            </a:lvl1pPr>
          </a:lstStyle>
          <a:p>
            <a:r>
              <a:rPr lang="en-US" smtClean="0"/>
              <a:t>Click to edit Master title style</a:t>
            </a:r>
            <a:endParaRPr lang="en-US" dirty="0"/>
          </a:p>
        </p:txBody>
      </p:sp>
      <p:sp>
        <p:nvSpPr>
          <p:cNvPr id="4" name="Rectangle 3"/>
          <p:cNvSpPr/>
          <p:nvPr userDrawn="1"/>
        </p:nvSpPr>
        <p:spPr>
          <a:xfrm>
            <a:off x="0" y="6226277"/>
            <a:ext cx="96774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spTree>
    <p:extLst>
      <p:ext uri="{BB962C8B-B14F-4D97-AF65-F5344CB8AC3E}">
        <p14:creationId xmlns:p14="http://schemas.microsoft.com/office/powerpoint/2010/main" val="98823918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art-1">
    <p:spTree>
      <p:nvGrpSpPr>
        <p:cNvPr id="1" name=""/>
        <p:cNvGrpSpPr/>
        <p:nvPr/>
      </p:nvGrpSpPr>
      <p:grpSpPr>
        <a:xfrm>
          <a:off x="0" y="0"/>
          <a:ext cx="0" cy="0"/>
          <a:chOff x="0" y="0"/>
          <a:chExt cx="0" cy="0"/>
        </a:xfrm>
      </p:grpSpPr>
      <p:sp>
        <p:nvSpPr>
          <p:cNvPr id="2" name="Title 1"/>
          <p:cNvSpPr>
            <a:spLocks noGrp="1"/>
          </p:cNvSpPr>
          <p:nvPr>
            <p:ph type="title"/>
          </p:nvPr>
        </p:nvSpPr>
        <p:spPr>
          <a:xfrm>
            <a:off x="449052" y="457201"/>
            <a:ext cx="10940405" cy="457200"/>
          </a:xfrm>
        </p:spPr>
        <p:txBody>
          <a:bodyPr anchor="b">
            <a:norm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4124" y="1142999"/>
            <a:ext cx="10940405" cy="4941349"/>
          </a:xfrm>
        </p:spPr>
        <p:txBody>
          <a:bodyPr/>
          <a:lstStyle>
            <a:lvl1pPr>
              <a:defRPr>
                <a:solidFill>
                  <a:schemeClr val="tx1"/>
                </a:solidFill>
              </a:defRPr>
            </a:lvl1pPr>
            <a:lvl2pPr>
              <a:defRPr>
                <a:solidFill>
                  <a:schemeClr val="tx1"/>
                </a:solidFill>
              </a:defRPr>
            </a:lvl2pPr>
            <a:lvl3pPr>
              <a:defRPr>
                <a:solidFill>
                  <a:schemeClr val="tx1"/>
                </a:solidFill>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Box 3"/>
          <p:cNvSpPr txBox="1"/>
          <p:nvPr userDrawn="1"/>
        </p:nvSpPr>
        <p:spPr>
          <a:xfrm>
            <a:off x="449052" y="152403"/>
            <a:ext cx="9456948" cy="338554"/>
          </a:xfrm>
          <a:prstGeom prst="rect">
            <a:avLst/>
          </a:prstGeom>
          <a:noFill/>
        </p:spPr>
        <p:txBody>
          <a:bodyPr wrap="square" rtlCol="0">
            <a:spAutoFit/>
          </a:bodyPr>
          <a:lstStyle/>
          <a:p>
            <a:r>
              <a:rPr lang="en-US" sz="1600" dirty="0">
                <a:solidFill>
                  <a:srgbClr val="474746">
                    <a:lumMod val="60000"/>
                    <a:lumOff val="40000"/>
                  </a:srgbClr>
                </a:solidFill>
              </a:rPr>
              <a:t>Module 5: Domain 3 – Data Security ► Part 1: Secure Infrastructure and Access Management</a:t>
            </a:r>
          </a:p>
        </p:txBody>
      </p:sp>
      <p:sp>
        <p:nvSpPr>
          <p:cNvPr id="7" name="Rectangle 6"/>
          <p:cNvSpPr/>
          <p:nvPr userDrawn="1"/>
        </p:nvSpPr>
        <p:spPr>
          <a:xfrm>
            <a:off x="0" y="6226277"/>
            <a:ext cx="96774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spTree>
    <p:extLst>
      <p:ext uri="{BB962C8B-B14F-4D97-AF65-F5344CB8AC3E}">
        <p14:creationId xmlns:p14="http://schemas.microsoft.com/office/powerpoint/2010/main" val="274888459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172200" y="1143000"/>
            <a:ext cx="3657600" cy="4343400"/>
          </a:xfrm>
        </p:spPr>
        <p:txBody>
          <a:bodyPr/>
          <a:lstStyle>
            <a:lvl1pPr marL="0" indent="0">
              <a:buFont typeface="Arial" panose="020B0604020202020204" pitchFamily="34" charset="0"/>
              <a:buNone/>
              <a:defRPr/>
            </a:lvl1pPr>
          </a:lstStyle>
          <a:p>
            <a:endParaRPr lang="en-US" dirty="0"/>
          </a:p>
        </p:txBody>
      </p:sp>
      <p:sp>
        <p:nvSpPr>
          <p:cNvPr id="4" name="Title 1"/>
          <p:cNvSpPr>
            <a:spLocks noGrp="1"/>
          </p:cNvSpPr>
          <p:nvPr>
            <p:ph type="title"/>
          </p:nvPr>
        </p:nvSpPr>
        <p:spPr>
          <a:xfrm>
            <a:off x="449052" y="457201"/>
            <a:ext cx="10940405" cy="457200"/>
          </a:xfrm>
        </p:spPr>
        <p:txBody>
          <a:bodyPr anchor="b">
            <a:normAutofit/>
          </a:bodyPr>
          <a:lstStyle>
            <a:lvl1pPr>
              <a:defRPr sz="2800"/>
            </a:lvl1pPr>
          </a:lstStyle>
          <a:p>
            <a:r>
              <a:rPr lang="en-US" dirty="0" smtClean="0"/>
              <a:t>Click to edit Master title style</a:t>
            </a:r>
            <a:endParaRPr lang="en-US" dirty="0"/>
          </a:p>
        </p:txBody>
      </p:sp>
      <p:sp>
        <p:nvSpPr>
          <p:cNvPr id="5" name="Content Placeholder 2"/>
          <p:cNvSpPr>
            <a:spLocks noGrp="1"/>
          </p:cNvSpPr>
          <p:nvPr>
            <p:ph idx="1"/>
          </p:nvPr>
        </p:nvSpPr>
        <p:spPr>
          <a:xfrm>
            <a:off x="454125" y="3352800"/>
            <a:ext cx="5337075" cy="2133600"/>
          </a:xfrm>
        </p:spPr>
        <p:txBody>
          <a:bodyPr anchor="b"/>
          <a:lstStyle>
            <a:lvl1pPr marL="0" indent="0" algn="r">
              <a:buFont typeface="Arial" panose="020B0604020202020204" pitchFamily="34" charset="0"/>
              <a:buNone/>
              <a:defRPr>
                <a:solidFill>
                  <a:schemeClr val="tx1"/>
                </a:solidFill>
              </a:defRPr>
            </a:lvl1pPr>
            <a:lvl2pPr marL="342900" indent="0" algn="r">
              <a:buNone/>
              <a:defRPr>
                <a:solidFill>
                  <a:schemeClr val="tx1"/>
                </a:solidFill>
              </a:defRPr>
            </a:lvl2pPr>
            <a:lvl3pPr marL="685800" indent="0" algn="r">
              <a:buNone/>
              <a:defRPr>
                <a:solidFill>
                  <a:schemeClr val="tx1"/>
                </a:solidFill>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TextBox 5"/>
          <p:cNvSpPr txBox="1"/>
          <p:nvPr userDrawn="1"/>
        </p:nvSpPr>
        <p:spPr>
          <a:xfrm>
            <a:off x="449052" y="152403"/>
            <a:ext cx="6027947" cy="338554"/>
          </a:xfrm>
          <a:prstGeom prst="rect">
            <a:avLst/>
          </a:prstGeom>
          <a:noFill/>
        </p:spPr>
        <p:txBody>
          <a:bodyPr wrap="square" rtlCol="0">
            <a:spAutoFit/>
          </a:bodyPr>
          <a:lstStyle/>
          <a:p>
            <a:r>
              <a:rPr lang="en-US" sz="1600" dirty="0" smtClean="0">
                <a:solidFill>
                  <a:schemeClr val="tx1">
                    <a:lumMod val="60000"/>
                    <a:lumOff val="40000"/>
                  </a:schemeClr>
                </a:solidFill>
              </a:rPr>
              <a:t>CCA 3.04: Event-Driven Scaling </a:t>
            </a:r>
            <a:endParaRPr lang="en-US" sz="1600" dirty="0">
              <a:solidFill>
                <a:schemeClr val="tx1">
                  <a:lumMod val="60000"/>
                  <a:lumOff val="40000"/>
                </a:schemeClr>
              </a:solidFill>
            </a:endParaRPr>
          </a:p>
        </p:txBody>
      </p:sp>
      <p:sp>
        <p:nvSpPr>
          <p:cNvPr id="7" name="Rectangle 6"/>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2016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grpSp>
        <p:nvGrpSpPr>
          <p:cNvPr id="9" name="Group 8"/>
          <p:cNvGrpSpPr/>
          <p:nvPr userDrawn="1"/>
        </p:nvGrpSpPr>
        <p:grpSpPr>
          <a:xfrm>
            <a:off x="9906001" y="6263181"/>
            <a:ext cx="2219959" cy="552978"/>
            <a:chOff x="9906001" y="6263181"/>
            <a:chExt cx="2219959" cy="552978"/>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40304"/>
            <a:stretch/>
          </p:blipFill>
          <p:spPr>
            <a:xfrm>
              <a:off x="9906001" y="6263181"/>
              <a:ext cx="1295400" cy="552978"/>
            </a:xfrm>
            <a:prstGeom prst="rect">
              <a:avLst/>
            </a:prstGeom>
          </p:spPr>
        </p:pic>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l="54893"/>
            <a:stretch/>
          </p:blipFill>
          <p:spPr>
            <a:xfrm>
              <a:off x="11125200" y="6271617"/>
              <a:ext cx="1000760" cy="521376"/>
            </a:xfrm>
            <a:prstGeom prst="rect">
              <a:avLst/>
            </a:prstGeom>
          </p:spPr>
        </p:pic>
      </p:grpSp>
    </p:spTree>
    <p:extLst>
      <p:ext uri="{BB962C8B-B14F-4D97-AF65-F5344CB8AC3E}">
        <p14:creationId xmlns:p14="http://schemas.microsoft.com/office/powerpoint/2010/main" val="288423848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Module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9923" y="2362200"/>
            <a:ext cx="6871855" cy="374448"/>
          </a:xfrm>
        </p:spPr>
        <p:txBody>
          <a:bodyPr anchor="ctr">
            <a:noAutofit/>
          </a:bodyPr>
          <a:lstStyle>
            <a:lvl1pPr algn="l">
              <a:defRPr sz="2000" b="1" cap="none" baseline="0">
                <a:solidFill>
                  <a:schemeClr val="tx1"/>
                </a:solidFill>
              </a:defRPr>
            </a:lvl1pPr>
          </a:lstStyle>
          <a:p>
            <a:r>
              <a:rPr lang="en-US" dirty="0" smtClean="0"/>
              <a:t>Section Header</a:t>
            </a:r>
            <a:endParaRPr lang="en-US" dirty="0"/>
          </a:p>
        </p:txBody>
      </p:sp>
      <p:sp>
        <p:nvSpPr>
          <p:cNvPr id="6" name="Subtitle 2"/>
          <p:cNvSpPr>
            <a:spLocks noGrp="1"/>
          </p:cNvSpPr>
          <p:nvPr>
            <p:ph type="subTitle" idx="1"/>
          </p:nvPr>
        </p:nvSpPr>
        <p:spPr>
          <a:xfrm>
            <a:off x="4191000" y="2736647"/>
            <a:ext cx="7403101" cy="1752600"/>
          </a:xfrm>
        </p:spPr>
        <p:txBody>
          <a:bodyPr>
            <a:normAutofit/>
          </a:bodyPr>
          <a:lstStyle>
            <a:lvl1pPr marL="0" indent="0" algn="l">
              <a:buNone/>
              <a:defRPr sz="320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7" name="Rectangle 6"/>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2016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0" y="2362200"/>
            <a:ext cx="1371600" cy="1078787"/>
          </a:xfrm>
          <a:prstGeom prst="rect">
            <a:avLst/>
          </a:prstGeom>
        </p:spPr>
      </p:pic>
      <p:grpSp>
        <p:nvGrpSpPr>
          <p:cNvPr id="11" name="Group 10"/>
          <p:cNvGrpSpPr/>
          <p:nvPr userDrawn="1"/>
        </p:nvGrpSpPr>
        <p:grpSpPr>
          <a:xfrm>
            <a:off x="9906001" y="6263181"/>
            <a:ext cx="2219959" cy="552978"/>
            <a:chOff x="9906001" y="6263181"/>
            <a:chExt cx="2219959" cy="552978"/>
          </a:xfrm>
        </p:grpSpPr>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r="40304"/>
            <a:stretch/>
          </p:blipFill>
          <p:spPr>
            <a:xfrm>
              <a:off x="9906001" y="6263181"/>
              <a:ext cx="1295400" cy="552978"/>
            </a:xfrm>
            <a:prstGeom prst="rect">
              <a:avLst/>
            </a:prstGeom>
          </p:spPr>
        </p:pic>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54893"/>
            <a:stretch/>
          </p:blipFill>
          <p:spPr>
            <a:xfrm>
              <a:off x="11125200" y="6271617"/>
              <a:ext cx="1000760" cy="521376"/>
            </a:xfrm>
            <a:prstGeom prst="rect">
              <a:avLst/>
            </a:prstGeom>
          </p:spPr>
        </p:pic>
      </p:grpSp>
    </p:spTree>
    <p:extLst>
      <p:ext uri="{BB962C8B-B14F-4D97-AF65-F5344CB8AC3E}">
        <p14:creationId xmlns:p14="http://schemas.microsoft.com/office/powerpoint/2010/main" val="235758759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956562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Partner Layou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0" y="1214207"/>
            <a:ext cx="5384800" cy="3394075"/>
          </a:xfrm>
        </p:spPr>
        <p:txBody>
          <a:bodyPr>
            <a:normAutofit/>
          </a:bodyPr>
          <a:lstStyle>
            <a:lvl1pPr marL="0" indent="0">
              <a:buFont typeface="Arial"/>
              <a:buNone/>
              <a:defRPr sz="2133">
                <a:solidFill>
                  <a:srgbClr val="686465"/>
                </a:solidFill>
              </a:defRPr>
            </a:lvl1pPr>
            <a:lvl2pPr marL="609585" indent="0">
              <a:buFont typeface="Arial"/>
              <a:buNone/>
              <a:defRPr sz="1867">
                <a:solidFill>
                  <a:srgbClr val="686465"/>
                </a:solidFill>
              </a:defRPr>
            </a:lvl2pPr>
            <a:lvl3pPr marL="1219170" indent="0">
              <a:buFont typeface="Arial"/>
              <a:buNone/>
              <a:defRPr sz="1600">
                <a:solidFill>
                  <a:srgbClr val="686465"/>
                </a:solidFill>
              </a:defRPr>
            </a:lvl3pPr>
            <a:lvl4pPr marL="1828754" indent="0">
              <a:buFont typeface="Arial"/>
              <a:buNone/>
              <a:defRPr sz="1467">
                <a:solidFill>
                  <a:srgbClr val="686465"/>
                </a:solidFill>
              </a:defRPr>
            </a:lvl4pPr>
            <a:lvl5pPr marL="2438339" indent="0">
              <a:buFont typeface="Arial"/>
              <a:buNone/>
              <a:defRPr sz="1467">
                <a:solidFill>
                  <a:srgbClr val="686465"/>
                </a:solidFill>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
          <p:cNvSpPr>
            <a:spLocks noGrp="1"/>
          </p:cNvSpPr>
          <p:nvPr>
            <p:ph type="title" hasCustomPrompt="1"/>
          </p:nvPr>
        </p:nvSpPr>
        <p:spPr>
          <a:xfrm>
            <a:off x="420075" y="274640"/>
            <a:ext cx="9776211" cy="626456"/>
          </a:xfrm>
          <a:prstGeom prst="rect">
            <a:avLst/>
          </a:prstGeom>
        </p:spPr>
        <p:txBody>
          <a:bodyPr vert="horz" lIns="91440" tIns="45720" rIns="91440" bIns="45720" rtlCol="0" anchor="ctr">
            <a:normAutofit/>
          </a:bodyPr>
          <a:lstStyle>
            <a:lvl1pPr algn="l">
              <a:defRPr sz="2667" b="1" i="0" baseline="0">
                <a:solidFill>
                  <a:srgbClr val="595A5D"/>
                </a:solidFill>
                <a:latin typeface="Arial"/>
                <a:cs typeface="Arial"/>
              </a:defRPr>
            </a:lvl1pPr>
          </a:lstStyle>
          <a:p>
            <a:r>
              <a:rPr lang="en-US" dirty="0" smtClean="0"/>
              <a:t>Headline: Main Benefit with Metric</a:t>
            </a:r>
            <a:endParaRPr lang="en-US" dirty="0"/>
          </a:p>
        </p:txBody>
      </p:sp>
    </p:spTree>
    <p:extLst>
      <p:ext uri="{BB962C8B-B14F-4D97-AF65-F5344CB8AC3E}">
        <p14:creationId xmlns:p14="http://schemas.microsoft.com/office/powerpoint/2010/main" val="2279357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b 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9923" y="2362200"/>
            <a:ext cx="6871855" cy="374448"/>
          </a:xfrm>
        </p:spPr>
        <p:txBody>
          <a:bodyPr anchor="ctr">
            <a:noAutofit/>
          </a:bodyPr>
          <a:lstStyle>
            <a:lvl1pPr algn="l">
              <a:defRPr sz="2000" b="1" cap="none" baseline="0">
                <a:solidFill>
                  <a:schemeClr val="tx1"/>
                </a:solidFill>
              </a:defRPr>
            </a:lvl1pPr>
          </a:lstStyle>
          <a:p>
            <a:r>
              <a:rPr lang="en-US" dirty="0" smtClean="0"/>
              <a:t>Lab Number</a:t>
            </a:r>
            <a:endParaRPr lang="en-US" dirty="0"/>
          </a:p>
        </p:txBody>
      </p:sp>
      <p:sp>
        <p:nvSpPr>
          <p:cNvPr id="6" name="Subtitle 2"/>
          <p:cNvSpPr>
            <a:spLocks noGrp="1"/>
          </p:cNvSpPr>
          <p:nvPr>
            <p:ph type="subTitle" idx="1"/>
          </p:nvPr>
        </p:nvSpPr>
        <p:spPr>
          <a:xfrm>
            <a:off x="4191000" y="2736647"/>
            <a:ext cx="7403101" cy="1752600"/>
          </a:xfrm>
        </p:spPr>
        <p:txBody>
          <a:bodyPr>
            <a:noAutofit/>
          </a:bodyPr>
          <a:lstStyle>
            <a:lvl1pPr marL="0" indent="0" algn="l">
              <a:buNone/>
              <a:defRPr sz="320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7" name="Rectangle 6"/>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0" y="2362201"/>
            <a:ext cx="1446184" cy="1446184"/>
          </a:xfrm>
          <a:prstGeom prst="rect">
            <a:avLst/>
          </a:prstGeom>
        </p:spPr>
      </p:pic>
      <p:grpSp>
        <p:nvGrpSpPr>
          <p:cNvPr id="9" name="Group 8"/>
          <p:cNvGrpSpPr/>
          <p:nvPr userDrawn="1"/>
        </p:nvGrpSpPr>
        <p:grpSpPr>
          <a:xfrm>
            <a:off x="9906001" y="6263181"/>
            <a:ext cx="2219959" cy="552978"/>
            <a:chOff x="9906001" y="6263181"/>
            <a:chExt cx="2219959" cy="552978"/>
          </a:xfrm>
        </p:grpSpPr>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r="40304"/>
            <a:stretch/>
          </p:blipFill>
          <p:spPr>
            <a:xfrm>
              <a:off x="9906001" y="6263181"/>
              <a:ext cx="1295400" cy="552978"/>
            </a:xfrm>
            <a:prstGeom prst="rect">
              <a:avLst/>
            </a:prstGeom>
          </p:spPr>
        </p:pic>
        <p:pic>
          <p:nvPicPr>
            <p:cNvPr id="11" name="Picture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54893"/>
            <a:stretch/>
          </p:blipFill>
          <p:spPr>
            <a:xfrm>
              <a:off x="11125200" y="6271617"/>
              <a:ext cx="1000760" cy="521376"/>
            </a:xfrm>
            <a:prstGeom prst="rect">
              <a:avLst/>
            </a:prstGeom>
          </p:spPr>
        </p:pic>
      </p:grpSp>
    </p:spTree>
    <p:extLst>
      <p:ext uri="{BB962C8B-B14F-4D97-AF65-F5344CB8AC3E}">
        <p14:creationId xmlns:p14="http://schemas.microsoft.com/office/powerpoint/2010/main" val="104161447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artner Layou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0" y="1214207"/>
            <a:ext cx="5384800" cy="3394075"/>
          </a:xfrm>
        </p:spPr>
        <p:txBody>
          <a:bodyPr>
            <a:normAutofit/>
          </a:bodyPr>
          <a:lstStyle>
            <a:lvl1pPr marL="0" indent="0">
              <a:buFont typeface="Arial"/>
              <a:buNone/>
              <a:defRPr sz="2133">
                <a:solidFill>
                  <a:srgbClr val="686465"/>
                </a:solidFill>
              </a:defRPr>
            </a:lvl1pPr>
            <a:lvl2pPr marL="609585" indent="0">
              <a:buFont typeface="Arial"/>
              <a:buNone/>
              <a:defRPr sz="1867">
                <a:solidFill>
                  <a:srgbClr val="686465"/>
                </a:solidFill>
              </a:defRPr>
            </a:lvl2pPr>
            <a:lvl3pPr marL="1219170" indent="0">
              <a:buFont typeface="Arial"/>
              <a:buNone/>
              <a:defRPr sz="1600">
                <a:solidFill>
                  <a:srgbClr val="686465"/>
                </a:solidFill>
              </a:defRPr>
            </a:lvl3pPr>
            <a:lvl4pPr marL="1828754" indent="0">
              <a:buFont typeface="Arial"/>
              <a:buNone/>
              <a:defRPr sz="1467">
                <a:solidFill>
                  <a:srgbClr val="686465"/>
                </a:solidFill>
              </a:defRPr>
            </a:lvl4pPr>
            <a:lvl5pPr marL="2438339" indent="0">
              <a:buFont typeface="Arial"/>
              <a:buNone/>
              <a:defRPr sz="1467">
                <a:solidFill>
                  <a:srgbClr val="686465"/>
                </a:solidFill>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
          <p:cNvSpPr>
            <a:spLocks noGrp="1"/>
          </p:cNvSpPr>
          <p:nvPr>
            <p:ph type="title" hasCustomPrompt="1"/>
          </p:nvPr>
        </p:nvSpPr>
        <p:spPr>
          <a:xfrm>
            <a:off x="420075" y="274640"/>
            <a:ext cx="9776211" cy="626456"/>
          </a:xfrm>
          <a:prstGeom prst="rect">
            <a:avLst/>
          </a:prstGeom>
        </p:spPr>
        <p:txBody>
          <a:bodyPr vert="horz" lIns="91440" tIns="45720" rIns="91440" bIns="45720" rtlCol="0" anchor="ctr">
            <a:normAutofit/>
          </a:bodyPr>
          <a:lstStyle>
            <a:lvl1pPr algn="l">
              <a:defRPr sz="2667" b="1" i="0" baseline="0">
                <a:solidFill>
                  <a:srgbClr val="595A5D"/>
                </a:solidFill>
                <a:latin typeface="Arial"/>
                <a:cs typeface="Arial"/>
              </a:defRPr>
            </a:lvl1pPr>
          </a:lstStyle>
          <a:p>
            <a:r>
              <a:rPr lang="en-US" dirty="0" smtClean="0"/>
              <a:t>Headline: Main Benefit with Metric</a:t>
            </a:r>
            <a:endParaRPr lang="en-US" dirty="0"/>
          </a:p>
        </p:txBody>
      </p:sp>
    </p:spTree>
    <p:extLst>
      <p:ext uri="{BB962C8B-B14F-4D97-AF65-F5344CB8AC3E}">
        <p14:creationId xmlns:p14="http://schemas.microsoft.com/office/powerpoint/2010/main" val="113113265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ayout 5">
    <p:spTree>
      <p:nvGrpSpPr>
        <p:cNvPr id="1" name=""/>
        <p:cNvGrpSpPr/>
        <p:nvPr/>
      </p:nvGrpSpPr>
      <p:grpSpPr>
        <a:xfrm>
          <a:off x="0" y="0"/>
          <a:ext cx="0" cy="0"/>
          <a:chOff x="0" y="0"/>
          <a:chExt cx="0" cy="0"/>
        </a:xfrm>
      </p:grpSpPr>
      <p:sp>
        <p:nvSpPr>
          <p:cNvPr id="4" name="Title 1"/>
          <p:cNvSpPr>
            <a:spLocks noGrp="1"/>
          </p:cNvSpPr>
          <p:nvPr>
            <p:ph type="title"/>
          </p:nvPr>
        </p:nvSpPr>
        <p:spPr>
          <a:xfrm>
            <a:off x="609600" y="274639"/>
            <a:ext cx="10972800" cy="867397"/>
          </a:xfrm>
        </p:spPr>
        <p:txBody>
          <a:bodyPr>
            <a:normAutofit/>
          </a:bodyPr>
          <a:lstStyle/>
          <a:p>
            <a:pPr algn="l"/>
            <a:r>
              <a:rPr lang="en-US" sz="4267" b="1" smtClean="0"/>
              <a:t>Click to edit Master title style</a:t>
            </a:r>
            <a:endParaRPr lang="en-US" sz="4267" b="1" dirty="0"/>
          </a:p>
        </p:txBody>
      </p:sp>
      <p:sp>
        <p:nvSpPr>
          <p:cNvPr id="6" name="Text Placeholder 3"/>
          <p:cNvSpPr>
            <a:spLocks noGrp="1"/>
          </p:cNvSpPr>
          <p:nvPr>
            <p:ph type="body" sz="quarter" idx="10"/>
          </p:nvPr>
        </p:nvSpPr>
        <p:spPr>
          <a:xfrm>
            <a:off x="609600" y="1373531"/>
            <a:ext cx="10972800" cy="4398621"/>
          </a:xfrm>
        </p:spPr>
        <p:txBody>
          <a:bodyPr/>
          <a:lstStyle>
            <a:lvl1pPr>
              <a:defRPr sz="2133">
                <a:latin typeface="+mn-lt"/>
              </a:defRPr>
            </a:lvl1pPr>
            <a:lvl2pPr>
              <a:defRPr sz="2133"/>
            </a:lvl2pPr>
            <a:lvl3pPr>
              <a:defRPr sz="2133"/>
            </a:lvl3pPr>
            <a:lvl4pPr>
              <a:defRPr sz="2133"/>
            </a:lvl4pPr>
            <a:lvl5pPr>
              <a:defRPr sz="2133"/>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10"/>
          <p:cNvSpPr>
            <a:spLocks noGrp="1"/>
          </p:cNvSpPr>
          <p:nvPr>
            <p:ph type="ftr" sz="quarter" idx="3"/>
          </p:nvPr>
        </p:nvSpPr>
        <p:spPr>
          <a:xfrm>
            <a:off x="90228" y="6356351"/>
            <a:ext cx="8263467" cy="366183"/>
          </a:xfrm>
          <a:prstGeom prst="rect">
            <a:avLst/>
          </a:prstGeom>
        </p:spPr>
        <p:txBody>
          <a:bodyPr vert="horz" lIns="91440" tIns="45720" rIns="91440" bIns="45720" rtlCol="0" anchor="ctr"/>
          <a:lstStyle>
            <a:lvl1pPr algn="l">
              <a:defRPr lang="en-US" sz="1067" smtClean="0"/>
            </a:lvl1pPr>
          </a:lstStyle>
          <a:p>
            <a:r>
              <a:rPr dirty="0">
                <a:solidFill>
                  <a:srgbClr val="474746"/>
                </a:solidFill>
              </a:rPr>
              <a:t>© 2016 Amazon Web Services, Inc. and its affiliates. All rights reserved.</a:t>
            </a:r>
          </a:p>
        </p:txBody>
      </p:sp>
    </p:spTree>
    <p:extLst>
      <p:ext uri="{BB962C8B-B14F-4D97-AF65-F5344CB8AC3E}">
        <p14:creationId xmlns:p14="http://schemas.microsoft.com/office/powerpoint/2010/main" val="21814246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Meet the Exper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172200" y="1143000"/>
            <a:ext cx="3657600" cy="4343400"/>
          </a:xfrm>
        </p:spPr>
        <p:txBody>
          <a:bodyPr/>
          <a:lstStyle>
            <a:lvl1pPr marL="0" indent="0">
              <a:buFont typeface="Arial" panose="020B0604020202020204" pitchFamily="34" charset="0"/>
              <a:buNone/>
              <a:defRPr/>
            </a:lvl1pPr>
          </a:lstStyle>
          <a:p>
            <a:endParaRPr lang="en-US" dirty="0"/>
          </a:p>
        </p:txBody>
      </p:sp>
      <p:sp>
        <p:nvSpPr>
          <p:cNvPr id="4" name="Title 1"/>
          <p:cNvSpPr>
            <a:spLocks noGrp="1"/>
          </p:cNvSpPr>
          <p:nvPr>
            <p:ph type="title"/>
          </p:nvPr>
        </p:nvSpPr>
        <p:spPr>
          <a:xfrm>
            <a:off x="449052" y="457201"/>
            <a:ext cx="10940405" cy="457200"/>
          </a:xfrm>
        </p:spPr>
        <p:txBody>
          <a:bodyPr anchor="b">
            <a:normAutofit/>
          </a:bodyPr>
          <a:lstStyle>
            <a:lvl1pPr>
              <a:defRPr sz="2800"/>
            </a:lvl1pPr>
          </a:lstStyle>
          <a:p>
            <a:r>
              <a:rPr lang="en-US" dirty="0" smtClean="0"/>
              <a:t>Click to edit Master title style</a:t>
            </a:r>
            <a:endParaRPr lang="en-US" dirty="0"/>
          </a:p>
        </p:txBody>
      </p:sp>
      <p:sp>
        <p:nvSpPr>
          <p:cNvPr id="5" name="Content Placeholder 2"/>
          <p:cNvSpPr>
            <a:spLocks noGrp="1"/>
          </p:cNvSpPr>
          <p:nvPr>
            <p:ph idx="1"/>
          </p:nvPr>
        </p:nvSpPr>
        <p:spPr>
          <a:xfrm>
            <a:off x="454125" y="3352800"/>
            <a:ext cx="5337075" cy="2133600"/>
          </a:xfrm>
        </p:spPr>
        <p:txBody>
          <a:bodyPr anchor="b"/>
          <a:lstStyle>
            <a:lvl1pPr marL="0" indent="0" algn="r">
              <a:buFont typeface="Arial" panose="020B0604020202020204" pitchFamily="34" charset="0"/>
              <a:buNone/>
              <a:defRPr>
                <a:solidFill>
                  <a:schemeClr val="tx1"/>
                </a:solidFill>
              </a:defRPr>
            </a:lvl1pPr>
            <a:lvl2pPr marL="342900" indent="0" algn="r">
              <a:buNone/>
              <a:defRPr>
                <a:solidFill>
                  <a:schemeClr val="tx1"/>
                </a:solidFill>
              </a:defRPr>
            </a:lvl2pPr>
            <a:lvl3pPr marL="685800" indent="0" algn="r">
              <a:buNone/>
              <a:defRPr>
                <a:solidFill>
                  <a:schemeClr val="tx1"/>
                </a:solidFill>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TextBox 5"/>
          <p:cNvSpPr txBox="1"/>
          <p:nvPr userDrawn="1"/>
        </p:nvSpPr>
        <p:spPr>
          <a:xfrm>
            <a:off x="449052" y="152403"/>
            <a:ext cx="6027947" cy="338554"/>
          </a:xfrm>
          <a:prstGeom prst="rect">
            <a:avLst/>
          </a:prstGeom>
          <a:noFill/>
        </p:spPr>
        <p:txBody>
          <a:bodyPr wrap="square" rtlCol="0">
            <a:spAutoFit/>
          </a:bodyPr>
          <a:lstStyle/>
          <a:p>
            <a:r>
              <a:rPr lang="en-US" sz="1600" dirty="0" smtClean="0">
                <a:solidFill>
                  <a:schemeClr val="tx1">
                    <a:lumMod val="60000"/>
                    <a:lumOff val="40000"/>
                  </a:schemeClr>
                </a:solidFill>
              </a:rPr>
              <a:t>Module 1: &lt;Title – </a:t>
            </a:r>
            <a:r>
              <a:rPr lang="en-US" sz="1600" i="1" dirty="0" smtClean="0">
                <a:solidFill>
                  <a:schemeClr val="tx1">
                    <a:lumMod val="60000"/>
                    <a:lumOff val="40000"/>
                  </a:schemeClr>
                </a:solidFill>
              </a:rPr>
              <a:t>edit in slide master</a:t>
            </a:r>
            <a:r>
              <a:rPr lang="en-US" sz="1600" dirty="0" smtClean="0">
                <a:solidFill>
                  <a:schemeClr val="tx1">
                    <a:lumMod val="60000"/>
                    <a:lumOff val="40000"/>
                  </a:schemeClr>
                </a:solidFill>
              </a:rPr>
              <a:t>&gt;</a:t>
            </a:r>
            <a:endParaRPr lang="en-US" sz="1600" dirty="0">
              <a:solidFill>
                <a:schemeClr val="tx1">
                  <a:lumMod val="60000"/>
                  <a:lumOff val="40000"/>
                </a:schemeClr>
              </a:solidFill>
            </a:endParaRPr>
          </a:p>
        </p:txBody>
      </p:sp>
      <p:sp>
        <p:nvSpPr>
          <p:cNvPr id="7" name="Rectangle 6"/>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grpSp>
        <p:nvGrpSpPr>
          <p:cNvPr id="9" name="Group 8"/>
          <p:cNvGrpSpPr/>
          <p:nvPr userDrawn="1"/>
        </p:nvGrpSpPr>
        <p:grpSpPr>
          <a:xfrm>
            <a:off x="9906001" y="6263181"/>
            <a:ext cx="2219959" cy="552978"/>
            <a:chOff x="9906001" y="6263181"/>
            <a:chExt cx="2219959" cy="552978"/>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40304"/>
            <a:stretch/>
          </p:blipFill>
          <p:spPr>
            <a:xfrm>
              <a:off x="9906001" y="6263181"/>
              <a:ext cx="1295400" cy="552978"/>
            </a:xfrm>
            <a:prstGeom prst="rect">
              <a:avLst/>
            </a:prstGeom>
          </p:spPr>
        </p:pic>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l="54893"/>
            <a:stretch/>
          </p:blipFill>
          <p:spPr>
            <a:xfrm>
              <a:off x="11125200" y="6271617"/>
              <a:ext cx="1000760" cy="521376"/>
            </a:xfrm>
            <a:prstGeom prst="rect">
              <a:avLst/>
            </a:prstGeom>
          </p:spPr>
        </p:pic>
      </p:grpSp>
    </p:spTree>
    <p:extLst>
      <p:ext uri="{BB962C8B-B14F-4D97-AF65-F5344CB8AC3E}">
        <p14:creationId xmlns:p14="http://schemas.microsoft.com/office/powerpoint/2010/main" val="1711082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nly (full-screen)">
    <p:spTree>
      <p:nvGrpSpPr>
        <p:cNvPr id="1" name=""/>
        <p:cNvGrpSpPr/>
        <p:nvPr/>
      </p:nvGrpSpPr>
      <p:grpSpPr>
        <a:xfrm>
          <a:off x="0" y="0"/>
          <a:ext cx="0" cy="0"/>
          <a:chOff x="0" y="0"/>
          <a:chExt cx="0" cy="0"/>
        </a:xfrm>
      </p:grpSpPr>
      <p:sp>
        <p:nvSpPr>
          <p:cNvPr id="4" name="Rectangle 3"/>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sp>
        <p:nvSpPr>
          <p:cNvPr id="6" name="Title 1"/>
          <p:cNvSpPr>
            <a:spLocks noGrp="1"/>
          </p:cNvSpPr>
          <p:nvPr>
            <p:ph type="title"/>
          </p:nvPr>
        </p:nvSpPr>
        <p:spPr>
          <a:xfrm>
            <a:off x="0" y="457201"/>
            <a:ext cx="12192001" cy="457200"/>
          </a:xfrm>
        </p:spPr>
        <p:txBody>
          <a:bodyPr anchor="b">
            <a:noAutofit/>
          </a:bodyPr>
          <a:lstStyle>
            <a:lvl1pPr marL="461963" indent="0">
              <a:defRPr sz="2800"/>
            </a:lvl1pPr>
          </a:lstStyle>
          <a:p>
            <a:r>
              <a:rPr lang="en-US" dirty="0" smtClean="0"/>
              <a:t>Click to edit Master title style</a:t>
            </a:r>
            <a:endParaRPr lang="en-US" dirty="0"/>
          </a:p>
        </p:txBody>
      </p:sp>
      <p:sp>
        <p:nvSpPr>
          <p:cNvPr id="7" name="TextBox 6"/>
          <p:cNvSpPr txBox="1"/>
          <p:nvPr userDrawn="1"/>
        </p:nvSpPr>
        <p:spPr>
          <a:xfrm>
            <a:off x="0" y="152403"/>
            <a:ext cx="12115800" cy="338554"/>
          </a:xfrm>
          <a:prstGeom prst="rect">
            <a:avLst/>
          </a:prstGeom>
          <a:noFill/>
        </p:spPr>
        <p:txBody>
          <a:bodyPr wrap="square" rtlCol="0">
            <a:spAutoFit/>
          </a:bodyPr>
          <a:lstStyle/>
          <a:p>
            <a:pPr marL="457200" indent="0"/>
            <a:r>
              <a:rPr lang="en-US" sz="1600" dirty="0" smtClean="0">
                <a:solidFill>
                  <a:schemeClr val="tx1">
                    <a:lumMod val="60000"/>
                    <a:lumOff val="40000"/>
                  </a:schemeClr>
                </a:solidFill>
              </a:rPr>
              <a:t>Discussion</a:t>
            </a:r>
            <a:r>
              <a:rPr lang="en-US" sz="1600" baseline="0" dirty="0" smtClean="0">
                <a:solidFill>
                  <a:schemeClr val="tx1">
                    <a:lumMod val="60000"/>
                    <a:lumOff val="40000"/>
                  </a:schemeClr>
                </a:solidFill>
              </a:rPr>
              <a:t> 1: Forklifting an Existing Application</a:t>
            </a:r>
            <a:endParaRPr lang="en-US" sz="1600" dirty="0" smtClean="0">
              <a:solidFill>
                <a:schemeClr val="tx1">
                  <a:lumMod val="60000"/>
                  <a:lumOff val="40000"/>
                </a:schemeClr>
              </a:solidFill>
            </a:endParaRPr>
          </a:p>
        </p:txBody>
      </p:sp>
      <p:grpSp>
        <p:nvGrpSpPr>
          <p:cNvPr id="8" name="Group 7"/>
          <p:cNvGrpSpPr/>
          <p:nvPr userDrawn="1"/>
        </p:nvGrpSpPr>
        <p:grpSpPr>
          <a:xfrm>
            <a:off x="9906001" y="6263181"/>
            <a:ext cx="2219959" cy="552978"/>
            <a:chOff x="9906001" y="6263181"/>
            <a:chExt cx="2219959" cy="552978"/>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40304"/>
            <a:stretch/>
          </p:blipFill>
          <p:spPr>
            <a:xfrm>
              <a:off x="9906001" y="6263181"/>
              <a:ext cx="1295400" cy="552978"/>
            </a:xfrm>
            <a:prstGeom prst="rect">
              <a:avLst/>
            </a:prstGeom>
          </p:spPr>
        </p:pic>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54893"/>
            <a:stretch/>
          </p:blipFill>
          <p:spPr>
            <a:xfrm>
              <a:off x="11125200" y="6271617"/>
              <a:ext cx="1000760" cy="521376"/>
            </a:xfrm>
            <a:prstGeom prst="rect">
              <a:avLst/>
            </a:prstGeom>
          </p:spPr>
        </p:pic>
      </p:grpSp>
    </p:spTree>
    <p:extLst>
      <p:ext uri="{BB962C8B-B14F-4D97-AF65-F5344CB8AC3E}">
        <p14:creationId xmlns:p14="http://schemas.microsoft.com/office/powerpoint/2010/main" val="4670690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PART 1 (full-screen)">
    <p:spTree>
      <p:nvGrpSpPr>
        <p:cNvPr id="1" name=""/>
        <p:cNvGrpSpPr/>
        <p:nvPr/>
      </p:nvGrpSpPr>
      <p:grpSpPr>
        <a:xfrm>
          <a:off x="0" y="0"/>
          <a:ext cx="0" cy="0"/>
          <a:chOff x="0" y="0"/>
          <a:chExt cx="0" cy="0"/>
        </a:xfrm>
      </p:grpSpPr>
      <p:sp>
        <p:nvSpPr>
          <p:cNvPr id="4" name="Rectangle 3"/>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sp>
        <p:nvSpPr>
          <p:cNvPr id="6" name="Title 1"/>
          <p:cNvSpPr>
            <a:spLocks noGrp="1"/>
          </p:cNvSpPr>
          <p:nvPr>
            <p:ph type="title"/>
          </p:nvPr>
        </p:nvSpPr>
        <p:spPr>
          <a:xfrm>
            <a:off x="0" y="457201"/>
            <a:ext cx="12192001" cy="457200"/>
          </a:xfrm>
        </p:spPr>
        <p:txBody>
          <a:bodyPr anchor="b">
            <a:noAutofit/>
          </a:bodyPr>
          <a:lstStyle>
            <a:lvl1pPr marL="457200" indent="0">
              <a:defRPr sz="2800"/>
            </a:lvl1pPr>
          </a:lstStyle>
          <a:p>
            <a:r>
              <a:rPr lang="en-US" dirty="0" smtClean="0"/>
              <a:t>Click to edit Master title style</a:t>
            </a:r>
            <a:endParaRPr lang="en-US" dirty="0"/>
          </a:p>
        </p:txBody>
      </p:sp>
      <p:sp>
        <p:nvSpPr>
          <p:cNvPr id="7" name="TextBox 6"/>
          <p:cNvSpPr txBox="1"/>
          <p:nvPr userDrawn="1"/>
        </p:nvSpPr>
        <p:spPr>
          <a:xfrm>
            <a:off x="0" y="152403"/>
            <a:ext cx="12115800" cy="338554"/>
          </a:xfrm>
          <a:prstGeom prst="rect">
            <a:avLst/>
          </a:prstGeom>
          <a:noFill/>
        </p:spPr>
        <p:txBody>
          <a:bodyPr wrap="square" rtlCol="0">
            <a:spAutoFit/>
          </a:bodyPr>
          <a:lstStyle/>
          <a:p>
            <a:pPr marL="45720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60000"/>
                    <a:lumOff val="40000"/>
                  </a:schemeClr>
                </a:solidFill>
              </a:rPr>
              <a:t>CCA 3.02: Designing Your Environment  ► Part 1: Choosing a Region</a:t>
            </a:r>
          </a:p>
        </p:txBody>
      </p:sp>
      <p:grpSp>
        <p:nvGrpSpPr>
          <p:cNvPr id="8" name="Group 7"/>
          <p:cNvGrpSpPr/>
          <p:nvPr userDrawn="1"/>
        </p:nvGrpSpPr>
        <p:grpSpPr>
          <a:xfrm>
            <a:off x="9906001" y="6263181"/>
            <a:ext cx="2219959" cy="552978"/>
            <a:chOff x="9906001" y="6263181"/>
            <a:chExt cx="2219959" cy="552978"/>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40304"/>
            <a:stretch/>
          </p:blipFill>
          <p:spPr>
            <a:xfrm>
              <a:off x="9906001" y="6263181"/>
              <a:ext cx="1295400" cy="552978"/>
            </a:xfrm>
            <a:prstGeom prst="rect">
              <a:avLst/>
            </a:prstGeom>
          </p:spPr>
        </p:pic>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54893"/>
            <a:stretch/>
          </p:blipFill>
          <p:spPr>
            <a:xfrm>
              <a:off x="11125200" y="6271617"/>
              <a:ext cx="1000760" cy="521376"/>
            </a:xfrm>
            <a:prstGeom prst="rect">
              <a:avLst/>
            </a:prstGeom>
          </p:spPr>
        </p:pic>
      </p:grpSp>
    </p:spTree>
    <p:extLst>
      <p:ext uri="{BB962C8B-B14F-4D97-AF65-F5344CB8AC3E}">
        <p14:creationId xmlns:p14="http://schemas.microsoft.com/office/powerpoint/2010/main" val="16402508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ART 2 (full-screen)">
    <p:spTree>
      <p:nvGrpSpPr>
        <p:cNvPr id="1" name=""/>
        <p:cNvGrpSpPr/>
        <p:nvPr/>
      </p:nvGrpSpPr>
      <p:grpSpPr>
        <a:xfrm>
          <a:off x="0" y="0"/>
          <a:ext cx="0" cy="0"/>
          <a:chOff x="0" y="0"/>
          <a:chExt cx="0" cy="0"/>
        </a:xfrm>
      </p:grpSpPr>
      <p:sp>
        <p:nvSpPr>
          <p:cNvPr id="4" name="Rectangle 3"/>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sp>
        <p:nvSpPr>
          <p:cNvPr id="6" name="Title 1"/>
          <p:cNvSpPr>
            <a:spLocks noGrp="1"/>
          </p:cNvSpPr>
          <p:nvPr>
            <p:ph type="title"/>
          </p:nvPr>
        </p:nvSpPr>
        <p:spPr>
          <a:xfrm>
            <a:off x="0" y="457201"/>
            <a:ext cx="12192001" cy="457200"/>
          </a:xfrm>
        </p:spPr>
        <p:txBody>
          <a:bodyPr anchor="b">
            <a:noAutofit/>
          </a:bodyPr>
          <a:lstStyle>
            <a:lvl1pPr marL="457200" indent="0">
              <a:defRPr sz="2800"/>
            </a:lvl1pPr>
          </a:lstStyle>
          <a:p>
            <a:r>
              <a:rPr lang="en-US" dirty="0" smtClean="0"/>
              <a:t>Click to edit Master title style</a:t>
            </a:r>
            <a:endParaRPr lang="en-US" dirty="0"/>
          </a:p>
        </p:txBody>
      </p:sp>
      <p:sp>
        <p:nvSpPr>
          <p:cNvPr id="7" name="TextBox 6"/>
          <p:cNvSpPr txBox="1"/>
          <p:nvPr userDrawn="1"/>
        </p:nvSpPr>
        <p:spPr>
          <a:xfrm>
            <a:off x="0" y="152403"/>
            <a:ext cx="12115800" cy="338554"/>
          </a:xfrm>
          <a:prstGeom prst="rect">
            <a:avLst/>
          </a:prstGeom>
          <a:noFill/>
        </p:spPr>
        <p:txBody>
          <a:bodyPr wrap="square" rtlCol="0">
            <a:spAutoFit/>
          </a:bodyPr>
          <a:lstStyle/>
          <a:p>
            <a:pPr marL="45720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60000"/>
                    <a:lumOff val="40000"/>
                  </a:schemeClr>
                </a:solidFill>
              </a:rPr>
              <a:t>CCA 3.02: Designing Your Environment  ►  Part 2: How Many</a:t>
            </a:r>
            <a:r>
              <a:rPr lang="en-US" sz="1600" baseline="0" dirty="0" smtClean="0">
                <a:solidFill>
                  <a:schemeClr val="tx1">
                    <a:lumMod val="60000"/>
                    <a:lumOff val="40000"/>
                  </a:schemeClr>
                </a:solidFill>
              </a:rPr>
              <a:t> AZs?</a:t>
            </a:r>
            <a:endParaRPr lang="en-US" sz="1600" dirty="0" smtClean="0">
              <a:solidFill>
                <a:schemeClr val="tx1">
                  <a:lumMod val="60000"/>
                  <a:lumOff val="40000"/>
                </a:schemeClr>
              </a:solidFill>
            </a:endParaRPr>
          </a:p>
        </p:txBody>
      </p:sp>
      <p:grpSp>
        <p:nvGrpSpPr>
          <p:cNvPr id="8" name="Group 7"/>
          <p:cNvGrpSpPr/>
          <p:nvPr userDrawn="1"/>
        </p:nvGrpSpPr>
        <p:grpSpPr>
          <a:xfrm>
            <a:off x="9906001" y="6263181"/>
            <a:ext cx="2219959" cy="552978"/>
            <a:chOff x="9906001" y="6263181"/>
            <a:chExt cx="2219959" cy="552978"/>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40304"/>
            <a:stretch/>
          </p:blipFill>
          <p:spPr>
            <a:xfrm>
              <a:off x="9906001" y="6263181"/>
              <a:ext cx="1295400" cy="552978"/>
            </a:xfrm>
            <a:prstGeom prst="rect">
              <a:avLst/>
            </a:prstGeom>
          </p:spPr>
        </p:pic>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54893"/>
            <a:stretch/>
          </p:blipFill>
          <p:spPr>
            <a:xfrm>
              <a:off x="11125200" y="6271617"/>
              <a:ext cx="1000760" cy="521376"/>
            </a:xfrm>
            <a:prstGeom prst="rect">
              <a:avLst/>
            </a:prstGeom>
          </p:spPr>
        </p:pic>
      </p:grpSp>
    </p:spTree>
    <p:extLst>
      <p:ext uri="{BB962C8B-B14F-4D97-AF65-F5344CB8AC3E}">
        <p14:creationId xmlns:p14="http://schemas.microsoft.com/office/powerpoint/2010/main" val="15421039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ART 3 (full-screen)">
    <p:spTree>
      <p:nvGrpSpPr>
        <p:cNvPr id="1" name=""/>
        <p:cNvGrpSpPr/>
        <p:nvPr/>
      </p:nvGrpSpPr>
      <p:grpSpPr>
        <a:xfrm>
          <a:off x="0" y="0"/>
          <a:ext cx="0" cy="0"/>
          <a:chOff x="0" y="0"/>
          <a:chExt cx="0" cy="0"/>
        </a:xfrm>
      </p:grpSpPr>
      <p:sp>
        <p:nvSpPr>
          <p:cNvPr id="4" name="Rectangle 3"/>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sp>
        <p:nvSpPr>
          <p:cNvPr id="6" name="Title 1"/>
          <p:cNvSpPr>
            <a:spLocks noGrp="1"/>
          </p:cNvSpPr>
          <p:nvPr>
            <p:ph type="title"/>
          </p:nvPr>
        </p:nvSpPr>
        <p:spPr>
          <a:xfrm>
            <a:off x="0" y="457201"/>
            <a:ext cx="12192001" cy="457200"/>
          </a:xfrm>
        </p:spPr>
        <p:txBody>
          <a:bodyPr anchor="b">
            <a:noAutofit/>
          </a:bodyPr>
          <a:lstStyle>
            <a:lvl1pPr marL="457200" indent="0">
              <a:defRPr sz="2800"/>
            </a:lvl1pPr>
          </a:lstStyle>
          <a:p>
            <a:r>
              <a:rPr lang="en-US" dirty="0" smtClean="0"/>
              <a:t>Click to edit Master title style</a:t>
            </a:r>
            <a:endParaRPr lang="en-US" dirty="0"/>
          </a:p>
        </p:txBody>
      </p:sp>
      <p:sp>
        <p:nvSpPr>
          <p:cNvPr id="7" name="TextBox 6"/>
          <p:cNvSpPr txBox="1"/>
          <p:nvPr userDrawn="1"/>
        </p:nvSpPr>
        <p:spPr>
          <a:xfrm>
            <a:off x="0" y="152403"/>
            <a:ext cx="12115800" cy="338554"/>
          </a:xfrm>
          <a:prstGeom prst="rect">
            <a:avLst/>
          </a:prstGeom>
          <a:noFill/>
        </p:spPr>
        <p:txBody>
          <a:bodyPr wrap="square" rtlCol="0">
            <a:spAutoFit/>
          </a:bodyPr>
          <a:lstStyle/>
          <a:p>
            <a:pPr marL="457200" indent="0"/>
            <a:r>
              <a:rPr lang="en-US" sz="1600" dirty="0" smtClean="0">
                <a:solidFill>
                  <a:schemeClr val="tx1">
                    <a:lumMod val="60000"/>
                    <a:lumOff val="40000"/>
                  </a:schemeClr>
                </a:solidFill>
              </a:rPr>
              <a:t>CCA 3.02: Designing Your Environment  ►  Part 3: Use Multiple VPCs</a:t>
            </a:r>
          </a:p>
        </p:txBody>
      </p:sp>
      <p:grpSp>
        <p:nvGrpSpPr>
          <p:cNvPr id="8" name="Group 7"/>
          <p:cNvGrpSpPr/>
          <p:nvPr userDrawn="1"/>
        </p:nvGrpSpPr>
        <p:grpSpPr>
          <a:xfrm>
            <a:off x="9906001" y="6263181"/>
            <a:ext cx="2219959" cy="552978"/>
            <a:chOff x="9906001" y="6263181"/>
            <a:chExt cx="2219959" cy="552978"/>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40304"/>
            <a:stretch/>
          </p:blipFill>
          <p:spPr>
            <a:xfrm>
              <a:off x="9906001" y="6263181"/>
              <a:ext cx="1295400" cy="552978"/>
            </a:xfrm>
            <a:prstGeom prst="rect">
              <a:avLst/>
            </a:prstGeom>
          </p:spPr>
        </p:pic>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54893"/>
            <a:stretch/>
          </p:blipFill>
          <p:spPr>
            <a:xfrm>
              <a:off x="11125200" y="6271617"/>
              <a:ext cx="1000760" cy="521376"/>
            </a:xfrm>
            <a:prstGeom prst="rect">
              <a:avLst/>
            </a:prstGeom>
          </p:spPr>
        </p:pic>
      </p:grpSp>
    </p:spTree>
    <p:extLst>
      <p:ext uri="{BB962C8B-B14F-4D97-AF65-F5344CB8AC3E}">
        <p14:creationId xmlns:p14="http://schemas.microsoft.com/office/powerpoint/2010/main" val="32786360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ART 4 ">
    <p:spTree>
      <p:nvGrpSpPr>
        <p:cNvPr id="1" name=""/>
        <p:cNvGrpSpPr/>
        <p:nvPr/>
      </p:nvGrpSpPr>
      <p:grpSpPr>
        <a:xfrm>
          <a:off x="0" y="0"/>
          <a:ext cx="0" cy="0"/>
          <a:chOff x="0" y="0"/>
          <a:chExt cx="0" cy="0"/>
        </a:xfrm>
      </p:grpSpPr>
      <p:sp>
        <p:nvSpPr>
          <p:cNvPr id="4" name="Rectangle 3"/>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2017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sp>
        <p:nvSpPr>
          <p:cNvPr id="6" name="Title 1"/>
          <p:cNvSpPr>
            <a:spLocks noGrp="1"/>
          </p:cNvSpPr>
          <p:nvPr>
            <p:ph type="title"/>
          </p:nvPr>
        </p:nvSpPr>
        <p:spPr>
          <a:xfrm>
            <a:off x="0" y="457201"/>
            <a:ext cx="12192001" cy="457200"/>
          </a:xfrm>
        </p:spPr>
        <p:txBody>
          <a:bodyPr anchor="b">
            <a:noAutofit/>
          </a:bodyPr>
          <a:lstStyle>
            <a:lvl1pPr marL="457200" indent="0">
              <a:defRPr sz="2800"/>
            </a:lvl1pPr>
          </a:lstStyle>
          <a:p>
            <a:r>
              <a:rPr lang="en-US" dirty="0" smtClean="0"/>
              <a:t>Click to edit Master title style</a:t>
            </a:r>
            <a:endParaRPr lang="en-US" dirty="0"/>
          </a:p>
        </p:txBody>
      </p:sp>
      <p:sp>
        <p:nvSpPr>
          <p:cNvPr id="7" name="TextBox 6"/>
          <p:cNvSpPr txBox="1"/>
          <p:nvPr userDrawn="1"/>
        </p:nvSpPr>
        <p:spPr>
          <a:xfrm>
            <a:off x="0" y="152403"/>
            <a:ext cx="12115800" cy="338554"/>
          </a:xfrm>
          <a:prstGeom prst="rect">
            <a:avLst/>
          </a:prstGeom>
          <a:noFill/>
        </p:spPr>
        <p:txBody>
          <a:bodyPr wrap="square" rtlCol="0">
            <a:spAutoFit/>
          </a:bodyPr>
          <a:lstStyle/>
          <a:p>
            <a:pPr marL="457200" indent="0"/>
            <a:r>
              <a:rPr lang="en-US" sz="1600" dirty="0" smtClean="0">
                <a:solidFill>
                  <a:schemeClr val="tx1">
                    <a:lumMod val="60000"/>
                    <a:lumOff val="40000"/>
                  </a:schemeClr>
                </a:solidFill>
              </a:rPr>
              <a:t>CCA 3.02: Designing Your Environment  ► Part 4: Dividing</a:t>
            </a:r>
            <a:r>
              <a:rPr lang="en-US" sz="1600" baseline="0" dirty="0" smtClean="0">
                <a:solidFill>
                  <a:schemeClr val="tx1">
                    <a:lumMod val="60000"/>
                    <a:lumOff val="40000"/>
                  </a:schemeClr>
                </a:solidFill>
              </a:rPr>
              <a:t> VPCs Into Subnets</a:t>
            </a:r>
            <a:endParaRPr lang="en-US" sz="1600" dirty="0" smtClean="0">
              <a:solidFill>
                <a:schemeClr val="tx1">
                  <a:lumMod val="60000"/>
                  <a:lumOff val="40000"/>
                </a:schemeClr>
              </a:solidFill>
            </a:endParaRPr>
          </a:p>
        </p:txBody>
      </p:sp>
      <p:grpSp>
        <p:nvGrpSpPr>
          <p:cNvPr id="8" name="Group 7"/>
          <p:cNvGrpSpPr/>
          <p:nvPr userDrawn="1"/>
        </p:nvGrpSpPr>
        <p:grpSpPr>
          <a:xfrm>
            <a:off x="9906001" y="6263181"/>
            <a:ext cx="2219959" cy="552978"/>
            <a:chOff x="9906001" y="6263181"/>
            <a:chExt cx="2219959" cy="552978"/>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40304"/>
            <a:stretch/>
          </p:blipFill>
          <p:spPr>
            <a:xfrm>
              <a:off x="9906001" y="6263181"/>
              <a:ext cx="1295400" cy="552978"/>
            </a:xfrm>
            <a:prstGeom prst="rect">
              <a:avLst/>
            </a:prstGeom>
          </p:spPr>
        </p:pic>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54893"/>
            <a:stretch/>
          </p:blipFill>
          <p:spPr>
            <a:xfrm>
              <a:off x="11125200" y="6271617"/>
              <a:ext cx="1000760" cy="521376"/>
            </a:xfrm>
            <a:prstGeom prst="rect">
              <a:avLst/>
            </a:prstGeom>
          </p:spPr>
        </p:pic>
      </p:grpSp>
    </p:spTree>
    <p:extLst>
      <p:ext uri="{BB962C8B-B14F-4D97-AF65-F5344CB8AC3E}">
        <p14:creationId xmlns:p14="http://schemas.microsoft.com/office/powerpoint/2010/main" val="10372286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9052" y="153251"/>
            <a:ext cx="10940405" cy="902667"/>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4124" y="1165619"/>
            <a:ext cx="10940405" cy="491872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Rectangle 10"/>
          <p:cNvSpPr/>
          <p:nvPr userDrawn="1"/>
        </p:nvSpPr>
        <p:spPr>
          <a:xfrm>
            <a:off x="0" y="6226277"/>
            <a:ext cx="12192000" cy="631721"/>
          </a:xfrm>
          <a:prstGeom prst="rect">
            <a:avLst/>
          </a:prstGeom>
          <a:solidFill>
            <a:schemeClr val="bg2">
              <a:lumMod val="75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11125" indent="0" algn="l"/>
            <a:r>
              <a:rPr lang="en-US" sz="1200" dirty="0" smtClean="0">
                <a:solidFill>
                  <a:schemeClr val="bg1">
                    <a:lumMod val="95000"/>
                  </a:schemeClr>
                </a:solidFill>
              </a:rPr>
              <a:t>© 2016 Amazon Web Services, Inc. or </a:t>
            </a:r>
            <a:r>
              <a:rPr lang="en-US" sz="1200" baseline="0" dirty="0" smtClean="0">
                <a:solidFill>
                  <a:schemeClr val="bg1">
                    <a:lumMod val="95000"/>
                  </a:schemeClr>
                </a:solidFill>
              </a:rPr>
              <a:t>its affiliates. All rights reserved.</a:t>
            </a:r>
            <a:endParaRPr lang="en-US" sz="1200" dirty="0">
              <a:solidFill>
                <a:schemeClr val="bg1">
                  <a:lumMod val="95000"/>
                </a:schemeClr>
              </a:solidFill>
            </a:endParaRPr>
          </a:p>
        </p:txBody>
      </p:sp>
      <p:pic>
        <p:nvPicPr>
          <p:cNvPr id="12" name="Picture 11"/>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9906000" y="6263181"/>
            <a:ext cx="2169989" cy="552978"/>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7" r:id="rId1"/>
    <p:sldLayoutId id="2147483673" r:id="rId2"/>
    <p:sldLayoutId id="2147483688" r:id="rId3"/>
    <p:sldLayoutId id="2147483671" r:id="rId4"/>
    <p:sldLayoutId id="2147483669" r:id="rId5"/>
    <p:sldLayoutId id="2147483680" r:id="rId6"/>
    <p:sldLayoutId id="2147483681" r:id="rId7"/>
    <p:sldLayoutId id="2147483682" r:id="rId8"/>
    <p:sldLayoutId id="2147483691" r:id="rId9"/>
    <p:sldLayoutId id="2147483699" r:id="rId10"/>
    <p:sldLayoutId id="2147483700" r:id="rId11"/>
    <p:sldLayoutId id="2147483705" r:id="rId12"/>
    <p:sldLayoutId id="2147483706" r:id="rId13"/>
    <p:sldLayoutId id="2147483693" r:id="rId14"/>
    <p:sldLayoutId id="2147483704" r:id="rId15"/>
    <p:sldLayoutId id="2147483679" r:id="rId16"/>
    <p:sldLayoutId id="2147483666" r:id="rId17"/>
    <p:sldLayoutId id="2147483667" r:id="rId18"/>
    <p:sldLayoutId id="2147483678" r:id="rId19"/>
    <p:sldLayoutId id="2147483661" r:id="rId20"/>
    <p:sldLayoutId id="2147483668" r:id="rId21"/>
    <p:sldLayoutId id="2147483686" r:id="rId22"/>
    <p:sldLayoutId id="2147483687" r:id="rId23"/>
    <p:sldLayoutId id="2147483689" r:id="rId24"/>
    <p:sldLayoutId id="2147483692" r:id="rId25"/>
    <p:sldLayoutId id="2147483695" r:id="rId26"/>
    <p:sldLayoutId id="2147483696" r:id="rId27"/>
    <p:sldLayoutId id="2147483698" r:id="rId28"/>
    <p:sldLayoutId id="2147483701" r:id="rId29"/>
    <p:sldLayoutId id="2147483702" r:id="rId30"/>
    <p:sldLayoutId id="2147483703" r:id="rId31"/>
  </p:sldLayoutIdLst>
  <p:timing>
    <p:tnLst>
      <p:par>
        <p:cTn id="1" dur="indefinite" restart="never" nodeType="tmRoot"/>
      </p:par>
    </p:tnLst>
  </p:timing>
  <p:hf sldNum="0" hdr="0" dt="0"/>
  <p:txStyles>
    <p:titleStyle>
      <a:lvl1pPr algn="l" defTabSz="342900" rtl="0" eaLnBrk="1" latinLnBrk="0" hangingPunct="1">
        <a:spcBef>
          <a:spcPct val="0"/>
        </a:spcBef>
        <a:buNone/>
        <a:defRPr sz="2800" b="1" i="0" kern="1200">
          <a:solidFill>
            <a:schemeClr val="tx1"/>
          </a:solidFill>
          <a:latin typeface="Arial"/>
          <a:ea typeface="+mj-ea"/>
          <a:cs typeface="Arial"/>
        </a:defRPr>
      </a:lvl1pPr>
    </p:titleStyle>
    <p:bodyStyle>
      <a:lvl1pPr marL="257175" indent="-257175" algn="l" defTabSz="342900" rtl="0" eaLnBrk="1" latinLnBrk="0" hangingPunct="1">
        <a:spcBef>
          <a:spcPct val="20000"/>
        </a:spcBef>
        <a:buFontTx/>
        <a:buBlip>
          <a:blip r:embed="rId34"/>
        </a:buBlip>
        <a:defRPr sz="2000" b="0" i="0" kern="1200">
          <a:solidFill>
            <a:schemeClr val="tx1"/>
          </a:solidFill>
          <a:latin typeface="Arial"/>
          <a:ea typeface="+mn-ea"/>
          <a:cs typeface="Arial"/>
        </a:defRPr>
      </a:lvl1pPr>
      <a:lvl2pPr marL="557213" indent="-214313" algn="l" defTabSz="342900" rtl="0" eaLnBrk="1" latinLnBrk="0" hangingPunct="1">
        <a:spcBef>
          <a:spcPct val="20000"/>
        </a:spcBef>
        <a:buClr>
          <a:schemeClr val="accent1"/>
        </a:buClr>
        <a:buFont typeface="Wingdings" panose="05000000000000000000" pitchFamily="2" charset="2"/>
        <a:buChar char="Ø"/>
        <a:defRPr sz="1600" b="0" i="0" kern="1200">
          <a:solidFill>
            <a:schemeClr val="tx1"/>
          </a:solidFill>
          <a:latin typeface="Arial"/>
          <a:ea typeface="+mn-ea"/>
          <a:cs typeface="Arial"/>
        </a:defRPr>
      </a:lvl2pPr>
      <a:lvl3pPr marL="857250" indent="-171450" algn="l" defTabSz="342900" rtl="0" eaLnBrk="1" latinLnBrk="0" hangingPunct="1">
        <a:spcBef>
          <a:spcPct val="20000"/>
        </a:spcBef>
        <a:buClr>
          <a:schemeClr val="accent1"/>
        </a:buClr>
        <a:buFont typeface="Arial"/>
        <a:buChar char="•"/>
        <a:defRPr sz="1400" b="0" i="0" kern="1200">
          <a:solidFill>
            <a:schemeClr val="tx1"/>
          </a:solidFill>
          <a:latin typeface="Arial"/>
          <a:ea typeface="+mn-ea"/>
          <a:cs typeface="Arial"/>
        </a:defRPr>
      </a:lvl3pPr>
      <a:lvl4pPr marL="1028700" indent="0" algn="l" defTabSz="342900" rtl="0" eaLnBrk="1" latinLnBrk="0" hangingPunct="1">
        <a:spcBef>
          <a:spcPct val="20000"/>
        </a:spcBef>
        <a:buFont typeface="Arial"/>
        <a:buNone/>
        <a:defRPr sz="1200" b="0" i="0" kern="1200">
          <a:solidFill>
            <a:srgbClr val="595A5D"/>
          </a:solidFill>
          <a:latin typeface="Arial"/>
          <a:ea typeface="+mn-ea"/>
          <a:cs typeface="Arial"/>
        </a:defRPr>
      </a:lvl4pPr>
      <a:lvl5pPr marL="1543050" indent="-171450" algn="l" defTabSz="342900" rtl="0" eaLnBrk="1" latinLnBrk="0" hangingPunct="1">
        <a:spcBef>
          <a:spcPct val="20000"/>
        </a:spcBef>
        <a:buFont typeface="Arial"/>
        <a:buChar char="»"/>
        <a:defRPr sz="1200" b="0" i="0" kern="1200">
          <a:solidFill>
            <a:srgbClr val="595A5D"/>
          </a:solidFill>
          <a:latin typeface="Arial"/>
          <a:ea typeface="+mn-ea"/>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3.emf"/><Relationship Id="rId11" Type="http://schemas.openxmlformats.org/officeDocument/2006/relationships/image" Target="../media/image27.png"/><Relationship Id="rId5" Type="http://schemas.openxmlformats.org/officeDocument/2006/relationships/image" Target="../media/image10.png"/><Relationship Id="rId10" Type="http://schemas.openxmlformats.org/officeDocument/2006/relationships/image" Target="../media/image20.png"/><Relationship Id="rId4" Type="http://schemas.openxmlformats.org/officeDocument/2006/relationships/image" Target="../media/image22.emf"/><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23.emf"/><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7.png"/><Relationship Id="rId4" Type="http://schemas.openxmlformats.org/officeDocument/2006/relationships/image" Target="../media/image22.emf"/><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package" Target="../embeddings/Microsoft_Visio_Drawing11111111111111.vsdx"/><Relationship Id="rId3" Type="http://schemas.openxmlformats.org/officeDocument/2006/relationships/notesSlide" Target="../notesSlides/notesSlide14.xml"/><Relationship Id="rId7" Type="http://schemas.openxmlformats.org/officeDocument/2006/relationships/image" Target="../media/image24.png"/><Relationship Id="rId12" Type="http://schemas.openxmlformats.org/officeDocument/2006/relationships/oleObject" Target="../embeddings/oleObject1.bin"/><Relationship Id="rId2" Type="http://schemas.openxmlformats.org/officeDocument/2006/relationships/slideLayout" Target="../slideLayouts/slideLayout5.xml"/><Relationship Id="rId16" Type="http://schemas.openxmlformats.org/officeDocument/2006/relationships/image" Target="../media/image27.png"/><Relationship Id="rId1" Type="http://schemas.openxmlformats.org/officeDocument/2006/relationships/vmlDrawing" Target="../drawings/vmlDrawing1.vml"/><Relationship Id="rId6" Type="http://schemas.openxmlformats.org/officeDocument/2006/relationships/image" Target="../media/image23.emf"/><Relationship Id="rId11" Type="http://schemas.openxmlformats.org/officeDocument/2006/relationships/image" Target="../media/image30.png"/><Relationship Id="rId5" Type="http://schemas.openxmlformats.org/officeDocument/2006/relationships/image" Target="../media/image22.emf"/><Relationship Id="rId15" Type="http://schemas.openxmlformats.org/officeDocument/2006/relationships/image" Target="../media/image20.png"/><Relationship Id="rId10" Type="http://schemas.openxmlformats.org/officeDocument/2006/relationships/image" Target="../media/image29.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hyperlink" Target="mailto:aws-course-feedback@amazon.com" TargetMode="External"/><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hyperlink" Target="https://aws.amazon.com/contact-us/aws-train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jpe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Discussion </a:t>
            </a:r>
            <a:r>
              <a:rPr lang="en-US" dirty="0" smtClean="0"/>
              <a:t>1</a:t>
            </a:r>
            <a:endParaRPr lang="en-US" dirty="0"/>
          </a:p>
        </p:txBody>
      </p:sp>
      <p:sp>
        <p:nvSpPr>
          <p:cNvPr id="11" name="Subtitle 10"/>
          <p:cNvSpPr>
            <a:spLocks noGrp="1"/>
          </p:cNvSpPr>
          <p:nvPr>
            <p:ph type="subTitle" idx="1"/>
          </p:nvPr>
        </p:nvSpPr>
        <p:spPr/>
        <p:txBody>
          <a:bodyPr>
            <a:normAutofit/>
          </a:bodyPr>
          <a:lstStyle/>
          <a:p>
            <a:r>
              <a:rPr lang="en-US" dirty="0"/>
              <a:t>Forklifting an Existing Application</a:t>
            </a:r>
          </a:p>
        </p:txBody>
      </p:sp>
    </p:spTree>
    <p:extLst>
      <p:ext uri="{BB962C8B-B14F-4D97-AF65-F5344CB8AC3E}">
        <p14:creationId xmlns:p14="http://schemas.microsoft.com/office/powerpoint/2010/main" val="2804919438"/>
      </p:ext>
    </p:extLst>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a:t>
            </a:r>
            <a:r>
              <a:rPr lang="en-US" dirty="0" smtClean="0"/>
              <a:t>VPCs?</a:t>
            </a:r>
            <a:endParaRPr lang="en-US" dirty="0"/>
          </a:p>
        </p:txBody>
      </p:sp>
      <p:sp>
        <p:nvSpPr>
          <p:cNvPr id="3" name="Content Placeholder 2"/>
          <p:cNvSpPr>
            <a:spLocks noGrp="1"/>
          </p:cNvSpPr>
          <p:nvPr>
            <p:ph idx="4294967295"/>
          </p:nvPr>
        </p:nvSpPr>
        <p:spPr>
          <a:xfrm>
            <a:off x="533400" y="2209800"/>
            <a:ext cx="4800600" cy="3875088"/>
          </a:xfrm>
        </p:spPr>
        <p:txBody>
          <a:bodyPr>
            <a:normAutofit/>
          </a:bodyPr>
          <a:lstStyle/>
          <a:p>
            <a:pPr marL="0" indent="0">
              <a:buNone/>
            </a:pPr>
            <a:r>
              <a:rPr lang="en-US" b="1" dirty="0" smtClean="0"/>
              <a:t>Multiple VPCs?</a:t>
            </a:r>
          </a:p>
          <a:p>
            <a:pPr marL="228600" lvl="1" indent="-166688">
              <a:buFont typeface="Wingdings" panose="05000000000000000000" pitchFamily="2" charset="2"/>
              <a:buChar char="§"/>
            </a:pPr>
            <a:r>
              <a:rPr lang="en-US" sz="1800" dirty="0"/>
              <a:t>DEV, QA, and PROD?</a:t>
            </a:r>
          </a:p>
          <a:p>
            <a:pPr marL="228600" lvl="1" indent="-166688">
              <a:buFont typeface="Wingdings" panose="05000000000000000000" pitchFamily="2" charset="2"/>
              <a:buChar char="§"/>
            </a:pPr>
            <a:r>
              <a:rPr lang="en-US" sz="1800" dirty="0"/>
              <a:t>How big of a CIDR block per VPC?</a:t>
            </a:r>
          </a:p>
        </p:txBody>
      </p:sp>
      <p:sp>
        <p:nvSpPr>
          <p:cNvPr id="9" name="Rounded Rectangle 8"/>
          <p:cNvSpPr/>
          <p:nvPr/>
        </p:nvSpPr>
        <p:spPr>
          <a:xfrm>
            <a:off x="7185294" y="1327921"/>
            <a:ext cx="4397105" cy="4536431"/>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Aria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844" y="794724"/>
            <a:ext cx="1297523" cy="846993"/>
          </a:xfrm>
          <a:prstGeom prst="rect">
            <a:avLst/>
          </a:prstGeom>
        </p:spPr>
      </p:pic>
    </p:spTree>
    <p:extLst>
      <p:ext uri="{BB962C8B-B14F-4D97-AF65-F5344CB8AC3E}">
        <p14:creationId xmlns:p14="http://schemas.microsoft.com/office/powerpoint/2010/main" val="3040889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0" name="Title 1"/>
          <p:cNvSpPr>
            <a:spLocks noGrp="1"/>
          </p:cNvSpPr>
          <p:nvPr>
            <p:ph type="title"/>
          </p:nvPr>
        </p:nvSpPr>
        <p:spPr/>
        <p:txBody>
          <a:bodyPr/>
          <a:lstStyle/>
          <a:p>
            <a:r>
              <a:rPr lang="en-US" dirty="0" smtClean="0">
                <a:latin typeface="+mj-lt"/>
              </a:rPr>
              <a:t>Subnets</a:t>
            </a:r>
            <a:endParaRPr lang="en-US" dirty="0">
              <a:latin typeface="+mj-lt"/>
            </a:endParaRPr>
          </a:p>
        </p:txBody>
      </p:sp>
      <p:grpSp>
        <p:nvGrpSpPr>
          <p:cNvPr id="30" name="Group 29"/>
          <p:cNvGrpSpPr/>
          <p:nvPr/>
        </p:nvGrpSpPr>
        <p:grpSpPr>
          <a:xfrm>
            <a:off x="2816989" y="1445349"/>
            <a:ext cx="3506849" cy="4328025"/>
            <a:chOff x="1786257" y="1084011"/>
            <a:chExt cx="2956621" cy="3246019"/>
          </a:xfrm>
        </p:grpSpPr>
        <p:sp>
          <p:nvSpPr>
            <p:cNvPr id="20" name="Rounded Rectangle 19"/>
            <p:cNvSpPr/>
            <p:nvPr/>
          </p:nvSpPr>
          <p:spPr>
            <a:xfrm>
              <a:off x="1786257" y="1084011"/>
              <a:ext cx="2956621" cy="3244441"/>
            </a:xfrm>
            <a:prstGeom prst="roundRect">
              <a:avLst>
                <a:gd name="adj" fmla="val 9818"/>
              </a:avLst>
            </a:prstGeom>
            <a:solidFill>
              <a:schemeClr val="bg1"/>
            </a:solid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dirty="0">
                <a:solidFill>
                  <a:srgbClr val="474746"/>
                </a:solidFill>
              </a:endParaRPr>
            </a:p>
          </p:txBody>
        </p:sp>
        <p:sp>
          <p:nvSpPr>
            <p:cNvPr id="21" name="TextBox 32"/>
            <p:cNvSpPr txBox="1">
              <a:spLocks noChangeArrowheads="1"/>
            </p:cNvSpPr>
            <p:nvPr/>
          </p:nvSpPr>
          <p:spPr bwMode="auto">
            <a:xfrm>
              <a:off x="1852157" y="4122281"/>
              <a:ext cx="1409506" cy="207749"/>
            </a:xfrm>
            <a:prstGeom prst="rect">
              <a:avLst/>
            </a:prstGeom>
            <a:noFill/>
            <a:ln w="9525">
              <a:noFill/>
              <a:miter lim="800000"/>
              <a:headEnd/>
              <a:tailEnd/>
            </a:ln>
          </p:spPr>
          <p:txBody>
            <a:bodyPr>
              <a:spAutoFit/>
            </a:bodyPr>
            <a:lstStyle/>
            <a:p>
              <a:pPr algn="ctr" defTabSz="609585"/>
              <a:r>
                <a:rPr lang="en-US" sz="1200" dirty="0">
                  <a:solidFill>
                    <a:srgbClr val="F7981F"/>
                  </a:solidFill>
                  <a:ea typeface="Verdana" pitchFamily="34" charset="0"/>
                  <a:cs typeface="Verdana" pitchFamily="34" charset="0"/>
                </a:rPr>
                <a:t>Availability Zone 1</a:t>
              </a:r>
            </a:p>
          </p:txBody>
        </p:sp>
      </p:grpSp>
      <p:grpSp>
        <p:nvGrpSpPr>
          <p:cNvPr id="31" name="Group 30"/>
          <p:cNvGrpSpPr/>
          <p:nvPr/>
        </p:nvGrpSpPr>
        <p:grpSpPr>
          <a:xfrm>
            <a:off x="6586660" y="1445349"/>
            <a:ext cx="3343920" cy="4356084"/>
            <a:chOff x="4939995" y="1084011"/>
            <a:chExt cx="2627084" cy="3267063"/>
          </a:xfrm>
        </p:grpSpPr>
        <p:sp>
          <p:nvSpPr>
            <p:cNvPr id="8" name="Rounded Rectangle 7"/>
            <p:cNvSpPr/>
            <p:nvPr/>
          </p:nvSpPr>
          <p:spPr>
            <a:xfrm>
              <a:off x="4939995" y="1084011"/>
              <a:ext cx="2627084" cy="3244440"/>
            </a:xfrm>
            <a:prstGeom prst="roundRect">
              <a:avLst>
                <a:gd name="adj" fmla="val 9818"/>
              </a:avLst>
            </a:prstGeom>
            <a:solidFill>
              <a:srgbClr val="FFFFFF"/>
            </a:solid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dirty="0">
                <a:solidFill>
                  <a:srgbClr val="474746"/>
                </a:solidFill>
              </a:endParaRPr>
            </a:p>
          </p:txBody>
        </p:sp>
        <p:sp>
          <p:nvSpPr>
            <p:cNvPr id="76" name="TextBox 32"/>
            <p:cNvSpPr txBox="1">
              <a:spLocks noChangeArrowheads="1"/>
            </p:cNvSpPr>
            <p:nvPr/>
          </p:nvSpPr>
          <p:spPr bwMode="auto">
            <a:xfrm>
              <a:off x="5122547" y="4143325"/>
              <a:ext cx="1409506" cy="207749"/>
            </a:xfrm>
            <a:prstGeom prst="rect">
              <a:avLst/>
            </a:prstGeom>
            <a:noFill/>
            <a:ln w="9525">
              <a:noFill/>
              <a:miter lim="800000"/>
              <a:headEnd/>
              <a:tailEnd/>
            </a:ln>
          </p:spPr>
          <p:txBody>
            <a:bodyPr>
              <a:spAutoFit/>
            </a:bodyPr>
            <a:lstStyle/>
            <a:p>
              <a:pPr algn="ctr" defTabSz="609585"/>
              <a:r>
                <a:rPr lang="en-US" sz="1200" dirty="0">
                  <a:solidFill>
                    <a:srgbClr val="F7981F"/>
                  </a:solidFill>
                  <a:ea typeface="Verdana" pitchFamily="34" charset="0"/>
                  <a:cs typeface="Verdana" pitchFamily="34" charset="0"/>
                </a:rPr>
                <a:t>Availability Zone 2</a:t>
              </a:r>
            </a:p>
          </p:txBody>
        </p:sp>
      </p:grpSp>
      <p:sp>
        <p:nvSpPr>
          <p:cNvPr id="221" name="Rounded Rectangle 220"/>
          <p:cNvSpPr/>
          <p:nvPr/>
        </p:nvSpPr>
        <p:spPr>
          <a:xfrm>
            <a:off x="2055490" y="1176729"/>
            <a:ext cx="8352191" cy="4752196"/>
          </a:xfrm>
          <a:prstGeom prst="roundRect">
            <a:avLst>
              <a:gd name="adj" fmla="val 13531"/>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Arial"/>
            </a:endParaRPr>
          </a:p>
        </p:txBody>
      </p:sp>
      <p:grpSp>
        <p:nvGrpSpPr>
          <p:cNvPr id="27" name="Group 26"/>
          <p:cNvGrpSpPr/>
          <p:nvPr/>
        </p:nvGrpSpPr>
        <p:grpSpPr>
          <a:xfrm>
            <a:off x="4568933" y="917014"/>
            <a:ext cx="2190216" cy="671759"/>
            <a:chOff x="3426700" y="687760"/>
            <a:chExt cx="1642662" cy="503819"/>
          </a:xfrm>
        </p:grpSpPr>
        <p:pic>
          <p:nvPicPr>
            <p:cNvPr id="235" name="Picture 234" descr="VPC-Internet-Gatewa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458" y="732675"/>
              <a:ext cx="458904" cy="458904"/>
            </a:xfrm>
            <a:prstGeom prst="rect">
              <a:avLst/>
            </a:prstGeom>
          </p:spPr>
        </p:pic>
        <p:sp>
          <p:nvSpPr>
            <p:cNvPr id="251" name="TextBox 8"/>
            <p:cNvSpPr txBox="1">
              <a:spLocks noChangeArrowheads="1"/>
            </p:cNvSpPr>
            <p:nvPr/>
          </p:nvSpPr>
          <p:spPr bwMode="auto">
            <a:xfrm>
              <a:off x="3426700" y="687760"/>
              <a:ext cx="1388639" cy="223090"/>
            </a:xfrm>
            <a:prstGeom prst="rect">
              <a:avLst/>
            </a:prstGeom>
            <a:noFill/>
            <a:ln w="9525">
              <a:noFill/>
              <a:miter lim="800000"/>
              <a:headEnd/>
              <a:tailEnd/>
            </a:ln>
          </p:spPr>
          <p:txBody>
            <a:bodyPr wrap="square">
              <a:spAutoFit/>
            </a:bodyPr>
            <a:lstStyle/>
            <a:p>
              <a:pPr algn="ctr" defTabSz="609585"/>
              <a:r>
                <a:rPr lang="en-US" sz="1333" dirty="0">
                  <a:solidFill>
                    <a:srgbClr val="474746"/>
                  </a:solidFill>
                  <a:ea typeface="Verdana" pitchFamily="34" charset="0"/>
                  <a:cs typeface="Verdana" pitchFamily="34" charset="0"/>
                </a:rPr>
                <a:t>Internet Gateway</a:t>
              </a:r>
            </a:p>
          </p:txBody>
        </p:sp>
      </p:grpSp>
      <p:grpSp>
        <p:nvGrpSpPr>
          <p:cNvPr id="11" name="Group 10"/>
          <p:cNvGrpSpPr/>
          <p:nvPr/>
        </p:nvGrpSpPr>
        <p:grpSpPr>
          <a:xfrm>
            <a:off x="2943183" y="1676093"/>
            <a:ext cx="3193600" cy="910731"/>
            <a:chOff x="2207387" y="1257070"/>
            <a:chExt cx="2395200" cy="683048"/>
          </a:xfrm>
        </p:grpSpPr>
        <p:sp>
          <p:nvSpPr>
            <p:cNvPr id="223" name="Rounded Rectangle 222"/>
            <p:cNvSpPr/>
            <p:nvPr/>
          </p:nvSpPr>
          <p:spPr>
            <a:xfrm>
              <a:off x="2305419" y="1257070"/>
              <a:ext cx="2297168" cy="683048"/>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pic>
          <p:nvPicPr>
            <p:cNvPr id="252" name="Picture 251"/>
            <p:cNvPicPr>
              <a:picLocks noChangeAspect="1"/>
            </p:cNvPicPr>
            <p:nvPr/>
          </p:nvPicPr>
          <p:blipFill>
            <a:blip r:embed="rId4"/>
            <a:stretch>
              <a:fillRect/>
            </a:stretch>
          </p:blipFill>
          <p:spPr>
            <a:xfrm>
              <a:off x="2207387" y="1442302"/>
              <a:ext cx="215900" cy="241300"/>
            </a:xfrm>
            <a:prstGeom prst="rect">
              <a:avLst/>
            </a:prstGeom>
          </p:spPr>
        </p:pic>
      </p:grpSp>
      <p:sp>
        <p:nvSpPr>
          <p:cNvPr id="265" name="TextBox 8"/>
          <p:cNvSpPr txBox="1">
            <a:spLocks noChangeArrowheads="1"/>
          </p:cNvSpPr>
          <p:nvPr/>
        </p:nvSpPr>
        <p:spPr bwMode="auto">
          <a:xfrm>
            <a:off x="3064092" y="2289355"/>
            <a:ext cx="1657000" cy="297454"/>
          </a:xfrm>
          <a:prstGeom prst="rect">
            <a:avLst/>
          </a:prstGeom>
          <a:noFill/>
          <a:ln w="9525">
            <a:noFill/>
            <a:miter lim="800000"/>
            <a:headEnd/>
            <a:tailEnd/>
          </a:ln>
        </p:spPr>
        <p:txBody>
          <a:bodyPr wrap="square">
            <a:spAutoFit/>
          </a:bodyPr>
          <a:lstStyle/>
          <a:p>
            <a:pPr algn="ctr" defTabSz="609585"/>
            <a:r>
              <a:rPr lang="en-US" sz="1333" dirty="0">
                <a:solidFill>
                  <a:srgbClr val="008000"/>
                </a:solidFill>
                <a:ea typeface="Verdana" pitchFamily="34" charset="0"/>
                <a:cs typeface="Verdana" pitchFamily="34" charset="0"/>
              </a:rPr>
              <a:t>Public Subnet</a:t>
            </a:r>
          </a:p>
        </p:txBody>
      </p:sp>
      <p:sp>
        <p:nvSpPr>
          <p:cNvPr id="123" name="Rounded Rectangle 122"/>
          <p:cNvSpPr/>
          <p:nvPr/>
        </p:nvSpPr>
        <p:spPr>
          <a:xfrm>
            <a:off x="449051" y="881806"/>
            <a:ext cx="10246140" cy="5259404"/>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sp>
        <p:nvSpPr>
          <p:cNvPr id="129" name="TextBox 8"/>
          <p:cNvSpPr txBox="1">
            <a:spLocks noChangeArrowheads="1"/>
          </p:cNvSpPr>
          <p:nvPr/>
        </p:nvSpPr>
        <p:spPr bwMode="auto">
          <a:xfrm>
            <a:off x="785649" y="5504529"/>
            <a:ext cx="1225907" cy="502573"/>
          </a:xfrm>
          <a:prstGeom prst="rect">
            <a:avLst/>
          </a:prstGeom>
          <a:noFill/>
          <a:ln w="9525">
            <a:noFill/>
            <a:miter lim="800000"/>
            <a:headEnd/>
            <a:tailEnd/>
          </a:ln>
        </p:spPr>
        <p:txBody>
          <a:bodyPr wrap="square">
            <a:spAutoFit/>
          </a:bodyPr>
          <a:lstStyle/>
          <a:p>
            <a:pPr algn="ctr" defTabSz="609585"/>
            <a:r>
              <a:rPr lang="en-US" sz="1333" b="1" dirty="0">
                <a:solidFill>
                  <a:srgbClr val="474746"/>
                </a:solidFill>
                <a:ea typeface="Verdana" pitchFamily="34" charset="0"/>
                <a:cs typeface="Verdana" pitchFamily="34" charset="0"/>
              </a:rPr>
              <a:t>us-west-2 region</a:t>
            </a:r>
          </a:p>
        </p:txBody>
      </p:sp>
      <p:grpSp>
        <p:nvGrpSpPr>
          <p:cNvPr id="13" name="Group 12"/>
          <p:cNvGrpSpPr/>
          <p:nvPr/>
        </p:nvGrpSpPr>
        <p:grpSpPr>
          <a:xfrm>
            <a:off x="3073894" y="2645171"/>
            <a:ext cx="3073383" cy="2815850"/>
            <a:chOff x="2305420" y="1983877"/>
            <a:chExt cx="2305037" cy="684873"/>
          </a:xfrm>
        </p:grpSpPr>
        <p:sp>
          <p:nvSpPr>
            <p:cNvPr id="225" name="Rounded Rectangle 224"/>
            <p:cNvSpPr/>
            <p:nvPr/>
          </p:nvSpPr>
          <p:spPr>
            <a:xfrm>
              <a:off x="2305420" y="1983877"/>
              <a:ext cx="2305037" cy="682217"/>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sp>
          <p:nvSpPr>
            <p:cNvPr id="266" name="TextBox 8"/>
            <p:cNvSpPr txBox="1">
              <a:spLocks noChangeArrowheads="1"/>
            </p:cNvSpPr>
            <p:nvPr/>
          </p:nvSpPr>
          <p:spPr bwMode="auto">
            <a:xfrm>
              <a:off x="2340596" y="2596403"/>
              <a:ext cx="1157696" cy="72347"/>
            </a:xfrm>
            <a:prstGeom prst="rect">
              <a:avLst/>
            </a:prstGeom>
            <a:noFill/>
            <a:ln w="9525">
              <a:noFill/>
              <a:miter lim="800000"/>
              <a:headEnd/>
              <a:tailEnd/>
            </a:ln>
          </p:spPr>
          <p:txBody>
            <a:bodyPr wrap="square">
              <a:spAutoFit/>
            </a:bodyPr>
            <a:lstStyle/>
            <a:p>
              <a:pPr algn="ctr" defTabSz="609585"/>
              <a:r>
                <a:rPr lang="en-US" sz="1333" dirty="0">
                  <a:solidFill>
                    <a:srgbClr val="FF0000"/>
                  </a:solidFill>
                  <a:ea typeface="Verdana" pitchFamily="34" charset="0"/>
                  <a:cs typeface="Verdana" pitchFamily="34" charset="0"/>
                </a:rPr>
                <a:t>Private Subnet</a:t>
              </a:r>
            </a:p>
          </p:txBody>
        </p:sp>
      </p:grpSp>
      <p:grpSp>
        <p:nvGrpSpPr>
          <p:cNvPr id="28" name="Group 27"/>
          <p:cNvGrpSpPr/>
          <p:nvPr/>
        </p:nvGrpSpPr>
        <p:grpSpPr>
          <a:xfrm>
            <a:off x="6523078" y="1059860"/>
            <a:ext cx="5349577" cy="1112627"/>
            <a:chOff x="4892308" y="794895"/>
            <a:chExt cx="4012183" cy="834470"/>
          </a:xfrm>
        </p:grpSpPr>
        <p:cxnSp>
          <p:nvCxnSpPr>
            <p:cNvPr id="253" name="Elbow Connector 252"/>
            <p:cNvCxnSpPr>
              <a:stCxn id="95" idx="0"/>
            </p:cNvCxnSpPr>
            <p:nvPr/>
          </p:nvCxnSpPr>
          <p:spPr>
            <a:xfrm rot="16200000" flipV="1">
              <a:off x="6664045" y="-976842"/>
              <a:ext cx="102950" cy="3646423"/>
            </a:xfrm>
            <a:prstGeom prst="bentConnector3">
              <a:avLst>
                <a:gd name="adj1" fmla="val 254467"/>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pic>
          <p:nvPicPr>
            <p:cNvPr id="95" name="Picture 94" descr="Interne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2971" y="897845"/>
              <a:ext cx="731520" cy="731520"/>
            </a:xfrm>
            <a:prstGeom prst="rect">
              <a:avLst/>
            </a:prstGeom>
          </p:spPr>
        </p:pic>
      </p:grpSp>
      <p:grpSp>
        <p:nvGrpSpPr>
          <p:cNvPr id="23" name="Group 22"/>
          <p:cNvGrpSpPr/>
          <p:nvPr/>
        </p:nvGrpSpPr>
        <p:grpSpPr>
          <a:xfrm>
            <a:off x="6763980" y="2640148"/>
            <a:ext cx="2976433" cy="2812071"/>
            <a:chOff x="5072984" y="1980114"/>
            <a:chExt cx="2232325" cy="686479"/>
          </a:xfrm>
        </p:grpSpPr>
        <p:sp>
          <p:nvSpPr>
            <p:cNvPr id="277" name="TextBox 8"/>
            <p:cNvSpPr txBox="1">
              <a:spLocks noChangeArrowheads="1"/>
            </p:cNvSpPr>
            <p:nvPr/>
          </p:nvSpPr>
          <p:spPr bwMode="auto">
            <a:xfrm>
              <a:off x="5947824" y="2593979"/>
              <a:ext cx="1357485" cy="72614"/>
            </a:xfrm>
            <a:prstGeom prst="rect">
              <a:avLst/>
            </a:prstGeom>
            <a:noFill/>
            <a:ln w="9525">
              <a:noFill/>
              <a:miter lim="800000"/>
              <a:headEnd/>
              <a:tailEnd/>
            </a:ln>
          </p:spPr>
          <p:txBody>
            <a:bodyPr wrap="square">
              <a:spAutoFit/>
            </a:bodyPr>
            <a:lstStyle/>
            <a:p>
              <a:pPr algn="ctr" defTabSz="609585"/>
              <a:r>
                <a:rPr lang="en-US" sz="1333" dirty="0">
                  <a:solidFill>
                    <a:srgbClr val="FF0000"/>
                  </a:solidFill>
                  <a:ea typeface="Verdana" pitchFamily="34" charset="0"/>
                  <a:cs typeface="Verdana" pitchFamily="34" charset="0"/>
                </a:rPr>
                <a:t>Private Subnet</a:t>
              </a:r>
            </a:p>
          </p:txBody>
        </p:sp>
        <p:sp>
          <p:nvSpPr>
            <p:cNvPr id="116" name="Rounded Rectangle 115"/>
            <p:cNvSpPr/>
            <p:nvPr/>
          </p:nvSpPr>
          <p:spPr>
            <a:xfrm>
              <a:off x="5072984" y="1980114"/>
              <a:ext cx="2135630" cy="682217"/>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grpSp>
      <p:pic>
        <p:nvPicPr>
          <p:cNvPr id="58" name="Picture 57"/>
          <p:cNvPicPr>
            <a:picLocks noChangeAspect="1"/>
          </p:cNvPicPr>
          <p:nvPr/>
        </p:nvPicPr>
        <p:blipFill>
          <a:blip r:embed="rId4"/>
          <a:stretch>
            <a:fillRect/>
          </a:stretch>
        </p:blipFill>
        <p:spPr>
          <a:xfrm>
            <a:off x="2943183" y="3773522"/>
            <a:ext cx="287867" cy="321733"/>
          </a:xfrm>
          <a:prstGeom prst="rect">
            <a:avLst/>
          </a:prstGeom>
        </p:spPr>
      </p:pic>
      <p:pic>
        <p:nvPicPr>
          <p:cNvPr id="59" name="Picture 58"/>
          <p:cNvPicPr>
            <a:picLocks noChangeAspect="1"/>
          </p:cNvPicPr>
          <p:nvPr/>
        </p:nvPicPr>
        <p:blipFill>
          <a:blip r:embed="rId4"/>
          <a:stretch>
            <a:fillRect/>
          </a:stretch>
        </p:blipFill>
        <p:spPr>
          <a:xfrm>
            <a:off x="9490257" y="3773522"/>
            <a:ext cx="287867" cy="321733"/>
          </a:xfrm>
          <a:prstGeom prst="rect">
            <a:avLst/>
          </a:prstGeom>
        </p:spPr>
      </p:pic>
      <p:grpSp>
        <p:nvGrpSpPr>
          <p:cNvPr id="69" name="Group 68"/>
          <p:cNvGrpSpPr/>
          <p:nvPr/>
        </p:nvGrpSpPr>
        <p:grpSpPr>
          <a:xfrm>
            <a:off x="6777245" y="1678438"/>
            <a:ext cx="2997495" cy="909623"/>
            <a:chOff x="2305419" y="1215710"/>
            <a:chExt cx="2248121" cy="682217"/>
          </a:xfrm>
        </p:grpSpPr>
        <p:sp>
          <p:nvSpPr>
            <p:cNvPr id="70" name="Rounded Rectangle 69"/>
            <p:cNvSpPr/>
            <p:nvPr/>
          </p:nvSpPr>
          <p:spPr>
            <a:xfrm>
              <a:off x="2305419" y="1215710"/>
              <a:ext cx="2125680" cy="682217"/>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pic>
          <p:nvPicPr>
            <p:cNvPr id="71" name="Picture 70"/>
            <p:cNvPicPr>
              <a:picLocks noChangeAspect="1"/>
            </p:cNvPicPr>
            <p:nvPr/>
          </p:nvPicPr>
          <p:blipFill>
            <a:blip r:embed="rId4"/>
            <a:stretch>
              <a:fillRect/>
            </a:stretch>
          </p:blipFill>
          <p:spPr>
            <a:xfrm>
              <a:off x="4337640" y="1430240"/>
              <a:ext cx="215900" cy="241300"/>
            </a:xfrm>
            <a:prstGeom prst="rect">
              <a:avLst/>
            </a:prstGeom>
          </p:spPr>
        </p:pic>
      </p:grpSp>
      <p:sp>
        <p:nvSpPr>
          <p:cNvPr id="72" name="TextBox 8"/>
          <p:cNvSpPr txBox="1">
            <a:spLocks noChangeArrowheads="1"/>
          </p:cNvSpPr>
          <p:nvPr/>
        </p:nvSpPr>
        <p:spPr bwMode="auto">
          <a:xfrm>
            <a:off x="8100709" y="2289355"/>
            <a:ext cx="1657000" cy="297454"/>
          </a:xfrm>
          <a:prstGeom prst="rect">
            <a:avLst/>
          </a:prstGeom>
          <a:noFill/>
          <a:ln w="9525">
            <a:noFill/>
            <a:miter lim="800000"/>
            <a:headEnd/>
            <a:tailEnd/>
          </a:ln>
        </p:spPr>
        <p:txBody>
          <a:bodyPr wrap="square">
            <a:spAutoFit/>
          </a:bodyPr>
          <a:lstStyle/>
          <a:p>
            <a:pPr algn="ctr" defTabSz="609585"/>
            <a:r>
              <a:rPr lang="en-US" sz="1333" dirty="0">
                <a:solidFill>
                  <a:srgbClr val="008000"/>
                </a:solidFill>
                <a:ea typeface="Verdana" pitchFamily="34" charset="0"/>
                <a:cs typeface="Verdana" pitchFamily="34" charset="0"/>
              </a:rPr>
              <a:t>Public Subnet</a:t>
            </a:r>
          </a:p>
        </p:txBody>
      </p:sp>
      <p:pic>
        <p:nvPicPr>
          <p:cNvPr id="48" name="Picture 47" descr="Database_Amazon RDS Oracle DB Instance.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2097" y="4485429"/>
            <a:ext cx="886407" cy="886407"/>
          </a:xfrm>
          <a:prstGeom prst="rect">
            <a:avLst/>
          </a:prstGeom>
        </p:spPr>
      </p:pic>
      <p:sp>
        <p:nvSpPr>
          <p:cNvPr id="49" name="TextBox 8"/>
          <p:cNvSpPr txBox="1">
            <a:spLocks noChangeArrowheads="1"/>
          </p:cNvSpPr>
          <p:nvPr/>
        </p:nvSpPr>
        <p:spPr bwMode="auto">
          <a:xfrm>
            <a:off x="3189409" y="4696466"/>
            <a:ext cx="1225907"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DB Tier</a:t>
            </a:r>
          </a:p>
        </p:txBody>
      </p:sp>
      <p:sp>
        <p:nvSpPr>
          <p:cNvPr id="50" name="TextBox 8"/>
          <p:cNvSpPr txBox="1">
            <a:spLocks noChangeArrowheads="1"/>
          </p:cNvSpPr>
          <p:nvPr/>
        </p:nvSpPr>
        <p:spPr bwMode="auto">
          <a:xfrm>
            <a:off x="3189409" y="3865885"/>
            <a:ext cx="1225907"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App Tier</a:t>
            </a:r>
          </a:p>
        </p:txBody>
      </p:sp>
      <p:pic>
        <p:nvPicPr>
          <p:cNvPr id="54" name="Picture 53" descr="Database_Amazon RDS Oracle DB Instance.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5870" y="4474245"/>
            <a:ext cx="886407" cy="886407"/>
          </a:xfrm>
          <a:prstGeom prst="rect">
            <a:avLst/>
          </a:prstGeom>
        </p:spPr>
      </p:pic>
      <p:sp>
        <p:nvSpPr>
          <p:cNvPr id="55" name="TextBox 8"/>
          <p:cNvSpPr txBox="1">
            <a:spLocks noChangeArrowheads="1"/>
          </p:cNvSpPr>
          <p:nvPr/>
        </p:nvSpPr>
        <p:spPr bwMode="auto">
          <a:xfrm>
            <a:off x="8289631" y="4696467"/>
            <a:ext cx="1225907"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DB Tier</a:t>
            </a:r>
          </a:p>
        </p:txBody>
      </p:sp>
      <p:sp>
        <p:nvSpPr>
          <p:cNvPr id="56" name="TextBox 8"/>
          <p:cNvSpPr txBox="1">
            <a:spLocks noChangeArrowheads="1"/>
          </p:cNvSpPr>
          <p:nvPr/>
        </p:nvSpPr>
        <p:spPr bwMode="auto">
          <a:xfrm>
            <a:off x="8289631" y="3847261"/>
            <a:ext cx="1225907"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App Tier</a:t>
            </a:r>
          </a:p>
        </p:txBody>
      </p:sp>
      <p:pic>
        <p:nvPicPr>
          <p:cNvPr id="57" name="Picture 56" descr="EC2-Instanc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15212" y="3745645"/>
            <a:ext cx="680177" cy="680177"/>
          </a:xfrm>
          <a:prstGeom prst="rect">
            <a:avLst/>
          </a:prstGeom>
        </p:spPr>
      </p:pic>
      <p:pic>
        <p:nvPicPr>
          <p:cNvPr id="60" name="Picture 59" descr="EC2-Instanc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68985" y="3717949"/>
            <a:ext cx="680177" cy="680177"/>
          </a:xfrm>
          <a:prstGeom prst="rect">
            <a:avLst/>
          </a:prstGeom>
        </p:spPr>
      </p:pic>
      <p:sp>
        <p:nvSpPr>
          <p:cNvPr id="63" name="TextBox 8"/>
          <p:cNvSpPr txBox="1">
            <a:spLocks noChangeArrowheads="1"/>
          </p:cNvSpPr>
          <p:nvPr/>
        </p:nvSpPr>
        <p:spPr bwMode="auto">
          <a:xfrm>
            <a:off x="3146384" y="1824910"/>
            <a:ext cx="1311961"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Web Tier</a:t>
            </a:r>
          </a:p>
        </p:txBody>
      </p:sp>
      <p:sp>
        <p:nvSpPr>
          <p:cNvPr id="64" name="TextBox 8"/>
          <p:cNvSpPr txBox="1">
            <a:spLocks noChangeArrowheads="1"/>
          </p:cNvSpPr>
          <p:nvPr/>
        </p:nvSpPr>
        <p:spPr bwMode="auto">
          <a:xfrm>
            <a:off x="8252276" y="1806286"/>
            <a:ext cx="1300616"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Web Tier</a:t>
            </a:r>
          </a:p>
        </p:txBody>
      </p:sp>
      <p:pic>
        <p:nvPicPr>
          <p:cNvPr id="65" name="Picture 64" descr="EC2-Instanc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15212" y="1676094"/>
            <a:ext cx="680177" cy="680177"/>
          </a:xfrm>
          <a:prstGeom prst="rect">
            <a:avLst/>
          </a:prstGeom>
        </p:spPr>
      </p:pic>
      <p:pic>
        <p:nvPicPr>
          <p:cNvPr id="66" name="Picture 65" descr="EC2-Instanc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68985" y="1676974"/>
            <a:ext cx="680177" cy="680177"/>
          </a:xfrm>
          <a:prstGeom prst="rect">
            <a:avLst/>
          </a:prstGeom>
        </p:spPr>
      </p:pic>
      <p:sp>
        <p:nvSpPr>
          <p:cNvPr id="68" name="TextBox 8"/>
          <p:cNvSpPr txBox="1">
            <a:spLocks noChangeArrowheads="1"/>
          </p:cNvSpPr>
          <p:nvPr/>
        </p:nvSpPr>
        <p:spPr bwMode="auto">
          <a:xfrm>
            <a:off x="3146384" y="1820458"/>
            <a:ext cx="1311961"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NAT</a:t>
            </a:r>
          </a:p>
        </p:txBody>
      </p:sp>
      <p:sp>
        <p:nvSpPr>
          <p:cNvPr id="75" name="TextBox 8"/>
          <p:cNvSpPr txBox="1">
            <a:spLocks noChangeArrowheads="1"/>
          </p:cNvSpPr>
          <p:nvPr/>
        </p:nvSpPr>
        <p:spPr bwMode="auto">
          <a:xfrm>
            <a:off x="8252276" y="1801834"/>
            <a:ext cx="1300616"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NAT</a:t>
            </a:r>
          </a:p>
        </p:txBody>
      </p:sp>
      <p:pic>
        <p:nvPicPr>
          <p:cNvPr id="77" name="Picture 76" descr="EC2-Instanc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15212" y="1671642"/>
            <a:ext cx="680177" cy="680177"/>
          </a:xfrm>
          <a:prstGeom prst="rect">
            <a:avLst/>
          </a:prstGeom>
        </p:spPr>
      </p:pic>
      <p:grpSp>
        <p:nvGrpSpPr>
          <p:cNvPr id="61" name="Group 60"/>
          <p:cNvGrpSpPr/>
          <p:nvPr/>
        </p:nvGrpSpPr>
        <p:grpSpPr>
          <a:xfrm>
            <a:off x="4388311" y="3745777"/>
            <a:ext cx="990685" cy="741463"/>
            <a:chOff x="2966411" y="2745897"/>
            <a:chExt cx="743014" cy="556097"/>
          </a:xfrm>
        </p:grpSpPr>
        <p:pic>
          <p:nvPicPr>
            <p:cNvPr id="62" name="Picture 61" descr="EC2-Instances.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66411" y="2745897"/>
              <a:ext cx="694498" cy="556097"/>
            </a:xfrm>
            <a:prstGeom prst="rect">
              <a:avLst/>
            </a:prstGeom>
          </p:spPr>
        </p:pic>
        <p:pic>
          <p:nvPicPr>
            <p:cNvPr id="73" name="Picture 72" descr="EBS-Volume.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05674" y="2969883"/>
              <a:ext cx="303751" cy="303751"/>
            </a:xfrm>
            <a:prstGeom prst="rect">
              <a:avLst/>
            </a:prstGeom>
          </p:spPr>
        </p:pic>
      </p:grpSp>
      <p:pic>
        <p:nvPicPr>
          <p:cNvPr id="78" name="Picture 77" descr="EC2-Instanc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68985" y="1672522"/>
            <a:ext cx="680177" cy="680177"/>
          </a:xfrm>
          <a:prstGeom prst="rect">
            <a:avLst/>
          </a:prstGeom>
        </p:spPr>
      </p:pic>
      <p:pic>
        <p:nvPicPr>
          <p:cNvPr id="74" name="Picture 73" descr="EC2-Instances.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71589" y="2903699"/>
            <a:ext cx="835331" cy="668864"/>
          </a:xfrm>
          <a:prstGeom prst="rect">
            <a:avLst/>
          </a:prstGeom>
        </p:spPr>
      </p:pic>
      <p:grpSp>
        <p:nvGrpSpPr>
          <p:cNvPr id="79" name="Group 78"/>
          <p:cNvGrpSpPr/>
          <p:nvPr/>
        </p:nvGrpSpPr>
        <p:grpSpPr>
          <a:xfrm>
            <a:off x="7317188" y="3724523"/>
            <a:ext cx="990685" cy="741463"/>
            <a:chOff x="2966411" y="2745897"/>
            <a:chExt cx="743014" cy="556097"/>
          </a:xfrm>
        </p:grpSpPr>
        <p:pic>
          <p:nvPicPr>
            <p:cNvPr id="80" name="Picture 79" descr="EC2-Instances.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66411" y="2745897"/>
              <a:ext cx="694498" cy="556097"/>
            </a:xfrm>
            <a:prstGeom prst="rect">
              <a:avLst/>
            </a:prstGeom>
          </p:spPr>
        </p:pic>
        <p:pic>
          <p:nvPicPr>
            <p:cNvPr id="81" name="Picture 80" descr="EBS-Volume.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05674" y="2969883"/>
              <a:ext cx="303751" cy="303751"/>
            </a:xfrm>
            <a:prstGeom prst="rect">
              <a:avLst/>
            </a:prstGeom>
          </p:spPr>
        </p:pic>
      </p:grpSp>
      <p:pic>
        <p:nvPicPr>
          <p:cNvPr id="82" name="Picture 81" descr="EC2-Instances.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94865" y="2967025"/>
            <a:ext cx="835331" cy="668864"/>
          </a:xfrm>
          <a:prstGeom prst="rect">
            <a:avLst/>
          </a:prstGeom>
        </p:spPr>
      </p:pic>
      <p:sp>
        <p:nvSpPr>
          <p:cNvPr id="83" name="TextBox 8"/>
          <p:cNvSpPr txBox="1">
            <a:spLocks noChangeArrowheads="1"/>
          </p:cNvSpPr>
          <p:nvPr/>
        </p:nvSpPr>
        <p:spPr bwMode="auto">
          <a:xfrm>
            <a:off x="4987212" y="2289355"/>
            <a:ext cx="1657000" cy="297454"/>
          </a:xfrm>
          <a:prstGeom prst="rect">
            <a:avLst/>
          </a:prstGeom>
          <a:noFill/>
          <a:ln w="9525">
            <a:noFill/>
            <a:miter lim="800000"/>
            <a:headEnd/>
            <a:tailEnd/>
          </a:ln>
        </p:spPr>
        <p:txBody>
          <a:bodyPr wrap="square">
            <a:spAutoFit/>
          </a:bodyPr>
          <a:lstStyle/>
          <a:p>
            <a:pPr algn="ctr" defTabSz="609585"/>
            <a:r>
              <a:rPr lang="en-US" sz="1333" dirty="0">
                <a:solidFill>
                  <a:srgbClr val="008000"/>
                </a:solidFill>
                <a:ea typeface="Verdana" pitchFamily="34" charset="0"/>
                <a:cs typeface="Verdana" pitchFamily="34" charset="0"/>
              </a:rPr>
              <a:t>/24</a:t>
            </a:r>
          </a:p>
        </p:txBody>
      </p:sp>
      <p:sp>
        <p:nvSpPr>
          <p:cNvPr id="84" name="TextBox 8"/>
          <p:cNvSpPr txBox="1">
            <a:spLocks noChangeArrowheads="1"/>
          </p:cNvSpPr>
          <p:nvPr/>
        </p:nvSpPr>
        <p:spPr bwMode="auto">
          <a:xfrm>
            <a:off x="6336781" y="2294099"/>
            <a:ext cx="1657000" cy="297454"/>
          </a:xfrm>
          <a:prstGeom prst="rect">
            <a:avLst/>
          </a:prstGeom>
          <a:noFill/>
          <a:ln w="9525">
            <a:noFill/>
            <a:miter lim="800000"/>
            <a:headEnd/>
            <a:tailEnd/>
          </a:ln>
        </p:spPr>
        <p:txBody>
          <a:bodyPr wrap="square">
            <a:spAutoFit/>
          </a:bodyPr>
          <a:lstStyle/>
          <a:p>
            <a:pPr algn="ctr" defTabSz="609585"/>
            <a:r>
              <a:rPr lang="en-US" sz="1333" dirty="0">
                <a:solidFill>
                  <a:srgbClr val="008000"/>
                </a:solidFill>
                <a:ea typeface="Verdana" pitchFamily="34" charset="0"/>
                <a:cs typeface="Verdana" pitchFamily="34" charset="0"/>
              </a:rPr>
              <a:t>/24</a:t>
            </a:r>
          </a:p>
        </p:txBody>
      </p:sp>
      <p:sp>
        <p:nvSpPr>
          <p:cNvPr id="85" name="TextBox 8"/>
          <p:cNvSpPr txBox="1">
            <a:spLocks noChangeArrowheads="1"/>
          </p:cNvSpPr>
          <p:nvPr/>
        </p:nvSpPr>
        <p:spPr bwMode="auto">
          <a:xfrm>
            <a:off x="5043915" y="5154298"/>
            <a:ext cx="1543595" cy="297454"/>
          </a:xfrm>
          <a:prstGeom prst="rect">
            <a:avLst/>
          </a:prstGeom>
          <a:noFill/>
          <a:ln w="9525">
            <a:noFill/>
            <a:miter lim="800000"/>
            <a:headEnd/>
            <a:tailEnd/>
          </a:ln>
        </p:spPr>
        <p:txBody>
          <a:bodyPr wrap="square">
            <a:spAutoFit/>
          </a:bodyPr>
          <a:lstStyle/>
          <a:p>
            <a:pPr algn="ctr" defTabSz="609585"/>
            <a:r>
              <a:rPr lang="en-US" sz="1333" dirty="0">
                <a:solidFill>
                  <a:srgbClr val="FF0000"/>
                </a:solidFill>
                <a:ea typeface="Verdana" pitchFamily="34" charset="0"/>
                <a:cs typeface="Verdana" pitchFamily="34" charset="0"/>
              </a:rPr>
              <a:t>/23</a:t>
            </a:r>
          </a:p>
        </p:txBody>
      </p:sp>
      <p:sp>
        <p:nvSpPr>
          <p:cNvPr id="86" name="TextBox 8"/>
          <p:cNvSpPr txBox="1">
            <a:spLocks noChangeArrowheads="1"/>
          </p:cNvSpPr>
          <p:nvPr/>
        </p:nvSpPr>
        <p:spPr bwMode="auto">
          <a:xfrm>
            <a:off x="6393484" y="5154298"/>
            <a:ext cx="1543595" cy="297454"/>
          </a:xfrm>
          <a:prstGeom prst="rect">
            <a:avLst/>
          </a:prstGeom>
          <a:noFill/>
          <a:ln w="9525">
            <a:noFill/>
            <a:miter lim="800000"/>
            <a:headEnd/>
            <a:tailEnd/>
          </a:ln>
        </p:spPr>
        <p:txBody>
          <a:bodyPr wrap="square">
            <a:spAutoFit/>
          </a:bodyPr>
          <a:lstStyle/>
          <a:p>
            <a:pPr algn="ctr" defTabSz="609585"/>
            <a:r>
              <a:rPr lang="en-US" sz="1333" dirty="0">
                <a:solidFill>
                  <a:srgbClr val="FF0000"/>
                </a:solidFill>
                <a:ea typeface="Verdana" pitchFamily="34" charset="0"/>
                <a:cs typeface="Verdana" pitchFamily="34" charset="0"/>
              </a:rPr>
              <a:t>/23</a:t>
            </a:r>
          </a:p>
        </p:txBody>
      </p:sp>
      <p:sp>
        <p:nvSpPr>
          <p:cNvPr id="87" name="TextBox 8"/>
          <p:cNvSpPr txBox="1">
            <a:spLocks noChangeArrowheads="1"/>
          </p:cNvSpPr>
          <p:nvPr/>
        </p:nvSpPr>
        <p:spPr bwMode="auto">
          <a:xfrm>
            <a:off x="2678367" y="881806"/>
            <a:ext cx="1543595" cy="297454"/>
          </a:xfrm>
          <a:prstGeom prst="rect">
            <a:avLst/>
          </a:prstGeom>
          <a:noFill/>
          <a:ln w="9525">
            <a:noFill/>
            <a:miter lim="800000"/>
            <a:headEnd/>
            <a:tailEnd/>
          </a:ln>
        </p:spPr>
        <p:txBody>
          <a:bodyPr wrap="square">
            <a:spAutoFit/>
          </a:bodyPr>
          <a:lstStyle/>
          <a:p>
            <a:pPr algn="ctr" defTabSz="609585"/>
            <a:r>
              <a:rPr lang="en-US" sz="1333" dirty="0">
                <a:solidFill>
                  <a:srgbClr val="474746"/>
                </a:solidFill>
                <a:ea typeface="Verdana" pitchFamily="34" charset="0"/>
                <a:cs typeface="Verdana" pitchFamily="34" charset="0"/>
              </a:rPr>
              <a:t>/20</a:t>
            </a:r>
          </a:p>
        </p:txBody>
      </p:sp>
      <p:pic>
        <p:nvPicPr>
          <p:cNvPr id="88" name="Picture 8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57159" y="842230"/>
            <a:ext cx="833453" cy="544060"/>
          </a:xfrm>
          <a:prstGeom prst="rect">
            <a:avLst/>
          </a:prstGeom>
        </p:spPr>
      </p:pic>
      <p:pic>
        <p:nvPicPr>
          <p:cNvPr id="90" name="Picture 8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02149" y="1708510"/>
            <a:ext cx="726375" cy="871649"/>
          </a:xfrm>
          <a:prstGeom prst="rect">
            <a:avLst/>
          </a:prstGeom>
        </p:spPr>
      </p:pic>
    </p:spTree>
    <p:extLst>
      <p:ext uri="{BB962C8B-B14F-4D97-AF65-F5344CB8AC3E}">
        <p14:creationId xmlns:p14="http://schemas.microsoft.com/office/powerpoint/2010/main" val="227140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1" nodeType="clickEffect">
                                  <p:stCondLst>
                                    <p:cond delay="0"/>
                                  </p:stCondLst>
                                  <p:childTnLst>
                                    <p:animMotion origin="layout" path="M 4.44444E-6 -1.23457E-6 L 0.00156 0.16605 " pathEditMode="relative" rAng="0" ptsTypes="AA">
                                      <p:cBhvr>
                                        <p:cTn id="60" dur="2000" fill="hold"/>
                                        <p:tgtEl>
                                          <p:spTgt spid="63"/>
                                        </p:tgtEl>
                                        <p:attrNameLst>
                                          <p:attrName>ppt_x</p:attrName>
                                          <p:attrName>ppt_y</p:attrName>
                                        </p:attrNameLst>
                                      </p:cBhvr>
                                      <p:rCtr x="69" y="8302"/>
                                    </p:animMotion>
                                  </p:childTnLst>
                                </p:cTn>
                              </p:par>
                              <p:par>
                                <p:cTn id="61" presetID="42" presetClass="path" presetSubtype="0" accel="50000" decel="50000" fill="hold" nodeType="withEffect">
                                  <p:stCondLst>
                                    <p:cond delay="0"/>
                                  </p:stCondLst>
                                  <p:childTnLst>
                                    <p:animMotion origin="layout" path="M -3.88889E-6 2.83951E-6 L 0.00035 0.16913 " pathEditMode="relative" rAng="0" ptsTypes="AA">
                                      <p:cBhvr>
                                        <p:cTn id="62" dur="2000" fill="hold"/>
                                        <p:tgtEl>
                                          <p:spTgt spid="65"/>
                                        </p:tgtEl>
                                        <p:attrNameLst>
                                          <p:attrName>ppt_x</p:attrName>
                                          <p:attrName>ppt_y</p:attrName>
                                        </p:attrNameLst>
                                      </p:cBhvr>
                                      <p:rCtr x="17" y="8457"/>
                                    </p:animMotion>
                                  </p:childTnLst>
                                </p:cTn>
                              </p:par>
                              <p:par>
                                <p:cTn id="63" presetID="42" presetClass="path" presetSubtype="0" accel="50000" decel="50000" fill="hold" nodeType="withEffect">
                                  <p:stCondLst>
                                    <p:cond delay="0"/>
                                  </p:stCondLst>
                                  <p:childTnLst>
                                    <p:animMotion origin="layout" path="M -1.38889E-6 4.19753E-6 L 0.00035 0.17592 " pathEditMode="relative" rAng="0" ptsTypes="AA">
                                      <p:cBhvr>
                                        <p:cTn id="64" dur="2000" fill="hold"/>
                                        <p:tgtEl>
                                          <p:spTgt spid="66"/>
                                        </p:tgtEl>
                                        <p:attrNameLst>
                                          <p:attrName>ppt_x</p:attrName>
                                          <p:attrName>ppt_y</p:attrName>
                                        </p:attrNameLst>
                                      </p:cBhvr>
                                      <p:rCtr x="17" y="8796"/>
                                    </p:animMotion>
                                  </p:childTnLst>
                                </p:cTn>
                              </p:par>
                              <p:par>
                                <p:cTn id="65" presetID="42" presetClass="path" presetSubtype="0" accel="50000" decel="50000" fill="hold" grpId="1" nodeType="withEffect">
                                  <p:stCondLst>
                                    <p:cond delay="0"/>
                                  </p:stCondLst>
                                  <p:childTnLst>
                                    <p:animMotion origin="layout" path="M 1.66667E-6 -3.45679E-6 L 0.00052 0.17408 " pathEditMode="relative" rAng="0" ptsTypes="AA">
                                      <p:cBhvr>
                                        <p:cTn id="66" dur="2000" fill="hold"/>
                                        <p:tgtEl>
                                          <p:spTgt spid="64"/>
                                        </p:tgtEl>
                                        <p:attrNameLst>
                                          <p:attrName>ppt_x</p:attrName>
                                          <p:attrName>ppt_y</p:attrName>
                                        </p:attrNameLst>
                                      </p:cBhvr>
                                      <p:rCtr x="17" y="8704"/>
                                    </p:animMotion>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90"/>
                                        </p:tgtEl>
                                        <p:attrNameLst>
                                          <p:attrName>style.visibility</p:attrName>
                                        </p:attrNameLst>
                                      </p:cBhvr>
                                      <p:to>
                                        <p:strVal val="visible"/>
                                      </p:to>
                                    </p:set>
                                    <p:animEffect transition="in" filter="fade">
                                      <p:cBhvr>
                                        <p:cTn id="71" dur="500"/>
                                        <p:tgtEl>
                                          <p:spTgt spid="90"/>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68"/>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77"/>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78"/>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57"/>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60"/>
                                        </p:tgtEl>
                                        <p:attrNameLst>
                                          <p:attrName>style.visibility</p:attrName>
                                        </p:attrNameLst>
                                      </p:cBhvr>
                                      <p:to>
                                        <p:strVal val="hidden"/>
                                      </p:to>
                                    </p:set>
                                  </p:childTnLst>
                                </p:cTn>
                              </p:par>
                              <p:par>
                                <p:cTn id="88" presetID="1" presetClass="entr" presetSubtype="0" fill="hold" nodeType="withEffect">
                                  <p:stCondLst>
                                    <p:cond delay="0"/>
                                  </p:stCondLst>
                                  <p:childTnLst>
                                    <p:set>
                                      <p:cBhvr>
                                        <p:cTn id="89" dur="1" fill="hold">
                                          <p:stCondLst>
                                            <p:cond delay="0"/>
                                          </p:stCondLst>
                                        </p:cTn>
                                        <p:tgtEl>
                                          <p:spTgt spid="61"/>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74"/>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82"/>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79"/>
                                        </p:tgtEl>
                                        <p:attrNameLst>
                                          <p:attrName>style.visibility</p:attrName>
                                        </p:attrNameLst>
                                      </p:cBhvr>
                                      <p:to>
                                        <p:strVal val="visible"/>
                                      </p:to>
                                    </p:set>
                                  </p:childTnLst>
                                </p:cTn>
                              </p:par>
                              <p:par>
                                <p:cTn id="96" presetID="1" presetClass="exit" presetSubtype="0" fill="hold" nodeType="withEffect">
                                  <p:stCondLst>
                                    <p:cond delay="0"/>
                                  </p:stCondLst>
                                  <p:childTnLst>
                                    <p:set>
                                      <p:cBhvr>
                                        <p:cTn id="97" dur="1" fill="hold">
                                          <p:stCondLst>
                                            <p:cond delay="0"/>
                                          </p:stCondLst>
                                        </p:cTn>
                                        <p:tgtEl>
                                          <p:spTgt spid="65"/>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66"/>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8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4"/>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85"/>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86"/>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 grpId="0"/>
      <p:bldP spid="72" grpId="0"/>
      <p:bldP spid="49" grpId="0"/>
      <p:bldP spid="50" grpId="0"/>
      <p:bldP spid="55" grpId="0"/>
      <p:bldP spid="56" grpId="0"/>
      <p:bldP spid="63" grpId="0"/>
      <p:bldP spid="63" grpId="1"/>
      <p:bldP spid="64" grpId="0"/>
      <p:bldP spid="64" grpId="1"/>
      <p:bldP spid="68" grpId="0"/>
      <p:bldP spid="75" grpId="0"/>
      <p:bldP spid="83" grpId="0"/>
      <p:bldP spid="84" grpId="0"/>
      <p:bldP spid="85" grpId="0"/>
      <p:bldP spid="86" grpId="0"/>
      <p:bldP spid="8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itle 1"/>
          <p:cNvSpPr>
            <a:spLocks noGrp="1"/>
          </p:cNvSpPr>
          <p:nvPr>
            <p:ph type="title"/>
          </p:nvPr>
        </p:nvSpPr>
        <p:spPr/>
        <p:txBody>
          <a:bodyPr/>
          <a:lstStyle/>
          <a:p>
            <a:r>
              <a:rPr lang="en-US" dirty="0" smtClean="0">
                <a:latin typeface="+mj-lt"/>
              </a:rPr>
              <a:t>Subnets</a:t>
            </a:r>
            <a:endParaRPr lang="en-US" dirty="0">
              <a:latin typeface="+mj-lt"/>
            </a:endParaRPr>
          </a:p>
        </p:txBody>
      </p:sp>
      <p:grpSp>
        <p:nvGrpSpPr>
          <p:cNvPr id="30" name="Group 29"/>
          <p:cNvGrpSpPr/>
          <p:nvPr/>
        </p:nvGrpSpPr>
        <p:grpSpPr>
          <a:xfrm>
            <a:off x="2816989" y="1445349"/>
            <a:ext cx="3506849" cy="4328025"/>
            <a:chOff x="1786257" y="1084011"/>
            <a:chExt cx="2956621" cy="3246019"/>
          </a:xfrm>
        </p:grpSpPr>
        <p:sp>
          <p:nvSpPr>
            <p:cNvPr id="20" name="Rounded Rectangle 19"/>
            <p:cNvSpPr/>
            <p:nvPr/>
          </p:nvSpPr>
          <p:spPr>
            <a:xfrm>
              <a:off x="1786257" y="1084011"/>
              <a:ext cx="2956621" cy="3244441"/>
            </a:xfrm>
            <a:prstGeom prst="roundRect">
              <a:avLst>
                <a:gd name="adj" fmla="val 9818"/>
              </a:avLst>
            </a:prstGeom>
            <a:solidFill>
              <a:schemeClr val="bg1"/>
            </a:solid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dirty="0">
                <a:solidFill>
                  <a:srgbClr val="474746"/>
                </a:solidFill>
              </a:endParaRPr>
            </a:p>
          </p:txBody>
        </p:sp>
        <p:sp>
          <p:nvSpPr>
            <p:cNvPr id="21" name="TextBox 32"/>
            <p:cNvSpPr txBox="1">
              <a:spLocks noChangeArrowheads="1"/>
            </p:cNvSpPr>
            <p:nvPr/>
          </p:nvSpPr>
          <p:spPr bwMode="auto">
            <a:xfrm>
              <a:off x="1852157" y="4122281"/>
              <a:ext cx="1409506" cy="207749"/>
            </a:xfrm>
            <a:prstGeom prst="rect">
              <a:avLst/>
            </a:prstGeom>
            <a:noFill/>
            <a:ln w="9525">
              <a:noFill/>
              <a:miter lim="800000"/>
              <a:headEnd/>
              <a:tailEnd/>
            </a:ln>
          </p:spPr>
          <p:txBody>
            <a:bodyPr>
              <a:spAutoFit/>
            </a:bodyPr>
            <a:lstStyle/>
            <a:p>
              <a:pPr algn="ctr" defTabSz="609585"/>
              <a:r>
                <a:rPr lang="en-US" sz="1200" dirty="0">
                  <a:solidFill>
                    <a:srgbClr val="F7981F"/>
                  </a:solidFill>
                  <a:ea typeface="Verdana" pitchFamily="34" charset="0"/>
                  <a:cs typeface="Verdana" pitchFamily="34" charset="0"/>
                </a:rPr>
                <a:t>Availability Zone 1</a:t>
              </a:r>
            </a:p>
          </p:txBody>
        </p:sp>
      </p:grpSp>
      <p:grpSp>
        <p:nvGrpSpPr>
          <p:cNvPr id="31" name="Group 30"/>
          <p:cNvGrpSpPr/>
          <p:nvPr/>
        </p:nvGrpSpPr>
        <p:grpSpPr>
          <a:xfrm>
            <a:off x="6586660" y="1445349"/>
            <a:ext cx="3343920" cy="4356084"/>
            <a:chOff x="4939995" y="1084011"/>
            <a:chExt cx="2627084" cy="3267063"/>
          </a:xfrm>
        </p:grpSpPr>
        <p:sp>
          <p:nvSpPr>
            <p:cNvPr id="8" name="Rounded Rectangle 7"/>
            <p:cNvSpPr/>
            <p:nvPr/>
          </p:nvSpPr>
          <p:spPr>
            <a:xfrm>
              <a:off x="4939995" y="1084011"/>
              <a:ext cx="2627084" cy="3244440"/>
            </a:xfrm>
            <a:prstGeom prst="roundRect">
              <a:avLst>
                <a:gd name="adj" fmla="val 9818"/>
              </a:avLst>
            </a:prstGeom>
            <a:solidFill>
              <a:srgbClr val="FFFFFF"/>
            </a:solid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dirty="0">
                <a:solidFill>
                  <a:srgbClr val="474746"/>
                </a:solidFill>
              </a:endParaRPr>
            </a:p>
          </p:txBody>
        </p:sp>
        <p:sp>
          <p:nvSpPr>
            <p:cNvPr id="76" name="TextBox 32"/>
            <p:cNvSpPr txBox="1">
              <a:spLocks noChangeArrowheads="1"/>
            </p:cNvSpPr>
            <p:nvPr/>
          </p:nvSpPr>
          <p:spPr bwMode="auto">
            <a:xfrm>
              <a:off x="5122547" y="4143325"/>
              <a:ext cx="1409506" cy="207749"/>
            </a:xfrm>
            <a:prstGeom prst="rect">
              <a:avLst/>
            </a:prstGeom>
            <a:noFill/>
            <a:ln w="9525">
              <a:noFill/>
              <a:miter lim="800000"/>
              <a:headEnd/>
              <a:tailEnd/>
            </a:ln>
          </p:spPr>
          <p:txBody>
            <a:bodyPr>
              <a:spAutoFit/>
            </a:bodyPr>
            <a:lstStyle/>
            <a:p>
              <a:pPr algn="ctr" defTabSz="609585"/>
              <a:r>
                <a:rPr lang="en-US" sz="1200" dirty="0">
                  <a:solidFill>
                    <a:srgbClr val="F7981F"/>
                  </a:solidFill>
                  <a:ea typeface="Verdana" pitchFamily="34" charset="0"/>
                  <a:cs typeface="Verdana" pitchFamily="34" charset="0"/>
                </a:rPr>
                <a:t>Availability Zone 2</a:t>
              </a:r>
            </a:p>
          </p:txBody>
        </p:sp>
      </p:grpSp>
      <p:sp>
        <p:nvSpPr>
          <p:cNvPr id="221" name="Rounded Rectangle 220"/>
          <p:cNvSpPr/>
          <p:nvPr/>
        </p:nvSpPr>
        <p:spPr>
          <a:xfrm>
            <a:off x="2055490" y="1176729"/>
            <a:ext cx="8352191" cy="4752196"/>
          </a:xfrm>
          <a:prstGeom prst="roundRect">
            <a:avLst>
              <a:gd name="adj" fmla="val 13531"/>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Arial"/>
            </a:endParaRPr>
          </a:p>
        </p:txBody>
      </p:sp>
      <p:grpSp>
        <p:nvGrpSpPr>
          <p:cNvPr id="27" name="Group 26"/>
          <p:cNvGrpSpPr/>
          <p:nvPr/>
        </p:nvGrpSpPr>
        <p:grpSpPr>
          <a:xfrm>
            <a:off x="4568933" y="917014"/>
            <a:ext cx="2190216" cy="671759"/>
            <a:chOff x="3426700" y="687760"/>
            <a:chExt cx="1642662" cy="503819"/>
          </a:xfrm>
        </p:grpSpPr>
        <p:pic>
          <p:nvPicPr>
            <p:cNvPr id="235" name="Picture 234" descr="VPC-Internet-Gateway.png"/>
            <p:cNvPicPr>
              <a:picLocks noChangeAspect="1"/>
            </p:cNvPicPr>
            <p:nvPr/>
          </p:nvPicPr>
          <p:blipFill rotWithShape="1">
            <a:blip r:embed="rId3" cstate="print">
              <a:extLst>
                <a:ext uri="{28A0092B-C50C-407E-A947-70E740481C1C}">
                  <a14:useLocalDpi xmlns:a14="http://schemas.microsoft.com/office/drawing/2010/main" val="0"/>
                </a:ext>
              </a:extLst>
            </a:blip>
            <a:srcRect t="2239"/>
            <a:stretch/>
          </p:blipFill>
          <p:spPr>
            <a:xfrm>
              <a:off x="4610458" y="742949"/>
              <a:ext cx="458904" cy="448630"/>
            </a:xfrm>
            <a:prstGeom prst="rect">
              <a:avLst/>
            </a:prstGeom>
          </p:spPr>
        </p:pic>
        <p:sp>
          <p:nvSpPr>
            <p:cNvPr id="251" name="TextBox 8"/>
            <p:cNvSpPr txBox="1">
              <a:spLocks noChangeArrowheads="1"/>
            </p:cNvSpPr>
            <p:nvPr/>
          </p:nvSpPr>
          <p:spPr bwMode="auto">
            <a:xfrm>
              <a:off x="3426700" y="687760"/>
              <a:ext cx="1388639" cy="223090"/>
            </a:xfrm>
            <a:prstGeom prst="rect">
              <a:avLst/>
            </a:prstGeom>
            <a:noFill/>
            <a:ln w="9525">
              <a:noFill/>
              <a:miter lim="800000"/>
              <a:headEnd/>
              <a:tailEnd/>
            </a:ln>
          </p:spPr>
          <p:txBody>
            <a:bodyPr wrap="square">
              <a:spAutoFit/>
            </a:bodyPr>
            <a:lstStyle/>
            <a:p>
              <a:pPr algn="ctr" defTabSz="609585"/>
              <a:r>
                <a:rPr lang="en-US" sz="1333" dirty="0">
                  <a:solidFill>
                    <a:srgbClr val="474746"/>
                  </a:solidFill>
                  <a:ea typeface="Verdana" pitchFamily="34" charset="0"/>
                  <a:cs typeface="Verdana" pitchFamily="34" charset="0"/>
                </a:rPr>
                <a:t>Internet Gateway</a:t>
              </a:r>
            </a:p>
          </p:txBody>
        </p:sp>
      </p:grpSp>
      <p:grpSp>
        <p:nvGrpSpPr>
          <p:cNvPr id="11" name="Group 10"/>
          <p:cNvGrpSpPr/>
          <p:nvPr/>
        </p:nvGrpSpPr>
        <p:grpSpPr>
          <a:xfrm>
            <a:off x="2943183" y="1676093"/>
            <a:ext cx="3193600" cy="910731"/>
            <a:chOff x="2207387" y="1257070"/>
            <a:chExt cx="2395200" cy="683048"/>
          </a:xfrm>
        </p:grpSpPr>
        <p:sp>
          <p:nvSpPr>
            <p:cNvPr id="223" name="Rounded Rectangle 222"/>
            <p:cNvSpPr/>
            <p:nvPr/>
          </p:nvSpPr>
          <p:spPr>
            <a:xfrm>
              <a:off x="2305419" y="1257070"/>
              <a:ext cx="2297168" cy="683048"/>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pic>
          <p:nvPicPr>
            <p:cNvPr id="252" name="Picture 251"/>
            <p:cNvPicPr>
              <a:picLocks noChangeAspect="1"/>
            </p:cNvPicPr>
            <p:nvPr/>
          </p:nvPicPr>
          <p:blipFill>
            <a:blip r:embed="rId4"/>
            <a:stretch>
              <a:fillRect/>
            </a:stretch>
          </p:blipFill>
          <p:spPr>
            <a:xfrm>
              <a:off x="2207387" y="1442302"/>
              <a:ext cx="215900" cy="241300"/>
            </a:xfrm>
            <a:prstGeom prst="rect">
              <a:avLst/>
            </a:prstGeom>
          </p:spPr>
        </p:pic>
      </p:grpSp>
      <p:sp>
        <p:nvSpPr>
          <p:cNvPr id="265" name="TextBox 8"/>
          <p:cNvSpPr txBox="1">
            <a:spLocks noChangeArrowheads="1"/>
          </p:cNvSpPr>
          <p:nvPr/>
        </p:nvSpPr>
        <p:spPr bwMode="auto">
          <a:xfrm>
            <a:off x="3064092" y="2289355"/>
            <a:ext cx="1657000" cy="297454"/>
          </a:xfrm>
          <a:prstGeom prst="rect">
            <a:avLst/>
          </a:prstGeom>
          <a:noFill/>
          <a:ln w="9525">
            <a:noFill/>
            <a:miter lim="800000"/>
            <a:headEnd/>
            <a:tailEnd/>
          </a:ln>
        </p:spPr>
        <p:txBody>
          <a:bodyPr wrap="square">
            <a:spAutoFit/>
          </a:bodyPr>
          <a:lstStyle/>
          <a:p>
            <a:pPr algn="ctr" defTabSz="609585"/>
            <a:r>
              <a:rPr lang="en-US" sz="1333" dirty="0">
                <a:solidFill>
                  <a:srgbClr val="008000"/>
                </a:solidFill>
                <a:ea typeface="Verdana" pitchFamily="34" charset="0"/>
                <a:cs typeface="Verdana" pitchFamily="34" charset="0"/>
              </a:rPr>
              <a:t>Public Subnet</a:t>
            </a:r>
          </a:p>
        </p:txBody>
      </p:sp>
      <p:sp>
        <p:nvSpPr>
          <p:cNvPr id="123" name="Rounded Rectangle 122"/>
          <p:cNvSpPr/>
          <p:nvPr/>
        </p:nvSpPr>
        <p:spPr>
          <a:xfrm>
            <a:off x="449051" y="881806"/>
            <a:ext cx="10246140" cy="5259404"/>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sp>
        <p:nvSpPr>
          <p:cNvPr id="129" name="TextBox 8"/>
          <p:cNvSpPr txBox="1">
            <a:spLocks noChangeArrowheads="1"/>
          </p:cNvSpPr>
          <p:nvPr/>
        </p:nvSpPr>
        <p:spPr bwMode="auto">
          <a:xfrm>
            <a:off x="785649" y="5504529"/>
            <a:ext cx="1225907" cy="502573"/>
          </a:xfrm>
          <a:prstGeom prst="rect">
            <a:avLst/>
          </a:prstGeom>
          <a:noFill/>
          <a:ln w="9525">
            <a:noFill/>
            <a:miter lim="800000"/>
            <a:headEnd/>
            <a:tailEnd/>
          </a:ln>
        </p:spPr>
        <p:txBody>
          <a:bodyPr wrap="square">
            <a:spAutoFit/>
          </a:bodyPr>
          <a:lstStyle/>
          <a:p>
            <a:pPr algn="ctr" defTabSz="609585"/>
            <a:r>
              <a:rPr lang="en-US" sz="1333" b="1" dirty="0">
                <a:solidFill>
                  <a:srgbClr val="474746"/>
                </a:solidFill>
                <a:ea typeface="Verdana" pitchFamily="34" charset="0"/>
                <a:cs typeface="Verdana" pitchFamily="34" charset="0"/>
              </a:rPr>
              <a:t>us-west-2 region</a:t>
            </a:r>
          </a:p>
        </p:txBody>
      </p:sp>
      <p:grpSp>
        <p:nvGrpSpPr>
          <p:cNvPr id="13" name="Group 12"/>
          <p:cNvGrpSpPr/>
          <p:nvPr/>
        </p:nvGrpSpPr>
        <p:grpSpPr>
          <a:xfrm>
            <a:off x="3073894" y="2645171"/>
            <a:ext cx="3073383" cy="2815850"/>
            <a:chOff x="2305420" y="1983877"/>
            <a:chExt cx="2305037" cy="684873"/>
          </a:xfrm>
        </p:grpSpPr>
        <p:sp>
          <p:nvSpPr>
            <p:cNvPr id="225" name="Rounded Rectangle 224"/>
            <p:cNvSpPr/>
            <p:nvPr/>
          </p:nvSpPr>
          <p:spPr>
            <a:xfrm>
              <a:off x="2305420" y="1983877"/>
              <a:ext cx="2305037" cy="682217"/>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sp>
          <p:nvSpPr>
            <p:cNvPr id="266" name="TextBox 8"/>
            <p:cNvSpPr txBox="1">
              <a:spLocks noChangeArrowheads="1"/>
            </p:cNvSpPr>
            <p:nvPr/>
          </p:nvSpPr>
          <p:spPr bwMode="auto">
            <a:xfrm>
              <a:off x="2340596" y="2596403"/>
              <a:ext cx="1157696" cy="72347"/>
            </a:xfrm>
            <a:prstGeom prst="rect">
              <a:avLst/>
            </a:prstGeom>
            <a:noFill/>
            <a:ln w="9525">
              <a:noFill/>
              <a:miter lim="800000"/>
              <a:headEnd/>
              <a:tailEnd/>
            </a:ln>
          </p:spPr>
          <p:txBody>
            <a:bodyPr wrap="square">
              <a:spAutoFit/>
            </a:bodyPr>
            <a:lstStyle/>
            <a:p>
              <a:pPr algn="ctr" defTabSz="609585"/>
              <a:r>
                <a:rPr lang="en-US" sz="1333" dirty="0">
                  <a:solidFill>
                    <a:srgbClr val="FF0000"/>
                  </a:solidFill>
                  <a:ea typeface="Verdana" pitchFamily="34" charset="0"/>
                  <a:cs typeface="Verdana" pitchFamily="34" charset="0"/>
                </a:rPr>
                <a:t>Private Subnet</a:t>
              </a:r>
            </a:p>
          </p:txBody>
        </p:sp>
      </p:grpSp>
      <p:grpSp>
        <p:nvGrpSpPr>
          <p:cNvPr id="28" name="Group 27"/>
          <p:cNvGrpSpPr/>
          <p:nvPr/>
        </p:nvGrpSpPr>
        <p:grpSpPr>
          <a:xfrm>
            <a:off x="6453212" y="990598"/>
            <a:ext cx="5419442" cy="1181888"/>
            <a:chOff x="4839909" y="742949"/>
            <a:chExt cx="4064582" cy="886416"/>
          </a:xfrm>
        </p:grpSpPr>
        <p:cxnSp>
          <p:nvCxnSpPr>
            <p:cNvPr id="253" name="Elbow Connector 252"/>
            <p:cNvCxnSpPr>
              <a:stCxn id="95" idx="0"/>
              <a:endCxn id="235" idx="0"/>
            </p:cNvCxnSpPr>
            <p:nvPr/>
          </p:nvCxnSpPr>
          <p:spPr>
            <a:xfrm rot="16200000" flipV="1">
              <a:off x="6611872" y="-1029014"/>
              <a:ext cx="154896" cy="3698822"/>
            </a:xfrm>
            <a:prstGeom prst="bentConnector3">
              <a:avLst>
                <a:gd name="adj1" fmla="val 210687"/>
              </a:avLst>
            </a:prstGeom>
            <a:ln>
              <a:solidFill>
                <a:srgbClr val="00B0F0"/>
              </a:solidFill>
              <a:headEnd type="none" w="lg" len="lg"/>
              <a:tailEnd type="stealth" w="lg" len="lg"/>
            </a:ln>
            <a:effectLst/>
          </p:spPr>
          <p:style>
            <a:lnRef idx="2">
              <a:schemeClr val="accent1"/>
            </a:lnRef>
            <a:fillRef idx="0">
              <a:schemeClr val="accent1"/>
            </a:fillRef>
            <a:effectRef idx="1">
              <a:schemeClr val="accent1"/>
            </a:effectRef>
            <a:fontRef idx="minor">
              <a:schemeClr val="tx1"/>
            </a:fontRef>
          </p:style>
        </p:cxnSp>
        <p:pic>
          <p:nvPicPr>
            <p:cNvPr id="95" name="Picture 94" descr="Interne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2971" y="897845"/>
              <a:ext cx="731520" cy="731520"/>
            </a:xfrm>
            <a:prstGeom prst="rect">
              <a:avLst/>
            </a:prstGeom>
          </p:spPr>
        </p:pic>
      </p:grpSp>
      <p:grpSp>
        <p:nvGrpSpPr>
          <p:cNvPr id="23" name="Group 22"/>
          <p:cNvGrpSpPr/>
          <p:nvPr/>
        </p:nvGrpSpPr>
        <p:grpSpPr>
          <a:xfrm>
            <a:off x="6763980" y="2640148"/>
            <a:ext cx="2976433" cy="2812071"/>
            <a:chOff x="5072984" y="1980114"/>
            <a:chExt cx="2232325" cy="686479"/>
          </a:xfrm>
        </p:grpSpPr>
        <p:sp>
          <p:nvSpPr>
            <p:cNvPr id="277" name="TextBox 8"/>
            <p:cNvSpPr txBox="1">
              <a:spLocks noChangeArrowheads="1"/>
            </p:cNvSpPr>
            <p:nvPr/>
          </p:nvSpPr>
          <p:spPr bwMode="auto">
            <a:xfrm>
              <a:off x="5947824" y="2593979"/>
              <a:ext cx="1357485" cy="72614"/>
            </a:xfrm>
            <a:prstGeom prst="rect">
              <a:avLst/>
            </a:prstGeom>
            <a:noFill/>
            <a:ln w="9525">
              <a:noFill/>
              <a:miter lim="800000"/>
              <a:headEnd/>
              <a:tailEnd/>
            </a:ln>
          </p:spPr>
          <p:txBody>
            <a:bodyPr wrap="square">
              <a:spAutoFit/>
            </a:bodyPr>
            <a:lstStyle/>
            <a:p>
              <a:pPr algn="ctr" defTabSz="609585"/>
              <a:r>
                <a:rPr lang="en-US" sz="1333" dirty="0">
                  <a:solidFill>
                    <a:srgbClr val="FF0000"/>
                  </a:solidFill>
                  <a:ea typeface="Verdana" pitchFamily="34" charset="0"/>
                  <a:cs typeface="Verdana" pitchFamily="34" charset="0"/>
                </a:rPr>
                <a:t>Private Subnet</a:t>
              </a:r>
            </a:p>
          </p:txBody>
        </p:sp>
        <p:sp>
          <p:nvSpPr>
            <p:cNvPr id="116" name="Rounded Rectangle 115"/>
            <p:cNvSpPr/>
            <p:nvPr/>
          </p:nvSpPr>
          <p:spPr>
            <a:xfrm>
              <a:off x="5072984" y="1980114"/>
              <a:ext cx="2135630" cy="682217"/>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grpSp>
      <p:pic>
        <p:nvPicPr>
          <p:cNvPr id="58" name="Picture 57"/>
          <p:cNvPicPr>
            <a:picLocks noChangeAspect="1"/>
          </p:cNvPicPr>
          <p:nvPr/>
        </p:nvPicPr>
        <p:blipFill>
          <a:blip r:embed="rId4"/>
          <a:stretch>
            <a:fillRect/>
          </a:stretch>
        </p:blipFill>
        <p:spPr>
          <a:xfrm>
            <a:off x="2943183" y="3773522"/>
            <a:ext cx="287867" cy="321733"/>
          </a:xfrm>
          <a:prstGeom prst="rect">
            <a:avLst/>
          </a:prstGeom>
        </p:spPr>
      </p:pic>
      <p:pic>
        <p:nvPicPr>
          <p:cNvPr id="59" name="Picture 58"/>
          <p:cNvPicPr>
            <a:picLocks noChangeAspect="1"/>
          </p:cNvPicPr>
          <p:nvPr/>
        </p:nvPicPr>
        <p:blipFill>
          <a:blip r:embed="rId4"/>
          <a:stretch>
            <a:fillRect/>
          </a:stretch>
        </p:blipFill>
        <p:spPr>
          <a:xfrm>
            <a:off x="9490257" y="3773522"/>
            <a:ext cx="287867" cy="321733"/>
          </a:xfrm>
          <a:prstGeom prst="rect">
            <a:avLst/>
          </a:prstGeom>
        </p:spPr>
      </p:pic>
      <p:grpSp>
        <p:nvGrpSpPr>
          <p:cNvPr id="69" name="Group 68"/>
          <p:cNvGrpSpPr/>
          <p:nvPr/>
        </p:nvGrpSpPr>
        <p:grpSpPr>
          <a:xfrm>
            <a:off x="6777245" y="1678438"/>
            <a:ext cx="2997495" cy="909623"/>
            <a:chOff x="2305419" y="1215710"/>
            <a:chExt cx="2248121" cy="682217"/>
          </a:xfrm>
        </p:grpSpPr>
        <p:sp>
          <p:nvSpPr>
            <p:cNvPr id="70" name="Rounded Rectangle 69"/>
            <p:cNvSpPr/>
            <p:nvPr/>
          </p:nvSpPr>
          <p:spPr>
            <a:xfrm>
              <a:off x="2305419" y="1215710"/>
              <a:ext cx="2125680" cy="682217"/>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pic>
          <p:nvPicPr>
            <p:cNvPr id="71" name="Picture 70"/>
            <p:cNvPicPr>
              <a:picLocks noChangeAspect="1"/>
            </p:cNvPicPr>
            <p:nvPr/>
          </p:nvPicPr>
          <p:blipFill>
            <a:blip r:embed="rId4"/>
            <a:stretch>
              <a:fillRect/>
            </a:stretch>
          </p:blipFill>
          <p:spPr>
            <a:xfrm>
              <a:off x="4337640" y="1430240"/>
              <a:ext cx="215900" cy="241300"/>
            </a:xfrm>
            <a:prstGeom prst="rect">
              <a:avLst/>
            </a:prstGeom>
          </p:spPr>
        </p:pic>
      </p:grpSp>
      <p:sp>
        <p:nvSpPr>
          <p:cNvPr id="72" name="TextBox 8"/>
          <p:cNvSpPr txBox="1">
            <a:spLocks noChangeArrowheads="1"/>
          </p:cNvSpPr>
          <p:nvPr/>
        </p:nvSpPr>
        <p:spPr bwMode="auto">
          <a:xfrm>
            <a:off x="8100709" y="2289355"/>
            <a:ext cx="1657000" cy="297454"/>
          </a:xfrm>
          <a:prstGeom prst="rect">
            <a:avLst/>
          </a:prstGeom>
          <a:noFill/>
          <a:ln w="9525">
            <a:noFill/>
            <a:miter lim="800000"/>
            <a:headEnd/>
            <a:tailEnd/>
          </a:ln>
        </p:spPr>
        <p:txBody>
          <a:bodyPr wrap="square">
            <a:spAutoFit/>
          </a:bodyPr>
          <a:lstStyle/>
          <a:p>
            <a:pPr algn="ctr" defTabSz="609585"/>
            <a:r>
              <a:rPr lang="en-US" sz="1333" dirty="0">
                <a:solidFill>
                  <a:srgbClr val="008000"/>
                </a:solidFill>
                <a:ea typeface="Verdana" pitchFamily="34" charset="0"/>
                <a:cs typeface="Verdana" pitchFamily="34" charset="0"/>
              </a:rPr>
              <a:t>Public Subnet</a:t>
            </a:r>
          </a:p>
        </p:txBody>
      </p:sp>
      <p:pic>
        <p:nvPicPr>
          <p:cNvPr id="48" name="Picture 47" descr="Database_Amazon RDS Oracle DB Instance.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2097" y="4485429"/>
            <a:ext cx="886407" cy="886407"/>
          </a:xfrm>
          <a:prstGeom prst="rect">
            <a:avLst/>
          </a:prstGeom>
        </p:spPr>
      </p:pic>
      <p:sp>
        <p:nvSpPr>
          <p:cNvPr id="49" name="TextBox 8"/>
          <p:cNvSpPr txBox="1">
            <a:spLocks noChangeArrowheads="1"/>
          </p:cNvSpPr>
          <p:nvPr/>
        </p:nvSpPr>
        <p:spPr bwMode="auto">
          <a:xfrm>
            <a:off x="3189409" y="4696466"/>
            <a:ext cx="1225907"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DB Tier</a:t>
            </a:r>
          </a:p>
        </p:txBody>
      </p:sp>
      <p:sp>
        <p:nvSpPr>
          <p:cNvPr id="50" name="TextBox 8"/>
          <p:cNvSpPr txBox="1">
            <a:spLocks noChangeArrowheads="1"/>
          </p:cNvSpPr>
          <p:nvPr/>
        </p:nvSpPr>
        <p:spPr bwMode="auto">
          <a:xfrm>
            <a:off x="3189409" y="3865885"/>
            <a:ext cx="1225907"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App Tier</a:t>
            </a:r>
          </a:p>
        </p:txBody>
      </p:sp>
      <p:pic>
        <p:nvPicPr>
          <p:cNvPr id="54" name="Picture 53" descr="Database_Amazon RDS Oracle DB Instance.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5870" y="4474245"/>
            <a:ext cx="886407" cy="886407"/>
          </a:xfrm>
          <a:prstGeom prst="rect">
            <a:avLst/>
          </a:prstGeom>
        </p:spPr>
      </p:pic>
      <p:sp>
        <p:nvSpPr>
          <p:cNvPr id="55" name="TextBox 8"/>
          <p:cNvSpPr txBox="1">
            <a:spLocks noChangeArrowheads="1"/>
          </p:cNvSpPr>
          <p:nvPr/>
        </p:nvSpPr>
        <p:spPr bwMode="auto">
          <a:xfrm>
            <a:off x="8289631" y="4696467"/>
            <a:ext cx="1225907"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DB Tier</a:t>
            </a:r>
          </a:p>
        </p:txBody>
      </p:sp>
      <p:sp>
        <p:nvSpPr>
          <p:cNvPr id="56" name="TextBox 8"/>
          <p:cNvSpPr txBox="1">
            <a:spLocks noChangeArrowheads="1"/>
          </p:cNvSpPr>
          <p:nvPr/>
        </p:nvSpPr>
        <p:spPr bwMode="auto">
          <a:xfrm>
            <a:off x="8289631" y="3847261"/>
            <a:ext cx="1225907"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App Tier</a:t>
            </a:r>
          </a:p>
        </p:txBody>
      </p:sp>
      <p:pic>
        <p:nvPicPr>
          <p:cNvPr id="65" name="Picture 64" descr="EC2-Instanc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15212" y="1676094"/>
            <a:ext cx="680177" cy="680177"/>
          </a:xfrm>
          <a:prstGeom prst="rect">
            <a:avLst/>
          </a:prstGeom>
        </p:spPr>
      </p:pic>
      <p:pic>
        <p:nvPicPr>
          <p:cNvPr id="66" name="Picture 65" descr="EC2-Instanc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68985" y="1676974"/>
            <a:ext cx="680177" cy="680177"/>
          </a:xfrm>
          <a:prstGeom prst="rect">
            <a:avLst/>
          </a:prstGeom>
        </p:spPr>
      </p:pic>
      <p:pic>
        <p:nvPicPr>
          <p:cNvPr id="74" name="Picture 73" descr="EC2-Instances.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71589" y="2903699"/>
            <a:ext cx="835331" cy="668864"/>
          </a:xfrm>
          <a:prstGeom prst="rect">
            <a:avLst/>
          </a:prstGeom>
        </p:spPr>
      </p:pic>
      <p:pic>
        <p:nvPicPr>
          <p:cNvPr id="82" name="Picture 81" descr="EC2-Instances.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94865" y="2967025"/>
            <a:ext cx="835331" cy="668864"/>
          </a:xfrm>
          <a:prstGeom prst="rect">
            <a:avLst/>
          </a:prstGeom>
        </p:spPr>
      </p:pic>
      <p:sp>
        <p:nvSpPr>
          <p:cNvPr id="83" name="TextBox 8"/>
          <p:cNvSpPr txBox="1">
            <a:spLocks noChangeArrowheads="1"/>
          </p:cNvSpPr>
          <p:nvPr/>
        </p:nvSpPr>
        <p:spPr bwMode="auto">
          <a:xfrm>
            <a:off x="4987212" y="2289355"/>
            <a:ext cx="1657000" cy="297454"/>
          </a:xfrm>
          <a:prstGeom prst="rect">
            <a:avLst/>
          </a:prstGeom>
          <a:noFill/>
          <a:ln w="9525">
            <a:noFill/>
            <a:miter lim="800000"/>
            <a:headEnd/>
            <a:tailEnd/>
          </a:ln>
        </p:spPr>
        <p:txBody>
          <a:bodyPr wrap="square">
            <a:spAutoFit/>
          </a:bodyPr>
          <a:lstStyle/>
          <a:p>
            <a:pPr algn="ctr" defTabSz="609585"/>
            <a:r>
              <a:rPr lang="en-US" sz="1333" dirty="0">
                <a:solidFill>
                  <a:srgbClr val="008000"/>
                </a:solidFill>
                <a:ea typeface="Verdana" pitchFamily="34" charset="0"/>
                <a:cs typeface="Verdana" pitchFamily="34" charset="0"/>
              </a:rPr>
              <a:t>/24</a:t>
            </a:r>
          </a:p>
        </p:txBody>
      </p:sp>
      <p:sp>
        <p:nvSpPr>
          <p:cNvPr id="84" name="TextBox 8"/>
          <p:cNvSpPr txBox="1">
            <a:spLocks noChangeArrowheads="1"/>
          </p:cNvSpPr>
          <p:nvPr/>
        </p:nvSpPr>
        <p:spPr bwMode="auto">
          <a:xfrm>
            <a:off x="6336781" y="2294099"/>
            <a:ext cx="1657000" cy="297454"/>
          </a:xfrm>
          <a:prstGeom prst="rect">
            <a:avLst/>
          </a:prstGeom>
          <a:noFill/>
          <a:ln w="9525">
            <a:noFill/>
            <a:miter lim="800000"/>
            <a:headEnd/>
            <a:tailEnd/>
          </a:ln>
        </p:spPr>
        <p:txBody>
          <a:bodyPr wrap="square">
            <a:spAutoFit/>
          </a:bodyPr>
          <a:lstStyle/>
          <a:p>
            <a:pPr algn="ctr" defTabSz="609585"/>
            <a:r>
              <a:rPr lang="en-US" sz="1333" dirty="0">
                <a:solidFill>
                  <a:srgbClr val="008000"/>
                </a:solidFill>
                <a:ea typeface="Verdana" pitchFamily="34" charset="0"/>
                <a:cs typeface="Verdana" pitchFamily="34" charset="0"/>
              </a:rPr>
              <a:t>/24</a:t>
            </a:r>
          </a:p>
        </p:txBody>
      </p:sp>
      <p:sp>
        <p:nvSpPr>
          <p:cNvPr id="85" name="TextBox 8"/>
          <p:cNvSpPr txBox="1">
            <a:spLocks noChangeArrowheads="1"/>
          </p:cNvSpPr>
          <p:nvPr/>
        </p:nvSpPr>
        <p:spPr bwMode="auto">
          <a:xfrm>
            <a:off x="5043915" y="5154298"/>
            <a:ext cx="1543595" cy="297454"/>
          </a:xfrm>
          <a:prstGeom prst="rect">
            <a:avLst/>
          </a:prstGeom>
          <a:noFill/>
          <a:ln w="9525">
            <a:noFill/>
            <a:miter lim="800000"/>
            <a:headEnd/>
            <a:tailEnd/>
          </a:ln>
        </p:spPr>
        <p:txBody>
          <a:bodyPr wrap="square">
            <a:spAutoFit/>
          </a:bodyPr>
          <a:lstStyle/>
          <a:p>
            <a:pPr algn="ctr" defTabSz="609585"/>
            <a:r>
              <a:rPr lang="en-US" sz="1333" dirty="0">
                <a:solidFill>
                  <a:srgbClr val="FF0000"/>
                </a:solidFill>
                <a:ea typeface="Verdana" pitchFamily="34" charset="0"/>
                <a:cs typeface="Verdana" pitchFamily="34" charset="0"/>
              </a:rPr>
              <a:t>/23</a:t>
            </a:r>
          </a:p>
        </p:txBody>
      </p:sp>
      <p:sp>
        <p:nvSpPr>
          <p:cNvPr id="86" name="TextBox 8"/>
          <p:cNvSpPr txBox="1">
            <a:spLocks noChangeArrowheads="1"/>
          </p:cNvSpPr>
          <p:nvPr/>
        </p:nvSpPr>
        <p:spPr bwMode="auto">
          <a:xfrm>
            <a:off x="6393484" y="5154298"/>
            <a:ext cx="1543595" cy="297454"/>
          </a:xfrm>
          <a:prstGeom prst="rect">
            <a:avLst/>
          </a:prstGeom>
          <a:noFill/>
          <a:ln w="9525">
            <a:noFill/>
            <a:miter lim="800000"/>
            <a:headEnd/>
            <a:tailEnd/>
          </a:ln>
        </p:spPr>
        <p:txBody>
          <a:bodyPr wrap="square">
            <a:spAutoFit/>
          </a:bodyPr>
          <a:lstStyle/>
          <a:p>
            <a:pPr algn="ctr" defTabSz="609585"/>
            <a:r>
              <a:rPr lang="en-US" sz="1333" dirty="0">
                <a:solidFill>
                  <a:srgbClr val="FF0000"/>
                </a:solidFill>
                <a:ea typeface="Verdana" pitchFamily="34" charset="0"/>
                <a:cs typeface="Verdana" pitchFamily="34" charset="0"/>
              </a:rPr>
              <a:t>/23</a:t>
            </a:r>
          </a:p>
        </p:txBody>
      </p:sp>
      <p:sp>
        <p:nvSpPr>
          <p:cNvPr id="87" name="TextBox 8"/>
          <p:cNvSpPr txBox="1">
            <a:spLocks noChangeArrowheads="1"/>
          </p:cNvSpPr>
          <p:nvPr/>
        </p:nvSpPr>
        <p:spPr bwMode="auto">
          <a:xfrm>
            <a:off x="2678367" y="881806"/>
            <a:ext cx="1543595" cy="297454"/>
          </a:xfrm>
          <a:prstGeom prst="rect">
            <a:avLst/>
          </a:prstGeom>
          <a:noFill/>
          <a:ln w="9525">
            <a:noFill/>
            <a:miter lim="800000"/>
            <a:headEnd/>
            <a:tailEnd/>
          </a:ln>
        </p:spPr>
        <p:txBody>
          <a:bodyPr wrap="square">
            <a:spAutoFit/>
          </a:bodyPr>
          <a:lstStyle/>
          <a:p>
            <a:pPr algn="ctr" defTabSz="609585"/>
            <a:r>
              <a:rPr lang="en-US" sz="1333" dirty="0">
                <a:solidFill>
                  <a:srgbClr val="474746"/>
                </a:solidFill>
                <a:ea typeface="Verdana" pitchFamily="34" charset="0"/>
                <a:cs typeface="Verdana" pitchFamily="34" charset="0"/>
              </a:rPr>
              <a:t>/20</a:t>
            </a:r>
          </a:p>
        </p:txBody>
      </p:sp>
      <p:pic>
        <p:nvPicPr>
          <p:cNvPr id="88" name="Picture 8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57159" y="842230"/>
            <a:ext cx="833453" cy="544060"/>
          </a:xfrm>
          <a:prstGeom prst="rect">
            <a:avLst/>
          </a:prstGeom>
        </p:spPr>
      </p:pic>
      <p:pic>
        <p:nvPicPr>
          <p:cNvPr id="90" name="Picture 8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02149" y="1708510"/>
            <a:ext cx="726375" cy="871649"/>
          </a:xfrm>
          <a:prstGeom prst="rect">
            <a:avLst/>
          </a:prstGeom>
        </p:spPr>
      </p:pic>
      <p:sp>
        <p:nvSpPr>
          <p:cNvPr id="67" name="TextBox 8"/>
          <p:cNvSpPr txBox="1">
            <a:spLocks noChangeArrowheads="1"/>
          </p:cNvSpPr>
          <p:nvPr/>
        </p:nvSpPr>
        <p:spPr bwMode="auto">
          <a:xfrm>
            <a:off x="3146384" y="1820458"/>
            <a:ext cx="1311961"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NAT</a:t>
            </a:r>
          </a:p>
        </p:txBody>
      </p:sp>
      <p:sp>
        <p:nvSpPr>
          <p:cNvPr id="89" name="TextBox 8"/>
          <p:cNvSpPr txBox="1">
            <a:spLocks noChangeArrowheads="1"/>
          </p:cNvSpPr>
          <p:nvPr/>
        </p:nvSpPr>
        <p:spPr bwMode="auto">
          <a:xfrm>
            <a:off x="8252276" y="1801834"/>
            <a:ext cx="1300616"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NAT</a:t>
            </a:r>
          </a:p>
        </p:txBody>
      </p:sp>
      <p:grpSp>
        <p:nvGrpSpPr>
          <p:cNvPr id="91" name="Group 90"/>
          <p:cNvGrpSpPr/>
          <p:nvPr/>
        </p:nvGrpSpPr>
        <p:grpSpPr>
          <a:xfrm>
            <a:off x="4388311" y="3745777"/>
            <a:ext cx="990685" cy="741463"/>
            <a:chOff x="2966411" y="2745897"/>
            <a:chExt cx="743014" cy="556097"/>
          </a:xfrm>
        </p:grpSpPr>
        <p:pic>
          <p:nvPicPr>
            <p:cNvPr id="92" name="Picture 91" descr="EC2-Instances.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66411" y="2745897"/>
              <a:ext cx="694498" cy="556097"/>
            </a:xfrm>
            <a:prstGeom prst="rect">
              <a:avLst/>
            </a:prstGeom>
          </p:spPr>
        </p:pic>
        <p:pic>
          <p:nvPicPr>
            <p:cNvPr id="93" name="Picture 92" descr="EBS-Volume.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405674" y="2969883"/>
              <a:ext cx="303751" cy="303751"/>
            </a:xfrm>
            <a:prstGeom prst="rect">
              <a:avLst/>
            </a:prstGeom>
          </p:spPr>
        </p:pic>
      </p:grpSp>
      <p:grpSp>
        <p:nvGrpSpPr>
          <p:cNvPr id="94" name="Group 93"/>
          <p:cNvGrpSpPr/>
          <p:nvPr/>
        </p:nvGrpSpPr>
        <p:grpSpPr>
          <a:xfrm>
            <a:off x="7317188" y="3724523"/>
            <a:ext cx="990685" cy="741463"/>
            <a:chOff x="2966411" y="2745897"/>
            <a:chExt cx="743014" cy="556097"/>
          </a:xfrm>
        </p:grpSpPr>
        <p:pic>
          <p:nvPicPr>
            <p:cNvPr id="96" name="Picture 95" descr="EC2-Instances.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66411" y="2745897"/>
              <a:ext cx="694498" cy="556097"/>
            </a:xfrm>
            <a:prstGeom prst="rect">
              <a:avLst/>
            </a:prstGeom>
          </p:spPr>
        </p:pic>
        <p:pic>
          <p:nvPicPr>
            <p:cNvPr id="97" name="Picture 96" descr="EBS-Volume.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405674" y="2969883"/>
              <a:ext cx="303751" cy="303751"/>
            </a:xfrm>
            <a:prstGeom prst="rect">
              <a:avLst/>
            </a:prstGeom>
          </p:spPr>
        </p:pic>
      </p:grpSp>
      <p:sp>
        <p:nvSpPr>
          <p:cNvPr id="98" name="TextBox 8"/>
          <p:cNvSpPr txBox="1">
            <a:spLocks noChangeArrowheads="1"/>
          </p:cNvSpPr>
          <p:nvPr/>
        </p:nvSpPr>
        <p:spPr bwMode="auto">
          <a:xfrm>
            <a:off x="8307873" y="3146997"/>
            <a:ext cx="1225907"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Web Tier</a:t>
            </a:r>
          </a:p>
        </p:txBody>
      </p:sp>
      <p:sp>
        <p:nvSpPr>
          <p:cNvPr id="99" name="TextBox 8"/>
          <p:cNvSpPr txBox="1">
            <a:spLocks noChangeArrowheads="1"/>
          </p:cNvSpPr>
          <p:nvPr/>
        </p:nvSpPr>
        <p:spPr bwMode="auto">
          <a:xfrm>
            <a:off x="3206844" y="3138854"/>
            <a:ext cx="1225907"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Web Tier</a:t>
            </a:r>
          </a:p>
        </p:txBody>
      </p:sp>
    </p:spTree>
    <p:extLst>
      <p:ext uri="{BB962C8B-B14F-4D97-AF65-F5344CB8AC3E}">
        <p14:creationId xmlns:p14="http://schemas.microsoft.com/office/powerpoint/2010/main" val="212541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42" presetClass="path" presetSubtype="0" accel="50000" decel="50000" fill="hold" nodeType="withEffect">
                                  <p:stCondLst>
                                    <p:cond delay="0"/>
                                  </p:stCondLst>
                                  <p:childTnLst>
                                    <p:animMotion origin="layout" path="M -3.88889E-6 2.83951E-6 L 0.00035 0.16913 " pathEditMode="relative" rAng="0" ptsTypes="AA">
                                      <p:cBhvr>
                                        <p:cTn id="48" dur="2000" fill="hold"/>
                                        <p:tgtEl>
                                          <p:spTgt spid="65"/>
                                        </p:tgtEl>
                                        <p:attrNameLst>
                                          <p:attrName>ppt_x</p:attrName>
                                          <p:attrName>ppt_y</p:attrName>
                                        </p:attrNameLst>
                                      </p:cBhvr>
                                      <p:rCtr x="17" y="8457"/>
                                    </p:animMotion>
                                  </p:childTnLst>
                                </p:cTn>
                              </p:par>
                              <p:par>
                                <p:cTn id="49" presetID="42" presetClass="path" presetSubtype="0" accel="50000" decel="50000" fill="hold" nodeType="withEffect">
                                  <p:stCondLst>
                                    <p:cond delay="0"/>
                                  </p:stCondLst>
                                  <p:childTnLst>
                                    <p:animMotion origin="layout" path="M -1.38889E-6 4.19753E-6 L 0.00035 0.17592 " pathEditMode="relative" rAng="0" ptsTypes="AA">
                                      <p:cBhvr>
                                        <p:cTn id="50" dur="2000" fill="hold"/>
                                        <p:tgtEl>
                                          <p:spTgt spid="66"/>
                                        </p:tgtEl>
                                        <p:attrNameLst>
                                          <p:attrName>ppt_x</p:attrName>
                                          <p:attrName>ppt_y</p:attrName>
                                        </p:attrNameLst>
                                      </p:cBhvr>
                                      <p:rCtr x="17" y="8796"/>
                                    </p:animMotion>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par>
                                <p:cTn id="56" presetID="1" presetClass="entr" presetSubtype="0" fill="hold" nodeType="withEffect">
                                  <p:stCondLst>
                                    <p:cond delay="0"/>
                                  </p:stCondLst>
                                  <p:childTnLst>
                                    <p:set>
                                      <p:cBhvr>
                                        <p:cTn id="57" dur="1" fill="hold">
                                          <p:stCondLst>
                                            <p:cond delay="0"/>
                                          </p:stCondLst>
                                        </p:cTn>
                                        <p:tgtEl>
                                          <p:spTgt spid="74"/>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82"/>
                                        </p:tgtEl>
                                        <p:attrNameLst>
                                          <p:attrName>style.visibility</p:attrName>
                                        </p:attrNameLst>
                                      </p:cBhvr>
                                      <p:to>
                                        <p:strVal val="visible"/>
                                      </p:to>
                                    </p:set>
                                  </p:childTnLst>
                                </p:cTn>
                              </p:par>
                              <p:par>
                                <p:cTn id="60" presetID="1" presetClass="exit" presetSubtype="0" fill="hold" nodeType="withEffect">
                                  <p:stCondLst>
                                    <p:cond delay="0"/>
                                  </p:stCondLst>
                                  <p:childTnLst>
                                    <p:set>
                                      <p:cBhvr>
                                        <p:cTn id="61" dur="1" fill="hold">
                                          <p:stCondLst>
                                            <p:cond delay="0"/>
                                          </p:stCondLst>
                                        </p:cTn>
                                        <p:tgtEl>
                                          <p:spTgt spid="65"/>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6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8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8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8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8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8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67"/>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89"/>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91"/>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94"/>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98"/>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 grpId="0"/>
      <p:bldP spid="72" grpId="0"/>
      <p:bldP spid="49" grpId="0"/>
      <p:bldP spid="50" grpId="0"/>
      <p:bldP spid="55" grpId="0"/>
      <p:bldP spid="56" grpId="0"/>
      <p:bldP spid="83" grpId="0"/>
      <p:bldP spid="84" grpId="0"/>
      <p:bldP spid="85" grpId="0"/>
      <p:bldP spid="86" grpId="0"/>
      <p:bldP spid="87" grpId="0"/>
      <p:bldP spid="67" grpId="0"/>
      <p:bldP spid="89" grpId="0"/>
      <p:bldP spid="98" grpId="0"/>
      <p:bldP spid="9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Other Design Considerations? </a:t>
            </a:r>
            <a:endParaRPr lang="en-US" dirty="0"/>
          </a:p>
        </p:txBody>
      </p:sp>
      <p:sp>
        <p:nvSpPr>
          <p:cNvPr id="3" name="Content Placeholder 2"/>
          <p:cNvSpPr>
            <a:spLocks noGrp="1"/>
          </p:cNvSpPr>
          <p:nvPr>
            <p:ph idx="4294967295"/>
          </p:nvPr>
        </p:nvSpPr>
        <p:spPr>
          <a:xfrm>
            <a:off x="1447800" y="1524000"/>
            <a:ext cx="8610600" cy="4408488"/>
          </a:xfrm>
        </p:spPr>
        <p:txBody>
          <a:bodyPr>
            <a:normAutofit/>
          </a:bodyPr>
          <a:lstStyle/>
          <a:p>
            <a:pPr marL="0" indent="0">
              <a:buNone/>
            </a:pPr>
            <a:r>
              <a:rPr lang="en-US" b="1" dirty="0"/>
              <a:t>Load Balancer</a:t>
            </a:r>
          </a:p>
          <a:p>
            <a:pPr marL="228600" lvl="1" indent="-166688">
              <a:buFont typeface="Wingdings" panose="05000000000000000000" pitchFamily="2" charset="2"/>
              <a:buChar char="§"/>
            </a:pPr>
            <a:r>
              <a:rPr lang="en-US" sz="1800" dirty="0"/>
              <a:t>What ports should we configure on our Elastic Load Balancer?</a:t>
            </a:r>
          </a:p>
          <a:p>
            <a:pPr marL="342900" lvl="1" indent="0">
              <a:buNone/>
            </a:pPr>
            <a:endParaRPr lang="en-US" sz="1800" dirty="0"/>
          </a:p>
          <a:p>
            <a:pPr marL="0" indent="0">
              <a:buNone/>
            </a:pPr>
            <a:r>
              <a:rPr lang="en-US" b="1" dirty="0"/>
              <a:t>Database</a:t>
            </a:r>
          </a:p>
          <a:p>
            <a:pPr marL="228600" lvl="1" indent="-166688">
              <a:buFont typeface="Wingdings" panose="05000000000000000000" pitchFamily="2" charset="2"/>
              <a:buChar char="§"/>
            </a:pPr>
            <a:r>
              <a:rPr lang="en-US" sz="1800" dirty="0" smtClean="0"/>
              <a:t>Should we use RDS or EC2 Instances?</a:t>
            </a:r>
            <a:endParaRPr lang="en-US" sz="1800" dirty="0"/>
          </a:p>
          <a:p>
            <a:pPr marL="228600" lvl="1" indent="-166688">
              <a:buFont typeface="Wingdings" panose="05000000000000000000" pitchFamily="2" charset="2"/>
              <a:buChar char="§"/>
            </a:pPr>
            <a:r>
              <a:rPr lang="en-US" sz="1800" dirty="0" smtClean="0"/>
              <a:t>How will our Database scale?</a:t>
            </a:r>
            <a:endParaRPr lang="en-US" sz="1800" b="1" dirty="0"/>
          </a:p>
          <a:p>
            <a:pPr marL="342900" lvl="1" indent="0">
              <a:buNone/>
            </a:pPr>
            <a:endParaRPr lang="en-US" sz="1800" dirty="0"/>
          </a:p>
          <a:p>
            <a:pPr marL="0" indent="0">
              <a:buNone/>
            </a:pPr>
            <a:r>
              <a:rPr lang="en-US" b="1" dirty="0"/>
              <a:t>Web and </a:t>
            </a:r>
            <a:r>
              <a:rPr lang="en-US" b="1" dirty="0" smtClean="0"/>
              <a:t>Application Servers</a:t>
            </a:r>
            <a:endParaRPr lang="en-US" b="1" dirty="0"/>
          </a:p>
          <a:p>
            <a:pPr marL="228600" lvl="1" indent="-166688">
              <a:buFont typeface="Wingdings" panose="05000000000000000000" pitchFamily="2" charset="2"/>
              <a:buChar char="§"/>
            </a:pPr>
            <a:r>
              <a:rPr lang="en-US" sz="1800" dirty="0"/>
              <a:t>Where will our content be stored?</a:t>
            </a:r>
          </a:p>
          <a:p>
            <a:pPr marL="228600" lvl="1" indent="-166688">
              <a:buFont typeface="Wingdings" panose="05000000000000000000" pitchFamily="2" charset="2"/>
              <a:buChar char="§"/>
            </a:pPr>
            <a:r>
              <a:rPr lang="en-US" sz="1800" dirty="0"/>
              <a:t>How will we secure our resources?</a:t>
            </a:r>
          </a:p>
        </p:txBody>
      </p:sp>
    </p:spTree>
    <p:extLst>
      <p:ext uri="{BB962C8B-B14F-4D97-AF65-F5344CB8AC3E}">
        <p14:creationId xmlns:p14="http://schemas.microsoft.com/office/powerpoint/2010/main" val="381306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0" name="Title 1"/>
          <p:cNvSpPr>
            <a:spLocks noGrp="1"/>
          </p:cNvSpPr>
          <p:nvPr>
            <p:ph type="title"/>
          </p:nvPr>
        </p:nvSpPr>
        <p:spPr/>
        <p:txBody>
          <a:bodyPr/>
          <a:lstStyle/>
          <a:p>
            <a:r>
              <a:rPr lang="en-US" dirty="0" smtClean="0">
                <a:latin typeface="+mj-lt"/>
              </a:rPr>
              <a:t>Sample Solution</a:t>
            </a:r>
            <a:endParaRPr lang="en-US" dirty="0">
              <a:latin typeface="+mj-lt"/>
            </a:endParaRPr>
          </a:p>
        </p:txBody>
      </p:sp>
      <p:grpSp>
        <p:nvGrpSpPr>
          <p:cNvPr id="30" name="Group 29"/>
          <p:cNvGrpSpPr/>
          <p:nvPr/>
        </p:nvGrpSpPr>
        <p:grpSpPr>
          <a:xfrm>
            <a:off x="2816989" y="1445349"/>
            <a:ext cx="3506849" cy="4328025"/>
            <a:chOff x="1786257" y="1084011"/>
            <a:chExt cx="2956621" cy="3246019"/>
          </a:xfrm>
        </p:grpSpPr>
        <p:sp>
          <p:nvSpPr>
            <p:cNvPr id="20" name="Rounded Rectangle 19"/>
            <p:cNvSpPr/>
            <p:nvPr/>
          </p:nvSpPr>
          <p:spPr>
            <a:xfrm>
              <a:off x="1786257" y="1084011"/>
              <a:ext cx="2956621" cy="3244441"/>
            </a:xfrm>
            <a:prstGeom prst="roundRect">
              <a:avLst>
                <a:gd name="adj" fmla="val 9818"/>
              </a:avLst>
            </a:prstGeom>
            <a:solidFill>
              <a:schemeClr val="bg1"/>
            </a:solid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dirty="0">
                <a:solidFill>
                  <a:srgbClr val="474746"/>
                </a:solidFill>
              </a:endParaRPr>
            </a:p>
          </p:txBody>
        </p:sp>
        <p:sp>
          <p:nvSpPr>
            <p:cNvPr id="21" name="TextBox 32"/>
            <p:cNvSpPr txBox="1">
              <a:spLocks noChangeArrowheads="1"/>
            </p:cNvSpPr>
            <p:nvPr/>
          </p:nvSpPr>
          <p:spPr bwMode="auto">
            <a:xfrm>
              <a:off x="1852157" y="4122281"/>
              <a:ext cx="1409506" cy="207749"/>
            </a:xfrm>
            <a:prstGeom prst="rect">
              <a:avLst/>
            </a:prstGeom>
            <a:noFill/>
            <a:ln w="9525">
              <a:noFill/>
              <a:miter lim="800000"/>
              <a:headEnd/>
              <a:tailEnd/>
            </a:ln>
          </p:spPr>
          <p:txBody>
            <a:bodyPr>
              <a:spAutoFit/>
            </a:bodyPr>
            <a:lstStyle/>
            <a:p>
              <a:pPr algn="ctr" defTabSz="609585"/>
              <a:r>
                <a:rPr lang="en-US" sz="1200" dirty="0">
                  <a:solidFill>
                    <a:srgbClr val="F7981F"/>
                  </a:solidFill>
                  <a:ea typeface="Verdana" pitchFamily="34" charset="0"/>
                  <a:cs typeface="Verdana" pitchFamily="34" charset="0"/>
                </a:rPr>
                <a:t>Availability Zone 1</a:t>
              </a:r>
            </a:p>
          </p:txBody>
        </p:sp>
      </p:grpSp>
      <p:grpSp>
        <p:nvGrpSpPr>
          <p:cNvPr id="31" name="Group 30"/>
          <p:cNvGrpSpPr/>
          <p:nvPr/>
        </p:nvGrpSpPr>
        <p:grpSpPr>
          <a:xfrm>
            <a:off x="6586660" y="1445349"/>
            <a:ext cx="3572152" cy="4356084"/>
            <a:chOff x="4939995" y="1084011"/>
            <a:chExt cx="2627084" cy="3267063"/>
          </a:xfrm>
        </p:grpSpPr>
        <p:sp>
          <p:nvSpPr>
            <p:cNvPr id="8" name="Rounded Rectangle 7"/>
            <p:cNvSpPr/>
            <p:nvPr/>
          </p:nvSpPr>
          <p:spPr>
            <a:xfrm>
              <a:off x="4939995" y="1084011"/>
              <a:ext cx="2627084" cy="3244440"/>
            </a:xfrm>
            <a:prstGeom prst="roundRect">
              <a:avLst>
                <a:gd name="adj" fmla="val 9818"/>
              </a:avLst>
            </a:prstGeom>
            <a:solidFill>
              <a:srgbClr val="FFFFFF"/>
            </a:solid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dirty="0">
                <a:solidFill>
                  <a:srgbClr val="474746"/>
                </a:solidFill>
              </a:endParaRPr>
            </a:p>
          </p:txBody>
        </p:sp>
        <p:sp>
          <p:nvSpPr>
            <p:cNvPr id="76" name="TextBox 32"/>
            <p:cNvSpPr txBox="1">
              <a:spLocks noChangeArrowheads="1"/>
            </p:cNvSpPr>
            <p:nvPr/>
          </p:nvSpPr>
          <p:spPr bwMode="auto">
            <a:xfrm>
              <a:off x="5122547" y="4143325"/>
              <a:ext cx="1409506" cy="207749"/>
            </a:xfrm>
            <a:prstGeom prst="rect">
              <a:avLst/>
            </a:prstGeom>
            <a:noFill/>
            <a:ln w="9525">
              <a:noFill/>
              <a:miter lim="800000"/>
              <a:headEnd/>
              <a:tailEnd/>
            </a:ln>
          </p:spPr>
          <p:txBody>
            <a:bodyPr>
              <a:spAutoFit/>
            </a:bodyPr>
            <a:lstStyle/>
            <a:p>
              <a:pPr algn="ctr" defTabSz="609585"/>
              <a:r>
                <a:rPr lang="en-US" sz="1200" dirty="0">
                  <a:solidFill>
                    <a:srgbClr val="F7981F"/>
                  </a:solidFill>
                  <a:ea typeface="Verdana" pitchFamily="34" charset="0"/>
                  <a:cs typeface="Verdana" pitchFamily="34" charset="0"/>
                </a:rPr>
                <a:t>Availability Zone 2</a:t>
              </a:r>
            </a:p>
          </p:txBody>
        </p:sp>
      </p:grpSp>
      <p:sp>
        <p:nvSpPr>
          <p:cNvPr id="221" name="Rounded Rectangle 220"/>
          <p:cNvSpPr/>
          <p:nvPr/>
        </p:nvSpPr>
        <p:spPr>
          <a:xfrm>
            <a:off x="2055490" y="1176729"/>
            <a:ext cx="8352191" cy="4752196"/>
          </a:xfrm>
          <a:prstGeom prst="roundRect">
            <a:avLst>
              <a:gd name="adj" fmla="val 13531"/>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Arial"/>
            </a:endParaRPr>
          </a:p>
        </p:txBody>
      </p:sp>
      <p:grpSp>
        <p:nvGrpSpPr>
          <p:cNvPr id="27" name="Group 26"/>
          <p:cNvGrpSpPr/>
          <p:nvPr/>
        </p:nvGrpSpPr>
        <p:grpSpPr>
          <a:xfrm>
            <a:off x="4568933" y="917014"/>
            <a:ext cx="2190216" cy="671759"/>
            <a:chOff x="3426700" y="687760"/>
            <a:chExt cx="1642662" cy="503819"/>
          </a:xfrm>
        </p:grpSpPr>
        <p:pic>
          <p:nvPicPr>
            <p:cNvPr id="235" name="Picture 234" descr="VPC-Internet-Gateway.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0458" y="732675"/>
              <a:ext cx="458904" cy="458904"/>
            </a:xfrm>
            <a:prstGeom prst="rect">
              <a:avLst/>
            </a:prstGeom>
          </p:spPr>
        </p:pic>
        <p:sp>
          <p:nvSpPr>
            <p:cNvPr id="251" name="TextBox 8"/>
            <p:cNvSpPr txBox="1">
              <a:spLocks noChangeArrowheads="1"/>
            </p:cNvSpPr>
            <p:nvPr/>
          </p:nvSpPr>
          <p:spPr bwMode="auto">
            <a:xfrm>
              <a:off x="3426700" y="687760"/>
              <a:ext cx="1388639" cy="223090"/>
            </a:xfrm>
            <a:prstGeom prst="rect">
              <a:avLst/>
            </a:prstGeom>
            <a:noFill/>
            <a:ln w="9525">
              <a:noFill/>
              <a:miter lim="800000"/>
              <a:headEnd/>
              <a:tailEnd/>
            </a:ln>
          </p:spPr>
          <p:txBody>
            <a:bodyPr wrap="square">
              <a:spAutoFit/>
            </a:bodyPr>
            <a:lstStyle/>
            <a:p>
              <a:pPr algn="ctr" defTabSz="609585"/>
              <a:r>
                <a:rPr lang="en-US" sz="1333" dirty="0">
                  <a:solidFill>
                    <a:srgbClr val="474746"/>
                  </a:solidFill>
                  <a:ea typeface="Verdana" pitchFamily="34" charset="0"/>
                  <a:cs typeface="Verdana" pitchFamily="34" charset="0"/>
                </a:rPr>
                <a:t>Internet Gateway</a:t>
              </a:r>
            </a:p>
          </p:txBody>
        </p:sp>
      </p:grpSp>
      <p:grpSp>
        <p:nvGrpSpPr>
          <p:cNvPr id="11" name="Group 10"/>
          <p:cNvGrpSpPr/>
          <p:nvPr/>
        </p:nvGrpSpPr>
        <p:grpSpPr>
          <a:xfrm>
            <a:off x="2943183" y="1676093"/>
            <a:ext cx="3193600" cy="910731"/>
            <a:chOff x="2207387" y="1257070"/>
            <a:chExt cx="2395200" cy="683048"/>
          </a:xfrm>
        </p:grpSpPr>
        <p:sp>
          <p:nvSpPr>
            <p:cNvPr id="223" name="Rounded Rectangle 222"/>
            <p:cNvSpPr/>
            <p:nvPr/>
          </p:nvSpPr>
          <p:spPr>
            <a:xfrm>
              <a:off x="2305419" y="1257070"/>
              <a:ext cx="2297168" cy="683048"/>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pic>
          <p:nvPicPr>
            <p:cNvPr id="252" name="Picture 251"/>
            <p:cNvPicPr>
              <a:picLocks noChangeAspect="1"/>
            </p:cNvPicPr>
            <p:nvPr/>
          </p:nvPicPr>
          <p:blipFill>
            <a:blip r:embed="rId5"/>
            <a:stretch>
              <a:fillRect/>
            </a:stretch>
          </p:blipFill>
          <p:spPr>
            <a:xfrm>
              <a:off x="2207387" y="1442302"/>
              <a:ext cx="215900" cy="241300"/>
            </a:xfrm>
            <a:prstGeom prst="rect">
              <a:avLst/>
            </a:prstGeom>
          </p:spPr>
        </p:pic>
      </p:grpSp>
      <p:sp>
        <p:nvSpPr>
          <p:cNvPr id="265" name="TextBox 8"/>
          <p:cNvSpPr txBox="1">
            <a:spLocks noChangeArrowheads="1"/>
          </p:cNvSpPr>
          <p:nvPr/>
        </p:nvSpPr>
        <p:spPr bwMode="auto">
          <a:xfrm>
            <a:off x="3064092" y="2289355"/>
            <a:ext cx="1657000" cy="297454"/>
          </a:xfrm>
          <a:prstGeom prst="rect">
            <a:avLst/>
          </a:prstGeom>
          <a:noFill/>
          <a:ln w="9525">
            <a:noFill/>
            <a:miter lim="800000"/>
            <a:headEnd/>
            <a:tailEnd/>
          </a:ln>
        </p:spPr>
        <p:txBody>
          <a:bodyPr wrap="square">
            <a:spAutoFit/>
          </a:bodyPr>
          <a:lstStyle/>
          <a:p>
            <a:pPr algn="ctr" defTabSz="609585"/>
            <a:r>
              <a:rPr lang="en-US" sz="1333" dirty="0">
                <a:solidFill>
                  <a:srgbClr val="008000"/>
                </a:solidFill>
                <a:ea typeface="Verdana" pitchFamily="34" charset="0"/>
                <a:cs typeface="Verdana" pitchFamily="34" charset="0"/>
              </a:rPr>
              <a:t>Public Subnet</a:t>
            </a:r>
          </a:p>
        </p:txBody>
      </p:sp>
      <p:sp>
        <p:nvSpPr>
          <p:cNvPr id="123" name="Rounded Rectangle 122"/>
          <p:cNvSpPr/>
          <p:nvPr/>
        </p:nvSpPr>
        <p:spPr>
          <a:xfrm>
            <a:off x="449051" y="705851"/>
            <a:ext cx="10246140" cy="5435359"/>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sp>
        <p:nvSpPr>
          <p:cNvPr id="129" name="TextBox 8"/>
          <p:cNvSpPr txBox="1">
            <a:spLocks noChangeArrowheads="1"/>
          </p:cNvSpPr>
          <p:nvPr/>
        </p:nvSpPr>
        <p:spPr bwMode="auto">
          <a:xfrm>
            <a:off x="785649" y="5504529"/>
            <a:ext cx="1225907" cy="502573"/>
          </a:xfrm>
          <a:prstGeom prst="rect">
            <a:avLst/>
          </a:prstGeom>
          <a:noFill/>
          <a:ln w="9525">
            <a:noFill/>
            <a:miter lim="800000"/>
            <a:headEnd/>
            <a:tailEnd/>
          </a:ln>
        </p:spPr>
        <p:txBody>
          <a:bodyPr wrap="square">
            <a:spAutoFit/>
          </a:bodyPr>
          <a:lstStyle/>
          <a:p>
            <a:pPr algn="ctr" defTabSz="609585"/>
            <a:r>
              <a:rPr lang="en-US" sz="1333" b="1" dirty="0">
                <a:solidFill>
                  <a:srgbClr val="474746"/>
                </a:solidFill>
                <a:ea typeface="Verdana" pitchFamily="34" charset="0"/>
                <a:cs typeface="Verdana" pitchFamily="34" charset="0"/>
              </a:rPr>
              <a:t>us-west-2 region</a:t>
            </a:r>
          </a:p>
        </p:txBody>
      </p:sp>
      <p:grpSp>
        <p:nvGrpSpPr>
          <p:cNvPr id="13" name="Group 12"/>
          <p:cNvGrpSpPr/>
          <p:nvPr/>
        </p:nvGrpSpPr>
        <p:grpSpPr>
          <a:xfrm>
            <a:off x="3073894" y="2645171"/>
            <a:ext cx="3073383" cy="2815850"/>
            <a:chOff x="2305420" y="1983877"/>
            <a:chExt cx="2305037" cy="684873"/>
          </a:xfrm>
        </p:grpSpPr>
        <p:sp>
          <p:nvSpPr>
            <p:cNvPr id="225" name="Rounded Rectangle 224"/>
            <p:cNvSpPr/>
            <p:nvPr/>
          </p:nvSpPr>
          <p:spPr>
            <a:xfrm>
              <a:off x="2305420" y="1983877"/>
              <a:ext cx="2305037" cy="682217"/>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sp>
          <p:nvSpPr>
            <p:cNvPr id="266" name="TextBox 8"/>
            <p:cNvSpPr txBox="1">
              <a:spLocks noChangeArrowheads="1"/>
            </p:cNvSpPr>
            <p:nvPr/>
          </p:nvSpPr>
          <p:spPr bwMode="auto">
            <a:xfrm>
              <a:off x="2340596" y="2596403"/>
              <a:ext cx="1157696" cy="72347"/>
            </a:xfrm>
            <a:prstGeom prst="rect">
              <a:avLst/>
            </a:prstGeom>
            <a:noFill/>
            <a:ln w="9525">
              <a:noFill/>
              <a:miter lim="800000"/>
              <a:headEnd/>
              <a:tailEnd/>
            </a:ln>
          </p:spPr>
          <p:txBody>
            <a:bodyPr wrap="square">
              <a:spAutoFit/>
            </a:bodyPr>
            <a:lstStyle/>
            <a:p>
              <a:pPr algn="ctr" defTabSz="609585"/>
              <a:r>
                <a:rPr lang="en-US" sz="1333" dirty="0">
                  <a:solidFill>
                    <a:srgbClr val="FF0000"/>
                  </a:solidFill>
                  <a:ea typeface="Verdana" pitchFamily="34" charset="0"/>
                  <a:cs typeface="Verdana" pitchFamily="34" charset="0"/>
                </a:rPr>
                <a:t>Private Subnet</a:t>
              </a:r>
            </a:p>
          </p:txBody>
        </p:sp>
      </p:grpSp>
      <p:grpSp>
        <p:nvGrpSpPr>
          <p:cNvPr id="23" name="Group 22"/>
          <p:cNvGrpSpPr/>
          <p:nvPr/>
        </p:nvGrpSpPr>
        <p:grpSpPr>
          <a:xfrm>
            <a:off x="6763979" y="2640148"/>
            <a:ext cx="3083043" cy="2812071"/>
            <a:chOff x="5072984" y="1980114"/>
            <a:chExt cx="2312282" cy="686479"/>
          </a:xfrm>
        </p:grpSpPr>
        <p:sp>
          <p:nvSpPr>
            <p:cNvPr id="277" name="TextBox 8"/>
            <p:cNvSpPr txBox="1">
              <a:spLocks noChangeArrowheads="1"/>
            </p:cNvSpPr>
            <p:nvPr/>
          </p:nvSpPr>
          <p:spPr bwMode="auto">
            <a:xfrm>
              <a:off x="5947824" y="2593979"/>
              <a:ext cx="1357485" cy="72614"/>
            </a:xfrm>
            <a:prstGeom prst="rect">
              <a:avLst/>
            </a:prstGeom>
            <a:noFill/>
            <a:ln w="9525">
              <a:noFill/>
              <a:miter lim="800000"/>
              <a:headEnd/>
              <a:tailEnd/>
            </a:ln>
          </p:spPr>
          <p:txBody>
            <a:bodyPr wrap="square">
              <a:spAutoFit/>
            </a:bodyPr>
            <a:lstStyle/>
            <a:p>
              <a:pPr algn="ctr" defTabSz="609585"/>
              <a:r>
                <a:rPr lang="en-US" sz="1333" dirty="0">
                  <a:solidFill>
                    <a:srgbClr val="FF0000"/>
                  </a:solidFill>
                  <a:ea typeface="Verdana" pitchFamily="34" charset="0"/>
                  <a:cs typeface="Verdana" pitchFamily="34" charset="0"/>
                </a:rPr>
                <a:t>Private Subnet</a:t>
              </a:r>
            </a:p>
          </p:txBody>
        </p:sp>
        <p:sp>
          <p:nvSpPr>
            <p:cNvPr id="116" name="Rounded Rectangle 115"/>
            <p:cNvSpPr/>
            <p:nvPr/>
          </p:nvSpPr>
          <p:spPr>
            <a:xfrm>
              <a:off x="5072984" y="1980114"/>
              <a:ext cx="2312282" cy="682217"/>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grpSp>
      <p:pic>
        <p:nvPicPr>
          <p:cNvPr id="58" name="Picture 57"/>
          <p:cNvPicPr>
            <a:picLocks noChangeAspect="1"/>
          </p:cNvPicPr>
          <p:nvPr/>
        </p:nvPicPr>
        <p:blipFill>
          <a:blip r:embed="rId5"/>
          <a:stretch>
            <a:fillRect/>
          </a:stretch>
        </p:blipFill>
        <p:spPr>
          <a:xfrm>
            <a:off x="2943183" y="3773522"/>
            <a:ext cx="287867" cy="321733"/>
          </a:xfrm>
          <a:prstGeom prst="rect">
            <a:avLst/>
          </a:prstGeom>
        </p:spPr>
      </p:pic>
      <p:pic>
        <p:nvPicPr>
          <p:cNvPr id="59" name="Picture 58"/>
          <p:cNvPicPr>
            <a:picLocks noChangeAspect="1"/>
          </p:cNvPicPr>
          <p:nvPr/>
        </p:nvPicPr>
        <p:blipFill>
          <a:blip r:embed="rId5"/>
          <a:stretch>
            <a:fillRect/>
          </a:stretch>
        </p:blipFill>
        <p:spPr>
          <a:xfrm>
            <a:off x="9699967" y="3759234"/>
            <a:ext cx="287867" cy="321733"/>
          </a:xfrm>
          <a:prstGeom prst="rect">
            <a:avLst/>
          </a:prstGeom>
        </p:spPr>
      </p:pic>
      <p:grpSp>
        <p:nvGrpSpPr>
          <p:cNvPr id="69" name="Group 68"/>
          <p:cNvGrpSpPr/>
          <p:nvPr/>
        </p:nvGrpSpPr>
        <p:grpSpPr>
          <a:xfrm>
            <a:off x="6777243" y="1678438"/>
            <a:ext cx="3181445" cy="909623"/>
            <a:chOff x="2305418" y="1215710"/>
            <a:chExt cx="2386084" cy="682217"/>
          </a:xfrm>
        </p:grpSpPr>
        <p:sp>
          <p:nvSpPr>
            <p:cNvPr id="70" name="Rounded Rectangle 69"/>
            <p:cNvSpPr/>
            <p:nvPr/>
          </p:nvSpPr>
          <p:spPr>
            <a:xfrm>
              <a:off x="2305418" y="1215710"/>
              <a:ext cx="2302333" cy="682217"/>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pic>
          <p:nvPicPr>
            <p:cNvPr id="71" name="Picture 70"/>
            <p:cNvPicPr>
              <a:picLocks noChangeAspect="1"/>
            </p:cNvPicPr>
            <p:nvPr/>
          </p:nvPicPr>
          <p:blipFill>
            <a:blip r:embed="rId5"/>
            <a:stretch>
              <a:fillRect/>
            </a:stretch>
          </p:blipFill>
          <p:spPr>
            <a:xfrm>
              <a:off x="4475602" y="1414949"/>
              <a:ext cx="215900" cy="241300"/>
            </a:xfrm>
            <a:prstGeom prst="rect">
              <a:avLst/>
            </a:prstGeom>
          </p:spPr>
        </p:pic>
      </p:grpSp>
      <p:sp>
        <p:nvSpPr>
          <p:cNvPr id="72" name="TextBox 8"/>
          <p:cNvSpPr txBox="1">
            <a:spLocks noChangeArrowheads="1"/>
          </p:cNvSpPr>
          <p:nvPr/>
        </p:nvSpPr>
        <p:spPr bwMode="auto">
          <a:xfrm>
            <a:off x="8100709" y="2289355"/>
            <a:ext cx="1657000" cy="297454"/>
          </a:xfrm>
          <a:prstGeom prst="rect">
            <a:avLst/>
          </a:prstGeom>
          <a:noFill/>
          <a:ln w="9525">
            <a:noFill/>
            <a:miter lim="800000"/>
            <a:headEnd/>
            <a:tailEnd/>
          </a:ln>
        </p:spPr>
        <p:txBody>
          <a:bodyPr wrap="square">
            <a:spAutoFit/>
          </a:bodyPr>
          <a:lstStyle/>
          <a:p>
            <a:pPr algn="ctr" defTabSz="609585"/>
            <a:r>
              <a:rPr lang="en-US" sz="1333" dirty="0">
                <a:solidFill>
                  <a:srgbClr val="008000"/>
                </a:solidFill>
                <a:ea typeface="Verdana" pitchFamily="34" charset="0"/>
                <a:cs typeface="Verdana" pitchFamily="34" charset="0"/>
              </a:rPr>
              <a:t>Public Subnet</a:t>
            </a:r>
          </a:p>
        </p:txBody>
      </p:sp>
      <p:pic>
        <p:nvPicPr>
          <p:cNvPr id="48" name="Picture 47" descr="Database_Amazon RDS Oracle DB Instance.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9205" y="4499823"/>
            <a:ext cx="886407" cy="886407"/>
          </a:xfrm>
          <a:prstGeom prst="rect">
            <a:avLst/>
          </a:prstGeom>
        </p:spPr>
      </p:pic>
      <p:sp>
        <p:nvSpPr>
          <p:cNvPr id="49" name="TextBox 8"/>
          <p:cNvSpPr txBox="1">
            <a:spLocks noChangeArrowheads="1"/>
          </p:cNvSpPr>
          <p:nvPr/>
        </p:nvSpPr>
        <p:spPr bwMode="auto">
          <a:xfrm>
            <a:off x="2978659" y="4735887"/>
            <a:ext cx="1225907"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DB Tier</a:t>
            </a:r>
          </a:p>
        </p:txBody>
      </p:sp>
      <p:sp>
        <p:nvSpPr>
          <p:cNvPr id="50" name="TextBox 8"/>
          <p:cNvSpPr txBox="1">
            <a:spLocks noChangeArrowheads="1"/>
          </p:cNvSpPr>
          <p:nvPr/>
        </p:nvSpPr>
        <p:spPr bwMode="auto">
          <a:xfrm>
            <a:off x="3042743" y="3906175"/>
            <a:ext cx="1225907"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App Tier</a:t>
            </a:r>
          </a:p>
        </p:txBody>
      </p:sp>
      <p:pic>
        <p:nvPicPr>
          <p:cNvPr id="54" name="Picture 53" descr="Database_Amazon RDS Oracle DB Instance.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14006" y="4499823"/>
            <a:ext cx="886407" cy="886407"/>
          </a:xfrm>
          <a:prstGeom prst="rect">
            <a:avLst/>
          </a:prstGeom>
        </p:spPr>
      </p:pic>
      <p:sp>
        <p:nvSpPr>
          <p:cNvPr id="55" name="TextBox 8"/>
          <p:cNvSpPr txBox="1">
            <a:spLocks noChangeArrowheads="1"/>
          </p:cNvSpPr>
          <p:nvPr/>
        </p:nvSpPr>
        <p:spPr bwMode="auto">
          <a:xfrm>
            <a:off x="8525021" y="4738374"/>
            <a:ext cx="1225907"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DB Tier</a:t>
            </a:r>
          </a:p>
        </p:txBody>
      </p:sp>
      <p:sp>
        <p:nvSpPr>
          <p:cNvPr id="56" name="TextBox 8"/>
          <p:cNvSpPr txBox="1">
            <a:spLocks noChangeArrowheads="1"/>
          </p:cNvSpPr>
          <p:nvPr/>
        </p:nvSpPr>
        <p:spPr bwMode="auto">
          <a:xfrm>
            <a:off x="8525021" y="3906175"/>
            <a:ext cx="1225907"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App Tier</a:t>
            </a:r>
          </a:p>
        </p:txBody>
      </p:sp>
      <p:sp>
        <p:nvSpPr>
          <p:cNvPr id="63" name="TextBox 8"/>
          <p:cNvSpPr txBox="1">
            <a:spLocks noChangeArrowheads="1"/>
          </p:cNvSpPr>
          <p:nvPr/>
        </p:nvSpPr>
        <p:spPr bwMode="auto">
          <a:xfrm>
            <a:off x="2956689" y="3080197"/>
            <a:ext cx="1311961"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Web Tier</a:t>
            </a:r>
          </a:p>
        </p:txBody>
      </p:sp>
      <p:sp>
        <p:nvSpPr>
          <p:cNvPr id="64" name="TextBox 8"/>
          <p:cNvSpPr txBox="1">
            <a:spLocks noChangeArrowheads="1"/>
          </p:cNvSpPr>
          <p:nvPr/>
        </p:nvSpPr>
        <p:spPr bwMode="auto">
          <a:xfrm>
            <a:off x="8450312" y="3137558"/>
            <a:ext cx="1300616"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Web Tier</a:t>
            </a:r>
          </a:p>
        </p:txBody>
      </p:sp>
      <p:pic>
        <p:nvPicPr>
          <p:cNvPr id="65" name="Picture 64" descr="EC2-Instanc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17692" y="1676094"/>
            <a:ext cx="680177" cy="680177"/>
          </a:xfrm>
          <a:prstGeom prst="rect">
            <a:avLst/>
          </a:prstGeom>
        </p:spPr>
      </p:pic>
      <p:pic>
        <p:nvPicPr>
          <p:cNvPr id="66" name="Picture 65" descr="EC2-Instanc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68985" y="1676974"/>
            <a:ext cx="680177" cy="680177"/>
          </a:xfrm>
          <a:prstGeom prst="rect">
            <a:avLst/>
          </a:prstGeom>
        </p:spPr>
      </p:pic>
      <p:sp>
        <p:nvSpPr>
          <p:cNvPr id="68" name="TextBox 8"/>
          <p:cNvSpPr txBox="1">
            <a:spLocks noChangeArrowheads="1"/>
          </p:cNvSpPr>
          <p:nvPr/>
        </p:nvSpPr>
        <p:spPr bwMode="auto">
          <a:xfrm>
            <a:off x="2879512" y="1829206"/>
            <a:ext cx="1311961"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NAT</a:t>
            </a:r>
          </a:p>
        </p:txBody>
      </p:sp>
      <p:sp>
        <p:nvSpPr>
          <p:cNvPr id="75" name="TextBox 8"/>
          <p:cNvSpPr txBox="1">
            <a:spLocks noChangeArrowheads="1"/>
          </p:cNvSpPr>
          <p:nvPr/>
        </p:nvSpPr>
        <p:spPr bwMode="auto">
          <a:xfrm>
            <a:off x="8178537" y="1806436"/>
            <a:ext cx="1300616"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NAT</a:t>
            </a:r>
          </a:p>
        </p:txBody>
      </p:sp>
      <p:grpSp>
        <p:nvGrpSpPr>
          <p:cNvPr id="61" name="Group 60"/>
          <p:cNvGrpSpPr/>
          <p:nvPr/>
        </p:nvGrpSpPr>
        <p:grpSpPr>
          <a:xfrm>
            <a:off x="4427124" y="3720110"/>
            <a:ext cx="990685" cy="741463"/>
            <a:chOff x="2966411" y="2745897"/>
            <a:chExt cx="743014" cy="556097"/>
          </a:xfrm>
        </p:grpSpPr>
        <p:pic>
          <p:nvPicPr>
            <p:cNvPr id="62" name="Picture 61" descr="EC2-Instances.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66411" y="2745897"/>
              <a:ext cx="694498" cy="556097"/>
            </a:xfrm>
            <a:prstGeom prst="rect">
              <a:avLst/>
            </a:prstGeom>
          </p:spPr>
        </p:pic>
        <p:pic>
          <p:nvPicPr>
            <p:cNvPr id="73" name="Picture 72" descr="EBS-Volume.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05674" y="2969883"/>
              <a:ext cx="303751" cy="303751"/>
            </a:xfrm>
            <a:prstGeom prst="rect">
              <a:avLst/>
            </a:prstGeom>
          </p:spPr>
        </p:pic>
      </p:grpSp>
      <p:pic>
        <p:nvPicPr>
          <p:cNvPr id="77" name="Picture 76" descr="EC2-Instanc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92522" y="1689976"/>
            <a:ext cx="680177" cy="680177"/>
          </a:xfrm>
          <a:prstGeom prst="rect">
            <a:avLst/>
          </a:prstGeom>
        </p:spPr>
      </p:pic>
      <p:pic>
        <p:nvPicPr>
          <p:cNvPr id="78" name="Picture 77" descr="EC2-Instanc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87141" y="1672522"/>
            <a:ext cx="680177" cy="680177"/>
          </a:xfrm>
          <a:prstGeom prst="rect">
            <a:avLst/>
          </a:prstGeom>
        </p:spPr>
      </p:pic>
      <p:pic>
        <p:nvPicPr>
          <p:cNvPr id="74" name="Picture 73" descr="EC2-Instances.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14728" y="2906020"/>
            <a:ext cx="835331" cy="668864"/>
          </a:xfrm>
          <a:prstGeom prst="rect">
            <a:avLst/>
          </a:prstGeom>
        </p:spPr>
      </p:pic>
      <p:grpSp>
        <p:nvGrpSpPr>
          <p:cNvPr id="79" name="Group 78"/>
          <p:cNvGrpSpPr/>
          <p:nvPr/>
        </p:nvGrpSpPr>
        <p:grpSpPr>
          <a:xfrm>
            <a:off x="7511766" y="3720110"/>
            <a:ext cx="990685" cy="741463"/>
            <a:chOff x="2966411" y="2745897"/>
            <a:chExt cx="743014" cy="556097"/>
          </a:xfrm>
        </p:grpSpPr>
        <p:pic>
          <p:nvPicPr>
            <p:cNvPr id="80" name="Picture 79" descr="EC2-Instances.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66411" y="2745897"/>
              <a:ext cx="694498" cy="556097"/>
            </a:xfrm>
            <a:prstGeom prst="rect">
              <a:avLst/>
            </a:prstGeom>
          </p:spPr>
        </p:pic>
        <p:pic>
          <p:nvPicPr>
            <p:cNvPr id="81" name="Picture 80" descr="EBS-Volume.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05674" y="2969883"/>
              <a:ext cx="303751" cy="303751"/>
            </a:xfrm>
            <a:prstGeom prst="rect">
              <a:avLst/>
            </a:prstGeom>
          </p:spPr>
        </p:pic>
      </p:grpSp>
      <p:pic>
        <p:nvPicPr>
          <p:cNvPr id="82" name="Picture 81" descr="EC2-Instances.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79516" y="2916013"/>
            <a:ext cx="835331" cy="668864"/>
          </a:xfrm>
          <a:prstGeom prst="rect">
            <a:avLst/>
          </a:prstGeom>
        </p:spPr>
      </p:pic>
      <p:sp>
        <p:nvSpPr>
          <p:cNvPr id="83" name="TextBox 8"/>
          <p:cNvSpPr txBox="1">
            <a:spLocks noChangeArrowheads="1"/>
          </p:cNvSpPr>
          <p:nvPr/>
        </p:nvSpPr>
        <p:spPr bwMode="auto">
          <a:xfrm>
            <a:off x="4987212" y="2289355"/>
            <a:ext cx="1657000" cy="297454"/>
          </a:xfrm>
          <a:prstGeom prst="rect">
            <a:avLst/>
          </a:prstGeom>
          <a:noFill/>
          <a:ln w="9525">
            <a:noFill/>
            <a:miter lim="800000"/>
            <a:headEnd/>
            <a:tailEnd/>
          </a:ln>
        </p:spPr>
        <p:txBody>
          <a:bodyPr wrap="square">
            <a:spAutoFit/>
          </a:bodyPr>
          <a:lstStyle/>
          <a:p>
            <a:pPr algn="ctr" defTabSz="609585"/>
            <a:r>
              <a:rPr lang="en-US" sz="1333" dirty="0">
                <a:solidFill>
                  <a:srgbClr val="008000"/>
                </a:solidFill>
                <a:ea typeface="Verdana" pitchFamily="34" charset="0"/>
                <a:cs typeface="Verdana" pitchFamily="34" charset="0"/>
              </a:rPr>
              <a:t>/24</a:t>
            </a:r>
          </a:p>
        </p:txBody>
      </p:sp>
      <p:sp>
        <p:nvSpPr>
          <p:cNvPr id="84" name="TextBox 8"/>
          <p:cNvSpPr txBox="1">
            <a:spLocks noChangeArrowheads="1"/>
          </p:cNvSpPr>
          <p:nvPr/>
        </p:nvSpPr>
        <p:spPr bwMode="auto">
          <a:xfrm>
            <a:off x="6336781" y="2294099"/>
            <a:ext cx="1657000" cy="297454"/>
          </a:xfrm>
          <a:prstGeom prst="rect">
            <a:avLst/>
          </a:prstGeom>
          <a:noFill/>
          <a:ln w="9525">
            <a:noFill/>
            <a:miter lim="800000"/>
            <a:headEnd/>
            <a:tailEnd/>
          </a:ln>
        </p:spPr>
        <p:txBody>
          <a:bodyPr wrap="square">
            <a:spAutoFit/>
          </a:bodyPr>
          <a:lstStyle/>
          <a:p>
            <a:pPr algn="ctr" defTabSz="609585"/>
            <a:r>
              <a:rPr lang="en-US" sz="1333" dirty="0">
                <a:solidFill>
                  <a:srgbClr val="008000"/>
                </a:solidFill>
                <a:ea typeface="Verdana" pitchFamily="34" charset="0"/>
                <a:cs typeface="Verdana" pitchFamily="34" charset="0"/>
              </a:rPr>
              <a:t>/24</a:t>
            </a:r>
          </a:p>
        </p:txBody>
      </p:sp>
      <p:sp>
        <p:nvSpPr>
          <p:cNvPr id="85" name="TextBox 8"/>
          <p:cNvSpPr txBox="1">
            <a:spLocks noChangeArrowheads="1"/>
          </p:cNvSpPr>
          <p:nvPr/>
        </p:nvSpPr>
        <p:spPr bwMode="auto">
          <a:xfrm>
            <a:off x="5043915" y="5154298"/>
            <a:ext cx="1543595" cy="297454"/>
          </a:xfrm>
          <a:prstGeom prst="rect">
            <a:avLst/>
          </a:prstGeom>
          <a:noFill/>
          <a:ln w="9525">
            <a:noFill/>
            <a:miter lim="800000"/>
            <a:headEnd/>
            <a:tailEnd/>
          </a:ln>
        </p:spPr>
        <p:txBody>
          <a:bodyPr wrap="square">
            <a:spAutoFit/>
          </a:bodyPr>
          <a:lstStyle/>
          <a:p>
            <a:pPr algn="ctr" defTabSz="609585"/>
            <a:r>
              <a:rPr lang="en-US" sz="1333" dirty="0">
                <a:solidFill>
                  <a:srgbClr val="FF0000"/>
                </a:solidFill>
                <a:ea typeface="Verdana" pitchFamily="34" charset="0"/>
                <a:cs typeface="Verdana" pitchFamily="34" charset="0"/>
              </a:rPr>
              <a:t>/23</a:t>
            </a:r>
          </a:p>
        </p:txBody>
      </p:sp>
      <p:sp>
        <p:nvSpPr>
          <p:cNvPr id="86" name="TextBox 8"/>
          <p:cNvSpPr txBox="1">
            <a:spLocks noChangeArrowheads="1"/>
          </p:cNvSpPr>
          <p:nvPr/>
        </p:nvSpPr>
        <p:spPr bwMode="auto">
          <a:xfrm>
            <a:off x="6393484" y="5154298"/>
            <a:ext cx="1543595" cy="297454"/>
          </a:xfrm>
          <a:prstGeom prst="rect">
            <a:avLst/>
          </a:prstGeom>
          <a:noFill/>
          <a:ln w="9525">
            <a:noFill/>
            <a:miter lim="800000"/>
            <a:headEnd/>
            <a:tailEnd/>
          </a:ln>
        </p:spPr>
        <p:txBody>
          <a:bodyPr wrap="square">
            <a:spAutoFit/>
          </a:bodyPr>
          <a:lstStyle/>
          <a:p>
            <a:pPr algn="ctr" defTabSz="609585"/>
            <a:r>
              <a:rPr lang="en-US" sz="1333" dirty="0">
                <a:solidFill>
                  <a:srgbClr val="FF0000"/>
                </a:solidFill>
                <a:ea typeface="Verdana" pitchFamily="34" charset="0"/>
                <a:cs typeface="Verdana" pitchFamily="34" charset="0"/>
              </a:rPr>
              <a:t>/23</a:t>
            </a:r>
          </a:p>
        </p:txBody>
      </p:sp>
      <p:sp>
        <p:nvSpPr>
          <p:cNvPr id="87" name="TextBox 8"/>
          <p:cNvSpPr txBox="1">
            <a:spLocks noChangeArrowheads="1"/>
          </p:cNvSpPr>
          <p:nvPr/>
        </p:nvSpPr>
        <p:spPr bwMode="auto">
          <a:xfrm>
            <a:off x="2678367" y="881806"/>
            <a:ext cx="1543595" cy="297454"/>
          </a:xfrm>
          <a:prstGeom prst="rect">
            <a:avLst/>
          </a:prstGeom>
          <a:noFill/>
          <a:ln w="9525">
            <a:noFill/>
            <a:miter lim="800000"/>
            <a:headEnd/>
            <a:tailEnd/>
          </a:ln>
        </p:spPr>
        <p:txBody>
          <a:bodyPr wrap="square">
            <a:spAutoFit/>
          </a:bodyPr>
          <a:lstStyle/>
          <a:p>
            <a:pPr algn="ctr" defTabSz="609585"/>
            <a:r>
              <a:rPr lang="en-US" sz="1333" dirty="0">
                <a:solidFill>
                  <a:srgbClr val="474746"/>
                </a:solidFill>
                <a:ea typeface="Verdana" pitchFamily="34" charset="0"/>
                <a:cs typeface="Verdana" pitchFamily="34" charset="0"/>
              </a:rPr>
              <a:t>/20</a:t>
            </a:r>
          </a:p>
        </p:txBody>
      </p:sp>
      <p:grpSp>
        <p:nvGrpSpPr>
          <p:cNvPr id="89" name="Group 21"/>
          <p:cNvGrpSpPr>
            <a:grpSpLocks/>
          </p:cNvGrpSpPr>
          <p:nvPr/>
        </p:nvGrpSpPr>
        <p:grpSpPr bwMode="auto">
          <a:xfrm>
            <a:off x="4641899" y="2917831"/>
            <a:ext cx="780989" cy="645244"/>
            <a:chOff x="545458" y="4783771"/>
            <a:chExt cx="2293787" cy="1733798"/>
          </a:xfrm>
        </p:grpSpPr>
        <p:sp>
          <p:nvSpPr>
            <p:cNvPr id="90" name="Rounded Rectangle 89"/>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sp>
          <p:nvSpPr>
            <p:cNvPr id="91" name="Rounded Rectangle 90"/>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grpSp>
      <p:grpSp>
        <p:nvGrpSpPr>
          <p:cNvPr id="92" name="Group 21"/>
          <p:cNvGrpSpPr>
            <a:grpSpLocks/>
          </p:cNvGrpSpPr>
          <p:nvPr/>
        </p:nvGrpSpPr>
        <p:grpSpPr bwMode="auto">
          <a:xfrm>
            <a:off x="7506687" y="2927825"/>
            <a:ext cx="780989" cy="645244"/>
            <a:chOff x="545458" y="4783771"/>
            <a:chExt cx="2293787" cy="1733798"/>
          </a:xfrm>
        </p:grpSpPr>
        <p:sp>
          <p:nvSpPr>
            <p:cNvPr id="93" name="Rounded Rectangle 92"/>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sp>
          <p:nvSpPr>
            <p:cNvPr id="94" name="Rounded Rectangle 93"/>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grpSp>
      <p:grpSp>
        <p:nvGrpSpPr>
          <p:cNvPr id="96" name="Group 21"/>
          <p:cNvGrpSpPr>
            <a:grpSpLocks/>
          </p:cNvGrpSpPr>
          <p:nvPr/>
        </p:nvGrpSpPr>
        <p:grpSpPr bwMode="auto">
          <a:xfrm>
            <a:off x="4408968" y="3747847"/>
            <a:ext cx="1027001" cy="685988"/>
            <a:chOff x="545458" y="4783771"/>
            <a:chExt cx="2293787" cy="1733798"/>
          </a:xfrm>
        </p:grpSpPr>
        <p:sp>
          <p:nvSpPr>
            <p:cNvPr id="97" name="Rounded Rectangle 96"/>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sp>
          <p:nvSpPr>
            <p:cNvPr id="98" name="Rounded Rectangle 97"/>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grpSp>
      <p:grpSp>
        <p:nvGrpSpPr>
          <p:cNvPr id="99" name="Group 21"/>
          <p:cNvGrpSpPr>
            <a:grpSpLocks/>
          </p:cNvGrpSpPr>
          <p:nvPr/>
        </p:nvGrpSpPr>
        <p:grpSpPr bwMode="auto">
          <a:xfrm>
            <a:off x="7493609" y="3747847"/>
            <a:ext cx="1027001" cy="685988"/>
            <a:chOff x="545458" y="4783771"/>
            <a:chExt cx="2293787" cy="1733798"/>
          </a:xfrm>
        </p:grpSpPr>
        <p:sp>
          <p:nvSpPr>
            <p:cNvPr id="100" name="Rounded Rectangle 99"/>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sp>
          <p:nvSpPr>
            <p:cNvPr id="101" name="Rounded Rectangle 100"/>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grpSp>
      <p:grpSp>
        <p:nvGrpSpPr>
          <p:cNvPr id="102" name="Group 21"/>
          <p:cNvGrpSpPr>
            <a:grpSpLocks/>
          </p:cNvGrpSpPr>
          <p:nvPr/>
        </p:nvGrpSpPr>
        <p:grpSpPr bwMode="auto">
          <a:xfrm>
            <a:off x="4641899" y="4600418"/>
            <a:ext cx="780989" cy="645244"/>
            <a:chOff x="545458" y="4783771"/>
            <a:chExt cx="2293787" cy="1733798"/>
          </a:xfrm>
        </p:grpSpPr>
        <p:sp>
          <p:nvSpPr>
            <p:cNvPr id="103" name="Rounded Rectangle 102"/>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sp>
          <p:nvSpPr>
            <p:cNvPr id="104" name="Rounded Rectangle 103"/>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grpSp>
      <p:grpSp>
        <p:nvGrpSpPr>
          <p:cNvPr id="106" name="Group 21"/>
          <p:cNvGrpSpPr>
            <a:grpSpLocks/>
          </p:cNvGrpSpPr>
          <p:nvPr/>
        </p:nvGrpSpPr>
        <p:grpSpPr bwMode="auto">
          <a:xfrm>
            <a:off x="7486700" y="4600418"/>
            <a:ext cx="780989" cy="645244"/>
            <a:chOff x="545458" y="4783771"/>
            <a:chExt cx="2293787" cy="1733798"/>
          </a:xfrm>
        </p:grpSpPr>
        <p:sp>
          <p:nvSpPr>
            <p:cNvPr id="107" name="Rounded Rectangle 106"/>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sp>
          <p:nvSpPr>
            <p:cNvPr id="108" name="Rounded Rectangle 107"/>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grpSp>
      <p:sp>
        <p:nvSpPr>
          <p:cNvPr id="110" name="TextBox 8"/>
          <p:cNvSpPr txBox="1">
            <a:spLocks noChangeArrowheads="1"/>
          </p:cNvSpPr>
          <p:nvPr/>
        </p:nvSpPr>
        <p:spPr bwMode="auto">
          <a:xfrm>
            <a:off x="4228577" y="1823117"/>
            <a:ext cx="1311961" cy="338554"/>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BASTION</a:t>
            </a:r>
          </a:p>
        </p:txBody>
      </p:sp>
      <p:grpSp>
        <p:nvGrpSpPr>
          <p:cNvPr id="112" name="Group 21"/>
          <p:cNvGrpSpPr>
            <a:grpSpLocks/>
          </p:cNvGrpSpPr>
          <p:nvPr/>
        </p:nvGrpSpPr>
        <p:grpSpPr bwMode="auto">
          <a:xfrm>
            <a:off x="5402754" y="1702741"/>
            <a:ext cx="649001" cy="645244"/>
            <a:chOff x="545458" y="4783771"/>
            <a:chExt cx="2293787" cy="1733798"/>
          </a:xfrm>
        </p:grpSpPr>
        <p:sp>
          <p:nvSpPr>
            <p:cNvPr id="113" name="Rounded Rectangle 112"/>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sp>
          <p:nvSpPr>
            <p:cNvPr id="114" name="Rounded Rectangle 113"/>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grpSp>
      <p:sp>
        <p:nvSpPr>
          <p:cNvPr id="115" name="Left-Right Arrow Callout 114"/>
          <p:cNvSpPr/>
          <p:nvPr/>
        </p:nvSpPr>
        <p:spPr>
          <a:xfrm>
            <a:off x="5448742" y="3682151"/>
            <a:ext cx="2000117" cy="723420"/>
          </a:xfrm>
          <a:prstGeom prst="leftRightArrowCallout">
            <a:avLst>
              <a:gd name="adj1" fmla="val 25000"/>
              <a:gd name="adj2" fmla="val 25000"/>
              <a:gd name="adj3" fmla="val 25000"/>
              <a:gd name="adj4" fmla="val 77504"/>
            </a:avLst>
          </a:prstGeom>
          <a:solidFill>
            <a:schemeClr val="bg1"/>
          </a:solidFill>
        </p:spPr>
        <p:style>
          <a:lnRef idx="1">
            <a:schemeClr val="dk1"/>
          </a:lnRef>
          <a:fillRef idx="3">
            <a:schemeClr val="dk1"/>
          </a:fillRef>
          <a:effectRef idx="2">
            <a:schemeClr val="dk1"/>
          </a:effectRef>
          <a:fontRef idx="minor">
            <a:schemeClr val="lt1"/>
          </a:fontRef>
        </p:style>
        <p:txBody>
          <a:bodyPr rtlCol="0" anchor="ctr"/>
          <a:lstStyle/>
          <a:p>
            <a:pPr algn="ctr" defTabSz="609585"/>
            <a:r>
              <a:rPr lang="en-US" sz="1067" dirty="0">
                <a:solidFill>
                  <a:srgbClr val="474746"/>
                </a:solidFill>
              </a:rPr>
              <a:t>Allow Port:</a:t>
            </a:r>
          </a:p>
          <a:p>
            <a:pPr algn="ctr" defTabSz="609585"/>
            <a:r>
              <a:rPr lang="en-US" sz="1067" dirty="0">
                <a:solidFill>
                  <a:srgbClr val="474746"/>
                </a:solidFill>
              </a:rPr>
              <a:t>All from Web SG</a:t>
            </a:r>
          </a:p>
          <a:p>
            <a:pPr algn="ctr" defTabSz="609585"/>
            <a:r>
              <a:rPr lang="en-US" sz="1067" dirty="0">
                <a:solidFill>
                  <a:srgbClr val="474746"/>
                </a:solidFill>
              </a:rPr>
              <a:t>22 from Bastion SG</a:t>
            </a:r>
          </a:p>
        </p:txBody>
      </p:sp>
      <p:grpSp>
        <p:nvGrpSpPr>
          <p:cNvPr id="118" name="Group 117"/>
          <p:cNvGrpSpPr/>
          <p:nvPr/>
        </p:nvGrpSpPr>
        <p:grpSpPr>
          <a:xfrm>
            <a:off x="542072" y="1603461"/>
            <a:ext cx="1225907" cy="1092879"/>
            <a:chOff x="1019693" y="3299396"/>
            <a:chExt cx="919430" cy="819659"/>
          </a:xfrm>
        </p:grpSpPr>
        <p:sp>
          <p:nvSpPr>
            <p:cNvPr id="119" name="TextBox 8"/>
            <p:cNvSpPr txBox="1">
              <a:spLocks noChangeArrowheads="1"/>
            </p:cNvSpPr>
            <p:nvPr/>
          </p:nvSpPr>
          <p:spPr bwMode="auto">
            <a:xfrm>
              <a:off x="1019693" y="3742125"/>
              <a:ext cx="919430" cy="376930"/>
            </a:xfrm>
            <a:prstGeom prst="rect">
              <a:avLst/>
            </a:prstGeom>
            <a:noFill/>
            <a:ln w="9525">
              <a:noFill/>
              <a:miter lim="800000"/>
              <a:headEnd/>
              <a:tailEnd/>
            </a:ln>
          </p:spPr>
          <p:txBody>
            <a:bodyPr wrap="square">
              <a:spAutoFit/>
            </a:bodyPr>
            <a:lstStyle/>
            <a:p>
              <a:pPr algn="ctr" defTabSz="609585"/>
              <a:r>
                <a:rPr lang="en-US" sz="1333" dirty="0">
                  <a:solidFill>
                    <a:srgbClr val="474746"/>
                  </a:solidFill>
                  <a:ea typeface="Verdana" pitchFamily="34" charset="0"/>
                  <a:cs typeface="Verdana" pitchFamily="34" charset="0"/>
                </a:rPr>
                <a:t>Amazon </a:t>
              </a:r>
            </a:p>
            <a:p>
              <a:pPr algn="ctr" defTabSz="609585"/>
              <a:r>
                <a:rPr lang="en-US" sz="1333" dirty="0">
                  <a:solidFill>
                    <a:srgbClr val="474746"/>
                  </a:solidFill>
                  <a:ea typeface="Verdana" pitchFamily="34" charset="0"/>
                  <a:cs typeface="Verdana" pitchFamily="34" charset="0"/>
                </a:rPr>
                <a:t>S3</a:t>
              </a:r>
            </a:p>
          </p:txBody>
        </p:sp>
        <p:pic>
          <p:nvPicPr>
            <p:cNvPr id="120" name="Picture 119" descr="S3-Bucket.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89347" y="3299396"/>
              <a:ext cx="562121" cy="562121"/>
            </a:xfrm>
            <a:prstGeom prst="rect">
              <a:avLst/>
            </a:prstGeom>
          </p:spPr>
        </p:pic>
      </p:grpSp>
      <p:grpSp>
        <p:nvGrpSpPr>
          <p:cNvPr id="121" name="Group 120"/>
          <p:cNvGrpSpPr/>
          <p:nvPr/>
        </p:nvGrpSpPr>
        <p:grpSpPr>
          <a:xfrm>
            <a:off x="795192" y="2707152"/>
            <a:ext cx="695664" cy="838991"/>
            <a:chOff x="691107" y="2222521"/>
            <a:chExt cx="521748" cy="629243"/>
          </a:xfrm>
        </p:grpSpPr>
        <p:pic>
          <p:nvPicPr>
            <p:cNvPr id="122" name="Picture 121" descr="EC2-AMI.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29962" y="2222521"/>
              <a:ext cx="448318" cy="448318"/>
            </a:xfrm>
            <a:prstGeom prst="rect">
              <a:avLst/>
            </a:prstGeom>
          </p:spPr>
        </p:pic>
        <p:sp>
          <p:nvSpPr>
            <p:cNvPr id="124" name="TextBox 8"/>
            <p:cNvSpPr txBox="1">
              <a:spLocks noChangeArrowheads="1"/>
            </p:cNvSpPr>
            <p:nvPr/>
          </p:nvSpPr>
          <p:spPr bwMode="auto">
            <a:xfrm>
              <a:off x="691107" y="2628674"/>
              <a:ext cx="521748" cy="223090"/>
            </a:xfrm>
            <a:prstGeom prst="rect">
              <a:avLst/>
            </a:prstGeom>
            <a:noFill/>
            <a:ln w="9525">
              <a:noFill/>
              <a:miter lim="800000"/>
              <a:headEnd/>
              <a:tailEnd/>
            </a:ln>
          </p:spPr>
          <p:txBody>
            <a:bodyPr wrap="square">
              <a:spAutoFit/>
            </a:bodyPr>
            <a:lstStyle/>
            <a:p>
              <a:pPr algn="ctr" defTabSz="609585"/>
              <a:r>
                <a:rPr lang="en-US" sz="1333" dirty="0">
                  <a:solidFill>
                    <a:srgbClr val="474746"/>
                  </a:solidFill>
                  <a:ea typeface="Verdana" pitchFamily="34" charset="0"/>
                  <a:cs typeface="Verdana" pitchFamily="34" charset="0"/>
                </a:rPr>
                <a:t>AMIs</a:t>
              </a:r>
            </a:p>
          </p:txBody>
        </p:sp>
      </p:grpSp>
      <p:grpSp>
        <p:nvGrpSpPr>
          <p:cNvPr id="125" name="Group 21"/>
          <p:cNvGrpSpPr>
            <a:grpSpLocks/>
          </p:cNvGrpSpPr>
          <p:nvPr/>
        </p:nvGrpSpPr>
        <p:grpSpPr bwMode="auto">
          <a:xfrm>
            <a:off x="11278313" y="4814016"/>
            <a:ext cx="583409" cy="391696"/>
            <a:chOff x="545458" y="4783771"/>
            <a:chExt cx="2293787" cy="1733798"/>
          </a:xfrm>
        </p:grpSpPr>
        <p:sp>
          <p:nvSpPr>
            <p:cNvPr id="126" name="Rounded Rectangle 125"/>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sp>
          <p:nvSpPr>
            <p:cNvPr id="127" name="Rounded Rectangle 126"/>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grpSp>
      <p:sp>
        <p:nvSpPr>
          <p:cNvPr id="128" name="TextBox 8"/>
          <p:cNvSpPr txBox="1">
            <a:spLocks noChangeArrowheads="1"/>
          </p:cNvSpPr>
          <p:nvPr/>
        </p:nvSpPr>
        <p:spPr bwMode="auto">
          <a:xfrm>
            <a:off x="10957063" y="5135750"/>
            <a:ext cx="1225907" cy="584775"/>
          </a:xfrm>
          <a:prstGeom prst="rect">
            <a:avLst/>
          </a:prstGeom>
          <a:noFill/>
          <a:ln w="9525">
            <a:noFill/>
            <a:miter lim="800000"/>
            <a:headEnd/>
            <a:tailEnd/>
          </a:ln>
        </p:spPr>
        <p:txBody>
          <a:bodyPr wrap="square">
            <a:spAutoFit/>
          </a:bodyPr>
          <a:lstStyle/>
          <a:p>
            <a:pPr algn="ctr" defTabSz="609585"/>
            <a:r>
              <a:rPr lang="en-US" sz="1600" dirty="0">
                <a:solidFill>
                  <a:srgbClr val="474746"/>
                </a:solidFill>
                <a:ea typeface="Verdana" pitchFamily="34" charset="0"/>
                <a:cs typeface="Verdana" pitchFamily="34" charset="0"/>
              </a:rPr>
              <a:t>Security Group</a:t>
            </a:r>
          </a:p>
        </p:txBody>
      </p:sp>
      <p:graphicFrame>
        <p:nvGraphicFramePr>
          <p:cNvPr id="2" name="Object 1"/>
          <p:cNvGraphicFramePr>
            <a:graphicFrameLocks noChangeAspect="1"/>
          </p:cNvGraphicFramePr>
          <p:nvPr>
            <p:extLst/>
          </p:nvPr>
        </p:nvGraphicFramePr>
        <p:xfrm>
          <a:off x="815157" y="3737586"/>
          <a:ext cx="657211" cy="788652"/>
        </p:xfrm>
        <a:graphic>
          <a:graphicData uri="http://schemas.openxmlformats.org/presentationml/2006/ole">
            <mc:AlternateContent xmlns:mc="http://schemas.openxmlformats.org/markup-compatibility/2006">
              <mc:Choice xmlns:v="urn:schemas-microsoft-com:vml" Requires="v">
                <p:oleObj spid="_x0000_s1029" name="Visio" r:id="rId13" imgW="666885" imgH="800100" progId="Visio.Drawing.15">
                  <p:embed/>
                </p:oleObj>
              </mc:Choice>
              <mc:Fallback>
                <p:oleObj name="Visio" r:id="rId13" imgW="666885" imgH="800100" progId="Visio.Drawing.15">
                  <p:embed/>
                  <p:pic>
                    <p:nvPicPr>
                      <p:cNvPr id="0" name=""/>
                      <p:cNvPicPr/>
                      <p:nvPr/>
                    </p:nvPicPr>
                    <p:blipFill>
                      <a:blip r:embed="rId14"/>
                      <a:stretch>
                        <a:fillRect/>
                      </a:stretch>
                    </p:blipFill>
                    <p:spPr>
                      <a:xfrm>
                        <a:off x="815157" y="3737586"/>
                        <a:ext cx="657211" cy="788652"/>
                      </a:xfrm>
                      <a:prstGeom prst="rect">
                        <a:avLst/>
                      </a:prstGeom>
                    </p:spPr>
                  </p:pic>
                </p:oleObj>
              </mc:Fallback>
            </mc:AlternateContent>
          </a:graphicData>
        </a:graphic>
      </p:graphicFrame>
      <p:sp>
        <p:nvSpPr>
          <p:cNvPr id="105" name="TextBox 8"/>
          <p:cNvSpPr txBox="1">
            <a:spLocks noChangeArrowheads="1"/>
          </p:cNvSpPr>
          <p:nvPr/>
        </p:nvSpPr>
        <p:spPr bwMode="auto">
          <a:xfrm>
            <a:off x="530071" y="4480535"/>
            <a:ext cx="1225907" cy="297454"/>
          </a:xfrm>
          <a:prstGeom prst="rect">
            <a:avLst/>
          </a:prstGeom>
          <a:noFill/>
          <a:ln w="9525">
            <a:noFill/>
            <a:miter lim="800000"/>
            <a:headEnd/>
            <a:tailEnd/>
          </a:ln>
        </p:spPr>
        <p:txBody>
          <a:bodyPr wrap="square">
            <a:spAutoFit/>
          </a:bodyPr>
          <a:lstStyle/>
          <a:p>
            <a:pPr algn="ctr" defTabSz="609585"/>
            <a:r>
              <a:rPr lang="en-US" sz="1333" dirty="0">
                <a:solidFill>
                  <a:srgbClr val="474746"/>
                </a:solidFill>
                <a:ea typeface="Verdana" pitchFamily="34" charset="0"/>
                <a:cs typeface="Verdana" pitchFamily="34" charset="0"/>
              </a:rPr>
              <a:t>Glacier</a:t>
            </a:r>
          </a:p>
        </p:txBody>
      </p:sp>
      <p:pic>
        <p:nvPicPr>
          <p:cNvPr id="111" name="Picture 11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57159" y="842230"/>
            <a:ext cx="833453" cy="544060"/>
          </a:xfrm>
          <a:prstGeom prst="rect">
            <a:avLst/>
          </a:prstGeom>
        </p:spPr>
      </p:pic>
      <p:pic>
        <p:nvPicPr>
          <p:cNvPr id="130" name="Picture 12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102149" y="1708510"/>
            <a:ext cx="726375" cy="871649"/>
          </a:xfrm>
          <a:prstGeom prst="rect">
            <a:avLst/>
          </a:prstGeom>
        </p:spPr>
      </p:pic>
      <p:sp>
        <p:nvSpPr>
          <p:cNvPr id="109" name="Left-Right Arrow Callout 108"/>
          <p:cNvSpPr/>
          <p:nvPr/>
        </p:nvSpPr>
        <p:spPr>
          <a:xfrm>
            <a:off x="5460399" y="2876797"/>
            <a:ext cx="2000117" cy="723420"/>
          </a:xfrm>
          <a:prstGeom prst="leftRightArrowCallout">
            <a:avLst>
              <a:gd name="adj1" fmla="val 25000"/>
              <a:gd name="adj2" fmla="val 25000"/>
              <a:gd name="adj3" fmla="val 25000"/>
              <a:gd name="adj4" fmla="val 77504"/>
            </a:avLst>
          </a:prstGeom>
          <a:solidFill>
            <a:schemeClr val="bg1"/>
          </a:solidFill>
        </p:spPr>
        <p:style>
          <a:lnRef idx="1">
            <a:schemeClr val="dk1"/>
          </a:lnRef>
          <a:fillRef idx="3">
            <a:schemeClr val="dk1"/>
          </a:fillRef>
          <a:effectRef idx="2">
            <a:schemeClr val="dk1"/>
          </a:effectRef>
          <a:fontRef idx="minor">
            <a:schemeClr val="lt1"/>
          </a:fontRef>
        </p:style>
        <p:txBody>
          <a:bodyPr rtlCol="0" anchor="ctr"/>
          <a:lstStyle/>
          <a:p>
            <a:pPr algn="ctr" defTabSz="609585"/>
            <a:r>
              <a:rPr lang="en-US" sz="1067" dirty="0">
                <a:solidFill>
                  <a:srgbClr val="474746"/>
                </a:solidFill>
              </a:rPr>
              <a:t>Allow Port:</a:t>
            </a:r>
          </a:p>
          <a:p>
            <a:pPr algn="ctr" defTabSz="609585"/>
            <a:r>
              <a:rPr lang="en-US" sz="1067" dirty="0">
                <a:solidFill>
                  <a:srgbClr val="474746"/>
                </a:solidFill>
              </a:rPr>
              <a:t>80 from All Hosts</a:t>
            </a:r>
          </a:p>
          <a:p>
            <a:pPr algn="ctr" defTabSz="609585"/>
            <a:r>
              <a:rPr lang="en-US" sz="1067" dirty="0">
                <a:solidFill>
                  <a:srgbClr val="474746"/>
                </a:solidFill>
              </a:rPr>
              <a:t> 22 from Bastion SG</a:t>
            </a:r>
          </a:p>
        </p:txBody>
      </p:sp>
      <p:sp>
        <p:nvSpPr>
          <p:cNvPr id="131" name="Left-Right Arrow Callout 130"/>
          <p:cNvSpPr/>
          <p:nvPr/>
        </p:nvSpPr>
        <p:spPr>
          <a:xfrm>
            <a:off x="5455872" y="4511362"/>
            <a:ext cx="2000117" cy="723420"/>
          </a:xfrm>
          <a:prstGeom prst="leftRightArrowCallout">
            <a:avLst>
              <a:gd name="adj1" fmla="val 25000"/>
              <a:gd name="adj2" fmla="val 25000"/>
              <a:gd name="adj3" fmla="val 25000"/>
              <a:gd name="adj4" fmla="val 77504"/>
            </a:avLst>
          </a:prstGeom>
          <a:solidFill>
            <a:schemeClr val="bg1"/>
          </a:solidFill>
        </p:spPr>
        <p:style>
          <a:lnRef idx="1">
            <a:schemeClr val="dk1"/>
          </a:lnRef>
          <a:fillRef idx="3">
            <a:schemeClr val="dk1"/>
          </a:fillRef>
          <a:effectRef idx="2">
            <a:schemeClr val="dk1"/>
          </a:effectRef>
          <a:fontRef idx="minor">
            <a:schemeClr val="lt1"/>
          </a:fontRef>
        </p:style>
        <p:txBody>
          <a:bodyPr rtlCol="0" anchor="ctr"/>
          <a:lstStyle/>
          <a:p>
            <a:pPr algn="ctr" defTabSz="609585"/>
            <a:r>
              <a:rPr lang="en-US" sz="1067" dirty="0">
                <a:solidFill>
                  <a:srgbClr val="474746"/>
                </a:solidFill>
              </a:rPr>
              <a:t>Allow Port:</a:t>
            </a:r>
          </a:p>
          <a:p>
            <a:pPr algn="ctr" defTabSz="609585"/>
            <a:r>
              <a:rPr lang="en-US" sz="1067" dirty="0">
                <a:solidFill>
                  <a:srgbClr val="474746"/>
                </a:solidFill>
              </a:rPr>
              <a:t>1521 from App SG</a:t>
            </a:r>
          </a:p>
          <a:p>
            <a:pPr algn="ctr" defTabSz="609585"/>
            <a:r>
              <a:rPr lang="en-US" sz="1067" dirty="0">
                <a:solidFill>
                  <a:srgbClr val="474746"/>
                </a:solidFill>
              </a:rPr>
              <a:t> 22 from Bastion SG</a:t>
            </a:r>
          </a:p>
        </p:txBody>
      </p:sp>
      <p:grpSp>
        <p:nvGrpSpPr>
          <p:cNvPr id="134" name="Group 21"/>
          <p:cNvGrpSpPr>
            <a:grpSpLocks/>
          </p:cNvGrpSpPr>
          <p:nvPr/>
        </p:nvGrpSpPr>
        <p:grpSpPr bwMode="auto">
          <a:xfrm>
            <a:off x="3768767" y="1712115"/>
            <a:ext cx="576520" cy="635869"/>
            <a:chOff x="545458" y="4783771"/>
            <a:chExt cx="2293787" cy="1733798"/>
          </a:xfrm>
        </p:grpSpPr>
        <p:sp>
          <p:nvSpPr>
            <p:cNvPr id="135" name="Rounded Rectangle 13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sp>
          <p:nvSpPr>
            <p:cNvPr id="136" name="Rounded Rectangle 13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grpSp>
      <p:grpSp>
        <p:nvGrpSpPr>
          <p:cNvPr id="137" name="Group 21"/>
          <p:cNvGrpSpPr>
            <a:grpSpLocks/>
          </p:cNvGrpSpPr>
          <p:nvPr/>
        </p:nvGrpSpPr>
        <p:grpSpPr bwMode="auto">
          <a:xfrm>
            <a:off x="7517588" y="1698247"/>
            <a:ext cx="576520" cy="635869"/>
            <a:chOff x="545458" y="4783771"/>
            <a:chExt cx="2293787" cy="1733798"/>
          </a:xfrm>
        </p:grpSpPr>
        <p:sp>
          <p:nvSpPr>
            <p:cNvPr id="138" name="Rounded Rectangle 137"/>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sp>
          <p:nvSpPr>
            <p:cNvPr id="139" name="Rounded Rectangle 138"/>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Helvetica Neue"/>
              </a:endParaRPr>
            </a:p>
          </p:txBody>
        </p:sp>
      </p:grpSp>
    </p:spTree>
    <p:extLst>
      <p:ext uri="{BB962C8B-B14F-4D97-AF65-F5344CB8AC3E}">
        <p14:creationId xmlns:p14="http://schemas.microsoft.com/office/powerpoint/2010/main" val="1894375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741541"/>
            <a:ext cx="10363200" cy="2862322"/>
          </a:xfrm>
          <a:prstGeom prst="rect">
            <a:avLst/>
          </a:prstGeom>
        </p:spPr>
        <p:txBody>
          <a:bodyPr wrap="square">
            <a:spAutoFit/>
          </a:bodyPr>
          <a:lstStyle/>
          <a:p>
            <a:pPr algn="ctr"/>
            <a:r>
              <a:rPr lang="en-US" sz="1800" smtClean="0">
                <a:solidFill>
                  <a:schemeClr val="tx1"/>
                </a:solidFill>
              </a:rPr>
              <a:t>© 2017 </a:t>
            </a:r>
            <a:r>
              <a:rPr lang="en-US" sz="1800" dirty="0" smtClean="0">
                <a:solidFill>
                  <a:schemeClr val="tx1"/>
                </a:solidFill>
              </a:rPr>
              <a:t>Amazon Web Services, Inc. or its affiliates. All rights reserved.</a:t>
            </a:r>
          </a:p>
          <a:p>
            <a:pPr algn="ctr"/>
            <a:endParaRPr lang="en-US" sz="1800" dirty="0" smtClean="0">
              <a:solidFill>
                <a:schemeClr val="tx1"/>
              </a:solidFill>
            </a:endParaRPr>
          </a:p>
          <a:p>
            <a:pPr marL="0" indent="0" algn="ctr"/>
            <a:r>
              <a:rPr lang="en-US" sz="1800" dirty="0" smtClean="0">
                <a:solidFill>
                  <a:schemeClr val="tx1"/>
                </a:solidFill>
              </a:rPr>
              <a:t>This work may not be reproduced or redistributed, in whole or in part, without prior written permission from Amazon Web Services, Inc. Commercial copying, lending, or selling is prohibited.</a:t>
            </a:r>
          </a:p>
          <a:p>
            <a:pPr algn="ctr"/>
            <a:endParaRPr lang="en-US" sz="1800" dirty="0" smtClean="0">
              <a:solidFill>
                <a:schemeClr val="tx1"/>
              </a:solidFill>
            </a:endParaRPr>
          </a:p>
          <a:p>
            <a:pPr algn="ctr"/>
            <a:r>
              <a:rPr lang="en-US" sz="1800" dirty="0" smtClean="0">
                <a:solidFill>
                  <a:schemeClr val="tx1"/>
                </a:solidFill>
              </a:rPr>
              <a:t>Errors or corrections? Email us at </a:t>
            </a:r>
            <a:r>
              <a:rPr lang="en-US" sz="1800" u="sng" dirty="0" smtClean="0">
                <a:solidFill>
                  <a:schemeClr val="tx1"/>
                </a:solidFill>
                <a:hlinkClick r:id="rId3"/>
              </a:rPr>
              <a:t>aws-course-feedback@amazon.com</a:t>
            </a:r>
            <a:r>
              <a:rPr lang="en-US" sz="1800" dirty="0" smtClean="0">
                <a:solidFill>
                  <a:schemeClr val="tx1"/>
                </a:solidFill>
              </a:rPr>
              <a:t>. </a:t>
            </a:r>
            <a:br>
              <a:rPr lang="en-US" sz="1800" dirty="0" smtClean="0">
                <a:solidFill>
                  <a:schemeClr val="tx1"/>
                </a:solidFill>
              </a:rPr>
            </a:br>
            <a:r>
              <a:rPr lang="en-US" sz="1800" b="0" kern="1200" dirty="0" smtClean="0">
                <a:solidFill>
                  <a:schemeClr val="tx1"/>
                </a:solidFill>
                <a:effectLst/>
                <a:latin typeface="+mn-lt"/>
                <a:ea typeface="+mn-ea"/>
                <a:cs typeface="+mn-cs"/>
              </a:rPr>
              <a:t>For all other questions, contact us at </a:t>
            </a:r>
            <a:br>
              <a:rPr lang="en-US" sz="1800" b="0" kern="1200" dirty="0" smtClean="0">
                <a:solidFill>
                  <a:schemeClr val="tx1"/>
                </a:solidFill>
                <a:effectLst/>
                <a:latin typeface="+mn-lt"/>
                <a:ea typeface="+mn-ea"/>
                <a:cs typeface="+mn-cs"/>
              </a:rPr>
            </a:br>
            <a:r>
              <a:rPr lang="en-US" sz="1800" kern="1200" dirty="0" smtClean="0">
                <a:solidFill>
                  <a:schemeClr val="tx1"/>
                </a:solidFill>
                <a:effectLst/>
                <a:latin typeface="+mn-lt"/>
                <a:ea typeface="+mn-ea"/>
                <a:cs typeface="+mn-cs"/>
                <a:hlinkClick r:id="rId4"/>
              </a:rPr>
              <a:t>https://aws.amazon.com/contact-us/aws-training/</a:t>
            </a:r>
            <a:r>
              <a:rPr lang="en-US" sz="1800" kern="1200" dirty="0" smtClean="0">
                <a:solidFill>
                  <a:schemeClr val="tx1"/>
                </a:solidFill>
                <a:effectLst/>
                <a:latin typeface="+mn-lt"/>
                <a:ea typeface="+mn-ea"/>
                <a:cs typeface="+mn-cs"/>
              </a:rPr>
              <a:t>.</a:t>
            </a:r>
            <a:endParaRPr lang="en-US" sz="1800" dirty="0" smtClean="0">
              <a:solidFill>
                <a:schemeClr val="tx1"/>
              </a:solidFill>
            </a:endParaRPr>
          </a:p>
          <a:p>
            <a:pPr algn="ctr"/>
            <a:endParaRPr lang="en-US" sz="1800" dirty="0" smtClean="0">
              <a:solidFill>
                <a:schemeClr val="tx1"/>
              </a:solidFill>
            </a:endParaRPr>
          </a:p>
          <a:p>
            <a:pPr algn="ctr"/>
            <a:r>
              <a:rPr lang="en-US" sz="1800" dirty="0" smtClean="0">
                <a:solidFill>
                  <a:schemeClr val="tx1"/>
                </a:solidFill>
              </a:rPr>
              <a:t>All trademarks are the property of their owners. </a:t>
            </a:r>
            <a:endParaRPr lang="en-US" sz="1800" dirty="0">
              <a:solidFill>
                <a:schemeClr val="tx1"/>
              </a:solidFill>
            </a:endParaRPr>
          </a:p>
        </p:txBody>
      </p:sp>
    </p:spTree>
    <p:extLst>
      <p:ext uri="{BB962C8B-B14F-4D97-AF65-F5344CB8AC3E}">
        <p14:creationId xmlns:p14="http://schemas.microsoft.com/office/powerpoint/2010/main" val="1253490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GoGreen</a:t>
            </a:r>
            <a:endParaRPr lang="en-US" dirty="0"/>
          </a:p>
        </p:txBody>
      </p:sp>
      <p:sp>
        <p:nvSpPr>
          <p:cNvPr id="3" name="Content Placeholder 2"/>
          <p:cNvSpPr>
            <a:spLocks noGrp="1"/>
          </p:cNvSpPr>
          <p:nvPr>
            <p:ph idx="4294967295"/>
          </p:nvPr>
        </p:nvSpPr>
        <p:spPr>
          <a:xfrm>
            <a:off x="457200" y="1165225"/>
            <a:ext cx="10483850" cy="4919663"/>
          </a:xfrm>
        </p:spPr>
        <p:txBody>
          <a:bodyPr>
            <a:normAutofit/>
          </a:bodyPr>
          <a:lstStyle/>
          <a:p>
            <a:pPr marL="0" indent="0">
              <a:buNone/>
            </a:pPr>
            <a:r>
              <a:rPr lang="en-US" sz="1800" dirty="0" err="1" smtClean="0"/>
              <a:t>GoGreen</a:t>
            </a:r>
            <a:r>
              <a:rPr lang="en-US" sz="1800" dirty="0" smtClean="0"/>
              <a:t> provides a hosted Customer Relationship Management (CRM) tool to it’s end users.  Customers access the web application to:</a:t>
            </a:r>
            <a:endParaRPr lang="en-US" sz="1800" dirty="0"/>
          </a:p>
          <a:p>
            <a:pPr marL="0" indent="0">
              <a:buNone/>
            </a:pPr>
            <a:endParaRPr lang="en-US" sz="1800" b="1" dirty="0"/>
          </a:p>
          <a:p>
            <a:pPr marL="0" indent="0">
              <a:lnSpc>
                <a:spcPct val="120000"/>
              </a:lnSpc>
              <a:buNone/>
            </a:pPr>
            <a:r>
              <a:rPr lang="en-US" sz="1800" b="1" dirty="0" smtClean="0"/>
              <a:t>View and log customer contact information </a:t>
            </a:r>
            <a:r>
              <a:rPr lang="en-US" sz="1800" dirty="0" smtClean="0"/>
              <a:t>– maintaining a record of all customer information viewable on all platforms</a:t>
            </a:r>
          </a:p>
          <a:p>
            <a:pPr marL="0" indent="0">
              <a:lnSpc>
                <a:spcPct val="120000"/>
              </a:lnSpc>
              <a:buNone/>
            </a:pPr>
            <a:endParaRPr lang="en-US" sz="1800" b="1" dirty="0"/>
          </a:p>
          <a:p>
            <a:pPr marL="0" indent="0">
              <a:lnSpc>
                <a:spcPct val="120000"/>
              </a:lnSpc>
              <a:buNone/>
            </a:pPr>
            <a:r>
              <a:rPr lang="en-US" sz="1800" b="1" dirty="0" smtClean="0"/>
              <a:t>Upload and access customer contract documents from anywhere </a:t>
            </a:r>
            <a:r>
              <a:rPr lang="en-US" sz="1800" dirty="0" smtClean="0"/>
              <a:t>– capable through browser </a:t>
            </a:r>
            <a:r>
              <a:rPr lang="en-US" sz="1800" dirty="0"/>
              <a:t>and mobile apps</a:t>
            </a:r>
          </a:p>
          <a:p>
            <a:pPr marL="457189" lvl="1" indent="0">
              <a:lnSpc>
                <a:spcPct val="120000"/>
              </a:lnSpc>
              <a:buNone/>
            </a:pPr>
            <a:endParaRPr lang="en-US" sz="1800" dirty="0"/>
          </a:p>
          <a:p>
            <a:pPr marL="0" indent="0">
              <a:lnSpc>
                <a:spcPct val="120000"/>
              </a:lnSpc>
              <a:buNone/>
            </a:pPr>
            <a:r>
              <a:rPr lang="en-US" sz="1800" b="1" dirty="0" smtClean="0"/>
              <a:t>Track status of customer forms as they proceed through the sales process</a:t>
            </a:r>
            <a:r>
              <a:rPr lang="en-US" sz="1800" dirty="0" smtClean="0"/>
              <a:t> </a:t>
            </a:r>
            <a:r>
              <a:rPr lang="en-US" sz="1800" dirty="0"/>
              <a:t>– </a:t>
            </a:r>
            <a:r>
              <a:rPr lang="en-US" sz="1800" dirty="0" smtClean="0"/>
              <a:t>view the workflow and provide feedback on next steps or delivery expectations.</a:t>
            </a:r>
            <a:endParaRPr lang="en-US" sz="1800" dirty="0"/>
          </a:p>
        </p:txBody>
      </p:sp>
    </p:spTree>
    <p:extLst>
      <p:ext uri="{BB962C8B-B14F-4D97-AF65-F5344CB8AC3E}">
        <p14:creationId xmlns:p14="http://schemas.microsoft.com/office/powerpoint/2010/main" val="2370637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GoGreen Today</a:t>
            </a:r>
            <a:endParaRPr lang="en-US" dirty="0"/>
          </a:p>
        </p:txBody>
      </p:sp>
      <p:sp>
        <p:nvSpPr>
          <p:cNvPr id="3" name="Content Placeholder 2"/>
          <p:cNvSpPr>
            <a:spLocks noGrp="1"/>
          </p:cNvSpPr>
          <p:nvPr>
            <p:ph idx="4294967295"/>
          </p:nvPr>
        </p:nvSpPr>
        <p:spPr>
          <a:xfrm>
            <a:off x="838200" y="1986726"/>
            <a:ext cx="3657600" cy="4179888"/>
          </a:xfrm>
        </p:spPr>
        <p:txBody>
          <a:bodyPr>
            <a:normAutofit/>
          </a:bodyPr>
          <a:lstStyle/>
          <a:p>
            <a:pPr marL="0" indent="0">
              <a:buNone/>
            </a:pPr>
            <a:r>
              <a:rPr lang="en-US" sz="1800" dirty="0" smtClean="0"/>
              <a:t>As </a:t>
            </a:r>
            <a:r>
              <a:rPr lang="en-US" sz="1800" dirty="0"/>
              <a:t>the business grows, </a:t>
            </a:r>
            <a:r>
              <a:rPr lang="en-US" sz="1800" i="1" dirty="0" smtClean="0"/>
              <a:t>GoGreen</a:t>
            </a:r>
            <a:r>
              <a:rPr lang="en-US" sz="1800" dirty="0" smtClean="0"/>
              <a:t> </a:t>
            </a:r>
            <a:r>
              <a:rPr lang="en-US" sz="1800" dirty="0"/>
              <a:t>is getting more and more traffic. </a:t>
            </a:r>
            <a:r>
              <a:rPr lang="en-US" sz="1800" dirty="0" smtClean="0"/>
              <a:t>Since </a:t>
            </a:r>
            <a:r>
              <a:rPr lang="en-US" sz="1800" dirty="0"/>
              <a:t>the contracts with </a:t>
            </a:r>
            <a:r>
              <a:rPr lang="en-US" sz="1800" dirty="0" smtClean="0"/>
              <a:t>the primary data center location is </a:t>
            </a:r>
            <a:r>
              <a:rPr lang="en-US" sz="1800" b="1" i="1" dirty="0" smtClean="0"/>
              <a:t>expiring</a:t>
            </a:r>
            <a:r>
              <a:rPr lang="en-US" sz="1800" dirty="0" smtClean="0"/>
              <a:t> </a:t>
            </a:r>
            <a:r>
              <a:rPr lang="en-US" sz="1800" dirty="0"/>
              <a:t>next year, </a:t>
            </a:r>
            <a:r>
              <a:rPr lang="en-US" sz="1800" i="1" dirty="0" smtClean="0"/>
              <a:t>GoGreen</a:t>
            </a:r>
            <a:r>
              <a:rPr lang="en-US" sz="1800" dirty="0" smtClean="0"/>
              <a:t> </a:t>
            </a:r>
            <a:r>
              <a:rPr lang="en-US" sz="1800" dirty="0"/>
              <a:t>decided to migrate </a:t>
            </a:r>
            <a:r>
              <a:rPr lang="en-US" sz="1800" dirty="0" smtClean="0"/>
              <a:t>some or all of the components to the AWS cloud.</a:t>
            </a:r>
            <a:endParaRPr lang="en-US" sz="1800" dirty="0"/>
          </a:p>
        </p:txBody>
      </p:sp>
      <p:grpSp>
        <p:nvGrpSpPr>
          <p:cNvPr id="6" name="Group 5"/>
          <p:cNvGrpSpPr/>
          <p:nvPr/>
        </p:nvGrpSpPr>
        <p:grpSpPr>
          <a:xfrm>
            <a:off x="4267200" y="1219200"/>
            <a:ext cx="8207606" cy="4027488"/>
            <a:chOff x="732400" y="1047423"/>
            <a:chExt cx="7787387" cy="3680586"/>
          </a:xfrm>
        </p:grpSpPr>
        <p:grpSp>
          <p:nvGrpSpPr>
            <p:cNvPr id="7" name="Group 6"/>
            <p:cNvGrpSpPr/>
            <p:nvPr/>
          </p:nvGrpSpPr>
          <p:grpSpPr>
            <a:xfrm>
              <a:off x="732400" y="1047423"/>
              <a:ext cx="7787387" cy="3680586"/>
              <a:chOff x="758509" y="1032035"/>
              <a:chExt cx="7787387" cy="3680586"/>
            </a:xfrm>
          </p:grpSpPr>
          <p:pic>
            <p:nvPicPr>
              <p:cNvPr id="9" name="Picture 8" descr="AWS-Global-Infrastruc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509" y="1032035"/>
                <a:ext cx="7787387" cy="3680586"/>
              </a:xfrm>
              <a:prstGeom prst="rect">
                <a:avLst/>
              </a:prstGeom>
            </p:spPr>
          </p:pic>
          <p:sp>
            <p:nvSpPr>
              <p:cNvPr id="10" name="5-Point Star 9"/>
              <p:cNvSpPr/>
              <p:nvPr/>
            </p:nvSpPr>
            <p:spPr>
              <a:xfrm>
                <a:off x="6378222" y="2578068"/>
                <a:ext cx="184154" cy="172322"/>
              </a:xfrm>
              <a:prstGeom prst="star5">
                <a:avLst/>
              </a:prstGeom>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grpSp>
        <p:sp>
          <p:nvSpPr>
            <p:cNvPr id="8" name="5-Point Star 7"/>
            <p:cNvSpPr/>
            <p:nvPr/>
          </p:nvSpPr>
          <p:spPr>
            <a:xfrm>
              <a:off x="4494011" y="2421134"/>
              <a:ext cx="184154" cy="172322"/>
            </a:xfrm>
            <a:prstGeom prst="star5">
              <a:avLst/>
            </a:prstGeom>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grpSp>
    </p:spTree>
    <p:extLst>
      <p:ext uri="{BB962C8B-B14F-4D97-AF65-F5344CB8AC3E}">
        <p14:creationId xmlns:p14="http://schemas.microsoft.com/office/powerpoint/2010/main" val="1799946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1813934" y="1295400"/>
            <a:ext cx="6110868" cy="4735285"/>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2" name="Title 1"/>
          <p:cNvSpPr>
            <a:spLocks noGrp="1"/>
          </p:cNvSpPr>
          <p:nvPr>
            <p:ph type="title"/>
          </p:nvPr>
        </p:nvSpPr>
        <p:spPr/>
        <p:txBody>
          <a:bodyPr/>
          <a:lstStyle/>
          <a:p>
            <a:r>
              <a:rPr lang="en-US" dirty="0" smtClean="0"/>
              <a:t>GoGreen On-Premises Data Center</a:t>
            </a:r>
            <a:endParaRPr lang="en-US" dirty="0"/>
          </a:p>
        </p:txBody>
      </p:sp>
      <p:grpSp>
        <p:nvGrpSpPr>
          <p:cNvPr id="121" name="Group 120"/>
          <p:cNvGrpSpPr/>
          <p:nvPr/>
        </p:nvGrpSpPr>
        <p:grpSpPr>
          <a:xfrm>
            <a:off x="1876906" y="1023332"/>
            <a:ext cx="8836457" cy="4761975"/>
            <a:chOff x="1698001" y="769793"/>
            <a:chExt cx="6627343" cy="3571481"/>
          </a:xfrm>
        </p:grpSpPr>
        <p:cxnSp>
          <p:nvCxnSpPr>
            <p:cNvPr id="6" name="Straight Connector 5"/>
            <p:cNvCxnSpPr>
              <a:endCxn id="71" idx="2"/>
            </p:cNvCxnSpPr>
            <p:nvPr/>
          </p:nvCxnSpPr>
          <p:spPr>
            <a:xfrm flipV="1">
              <a:off x="3214695" y="1282891"/>
              <a:ext cx="1669060" cy="376459"/>
            </a:xfrm>
            <a:prstGeom prst="line">
              <a:avLst/>
            </a:prstGeom>
            <a:ln>
              <a:solidFill>
                <a:srgbClr val="00B0F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a:endCxn id="71" idx="2"/>
            </p:cNvCxnSpPr>
            <p:nvPr/>
          </p:nvCxnSpPr>
          <p:spPr>
            <a:xfrm flipV="1">
              <a:off x="4390158" y="1282891"/>
              <a:ext cx="493597" cy="376459"/>
            </a:xfrm>
            <a:prstGeom prst="line">
              <a:avLst/>
            </a:prstGeom>
            <a:ln>
              <a:solidFill>
                <a:srgbClr val="00B0F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107" idx="3"/>
              <a:endCxn id="62" idx="2"/>
            </p:cNvCxnSpPr>
            <p:nvPr/>
          </p:nvCxnSpPr>
          <p:spPr>
            <a:xfrm flipV="1">
              <a:off x="4678847" y="2787471"/>
              <a:ext cx="618455" cy="217144"/>
            </a:xfrm>
            <a:prstGeom prst="line">
              <a:avLst/>
            </a:prstGeom>
            <a:ln>
              <a:solidFill>
                <a:srgbClr val="00B0F0"/>
              </a:solidFill>
              <a:prstDash val="solid"/>
            </a:ln>
            <a:effectLst/>
          </p:spPr>
          <p:style>
            <a:lnRef idx="2">
              <a:schemeClr val="accent1"/>
            </a:lnRef>
            <a:fillRef idx="0">
              <a:schemeClr val="accent1"/>
            </a:fillRef>
            <a:effectRef idx="1">
              <a:schemeClr val="accent1"/>
            </a:effectRef>
            <a:fontRef idx="minor">
              <a:schemeClr val="tx1"/>
            </a:fontRef>
          </p:style>
        </p:cxnSp>
        <p:pic>
          <p:nvPicPr>
            <p:cNvPr id="12" name="Picture 11" descr="Corporate-Data-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33700" y="769793"/>
              <a:ext cx="446484" cy="446484"/>
            </a:xfrm>
            <a:prstGeom prst="rect">
              <a:avLst/>
            </a:prstGeom>
          </p:spPr>
        </p:pic>
        <p:sp>
          <p:nvSpPr>
            <p:cNvPr id="14" name="TextBox 37"/>
            <p:cNvSpPr txBox="1">
              <a:spLocks noChangeArrowheads="1"/>
            </p:cNvSpPr>
            <p:nvPr/>
          </p:nvSpPr>
          <p:spPr bwMode="auto">
            <a:xfrm>
              <a:off x="3165528" y="3933374"/>
              <a:ext cx="928855" cy="407900"/>
            </a:xfrm>
            <a:prstGeom prst="rect">
              <a:avLst/>
            </a:prstGeom>
            <a:noFill/>
            <a:ln w="9525">
              <a:noFill/>
              <a:miter lim="800000"/>
              <a:headEnd/>
              <a:tailEnd/>
            </a:ln>
          </p:spPr>
          <p:txBody>
            <a:bodyPr wrap="square">
              <a:spAutoFit/>
            </a:bodyPr>
            <a:lstStyle/>
            <a:p>
              <a:pPr algn="ctr" defTabSz="609585"/>
              <a:r>
                <a:rPr lang="en-US" sz="1467" dirty="0">
                  <a:solidFill>
                    <a:srgbClr val="474746"/>
                  </a:solidFill>
                  <a:ea typeface="Verdana" panose="020B0604030504040204" pitchFamily="34" charset="0"/>
                  <a:cs typeface="Verdana" panose="020B0604030504040204" pitchFamily="34" charset="0"/>
                </a:rPr>
                <a:t>Oracle DB</a:t>
              </a:r>
            </a:p>
            <a:p>
              <a:pPr algn="ctr" defTabSz="609585"/>
              <a:r>
                <a:rPr lang="en-US" sz="1467" dirty="0">
                  <a:solidFill>
                    <a:srgbClr val="474746"/>
                  </a:solidFill>
                  <a:ea typeface="Verdana" panose="020B0604030504040204" pitchFamily="34" charset="0"/>
                  <a:cs typeface="Verdana" panose="020B0604030504040204" pitchFamily="34" charset="0"/>
                </a:rPr>
                <a:t>(Master)</a:t>
              </a:r>
            </a:p>
          </p:txBody>
        </p:sp>
        <p:sp>
          <p:nvSpPr>
            <p:cNvPr id="15" name="Can 14"/>
            <p:cNvSpPr/>
            <p:nvPr/>
          </p:nvSpPr>
          <p:spPr>
            <a:xfrm>
              <a:off x="4314531" y="3661140"/>
              <a:ext cx="304800" cy="304800"/>
            </a:xfrm>
            <a:prstGeom prst="can">
              <a:avLst/>
            </a:prstGeom>
            <a:solidFill>
              <a:schemeClr val="accent3">
                <a:lumMod val="20000"/>
                <a:lumOff val="8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16" name="TextBox 37"/>
            <p:cNvSpPr txBox="1">
              <a:spLocks noChangeArrowheads="1"/>
            </p:cNvSpPr>
            <p:nvPr/>
          </p:nvSpPr>
          <p:spPr bwMode="auto">
            <a:xfrm>
              <a:off x="4002442" y="3933374"/>
              <a:ext cx="928855" cy="407900"/>
            </a:xfrm>
            <a:prstGeom prst="rect">
              <a:avLst/>
            </a:prstGeom>
            <a:noFill/>
            <a:ln w="9525">
              <a:noFill/>
              <a:miter lim="800000"/>
              <a:headEnd/>
              <a:tailEnd/>
            </a:ln>
          </p:spPr>
          <p:txBody>
            <a:bodyPr wrap="square">
              <a:spAutoFit/>
            </a:bodyPr>
            <a:lstStyle/>
            <a:p>
              <a:pPr algn="ctr" defTabSz="609585"/>
              <a:r>
                <a:rPr lang="en-US" sz="1467" dirty="0">
                  <a:solidFill>
                    <a:srgbClr val="474746"/>
                  </a:solidFill>
                  <a:ea typeface="Verdana" panose="020B0604030504040204" pitchFamily="34" charset="0"/>
                  <a:cs typeface="Verdana" panose="020B0604030504040204" pitchFamily="34" charset="0"/>
                </a:rPr>
                <a:t>Oracle DB</a:t>
              </a:r>
            </a:p>
            <a:p>
              <a:pPr algn="ctr" defTabSz="609585"/>
              <a:r>
                <a:rPr lang="en-US" sz="1467" dirty="0">
                  <a:solidFill>
                    <a:srgbClr val="474746"/>
                  </a:solidFill>
                  <a:ea typeface="Verdana" panose="020B0604030504040204" pitchFamily="34" charset="0"/>
                  <a:cs typeface="Verdana" panose="020B0604030504040204" pitchFamily="34" charset="0"/>
                </a:rPr>
                <a:t>(Slave)</a:t>
              </a:r>
            </a:p>
          </p:txBody>
        </p:sp>
        <p:pic>
          <p:nvPicPr>
            <p:cNvPr id="17" name="Picture 16" descr="Tap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3152" y="3629549"/>
              <a:ext cx="367982" cy="367982"/>
            </a:xfrm>
            <a:prstGeom prst="rect">
              <a:avLst/>
            </a:prstGeom>
          </p:spPr>
        </p:pic>
        <p:sp>
          <p:nvSpPr>
            <p:cNvPr id="18" name="TextBox 37"/>
            <p:cNvSpPr txBox="1">
              <a:spLocks noChangeArrowheads="1"/>
            </p:cNvSpPr>
            <p:nvPr/>
          </p:nvSpPr>
          <p:spPr bwMode="auto">
            <a:xfrm>
              <a:off x="4839480" y="3924891"/>
              <a:ext cx="822238" cy="407900"/>
            </a:xfrm>
            <a:prstGeom prst="rect">
              <a:avLst/>
            </a:prstGeom>
            <a:noFill/>
            <a:ln w="9525">
              <a:noFill/>
              <a:miter lim="800000"/>
              <a:headEnd/>
              <a:tailEnd/>
            </a:ln>
          </p:spPr>
          <p:txBody>
            <a:bodyPr wrap="square">
              <a:spAutoFit/>
            </a:bodyPr>
            <a:lstStyle/>
            <a:p>
              <a:pPr algn="ctr" defTabSz="609585"/>
              <a:r>
                <a:rPr lang="en-US" sz="1467">
                  <a:solidFill>
                    <a:srgbClr val="474746"/>
                  </a:solidFill>
                  <a:ea typeface="Verdana" panose="020B0604030504040204" pitchFamily="34" charset="0"/>
                  <a:cs typeface="Verdana" panose="020B0604030504040204" pitchFamily="34" charset="0"/>
                </a:rPr>
                <a:t>Back-ups </a:t>
              </a:r>
              <a:r>
                <a:rPr lang="en-US" sz="1467" dirty="0">
                  <a:solidFill>
                    <a:srgbClr val="474746"/>
                  </a:solidFill>
                  <a:ea typeface="Verdana" panose="020B0604030504040204" pitchFamily="34" charset="0"/>
                  <a:cs typeface="Verdana" panose="020B0604030504040204" pitchFamily="34" charset="0"/>
                </a:rPr>
                <a:t>on tapes</a:t>
              </a:r>
            </a:p>
          </p:txBody>
        </p:sp>
        <p:pic>
          <p:nvPicPr>
            <p:cNvPr id="19" name="Picture 2" descr="https://encrypted-tbn3.gstatic.com/images?q=tbn:ANd9GcRYOgtirRRsksq0StIBoWDBoHFDl8LsJ8ADWfty6c0jhVNGJspRQR5Hw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5318" y="1067941"/>
              <a:ext cx="370483" cy="3704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Internet.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64510" y="1518701"/>
              <a:ext cx="575888" cy="575888"/>
            </a:xfrm>
            <a:prstGeom prst="rect">
              <a:avLst/>
            </a:prstGeom>
          </p:spPr>
        </p:pic>
        <p:cxnSp>
          <p:nvCxnSpPr>
            <p:cNvPr id="21" name="Straight Connector 20"/>
            <p:cNvCxnSpPr>
              <a:endCxn id="29" idx="0"/>
            </p:cNvCxnSpPr>
            <p:nvPr/>
          </p:nvCxnSpPr>
          <p:spPr>
            <a:xfrm flipH="1">
              <a:off x="2901373" y="1351283"/>
              <a:ext cx="736523" cy="177604"/>
            </a:xfrm>
            <a:prstGeom prst="line">
              <a:avLst/>
            </a:prstGeom>
            <a:ln>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a:endCxn id="28" idx="0"/>
            </p:cNvCxnSpPr>
            <p:nvPr/>
          </p:nvCxnSpPr>
          <p:spPr>
            <a:xfrm>
              <a:off x="3856506" y="1351283"/>
              <a:ext cx="621380" cy="124408"/>
            </a:xfrm>
            <a:prstGeom prst="line">
              <a:avLst/>
            </a:prstGeom>
            <a:ln>
              <a:solidFill>
                <a:srgbClr val="00B0F0"/>
              </a:solidFill>
            </a:ln>
            <a:effectLst/>
          </p:spPr>
          <p:style>
            <a:lnRef idx="2">
              <a:schemeClr val="accent1"/>
            </a:lnRef>
            <a:fillRef idx="0">
              <a:schemeClr val="accent1"/>
            </a:fillRef>
            <a:effectRef idx="1">
              <a:schemeClr val="accent1"/>
            </a:effectRef>
            <a:fontRef idx="minor">
              <a:schemeClr val="tx1"/>
            </a:fontRef>
          </p:style>
        </p:cxnSp>
        <p:sp>
          <p:nvSpPr>
            <p:cNvPr id="23" name="TextBox 37"/>
            <p:cNvSpPr txBox="1">
              <a:spLocks noChangeArrowheads="1"/>
            </p:cNvSpPr>
            <p:nvPr/>
          </p:nvSpPr>
          <p:spPr bwMode="auto">
            <a:xfrm>
              <a:off x="3697855" y="1775022"/>
              <a:ext cx="928855" cy="407900"/>
            </a:xfrm>
            <a:prstGeom prst="rect">
              <a:avLst/>
            </a:prstGeom>
            <a:noFill/>
            <a:ln w="9525">
              <a:noFill/>
              <a:miter lim="800000"/>
              <a:headEnd/>
              <a:tailEnd/>
            </a:ln>
          </p:spPr>
          <p:txBody>
            <a:bodyPr wrap="square">
              <a:spAutoFit/>
            </a:bodyPr>
            <a:lstStyle/>
            <a:p>
              <a:pPr algn="ctr" defTabSz="609585"/>
              <a:r>
                <a:rPr lang="en-US" sz="1467" dirty="0">
                  <a:solidFill>
                    <a:srgbClr val="474746"/>
                  </a:solidFill>
                  <a:ea typeface="Verdana" panose="020B0604030504040204" pitchFamily="34" charset="0"/>
                  <a:cs typeface="Verdana" panose="020B0604030504040204" pitchFamily="34" charset="0"/>
                </a:rPr>
                <a:t>Web </a:t>
              </a:r>
            </a:p>
            <a:p>
              <a:pPr algn="ctr" defTabSz="609585"/>
              <a:r>
                <a:rPr lang="en-US" sz="1467" dirty="0">
                  <a:solidFill>
                    <a:srgbClr val="474746"/>
                  </a:solidFill>
                  <a:ea typeface="Verdana" panose="020B0604030504040204" pitchFamily="34" charset="0"/>
                  <a:cs typeface="Verdana" panose="020B0604030504040204" pitchFamily="34" charset="0"/>
                </a:rPr>
                <a:t>Server</a:t>
              </a:r>
            </a:p>
          </p:txBody>
        </p:sp>
        <p:sp>
          <p:nvSpPr>
            <p:cNvPr id="24" name="TextBox 37"/>
            <p:cNvSpPr txBox="1">
              <a:spLocks noChangeArrowheads="1"/>
            </p:cNvSpPr>
            <p:nvPr/>
          </p:nvSpPr>
          <p:spPr bwMode="auto">
            <a:xfrm>
              <a:off x="2729084" y="1797893"/>
              <a:ext cx="928855" cy="407900"/>
            </a:xfrm>
            <a:prstGeom prst="rect">
              <a:avLst/>
            </a:prstGeom>
            <a:noFill/>
            <a:ln w="9525">
              <a:noFill/>
              <a:miter lim="800000"/>
              <a:headEnd/>
              <a:tailEnd/>
            </a:ln>
          </p:spPr>
          <p:txBody>
            <a:bodyPr wrap="square">
              <a:spAutoFit/>
            </a:bodyPr>
            <a:lstStyle/>
            <a:p>
              <a:pPr algn="ctr" defTabSz="609585"/>
              <a:r>
                <a:rPr lang="en-US" sz="1467" dirty="0">
                  <a:solidFill>
                    <a:srgbClr val="474746"/>
                  </a:solidFill>
                  <a:ea typeface="Verdana" panose="020B0604030504040204" pitchFamily="34" charset="0"/>
                  <a:cs typeface="Verdana" panose="020B0604030504040204" pitchFamily="34" charset="0"/>
                </a:rPr>
                <a:t>Web</a:t>
              </a:r>
            </a:p>
            <a:p>
              <a:pPr algn="ctr" defTabSz="609585"/>
              <a:r>
                <a:rPr lang="en-US" sz="1467" dirty="0">
                  <a:solidFill>
                    <a:srgbClr val="474746"/>
                  </a:solidFill>
                  <a:ea typeface="Verdana" panose="020B0604030504040204" pitchFamily="34" charset="0"/>
                  <a:cs typeface="Verdana" panose="020B0604030504040204" pitchFamily="34" charset="0"/>
                </a:rPr>
                <a:t>Server</a:t>
              </a:r>
            </a:p>
          </p:txBody>
        </p:sp>
        <p:pic>
          <p:nvPicPr>
            <p:cNvPr id="28" name="Picture 27" descr="Traditional-Servers.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76924" y="1475691"/>
              <a:ext cx="401923" cy="401923"/>
            </a:xfrm>
            <a:prstGeom prst="rect">
              <a:avLst/>
            </a:prstGeom>
          </p:spPr>
        </p:pic>
        <p:pic>
          <p:nvPicPr>
            <p:cNvPr id="29" name="Picture 28" descr="Traditional-Servers.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00411" y="1528887"/>
              <a:ext cx="401923" cy="401923"/>
            </a:xfrm>
            <a:prstGeom prst="rect">
              <a:avLst/>
            </a:prstGeom>
          </p:spPr>
        </p:pic>
        <p:cxnSp>
          <p:nvCxnSpPr>
            <p:cNvPr id="30" name="Straight Connector 29"/>
            <p:cNvCxnSpPr>
              <a:stCxn id="29" idx="2"/>
              <a:endCxn id="109" idx="0"/>
            </p:cNvCxnSpPr>
            <p:nvPr/>
          </p:nvCxnSpPr>
          <p:spPr>
            <a:xfrm>
              <a:off x="2901373" y="1930810"/>
              <a:ext cx="0" cy="872843"/>
            </a:xfrm>
            <a:prstGeom prst="line">
              <a:avLst/>
            </a:prstGeom>
            <a:ln>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28" idx="2"/>
              <a:endCxn id="107" idx="0"/>
            </p:cNvCxnSpPr>
            <p:nvPr/>
          </p:nvCxnSpPr>
          <p:spPr>
            <a:xfrm>
              <a:off x="4477886" y="1877614"/>
              <a:ext cx="0" cy="926039"/>
            </a:xfrm>
            <a:prstGeom prst="line">
              <a:avLst/>
            </a:prstGeom>
            <a:ln>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10" idx="0"/>
              <a:endCxn id="110" idx="0"/>
            </p:cNvCxnSpPr>
            <p:nvPr/>
          </p:nvCxnSpPr>
          <p:spPr>
            <a:xfrm>
              <a:off x="2374380" y="2893074"/>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109" idx="2"/>
              <a:endCxn id="37" idx="1"/>
            </p:cNvCxnSpPr>
            <p:nvPr/>
          </p:nvCxnSpPr>
          <p:spPr>
            <a:xfrm>
              <a:off x="2901373" y="3205576"/>
              <a:ext cx="728644" cy="455564"/>
            </a:xfrm>
            <a:prstGeom prst="line">
              <a:avLst/>
            </a:prstGeom>
            <a:ln>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07" idx="2"/>
              <a:endCxn id="37" idx="1"/>
            </p:cNvCxnSpPr>
            <p:nvPr/>
          </p:nvCxnSpPr>
          <p:spPr>
            <a:xfrm flipH="1">
              <a:off x="3630017" y="3205576"/>
              <a:ext cx="847869" cy="455564"/>
            </a:xfrm>
            <a:prstGeom prst="line">
              <a:avLst/>
            </a:prstGeom>
            <a:ln>
              <a:solidFill>
                <a:srgbClr val="00B0F0"/>
              </a:solidFill>
            </a:ln>
            <a:effectLst/>
          </p:spPr>
          <p:style>
            <a:lnRef idx="2">
              <a:schemeClr val="accent1"/>
            </a:lnRef>
            <a:fillRef idx="0">
              <a:schemeClr val="accent1"/>
            </a:fillRef>
            <a:effectRef idx="1">
              <a:schemeClr val="accent1"/>
            </a:effectRef>
            <a:fontRef idx="minor">
              <a:schemeClr val="tx1"/>
            </a:fontRef>
          </p:style>
        </p:cxnSp>
        <p:sp>
          <p:nvSpPr>
            <p:cNvPr id="37" name="Can 36"/>
            <p:cNvSpPr/>
            <p:nvPr/>
          </p:nvSpPr>
          <p:spPr>
            <a:xfrm>
              <a:off x="3477617" y="3661140"/>
              <a:ext cx="304800" cy="304800"/>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grpSp>
          <p:nvGrpSpPr>
            <p:cNvPr id="39" name="Group 38"/>
            <p:cNvGrpSpPr/>
            <p:nvPr/>
          </p:nvGrpSpPr>
          <p:grpSpPr>
            <a:xfrm>
              <a:off x="1909952" y="2803653"/>
              <a:ext cx="1192382" cy="401923"/>
              <a:chOff x="-49788" y="1538172"/>
              <a:chExt cx="1192382" cy="401923"/>
            </a:xfrm>
          </p:grpSpPr>
          <p:pic>
            <p:nvPicPr>
              <p:cNvPr id="109" name="Picture 108" descr="Traditional-Servers.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0671" y="1538172"/>
                <a:ext cx="401923" cy="401923"/>
              </a:xfrm>
              <a:prstGeom prst="rect">
                <a:avLst/>
              </a:prstGeom>
            </p:spPr>
          </p:pic>
          <p:sp>
            <p:nvSpPr>
              <p:cNvPr id="110" name="TextBox 37"/>
              <p:cNvSpPr txBox="1">
                <a:spLocks noChangeArrowheads="1"/>
              </p:cNvSpPr>
              <p:nvPr/>
            </p:nvSpPr>
            <p:spPr bwMode="auto">
              <a:xfrm>
                <a:off x="-49788" y="1627593"/>
                <a:ext cx="928855" cy="238575"/>
              </a:xfrm>
              <a:prstGeom prst="rect">
                <a:avLst/>
              </a:prstGeom>
              <a:noFill/>
              <a:ln w="9525">
                <a:noFill/>
                <a:miter lim="800000"/>
                <a:headEnd/>
                <a:tailEnd/>
              </a:ln>
            </p:spPr>
            <p:txBody>
              <a:bodyPr wrap="square">
                <a:spAutoFit/>
              </a:bodyPr>
              <a:lstStyle/>
              <a:p>
                <a:pPr algn="ctr" defTabSz="609585"/>
                <a:r>
                  <a:rPr lang="en-US" sz="1467" dirty="0">
                    <a:solidFill>
                      <a:srgbClr val="474746"/>
                    </a:solidFill>
                    <a:ea typeface="Verdana" panose="020B0604030504040204" pitchFamily="34" charset="0"/>
                    <a:cs typeface="Verdana" panose="020B0604030504040204" pitchFamily="34" charset="0"/>
                  </a:rPr>
                  <a:t>App Server</a:t>
                </a:r>
              </a:p>
            </p:txBody>
          </p:sp>
        </p:grpSp>
        <p:grpSp>
          <p:nvGrpSpPr>
            <p:cNvPr id="40" name="Group 39"/>
            <p:cNvGrpSpPr/>
            <p:nvPr/>
          </p:nvGrpSpPr>
          <p:grpSpPr>
            <a:xfrm>
              <a:off x="3514801" y="2803653"/>
              <a:ext cx="1164046" cy="401923"/>
              <a:chOff x="-126057" y="1538172"/>
              <a:chExt cx="1164046" cy="401923"/>
            </a:xfrm>
          </p:grpSpPr>
          <p:pic>
            <p:nvPicPr>
              <p:cNvPr id="107" name="Picture 106" descr="Traditional-Servers.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6066" y="1538172"/>
                <a:ext cx="401923" cy="401923"/>
              </a:xfrm>
              <a:prstGeom prst="rect">
                <a:avLst/>
              </a:prstGeom>
            </p:spPr>
          </p:pic>
          <p:sp>
            <p:nvSpPr>
              <p:cNvPr id="108" name="TextBox 37"/>
              <p:cNvSpPr txBox="1">
                <a:spLocks noChangeArrowheads="1"/>
              </p:cNvSpPr>
              <p:nvPr/>
            </p:nvSpPr>
            <p:spPr bwMode="auto">
              <a:xfrm>
                <a:off x="-126057" y="1586797"/>
                <a:ext cx="928855" cy="238575"/>
              </a:xfrm>
              <a:prstGeom prst="rect">
                <a:avLst/>
              </a:prstGeom>
              <a:noFill/>
              <a:ln w="9525">
                <a:noFill/>
                <a:miter lim="800000"/>
                <a:headEnd/>
                <a:tailEnd/>
              </a:ln>
            </p:spPr>
            <p:txBody>
              <a:bodyPr wrap="square">
                <a:spAutoFit/>
              </a:bodyPr>
              <a:lstStyle/>
              <a:p>
                <a:pPr algn="ctr" defTabSz="609585"/>
                <a:r>
                  <a:rPr lang="en-US" sz="1467" dirty="0">
                    <a:solidFill>
                      <a:srgbClr val="474746"/>
                    </a:solidFill>
                    <a:ea typeface="Verdana" panose="020B0604030504040204" pitchFamily="34" charset="0"/>
                    <a:cs typeface="Verdana" panose="020B0604030504040204" pitchFamily="34" charset="0"/>
                  </a:rPr>
                  <a:t>App Server</a:t>
                </a:r>
              </a:p>
            </p:txBody>
          </p:sp>
        </p:grpSp>
        <p:cxnSp>
          <p:nvCxnSpPr>
            <p:cNvPr id="41" name="Straight Connector 40"/>
            <p:cNvCxnSpPr>
              <a:stCxn id="37" idx="4"/>
              <a:endCxn id="15" idx="2"/>
            </p:cNvCxnSpPr>
            <p:nvPr/>
          </p:nvCxnSpPr>
          <p:spPr>
            <a:xfrm>
              <a:off x="3782417" y="3813540"/>
              <a:ext cx="532114" cy="0"/>
            </a:xfrm>
            <a:prstGeom prst="line">
              <a:avLst/>
            </a:prstGeom>
            <a:ln>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15" idx="4"/>
              <a:endCxn id="17" idx="1"/>
            </p:cNvCxnSpPr>
            <p:nvPr/>
          </p:nvCxnSpPr>
          <p:spPr>
            <a:xfrm>
              <a:off x="4619331" y="3813540"/>
              <a:ext cx="323821" cy="0"/>
            </a:xfrm>
            <a:prstGeom prst="line">
              <a:avLst/>
            </a:prstGeom>
            <a:ln>
              <a:solidFill>
                <a:srgbClr val="00B0F0"/>
              </a:solidFill>
            </a:ln>
            <a:effectLst/>
          </p:spPr>
          <p:style>
            <a:lnRef idx="2">
              <a:schemeClr val="accent1"/>
            </a:lnRef>
            <a:fillRef idx="0">
              <a:schemeClr val="accent1"/>
            </a:fillRef>
            <a:effectRef idx="1">
              <a:schemeClr val="accent1"/>
            </a:effectRef>
            <a:fontRef idx="minor">
              <a:schemeClr val="tx1"/>
            </a:fontRef>
          </p:style>
        </p:cxnSp>
        <p:pic>
          <p:nvPicPr>
            <p:cNvPr id="43" name="Picture 1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13450" y="3460973"/>
              <a:ext cx="513119" cy="43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cxnSp>
          <p:nvCxnSpPr>
            <p:cNvPr id="44" name="Elbow Connector 43"/>
            <p:cNvCxnSpPr>
              <a:stCxn id="20" idx="1"/>
              <a:endCxn id="19" idx="0"/>
            </p:cNvCxnSpPr>
            <p:nvPr/>
          </p:nvCxnSpPr>
          <p:spPr>
            <a:xfrm rot="10800000">
              <a:off x="3750560" y="1067941"/>
              <a:ext cx="3513950" cy="738704"/>
            </a:xfrm>
            <a:prstGeom prst="bentConnector4">
              <a:avLst>
                <a:gd name="adj1" fmla="val 25793"/>
                <a:gd name="adj2" fmla="val 130946"/>
              </a:avLst>
            </a:prstGeom>
            <a:ln>
              <a:solidFill>
                <a:srgbClr val="00B0F0"/>
              </a:solidFill>
            </a:ln>
            <a:effectLst/>
          </p:spPr>
          <p:style>
            <a:lnRef idx="2">
              <a:schemeClr val="accent1"/>
            </a:lnRef>
            <a:fillRef idx="0">
              <a:schemeClr val="accent1"/>
            </a:fillRef>
            <a:effectRef idx="1">
              <a:schemeClr val="accent1"/>
            </a:effectRef>
            <a:fontRef idx="minor">
              <a:schemeClr val="tx1"/>
            </a:fontRef>
          </p:style>
        </p:cxnSp>
        <p:grpSp>
          <p:nvGrpSpPr>
            <p:cNvPr id="48" name="Group 47"/>
            <p:cNvGrpSpPr/>
            <p:nvPr/>
          </p:nvGrpSpPr>
          <p:grpSpPr>
            <a:xfrm>
              <a:off x="6373890" y="1715359"/>
              <a:ext cx="1151279" cy="575542"/>
              <a:chOff x="6168801" y="1569800"/>
              <a:chExt cx="1151279" cy="575542"/>
            </a:xfrm>
          </p:grpSpPr>
          <p:pic>
            <p:nvPicPr>
              <p:cNvPr id="103" name="Picture 102" descr="Traditional-Servers.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1965" y="1569800"/>
                <a:ext cx="458697" cy="458697"/>
              </a:xfrm>
              <a:prstGeom prst="rect">
                <a:avLst/>
              </a:prstGeom>
            </p:spPr>
          </p:pic>
          <p:sp>
            <p:nvSpPr>
              <p:cNvPr id="104" name="TextBox 103"/>
              <p:cNvSpPr txBox="1"/>
              <p:nvPr/>
            </p:nvSpPr>
            <p:spPr>
              <a:xfrm>
                <a:off x="6168801" y="1906767"/>
                <a:ext cx="1151279" cy="238575"/>
              </a:xfrm>
              <a:prstGeom prst="rect">
                <a:avLst/>
              </a:prstGeom>
              <a:noFill/>
            </p:spPr>
            <p:txBody>
              <a:bodyPr wrap="square" rtlCol="0">
                <a:spAutoFit/>
              </a:bodyPr>
              <a:lstStyle/>
              <a:p>
                <a:pPr algn="ctr" defTabSz="609585"/>
                <a:r>
                  <a:rPr lang="en-US" sz="1467" dirty="0">
                    <a:solidFill>
                      <a:srgbClr val="474746"/>
                    </a:solidFill>
                    <a:ea typeface="Verdana" panose="020B0604030504040204" pitchFamily="34" charset="0"/>
                    <a:cs typeface="Verdana" panose="020B0604030504040204" pitchFamily="34" charset="0"/>
                  </a:rPr>
                  <a:t>DNS Server</a:t>
                </a:r>
              </a:p>
            </p:txBody>
          </p:sp>
        </p:grpSp>
        <p:sp>
          <p:nvSpPr>
            <p:cNvPr id="62" name="Cube 61"/>
            <p:cNvSpPr/>
            <p:nvPr/>
          </p:nvSpPr>
          <p:spPr>
            <a:xfrm>
              <a:off x="5297302" y="2683454"/>
              <a:ext cx="568761" cy="166427"/>
            </a:xfrm>
            <a:prstGeom prst="cube">
              <a:avLst/>
            </a:prstGeom>
            <a:solidFill>
              <a:schemeClr val="bg1">
                <a:lumMod val="8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63" name="Rectangle 62"/>
            <p:cNvSpPr/>
            <p:nvPr/>
          </p:nvSpPr>
          <p:spPr>
            <a:xfrm>
              <a:off x="5355448" y="2749837"/>
              <a:ext cx="119307" cy="4571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64" name="Can 63"/>
            <p:cNvSpPr/>
            <p:nvPr/>
          </p:nvSpPr>
          <p:spPr>
            <a:xfrm>
              <a:off x="5440514" y="3043526"/>
              <a:ext cx="208294" cy="279276"/>
            </a:xfrm>
            <a:prstGeom prst="can">
              <a:avLst/>
            </a:prstGeom>
            <a:solidFill>
              <a:schemeClr val="bg1">
                <a:lumMod val="8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66" name="TextBox 37"/>
            <p:cNvSpPr txBox="1">
              <a:spLocks noChangeArrowheads="1"/>
            </p:cNvSpPr>
            <p:nvPr/>
          </p:nvSpPr>
          <p:spPr bwMode="auto">
            <a:xfrm>
              <a:off x="5062722" y="3277012"/>
              <a:ext cx="987886" cy="407900"/>
            </a:xfrm>
            <a:prstGeom prst="rect">
              <a:avLst/>
            </a:prstGeom>
            <a:noFill/>
            <a:ln w="9525">
              <a:noFill/>
              <a:miter lim="800000"/>
              <a:headEnd/>
              <a:tailEnd/>
            </a:ln>
          </p:spPr>
          <p:txBody>
            <a:bodyPr wrap="square">
              <a:spAutoFit/>
            </a:bodyPr>
            <a:lstStyle/>
            <a:p>
              <a:pPr algn="ctr" defTabSz="609585"/>
              <a:r>
                <a:rPr lang="en-US" sz="1467" dirty="0">
                  <a:solidFill>
                    <a:srgbClr val="474746"/>
                  </a:solidFill>
                  <a:ea typeface="Verdana" panose="020B0604030504040204" pitchFamily="34" charset="0"/>
                  <a:cs typeface="Verdana" panose="020B0604030504040204" pitchFamily="34" charset="0"/>
                </a:rPr>
                <a:t>File System Disks</a:t>
              </a:r>
            </a:p>
          </p:txBody>
        </p:sp>
        <p:cxnSp>
          <p:nvCxnSpPr>
            <p:cNvPr id="67" name="Straight Connector 66"/>
            <p:cNvCxnSpPr>
              <a:stCxn id="62" idx="3"/>
              <a:endCxn id="64" idx="1"/>
            </p:cNvCxnSpPr>
            <p:nvPr/>
          </p:nvCxnSpPr>
          <p:spPr>
            <a:xfrm flipH="1">
              <a:off x="5544661" y="2849881"/>
              <a:ext cx="16218" cy="193645"/>
            </a:xfrm>
            <a:prstGeom prst="line">
              <a:avLst/>
            </a:prstGeom>
            <a:ln>
              <a:solidFill>
                <a:srgbClr val="00B0F0"/>
              </a:solidFill>
            </a:ln>
            <a:effectLst/>
          </p:spPr>
          <p:style>
            <a:lnRef idx="2">
              <a:schemeClr val="accent1"/>
            </a:lnRef>
            <a:fillRef idx="0">
              <a:schemeClr val="accent1"/>
            </a:fillRef>
            <a:effectRef idx="1">
              <a:schemeClr val="accent1"/>
            </a:effectRef>
            <a:fontRef idx="minor">
              <a:schemeClr val="tx1"/>
            </a:fontRef>
          </p:style>
        </p:cxnSp>
        <p:grpSp>
          <p:nvGrpSpPr>
            <p:cNvPr id="68" name="Group 67"/>
            <p:cNvGrpSpPr/>
            <p:nvPr/>
          </p:nvGrpSpPr>
          <p:grpSpPr>
            <a:xfrm>
              <a:off x="4883755" y="1071425"/>
              <a:ext cx="601509" cy="422932"/>
              <a:chOff x="4513863" y="1325083"/>
              <a:chExt cx="601509" cy="422932"/>
            </a:xfrm>
          </p:grpSpPr>
          <p:sp>
            <p:nvSpPr>
              <p:cNvPr id="71" name="Can 70"/>
              <p:cNvSpPr/>
              <p:nvPr/>
            </p:nvSpPr>
            <p:spPr>
              <a:xfrm>
                <a:off x="4513863" y="1325083"/>
                <a:ext cx="601509" cy="422932"/>
              </a:xfrm>
              <a:prstGeom prst="can">
                <a:avLst/>
              </a:prstGeom>
              <a:solidFill>
                <a:schemeClr val="accent4">
                  <a:lumMod val="20000"/>
                  <a:lumOff val="80000"/>
                </a:schemeClr>
              </a:solidFill>
              <a:ln>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72" name="Rectangle 71"/>
              <p:cNvSpPr/>
              <p:nvPr/>
            </p:nvSpPr>
            <p:spPr>
              <a:xfrm>
                <a:off x="4774930" y="1449081"/>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73" name="Rectangle 72"/>
              <p:cNvSpPr/>
              <p:nvPr/>
            </p:nvSpPr>
            <p:spPr>
              <a:xfrm>
                <a:off x="4924702" y="1548749"/>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74" name="Rectangle 73"/>
              <p:cNvSpPr/>
              <p:nvPr/>
            </p:nvSpPr>
            <p:spPr>
              <a:xfrm>
                <a:off x="4636198" y="1548749"/>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75" name="Rectangle 74"/>
              <p:cNvSpPr/>
              <p:nvPr/>
            </p:nvSpPr>
            <p:spPr>
              <a:xfrm>
                <a:off x="4780450" y="1548749"/>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76" name="Rectangle 75"/>
              <p:cNvSpPr/>
              <p:nvPr/>
            </p:nvSpPr>
            <p:spPr>
              <a:xfrm>
                <a:off x="4574482" y="1629050"/>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77" name="Rectangle 76"/>
              <p:cNvSpPr/>
              <p:nvPr/>
            </p:nvSpPr>
            <p:spPr>
              <a:xfrm>
                <a:off x="4999544" y="1629050"/>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78" name="Rectangle 77"/>
              <p:cNvSpPr/>
              <p:nvPr/>
            </p:nvSpPr>
            <p:spPr>
              <a:xfrm>
                <a:off x="4716169" y="1629050"/>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79" name="Rectangle 78"/>
              <p:cNvSpPr/>
              <p:nvPr/>
            </p:nvSpPr>
            <p:spPr>
              <a:xfrm>
                <a:off x="4857856" y="1629050"/>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cxnSp>
            <p:nvCxnSpPr>
              <p:cNvPr id="80" name="Elbow Connector 79"/>
              <p:cNvCxnSpPr>
                <a:stCxn id="72" idx="2"/>
                <a:endCxn id="74" idx="0"/>
              </p:cNvCxnSpPr>
              <p:nvPr/>
            </p:nvCxnSpPr>
            <p:spPr>
              <a:xfrm rot="5400000">
                <a:off x="4710535" y="1452408"/>
                <a:ext cx="53949" cy="138732"/>
              </a:xfrm>
              <a:prstGeom prst="bentConnector3">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1" name="Elbow Connector 80"/>
              <p:cNvCxnSpPr>
                <a:stCxn id="72" idx="2"/>
                <a:endCxn id="73" idx="0"/>
              </p:cNvCxnSpPr>
              <p:nvPr/>
            </p:nvCxnSpPr>
            <p:spPr>
              <a:xfrm rot="16200000" flipH="1">
                <a:off x="4854787" y="1446888"/>
                <a:ext cx="53949" cy="149772"/>
              </a:xfrm>
              <a:prstGeom prst="bentConnector3">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Elbow Connector 81"/>
              <p:cNvCxnSpPr>
                <a:stCxn id="74" idx="2"/>
                <a:endCxn id="76" idx="0"/>
              </p:cNvCxnSpPr>
              <p:nvPr/>
            </p:nvCxnSpPr>
            <p:spPr>
              <a:xfrm rot="5400000">
                <a:off x="4619994" y="1580901"/>
                <a:ext cx="34582" cy="61716"/>
              </a:xfrm>
              <a:prstGeom prst="bentConnector3">
                <a:avLst>
                  <a:gd name="adj1" fmla="val 50000"/>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3" name="Elbow Connector 82"/>
              <p:cNvCxnSpPr>
                <a:stCxn id="75" idx="2"/>
                <a:endCxn id="78" idx="0"/>
              </p:cNvCxnSpPr>
              <p:nvPr/>
            </p:nvCxnSpPr>
            <p:spPr>
              <a:xfrm rot="5400000">
                <a:off x="4762964" y="1579619"/>
                <a:ext cx="34582" cy="64281"/>
              </a:xfrm>
              <a:prstGeom prst="bentConnector3">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5" idx="2"/>
                <a:endCxn id="79" idx="0"/>
              </p:cNvCxnSpPr>
              <p:nvPr/>
            </p:nvCxnSpPr>
            <p:spPr>
              <a:xfrm rot="16200000" flipH="1">
                <a:off x="4833807" y="1573056"/>
                <a:ext cx="34582" cy="77406"/>
              </a:xfrm>
              <a:prstGeom prst="bentConnector3">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Elbow Connector 84"/>
              <p:cNvCxnSpPr>
                <a:stCxn id="73" idx="2"/>
                <a:endCxn id="77" idx="0"/>
              </p:cNvCxnSpPr>
              <p:nvPr/>
            </p:nvCxnSpPr>
            <p:spPr>
              <a:xfrm rot="16200000" flipH="1">
                <a:off x="4976777" y="1574338"/>
                <a:ext cx="34582" cy="74842"/>
              </a:xfrm>
              <a:prstGeom prst="bentConnector3">
                <a:avLst>
                  <a:gd name="adj1" fmla="val 50000"/>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6" name="Elbow Connector 85"/>
              <p:cNvCxnSpPr>
                <a:stCxn id="72" idx="2"/>
                <a:endCxn id="75" idx="0"/>
              </p:cNvCxnSpPr>
              <p:nvPr/>
            </p:nvCxnSpPr>
            <p:spPr>
              <a:xfrm rot="16200000" flipH="1">
                <a:off x="4782661" y="1519014"/>
                <a:ext cx="53949" cy="5520"/>
              </a:xfrm>
              <a:prstGeom prst="bentConnector3">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grpSp>
        <p:sp>
          <p:nvSpPr>
            <p:cNvPr id="69" name="TextBox 37"/>
            <p:cNvSpPr txBox="1">
              <a:spLocks noChangeArrowheads="1"/>
            </p:cNvSpPr>
            <p:nvPr/>
          </p:nvSpPr>
          <p:spPr bwMode="auto">
            <a:xfrm>
              <a:off x="4717026" y="1510872"/>
              <a:ext cx="928855" cy="407900"/>
            </a:xfrm>
            <a:prstGeom prst="rect">
              <a:avLst/>
            </a:prstGeom>
            <a:noFill/>
            <a:ln w="9525">
              <a:noFill/>
              <a:miter lim="800000"/>
              <a:headEnd/>
              <a:tailEnd/>
            </a:ln>
          </p:spPr>
          <p:txBody>
            <a:bodyPr wrap="square">
              <a:spAutoFit/>
            </a:bodyPr>
            <a:lstStyle/>
            <a:p>
              <a:pPr algn="ctr" defTabSz="609585"/>
              <a:r>
                <a:rPr lang="en-US" sz="1467" dirty="0">
                  <a:solidFill>
                    <a:srgbClr val="474746"/>
                  </a:solidFill>
                  <a:ea typeface="Verdana" panose="020B0604030504040204" pitchFamily="34" charset="0"/>
                  <a:cs typeface="Verdana" panose="020B0604030504040204" pitchFamily="34" charset="0"/>
                </a:rPr>
                <a:t>Active Directory</a:t>
              </a:r>
            </a:p>
          </p:txBody>
        </p:sp>
        <p:cxnSp>
          <p:nvCxnSpPr>
            <p:cNvPr id="70" name="Straight Connector 69"/>
            <p:cNvCxnSpPr>
              <a:stCxn id="69" idx="2"/>
            </p:cNvCxnSpPr>
            <p:nvPr/>
          </p:nvCxnSpPr>
          <p:spPr>
            <a:xfrm flipH="1">
              <a:off x="4591119" y="1918772"/>
              <a:ext cx="590336" cy="831065"/>
            </a:xfrm>
            <a:prstGeom prst="line">
              <a:avLst/>
            </a:prstGeom>
            <a:ln>
              <a:solidFill>
                <a:srgbClr val="00B0F0"/>
              </a:solidFill>
              <a:prstDash val="sysDot"/>
            </a:ln>
            <a:effectLst/>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1698001" y="1151877"/>
              <a:ext cx="1154530" cy="238575"/>
            </a:xfrm>
            <a:prstGeom prst="rect">
              <a:avLst/>
            </a:prstGeom>
            <a:noFill/>
          </p:spPr>
          <p:txBody>
            <a:bodyPr wrap="square" rtlCol="0">
              <a:spAutoFit/>
            </a:bodyPr>
            <a:lstStyle/>
            <a:p>
              <a:pPr algn="ctr" defTabSz="609585"/>
              <a:r>
                <a:rPr lang="en-US" sz="1467" b="1" dirty="0">
                  <a:solidFill>
                    <a:srgbClr val="474746"/>
                  </a:solidFill>
                  <a:ea typeface="Verdana" panose="020B0604030504040204" pitchFamily="34" charset="0"/>
                  <a:cs typeface="Verdana" panose="020B0604030504040204" pitchFamily="34" charset="0"/>
                </a:rPr>
                <a:t>Datacenter</a:t>
              </a:r>
            </a:p>
          </p:txBody>
        </p:sp>
        <p:sp>
          <p:nvSpPr>
            <p:cNvPr id="116" name="TextBox 37"/>
            <p:cNvSpPr txBox="1">
              <a:spLocks noChangeArrowheads="1"/>
            </p:cNvSpPr>
            <p:nvPr/>
          </p:nvSpPr>
          <p:spPr bwMode="auto">
            <a:xfrm>
              <a:off x="2768312" y="1105399"/>
              <a:ext cx="928855" cy="238575"/>
            </a:xfrm>
            <a:prstGeom prst="rect">
              <a:avLst/>
            </a:prstGeom>
            <a:noFill/>
            <a:ln w="9525">
              <a:noFill/>
              <a:miter lim="800000"/>
              <a:headEnd/>
              <a:tailEnd/>
            </a:ln>
          </p:spPr>
          <p:txBody>
            <a:bodyPr wrap="square">
              <a:spAutoFit/>
            </a:bodyPr>
            <a:lstStyle/>
            <a:p>
              <a:pPr algn="ctr" defTabSz="609585"/>
              <a:r>
                <a:rPr lang="en-US" sz="1467" b="1" dirty="0">
                  <a:solidFill>
                    <a:srgbClr val="474746"/>
                  </a:solidFill>
                  <a:ea typeface="Verdana" panose="020B0604030504040204" pitchFamily="34" charset="0"/>
                  <a:cs typeface="Verdana" panose="020B0604030504040204" pitchFamily="34" charset="0"/>
                </a:rPr>
                <a:t>NetScaler</a:t>
              </a:r>
            </a:p>
          </p:txBody>
        </p:sp>
        <p:pic>
          <p:nvPicPr>
            <p:cNvPr id="117" name="Picture 116" descr="Client.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41567" y="1173202"/>
              <a:ext cx="583777" cy="583777"/>
            </a:xfrm>
            <a:prstGeom prst="rect">
              <a:avLst/>
            </a:prstGeom>
          </p:spPr>
        </p:pic>
        <p:pic>
          <p:nvPicPr>
            <p:cNvPr id="118" name="Picture 117" descr="Mobile-Client.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26573" y="1833904"/>
              <a:ext cx="583777" cy="583777"/>
            </a:xfrm>
            <a:prstGeom prst="rect">
              <a:avLst/>
            </a:prstGeom>
          </p:spPr>
        </p:pic>
      </p:grpSp>
      <p:sp>
        <p:nvSpPr>
          <p:cNvPr id="122" name="TextBox 121"/>
          <p:cNvSpPr txBox="1"/>
          <p:nvPr/>
        </p:nvSpPr>
        <p:spPr>
          <a:xfrm>
            <a:off x="10392180" y="2223215"/>
            <a:ext cx="1091541" cy="338554"/>
          </a:xfrm>
          <a:prstGeom prst="rect">
            <a:avLst/>
          </a:prstGeom>
          <a:noFill/>
        </p:spPr>
        <p:txBody>
          <a:bodyPr wrap="square" rtlCol="0">
            <a:spAutoFit/>
          </a:bodyPr>
          <a:lstStyle/>
          <a:p>
            <a:pPr defTabSz="609585"/>
            <a:r>
              <a:rPr lang="en-US" sz="1600" dirty="0">
                <a:solidFill>
                  <a:srgbClr val="474746"/>
                </a:solidFill>
              </a:rPr>
              <a:t>Users</a:t>
            </a:r>
          </a:p>
        </p:txBody>
      </p:sp>
      <p:sp>
        <p:nvSpPr>
          <p:cNvPr id="3" name="TextBox 2"/>
          <p:cNvSpPr txBox="1"/>
          <p:nvPr/>
        </p:nvSpPr>
        <p:spPr>
          <a:xfrm>
            <a:off x="392233" y="2988204"/>
            <a:ext cx="1681321" cy="584775"/>
          </a:xfrm>
          <a:prstGeom prst="rect">
            <a:avLst/>
          </a:prstGeom>
          <a:solidFill>
            <a:schemeClr val="accent5">
              <a:lumMod val="20000"/>
              <a:lumOff val="80000"/>
            </a:schemeClr>
          </a:solidFill>
          <a:ln>
            <a:solidFill>
              <a:schemeClr val="accent1"/>
            </a:solidFill>
          </a:ln>
        </p:spPr>
        <p:txBody>
          <a:bodyPr wrap="square" rtlCol="0">
            <a:spAutoFit/>
          </a:bodyPr>
          <a:lstStyle/>
          <a:p>
            <a:pPr algn="ctr" defTabSz="609585"/>
            <a:r>
              <a:rPr lang="en-US" sz="1600" dirty="0">
                <a:solidFill>
                  <a:srgbClr val="474746"/>
                </a:solidFill>
              </a:rPr>
              <a:t>Three-tier architecture</a:t>
            </a:r>
          </a:p>
        </p:txBody>
      </p:sp>
    </p:spTree>
    <p:extLst>
      <p:ext uri="{BB962C8B-B14F-4D97-AF65-F5344CB8AC3E}">
        <p14:creationId xmlns:p14="http://schemas.microsoft.com/office/powerpoint/2010/main" val="965141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Phase </a:t>
            </a:r>
            <a:r>
              <a:rPr lang="en-US" dirty="0" smtClean="0"/>
              <a:t>1 - GoGreen </a:t>
            </a:r>
            <a:r>
              <a:rPr lang="en-US" dirty="0"/>
              <a:t>Migration </a:t>
            </a:r>
            <a:r>
              <a:rPr lang="en-US" dirty="0" smtClean="0"/>
              <a:t>Requirements</a:t>
            </a:r>
            <a:endParaRPr lang="en-US" dirty="0"/>
          </a:p>
        </p:txBody>
      </p:sp>
      <p:sp>
        <p:nvSpPr>
          <p:cNvPr id="3" name="Content Placeholder 2"/>
          <p:cNvSpPr>
            <a:spLocks noGrp="1"/>
          </p:cNvSpPr>
          <p:nvPr>
            <p:ph idx="4294967295"/>
          </p:nvPr>
        </p:nvSpPr>
        <p:spPr>
          <a:xfrm>
            <a:off x="457200" y="1165225"/>
            <a:ext cx="10483850" cy="4919663"/>
          </a:xfrm>
        </p:spPr>
        <p:txBody>
          <a:bodyPr>
            <a:normAutofit/>
          </a:bodyPr>
          <a:lstStyle/>
          <a:p>
            <a:pPr marL="0" indent="0">
              <a:buNone/>
            </a:pPr>
            <a:r>
              <a:rPr lang="en-US" b="1" dirty="0"/>
              <a:t>Deployment</a:t>
            </a:r>
          </a:p>
          <a:p>
            <a:pPr marL="568325" lvl="1" indent="-285750">
              <a:buFont typeface="Wingdings" panose="05000000000000000000" pitchFamily="2" charset="2"/>
              <a:buChar char="§"/>
            </a:pPr>
            <a:r>
              <a:rPr lang="en-US" sz="1800" dirty="0"/>
              <a:t>US West Coast and Southeast Asia</a:t>
            </a:r>
          </a:p>
          <a:p>
            <a:pPr marL="0" indent="0">
              <a:spcBef>
                <a:spcPts val="2400"/>
              </a:spcBef>
              <a:buNone/>
            </a:pPr>
            <a:r>
              <a:rPr lang="en-US" b="1" dirty="0"/>
              <a:t>Web applications</a:t>
            </a:r>
            <a:endParaRPr lang="en-US" sz="1800" b="1" dirty="0"/>
          </a:p>
          <a:p>
            <a:pPr marL="568325" lvl="1" indent="-285750">
              <a:buFont typeface="Wingdings" panose="05000000000000000000" pitchFamily="2" charset="2"/>
              <a:buChar char="§"/>
            </a:pPr>
            <a:r>
              <a:rPr lang="en-US" sz="1800" dirty="0"/>
              <a:t>Increase availability</a:t>
            </a:r>
          </a:p>
          <a:p>
            <a:pPr marL="568325" lvl="1" indent="-285750">
              <a:buFont typeface="Wingdings" panose="05000000000000000000" pitchFamily="2" charset="2"/>
              <a:buChar char="§"/>
            </a:pPr>
            <a:r>
              <a:rPr lang="en-US" sz="1800" dirty="0"/>
              <a:t>Increase durability of data</a:t>
            </a:r>
          </a:p>
          <a:p>
            <a:pPr marL="568325" lvl="1" indent="-285750">
              <a:buFont typeface="Wingdings" panose="05000000000000000000" pitchFamily="2" charset="2"/>
              <a:buChar char="§"/>
            </a:pPr>
            <a:r>
              <a:rPr lang="en-US" sz="1800" dirty="0"/>
              <a:t>Implement methods to lower recovery time</a:t>
            </a:r>
          </a:p>
          <a:p>
            <a:pPr marL="568325" lvl="1" indent="-285750">
              <a:buFont typeface="Wingdings" panose="05000000000000000000" pitchFamily="2" charset="2"/>
              <a:buChar char="§"/>
            </a:pPr>
            <a:r>
              <a:rPr lang="en-US" sz="1800" dirty="0"/>
              <a:t>Increase security of mobile connections</a:t>
            </a:r>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688731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What We Have Discussed in Class</a:t>
            </a:r>
            <a:endParaRPr lang="en-US" dirty="0"/>
          </a:p>
        </p:txBody>
      </p:sp>
      <p:sp>
        <p:nvSpPr>
          <p:cNvPr id="3" name="Content Placeholder 2"/>
          <p:cNvSpPr>
            <a:spLocks noGrp="1"/>
          </p:cNvSpPr>
          <p:nvPr>
            <p:ph idx="4294967295"/>
          </p:nvPr>
        </p:nvSpPr>
        <p:spPr>
          <a:xfrm>
            <a:off x="457200" y="1165225"/>
            <a:ext cx="10483850" cy="4919663"/>
          </a:xfrm>
        </p:spPr>
        <p:txBody>
          <a:bodyPr>
            <a:normAutofit/>
          </a:bodyPr>
          <a:lstStyle/>
          <a:p>
            <a:pPr marL="0" indent="0">
              <a:spcBef>
                <a:spcPts val="1800"/>
              </a:spcBef>
              <a:buNone/>
            </a:pPr>
            <a:r>
              <a:rPr lang="en-US" b="1" dirty="0"/>
              <a:t>Global infrastructure of AWS</a:t>
            </a:r>
          </a:p>
          <a:p>
            <a:pPr marL="568325" lvl="1" indent="-285750">
              <a:buFont typeface="Wingdings" panose="05000000000000000000" pitchFamily="2" charset="2"/>
              <a:buChar char="§"/>
            </a:pPr>
            <a:r>
              <a:rPr lang="en-US" sz="1800" dirty="0"/>
              <a:t>Regions, edge locations, and Availability Zones</a:t>
            </a:r>
          </a:p>
          <a:p>
            <a:pPr marL="0" indent="0">
              <a:spcBef>
                <a:spcPts val="1800"/>
              </a:spcBef>
              <a:buNone/>
            </a:pPr>
            <a:r>
              <a:rPr lang="en-US" b="1" dirty="0"/>
              <a:t>Amazon Virtual Private Cloud (VPC)</a:t>
            </a:r>
          </a:p>
          <a:p>
            <a:pPr marL="568325" lvl="1" indent="-285750">
              <a:buFont typeface="Wingdings" panose="05000000000000000000" pitchFamily="2" charset="2"/>
              <a:buChar char="§"/>
            </a:pPr>
            <a:r>
              <a:rPr lang="en-US" sz="1800" dirty="0"/>
              <a:t>VPC, public and private subnets</a:t>
            </a:r>
          </a:p>
          <a:p>
            <a:pPr marL="568325" lvl="1" indent="-285750">
              <a:buFont typeface="Wingdings" panose="05000000000000000000" pitchFamily="2" charset="2"/>
              <a:buChar char="§"/>
            </a:pPr>
            <a:r>
              <a:rPr lang="en-US" sz="1800" dirty="0"/>
              <a:t>Security groups</a:t>
            </a:r>
          </a:p>
          <a:p>
            <a:pPr marL="0" indent="0">
              <a:spcBef>
                <a:spcPts val="1800"/>
              </a:spcBef>
              <a:buNone/>
            </a:pPr>
            <a:r>
              <a:rPr lang="en-US" b="1" dirty="0"/>
              <a:t>Amazon EC2</a:t>
            </a:r>
          </a:p>
          <a:p>
            <a:pPr marL="568325" lvl="1" indent="-285750">
              <a:buFont typeface="Wingdings" panose="05000000000000000000" pitchFamily="2" charset="2"/>
              <a:buChar char="§"/>
            </a:pPr>
            <a:r>
              <a:rPr lang="en-US" sz="1800" dirty="0"/>
              <a:t>AMI</a:t>
            </a:r>
          </a:p>
          <a:p>
            <a:pPr marL="568325" lvl="1" indent="-285750">
              <a:buFont typeface="Wingdings" panose="05000000000000000000" pitchFamily="2" charset="2"/>
              <a:buChar char="§"/>
            </a:pPr>
            <a:r>
              <a:rPr lang="en-US" sz="1800" dirty="0"/>
              <a:t>Elastic Network Interface, Elastic IP</a:t>
            </a:r>
          </a:p>
          <a:p>
            <a:pPr marL="0" indent="0">
              <a:spcBef>
                <a:spcPts val="1800"/>
              </a:spcBef>
              <a:buNone/>
            </a:pPr>
            <a:r>
              <a:rPr lang="en-US" b="1" dirty="0"/>
              <a:t>Amazon </a:t>
            </a:r>
            <a:r>
              <a:rPr lang="en-US" b="1" dirty="0" err="1"/>
              <a:t>Datastores</a:t>
            </a:r>
            <a:endParaRPr lang="en-US" b="1" dirty="0"/>
          </a:p>
          <a:p>
            <a:pPr marL="568325" lvl="1" indent="-285750">
              <a:buFont typeface="Wingdings" panose="05000000000000000000" pitchFamily="2" charset="2"/>
              <a:buChar char="§"/>
            </a:pPr>
            <a:r>
              <a:rPr lang="en-US" sz="1800" dirty="0"/>
              <a:t>Instance Store, EBS, S3, Glacier</a:t>
            </a:r>
          </a:p>
          <a:p>
            <a:pPr marL="568325" lvl="1" indent="-285750">
              <a:buFont typeface="Wingdings" panose="05000000000000000000" pitchFamily="2" charset="2"/>
              <a:buChar char="§"/>
            </a:pPr>
            <a:r>
              <a:rPr lang="en-US" sz="1800" dirty="0"/>
              <a:t>RDS, </a:t>
            </a:r>
            <a:r>
              <a:rPr lang="en-US" sz="1800" dirty="0" err="1"/>
              <a:t>DynamoDB</a:t>
            </a:r>
            <a:endParaRPr lang="en-US" sz="1800" dirty="0"/>
          </a:p>
          <a:p>
            <a:pPr marL="342900" lvl="1" indent="0">
              <a:spcBef>
                <a:spcPts val="0"/>
              </a:spcBef>
              <a:buNone/>
            </a:pPr>
            <a:endParaRPr lang="en-US" sz="1800" dirty="0"/>
          </a:p>
        </p:txBody>
      </p:sp>
      <p:grpSp>
        <p:nvGrpSpPr>
          <p:cNvPr id="5" name="Group 4"/>
          <p:cNvGrpSpPr/>
          <p:nvPr/>
        </p:nvGrpSpPr>
        <p:grpSpPr>
          <a:xfrm>
            <a:off x="4953000" y="1600200"/>
            <a:ext cx="7086600" cy="3496592"/>
            <a:chOff x="732400" y="1047423"/>
            <a:chExt cx="7336013" cy="3680586"/>
          </a:xfrm>
        </p:grpSpPr>
        <p:grpSp>
          <p:nvGrpSpPr>
            <p:cNvPr id="7" name="Group 6"/>
            <p:cNvGrpSpPr/>
            <p:nvPr/>
          </p:nvGrpSpPr>
          <p:grpSpPr>
            <a:xfrm>
              <a:off x="732400" y="1047423"/>
              <a:ext cx="7336013" cy="3680586"/>
              <a:chOff x="758509" y="1032035"/>
              <a:chExt cx="7336013" cy="3680586"/>
            </a:xfrm>
          </p:grpSpPr>
          <p:pic>
            <p:nvPicPr>
              <p:cNvPr id="9" name="Picture 8" descr="AWS-Global-Infrastructure.png"/>
              <p:cNvPicPr>
                <a:picLocks noChangeAspect="1"/>
              </p:cNvPicPr>
              <p:nvPr/>
            </p:nvPicPr>
            <p:blipFill rotWithShape="1">
              <a:blip r:embed="rId3" cstate="print">
                <a:extLst>
                  <a:ext uri="{28A0092B-C50C-407E-A947-70E740481C1C}">
                    <a14:useLocalDpi xmlns:a14="http://schemas.microsoft.com/office/drawing/2010/main" val="0"/>
                  </a:ext>
                </a:extLst>
              </a:blip>
              <a:srcRect r="5796"/>
              <a:stretch/>
            </p:blipFill>
            <p:spPr>
              <a:xfrm>
                <a:off x="758509" y="1032035"/>
                <a:ext cx="7336013" cy="3680586"/>
              </a:xfrm>
              <a:prstGeom prst="rect">
                <a:avLst/>
              </a:prstGeom>
            </p:spPr>
          </p:pic>
          <p:sp>
            <p:nvSpPr>
              <p:cNvPr id="10" name="5-Point Star 9"/>
              <p:cNvSpPr/>
              <p:nvPr/>
            </p:nvSpPr>
            <p:spPr>
              <a:xfrm>
                <a:off x="6378222" y="2578068"/>
                <a:ext cx="184154" cy="172322"/>
              </a:xfrm>
              <a:prstGeom prst="star5">
                <a:avLst/>
              </a:prstGeom>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grpSp>
        <p:sp>
          <p:nvSpPr>
            <p:cNvPr id="8" name="5-Point Star 7"/>
            <p:cNvSpPr/>
            <p:nvPr/>
          </p:nvSpPr>
          <p:spPr>
            <a:xfrm>
              <a:off x="4494011" y="2421134"/>
              <a:ext cx="184154" cy="172322"/>
            </a:xfrm>
            <a:prstGeom prst="star5">
              <a:avLst/>
            </a:prstGeom>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grpSp>
    </p:spTree>
    <p:extLst>
      <p:ext uri="{BB962C8B-B14F-4D97-AF65-F5344CB8AC3E}">
        <p14:creationId xmlns:p14="http://schemas.microsoft.com/office/powerpoint/2010/main" val="4015056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7340577" y="1621276"/>
            <a:ext cx="4945667" cy="4516086"/>
            <a:chOff x="1909952" y="879641"/>
            <a:chExt cx="4445040" cy="3681062"/>
          </a:xfrm>
        </p:grpSpPr>
        <p:cxnSp>
          <p:nvCxnSpPr>
            <p:cNvPr id="69" name="Straight Connector 68"/>
            <p:cNvCxnSpPr>
              <a:endCxn id="111" idx="2"/>
            </p:cNvCxnSpPr>
            <p:nvPr/>
          </p:nvCxnSpPr>
          <p:spPr>
            <a:xfrm flipV="1">
              <a:off x="3214695" y="1282891"/>
              <a:ext cx="1669060" cy="376459"/>
            </a:xfrm>
            <a:prstGeom prst="line">
              <a:avLst/>
            </a:prstGeom>
            <a:ln>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a:endCxn id="111" idx="2"/>
            </p:cNvCxnSpPr>
            <p:nvPr/>
          </p:nvCxnSpPr>
          <p:spPr>
            <a:xfrm flipV="1">
              <a:off x="4390158" y="1282891"/>
              <a:ext cx="493597" cy="376459"/>
            </a:xfrm>
            <a:prstGeom prst="line">
              <a:avLst/>
            </a:prstGeom>
            <a:ln>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129" idx="3"/>
              <a:endCxn id="99" idx="2"/>
            </p:cNvCxnSpPr>
            <p:nvPr/>
          </p:nvCxnSpPr>
          <p:spPr>
            <a:xfrm flipV="1">
              <a:off x="4678847" y="2649447"/>
              <a:ext cx="922839" cy="355167"/>
            </a:xfrm>
            <a:prstGeom prst="line">
              <a:avLst/>
            </a:prstGeom>
            <a:ln>
              <a:solidFill>
                <a:schemeClr val="accent2">
                  <a:lumMod val="75000"/>
                </a:schemeClr>
              </a:solidFill>
              <a:prstDash val="solid"/>
            </a:ln>
          </p:spPr>
          <p:style>
            <a:lnRef idx="2">
              <a:schemeClr val="accent1"/>
            </a:lnRef>
            <a:fillRef idx="0">
              <a:schemeClr val="accent1"/>
            </a:fillRef>
            <a:effectRef idx="1">
              <a:schemeClr val="accent1"/>
            </a:effectRef>
            <a:fontRef idx="minor">
              <a:schemeClr val="tx1"/>
            </a:fontRef>
          </p:style>
        </p:cxnSp>
        <p:sp>
          <p:nvSpPr>
            <p:cNvPr id="73" name="TextBox 37"/>
            <p:cNvSpPr txBox="1">
              <a:spLocks noChangeArrowheads="1"/>
            </p:cNvSpPr>
            <p:nvPr/>
          </p:nvSpPr>
          <p:spPr bwMode="auto">
            <a:xfrm>
              <a:off x="3165528" y="3933374"/>
              <a:ext cx="928855" cy="627329"/>
            </a:xfrm>
            <a:prstGeom prst="rect">
              <a:avLst/>
            </a:prstGeom>
            <a:noFill/>
            <a:ln w="9525">
              <a:noFill/>
              <a:miter lim="800000"/>
              <a:headEnd/>
              <a:tailEnd/>
            </a:ln>
          </p:spPr>
          <p:txBody>
            <a:bodyPr wrap="square">
              <a:spAutoFit/>
            </a:bodyPr>
            <a:lstStyle/>
            <a:p>
              <a:pPr algn="ctr" defTabSz="609585"/>
              <a:r>
                <a:rPr lang="en-US" sz="1467" dirty="0">
                  <a:solidFill>
                    <a:srgbClr val="474746"/>
                  </a:solidFill>
                  <a:ea typeface="Verdana" panose="020B0604030504040204" pitchFamily="34" charset="0"/>
                  <a:cs typeface="Verdana" panose="020B0604030504040204" pitchFamily="34" charset="0"/>
                </a:rPr>
                <a:t>Oracle DB</a:t>
              </a:r>
            </a:p>
            <a:p>
              <a:pPr algn="ctr" defTabSz="609585"/>
              <a:r>
                <a:rPr lang="en-US" sz="1467" dirty="0">
                  <a:solidFill>
                    <a:srgbClr val="474746"/>
                  </a:solidFill>
                  <a:ea typeface="Verdana" panose="020B0604030504040204" pitchFamily="34" charset="0"/>
                  <a:cs typeface="Verdana" panose="020B0604030504040204" pitchFamily="34" charset="0"/>
                </a:rPr>
                <a:t>(Master)</a:t>
              </a:r>
            </a:p>
          </p:txBody>
        </p:sp>
        <p:sp>
          <p:nvSpPr>
            <p:cNvPr id="74" name="Can 73"/>
            <p:cNvSpPr/>
            <p:nvPr/>
          </p:nvSpPr>
          <p:spPr>
            <a:xfrm>
              <a:off x="4314531" y="3661140"/>
              <a:ext cx="304800" cy="304800"/>
            </a:xfrm>
            <a:prstGeom prst="can">
              <a:avLst/>
            </a:prstGeom>
            <a:solidFill>
              <a:schemeClr val="accent3">
                <a:lumMod val="20000"/>
                <a:lumOff val="8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75" name="TextBox 37"/>
            <p:cNvSpPr txBox="1">
              <a:spLocks noChangeArrowheads="1"/>
            </p:cNvSpPr>
            <p:nvPr/>
          </p:nvSpPr>
          <p:spPr bwMode="auto">
            <a:xfrm>
              <a:off x="4002442" y="3933374"/>
              <a:ext cx="928855" cy="627329"/>
            </a:xfrm>
            <a:prstGeom prst="rect">
              <a:avLst/>
            </a:prstGeom>
            <a:noFill/>
            <a:ln w="9525">
              <a:noFill/>
              <a:miter lim="800000"/>
              <a:headEnd/>
              <a:tailEnd/>
            </a:ln>
          </p:spPr>
          <p:txBody>
            <a:bodyPr wrap="square">
              <a:spAutoFit/>
            </a:bodyPr>
            <a:lstStyle/>
            <a:p>
              <a:pPr algn="ctr" defTabSz="609585"/>
              <a:r>
                <a:rPr lang="en-US" sz="1467" dirty="0">
                  <a:solidFill>
                    <a:srgbClr val="474746"/>
                  </a:solidFill>
                  <a:ea typeface="Verdana" panose="020B0604030504040204" pitchFamily="34" charset="0"/>
                  <a:cs typeface="Verdana" panose="020B0604030504040204" pitchFamily="34" charset="0"/>
                </a:rPr>
                <a:t>Oracle DB</a:t>
              </a:r>
            </a:p>
            <a:p>
              <a:pPr algn="ctr" defTabSz="609585"/>
              <a:r>
                <a:rPr lang="en-US" sz="1467" dirty="0">
                  <a:solidFill>
                    <a:srgbClr val="474746"/>
                  </a:solidFill>
                  <a:ea typeface="Verdana" panose="020B0604030504040204" pitchFamily="34" charset="0"/>
                  <a:cs typeface="Verdana" panose="020B0604030504040204" pitchFamily="34" charset="0"/>
                </a:rPr>
                <a:t>(Slave)</a:t>
              </a:r>
            </a:p>
          </p:txBody>
        </p:sp>
        <p:pic>
          <p:nvPicPr>
            <p:cNvPr id="76" name="Picture 75" descr="Tap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5345" y="3629549"/>
              <a:ext cx="367982" cy="367982"/>
            </a:xfrm>
            <a:prstGeom prst="rect">
              <a:avLst/>
            </a:prstGeom>
          </p:spPr>
        </p:pic>
        <p:sp>
          <p:nvSpPr>
            <p:cNvPr id="77" name="TextBox 37"/>
            <p:cNvSpPr txBox="1">
              <a:spLocks noChangeArrowheads="1"/>
            </p:cNvSpPr>
            <p:nvPr/>
          </p:nvSpPr>
          <p:spPr bwMode="auto">
            <a:xfrm>
              <a:off x="4839479" y="3924891"/>
              <a:ext cx="928730" cy="443306"/>
            </a:xfrm>
            <a:prstGeom prst="rect">
              <a:avLst/>
            </a:prstGeom>
            <a:noFill/>
            <a:ln w="9525">
              <a:noFill/>
              <a:miter lim="800000"/>
              <a:headEnd/>
              <a:tailEnd/>
            </a:ln>
          </p:spPr>
          <p:txBody>
            <a:bodyPr wrap="square">
              <a:spAutoFit/>
            </a:bodyPr>
            <a:lstStyle/>
            <a:p>
              <a:pPr algn="ctr" defTabSz="609585"/>
              <a:r>
                <a:rPr lang="en-US" sz="1467" dirty="0">
                  <a:solidFill>
                    <a:srgbClr val="474746"/>
                  </a:solidFill>
                  <a:ea typeface="Verdana" panose="020B0604030504040204" pitchFamily="34" charset="0"/>
                  <a:cs typeface="Verdana" panose="020B0604030504040204" pitchFamily="34" charset="0"/>
                </a:rPr>
                <a:t>Back-ups on tapes</a:t>
              </a:r>
            </a:p>
          </p:txBody>
        </p:sp>
        <p:pic>
          <p:nvPicPr>
            <p:cNvPr id="78" name="Picture 2" descr="https://encrypted-tbn3.gstatic.com/images?q=tbn:ANd9GcRYOgtirRRsksq0StIBoWDBoHFDl8LsJ8ADWfty6c0jhVNGJspRQR5Hw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5318" y="1067941"/>
              <a:ext cx="370483" cy="370484"/>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p:cNvCxnSpPr>
              <a:endCxn id="85" idx="0"/>
            </p:cNvCxnSpPr>
            <p:nvPr/>
          </p:nvCxnSpPr>
          <p:spPr>
            <a:xfrm flipH="1">
              <a:off x="2901373" y="1351283"/>
              <a:ext cx="736523" cy="177604"/>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a:endCxn id="84" idx="0"/>
            </p:cNvCxnSpPr>
            <p:nvPr/>
          </p:nvCxnSpPr>
          <p:spPr>
            <a:xfrm>
              <a:off x="3856506" y="1351283"/>
              <a:ext cx="621380" cy="124408"/>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sp>
          <p:nvSpPr>
            <p:cNvPr id="82" name="TextBox 37"/>
            <p:cNvSpPr txBox="1">
              <a:spLocks noChangeArrowheads="1"/>
            </p:cNvSpPr>
            <p:nvPr/>
          </p:nvSpPr>
          <p:spPr bwMode="auto">
            <a:xfrm>
              <a:off x="3697855" y="1775022"/>
              <a:ext cx="928855" cy="443306"/>
            </a:xfrm>
            <a:prstGeom prst="rect">
              <a:avLst/>
            </a:prstGeom>
            <a:noFill/>
            <a:ln w="9525">
              <a:noFill/>
              <a:miter lim="800000"/>
              <a:headEnd/>
              <a:tailEnd/>
            </a:ln>
          </p:spPr>
          <p:txBody>
            <a:bodyPr wrap="square">
              <a:spAutoFit/>
            </a:bodyPr>
            <a:lstStyle/>
            <a:p>
              <a:pPr algn="ctr" defTabSz="609585"/>
              <a:r>
                <a:rPr lang="en-US" sz="1467" dirty="0">
                  <a:solidFill>
                    <a:srgbClr val="474746"/>
                  </a:solidFill>
                  <a:ea typeface="Verdana" panose="020B0604030504040204" pitchFamily="34" charset="0"/>
                  <a:cs typeface="Verdana" panose="020B0604030504040204" pitchFamily="34" charset="0"/>
                </a:rPr>
                <a:t>Web </a:t>
              </a:r>
            </a:p>
            <a:p>
              <a:pPr algn="ctr" defTabSz="609585"/>
              <a:r>
                <a:rPr lang="en-US" sz="1467" dirty="0">
                  <a:solidFill>
                    <a:srgbClr val="474746"/>
                  </a:solidFill>
                  <a:ea typeface="Verdana" panose="020B0604030504040204" pitchFamily="34" charset="0"/>
                  <a:cs typeface="Verdana" panose="020B0604030504040204" pitchFamily="34" charset="0"/>
                </a:rPr>
                <a:t>Server</a:t>
              </a:r>
            </a:p>
          </p:txBody>
        </p:sp>
        <p:sp>
          <p:nvSpPr>
            <p:cNvPr id="83" name="TextBox 37"/>
            <p:cNvSpPr txBox="1">
              <a:spLocks noChangeArrowheads="1"/>
            </p:cNvSpPr>
            <p:nvPr/>
          </p:nvSpPr>
          <p:spPr bwMode="auto">
            <a:xfrm>
              <a:off x="2729084" y="1797892"/>
              <a:ext cx="928855" cy="443306"/>
            </a:xfrm>
            <a:prstGeom prst="rect">
              <a:avLst/>
            </a:prstGeom>
            <a:noFill/>
            <a:ln w="9525">
              <a:noFill/>
              <a:miter lim="800000"/>
              <a:headEnd/>
              <a:tailEnd/>
            </a:ln>
          </p:spPr>
          <p:txBody>
            <a:bodyPr wrap="square">
              <a:spAutoFit/>
            </a:bodyPr>
            <a:lstStyle/>
            <a:p>
              <a:pPr algn="ctr" defTabSz="609585"/>
              <a:r>
                <a:rPr lang="en-US" sz="1467" dirty="0">
                  <a:solidFill>
                    <a:srgbClr val="474746"/>
                  </a:solidFill>
                  <a:ea typeface="Verdana" panose="020B0604030504040204" pitchFamily="34" charset="0"/>
                  <a:cs typeface="Verdana" panose="020B0604030504040204" pitchFamily="34" charset="0"/>
                </a:rPr>
                <a:t>Web</a:t>
              </a:r>
            </a:p>
            <a:p>
              <a:pPr algn="ctr" defTabSz="609585"/>
              <a:r>
                <a:rPr lang="en-US" sz="1467" dirty="0">
                  <a:solidFill>
                    <a:srgbClr val="474746"/>
                  </a:solidFill>
                  <a:ea typeface="Verdana" panose="020B0604030504040204" pitchFamily="34" charset="0"/>
                  <a:cs typeface="Verdana" panose="020B0604030504040204" pitchFamily="34" charset="0"/>
                </a:rPr>
                <a:t>Server</a:t>
              </a:r>
            </a:p>
          </p:txBody>
        </p:sp>
        <p:pic>
          <p:nvPicPr>
            <p:cNvPr id="84" name="Picture 83" descr="Traditional-Server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6924" y="1475691"/>
              <a:ext cx="401923" cy="401923"/>
            </a:xfrm>
            <a:prstGeom prst="rect">
              <a:avLst/>
            </a:prstGeom>
          </p:spPr>
        </p:pic>
        <p:pic>
          <p:nvPicPr>
            <p:cNvPr id="85" name="Picture 84" descr="Traditional-Server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00411" y="1528887"/>
              <a:ext cx="401923" cy="401923"/>
            </a:xfrm>
            <a:prstGeom prst="rect">
              <a:avLst/>
            </a:prstGeom>
          </p:spPr>
        </p:pic>
        <p:cxnSp>
          <p:nvCxnSpPr>
            <p:cNvPr id="86" name="Straight Connector 85"/>
            <p:cNvCxnSpPr>
              <a:stCxn id="85" idx="2"/>
              <a:endCxn id="131" idx="0"/>
            </p:cNvCxnSpPr>
            <p:nvPr/>
          </p:nvCxnSpPr>
          <p:spPr>
            <a:xfrm>
              <a:off x="2901373" y="1930810"/>
              <a:ext cx="0" cy="872843"/>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4" idx="2"/>
              <a:endCxn id="129" idx="0"/>
            </p:cNvCxnSpPr>
            <p:nvPr/>
          </p:nvCxnSpPr>
          <p:spPr>
            <a:xfrm>
              <a:off x="4477886" y="1877614"/>
              <a:ext cx="0" cy="926039"/>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a:stCxn id="132" idx="0"/>
              <a:endCxn id="132" idx="0"/>
            </p:cNvCxnSpPr>
            <p:nvPr/>
          </p:nvCxnSpPr>
          <p:spPr>
            <a:xfrm>
              <a:off x="2374379" y="2893074"/>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131" idx="2"/>
              <a:endCxn id="91" idx="1"/>
            </p:cNvCxnSpPr>
            <p:nvPr/>
          </p:nvCxnSpPr>
          <p:spPr>
            <a:xfrm>
              <a:off x="2901373" y="3205576"/>
              <a:ext cx="728644" cy="455564"/>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a:stCxn id="129" idx="2"/>
              <a:endCxn id="91" idx="1"/>
            </p:cNvCxnSpPr>
            <p:nvPr/>
          </p:nvCxnSpPr>
          <p:spPr>
            <a:xfrm flipH="1">
              <a:off x="3630017" y="3205576"/>
              <a:ext cx="847869" cy="455564"/>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sp>
          <p:nvSpPr>
            <p:cNvPr id="91" name="Can 90"/>
            <p:cNvSpPr/>
            <p:nvPr/>
          </p:nvSpPr>
          <p:spPr>
            <a:xfrm>
              <a:off x="3477617" y="3661140"/>
              <a:ext cx="304800" cy="304800"/>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grpSp>
          <p:nvGrpSpPr>
            <p:cNvPr id="92" name="Group 91"/>
            <p:cNvGrpSpPr/>
            <p:nvPr/>
          </p:nvGrpSpPr>
          <p:grpSpPr>
            <a:xfrm>
              <a:off x="1909952" y="2803653"/>
              <a:ext cx="1192382" cy="532727"/>
              <a:chOff x="-49788" y="1538172"/>
              <a:chExt cx="1192382" cy="532727"/>
            </a:xfrm>
          </p:grpSpPr>
          <p:pic>
            <p:nvPicPr>
              <p:cNvPr id="131" name="Picture 130" descr="Traditional-Server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0671" y="1538172"/>
                <a:ext cx="401923" cy="401923"/>
              </a:xfrm>
              <a:prstGeom prst="rect">
                <a:avLst/>
              </a:prstGeom>
            </p:spPr>
          </p:pic>
          <p:sp>
            <p:nvSpPr>
              <p:cNvPr id="132" name="TextBox 37"/>
              <p:cNvSpPr txBox="1">
                <a:spLocks noChangeArrowheads="1"/>
              </p:cNvSpPr>
              <p:nvPr/>
            </p:nvSpPr>
            <p:spPr bwMode="auto">
              <a:xfrm>
                <a:off x="-49788" y="1627593"/>
                <a:ext cx="928855" cy="443306"/>
              </a:xfrm>
              <a:prstGeom prst="rect">
                <a:avLst/>
              </a:prstGeom>
              <a:noFill/>
              <a:ln w="9525">
                <a:noFill/>
                <a:miter lim="800000"/>
                <a:headEnd/>
                <a:tailEnd/>
              </a:ln>
            </p:spPr>
            <p:txBody>
              <a:bodyPr wrap="square">
                <a:spAutoFit/>
              </a:bodyPr>
              <a:lstStyle/>
              <a:p>
                <a:pPr algn="ctr" defTabSz="609585"/>
                <a:r>
                  <a:rPr lang="en-US" sz="1467" dirty="0">
                    <a:solidFill>
                      <a:srgbClr val="474746"/>
                    </a:solidFill>
                    <a:ea typeface="Verdana" panose="020B0604030504040204" pitchFamily="34" charset="0"/>
                    <a:cs typeface="Verdana" panose="020B0604030504040204" pitchFamily="34" charset="0"/>
                  </a:rPr>
                  <a:t>App Server</a:t>
                </a:r>
              </a:p>
            </p:txBody>
          </p:sp>
        </p:grpSp>
        <p:grpSp>
          <p:nvGrpSpPr>
            <p:cNvPr id="93" name="Group 92"/>
            <p:cNvGrpSpPr/>
            <p:nvPr/>
          </p:nvGrpSpPr>
          <p:grpSpPr>
            <a:xfrm>
              <a:off x="3514801" y="2803653"/>
              <a:ext cx="1164046" cy="491931"/>
              <a:chOff x="-126057" y="1538172"/>
              <a:chExt cx="1164046" cy="491931"/>
            </a:xfrm>
          </p:grpSpPr>
          <p:pic>
            <p:nvPicPr>
              <p:cNvPr id="129" name="Picture 128" descr="Traditional-Server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6066" y="1538172"/>
                <a:ext cx="401923" cy="401923"/>
              </a:xfrm>
              <a:prstGeom prst="rect">
                <a:avLst/>
              </a:prstGeom>
            </p:spPr>
          </p:pic>
          <p:sp>
            <p:nvSpPr>
              <p:cNvPr id="130" name="TextBox 37"/>
              <p:cNvSpPr txBox="1">
                <a:spLocks noChangeArrowheads="1"/>
              </p:cNvSpPr>
              <p:nvPr/>
            </p:nvSpPr>
            <p:spPr bwMode="auto">
              <a:xfrm>
                <a:off x="-126057" y="1586797"/>
                <a:ext cx="928855" cy="443306"/>
              </a:xfrm>
              <a:prstGeom prst="rect">
                <a:avLst/>
              </a:prstGeom>
              <a:noFill/>
              <a:ln w="9525">
                <a:noFill/>
                <a:miter lim="800000"/>
                <a:headEnd/>
                <a:tailEnd/>
              </a:ln>
            </p:spPr>
            <p:txBody>
              <a:bodyPr wrap="square">
                <a:spAutoFit/>
              </a:bodyPr>
              <a:lstStyle/>
              <a:p>
                <a:pPr algn="ctr" defTabSz="609585"/>
                <a:r>
                  <a:rPr lang="en-US" sz="1467" dirty="0">
                    <a:solidFill>
                      <a:srgbClr val="474746"/>
                    </a:solidFill>
                    <a:ea typeface="Verdana" panose="020B0604030504040204" pitchFamily="34" charset="0"/>
                    <a:cs typeface="Verdana" panose="020B0604030504040204" pitchFamily="34" charset="0"/>
                  </a:rPr>
                  <a:t>App Server</a:t>
                </a:r>
              </a:p>
            </p:txBody>
          </p:sp>
        </p:grpSp>
        <p:cxnSp>
          <p:nvCxnSpPr>
            <p:cNvPr id="94" name="Straight Connector 93"/>
            <p:cNvCxnSpPr>
              <a:stCxn id="91" idx="4"/>
              <a:endCxn id="74" idx="2"/>
            </p:cNvCxnSpPr>
            <p:nvPr/>
          </p:nvCxnSpPr>
          <p:spPr>
            <a:xfrm>
              <a:off x="3782417" y="3813540"/>
              <a:ext cx="532114" cy="0"/>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a:stCxn id="74" idx="4"/>
              <a:endCxn id="76" idx="1"/>
            </p:cNvCxnSpPr>
            <p:nvPr/>
          </p:nvCxnSpPr>
          <p:spPr>
            <a:xfrm>
              <a:off x="4619331" y="3813540"/>
              <a:ext cx="476014" cy="0"/>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pic>
          <p:nvPicPr>
            <p:cNvPr id="96" name="Picture 1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13450" y="3460973"/>
              <a:ext cx="513119" cy="43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99" name="Cube 98"/>
            <p:cNvSpPr/>
            <p:nvPr/>
          </p:nvSpPr>
          <p:spPr>
            <a:xfrm>
              <a:off x="5601686" y="2545430"/>
              <a:ext cx="568761" cy="166427"/>
            </a:xfrm>
            <a:prstGeom prst="cube">
              <a:avLst/>
            </a:prstGeom>
            <a:solidFill>
              <a:schemeClr val="bg1">
                <a:lumMod val="8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100" name="Rectangle 99"/>
            <p:cNvSpPr/>
            <p:nvPr/>
          </p:nvSpPr>
          <p:spPr>
            <a:xfrm>
              <a:off x="5812025" y="2611813"/>
              <a:ext cx="119307" cy="4572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101" name="Can 100"/>
            <p:cNvSpPr/>
            <p:nvPr/>
          </p:nvSpPr>
          <p:spPr>
            <a:xfrm>
              <a:off x="5744898" y="2905503"/>
              <a:ext cx="208294" cy="279276"/>
            </a:xfrm>
            <a:prstGeom prst="can">
              <a:avLst/>
            </a:prstGeom>
            <a:solidFill>
              <a:schemeClr val="bg1">
                <a:lumMod val="8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102" name="TextBox 37"/>
            <p:cNvSpPr txBox="1">
              <a:spLocks noChangeArrowheads="1"/>
            </p:cNvSpPr>
            <p:nvPr/>
          </p:nvSpPr>
          <p:spPr bwMode="auto">
            <a:xfrm>
              <a:off x="5367107" y="3138989"/>
              <a:ext cx="987885" cy="627329"/>
            </a:xfrm>
            <a:prstGeom prst="rect">
              <a:avLst/>
            </a:prstGeom>
            <a:noFill/>
            <a:ln w="9525">
              <a:noFill/>
              <a:miter lim="800000"/>
              <a:headEnd/>
              <a:tailEnd/>
            </a:ln>
          </p:spPr>
          <p:txBody>
            <a:bodyPr wrap="square">
              <a:spAutoFit/>
            </a:bodyPr>
            <a:lstStyle/>
            <a:p>
              <a:pPr algn="ctr" defTabSz="609585"/>
              <a:r>
                <a:rPr lang="en-US" sz="1467" dirty="0">
                  <a:solidFill>
                    <a:srgbClr val="474746"/>
                  </a:solidFill>
                  <a:ea typeface="Verdana" panose="020B0604030504040204" pitchFamily="34" charset="0"/>
                  <a:cs typeface="Verdana" panose="020B0604030504040204" pitchFamily="34" charset="0"/>
                </a:rPr>
                <a:t>File System Disks</a:t>
              </a:r>
            </a:p>
          </p:txBody>
        </p:sp>
        <p:cxnSp>
          <p:nvCxnSpPr>
            <p:cNvPr id="103" name="Straight Connector 102"/>
            <p:cNvCxnSpPr>
              <a:stCxn id="99" idx="3"/>
              <a:endCxn id="101" idx="1"/>
            </p:cNvCxnSpPr>
            <p:nvPr/>
          </p:nvCxnSpPr>
          <p:spPr>
            <a:xfrm flipH="1">
              <a:off x="5849046" y="2711858"/>
              <a:ext cx="14082" cy="193645"/>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grpSp>
          <p:nvGrpSpPr>
            <p:cNvPr id="104" name="Group 103"/>
            <p:cNvGrpSpPr/>
            <p:nvPr/>
          </p:nvGrpSpPr>
          <p:grpSpPr>
            <a:xfrm>
              <a:off x="4883755" y="1071425"/>
              <a:ext cx="601509" cy="422932"/>
              <a:chOff x="4513863" y="1325083"/>
              <a:chExt cx="601509" cy="422932"/>
            </a:xfrm>
          </p:grpSpPr>
          <p:sp>
            <p:nvSpPr>
              <p:cNvPr id="111" name="Can 110"/>
              <p:cNvSpPr/>
              <p:nvPr/>
            </p:nvSpPr>
            <p:spPr>
              <a:xfrm>
                <a:off x="4513863" y="1325083"/>
                <a:ext cx="601509" cy="422932"/>
              </a:xfrm>
              <a:prstGeom prst="can">
                <a:avLst/>
              </a:prstGeom>
              <a:solidFill>
                <a:schemeClr val="accent4">
                  <a:lumMod val="20000"/>
                  <a:lumOff val="80000"/>
                </a:schemeClr>
              </a:solidFill>
              <a:ln>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112" name="Rectangle 111"/>
              <p:cNvSpPr/>
              <p:nvPr/>
            </p:nvSpPr>
            <p:spPr>
              <a:xfrm>
                <a:off x="4774930" y="1449081"/>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113" name="Rectangle 112"/>
              <p:cNvSpPr/>
              <p:nvPr/>
            </p:nvSpPr>
            <p:spPr>
              <a:xfrm>
                <a:off x="4924702" y="1548749"/>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114" name="Rectangle 113"/>
              <p:cNvSpPr/>
              <p:nvPr/>
            </p:nvSpPr>
            <p:spPr>
              <a:xfrm>
                <a:off x="4636198" y="1548749"/>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115" name="Rectangle 114"/>
              <p:cNvSpPr/>
              <p:nvPr/>
            </p:nvSpPr>
            <p:spPr>
              <a:xfrm>
                <a:off x="4780450" y="1548749"/>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116" name="Rectangle 115"/>
              <p:cNvSpPr/>
              <p:nvPr/>
            </p:nvSpPr>
            <p:spPr>
              <a:xfrm>
                <a:off x="4574482" y="1629050"/>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117" name="Rectangle 116"/>
              <p:cNvSpPr/>
              <p:nvPr/>
            </p:nvSpPr>
            <p:spPr>
              <a:xfrm>
                <a:off x="4999544" y="1629050"/>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118" name="Rectangle 117"/>
              <p:cNvSpPr/>
              <p:nvPr/>
            </p:nvSpPr>
            <p:spPr>
              <a:xfrm>
                <a:off x="4716169" y="1629050"/>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sp>
            <p:nvSpPr>
              <p:cNvPr id="119" name="Rectangle 118"/>
              <p:cNvSpPr/>
              <p:nvPr/>
            </p:nvSpPr>
            <p:spPr>
              <a:xfrm>
                <a:off x="4857856" y="1629050"/>
                <a:ext cx="63890" cy="45719"/>
              </a:xfrm>
              <a:prstGeom prst="rect">
                <a:avLst/>
              </a:prstGeom>
              <a:solidFill>
                <a:schemeClr val="accent4">
                  <a:lumMod val="75000"/>
                </a:schemeClr>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dirty="0">
                  <a:solidFill>
                    <a:prstClr val="white"/>
                  </a:solidFill>
                </a:endParaRPr>
              </a:p>
            </p:txBody>
          </p:sp>
          <p:cxnSp>
            <p:nvCxnSpPr>
              <p:cNvPr id="120" name="Elbow Connector 119"/>
              <p:cNvCxnSpPr>
                <a:stCxn id="112" idx="2"/>
                <a:endCxn id="114" idx="0"/>
              </p:cNvCxnSpPr>
              <p:nvPr/>
            </p:nvCxnSpPr>
            <p:spPr>
              <a:xfrm rot="5400000">
                <a:off x="4710535" y="1452408"/>
                <a:ext cx="53949" cy="138732"/>
              </a:xfrm>
              <a:prstGeom prst="bentConnector3">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21" name="Elbow Connector 120"/>
              <p:cNvCxnSpPr>
                <a:stCxn id="112" idx="2"/>
                <a:endCxn id="113" idx="0"/>
              </p:cNvCxnSpPr>
              <p:nvPr/>
            </p:nvCxnSpPr>
            <p:spPr>
              <a:xfrm rot="16200000" flipH="1">
                <a:off x="4854787" y="1446888"/>
                <a:ext cx="53949" cy="149772"/>
              </a:xfrm>
              <a:prstGeom prst="bentConnector3">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22" name="Elbow Connector 121"/>
              <p:cNvCxnSpPr>
                <a:stCxn id="114" idx="2"/>
                <a:endCxn id="116" idx="0"/>
              </p:cNvCxnSpPr>
              <p:nvPr/>
            </p:nvCxnSpPr>
            <p:spPr>
              <a:xfrm rot="5400000">
                <a:off x="4619994" y="1580901"/>
                <a:ext cx="34582" cy="61716"/>
              </a:xfrm>
              <a:prstGeom prst="bentConnector3">
                <a:avLst>
                  <a:gd name="adj1" fmla="val 50000"/>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23" name="Elbow Connector 122"/>
              <p:cNvCxnSpPr>
                <a:stCxn id="115" idx="2"/>
                <a:endCxn id="118" idx="0"/>
              </p:cNvCxnSpPr>
              <p:nvPr/>
            </p:nvCxnSpPr>
            <p:spPr>
              <a:xfrm rot="5400000">
                <a:off x="4762964" y="1579619"/>
                <a:ext cx="34582" cy="64281"/>
              </a:xfrm>
              <a:prstGeom prst="bentConnector3">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24" name="Elbow Connector 123"/>
              <p:cNvCxnSpPr>
                <a:stCxn id="115" idx="2"/>
                <a:endCxn id="119" idx="0"/>
              </p:cNvCxnSpPr>
              <p:nvPr/>
            </p:nvCxnSpPr>
            <p:spPr>
              <a:xfrm rot="16200000" flipH="1">
                <a:off x="4833807" y="1573056"/>
                <a:ext cx="34582" cy="77406"/>
              </a:xfrm>
              <a:prstGeom prst="bentConnector3">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25" name="Elbow Connector 124"/>
              <p:cNvCxnSpPr>
                <a:stCxn id="113" idx="2"/>
                <a:endCxn id="117" idx="0"/>
              </p:cNvCxnSpPr>
              <p:nvPr/>
            </p:nvCxnSpPr>
            <p:spPr>
              <a:xfrm rot="16200000" flipH="1">
                <a:off x="4976777" y="1574338"/>
                <a:ext cx="34582" cy="74842"/>
              </a:xfrm>
              <a:prstGeom prst="bentConnector3">
                <a:avLst>
                  <a:gd name="adj1" fmla="val 50000"/>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26" name="Elbow Connector 125"/>
              <p:cNvCxnSpPr>
                <a:stCxn id="112" idx="2"/>
                <a:endCxn id="115" idx="0"/>
              </p:cNvCxnSpPr>
              <p:nvPr/>
            </p:nvCxnSpPr>
            <p:spPr>
              <a:xfrm rot="16200000" flipH="1">
                <a:off x="4782661" y="1519014"/>
                <a:ext cx="53949" cy="5520"/>
              </a:xfrm>
              <a:prstGeom prst="bentConnector3">
                <a:avLst/>
              </a:prstGeom>
              <a:ln w="3175">
                <a:solidFill>
                  <a:schemeClr val="accent4"/>
                </a:solidFill>
              </a:ln>
            </p:spPr>
            <p:style>
              <a:lnRef idx="2">
                <a:schemeClr val="accent1"/>
              </a:lnRef>
              <a:fillRef idx="0">
                <a:schemeClr val="accent1"/>
              </a:fillRef>
              <a:effectRef idx="1">
                <a:schemeClr val="accent1"/>
              </a:effectRef>
              <a:fontRef idx="minor">
                <a:schemeClr val="tx1"/>
              </a:fontRef>
            </p:style>
          </p:cxnSp>
        </p:grpSp>
        <p:sp>
          <p:nvSpPr>
            <p:cNvPr id="105" name="TextBox 37"/>
            <p:cNvSpPr txBox="1">
              <a:spLocks noChangeArrowheads="1"/>
            </p:cNvSpPr>
            <p:nvPr/>
          </p:nvSpPr>
          <p:spPr bwMode="auto">
            <a:xfrm>
              <a:off x="4717025" y="1510872"/>
              <a:ext cx="928855" cy="443306"/>
            </a:xfrm>
            <a:prstGeom prst="rect">
              <a:avLst/>
            </a:prstGeom>
            <a:noFill/>
            <a:ln w="9525">
              <a:noFill/>
              <a:miter lim="800000"/>
              <a:headEnd/>
              <a:tailEnd/>
            </a:ln>
          </p:spPr>
          <p:txBody>
            <a:bodyPr wrap="square">
              <a:spAutoFit/>
            </a:bodyPr>
            <a:lstStyle/>
            <a:p>
              <a:pPr algn="ctr" defTabSz="609585"/>
              <a:r>
                <a:rPr lang="en-US" sz="1467" dirty="0">
                  <a:solidFill>
                    <a:srgbClr val="474746"/>
                  </a:solidFill>
                  <a:ea typeface="Verdana" panose="020B0604030504040204" pitchFamily="34" charset="0"/>
                  <a:cs typeface="Verdana" panose="020B0604030504040204" pitchFamily="34" charset="0"/>
                </a:rPr>
                <a:t>Active Directory</a:t>
              </a:r>
            </a:p>
          </p:txBody>
        </p:sp>
        <p:cxnSp>
          <p:nvCxnSpPr>
            <p:cNvPr id="106" name="Straight Connector 105"/>
            <p:cNvCxnSpPr>
              <a:stCxn id="105" idx="2"/>
            </p:cNvCxnSpPr>
            <p:nvPr/>
          </p:nvCxnSpPr>
          <p:spPr>
            <a:xfrm flipH="1">
              <a:off x="4591120" y="1954178"/>
              <a:ext cx="590332" cy="795660"/>
            </a:xfrm>
            <a:prstGeom prst="line">
              <a:avLst/>
            </a:prstGeom>
            <a:ln>
              <a:solidFill>
                <a:schemeClr val="accent2">
                  <a:lumMod val="50000"/>
                </a:schemeClr>
              </a:solidFill>
              <a:prstDash val="sysDot"/>
            </a:ln>
          </p:spPr>
          <p:style>
            <a:lnRef idx="2">
              <a:schemeClr val="accent1"/>
            </a:lnRef>
            <a:fillRef idx="0">
              <a:schemeClr val="accent1"/>
            </a:fillRef>
            <a:effectRef idx="1">
              <a:schemeClr val="accent1"/>
            </a:effectRef>
            <a:fontRef idx="minor">
              <a:schemeClr val="tx1"/>
            </a:fontRef>
          </p:style>
        </p:cxnSp>
        <p:sp>
          <p:nvSpPr>
            <p:cNvPr id="108" name="TextBox 37"/>
            <p:cNvSpPr txBox="1">
              <a:spLocks noChangeArrowheads="1"/>
            </p:cNvSpPr>
            <p:nvPr/>
          </p:nvSpPr>
          <p:spPr bwMode="auto">
            <a:xfrm>
              <a:off x="2769000" y="879641"/>
              <a:ext cx="1013418" cy="259283"/>
            </a:xfrm>
            <a:prstGeom prst="rect">
              <a:avLst/>
            </a:prstGeom>
            <a:noFill/>
            <a:ln w="9525">
              <a:noFill/>
              <a:miter lim="800000"/>
              <a:headEnd/>
              <a:tailEnd/>
            </a:ln>
          </p:spPr>
          <p:txBody>
            <a:bodyPr wrap="square">
              <a:spAutoFit/>
            </a:bodyPr>
            <a:lstStyle/>
            <a:p>
              <a:pPr algn="ctr" defTabSz="609585"/>
              <a:r>
                <a:rPr lang="en-US" sz="1467" b="1" dirty="0">
                  <a:solidFill>
                    <a:srgbClr val="474746"/>
                  </a:solidFill>
                  <a:ea typeface="Verdana" panose="020B0604030504040204" pitchFamily="34" charset="0"/>
                  <a:cs typeface="Verdana" panose="020B0604030504040204" pitchFamily="34" charset="0"/>
                </a:rPr>
                <a:t>NetScaler</a:t>
              </a:r>
            </a:p>
          </p:txBody>
        </p:sp>
      </p:grpSp>
      <p:sp>
        <p:nvSpPr>
          <p:cNvPr id="2" name="Title 1"/>
          <p:cNvSpPr>
            <a:spLocks noGrp="1"/>
          </p:cNvSpPr>
          <p:nvPr>
            <p:ph type="title"/>
          </p:nvPr>
        </p:nvSpPr>
        <p:spPr/>
        <p:txBody>
          <a:bodyPr/>
          <a:lstStyle/>
          <a:p>
            <a:r>
              <a:rPr lang="en-US" dirty="0" smtClean="0"/>
              <a:t>Group Assignment: Planning for Migration </a:t>
            </a:r>
            <a:endParaRPr lang="en-US" dirty="0"/>
          </a:p>
        </p:txBody>
      </p:sp>
      <p:sp>
        <p:nvSpPr>
          <p:cNvPr id="3" name="Content Placeholder 2"/>
          <p:cNvSpPr>
            <a:spLocks noGrp="1"/>
          </p:cNvSpPr>
          <p:nvPr>
            <p:ph idx="4294967295"/>
          </p:nvPr>
        </p:nvSpPr>
        <p:spPr>
          <a:xfrm>
            <a:off x="497871" y="1188575"/>
            <a:ext cx="7318375" cy="687066"/>
          </a:xfrm>
        </p:spPr>
        <p:txBody>
          <a:bodyPr>
            <a:normAutofit lnSpcReduction="10000"/>
          </a:bodyPr>
          <a:lstStyle/>
          <a:p>
            <a:pPr marL="0" indent="0">
              <a:lnSpc>
                <a:spcPct val="110000"/>
              </a:lnSpc>
              <a:spcBef>
                <a:spcPts val="0"/>
              </a:spcBef>
              <a:buNone/>
            </a:pPr>
            <a:r>
              <a:rPr lang="en-US" sz="1800" dirty="0"/>
              <a:t>Work in groups to </a:t>
            </a:r>
            <a:r>
              <a:rPr lang="en-US" sz="1800" dirty="0" smtClean="0"/>
              <a:t>whiteboard the changes to the architecture.  Consider the following:</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3524638233"/>
              </p:ext>
            </p:extLst>
          </p:nvPr>
        </p:nvGraphicFramePr>
        <p:xfrm>
          <a:off x="417200" y="2040318"/>
          <a:ext cx="6781800" cy="3291840"/>
        </p:xfrm>
        <a:graphic>
          <a:graphicData uri="http://schemas.openxmlformats.org/drawingml/2006/table">
            <a:tbl>
              <a:tblPr firstRow="1" bandRow="1">
                <a:tableStyleId>{2D5ABB26-0587-4C30-8999-92F81FD0307C}</a:tableStyleId>
              </a:tblPr>
              <a:tblGrid>
                <a:gridCol w="1828800"/>
                <a:gridCol w="4953000"/>
              </a:tblGrid>
              <a:tr h="370840">
                <a:tc>
                  <a:txBody>
                    <a:bodyPr/>
                    <a:lstStyle/>
                    <a:p>
                      <a:pPr algn="r"/>
                      <a:r>
                        <a:rPr lang="en-US" sz="1800" b="1" dirty="0" smtClean="0"/>
                        <a:t>Administrative</a:t>
                      </a:r>
                      <a:endParaRPr lang="en-US" sz="1800" b="1" dirty="0"/>
                    </a:p>
                  </a:txBody>
                  <a:tcPr marT="91440" marB="9144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700" dirty="0" smtClean="0">
                          <a:solidFill>
                            <a:schemeClr val="tx2">
                              <a:lumMod val="75000"/>
                            </a:schemeClr>
                          </a:solidFill>
                        </a:rPr>
                        <a:t>How many VPCs? Subnets? What size subnets and VPC CIDR?  How about Groups and Roles?</a:t>
                      </a:r>
                    </a:p>
                  </a:txBody>
                  <a:tcPr marT="91440" marB="91440" anchor="ctr"/>
                </a:tc>
              </a:tr>
              <a:tr h="370840">
                <a:tc>
                  <a:txBody>
                    <a:bodyPr/>
                    <a:lstStyle/>
                    <a:p>
                      <a:pPr algn="r"/>
                      <a:r>
                        <a:rPr lang="en-US" sz="1800" b="1" dirty="0" smtClean="0"/>
                        <a:t>Security</a:t>
                      </a:r>
                      <a:endParaRPr lang="en-US" sz="1800" b="1" dirty="0"/>
                    </a:p>
                  </a:txBody>
                  <a:tcPr marT="91440" marB="91440"/>
                </a:tc>
                <a:tc>
                  <a:txBody>
                    <a:bodyPr/>
                    <a:lstStyle/>
                    <a:p>
                      <a:r>
                        <a:rPr lang="en-US" sz="1700" dirty="0" smtClean="0">
                          <a:solidFill>
                            <a:schemeClr val="tx2">
                              <a:lumMod val="75000"/>
                            </a:schemeClr>
                          </a:solidFill>
                        </a:rPr>
                        <a:t>How can we increase security of data at rest and data in transit?</a:t>
                      </a:r>
                    </a:p>
                  </a:txBody>
                  <a:tcPr marT="91440" marB="91440" anchor="ctr"/>
                </a:tc>
              </a:tr>
              <a:tr h="370840">
                <a:tc>
                  <a:txBody>
                    <a:bodyPr/>
                    <a:lstStyle/>
                    <a:p>
                      <a:pPr algn="r"/>
                      <a:r>
                        <a:rPr lang="en-US" sz="1800" b="1" dirty="0" smtClean="0"/>
                        <a:t>Performance Efficiency</a:t>
                      </a:r>
                      <a:endParaRPr lang="en-US" sz="1800" b="1" dirty="0"/>
                    </a:p>
                  </a:txBody>
                  <a:tcPr marT="91440" marB="91440"/>
                </a:tc>
                <a:tc>
                  <a:txBody>
                    <a:bodyPr/>
                    <a:lstStyle/>
                    <a:p>
                      <a:r>
                        <a:rPr lang="en-US" sz="1700" dirty="0" smtClean="0">
                          <a:solidFill>
                            <a:schemeClr val="tx2">
                              <a:lumMod val="75000"/>
                            </a:schemeClr>
                          </a:solidFill>
                        </a:rPr>
                        <a:t>What Amazon EC2 instance types to use?</a:t>
                      </a:r>
                    </a:p>
                  </a:txBody>
                  <a:tcPr marT="91440" marB="91440" anchor="ctr"/>
                </a:tc>
              </a:tr>
              <a:tr h="370840">
                <a:tc>
                  <a:txBody>
                    <a:bodyPr/>
                    <a:lstStyle/>
                    <a:p>
                      <a:pPr algn="r"/>
                      <a:r>
                        <a:rPr lang="en-US" sz="1800" b="1" dirty="0" smtClean="0"/>
                        <a:t>Reliability</a:t>
                      </a:r>
                      <a:endParaRPr lang="en-US" sz="1800" b="1" dirty="0"/>
                    </a:p>
                  </a:txBody>
                  <a:tcPr marT="91440" marB="91440"/>
                </a:tc>
                <a:tc>
                  <a:txBody>
                    <a:bodyPr/>
                    <a:lstStyle/>
                    <a:p>
                      <a:r>
                        <a:rPr lang="en-US" sz="1700" dirty="0" smtClean="0">
                          <a:solidFill>
                            <a:schemeClr val="tx2">
                              <a:lumMod val="75000"/>
                            </a:schemeClr>
                          </a:solidFill>
                        </a:rPr>
                        <a:t>Are any topology changes necessary?</a:t>
                      </a:r>
                    </a:p>
                  </a:txBody>
                  <a:tcPr marT="91440" marB="91440" anchor="ctr"/>
                </a:tc>
              </a:tr>
              <a:tr h="370840">
                <a:tc>
                  <a:txBody>
                    <a:bodyPr/>
                    <a:lstStyle/>
                    <a:p>
                      <a:pPr algn="r"/>
                      <a:r>
                        <a:rPr lang="en-US" sz="1800" b="1" dirty="0" smtClean="0"/>
                        <a:t>Cost</a:t>
                      </a:r>
                      <a:endParaRPr lang="en-US" sz="1800" b="1" dirty="0"/>
                    </a:p>
                  </a:txBody>
                  <a:tcPr marT="91440" marB="91440"/>
                </a:tc>
                <a:tc>
                  <a:txBody>
                    <a:bodyPr/>
                    <a:lstStyle/>
                    <a:p>
                      <a:r>
                        <a:rPr lang="en-US" sz="1700" dirty="0" smtClean="0">
                          <a:solidFill>
                            <a:schemeClr val="tx2">
                              <a:lumMod val="75000"/>
                            </a:schemeClr>
                          </a:solidFill>
                        </a:rPr>
                        <a:t>How can we scale this service effectively and in a cost optimized fashion?</a:t>
                      </a:r>
                    </a:p>
                  </a:txBody>
                  <a:tcPr marT="91440" marB="91440" anchor="ctr"/>
                </a:tc>
              </a:tr>
            </a:tbl>
          </a:graphicData>
        </a:graphic>
      </p:graphicFrame>
    </p:spTree>
    <p:extLst>
      <p:ext uri="{BB962C8B-B14F-4D97-AF65-F5344CB8AC3E}">
        <p14:creationId xmlns:p14="http://schemas.microsoft.com/office/powerpoint/2010/main" val="1504815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TextBox 2"/>
          <p:cNvSpPr txBox="1"/>
          <p:nvPr/>
        </p:nvSpPr>
        <p:spPr>
          <a:xfrm>
            <a:off x="1447800" y="2743200"/>
            <a:ext cx="9504526" cy="830997"/>
          </a:xfrm>
          <a:prstGeom prst="rect">
            <a:avLst/>
          </a:prstGeom>
          <a:noFill/>
        </p:spPr>
        <p:txBody>
          <a:bodyPr wrap="none" rtlCol="0">
            <a:spAutoFit/>
          </a:bodyPr>
          <a:lstStyle/>
          <a:p>
            <a:pPr algn="ctr"/>
            <a:r>
              <a:rPr lang="en-US" sz="4800" dirty="0">
                <a:solidFill>
                  <a:srgbClr val="FBA019"/>
                </a:solidFill>
              </a:rPr>
              <a:t>Share </a:t>
            </a:r>
            <a:r>
              <a:rPr lang="en-US" sz="4800" dirty="0" smtClean="0">
                <a:solidFill>
                  <a:srgbClr val="FBA019"/>
                </a:solidFill>
              </a:rPr>
              <a:t>what your group discussed.</a:t>
            </a:r>
            <a:endParaRPr lang="en-US" sz="4800" dirty="0">
              <a:solidFill>
                <a:srgbClr val="FBA019"/>
              </a:solidFill>
            </a:endParaRPr>
          </a:p>
        </p:txBody>
      </p:sp>
    </p:spTree>
    <p:extLst>
      <p:ext uri="{BB962C8B-B14F-4D97-AF65-F5344CB8AC3E}">
        <p14:creationId xmlns:p14="http://schemas.microsoft.com/office/powerpoint/2010/main" val="3030154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 IAM</a:t>
            </a:r>
            <a:endParaRPr lang="en-US" dirty="0"/>
          </a:p>
        </p:txBody>
      </p:sp>
      <p:cxnSp>
        <p:nvCxnSpPr>
          <p:cNvPr id="20" name="Elbow Connector 19"/>
          <p:cNvCxnSpPr>
            <a:stCxn id="48" idx="2"/>
            <a:endCxn id="7" idx="0"/>
          </p:cNvCxnSpPr>
          <p:nvPr/>
        </p:nvCxnSpPr>
        <p:spPr>
          <a:xfrm rot="5400000">
            <a:off x="3751058" y="-154595"/>
            <a:ext cx="463372" cy="4496708"/>
          </a:xfrm>
          <a:prstGeom prst="bentConnector3">
            <a:avLst/>
          </a:prstGeom>
          <a:ln w="9525">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48" idx="2"/>
            <a:endCxn id="9" idx="0"/>
          </p:cNvCxnSpPr>
          <p:nvPr/>
        </p:nvCxnSpPr>
        <p:spPr>
          <a:xfrm rot="16200000" flipH="1">
            <a:off x="6484016" y="1609154"/>
            <a:ext cx="479703" cy="985539"/>
          </a:xfrm>
          <a:prstGeom prst="bentConnector3">
            <a:avLst>
              <a:gd name="adj1" fmla="val 50000"/>
            </a:avLst>
          </a:prstGeom>
          <a:ln w="9525">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557387" y="2325445"/>
            <a:ext cx="2354005" cy="1891507"/>
            <a:chOff x="1042712" y="1753945"/>
            <a:chExt cx="1765504" cy="1418630"/>
          </a:xfrm>
        </p:grpSpPr>
        <p:sp>
          <p:nvSpPr>
            <p:cNvPr id="7" name="TextBox 6"/>
            <p:cNvSpPr txBox="1"/>
            <p:nvPr/>
          </p:nvSpPr>
          <p:spPr>
            <a:xfrm>
              <a:off x="1042712" y="1753945"/>
              <a:ext cx="1765504" cy="284742"/>
            </a:xfrm>
            <a:prstGeom prst="rect">
              <a:avLst/>
            </a:prstGeom>
            <a:solidFill>
              <a:srgbClr val="F7FFF7"/>
            </a:solidFill>
            <a:ln>
              <a:solidFill>
                <a:schemeClr val="accent4">
                  <a:lumMod val="40000"/>
                  <a:lumOff val="60000"/>
                </a:schemeClr>
              </a:solidFill>
            </a:ln>
            <a:effectLst>
              <a:outerShdw blurRad="50800" dist="38100" dir="2700000" algn="tl" rotWithShape="0">
                <a:prstClr val="black">
                  <a:alpha val="40000"/>
                </a:prstClr>
              </a:outerShdw>
            </a:effectLst>
          </p:spPr>
          <p:txBody>
            <a:bodyPr wrap="square" rtlCol="0">
              <a:spAutoFit/>
            </a:bodyPr>
            <a:lstStyle/>
            <a:p>
              <a:pPr algn="ctr" defTabSz="609585"/>
              <a:r>
                <a:rPr lang="en-US" sz="1867" dirty="0">
                  <a:solidFill>
                    <a:srgbClr val="474746"/>
                  </a:solidFill>
                  <a:ea typeface="Verdana" panose="020B0604030504040204" pitchFamily="34" charset="0"/>
                  <a:cs typeface="Verdana" panose="020B0604030504040204" pitchFamily="34" charset="0"/>
                </a:rPr>
                <a:t>Group: Admins</a:t>
              </a:r>
            </a:p>
          </p:txBody>
        </p:sp>
        <p:sp>
          <p:nvSpPr>
            <p:cNvPr id="10" name="TextBox 9"/>
            <p:cNvSpPr txBox="1"/>
            <p:nvPr/>
          </p:nvSpPr>
          <p:spPr>
            <a:xfrm>
              <a:off x="1176962" y="2351058"/>
              <a:ext cx="1497000" cy="284742"/>
            </a:xfrm>
            <a:prstGeom prst="rect">
              <a:avLst/>
            </a:prstGeom>
            <a:solidFill>
              <a:schemeClr val="bg2"/>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pPr algn="ctr" defTabSz="609585"/>
              <a:r>
                <a:rPr lang="en-US" sz="1867" dirty="0">
                  <a:solidFill>
                    <a:srgbClr val="474746"/>
                  </a:solidFill>
                  <a:ea typeface="Verdana" panose="020B0604030504040204" pitchFamily="34" charset="0"/>
                  <a:cs typeface="Verdana" panose="020B0604030504040204" pitchFamily="34" charset="0"/>
                </a:rPr>
                <a:t>Joe</a:t>
              </a:r>
            </a:p>
          </p:txBody>
        </p:sp>
        <p:sp>
          <p:nvSpPr>
            <p:cNvPr id="11" name="TextBox 10"/>
            <p:cNvSpPr txBox="1"/>
            <p:nvPr/>
          </p:nvSpPr>
          <p:spPr>
            <a:xfrm>
              <a:off x="1176962" y="2887833"/>
              <a:ext cx="1497000" cy="284742"/>
            </a:xfrm>
            <a:prstGeom prst="rect">
              <a:avLst/>
            </a:prstGeom>
            <a:solidFill>
              <a:schemeClr val="bg2"/>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pPr algn="ctr" defTabSz="609585"/>
              <a:r>
                <a:rPr lang="en-US" sz="1867" dirty="0">
                  <a:solidFill>
                    <a:srgbClr val="474746"/>
                  </a:solidFill>
                  <a:ea typeface="Verdana" panose="020B0604030504040204" pitchFamily="34" charset="0"/>
                  <a:cs typeface="Verdana" panose="020B0604030504040204" pitchFamily="34" charset="0"/>
                </a:rPr>
                <a:t>Nate</a:t>
              </a:r>
            </a:p>
          </p:txBody>
        </p:sp>
        <p:cxnSp>
          <p:nvCxnSpPr>
            <p:cNvPr id="22" name="Straight Connector 21"/>
            <p:cNvCxnSpPr>
              <a:stCxn id="7" idx="2"/>
              <a:endCxn id="10" idx="0"/>
            </p:cNvCxnSpPr>
            <p:nvPr/>
          </p:nvCxnSpPr>
          <p:spPr>
            <a:xfrm flipH="1">
              <a:off x="1925462" y="2038687"/>
              <a:ext cx="2" cy="312371"/>
            </a:xfrm>
            <a:prstGeom prst="line">
              <a:avLst/>
            </a:prstGeom>
            <a:ln w="9525">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2"/>
              <a:endCxn id="11" idx="0"/>
            </p:cNvCxnSpPr>
            <p:nvPr/>
          </p:nvCxnSpPr>
          <p:spPr>
            <a:xfrm>
              <a:off x="1925462" y="2635800"/>
              <a:ext cx="0" cy="252033"/>
            </a:xfrm>
            <a:prstGeom prst="line">
              <a:avLst/>
            </a:prstGeom>
            <a:ln w="9525">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36" name="Group 35"/>
          <p:cNvGrpSpPr/>
          <p:nvPr/>
        </p:nvGrpSpPr>
        <p:grpSpPr>
          <a:xfrm>
            <a:off x="3270534" y="2325445"/>
            <a:ext cx="2601421" cy="3338019"/>
            <a:chOff x="3697791" y="1753945"/>
            <a:chExt cx="1951066" cy="2503514"/>
          </a:xfrm>
        </p:grpSpPr>
        <p:sp>
          <p:nvSpPr>
            <p:cNvPr id="8" name="TextBox 7"/>
            <p:cNvSpPr txBox="1"/>
            <p:nvPr/>
          </p:nvSpPr>
          <p:spPr>
            <a:xfrm>
              <a:off x="3697791" y="1753945"/>
              <a:ext cx="1951066" cy="284742"/>
            </a:xfrm>
            <a:prstGeom prst="rect">
              <a:avLst/>
            </a:prstGeom>
            <a:solidFill>
              <a:srgbClr val="F7FFF7"/>
            </a:solidFill>
            <a:ln>
              <a:solidFill>
                <a:schemeClr val="accent4">
                  <a:lumMod val="40000"/>
                  <a:lumOff val="60000"/>
                </a:schemeClr>
              </a:solidFill>
            </a:ln>
            <a:effectLst>
              <a:outerShdw blurRad="50800" dist="38100" dir="2700000" algn="tl" rotWithShape="0">
                <a:prstClr val="black">
                  <a:alpha val="40000"/>
                </a:prstClr>
              </a:outerShdw>
            </a:effectLst>
          </p:spPr>
          <p:txBody>
            <a:bodyPr wrap="square" rtlCol="0">
              <a:spAutoFit/>
            </a:bodyPr>
            <a:lstStyle/>
            <a:p>
              <a:pPr algn="ctr" defTabSz="609585"/>
              <a:r>
                <a:rPr lang="en-US" sz="1867" dirty="0">
                  <a:solidFill>
                    <a:srgbClr val="474746"/>
                  </a:solidFill>
                  <a:ea typeface="Verdana" panose="020B0604030504040204" pitchFamily="34" charset="0"/>
                  <a:cs typeface="Verdana" panose="020B0604030504040204" pitchFamily="34" charset="0"/>
                </a:rPr>
                <a:t>Group: Developers</a:t>
              </a:r>
            </a:p>
          </p:txBody>
        </p:sp>
        <p:sp>
          <p:nvSpPr>
            <p:cNvPr id="12" name="TextBox 11"/>
            <p:cNvSpPr txBox="1"/>
            <p:nvPr/>
          </p:nvSpPr>
          <p:spPr>
            <a:xfrm>
              <a:off x="3818036" y="2351058"/>
              <a:ext cx="1710571" cy="284742"/>
            </a:xfrm>
            <a:prstGeom prst="rect">
              <a:avLst/>
            </a:prstGeom>
            <a:solidFill>
              <a:schemeClr val="bg2"/>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pPr algn="ctr" defTabSz="609585"/>
              <a:r>
                <a:rPr lang="en-US" sz="1867" dirty="0">
                  <a:solidFill>
                    <a:srgbClr val="474746"/>
                  </a:solidFill>
                  <a:ea typeface="Verdana" panose="020B0604030504040204" pitchFamily="34" charset="0"/>
                  <a:cs typeface="Verdana" panose="020B0604030504040204" pitchFamily="34" charset="0"/>
                </a:rPr>
                <a:t>Josh</a:t>
              </a:r>
            </a:p>
          </p:txBody>
        </p:sp>
        <p:sp>
          <p:nvSpPr>
            <p:cNvPr id="13" name="TextBox 12"/>
            <p:cNvSpPr txBox="1"/>
            <p:nvPr/>
          </p:nvSpPr>
          <p:spPr>
            <a:xfrm>
              <a:off x="3818036" y="2887833"/>
              <a:ext cx="1710571" cy="284742"/>
            </a:xfrm>
            <a:prstGeom prst="rect">
              <a:avLst/>
            </a:prstGeom>
            <a:solidFill>
              <a:schemeClr val="bg2"/>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pPr algn="ctr" defTabSz="609585"/>
              <a:r>
                <a:rPr lang="en-US" sz="1867" dirty="0">
                  <a:solidFill>
                    <a:srgbClr val="474746"/>
                  </a:solidFill>
                  <a:ea typeface="Verdana" panose="020B0604030504040204" pitchFamily="34" charset="0"/>
                  <a:cs typeface="Verdana" panose="020B0604030504040204" pitchFamily="34" charset="0"/>
                </a:rPr>
                <a:t>Bob</a:t>
              </a:r>
            </a:p>
          </p:txBody>
        </p:sp>
        <p:sp>
          <p:nvSpPr>
            <p:cNvPr id="14" name="TextBox 13"/>
            <p:cNvSpPr txBox="1"/>
            <p:nvPr/>
          </p:nvSpPr>
          <p:spPr>
            <a:xfrm>
              <a:off x="3818036" y="3439687"/>
              <a:ext cx="1710569" cy="284742"/>
            </a:xfrm>
            <a:prstGeom prst="rect">
              <a:avLst/>
            </a:prstGeom>
            <a:solidFill>
              <a:schemeClr val="bg2"/>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pPr algn="ctr" defTabSz="609585"/>
              <a:r>
                <a:rPr lang="en-US" sz="1867" dirty="0">
                  <a:solidFill>
                    <a:srgbClr val="474746"/>
                  </a:solidFill>
                  <a:ea typeface="Verdana" panose="020B0604030504040204" pitchFamily="34" charset="0"/>
                  <a:cs typeface="Verdana" panose="020B0604030504040204" pitchFamily="34" charset="0"/>
                </a:rPr>
                <a:t>Scott</a:t>
              </a:r>
            </a:p>
          </p:txBody>
        </p:sp>
        <p:sp>
          <p:nvSpPr>
            <p:cNvPr id="15" name="TextBox 14"/>
            <p:cNvSpPr txBox="1"/>
            <p:nvPr/>
          </p:nvSpPr>
          <p:spPr>
            <a:xfrm>
              <a:off x="3818036" y="3972717"/>
              <a:ext cx="1710571" cy="284742"/>
            </a:xfrm>
            <a:prstGeom prst="rect">
              <a:avLst/>
            </a:prstGeom>
            <a:solidFill>
              <a:schemeClr val="bg2"/>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pPr algn="ctr" defTabSz="609585"/>
              <a:r>
                <a:rPr lang="en-US" sz="1867" dirty="0">
                  <a:solidFill>
                    <a:srgbClr val="474746"/>
                  </a:solidFill>
                  <a:ea typeface="Verdana" panose="020B0604030504040204" pitchFamily="34" charset="0"/>
                  <a:cs typeface="Verdana" panose="020B0604030504040204" pitchFamily="34" charset="0"/>
                </a:rPr>
                <a:t>Dave</a:t>
              </a:r>
            </a:p>
          </p:txBody>
        </p:sp>
        <p:cxnSp>
          <p:nvCxnSpPr>
            <p:cNvPr id="25" name="Straight Connector 24"/>
            <p:cNvCxnSpPr>
              <a:stCxn id="8" idx="2"/>
              <a:endCxn id="12" idx="0"/>
            </p:cNvCxnSpPr>
            <p:nvPr/>
          </p:nvCxnSpPr>
          <p:spPr>
            <a:xfrm flipH="1">
              <a:off x="4673322" y="2038687"/>
              <a:ext cx="2" cy="312371"/>
            </a:xfrm>
            <a:prstGeom prst="line">
              <a:avLst/>
            </a:prstGeom>
            <a:ln w="9525">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2" idx="2"/>
              <a:endCxn id="13" idx="0"/>
            </p:cNvCxnSpPr>
            <p:nvPr/>
          </p:nvCxnSpPr>
          <p:spPr>
            <a:xfrm>
              <a:off x="4673322" y="2635800"/>
              <a:ext cx="0" cy="252033"/>
            </a:xfrm>
            <a:prstGeom prst="line">
              <a:avLst/>
            </a:prstGeom>
            <a:ln w="9525">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4" idx="0"/>
              <a:endCxn id="13" idx="2"/>
            </p:cNvCxnSpPr>
            <p:nvPr/>
          </p:nvCxnSpPr>
          <p:spPr>
            <a:xfrm flipV="1">
              <a:off x="4673321" y="3172575"/>
              <a:ext cx="2" cy="267112"/>
            </a:xfrm>
            <a:prstGeom prst="line">
              <a:avLst/>
            </a:prstGeom>
            <a:ln w="9525">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0"/>
              <a:endCxn id="14" idx="2"/>
            </p:cNvCxnSpPr>
            <p:nvPr/>
          </p:nvCxnSpPr>
          <p:spPr>
            <a:xfrm flipH="1" flipV="1">
              <a:off x="4673321" y="3724429"/>
              <a:ext cx="2" cy="248288"/>
            </a:xfrm>
            <a:prstGeom prst="line">
              <a:avLst/>
            </a:prstGeom>
            <a:ln w="9525">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6072934" y="2341776"/>
            <a:ext cx="2280761" cy="3338019"/>
            <a:chOff x="6426206" y="1753945"/>
            <a:chExt cx="1710571" cy="2503514"/>
          </a:xfrm>
        </p:grpSpPr>
        <p:sp>
          <p:nvSpPr>
            <p:cNvPr id="9" name="TextBox 8"/>
            <p:cNvSpPr txBox="1"/>
            <p:nvPr/>
          </p:nvSpPr>
          <p:spPr>
            <a:xfrm>
              <a:off x="6482091" y="1753945"/>
              <a:ext cx="1603785" cy="284742"/>
            </a:xfrm>
            <a:prstGeom prst="rect">
              <a:avLst/>
            </a:prstGeom>
            <a:solidFill>
              <a:srgbClr val="F7FFF7"/>
            </a:solidFill>
            <a:ln>
              <a:solidFill>
                <a:schemeClr val="accent4">
                  <a:lumMod val="40000"/>
                  <a:lumOff val="60000"/>
                </a:schemeClr>
              </a:solidFill>
            </a:ln>
            <a:effectLst>
              <a:outerShdw blurRad="50800" dist="38100" dir="2700000" algn="tl" rotWithShape="0">
                <a:prstClr val="black">
                  <a:alpha val="40000"/>
                </a:prstClr>
              </a:outerShdw>
            </a:effectLst>
          </p:spPr>
          <p:txBody>
            <a:bodyPr wrap="square" rtlCol="0">
              <a:spAutoFit/>
            </a:bodyPr>
            <a:lstStyle/>
            <a:p>
              <a:pPr algn="ctr" defTabSz="609585"/>
              <a:r>
                <a:rPr lang="en-US" sz="1867" dirty="0">
                  <a:solidFill>
                    <a:srgbClr val="474746"/>
                  </a:solidFill>
                  <a:ea typeface="Verdana" panose="020B0604030504040204" pitchFamily="34" charset="0"/>
                  <a:cs typeface="Verdana" panose="020B0604030504040204" pitchFamily="34" charset="0"/>
                </a:rPr>
                <a:t>Group: Testers</a:t>
              </a:r>
            </a:p>
          </p:txBody>
        </p:sp>
        <p:sp>
          <p:nvSpPr>
            <p:cNvPr id="16" name="TextBox 15"/>
            <p:cNvSpPr txBox="1"/>
            <p:nvPr/>
          </p:nvSpPr>
          <p:spPr>
            <a:xfrm>
              <a:off x="6426206" y="3972717"/>
              <a:ext cx="1710571" cy="284742"/>
            </a:xfrm>
            <a:prstGeom prst="rect">
              <a:avLst/>
            </a:prstGeom>
            <a:solidFill>
              <a:schemeClr val="bg2"/>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pPr algn="ctr" defTabSz="609585"/>
              <a:r>
                <a:rPr lang="en-US" sz="1867" dirty="0">
                  <a:solidFill>
                    <a:srgbClr val="474746"/>
                  </a:solidFill>
                  <a:ea typeface="Verdana" panose="020B0604030504040204" pitchFamily="34" charset="0"/>
                  <a:cs typeface="Verdana" panose="020B0604030504040204" pitchFamily="34" charset="0"/>
                </a:rPr>
                <a:t>Sam</a:t>
              </a:r>
            </a:p>
          </p:txBody>
        </p:sp>
        <p:sp>
          <p:nvSpPr>
            <p:cNvPr id="17" name="TextBox 16"/>
            <p:cNvSpPr txBox="1"/>
            <p:nvPr/>
          </p:nvSpPr>
          <p:spPr>
            <a:xfrm>
              <a:off x="6426206" y="2887833"/>
              <a:ext cx="1710571" cy="284742"/>
            </a:xfrm>
            <a:prstGeom prst="rect">
              <a:avLst/>
            </a:prstGeom>
            <a:solidFill>
              <a:schemeClr val="bg2"/>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pPr algn="ctr" defTabSz="609585"/>
              <a:r>
                <a:rPr lang="en-US" sz="1867" dirty="0">
                  <a:solidFill>
                    <a:srgbClr val="474746"/>
                  </a:solidFill>
                  <a:ea typeface="Verdana" panose="020B0604030504040204" pitchFamily="34" charset="0"/>
                  <a:cs typeface="Verdana" panose="020B0604030504040204" pitchFamily="34" charset="0"/>
                </a:rPr>
                <a:t>Brad</a:t>
              </a:r>
            </a:p>
          </p:txBody>
        </p:sp>
        <p:sp>
          <p:nvSpPr>
            <p:cNvPr id="18" name="TextBox 17"/>
            <p:cNvSpPr txBox="1"/>
            <p:nvPr/>
          </p:nvSpPr>
          <p:spPr>
            <a:xfrm>
              <a:off x="6426206" y="2351058"/>
              <a:ext cx="1710571" cy="284742"/>
            </a:xfrm>
            <a:prstGeom prst="rect">
              <a:avLst/>
            </a:prstGeom>
            <a:solidFill>
              <a:schemeClr val="bg2"/>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pPr algn="ctr" defTabSz="609585"/>
              <a:r>
                <a:rPr lang="en-US" sz="1867" dirty="0">
                  <a:solidFill>
                    <a:srgbClr val="474746"/>
                  </a:solidFill>
                  <a:ea typeface="Verdana" panose="020B0604030504040204" pitchFamily="34" charset="0"/>
                  <a:cs typeface="Verdana" panose="020B0604030504040204" pitchFamily="34" charset="0"/>
                </a:rPr>
                <a:t>Jenn</a:t>
              </a:r>
            </a:p>
          </p:txBody>
        </p:sp>
        <p:sp>
          <p:nvSpPr>
            <p:cNvPr id="19" name="TextBox 18"/>
            <p:cNvSpPr txBox="1"/>
            <p:nvPr/>
          </p:nvSpPr>
          <p:spPr>
            <a:xfrm>
              <a:off x="6426206" y="3439687"/>
              <a:ext cx="1710571" cy="284742"/>
            </a:xfrm>
            <a:prstGeom prst="rect">
              <a:avLst/>
            </a:prstGeom>
            <a:solidFill>
              <a:schemeClr val="bg2"/>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pPr algn="ctr" defTabSz="609585"/>
              <a:r>
                <a:rPr lang="en-US" sz="1867" dirty="0">
                  <a:solidFill>
                    <a:srgbClr val="474746"/>
                  </a:solidFill>
                  <a:ea typeface="Verdana" panose="020B0604030504040204" pitchFamily="34" charset="0"/>
                  <a:cs typeface="Verdana" panose="020B0604030504040204" pitchFamily="34" charset="0"/>
                </a:rPr>
                <a:t>Susan</a:t>
              </a:r>
            </a:p>
          </p:txBody>
        </p:sp>
        <p:cxnSp>
          <p:nvCxnSpPr>
            <p:cNvPr id="29" name="Straight Connector 28"/>
            <p:cNvCxnSpPr>
              <a:stCxn id="9" idx="2"/>
              <a:endCxn id="18" idx="0"/>
            </p:cNvCxnSpPr>
            <p:nvPr/>
          </p:nvCxnSpPr>
          <p:spPr>
            <a:xfrm flipH="1">
              <a:off x="7281492" y="2038687"/>
              <a:ext cx="2492" cy="312371"/>
            </a:xfrm>
            <a:prstGeom prst="line">
              <a:avLst/>
            </a:prstGeom>
            <a:ln w="9525">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7" idx="0"/>
              <a:endCxn id="18" idx="2"/>
            </p:cNvCxnSpPr>
            <p:nvPr/>
          </p:nvCxnSpPr>
          <p:spPr>
            <a:xfrm flipV="1">
              <a:off x="7281492" y="2635800"/>
              <a:ext cx="0" cy="252033"/>
            </a:xfrm>
            <a:prstGeom prst="line">
              <a:avLst/>
            </a:prstGeom>
            <a:ln w="9525">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7" idx="2"/>
              <a:endCxn id="19" idx="0"/>
            </p:cNvCxnSpPr>
            <p:nvPr/>
          </p:nvCxnSpPr>
          <p:spPr>
            <a:xfrm>
              <a:off x="7281492" y="3172575"/>
              <a:ext cx="0" cy="267112"/>
            </a:xfrm>
            <a:prstGeom prst="line">
              <a:avLst/>
            </a:prstGeom>
            <a:ln w="9525">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9" idx="2"/>
              <a:endCxn id="16" idx="0"/>
            </p:cNvCxnSpPr>
            <p:nvPr/>
          </p:nvCxnSpPr>
          <p:spPr>
            <a:xfrm>
              <a:off x="7281492" y="3724429"/>
              <a:ext cx="0" cy="248288"/>
            </a:xfrm>
            <a:prstGeom prst="line">
              <a:avLst/>
            </a:prstGeom>
            <a:ln w="9525">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48" name="Rectangle 47"/>
          <p:cNvSpPr/>
          <p:nvPr/>
        </p:nvSpPr>
        <p:spPr>
          <a:xfrm>
            <a:off x="4826194" y="898616"/>
            <a:ext cx="2809807" cy="963457"/>
          </a:xfrm>
          <a:prstGeom prst="rect">
            <a:avLst/>
          </a:prstGeom>
          <a:solidFill>
            <a:schemeClr val="accent5">
              <a:lumMod val="20000"/>
              <a:lumOff val="8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pic>
        <p:nvPicPr>
          <p:cNvPr id="1026" name="Picture 2" descr="C:\Users\hyakunay\AppData\Local\Temp\SNAGHTML701ab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464" y="946964"/>
            <a:ext cx="1293633" cy="599699"/>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4661073" y="1177425"/>
            <a:ext cx="3295097" cy="379656"/>
          </a:xfrm>
          <a:prstGeom prst="rect">
            <a:avLst/>
          </a:prstGeom>
          <a:noFill/>
          <a:ln>
            <a:noFill/>
          </a:ln>
        </p:spPr>
        <p:txBody>
          <a:bodyPr wrap="square" rtlCol="0">
            <a:spAutoFit/>
          </a:bodyPr>
          <a:lstStyle/>
          <a:p>
            <a:pPr algn="ctr" defTabSz="609585"/>
            <a:r>
              <a:rPr lang="en-US" sz="1867" dirty="0">
                <a:solidFill>
                  <a:srgbClr val="474746"/>
                </a:solidFill>
                <a:ea typeface="Verdana" panose="020B0604030504040204" pitchFamily="34" charset="0"/>
                <a:cs typeface="Verdana" panose="020B0604030504040204" pitchFamily="34" charset="0"/>
              </a:rPr>
              <a:t>              </a:t>
            </a:r>
            <a:r>
              <a:rPr lang="en-US" sz="1867" b="1" dirty="0">
                <a:solidFill>
                  <a:srgbClr val="474746"/>
                </a:solidFill>
                <a:ea typeface="Verdana" panose="020B0604030504040204" pitchFamily="34" charset="0"/>
                <a:cs typeface="Verdana" panose="020B0604030504040204" pitchFamily="34" charset="0"/>
              </a:rPr>
              <a:t>Account</a:t>
            </a:r>
          </a:p>
        </p:txBody>
      </p:sp>
      <p:cxnSp>
        <p:nvCxnSpPr>
          <p:cNvPr id="39" name="Elbow Connector 38"/>
          <p:cNvCxnSpPr>
            <a:stCxn id="48" idx="2"/>
            <a:endCxn id="8" idx="0"/>
          </p:cNvCxnSpPr>
          <p:nvPr/>
        </p:nvCxnSpPr>
        <p:spPr>
          <a:xfrm rot="5400000">
            <a:off x="5169486" y="1263833"/>
            <a:ext cx="463372" cy="1659853"/>
          </a:xfrm>
          <a:prstGeom prst="bentConnector3">
            <a:avLst/>
          </a:prstGeom>
          <a:ln w="9525">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68" name="Group 67"/>
          <p:cNvGrpSpPr/>
          <p:nvPr/>
        </p:nvGrpSpPr>
        <p:grpSpPr>
          <a:xfrm>
            <a:off x="8683258" y="2320955"/>
            <a:ext cx="2280761" cy="2627312"/>
            <a:chOff x="6426206" y="1753945"/>
            <a:chExt cx="1710571" cy="1970484"/>
          </a:xfrm>
        </p:grpSpPr>
        <p:sp>
          <p:nvSpPr>
            <p:cNvPr id="69" name="TextBox 68"/>
            <p:cNvSpPr txBox="1"/>
            <p:nvPr/>
          </p:nvSpPr>
          <p:spPr>
            <a:xfrm>
              <a:off x="6482091" y="1753945"/>
              <a:ext cx="1603785" cy="284742"/>
            </a:xfrm>
            <a:prstGeom prst="rect">
              <a:avLst/>
            </a:prstGeom>
            <a:solidFill>
              <a:srgbClr val="FFE5FF"/>
            </a:solidFill>
            <a:ln>
              <a:solidFill>
                <a:srgbClr val="FFCCFF"/>
              </a:solidFill>
            </a:ln>
            <a:effectLst>
              <a:outerShdw blurRad="50800" dist="38100" dir="2700000" algn="tl" rotWithShape="0">
                <a:prstClr val="black">
                  <a:alpha val="40000"/>
                </a:prstClr>
              </a:outerShdw>
            </a:effectLst>
          </p:spPr>
          <p:txBody>
            <a:bodyPr wrap="square" rtlCol="0">
              <a:spAutoFit/>
            </a:bodyPr>
            <a:lstStyle/>
            <a:p>
              <a:pPr algn="ctr" defTabSz="609585"/>
              <a:r>
                <a:rPr lang="en-US" sz="1867" dirty="0">
                  <a:solidFill>
                    <a:srgbClr val="474746"/>
                  </a:solidFill>
                  <a:ea typeface="Verdana" panose="020B0604030504040204" pitchFamily="34" charset="0"/>
                  <a:cs typeface="Verdana" panose="020B0604030504040204" pitchFamily="34" charset="0"/>
                </a:rPr>
                <a:t>Role: Applications</a:t>
              </a:r>
            </a:p>
          </p:txBody>
        </p:sp>
        <p:sp>
          <p:nvSpPr>
            <p:cNvPr id="71" name="TextBox 70"/>
            <p:cNvSpPr txBox="1"/>
            <p:nvPr/>
          </p:nvSpPr>
          <p:spPr>
            <a:xfrm>
              <a:off x="6426206" y="2887833"/>
              <a:ext cx="1710571" cy="284742"/>
            </a:xfrm>
            <a:prstGeom prst="rect">
              <a:avLst/>
            </a:prstGeom>
            <a:solidFill>
              <a:schemeClr val="bg2"/>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pPr algn="ctr" defTabSz="609585"/>
              <a:r>
                <a:rPr lang="en-US" sz="1867" dirty="0">
                  <a:solidFill>
                    <a:srgbClr val="474746"/>
                  </a:solidFill>
                  <a:ea typeface="Verdana" panose="020B0604030504040204" pitchFamily="34" charset="0"/>
                  <a:cs typeface="Verdana" panose="020B0604030504040204" pitchFamily="34" charset="0"/>
                </a:rPr>
                <a:t>Reporting</a:t>
              </a:r>
            </a:p>
          </p:txBody>
        </p:sp>
        <p:sp>
          <p:nvSpPr>
            <p:cNvPr id="72" name="TextBox 71"/>
            <p:cNvSpPr txBox="1"/>
            <p:nvPr/>
          </p:nvSpPr>
          <p:spPr>
            <a:xfrm>
              <a:off x="6426206" y="2351058"/>
              <a:ext cx="1710571" cy="284742"/>
            </a:xfrm>
            <a:prstGeom prst="rect">
              <a:avLst/>
            </a:prstGeom>
            <a:solidFill>
              <a:schemeClr val="bg2"/>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pPr algn="ctr" defTabSz="609585"/>
              <a:r>
                <a:rPr lang="en-US" sz="1867" dirty="0">
                  <a:solidFill>
                    <a:srgbClr val="474746"/>
                  </a:solidFill>
                  <a:ea typeface="Verdana" panose="020B0604030504040204" pitchFamily="34" charset="0"/>
                  <a:cs typeface="Verdana" panose="020B0604030504040204" pitchFamily="34" charset="0"/>
                </a:rPr>
                <a:t>Monitor</a:t>
              </a:r>
            </a:p>
          </p:txBody>
        </p:sp>
        <p:sp>
          <p:nvSpPr>
            <p:cNvPr id="73" name="TextBox 72"/>
            <p:cNvSpPr txBox="1"/>
            <p:nvPr/>
          </p:nvSpPr>
          <p:spPr>
            <a:xfrm>
              <a:off x="6426206" y="3439687"/>
              <a:ext cx="1710571" cy="284742"/>
            </a:xfrm>
            <a:prstGeom prst="rect">
              <a:avLst/>
            </a:prstGeom>
            <a:solidFill>
              <a:schemeClr val="bg2"/>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pPr algn="ctr" defTabSz="609585"/>
              <a:r>
                <a:rPr lang="en-US" sz="1867" dirty="0">
                  <a:solidFill>
                    <a:srgbClr val="474746"/>
                  </a:solidFill>
                  <a:ea typeface="Verdana" panose="020B0604030504040204" pitchFamily="34" charset="0"/>
                  <a:cs typeface="Verdana" panose="020B0604030504040204" pitchFamily="34" charset="0"/>
                </a:rPr>
                <a:t>Batch</a:t>
              </a:r>
            </a:p>
          </p:txBody>
        </p:sp>
        <p:cxnSp>
          <p:nvCxnSpPr>
            <p:cNvPr id="74" name="Straight Connector 73"/>
            <p:cNvCxnSpPr>
              <a:stCxn id="69" idx="2"/>
              <a:endCxn id="72" idx="0"/>
            </p:cNvCxnSpPr>
            <p:nvPr/>
          </p:nvCxnSpPr>
          <p:spPr>
            <a:xfrm flipH="1">
              <a:off x="7281492" y="2038687"/>
              <a:ext cx="2492" cy="312371"/>
            </a:xfrm>
            <a:prstGeom prst="line">
              <a:avLst/>
            </a:prstGeom>
            <a:ln w="9525">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71" idx="0"/>
              <a:endCxn id="72" idx="2"/>
            </p:cNvCxnSpPr>
            <p:nvPr/>
          </p:nvCxnSpPr>
          <p:spPr>
            <a:xfrm flipV="1">
              <a:off x="7281492" y="2635800"/>
              <a:ext cx="0" cy="252033"/>
            </a:xfrm>
            <a:prstGeom prst="line">
              <a:avLst/>
            </a:prstGeom>
            <a:ln w="9525">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71" idx="2"/>
              <a:endCxn id="73" idx="0"/>
            </p:cNvCxnSpPr>
            <p:nvPr/>
          </p:nvCxnSpPr>
          <p:spPr>
            <a:xfrm>
              <a:off x="7281492" y="3172575"/>
              <a:ext cx="0" cy="267112"/>
            </a:xfrm>
            <a:prstGeom prst="line">
              <a:avLst/>
            </a:prstGeom>
            <a:ln w="9525">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78" name="Elbow Connector 77"/>
          <p:cNvCxnSpPr>
            <a:stCxn id="48" idx="2"/>
            <a:endCxn id="69" idx="0"/>
          </p:cNvCxnSpPr>
          <p:nvPr/>
        </p:nvCxnSpPr>
        <p:spPr>
          <a:xfrm rot="16200000" flipH="1">
            <a:off x="7799588" y="293582"/>
            <a:ext cx="458882" cy="3595863"/>
          </a:xfrm>
          <a:prstGeom prst="bentConnector3">
            <a:avLst>
              <a:gd name="adj1" fmla="val 50000"/>
            </a:avLst>
          </a:prstGeom>
          <a:ln w="9525">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7894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Lecture_Template_V2.5">
  <a:themeElements>
    <a:clrScheme name="AWS-Style-V2">
      <a:dk1>
        <a:srgbClr val="474746"/>
      </a:dk1>
      <a:lt1>
        <a:sysClr val="window" lastClr="FFFFFF"/>
      </a:lt1>
      <a:dk2>
        <a:srgbClr val="6D6E6D"/>
      </a:dk2>
      <a:lt2>
        <a:srgbClr val="F8F8F8"/>
      </a:lt2>
      <a:accent1>
        <a:srgbClr val="E98E31"/>
      </a:accent1>
      <a:accent2>
        <a:srgbClr val="1B508D"/>
      </a:accent2>
      <a:accent3>
        <a:srgbClr val="94C9E2"/>
      </a:accent3>
      <a:accent4>
        <a:srgbClr val="286332"/>
      </a:accent4>
      <a:accent5>
        <a:srgbClr val="FDD645"/>
      </a:accent5>
      <a:accent6>
        <a:srgbClr val="999A98"/>
      </a:accent6>
      <a:hlink>
        <a:srgbClr val="004B91"/>
      </a:hlink>
      <a:folHlink>
        <a:srgbClr val="517DA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bg1">
                <a:lumMod val="75000"/>
              </a:schemeClr>
            </a:gs>
            <a:gs pos="73000">
              <a:schemeClr val="bg2"/>
            </a:gs>
          </a:gsLst>
          <a:path path="circle">
            <a:fillToRect l="50000" t="50000" r="50000" b="50000"/>
          </a:path>
          <a:tileRect/>
        </a:gradFill>
        <a:ln w="25400">
          <a:solidFill>
            <a:schemeClr val="tx2">
              <a:lumMod val="75000"/>
            </a:schemeClr>
          </a:solid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lt-ppt-template-2.0.potx" id="{F0B341BA-3A45-4BB3-9596-EADEFBBA703F}" vid="{394EA8EE-AA2A-40B2-8052-15611B5055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ilt-slide-samples</Template>
  <TotalTime>16191</TotalTime>
  <Words>1622</Words>
  <Application>Microsoft Office PowerPoint</Application>
  <PresentationFormat>Widescreen</PresentationFormat>
  <Paragraphs>222</Paragraphs>
  <Slides>15</Slides>
  <Notes>15</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5" baseType="lpstr">
      <vt:lpstr>Arial</vt:lpstr>
      <vt:lpstr>Calibri</vt:lpstr>
      <vt:lpstr>Consolas</vt:lpstr>
      <vt:lpstr>Helvetica Neue</vt:lpstr>
      <vt:lpstr>Lucida Console</vt:lpstr>
      <vt:lpstr>Times New Roman</vt:lpstr>
      <vt:lpstr>Verdana</vt:lpstr>
      <vt:lpstr>Wingdings</vt:lpstr>
      <vt:lpstr>Lecture_Template_V2.5</vt:lpstr>
      <vt:lpstr>Visio</vt:lpstr>
      <vt:lpstr>Group Discussion 1</vt:lpstr>
      <vt:lpstr>GoGreen</vt:lpstr>
      <vt:lpstr>GoGreen Today</vt:lpstr>
      <vt:lpstr>GoGreen On-Premises Data Center</vt:lpstr>
      <vt:lpstr>Phase 1 - GoGreen Migration Requirements</vt:lpstr>
      <vt:lpstr>Recap What We Have Discussed in Class</vt:lpstr>
      <vt:lpstr>Group Assignment: Planning for Migration </vt:lpstr>
      <vt:lpstr>Findings</vt:lpstr>
      <vt:lpstr>Access Control - IAM</vt:lpstr>
      <vt:lpstr>How Many VPCs?</vt:lpstr>
      <vt:lpstr>Subnets</vt:lpstr>
      <vt:lpstr>Subnets</vt:lpstr>
      <vt:lpstr>What Other Design Considerations? </vt:lpstr>
      <vt:lpstr>Sample Solution</vt:lpstr>
      <vt:lpstr>PowerPoint Presentation</vt:lpstr>
    </vt:vector>
  </TitlesOfParts>
  <Company>Amazon.com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Biff</dc:creator>
  <cp:lastModifiedBy>Alexander, Suzanne</cp:lastModifiedBy>
  <cp:revision>708</cp:revision>
  <cp:lastPrinted>2014-12-29T22:55:24Z</cp:lastPrinted>
  <dcterms:created xsi:type="dcterms:W3CDTF">2014-09-25T13:22:18Z</dcterms:created>
  <dcterms:modified xsi:type="dcterms:W3CDTF">2017-02-24T22:40:44Z</dcterms:modified>
</cp:coreProperties>
</file>