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92" r:id="rId4"/>
    <p:sldId id="276" r:id="rId5"/>
    <p:sldId id="293" r:id="rId6"/>
    <p:sldId id="278" r:id="rId7"/>
    <p:sldId id="290" r:id="rId8"/>
    <p:sldId id="29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52" autoAdjust="0"/>
  </p:normalViewPr>
  <p:slideViewPr>
    <p:cSldViewPr>
      <p:cViewPr varScale="1">
        <p:scale>
          <a:sx n="106" d="100"/>
          <a:sy n="106" d="100"/>
        </p:scale>
        <p:origin x="17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11560" y="476672"/>
            <a:ext cx="9001000" cy="14401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noProof="0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title</a:t>
            </a:r>
            <a:endParaRPr kumimoji="0" lang="en-GB" sz="3200" b="1" i="0" u="none" strike="noStrike" kern="1200" cap="none" spc="0" normalizeH="0" baseline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69885" y="1412776"/>
            <a:ext cx="581601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65225" lvl="1" indent="-708025">
              <a:buClr>
                <a:srgbClr val="92D050"/>
              </a:buClr>
              <a:buSzPct val="150000"/>
            </a:pPr>
            <a:r>
              <a:rPr lang="en-GB" sz="2400" dirty="0"/>
              <a:t>Text</a:t>
            </a:r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400" dirty="0"/>
              <a:t>Bullets</a:t>
            </a:r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000" dirty="0"/>
              <a:t>Implement the listener</a:t>
            </a:r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000" dirty="0"/>
              <a:t>Attach it to the widget …</a:t>
            </a:r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000" dirty="0"/>
              <a:t>Put the behaviour in .. </a:t>
            </a:r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000" dirty="0"/>
              <a:t>And finding all those in the API</a:t>
            </a:r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400" dirty="0"/>
              <a:t>Widgets e.g. </a:t>
            </a:r>
            <a:r>
              <a:rPr lang="en-GB" sz="2400" dirty="0" err="1"/>
              <a:t>EditField</a:t>
            </a:r>
            <a:endParaRPr lang="en-GB" sz="24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165225" lvl="1" indent="-708025">
              <a:buClr>
                <a:srgbClr val="92D050"/>
              </a:buClr>
              <a:buSzPct val="150000"/>
            </a:pPr>
            <a:endParaRPr lang="en-GB" sz="2400" dirty="0"/>
          </a:p>
          <a:p>
            <a:pPr lvl="1">
              <a:buClr>
                <a:schemeClr val="accent1"/>
              </a:buClr>
              <a:buSzPct val="200000"/>
              <a:buFont typeface="Wingdings" pitchFamily="2" charset="2"/>
              <a:buChar char="§"/>
            </a:pPr>
            <a:endParaRPr lang="en-US" sz="24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699CB88-5E1A-4FAC-892A-60949ACB1F6F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908720"/>
            <a:ext cx="7738056" cy="2740286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/>
              <a:t>Lecture </a:t>
            </a:r>
            <a:br>
              <a:rPr lang="en-GB" dirty="0"/>
            </a:br>
            <a:br>
              <a:rPr lang="en-GB"/>
            </a:br>
            <a:r>
              <a:rPr lang="en-GB" sz="4000"/>
              <a:t>Containers and Layouts</a:t>
            </a:r>
            <a:br>
              <a:rPr lang="en-GB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DT228/3 </a:t>
            </a:r>
            <a:endParaRPr lang="en-GB" dirty="0"/>
          </a:p>
          <a:p>
            <a:endParaRPr lang="en-GB" dirty="0"/>
          </a:p>
          <a:p>
            <a:r>
              <a:rPr lang="en-GB" dirty="0"/>
              <a:t>Dr. Susan </a:t>
            </a:r>
            <a:r>
              <a:rPr lang="en-GB" dirty="0" err="1"/>
              <a:t>McKeever</a:t>
            </a:r>
            <a:endParaRPr lang="en-GB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845421"/>
            <a:ext cx="2031851" cy="203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268760"/>
            <a:ext cx="30194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0" y="133437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dirty="0">
                <a:latin typeface="Bookman Old Style" pitchFamily="18" charset="0"/>
              </a:rPr>
              <a:t>Code sample..</a:t>
            </a:r>
          </a:p>
          <a:p>
            <a:pPr marL="342900" indent="-342900"/>
            <a:endParaRPr lang="en-IE" sz="2400" dirty="0">
              <a:latin typeface="Bookman Old Style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5536" y="332656"/>
            <a:ext cx="9001000" cy="14401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noProof="0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Containers – &lt;Linear Layout&gt; example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30099B-4D37-4342-A153-6759433B487D}"/>
              </a:ext>
            </a:extLst>
          </p:cNvPr>
          <p:cNvSpPr/>
          <p:nvPr/>
        </p:nvSpPr>
        <p:spPr>
          <a:xfrm>
            <a:off x="539552" y="4971561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/>
              <a:t>https://developer.android.com/reference/android/support/constraint/ConstraintLayout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AB685D9-621A-4755-90AE-48EC4DEAA04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9001000" cy="14401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Relative layout and constraint </a:t>
            </a:r>
            <a:b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Layout</a:t>
            </a:r>
            <a:endParaRPr kumimoji="0" lang="en-GB" sz="3200" b="1" i="0" u="none" strike="noStrike" kern="1200" cap="none" spc="0" normalizeH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9C2220-AD0F-4E2E-AECA-E3450B32F073}"/>
              </a:ext>
            </a:extLst>
          </p:cNvPr>
          <p:cNvSpPr/>
          <p:nvPr/>
        </p:nvSpPr>
        <p:spPr>
          <a:xfrm>
            <a:off x="447098" y="1713003"/>
            <a:ext cx="73652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000" dirty="0"/>
              <a:t>Both  based on specifying positions of views relative to other   - that hold no matter what the screen size</a:t>
            </a:r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0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000" dirty="0" err="1"/>
              <a:t>ConstraintLayout</a:t>
            </a:r>
            <a:r>
              <a:rPr lang="en-GB" sz="2000" dirty="0"/>
              <a:t> has some extra features </a:t>
            </a:r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000" dirty="0"/>
              <a:t>Weight  &amp; bias</a:t>
            </a:r>
          </a:p>
        </p:txBody>
      </p:sp>
    </p:spTree>
    <p:extLst>
      <p:ext uri="{BB962C8B-B14F-4D97-AF65-F5344CB8AC3E}">
        <p14:creationId xmlns:p14="http://schemas.microsoft.com/office/powerpoint/2010/main" val="424928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7544" y="332656"/>
            <a:ext cx="9001000" cy="14401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Relative layout</a:t>
            </a:r>
            <a:endParaRPr kumimoji="0" lang="en-GB" sz="3200" b="1" i="0" u="none" strike="noStrike" kern="1200" cap="none" spc="0" normalizeH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08720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400" dirty="0"/>
              <a:t>Example – typical form</a:t>
            </a:r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lvl="1">
              <a:buClr>
                <a:schemeClr val="accent1"/>
              </a:buClr>
              <a:buSzPct val="200000"/>
              <a:buFont typeface="Wingdings" pitchFamily="2" charset="2"/>
              <a:buChar char="§"/>
            </a:pPr>
            <a:endParaRPr lang="en-US" sz="24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1560" y="1700808"/>
            <a:ext cx="2814058" cy="4221088"/>
            <a:chOff x="971600" y="2160240"/>
            <a:chExt cx="2814058" cy="4221088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1600" y="2160240"/>
              <a:ext cx="2814058" cy="4221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3"/>
            <p:cNvSpPr txBox="1"/>
            <p:nvPr/>
          </p:nvSpPr>
          <p:spPr>
            <a:xfrm>
              <a:off x="971600" y="2636912"/>
              <a:ext cx="108012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82832" y="2879358"/>
              <a:ext cx="708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Name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51105" y="3383414"/>
              <a:ext cx="652743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Cancel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91680" y="2879358"/>
              <a:ext cx="2016224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42840" y="3383414"/>
              <a:ext cx="393056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OK</a:t>
              </a:r>
              <a:endParaRPr lang="en-US" sz="14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491880" y="1484784"/>
            <a:ext cx="565212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000" dirty="0"/>
              <a:t>The input field is to the right of the Name label</a:t>
            </a:r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0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0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000" dirty="0"/>
              <a:t>The “Name” label is aligned with the Left of the screen</a:t>
            </a:r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0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000" dirty="0"/>
              <a:t>The two buttons are below the </a:t>
            </a:r>
            <a:br>
              <a:rPr lang="en-GB" sz="2000" dirty="0"/>
            </a:br>
            <a:r>
              <a:rPr lang="en-GB" sz="2000" dirty="0"/>
              <a:t>input field, and to the right side of the screen</a:t>
            </a:r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0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000" dirty="0"/>
              <a:t>And the tags used are..</a:t>
            </a:r>
          </a:p>
          <a:p>
            <a:pPr marL="2079625" lvl="3" indent="-708025">
              <a:buClr>
                <a:srgbClr val="92D050"/>
              </a:buClr>
              <a:buSzPct val="150000"/>
            </a:pPr>
            <a:r>
              <a:rPr lang="en-GB" sz="2000" dirty="0"/>
              <a:t>&lt;</a:t>
            </a:r>
            <a:r>
              <a:rPr lang="en-GB" sz="2000" dirty="0" err="1"/>
              <a:t>RelativeLayout</a:t>
            </a:r>
            <a:r>
              <a:rPr lang="en-GB" sz="2000" dirty="0"/>
              <a:t>&gt;</a:t>
            </a:r>
          </a:p>
          <a:p>
            <a:pPr marL="2079625" lvl="3" indent="-708025">
              <a:buClr>
                <a:srgbClr val="92D050"/>
              </a:buClr>
              <a:buSzPct val="150000"/>
            </a:pPr>
            <a:r>
              <a:rPr lang="en-GB" sz="2000" dirty="0"/>
              <a:t>&lt;</a:t>
            </a:r>
            <a:r>
              <a:rPr lang="en-GB" sz="2000" dirty="0" err="1"/>
              <a:t>TextView</a:t>
            </a:r>
            <a:r>
              <a:rPr lang="en-GB" sz="2000" dirty="0"/>
              <a:t>&gt;</a:t>
            </a:r>
          </a:p>
          <a:p>
            <a:pPr marL="2079625" lvl="3" indent="-708025">
              <a:buClr>
                <a:srgbClr val="92D050"/>
              </a:buClr>
              <a:buSzPct val="150000"/>
            </a:pPr>
            <a:r>
              <a:rPr lang="en-GB" sz="2000" dirty="0"/>
              <a:t>&lt;</a:t>
            </a:r>
            <a:r>
              <a:rPr lang="en-GB" sz="2000" dirty="0" err="1"/>
              <a:t>EditText</a:t>
            </a:r>
            <a:r>
              <a:rPr lang="en-GB" sz="2000" dirty="0"/>
              <a:t>&gt;</a:t>
            </a:r>
          </a:p>
          <a:p>
            <a:pPr marL="2079625" lvl="3" indent="-708025">
              <a:buClr>
                <a:srgbClr val="92D050"/>
              </a:buClr>
              <a:buSzPct val="150000"/>
            </a:pPr>
            <a:r>
              <a:rPr lang="en-GB" sz="2000" dirty="0"/>
              <a:t>&lt;Button&gt;</a:t>
            </a:r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000" dirty="0"/>
          </a:p>
          <a:p>
            <a:pPr marL="1165225" lvl="1" indent="-708025">
              <a:buClr>
                <a:srgbClr val="92D050"/>
              </a:buClr>
              <a:buSzPct val="150000"/>
            </a:pPr>
            <a:br>
              <a:rPr lang="en-GB" sz="2000" dirty="0"/>
            </a:br>
            <a:endParaRPr lang="en-GB" sz="20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0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000" dirty="0"/>
          </a:p>
          <a:p>
            <a:pPr lvl="1">
              <a:buClr>
                <a:schemeClr val="accent1"/>
              </a:buClr>
              <a:buSzPct val="200000"/>
              <a:buFont typeface="Wingdings" pitchFamily="2" charset="2"/>
              <a:buChar char="§"/>
            </a:pPr>
            <a:endParaRPr lang="en-US" sz="2000" dirty="0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3491880" y="1772816"/>
            <a:ext cx="108012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V="1">
            <a:off x="3527884" y="3320988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ttps://i.stack.imgur.com/LkWNj.png">
            <a:extLst>
              <a:ext uri="{FF2B5EF4-FFF2-40B4-BE49-F238E27FC236}">
                <a16:creationId xmlns:a16="http://schemas.microsoft.com/office/drawing/2014/main" id="{1A4AAF5F-D7AA-4257-B901-F5ADA8B0B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696" y="1929942"/>
            <a:ext cx="3751742" cy="171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E05C43E-8230-4AB5-B374-8285564B8B1E}"/>
              </a:ext>
            </a:extLst>
          </p:cNvPr>
          <p:cNvSpPr/>
          <p:nvPr/>
        </p:nvSpPr>
        <p:spPr>
          <a:xfrm>
            <a:off x="1475656" y="836712"/>
            <a:ext cx="5472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Constraint  Layout</a:t>
            </a:r>
            <a:endParaRPr lang="en-IE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A71D8A-5E1D-41F6-BE6F-D30144ADF7B8}"/>
              </a:ext>
            </a:extLst>
          </p:cNvPr>
          <p:cNvSpPr/>
          <p:nvPr/>
        </p:nvSpPr>
        <p:spPr>
          <a:xfrm>
            <a:off x="251520" y="1520104"/>
            <a:ext cx="6984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000" dirty="0"/>
              <a:t>Adding “weights”  - see code sample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9528FB-C9A9-47D1-A500-B568285C972D}"/>
              </a:ext>
            </a:extLst>
          </p:cNvPr>
          <p:cNvSpPr/>
          <p:nvPr/>
        </p:nvSpPr>
        <p:spPr>
          <a:xfrm>
            <a:off x="292973" y="3657064"/>
            <a:ext cx="43204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000" dirty="0"/>
              <a:t>Adding “bias”  -  </a:t>
            </a:r>
            <a:r>
              <a:rPr lang="en-IE" sz="2000" dirty="0"/>
              <a:t>horizontal and vertical bias which is  % of displacement from the centre. </a:t>
            </a:r>
            <a:endParaRPr lang="en-GB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AC1023-E802-41D6-826B-D7A9B0DA1C02}"/>
              </a:ext>
            </a:extLst>
          </p:cNvPr>
          <p:cNvSpPr/>
          <p:nvPr/>
        </p:nvSpPr>
        <p:spPr>
          <a:xfrm>
            <a:off x="4530547" y="3684493"/>
            <a:ext cx="432048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900">
                <a:latin typeface="Courier New" panose="02070309020205020404" pitchFamily="49" charset="0"/>
                <a:cs typeface="Courier New" panose="02070309020205020404" pitchFamily="49" charset="0"/>
              </a:rPr>
              <a:t> &lt;Button</a:t>
            </a:r>
          </a:p>
          <a:p>
            <a:r>
              <a:rPr lang="en-IE" sz="900">
                <a:latin typeface="Courier New" panose="02070309020205020404" pitchFamily="49" charset="0"/>
                <a:cs typeface="Courier New" panose="02070309020205020404" pitchFamily="49" charset="0"/>
              </a:rPr>
              <a:t>        android:id="@+id/button1"</a:t>
            </a:r>
          </a:p>
          <a:p>
            <a:r>
              <a:rPr lang="en-IE" sz="900">
                <a:latin typeface="Courier New" panose="02070309020205020404" pitchFamily="49" charset="0"/>
                <a:cs typeface="Courier New" panose="02070309020205020404" pitchFamily="49" charset="0"/>
              </a:rPr>
              <a:t>        android:layout_width="wrap_content"</a:t>
            </a:r>
          </a:p>
          <a:p>
            <a:r>
              <a:rPr lang="en-IE" sz="900">
                <a:latin typeface="Courier New" panose="02070309020205020404" pitchFamily="49" charset="0"/>
                <a:cs typeface="Courier New" panose="02070309020205020404" pitchFamily="49" charset="0"/>
              </a:rPr>
              <a:t>        android:layout_height="wrap_content"</a:t>
            </a:r>
          </a:p>
          <a:p>
            <a:r>
              <a:rPr lang="en-IE" sz="900">
                <a:latin typeface="Courier New" panose="02070309020205020404" pitchFamily="49" charset="0"/>
                <a:cs typeface="Courier New" panose="02070309020205020404" pitchFamily="49" charset="0"/>
              </a:rPr>
              <a:t>        android:text="Click me"</a:t>
            </a:r>
          </a:p>
          <a:p>
            <a:r>
              <a:rPr lang="en-IE" sz="900">
                <a:latin typeface="Courier New" panose="02070309020205020404" pitchFamily="49" charset="0"/>
                <a:cs typeface="Courier New" panose="02070309020205020404" pitchFamily="49" charset="0"/>
              </a:rPr>
              <a:t>        tools:layout_editor_absoluteX="188dp"</a:t>
            </a:r>
          </a:p>
          <a:p>
            <a:r>
              <a:rPr lang="en-IE" sz="900">
                <a:latin typeface="Courier New" panose="02070309020205020404" pitchFamily="49" charset="0"/>
                <a:cs typeface="Courier New" panose="02070309020205020404" pitchFamily="49" charset="0"/>
              </a:rPr>
              <a:t>        tools:layout_editor_absoluteY="432dp"</a:t>
            </a:r>
          </a:p>
          <a:p>
            <a:r>
              <a:rPr lang="en-IE" sz="900">
                <a:latin typeface="Courier New" panose="02070309020205020404" pitchFamily="49" charset="0"/>
                <a:cs typeface="Courier New" panose="02070309020205020404" pitchFamily="49" charset="0"/>
              </a:rPr>
              <a:t>        app:layout_constraintRight_toRightOf="parent"</a:t>
            </a:r>
          </a:p>
          <a:p>
            <a:r>
              <a:rPr lang="en-IE" sz="900">
                <a:latin typeface="Courier New" panose="02070309020205020404" pitchFamily="49" charset="0"/>
                <a:cs typeface="Courier New" panose="02070309020205020404" pitchFamily="49" charset="0"/>
              </a:rPr>
              <a:t>        app:layout_constraintLeft_toLeftOf="parent"</a:t>
            </a:r>
          </a:p>
          <a:p>
            <a:r>
              <a:rPr lang="en-IE" sz="9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app:layout_constraintHorizontal_bias="0.5"</a:t>
            </a:r>
          </a:p>
          <a:p>
            <a:r>
              <a:rPr lang="en-IE" sz="900">
                <a:latin typeface="Courier New" panose="02070309020205020404" pitchFamily="49" charset="0"/>
                <a:cs typeface="Courier New" panose="02070309020205020404" pitchFamily="49" charset="0"/>
              </a:rPr>
              <a:t>        app:layout_constraintTop_toBottomOf="@id/Label1"</a:t>
            </a:r>
            <a:endParaRPr lang="en-I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443E7F-EEE8-4C29-9205-D5CB742C7446}"/>
              </a:ext>
            </a:extLst>
          </p:cNvPr>
          <p:cNvSpPr/>
          <p:nvPr/>
        </p:nvSpPr>
        <p:spPr>
          <a:xfrm>
            <a:off x="-466796" y="5733256"/>
            <a:ext cx="961079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Clr>
                <a:srgbClr val="92D050"/>
              </a:buClr>
              <a:buSzPct val="150000"/>
            </a:pPr>
            <a:r>
              <a:rPr lang="en-IE" sz="1600" dirty="0"/>
              <a:t>Note! To define a view's position in </a:t>
            </a:r>
            <a:r>
              <a:rPr lang="en-IE" sz="1600" dirty="0" err="1"/>
              <a:t>ConstraintLayout</a:t>
            </a:r>
            <a:r>
              <a:rPr lang="en-IE" sz="1600" dirty="0"/>
              <a:t>, you must add at least one horizontal and one vertical constraint for the view – otherwise floats up to 0,0</a:t>
            </a:r>
            <a:br>
              <a:rPr lang="en-GB" dirty="0">
                <a:solidFill>
                  <a:srgbClr val="00B050"/>
                </a:solidFill>
              </a:rPr>
            </a:b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62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7544" y="332656"/>
            <a:ext cx="9001000" cy="14401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Other containers</a:t>
            </a:r>
            <a:r>
              <a:rPr kumimoji="0" lang="en-GB" sz="32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too..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1124744"/>
            <a:ext cx="87849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400" dirty="0">
                <a:solidFill>
                  <a:srgbClr val="00B050"/>
                </a:solidFill>
              </a:rPr>
              <a:t>&lt;</a:t>
            </a:r>
            <a:r>
              <a:rPr lang="en-GB" sz="2400" dirty="0" err="1">
                <a:solidFill>
                  <a:srgbClr val="00B050"/>
                </a:solidFill>
              </a:rPr>
              <a:t>TableLayout</a:t>
            </a:r>
            <a:r>
              <a:rPr lang="en-GB" sz="2400" dirty="0">
                <a:solidFill>
                  <a:srgbClr val="00B050"/>
                </a:solidFill>
              </a:rPr>
              <a:t>&gt;</a:t>
            </a:r>
            <a:br>
              <a:rPr lang="en-GB" sz="2400" dirty="0">
                <a:solidFill>
                  <a:srgbClr val="00B050"/>
                </a:solidFill>
              </a:rPr>
            </a:br>
            <a:endParaRPr lang="en-GB" sz="2400" dirty="0">
              <a:solidFill>
                <a:srgbClr val="00B050"/>
              </a:solidFill>
            </a:endParaRPr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400" dirty="0">
                <a:solidFill>
                  <a:srgbClr val="00B050"/>
                </a:solidFill>
              </a:rPr>
              <a:t>&lt;</a:t>
            </a:r>
            <a:r>
              <a:rPr lang="en-GB" sz="2400" dirty="0" err="1">
                <a:solidFill>
                  <a:srgbClr val="00B050"/>
                </a:solidFill>
              </a:rPr>
              <a:t>AbsoluteLayout</a:t>
            </a:r>
            <a:r>
              <a:rPr lang="en-GB" sz="2400" dirty="0">
                <a:solidFill>
                  <a:srgbClr val="00B050"/>
                </a:solidFill>
              </a:rPr>
              <a:t>&gt; </a:t>
            </a:r>
            <a:r>
              <a:rPr lang="en-GB" sz="2400" dirty="0"/>
              <a:t>- deprecated – why?</a:t>
            </a:r>
            <a:r>
              <a:rPr lang="en-GB" sz="2400" dirty="0">
                <a:solidFill>
                  <a:srgbClr val="00B050"/>
                </a:solidFill>
              </a:rPr>
              <a:t> </a:t>
            </a:r>
            <a:br>
              <a:rPr lang="en-GB" sz="2400" dirty="0">
                <a:solidFill>
                  <a:srgbClr val="00B050"/>
                </a:solidFill>
              </a:rPr>
            </a:br>
            <a:endParaRPr lang="en-GB" sz="2400" dirty="0">
              <a:solidFill>
                <a:srgbClr val="00B050"/>
              </a:solidFill>
            </a:endParaRPr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400" dirty="0">
                <a:solidFill>
                  <a:srgbClr val="00B050"/>
                </a:solidFill>
              </a:rPr>
              <a:t>&lt;</a:t>
            </a:r>
            <a:r>
              <a:rPr lang="en-GB" sz="2400" dirty="0" err="1">
                <a:solidFill>
                  <a:srgbClr val="00B050"/>
                </a:solidFill>
              </a:rPr>
              <a:t>ScrollView</a:t>
            </a:r>
            <a:r>
              <a:rPr lang="en-GB" sz="2400" dirty="0">
                <a:solidFill>
                  <a:srgbClr val="00B050"/>
                </a:solidFill>
              </a:rPr>
              <a:t>&gt; </a:t>
            </a:r>
            <a:br>
              <a:rPr lang="en-GB" sz="2400" dirty="0">
                <a:solidFill>
                  <a:srgbClr val="00B050"/>
                </a:solidFill>
              </a:rPr>
            </a:br>
            <a:r>
              <a:rPr lang="en-GB" sz="2400" dirty="0">
                <a:solidFill>
                  <a:srgbClr val="00B050"/>
                </a:solidFill>
              </a:rPr>
              <a:t>	</a:t>
            </a:r>
            <a:br>
              <a:rPr lang="en-GB" sz="2400" dirty="0">
                <a:solidFill>
                  <a:srgbClr val="00B050"/>
                </a:solidFill>
              </a:rPr>
            </a:br>
            <a:endParaRPr lang="en-GB" sz="2400" dirty="0">
              <a:solidFill>
                <a:srgbClr val="00B050"/>
              </a:solidFill>
            </a:endParaRPr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400" dirty="0">
                <a:solidFill>
                  <a:srgbClr val="00B050"/>
                </a:solidFill>
              </a:rPr>
              <a:t>&lt;WebView&gt; - </a:t>
            </a:r>
            <a:r>
              <a:rPr lang="en-GB" sz="2400" dirty="0"/>
              <a:t>to display a web page in an app</a:t>
            </a:r>
          </a:p>
          <a:p>
            <a:pPr marL="2079625" lvl="3" indent="-708025">
              <a:buClr>
                <a:srgbClr val="92D050"/>
              </a:buClr>
              <a:buSzPct val="150000"/>
            </a:pPr>
            <a:endParaRPr lang="en-GB" sz="24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lvl="1">
              <a:buClr>
                <a:schemeClr val="accent1"/>
              </a:buClr>
              <a:buSzPct val="200000"/>
              <a:buFont typeface="Wingdings" pitchFamily="2" charset="2"/>
              <a:buChar char="§"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7544" y="404664"/>
            <a:ext cx="9001000" cy="14401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Special container &lt;Webview&gt;</a:t>
            </a:r>
            <a:endParaRPr kumimoji="0" lang="en-GB" sz="3200" b="1" i="0" u="none" strike="noStrike" kern="1200" cap="none" spc="0" normalizeH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683568" y="1556792"/>
            <a:ext cx="7920880" cy="21236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&lt;?xml version="1.0" encoding="utf-8"?&gt;</a:t>
            </a:r>
            <a:b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&lt;WebView  xmlns:android="http://schemas.android.com/apk/res/android"</a:t>
            </a:r>
            <a:b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   android:id="@+id/webview"</a:t>
            </a:r>
            <a:b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   android:layout_width="fill_parent"</a:t>
            </a:r>
            <a:b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   android:layout_height="fill_parent"</a:t>
            </a:r>
            <a:b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4005064"/>
            <a:ext cx="8316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To load the website.. Use the loadURL method of the Webview class in your activity:</a:t>
            </a:r>
            <a:endParaRPr lang="en-US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95536" y="4931876"/>
            <a:ext cx="8748464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WebView myWebView = (WebView) findViewById(R.id.webview);</a:t>
            </a:r>
            <a:b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myWebView.loadUrl("http://www.cnn.com");</a:t>
            </a: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056" y="1115452"/>
            <a:ext cx="831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XML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9944" y="6095037"/>
            <a:ext cx="831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Verdana (Body)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7544" y="404664"/>
            <a:ext cx="9001000" cy="14401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Special container &lt;Webview&gt;</a:t>
            </a:r>
            <a:endParaRPr kumimoji="0" lang="en-GB" sz="3200" b="1" i="0" u="none" strike="noStrike" kern="1200" cap="none" spc="0" normalizeH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494" y="972006"/>
            <a:ext cx="8784976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400">
                <a:solidFill>
                  <a:srgbClr val="00B050"/>
                </a:solidFill>
              </a:rPr>
              <a:t>Your app must have permission to access the internet</a:t>
            </a:r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>
              <a:solidFill>
                <a:srgbClr val="00B050"/>
              </a:solidFill>
            </a:endParaRPr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400"/>
              <a:t>Manifest file – INTERNET PERMISSION must be set</a:t>
            </a:r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622425" lvl="2" indent="-708025">
              <a:buClr>
                <a:srgbClr val="92D050"/>
              </a:buClr>
              <a:buSzPct val="150000"/>
            </a:pPr>
            <a:endParaRPr lang="en-GB" sz="2400"/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3200" dirty="0">
              <a:latin typeface="Courier New" pitchFamily="49" charset="0"/>
              <a:cs typeface="Courier New" pitchFamily="49" charset="0"/>
            </a:endParaRPr>
          </a:p>
          <a:p>
            <a:pPr marL="1622425" lvl="2" indent="-708025">
              <a:buClr>
                <a:srgbClr val="92D050"/>
              </a:buClr>
              <a:buSzPct val="150000"/>
            </a:pPr>
            <a:r>
              <a:rPr lang="fr-FR" sz="2000">
                <a:latin typeface="Courier New" pitchFamily="49" charset="0"/>
                <a:cs typeface="Courier New" pitchFamily="49" charset="0"/>
              </a:rPr>
              <a:t>&lt;manifest ... &gt;</a:t>
            </a:r>
            <a:br>
              <a:rPr lang="fr-FR" sz="2000">
                <a:latin typeface="Courier New" pitchFamily="49" charset="0"/>
                <a:cs typeface="Courier New" pitchFamily="49" charset="0"/>
              </a:rPr>
            </a:br>
            <a:r>
              <a:rPr lang="fr-FR" sz="2000">
                <a:latin typeface="Courier New" pitchFamily="49" charset="0"/>
                <a:cs typeface="Courier New" pitchFamily="49" charset="0"/>
              </a:rPr>
              <a:t>&lt;uses-permission android:name="android.permission.INTERNET" /&gt;</a:t>
            </a:r>
            <a:br>
              <a:rPr lang="fr-FR" sz="2000">
                <a:latin typeface="Courier New" pitchFamily="49" charset="0"/>
                <a:cs typeface="Courier New" pitchFamily="49" charset="0"/>
              </a:rPr>
            </a:br>
            <a:r>
              <a:rPr lang="fr-FR" sz="200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1622425" lvl="2" indent="-708025">
              <a:buClr>
                <a:srgbClr val="92D050"/>
              </a:buClr>
              <a:buSzPct val="150000"/>
            </a:pPr>
            <a:r>
              <a:rPr lang="fr-FR" sz="2000">
                <a:latin typeface="Courier New" pitchFamily="49" charset="0"/>
                <a:cs typeface="Courier New" pitchFamily="49" charset="0"/>
              </a:rPr>
              <a:t>&lt;/manifest&gt;</a:t>
            </a:r>
            <a:endParaRPr lang="en-GB" sz="20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3200" dirty="0"/>
          </a:p>
          <a:p>
            <a:pPr marL="2079625" lvl="3" indent="-708025">
              <a:buClr>
                <a:srgbClr val="92D050"/>
              </a:buClr>
              <a:buSzPct val="150000"/>
            </a:pPr>
            <a:endParaRPr lang="en-GB" sz="24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lvl="1">
              <a:buClr>
                <a:schemeClr val="accent1"/>
              </a:buClr>
              <a:buSzPct val="200000"/>
              <a:buFont typeface="Wingdings" pitchFamily="2" charset="2"/>
              <a:buChar char="§"/>
            </a:pP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894</TotalTime>
  <Words>350</Words>
  <Application>Microsoft Office PowerPoint</Application>
  <PresentationFormat>On-screen Show (4:3)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Bookman Old Style</vt:lpstr>
      <vt:lpstr>Courier New</vt:lpstr>
      <vt:lpstr>Verdana</vt:lpstr>
      <vt:lpstr>Verdana (Body)</vt:lpstr>
      <vt:lpstr>Wingdings</vt:lpstr>
      <vt:lpstr>Wingdings 2</vt:lpstr>
      <vt:lpstr>Aspect</vt:lpstr>
      <vt:lpstr>   Lecture   Containers and Layouts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Software Development</dc:title>
  <dc:creator>Susan Mckeever</dc:creator>
  <cp:lastModifiedBy>Susan</cp:lastModifiedBy>
  <cp:revision>119</cp:revision>
  <dcterms:created xsi:type="dcterms:W3CDTF">2011-01-17T10:36:12Z</dcterms:created>
  <dcterms:modified xsi:type="dcterms:W3CDTF">2018-10-04T09:06:41Z</dcterms:modified>
</cp:coreProperties>
</file>