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4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934200" cy="10071100"/>
  <p:defaultTextStyle>
    <a:defPPr>
      <a:defRPr lang="en-US"/>
    </a:defPPr>
    <a:lvl1pPr algn="r" rtl="0" fontAlgn="base">
      <a:spcBef>
        <a:spcPct val="0"/>
      </a:spcBef>
      <a:spcAft>
        <a:spcPct val="0"/>
      </a:spcAft>
      <a:defRPr sz="2400" kern="1200">
        <a:solidFill>
          <a:schemeClr val="tx1"/>
        </a:solidFill>
        <a:latin typeface="Times New Roman" pitchFamily="18" charset="0"/>
        <a:ea typeface="+mn-ea"/>
        <a:cs typeface="+mn-cs"/>
      </a:defRPr>
    </a:lvl1pPr>
    <a:lvl2pPr marL="457200" algn="r" rtl="0" fontAlgn="base">
      <a:spcBef>
        <a:spcPct val="0"/>
      </a:spcBef>
      <a:spcAft>
        <a:spcPct val="0"/>
      </a:spcAft>
      <a:defRPr sz="2400" kern="1200">
        <a:solidFill>
          <a:schemeClr val="tx1"/>
        </a:solidFill>
        <a:latin typeface="Times New Roman" pitchFamily="18" charset="0"/>
        <a:ea typeface="+mn-ea"/>
        <a:cs typeface="+mn-cs"/>
      </a:defRPr>
    </a:lvl2pPr>
    <a:lvl3pPr marL="914400" algn="r" rtl="0" fontAlgn="base">
      <a:spcBef>
        <a:spcPct val="0"/>
      </a:spcBef>
      <a:spcAft>
        <a:spcPct val="0"/>
      </a:spcAft>
      <a:defRPr sz="2400" kern="1200">
        <a:solidFill>
          <a:schemeClr val="tx1"/>
        </a:solidFill>
        <a:latin typeface="Times New Roman" pitchFamily="18" charset="0"/>
        <a:ea typeface="+mn-ea"/>
        <a:cs typeface="+mn-cs"/>
      </a:defRPr>
    </a:lvl3pPr>
    <a:lvl4pPr marL="1371600" algn="r" rtl="0" fontAlgn="base">
      <a:spcBef>
        <a:spcPct val="0"/>
      </a:spcBef>
      <a:spcAft>
        <a:spcPct val="0"/>
      </a:spcAft>
      <a:defRPr sz="2400" kern="1200">
        <a:solidFill>
          <a:schemeClr val="tx1"/>
        </a:solidFill>
        <a:latin typeface="Times New Roman" pitchFamily="18" charset="0"/>
        <a:ea typeface="+mn-ea"/>
        <a:cs typeface="+mn-cs"/>
      </a:defRPr>
    </a:lvl4pPr>
    <a:lvl5pPr marL="1828800" algn="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50" autoAdjust="0"/>
    <p:restoredTop sz="90929"/>
  </p:normalViewPr>
  <p:slideViewPr>
    <p:cSldViewPr>
      <p:cViewPr varScale="1">
        <p:scale>
          <a:sx n="108" d="100"/>
          <a:sy n="108" d="100"/>
        </p:scale>
        <p:origin x="-624" y="-78"/>
      </p:cViewPr>
      <p:guideLst>
        <p:guide orient="horz" pos="2160"/>
        <p:guide orient="horz" pos="240"/>
        <p:guide orient="horz" pos="4128"/>
        <p:guide orient="horz" pos="864"/>
        <p:guide orient="horz" pos="1056"/>
        <p:guide orient="horz" pos="576"/>
        <p:guide pos="2880"/>
        <p:guide pos="240"/>
        <p:guide pos="55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64" tIns="48582" rIns="97164" bIns="48582" numCol="1" anchor="t" anchorCtr="0" compatLnSpc="1">
            <a:prstTxWarp prst="textNoShape">
              <a:avLst/>
            </a:prstTxWarp>
          </a:bodyPr>
          <a:lstStyle>
            <a:lvl1pPr algn="l" defTabSz="971550">
              <a:defRPr sz="1300"/>
            </a:lvl1pPr>
          </a:lstStyle>
          <a:p>
            <a:endParaRPr lang="en-US"/>
          </a:p>
        </p:txBody>
      </p:sp>
      <p:sp>
        <p:nvSpPr>
          <p:cNvPr id="7171" name="Rectangle 3"/>
          <p:cNvSpPr>
            <a:spLocks noGrp="1" noChangeArrowheads="1"/>
          </p:cNvSpPr>
          <p:nvPr>
            <p:ph type="dt" sz="quarter" idx="1"/>
          </p:nvPr>
        </p:nvSpPr>
        <p:spPr bwMode="auto">
          <a:xfrm>
            <a:off x="3929063" y="0"/>
            <a:ext cx="30051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64" tIns="48582" rIns="97164" bIns="48582" numCol="1" anchor="t" anchorCtr="0" compatLnSpc="1">
            <a:prstTxWarp prst="textNoShape">
              <a:avLst/>
            </a:prstTxWarp>
          </a:bodyPr>
          <a:lstStyle>
            <a:lvl1pPr defTabSz="971550">
              <a:defRPr sz="1300"/>
            </a:lvl1pPr>
          </a:lstStyle>
          <a:p>
            <a:endParaRPr lang="en-US"/>
          </a:p>
        </p:txBody>
      </p:sp>
      <p:sp>
        <p:nvSpPr>
          <p:cNvPr id="7172" name="Rectangle 4"/>
          <p:cNvSpPr>
            <a:spLocks noGrp="1" noChangeArrowheads="1"/>
          </p:cNvSpPr>
          <p:nvPr>
            <p:ph type="ftr" sz="quarter" idx="2"/>
          </p:nvPr>
        </p:nvSpPr>
        <p:spPr bwMode="auto">
          <a:xfrm>
            <a:off x="0" y="9567863"/>
            <a:ext cx="30051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64" tIns="48582" rIns="97164" bIns="48582" numCol="1" anchor="b" anchorCtr="0" compatLnSpc="1">
            <a:prstTxWarp prst="textNoShape">
              <a:avLst/>
            </a:prstTxWarp>
          </a:bodyPr>
          <a:lstStyle>
            <a:lvl1pPr algn="l" defTabSz="971550">
              <a:defRPr sz="1300"/>
            </a:lvl1pPr>
          </a:lstStyle>
          <a:p>
            <a:endParaRPr lang="en-US"/>
          </a:p>
        </p:txBody>
      </p:sp>
      <p:sp>
        <p:nvSpPr>
          <p:cNvPr id="7173" name="Rectangle 5"/>
          <p:cNvSpPr>
            <a:spLocks noGrp="1" noChangeArrowheads="1"/>
          </p:cNvSpPr>
          <p:nvPr>
            <p:ph type="sldNum" sz="quarter" idx="3"/>
          </p:nvPr>
        </p:nvSpPr>
        <p:spPr bwMode="auto">
          <a:xfrm>
            <a:off x="3929063" y="9567863"/>
            <a:ext cx="30051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64" tIns="48582" rIns="97164" bIns="48582" numCol="1" anchor="b" anchorCtr="0" compatLnSpc="1">
            <a:prstTxWarp prst="textNoShape">
              <a:avLst/>
            </a:prstTxWarp>
          </a:bodyPr>
          <a:lstStyle>
            <a:lvl1pPr defTabSz="971550">
              <a:defRPr sz="1300"/>
            </a:lvl1pPr>
          </a:lstStyle>
          <a:p>
            <a:fld id="{D69C0B7C-D106-4129-9E08-0576605F536F}" type="slidenum">
              <a:rPr lang="en-US"/>
              <a:pPr/>
              <a:t>‹#›</a:t>
            </a:fld>
            <a:endParaRPr lang="en-US"/>
          </a:p>
        </p:txBody>
      </p:sp>
    </p:spTree>
    <p:extLst>
      <p:ext uri="{BB962C8B-B14F-4D97-AF65-F5344CB8AC3E}">
        <p14:creationId xmlns:p14="http://schemas.microsoft.com/office/powerpoint/2010/main" val="409860898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noProof="0" smtClean="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0" indent="0" algn="ctr">
              <a:buFont typeface="Wingdings" pitchFamily="2" charset="2"/>
              <a:buNone/>
              <a:defRPr/>
            </a:lvl1pPr>
          </a:lstStyle>
          <a:p>
            <a:pPr lvl="0"/>
            <a:r>
              <a:rPr lang="en-US" noProof="0" smtClean="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defRPr sz="1400">
                <a:solidFill>
                  <a:srgbClr val="FFFFFF"/>
                </a:solidFill>
              </a:defRPr>
            </a:lvl1pPr>
          </a:lstStyle>
          <a:p>
            <a:endParaRPr lang="en-US"/>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FFFFFF"/>
                </a:solidFill>
              </a:defRPr>
            </a:lvl1pPr>
          </a:lstStyle>
          <a:p>
            <a:endParaRPr lang="en-US"/>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defRPr>
            </a:lvl1pPr>
          </a:lstStyle>
          <a:p>
            <a:fld id="{C2098042-14E6-48D2-B318-E3C77F7035A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85061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39297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7105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5315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73989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27053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2618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2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01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965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4" name="Rectangle 12"/>
          <p:cNvSpPr>
            <a:spLocks noChangeArrowheads="1"/>
          </p:cNvSpPr>
          <p:nvPr/>
        </p:nvSpPr>
        <p:spPr bwMode="auto">
          <a:xfrm>
            <a:off x="76200" y="6497638"/>
            <a:ext cx="347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Arial" pitchFamily="34" charset="0"/>
              </a:rPr>
              <a:t> </a:t>
            </a:r>
            <a:r>
              <a:rPr lang="en-GB" sz="1400">
                <a:latin typeface="Arial" pitchFamily="34" charset="0"/>
              </a:rPr>
              <a:t>©</a:t>
            </a:r>
            <a:r>
              <a:rPr lang="en-US" sz="1400">
                <a:latin typeface="Arial" pitchFamily="34" charset="0"/>
              </a:rPr>
              <a:t> Negnevitsky, Pearson Education, 2005</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fld id="{60414C11-AF6E-4A0B-8D16-EFB187C7395C}" type="slidenum">
              <a:rPr lang="en-GB" sz="1200" b="1">
                <a:latin typeface="Arial" pitchFamily="34" charset="0"/>
              </a:rPr>
              <a:pPr algn="ctr" eaLnBrk="0" hangingPunct="0"/>
              <a:t>‹#›</a:t>
            </a:fld>
            <a:endParaRPr lang="en-GB" sz="1200">
              <a:latin typeface="Arial" pitchFamily="34"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fontAlgn="base">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292100" y="2062163"/>
            <a:ext cx="8466138"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Introduction, or what is uncertainty?</a:t>
            </a:r>
          </a:p>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Basic probability theory</a:t>
            </a:r>
          </a:p>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Bayesian reasoning</a:t>
            </a:r>
          </a:p>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Bias of the Bayesian method</a:t>
            </a:r>
          </a:p>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Certainty factors theory and evidential                   reasoning</a:t>
            </a:r>
          </a:p>
          <a:p>
            <a:pPr marL="361950" indent="-361950" algn="l">
              <a:lnSpc>
                <a:spcPct val="85000"/>
              </a:lnSpc>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Summary</a:t>
            </a:r>
          </a:p>
        </p:txBody>
      </p:sp>
      <p:sp>
        <p:nvSpPr>
          <p:cNvPr id="2064" name="Rectangle 16"/>
          <p:cNvSpPr>
            <a:spLocks noChangeArrowheads="1"/>
          </p:cNvSpPr>
          <p:nvPr/>
        </p:nvSpPr>
        <p:spPr bwMode="auto">
          <a:xfrm>
            <a:off x="323850" y="225425"/>
            <a:ext cx="2360613"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200" b="1" u="sng">
                <a:solidFill>
                  <a:srgbClr val="FBFE00"/>
                </a:solidFill>
                <a:effectLst>
                  <a:outerShdw blurRad="38100" dist="38100" dir="2700000" algn="tl">
                    <a:srgbClr val="000000"/>
                  </a:outerShdw>
                </a:effectLst>
              </a:rPr>
              <a:t>Lecture 3</a:t>
            </a:r>
          </a:p>
        </p:txBody>
      </p:sp>
      <p:sp>
        <p:nvSpPr>
          <p:cNvPr id="2065" name="Rectangle 17"/>
          <p:cNvSpPr>
            <a:spLocks noChangeArrowheads="1"/>
          </p:cNvSpPr>
          <p:nvPr/>
        </p:nvSpPr>
        <p:spPr bwMode="auto">
          <a:xfrm>
            <a:off x="309563" y="1019175"/>
            <a:ext cx="6762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30000"/>
              </a:spcBef>
            </a:pPr>
            <a:r>
              <a:rPr lang="en-US" sz="3400" b="1">
                <a:solidFill>
                  <a:srgbClr val="FBFE00"/>
                </a:solidFill>
                <a:effectLst>
                  <a:outerShdw blurRad="38100" dist="38100" dir="2700000" algn="tl">
                    <a:srgbClr val="000000"/>
                  </a:outerShdw>
                </a:effectLst>
              </a:rPr>
              <a:t>Uncertainty management in rule-</a:t>
            </a:r>
          </a:p>
          <a:p>
            <a:pPr algn="l">
              <a:lnSpc>
                <a:spcPct val="70000"/>
              </a:lnSpc>
              <a:spcBef>
                <a:spcPct val="30000"/>
              </a:spcBef>
            </a:pPr>
            <a:r>
              <a:rPr lang="en-US" sz="3400" b="1">
                <a:solidFill>
                  <a:srgbClr val="FBFE00"/>
                </a:solidFill>
                <a:effectLst>
                  <a:outerShdw blurRad="38100" dist="38100" dir="2700000" algn="tl">
                    <a:srgbClr val="000000"/>
                  </a:outerShdw>
                </a:effectLst>
              </a:rPr>
              <a:t>based expert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90513" y="976313"/>
            <a:ext cx="8697912"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2800">
                <a:solidFill>
                  <a:srgbClr val="FFFFFF"/>
                </a:solidFill>
                <a:effectLst>
                  <a:outerShdw blurRad="38100" dist="38100" dir="2700000" algn="tl">
                    <a:srgbClr val="000000"/>
                  </a:outerShdw>
                </a:effectLst>
              </a:rPr>
              <a:t>Let </a:t>
            </a:r>
            <a:r>
              <a:rPr lang="en-US" sz="2800" i="1">
                <a:solidFill>
                  <a:srgbClr val="FFFFFF"/>
                </a:solidFill>
                <a:effectLst>
                  <a:outerShdw blurRad="38100" dist="38100" dir="2700000" algn="tl">
                    <a:srgbClr val="000000"/>
                  </a:outerShdw>
                </a:effectLst>
              </a:rPr>
              <a:t>A </a:t>
            </a:r>
            <a:r>
              <a:rPr lang="en-US" sz="2800">
                <a:solidFill>
                  <a:srgbClr val="FFFFFF"/>
                </a:solidFill>
                <a:effectLst>
                  <a:outerShdw blurRad="38100" dist="38100" dir="2700000" algn="tl">
                    <a:srgbClr val="000000"/>
                  </a:outerShdw>
                </a:effectLst>
              </a:rPr>
              <a:t>be an event in the world and </a:t>
            </a:r>
            <a:r>
              <a:rPr lang="en-US" sz="2800" i="1">
                <a:solidFill>
                  <a:srgbClr val="FFFFFF"/>
                </a:solidFill>
                <a:effectLst>
                  <a:outerShdw blurRad="38100" dist="38100" dir="2700000" algn="tl">
                    <a:srgbClr val="000000"/>
                  </a:outerShdw>
                </a:effectLst>
              </a:rPr>
              <a:t>B </a:t>
            </a:r>
            <a:r>
              <a:rPr lang="en-US" sz="2800">
                <a:solidFill>
                  <a:srgbClr val="FFFFFF"/>
                </a:solidFill>
                <a:effectLst>
                  <a:outerShdw blurRad="38100" dist="38100" dir="2700000" algn="tl">
                    <a:srgbClr val="000000"/>
                  </a:outerShdw>
                </a:effectLst>
              </a:rPr>
              <a:t>be another event.              Suppose that events </a:t>
            </a:r>
            <a:r>
              <a:rPr lang="en-US" sz="2800" i="1">
                <a:solidFill>
                  <a:srgbClr val="FFFFFF"/>
                </a:solidFill>
                <a:effectLst>
                  <a:outerShdw blurRad="38100" dist="38100" dir="2700000" algn="tl">
                    <a:srgbClr val="000000"/>
                  </a:outerShdw>
                </a:effectLst>
              </a:rPr>
              <a:t>A </a:t>
            </a:r>
            <a:r>
              <a:rPr lang="en-US" sz="2800">
                <a:solidFill>
                  <a:srgbClr val="FFFFFF"/>
                </a:solidFill>
                <a:effectLst>
                  <a:outerShdw blurRad="38100" dist="38100" dir="2700000" algn="tl">
                    <a:srgbClr val="000000"/>
                  </a:outerShdw>
                </a:effectLst>
              </a:rPr>
              <a:t>and </a:t>
            </a:r>
            <a:r>
              <a:rPr lang="en-US" sz="2800" i="1">
                <a:solidFill>
                  <a:srgbClr val="FFFFFF"/>
                </a:solidFill>
                <a:effectLst>
                  <a:outerShdw blurRad="38100" dist="38100" dir="2700000" algn="tl">
                    <a:srgbClr val="000000"/>
                  </a:outerShdw>
                </a:effectLst>
              </a:rPr>
              <a:t>B </a:t>
            </a:r>
            <a:r>
              <a:rPr lang="en-US" sz="2800">
                <a:solidFill>
                  <a:srgbClr val="FFFFFF"/>
                </a:solidFill>
                <a:effectLst>
                  <a:outerShdw blurRad="38100" dist="38100" dir="2700000" algn="tl">
                    <a:srgbClr val="000000"/>
                  </a:outerShdw>
                </a:effectLst>
              </a:rPr>
              <a:t>are not mutually                     exclusive, but occur conditionally on the occurrence of          the other. The probability that event </a:t>
            </a:r>
            <a:r>
              <a:rPr lang="en-US" sz="2800" i="1">
                <a:solidFill>
                  <a:srgbClr val="FFFFFF"/>
                </a:solidFill>
                <a:effectLst>
                  <a:outerShdw blurRad="38100" dist="38100" dir="2700000" algn="tl">
                    <a:srgbClr val="000000"/>
                  </a:outerShdw>
                </a:effectLst>
              </a:rPr>
              <a:t>A </a:t>
            </a:r>
            <a:r>
              <a:rPr lang="en-US" sz="2800">
                <a:solidFill>
                  <a:srgbClr val="FFFFFF"/>
                </a:solidFill>
                <a:effectLst>
                  <a:outerShdw blurRad="38100" dist="38100" dir="2700000" algn="tl">
                    <a:srgbClr val="000000"/>
                  </a:outerShdw>
                </a:effectLst>
              </a:rPr>
              <a:t>will occur if               event </a:t>
            </a:r>
            <a:r>
              <a:rPr lang="en-US" sz="2800" i="1">
                <a:solidFill>
                  <a:srgbClr val="FFFFFF"/>
                </a:solidFill>
                <a:effectLst>
                  <a:outerShdw blurRad="38100" dist="38100" dir="2700000" algn="tl">
                    <a:srgbClr val="000000"/>
                  </a:outerShdw>
                </a:effectLst>
              </a:rPr>
              <a:t>B </a:t>
            </a:r>
            <a:r>
              <a:rPr lang="en-US" sz="2800">
                <a:solidFill>
                  <a:srgbClr val="FFFFFF"/>
                </a:solidFill>
                <a:effectLst>
                  <a:outerShdw blurRad="38100" dist="38100" dir="2700000" algn="tl">
                    <a:srgbClr val="000000"/>
                  </a:outerShdw>
                </a:effectLst>
              </a:rPr>
              <a:t>occurs is called the</a:t>
            </a:r>
            <a:r>
              <a:rPr lang="en-US" sz="2800" b="1">
                <a:solidFill>
                  <a:srgbClr val="000000"/>
                </a:solidFill>
                <a:effectLst>
                  <a:outerShdw blurRad="38100" dist="38100" dir="2700000" algn="tl">
                    <a:srgbClr val="FFFFFF"/>
                  </a:outerShdw>
                </a:effectLst>
              </a:rPr>
              <a:t> </a:t>
            </a:r>
            <a:r>
              <a:rPr lang="en-US" sz="2800" b="1">
                <a:solidFill>
                  <a:srgbClr val="FBFE00"/>
                </a:solidFill>
                <a:effectLst>
                  <a:outerShdw blurRad="38100" dist="38100" dir="2700000" algn="tl">
                    <a:srgbClr val="000000"/>
                  </a:outerShdw>
                </a:effectLst>
              </a:rPr>
              <a:t>conditional probability.                   </a:t>
            </a:r>
            <a:r>
              <a:rPr lang="en-US" sz="2800">
                <a:solidFill>
                  <a:srgbClr val="FFFFFF"/>
                </a:solidFill>
                <a:effectLst>
                  <a:outerShdw blurRad="38100" dist="38100" dir="2700000" algn="tl">
                    <a:srgbClr val="000000"/>
                  </a:outerShdw>
                </a:effectLst>
              </a:rPr>
              <a:t>Conditional probability is denoted mathematically as        </a:t>
            </a:r>
            <a:r>
              <a:rPr lang="en-US" sz="2800" i="1">
                <a:solidFill>
                  <a:srgbClr val="FBFE00"/>
                </a:solidFill>
                <a:effectLst>
                  <a:outerShdw blurRad="38100" dist="38100" dir="2700000" algn="tl">
                    <a:srgbClr val="000000"/>
                  </a:outerShdw>
                </a:effectLst>
              </a:rPr>
              <a:t>p</a:t>
            </a:r>
            <a:r>
              <a:rPr lang="en-US" sz="2800">
                <a:solidFill>
                  <a:srgbClr val="FBFE00"/>
                </a:solidFill>
                <a:effectLst>
                  <a:outerShdw blurRad="38100" dist="38100" dir="2700000" algn="tl">
                    <a:srgbClr val="000000"/>
                  </a:outerShdw>
                </a:effectLst>
              </a:rPr>
              <a:t>(</a:t>
            </a:r>
            <a:r>
              <a:rPr lang="en-US" sz="2800" i="1">
                <a:solidFill>
                  <a:srgbClr val="FBFE00"/>
                </a:solidFill>
                <a:effectLst>
                  <a:outerShdw blurRad="38100" dist="38100" dir="2700000" algn="tl">
                    <a:srgbClr val="000000"/>
                  </a:outerShdw>
                </a:effectLst>
              </a:rPr>
              <a:t>A</a:t>
            </a:r>
            <a:r>
              <a:rPr lang="en-US" sz="2800">
                <a:solidFill>
                  <a:srgbClr val="FBFE00"/>
                </a:solidFill>
                <a:effectLst>
                  <a:outerShdw blurRad="38100" dist="38100" dir="2700000" algn="tl">
                    <a:srgbClr val="000000"/>
                  </a:outerShdw>
                </a:effectLst>
                <a:latin typeface="Symbol" pitchFamily="18" charset="2"/>
              </a:rPr>
              <a:t>|</a:t>
            </a:r>
            <a:r>
              <a:rPr lang="en-US" sz="2800" i="1">
                <a:solidFill>
                  <a:srgbClr val="FBFE00"/>
                </a:solidFill>
                <a:effectLst>
                  <a:outerShdw blurRad="38100" dist="38100" dir="2700000" algn="tl">
                    <a:srgbClr val="000000"/>
                  </a:outerShdw>
                </a:effectLst>
              </a:rPr>
              <a:t>B</a:t>
            </a:r>
            <a:r>
              <a:rPr lang="en-US" sz="2800">
                <a:solidFill>
                  <a:srgbClr val="FBFE00"/>
                </a:solidFill>
                <a:effectLst>
                  <a:outerShdw blurRad="38100" dist="38100" dir="2700000" algn="tl">
                    <a:srgbClr val="000000"/>
                  </a:outerShdw>
                </a:effectLst>
              </a:rPr>
              <a:t>) </a:t>
            </a:r>
            <a:r>
              <a:rPr lang="en-US" sz="2800">
                <a:solidFill>
                  <a:srgbClr val="FFFFFF"/>
                </a:solidFill>
                <a:effectLst>
                  <a:outerShdw blurRad="38100" dist="38100" dir="2700000" algn="tl">
                    <a:srgbClr val="000000"/>
                  </a:outerShdw>
                </a:effectLst>
              </a:rPr>
              <a:t>in which the vertical bar represents </a:t>
            </a:r>
            <a:r>
              <a:rPr lang="en-US" sz="2800" i="1">
                <a:solidFill>
                  <a:srgbClr val="FFFFFF"/>
                </a:solidFill>
                <a:effectLst>
                  <a:outerShdw blurRad="38100" dist="38100" dir="2700000" algn="tl">
                    <a:srgbClr val="000000"/>
                  </a:outerShdw>
                </a:effectLst>
              </a:rPr>
              <a:t>GIVEN</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and         the complete probability expression is interpreted as </a:t>
            </a:r>
            <a:r>
              <a:rPr lang="en-US" sz="2800" i="1">
                <a:solidFill>
                  <a:srgbClr val="FBFE00"/>
                </a:solidFill>
                <a:effectLst>
                  <a:outerShdw blurRad="38100" dist="38100" dir="2700000" algn="tl">
                    <a:srgbClr val="000000"/>
                  </a:outerShdw>
                </a:effectLst>
              </a:rPr>
              <a:t>“Conditional probability of event A occurring given           that event B has occurred”</a:t>
            </a:r>
            <a:r>
              <a:rPr lang="en-US" sz="2800">
                <a:solidFill>
                  <a:srgbClr val="FFFFFF"/>
                </a:solidFill>
                <a:effectLst>
                  <a:outerShdw blurRad="38100" dist="38100" dir="2700000" algn="tl">
                    <a:srgbClr val="000000"/>
                  </a:outerShdw>
                </a:effectLst>
              </a:rPr>
              <a:t>.</a:t>
            </a:r>
          </a:p>
        </p:txBody>
      </p:sp>
      <p:sp>
        <p:nvSpPr>
          <p:cNvPr id="51203" name="Rectangle 3"/>
          <p:cNvSpPr>
            <a:spLocks noChangeArrowheads="1"/>
          </p:cNvSpPr>
          <p:nvPr/>
        </p:nvSpPr>
        <p:spPr bwMode="auto">
          <a:xfrm>
            <a:off x="2171700" y="228600"/>
            <a:ext cx="479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Conditional probability</a:t>
            </a:r>
          </a:p>
        </p:txBody>
      </p:sp>
      <p:pic>
        <p:nvPicPr>
          <p:cNvPr id="51204" name="Picture 4" descr="G:\books\Pe_uk\Powerpoint\Negnevitsky\final\ppt\ch03\WMF\Slide03-1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5400675"/>
            <a:ext cx="7772400" cy="1050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287338" y="258763"/>
            <a:ext cx="87868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number of times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can occur, or the probability that both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will occur, is called       the </a:t>
            </a:r>
            <a:r>
              <a:rPr lang="en-US" sz="3000" b="1">
                <a:solidFill>
                  <a:srgbClr val="FBFE00"/>
                </a:solidFill>
                <a:effectLst>
                  <a:outerShdw blurRad="38100" dist="38100" dir="2700000" algn="tl">
                    <a:srgbClr val="000000"/>
                  </a:outerShdw>
                </a:effectLst>
              </a:rPr>
              <a:t>joint probability </a:t>
            </a:r>
            <a:r>
              <a:rPr lang="en-US" sz="3000">
                <a:solidFill>
                  <a:srgbClr val="FFFFFF"/>
                </a:solidFill>
                <a:effectLst>
                  <a:outerShdw blurRad="38100" dist="38100" dir="2700000" algn="tl">
                    <a:srgbClr val="000000"/>
                  </a:outerShdw>
                </a:effectLst>
              </a:rPr>
              <a:t>of </a:t>
            </a:r>
            <a:r>
              <a:rPr lang="en-US" sz="3000" i="1">
                <a:solidFill>
                  <a:srgbClr val="FFFFFF"/>
                </a:solidFill>
                <a:effectLst>
                  <a:outerShdw blurRad="38100" dist="38100" dir="2700000" algn="tl">
                    <a:srgbClr val="000000"/>
                  </a:outerShdw>
                </a:effectLst>
              </a:rPr>
              <a:t>A</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It is represented mathematically as </a:t>
            </a:r>
            <a:r>
              <a:rPr lang="en-US" sz="3000" i="1">
                <a:solidFill>
                  <a:srgbClr val="FBFE00"/>
                </a:solidFill>
                <a:effectLst>
                  <a:outerShdw blurRad="38100" dist="38100" dir="2700000" algn="tl">
                    <a:srgbClr val="000000"/>
                  </a:outerShdw>
                </a:effectLst>
              </a:rPr>
              <a:t>p</a:t>
            </a:r>
            <a:r>
              <a:rPr lang="en-US" sz="3000">
                <a:solidFill>
                  <a:srgbClr val="FBFE00"/>
                </a:solidFill>
                <a:effectLst>
                  <a:outerShdw blurRad="38100" dist="38100" dir="2700000" algn="tl">
                    <a:srgbClr val="000000"/>
                  </a:outerShdw>
                </a:effectLst>
              </a:rPr>
              <a:t>(</a:t>
            </a:r>
            <a:r>
              <a:rPr lang="en-US" sz="3000" i="1">
                <a:solidFill>
                  <a:srgbClr val="FBFE00"/>
                </a:solidFill>
                <a:effectLst>
                  <a:outerShdw blurRad="38100" dist="38100" dir="2700000" algn="tl">
                    <a:srgbClr val="000000"/>
                  </a:outerShdw>
                </a:effectLst>
              </a:rPr>
              <a:t>A</a:t>
            </a:r>
            <a:r>
              <a:rPr lang="en-US" sz="3000">
                <a:solidFill>
                  <a:srgbClr val="FBFE00"/>
                </a:solidFill>
                <a:effectLst>
                  <a:outerShdw blurRad="38100" dist="38100" dir="2700000" algn="tl">
                    <a:srgbClr val="000000"/>
                  </a:outerShdw>
                </a:effectLst>
                <a:latin typeface="Symbol" pitchFamily="18" charset="2"/>
              </a:rPr>
              <a:t>Ç</a:t>
            </a:r>
            <a:r>
              <a:rPr lang="en-US" sz="3000" i="1">
                <a:solidFill>
                  <a:srgbClr val="FBFE00"/>
                </a:solidFill>
                <a:effectLst>
                  <a:outerShdw blurRad="38100" dist="38100" dir="2700000" algn="tl">
                    <a:srgbClr val="000000"/>
                  </a:outerShdw>
                </a:effectLst>
              </a:rPr>
              <a:t>B</a:t>
            </a:r>
            <a:r>
              <a:rPr lang="en-US" sz="3000">
                <a:solidFill>
                  <a:srgbClr val="FBFE00"/>
                </a:solidFill>
                <a:effectLst>
                  <a:outerShdw blurRad="38100" dist="38100" dir="2700000" algn="tl">
                    <a:srgbClr val="000000"/>
                  </a:outerShdw>
                </a:effectLst>
              </a:rPr>
              <a:t>)</a:t>
            </a:r>
            <a:r>
              <a:rPr lang="en-US" sz="3000">
                <a:solidFill>
                  <a:srgbClr val="FFFFFF"/>
                </a:solidFill>
                <a:effectLst>
                  <a:outerShdw blurRad="38100" dist="38100" dir="2700000" algn="tl">
                    <a:srgbClr val="000000"/>
                  </a:outerShdw>
                </a:effectLst>
              </a:rPr>
              <a:t>. The number of ways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can occur is the probability of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and thus</a:t>
            </a:r>
          </a:p>
        </p:txBody>
      </p:sp>
      <p:sp>
        <p:nvSpPr>
          <p:cNvPr id="52228" name="Rectangle 4"/>
          <p:cNvSpPr>
            <a:spLocks noChangeArrowheads="1"/>
          </p:cNvSpPr>
          <p:nvPr/>
        </p:nvSpPr>
        <p:spPr bwMode="auto">
          <a:xfrm>
            <a:off x="292100" y="4175125"/>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Similarly, the conditional probability of event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occurring given that event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has occurred equals</a:t>
            </a:r>
          </a:p>
        </p:txBody>
      </p:sp>
      <p:pic>
        <p:nvPicPr>
          <p:cNvPr id="52234" name="Picture 10" descr="G:\books\Pe_uk\Powerpoint\Negnevitsky\final\ppt\ch03\WMF\Slide03-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803525"/>
            <a:ext cx="3768725" cy="374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14325" y="1127125"/>
            <a:ext cx="1254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Hence,</a:t>
            </a:r>
          </a:p>
        </p:txBody>
      </p:sp>
      <p:sp>
        <p:nvSpPr>
          <p:cNvPr id="53251" name="Rectangle 3"/>
          <p:cNvSpPr>
            <a:spLocks noChangeArrowheads="1"/>
          </p:cNvSpPr>
          <p:nvPr/>
        </p:nvSpPr>
        <p:spPr bwMode="auto">
          <a:xfrm>
            <a:off x="307975" y="1812925"/>
            <a:ext cx="501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000">
                <a:solidFill>
                  <a:srgbClr val="FFFFFF"/>
                </a:solidFill>
                <a:effectLst>
                  <a:outerShdw blurRad="38100" dist="38100" dir="2700000" algn="tl">
                    <a:srgbClr val="000000"/>
                  </a:outerShdw>
                </a:effectLst>
              </a:rPr>
              <a:t>or</a:t>
            </a:r>
          </a:p>
        </p:txBody>
      </p:sp>
      <p:sp>
        <p:nvSpPr>
          <p:cNvPr id="53252" name="Rectangle 4"/>
          <p:cNvSpPr>
            <a:spLocks noChangeArrowheads="1"/>
          </p:cNvSpPr>
          <p:nvPr/>
        </p:nvSpPr>
        <p:spPr bwMode="auto">
          <a:xfrm>
            <a:off x="285750" y="2489200"/>
            <a:ext cx="72850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000">
                <a:solidFill>
                  <a:srgbClr val="FFFFFF"/>
                </a:solidFill>
                <a:effectLst>
                  <a:outerShdw blurRad="38100" dist="38100" dir="2700000" algn="tl">
                    <a:srgbClr val="000000"/>
                  </a:outerShdw>
                </a:effectLst>
              </a:rPr>
              <a:t>Substituting the last equation into the equation</a:t>
            </a:r>
          </a:p>
        </p:txBody>
      </p:sp>
      <p:sp>
        <p:nvSpPr>
          <p:cNvPr id="53253" name="Rectangle 5"/>
          <p:cNvSpPr>
            <a:spLocks noChangeArrowheads="1"/>
          </p:cNvSpPr>
          <p:nvPr/>
        </p:nvSpPr>
        <p:spPr bwMode="auto">
          <a:xfrm>
            <a:off x="327025" y="4419600"/>
            <a:ext cx="4071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000">
                <a:solidFill>
                  <a:srgbClr val="FFFFFF"/>
                </a:solidFill>
                <a:effectLst>
                  <a:outerShdw blurRad="38100" dist="38100" dir="2700000" algn="tl">
                    <a:srgbClr val="000000"/>
                  </a:outerShdw>
                </a:effectLst>
              </a:rPr>
              <a:t>yields the </a:t>
            </a:r>
            <a:r>
              <a:rPr lang="en-US" sz="3000" b="1">
                <a:solidFill>
                  <a:srgbClr val="FBFE00"/>
                </a:solidFill>
                <a:effectLst>
                  <a:outerShdw blurRad="38100" dist="38100" dir="2700000" algn="tl">
                    <a:srgbClr val="000000"/>
                  </a:outerShdw>
                </a:effectLst>
              </a:rPr>
              <a:t>Bayesian rule</a:t>
            </a:r>
            <a:r>
              <a:rPr lang="en-US" sz="3000">
                <a:solidFill>
                  <a:srgbClr val="FFFFFF"/>
                </a:solidFill>
                <a:effectLst>
                  <a:outerShdw blurRad="38100" dist="38100" dir="2700000" algn="tl">
                    <a:srgbClr val="000000"/>
                  </a:outerShdw>
                </a:effectLst>
              </a:rPr>
              <a:t>:</a:t>
            </a:r>
          </a:p>
        </p:txBody>
      </p:sp>
      <p:pic>
        <p:nvPicPr>
          <p:cNvPr id="53256" name="Picture 8" descr="G:\books\Pe_uk\Powerpoint\Negnevitsky\final\ppt\ch03\WMF\Slide03-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990600"/>
            <a:ext cx="4267200" cy="347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57188" y="2346325"/>
            <a:ext cx="8534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where: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latin typeface="Symbol" pitchFamily="18" charset="2"/>
              </a:rPr>
              <a:t>|</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is the conditional probability that event </a:t>
            </a:r>
            <a:r>
              <a:rPr lang="en-US" sz="3000" i="1">
                <a:solidFill>
                  <a:srgbClr val="FFFFFF"/>
                </a:solidFill>
                <a:effectLst>
                  <a:outerShdw blurRad="38100" dist="38100" dir="2700000" algn="tl">
                    <a:srgbClr val="000000"/>
                  </a:outerShdw>
                </a:effectLst>
              </a:rPr>
              <a:t>A </a:t>
            </a:r>
          </a:p>
          <a:p>
            <a:pPr algn="l"/>
            <a:r>
              <a:rPr lang="en-US" sz="3000">
                <a:solidFill>
                  <a:srgbClr val="FFFFFF"/>
                </a:solidFill>
                <a:effectLst>
                  <a:outerShdw blurRad="38100" dist="38100" dir="2700000" algn="tl">
                    <a:srgbClr val="000000"/>
                  </a:outerShdw>
                </a:effectLst>
              </a:rPr>
              <a:t>  occurs given that event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has occurred;</a:t>
            </a:r>
            <a:r>
              <a:rPr lang="en-US" sz="3000" i="1">
                <a:solidFill>
                  <a:srgbClr val="FFFFFF"/>
                </a:solidFill>
                <a:effectLst>
                  <a:outerShdw blurRad="38100" dist="38100" dir="2700000" algn="tl">
                    <a:srgbClr val="000000"/>
                  </a:outerShdw>
                </a:effectLst>
              </a:rPr>
              <a:t>              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latin typeface="Symbol" pitchFamily="18" charset="2"/>
              </a:rPr>
              <a:t>|</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rPr>
              <a:t>) is the conditional probability of event </a:t>
            </a:r>
            <a:r>
              <a:rPr lang="en-US" sz="3000" i="1">
                <a:solidFill>
                  <a:srgbClr val="FFFFFF"/>
                </a:solidFill>
                <a:effectLst>
                  <a:outerShdw blurRad="38100" dist="38100" dir="2700000" algn="tl">
                    <a:srgbClr val="000000"/>
                  </a:outerShdw>
                </a:effectLst>
              </a:rPr>
              <a:t>B</a:t>
            </a:r>
          </a:p>
          <a:p>
            <a:pPr algn="l"/>
            <a:r>
              <a:rPr lang="en-US" sz="3000">
                <a:solidFill>
                  <a:srgbClr val="FFFFFF"/>
                </a:solidFill>
                <a:effectLst>
                  <a:outerShdw blurRad="38100" dist="38100" dir="2700000" algn="tl">
                    <a:srgbClr val="000000"/>
                  </a:outerShdw>
                </a:effectLst>
              </a:rPr>
              <a:t>  occurring given that event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has occurred;               </a:t>
            </a:r>
            <a:r>
              <a:rPr lang="en-US" sz="3000" i="1">
                <a:solidFill>
                  <a:srgbClr val="FFFFFF"/>
                </a:solidFill>
                <a:effectLst>
                  <a:outerShdw blurRad="38100" dist="38100" dir="2700000" algn="tl">
                    <a:srgbClr val="000000"/>
                  </a:outerShdw>
                </a:effectLst>
              </a:rPr>
              <a:t> 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rPr>
              <a:t>) is the probability of event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occurring;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is the probability of event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occurring.</a:t>
            </a:r>
          </a:p>
        </p:txBody>
      </p:sp>
      <p:sp>
        <p:nvSpPr>
          <p:cNvPr id="54277" name="Rectangle 5"/>
          <p:cNvSpPr>
            <a:spLocks noChangeArrowheads="1"/>
          </p:cNvSpPr>
          <p:nvPr/>
        </p:nvSpPr>
        <p:spPr bwMode="auto">
          <a:xfrm>
            <a:off x="3159125" y="219075"/>
            <a:ext cx="283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Bayesian</a:t>
            </a:r>
            <a:r>
              <a:rPr lang="en-US" sz="3600" b="1">
                <a:solidFill>
                  <a:srgbClr val="FBFE00"/>
                </a:solidFill>
              </a:rPr>
              <a:t> </a:t>
            </a:r>
            <a:r>
              <a:rPr lang="en-US" sz="3600" b="1">
                <a:solidFill>
                  <a:srgbClr val="FBFE00"/>
                </a:solidFill>
                <a:effectLst>
                  <a:outerShdw blurRad="38100" dist="38100" dir="2700000" algn="tl">
                    <a:srgbClr val="000000"/>
                  </a:outerShdw>
                </a:effectLst>
              </a:rPr>
              <a:t>rule</a:t>
            </a:r>
          </a:p>
        </p:txBody>
      </p:sp>
      <p:pic>
        <p:nvPicPr>
          <p:cNvPr id="54279" name="Picture 7" descr="G:\books\Pe_uk\Powerpoint\Negnevitsky\final\ppt\ch03\WMF\Slide03-1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914400"/>
            <a:ext cx="4308475" cy="160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587500" y="230188"/>
            <a:ext cx="5999163" cy="523875"/>
          </a:xfrm>
        </p:spPr>
        <p:txBody>
          <a:bodyPr/>
          <a:lstStyle/>
          <a:p>
            <a:r>
              <a:rPr lang="en-US" sz="3600" b="1"/>
              <a:t>The joint probability</a:t>
            </a:r>
          </a:p>
        </p:txBody>
      </p:sp>
      <p:pic>
        <p:nvPicPr>
          <p:cNvPr id="56325" name="Picture 5" descr="G:\books\Pe_uk\Powerpoint\Negnevitsky\final\ppt\ch03\WMF\Slide03-1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14400"/>
            <a:ext cx="6164263" cy="5383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23850" y="280988"/>
            <a:ext cx="864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If the occurrence of event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depends on only two mutually exclusive events,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and NOT </a:t>
            </a:r>
            <a:r>
              <a:rPr lang="en-US" sz="3000" i="1">
                <a:solidFill>
                  <a:srgbClr val="FFFFFF"/>
                </a:solidFill>
                <a:effectLst>
                  <a:outerShdw blurRad="38100" dist="38100" dir="2700000" algn="tl">
                    <a:srgbClr val="000000"/>
                  </a:outerShdw>
                </a:effectLst>
              </a:rPr>
              <a:t>B</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 we obtain:</a:t>
            </a:r>
          </a:p>
        </p:txBody>
      </p:sp>
      <p:sp>
        <p:nvSpPr>
          <p:cNvPr id="57347" name="Rectangle 3"/>
          <p:cNvSpPr>
            <a:spLocks noChangeArrowheads="1"/>
          </p:cNvSpPr>
          <p:nvPr/>
        </p:nvSpPr>
        <p:spPr bwMode="auto">
          <a:xfrm>
            <a:off x="290513" y="21939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where</a:t>
            </a:r>
            <a:r>
              <a:rPr lang="en-US" sz="3000">
                <a:solidFill>
                  <a:srgbClr val="FFFFFF"/>
                </a:solidFill>
              </a:rPr>
              <a:t> </a:t>
            </a:r>
            <a:r>
              <a:rPr lang="en-US" sz="3000">
                <a:solidFill>
                  <a:srgbClr val="FFFFFF"/>
                </a:solidFill>
                <a:effectLst>
                  <a:outerShdw blurRad="38100" dist="38100" dir="2700000" algn="tl">
                    <a:srgbClr val="000000"/>
                  </a:outerShdw>
                </a:effectLst>
                <a:latin typeface="Symbol" pitchFamily="18" charset="2"/>
              </a:rPr>
              <a:t>Ø</a:t>
            </a:r>
            <a:r>
              <a:rPr lang="en-US" sz="3000">
                <a:solidFill>
                  <a:srgbClr val="FFFFFF"/>
                </a:solidFill>
                <a:latin typeface="Symbol" pitchFamily="18" charset="2"/>
              </a:rPr>
              <a:t> </a:t>
            </a:r>
            <a:r>
              <a:rPr lang="en-US" sz="3000">
                <a:solidFill>
                  <a:srgbClr val="FFFFFF"/>
                </a:solidFill>
                <a:effectLst>
                  <a:outerShdw blurRad="38100" dist="38100" dir="2700000" algn="tl">
                    <a:srgbClr val="000000"/>
                  </a:outerShdw>
                </a:effectLst>
              </a:rPr>
              <a:t>is the logical function NOT.             Similarly,</a:t>
            </a:r>
          </a:p>
        </p:txBody>
      </p:sp>
      <p:sp>
        <p:nvSpPr>
          <p:cNvPr id="57348" name="Rectangle 4"/>
          <p:cNvSpPr>
            <a:spLocks noChangeArrowheads="1"/>
          </p:cNvSpPr>
          <p:nvPr/>
        </p:nvSpPr>
        <p:spPr bwMode="auto">
          <a:xfrm>
            <a:off x="285750" y="4200525"/>
            <a:ext cx="8629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Substituting this equation into the Bayesian rule yields:</a:t>
            </a:r>
          </a:p>
        </p:txBody>
      </p:sp>
      <p:pic>
        <p:nvPicPr>
          <p:cNvPr id="57350" name="Picture 6" descr="G:\books\Pe_uk\Powerpoint\Negnevitsky\final\ppt\ch03\WMF\Slide03-1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71600"/>
            <a:ext cx="6999288" cy="4959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295275" y="1257300"/>
            <a:ext cx="876776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Suppose all rules in the knowledge base are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represented in the following form:                                  </a:t>
            </a:r>
          </a:p>
          <a:p>
            <a:pPr algn="l">
              <a:spcBef>
                <a:spcPct val="50000"/>
              </a:spcBef>
            </a:pPr>
            <a:endParaRPr lang="en-US" sz="3000">
              <a:solidFill>
                <a:srgbClr val="FFFFFF"/>
              </a:solidFill>
              <a:effectLst>
                <a:outerShdw blurRad="38100" dist="38100" dir="2700000" algn="tl">
                  <a:srgbClr val="000000"/>
                </a:outerShdw>
              </a:effectLst>
            </a:endParaRPr>
          </a:p>
          <a:p>
            <a:pPr algn="l">
              <a:spcBef>
                <a:spcPct val="50000"/>
              </a:spcBef>
            </a:pPr>
            <a:endParaRPr lang="en-US" sz="3000">
              <a:solidFill>
                <a:srgbClr val="FFFFFF"/>
              </a:solidFill>
              <a:effectLst>
                <a:outerShdw blurRad="38100" dist="38100" dir="2700000" algn="tl">
                  <a:srgbClr val="000000"/>
                </a:outerShdw>
              </a:effectLst>
            </a:endParaRPr>
          </a:p>
          <a:p>
            <a:pPr algn="l">
              <a:spcBef>
                <a:spcPct val="30000"/>
              </a:spcBef>
            </a:pPr>
            <a:r>
              <a:rPr lang="en-US" sz="3000">
                <a:solidFill>
                  <a:srgbClr val="FFFFFF"/>
                </a:solidFill>
                <a:effectLst>
                  <a:outerShdw blurRad="38100" dist="38100" dir="2700000" algn="tl">
                    <a:srgbClr val="000000"/>
                  </a:outerShdw>
                </a:effectLst>
              </a:rPr>
              <a:t>This rule implies that if event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occurs, then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probability that event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will occur is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a:solidFill>
                  <a:srgbClr val="000000"/>
                </a:solidFill>
                <a:effectLst>
                  <a:outerShdw blurRad="38100" dist="38100" dir="2700000" algn="tl">
                    <a:srgbClr val="FFFFFF"/>
                  </a:outerShdw>
                </a:effectLst>
              </a:rPr>
              <a:t>                          </a:t>
            </a:r>
          </a:p>
          <a:p>
            <a:pPr algn="l">
              <a:spcBef>
                <a:spcPct val="50000"/>
              </a:spcBef>
            </a:pPr>
            <a:r>
              <a:rPr lang="en-US" sz="3000">
                <a:solidFill>
                  <a:srgbClr val="FFFFFF"/>
                </a:solidFill>
                <a:effectLst>
                  <a:outerShdw blurRad="38100" dist="38100" dir="2700000" algn="tl">
                    <a:srgbClr val="000000"/>
                  </a:outerShdw>
                </a:effectLst>
              </a:rPr>
              <a:t>In expert systems,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usually represents a hypothesis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denotes evidence to support this hypothesis.</a:t>
            </a:r>
            <a:endParaRPr lang="en-US" sz="3000" b="1">
              <a:solidFill>
                <a:srgbClr val="FBFE00"/>
              </a:solidFill>
              <a:effectLst>
                <a:outerShdw blurRad="38100" dist="38100" dir="2700000" algn="tl">
                  <a:srgbClr val="000000"/>
                </a:outerShdw>
              </a:effectLst>
            </a:endParaRPr>
          </a:p>
        </p:txBody>
      </p:sp>
      <p:sp>
        <p:nvSpPr>
          <p:cNvPr id="58372" name="Rectangle 4"/>
          <p:cNvSpPr>
            <a:spLocks noChangeArrowheads="1"/>
          </p:cNvSpPr>
          <p:nvPr/>
        </p:nvSpPr>
        <p:spPr bwMode="auto">
          <a:xfrm>
            <a:off x="2386013" y="379413"/>
            <a:ext cx="4376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sz="4000" b="1">
                <a:solidFill>
                  <a:srgbClr val="FBFE00"/>
                </a:solidFill>
                <a:effectLst>
                  <a:outerShdw blurRad="38100" dist="38100" dir="2700000" algn="tl">
                    <a:srgbClr val="000000"/>
                  </a:outerShdw>
                </a:effectLst>
              </a:rPr>
              <a:t>Bayesian reasoning</a:t>
            </a:r>
          </a:p>
        </p:txBody>
      </p:sp>
      <p:sp>
        <p:nvSpPr>
          <p:cNvPr id="58373" name="Rectangle 5"/>
          <p:cNvSpPr>
            <a:spLocks noChangeArrowheads="1"/>
          </p:cNvSpPr>
          <p:nvPr/>
        </p:nvSpPr>
        <p:spPr bwMode="auto">
          <a:xfrm>
            <a:off x="592138" y="2362200"/>
            <a:ext cx="71040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IF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is true                               THEN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is true {with probability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304800" y="503238"/>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The Bayesian rule expressed in terms of hypotheses and evidence looks like this:</a:t>
            </a:r>
          </a:p>
        </p:txBody>
      </p:sp>
      <p:sp>
        <p:nvSpPr>
          <p:cNvPr id="59396" name="Rectangle 4"/>
          <p:cNvSpPr>
            <a:spLocks noChangeArrowheads="1"/>
          </p:cNvSpPr>
          <p:nvPr/>
        </p:nvSpPr>
        <p:spPr bwMode="auto">
          <a:xfrm>
            <a:off x="352425" y="3016250"/>
            <a:ext cx="8763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tabLst>
                <a:tab pos="374650" algn="l"/>
                <a:tab pos="952500" algn="l"/>
              </a:tabLst>
            </a:pPr>
            <a:r>
              <a:rPr lang="en-US" sz="2800">
                <a:solidFill>
                  <a:srgbClr val="FFFFFF"/>
                </a:solidFill>
                <a:effectLst>
                  <a:outerShdw blurRad="38100" dist="38100" dir="2700000" algn="tl">
                    <a:srgbClr val="000000"/>
                  </a:outerShdw>
                </a:effectLst>
              </a:rPr>
              <a:t>where:                                                                                  </a:t>
            </a: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 is the prior probability of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being true;   </a:t>
            </a: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latin typeface="Symbol" pitchFamily="18" charset="2"/>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 is the probability that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being true will</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result in evidence </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rPr>
              <a:t>;                                                             </a:t>
            </a: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a:solidFill>
                  <a:srgbClr val="FFFFFF"/>
                </a:solidFill>
                <a:effectLst>
                  <a:outerShdw blurRad="38100" dist="38100" dir="2700000" algn="tl">
                    <a:srgbClr val="000000"/>
                  </a:outerShdw>
                </a:effectLst>
                <a:latin typeface="Symbol" pitchFamily="18" charset="2"/>
              </a:rPr>
              <a:t>Ø</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 is  the  prior  probability  of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being  	false;                                                                             </a:t>
            </a: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latin typeface="Symbol" pitchFamily="18" charset="2"/>
              </a:rPr>
              <a:t>|Ø</a:t>
            </a:r>
            <a:r>
              <a:rPr lang="en-US" sz="2800" i="1">
                <a:solidFill>
                  <a:srgbClr val="FFFFFF"/>
                </a:solidFill>
                <a:effectLst>
                  <a:outerShdw blurRad="38100" dist="38100" dir="2700000" algn="tl">
                    <a:srgbClr val="000000"/>
                  </a:outerShdw>
                </a:effectLst>
              </a:rPr>
              <a:t>H</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 is the probability of finding evidence </a:t>
            </a:r>
            <a:r>
              <a:rPr lang="en-US" sz="2800" i="1">
                <a:solidFill>
                  <a:srgbClr val="FFFFFF"/>
                </a:solidFill>
                <a:effectLst>
                  <a:outerShdw blurRad="38100" dist="38100" dir="2700000" algn="tl">
                    <a:srgbClr val="000000"/>
                  </a:outerShdw>
                </a:effectLst>
              </a:rPr>
              <a:t>E </a:t>
            </a:r>
            <a:r>
              <a:rPr lang="en-US" sz="2800">
                <a:solidFill>
                  <a:srgbClr val="FFFFFF"/>
                </a:solidFill>
                <a:effectLst>
                  <a:outerShdw blurRad="38100" dist="38100" dir="2700000" algn="tl">
                    <a:srgbClr val="000000"/>
                  </a:outerShdw>
                </a:effectLst>
              </a:rPr>
              <a:t>even      	when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is false.</a:t>
            </a:r>
          </a:p>
        </p:txBody>
      </p:sp>
      <p:pic>
        <p:nvPicPr>
          <p:cNvPr id="59398" name="Picture 6" descr="G:\books\Pe_uk\Powerpoint\Negnevitsky\final\ppt\ch03\WMF\Slide03-1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676400"/>
            <a:ext cx="6996113" cy="139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85750" y="247650"/>
            <a:ext cx="8712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expert systems, the probabilities required to solve  a problem are provided by experts. An expert determines the</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prior probabilities </a:t>
            </a:r>
            <a:r>
              <a:rPr lang="en-US" sz="3000">
                <a:solidFill>
                  <a:srgbClr val="FFFFFF"/>
                </a:solidFill>
                <a:effectLst>
                  <a:outerShdw blurRad="38100" dist="38100" dir="2700000" algn="tl">
                    <a:srgbClr val="000000"/>
                  </a:outerShdw>
                </a:effectLst>
              </a:rPr>
              <a:t>for possible hypotheses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a:solidFill>
                  <a:srgbClr val="FFFFFF"/>
                </a:solidFill>
                <a:effectLst>
                  <a:outerShdw blurRad="38100" dist="38100" dir="2700000" algn="tl">
                    <a:srgbClr val="000000"/>
                  </a:outerShdw>
                </a:effectLst>
                <a:latin typeface="Symbol" pitchFamily="18" charset="2"/>
              </a:rPr>
              <a:t>Ø</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 and also the    </a:t>
            </a:r>
            <a:r>
              <a:rPr lang="en-US" sz="3000" b="1">
                <a:solidFill>
                  <a:srgbClr val="FBFE00"/>
                </a:solidFill>
                <a:effectLst>
                  <a:outerShdw blurRad="38100" dist="38100" dir="2700000" algn="tl">
                    <a:srgbClr val="000000"/>
                  </a:outerShdw>
                </a:effectLst>
              </a:rPr>
              <a:t>conditional probabilities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for observing evidence </a:t>
            </a:r>
            <a:r>
              <a:rPr lang="en-US" sz="3000" i="1">
                <a:solidFill>
                  <a:srgbClr val="FFFFFF"/>
                </a:solidFill>
                <a:effectLst>
                  <a:outerShdw blurRad="38100" dist="38100" dir="2700000" algn="tl">
                    <a:srgbClr val="000000"/>
                  </a:outerShdw>
                </a:effectLst>
              </a:rPr>
              <a:t>E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if hypothesis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is true,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latin typeface="Symbol" pitchFamily="18" charset="2"/>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 and if hypothesis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is false,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latin typeface="Symbol" pitchFamily="18" charset="2"/>
              </a:rPr>
              <a:t>|Ø</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a:t>
            </a:r>
          </a:p>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Users provide information about the evidence observed and the expert system computes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latin typeface="Symbol" pitchFamily="18" charset="2"/>
              </a:rPr>
              <a:t>|</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for hypothesis </a:t>
            </a:r>
            <a:r>
              <a:rPr lang="en-US" sz="3000" i="1">
                <a:solidFill>
                  <a:srgbClr val="FFFFFF"/>
                </a:solidFill>
                <a:effectLst>
                  <a:outerShdw blurRad="38100" dist="38100" dir="2700000" algn="tl">
                    <a:srgbClr val="000000"/>
                  </a:outerShdw>
                </a:effectLst>
              </a:rPr>
              <a:t>H</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in light of the user-supplied evidence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Probability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latin typeface="Symbol" pitchFamily="18" charset="2"/>
              </a:rPr>
              <a:t>|</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is called the </a:t>
            </a:r>
            <a:r>
              <a:rPr lang="en-US" sz="3000" b="1">
                <a:solidFill>
                  <a:srgbClr val="FBFE00"/>
                </a:solidFill>
                <a:effectLst>
                  <a:outerShdw blurRad="38100" dist="38100" dir="2700000" algn="tl">
                    <a:srgbClr val="000000"/>
                  </a:outerShdw>
                </a:effectLst>
              </a:rPr>
              <a:t>posterior probability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of hypothesis </a:t>
            </a:r>
            <a:r>
              <a:rPr lang="en-US" sz="3000" i="1">
                <a:solidFill>
                  <a:srgbClr val="FFFFFF"/>
                </a:solidFill>
                <a:effectLst>
                  <a:outerShdw blurRad="38100" dist="38100" dir="2700000" algn="tl">
                    <a:srgbClr val="000000"/>
                  </a:outerShdw>
                </a:effectLst>
              </a:rPr>
              <a:t>H</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upon observing  evidence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88925" y="244475"/>
            <a:ext cx="87757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4650" indent="-374650"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We can take into account both multiple hypotheses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H</a:t>
            </a:r>
            <a:r>
              <a:rPr lang="en-US" sz="3000" i="1" baseline="-25000">
                <a:solidFill>
                  <a:srgbClr val="FFFFFF"/>
                </a:solidFill>
                <a:effectLst>
                  <a:outerShdw blurRad="38100" dist="38100" dir="2700000" algn="tl">
                    <a:srgbClr val="000000"/>
                  </a:outerShdw>
                </a:effectLst>
              </a:rPr>
              <a:t>m</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and multiple evidences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2</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 The hypotheses as well as the evidences must be mutually exclusive and exhaustive.</a:t>
            </a:r>
          </a:p>
          <a:p>
            <a:pPr marL="374650" indent="-374650"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Single evidence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and multiple hypotheses follow: </a:t>
            </a:r>
          </a:p>
        </p:txBody>
      </p:sp>
      <p:sp>
        <p:nvSpPr>
          <p:cNvPr id="61443" name="Rectangle 3"/>
          <p:cNvSpPr>
            <a:spLocks noChangeArrowheads="1"/>
          </p:cNvSpPr>
          <p:nvPr/>
        </p:nvSpPr>
        <p:spPr bwMode="auto">
          <a:xfrm>
            <a:off x="292100" y="4319588"/>
            <a:ext cx="8470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1475" indent="-371475" algn="ctr">
              <a:buClr>
                <a:schemeClr val="tx2"/>
              </a:buClr>
              <a:buFont typeface="Wingdings" pitchFamily="2" charset="2"/>
              <a:buChar char="n"/>
            </a:pPr>
            <a:r>
              <a:rPr lang="en-US" sz="3000">
                <a:solidFill>
                  <a:srgbClr val="FFFFFF"/>
                </a:solidFill>
                <a:effectLst>
                  <a:outerShdw blurRad="38100" dist="38100" dir="2700000" algn="tl">
                    <a:srgbClr val="000000"/>
                  </a:outerShdw>
                </a:effectLst>
              </a:rPr>
              <a:t>Multiple evidences and multiple hypotheses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follow:</a:t>
            </a:r>
          </a:p>
        </p:txBody>
      </p:sp>
      <p:pic>
        <p:nvPicPr>
          <p:cNvPr id="61448" name="Picture 8" descr="G:\books\Pe_uk\Powerpoint\Negnevitsky\final\ppt\ch03\WMF\Slide03-1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5" y="2763838"/>
            <a:ext cx="685165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95275" y="1144588"/>
            <a:ext cx="8758238"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lnSpc>
                <a:spcPct val="55000"/>
              </a:lnSpc>
              <a:spcBef>
                <a:spcPct val="50000"/>
              </a:spcBef>
            </a:pPr>
            <a:r>
              <a:rPr lang="en-US">
                <a:solidFill>
                  <a:srgbClr val="FBFE00"/>
                </a:solidFill>
                <a:effectLst>
                  <a:outerShdw blurRad="38100" dist="38100" dir="2700000" algn="tl">
                    <a:srgbClr val="000000"/>
                  </a:outerShdw>
                </a:effectLst>
                <a:latin typeface="Wingdings" pitchFamily="2" charset="2"/>
              </a:rPr>
              <a:t>n</a:t>
            </a:r>
            <a:r>
              <a:rPr lang="en-US">
                <a:solidFill>
                  <a:srgbClr val="FBFE00"/>
                </a:solidFill>
                <a:effectLst>
                  <a:outerShdw blurRad="38100" dist="38100" dir="2700000" algn="tl">
                    <a:srgbClr val="000000"/>
                  </a:outerShdw>
                </a:effectLst>
                <a:latin typeface="MonotypeSorts" charset="0"/>
              </a:rPr>
              <a:t>  </a:t>
            </a:r>
            <a:r>
              <a:rPr lang="en-US" sz="3000">
                <a:solidFill>
                  <a:srgbClr val="FFFFFF"/>
                </a:solidFill>
                <a:effectLst>
                  <a:outerShdw blurRad="38100" dist="38100" dir="2700000" algn="tl">
                    <a:srgbClr val="000000"/>
                  </a:outerShdw>
                </a:effectLst>
              </a:rPr>
              <a:t>Information can be incomplete, inconsistent,</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uncertain, or all three. In other words, information</a:t>
            </a:r>
          </a:p>
          <a:p>
            <a:pPr marL="360363" indent="-360363" algn="l">
              <a:lnSpc>
                <a:spcPct val="55000"/>
              </a:lnSpc>
              <a:spcBef>
                <a:spcPct val="50000"/>
              </a:spcBef>
            </a:pP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is often unsuitable for solving a problem.</a:t>
            </a:r>
          </a:p>
          <a:p>
            <a:pPr marL="360363" indent="-360363" algn="l">
              <a:lnSpc>
                <a:spcPct val="55000"/>
              </a:lnSpc>
              <a:spcBef>
                <a:spcPct val="50000"/>
              </a:spcBef>
            </a:pPr>
            <a:r>
              <a:rPr lang="en-US">
                <a:solidFill>
                  <a:srgbClr val="FBFE00"/>
                </a:solidFill>
                <a:effectLst>
                  <a:outerShdw blurRad="38100" dist="38100" dir="2700000" algn="tl">
                    <a:srgbClr val="000000"/>
                  </a:outerShdw>
                </a:effectLst>
                <a:latin typeface="Wingdings" pitchFamily="2" charset="2"/>
              </a:rPr>
              <a:t>n</a:t>
            </a:r>
            <a:r>
              <a:rPr lang="en-US">
                <a:solidFill>
                  <a:srgbClr val="FBFE00"/>
                </a:solidFill>
                <a:effectLst>
                  <a:outerShdw blurRad="38100" dist="38100" dir="2700000" algn="tl">
                    <a:srgbClr val="000000"/>
                  </a:outerShdw>
                </a:effectLst>
                <a:latin typeface="MonotypeSorts" charset="0"/>
              </a:rPr>
              <a:t>  </a:t>
            </a:r>
            <a:r>
              <a:rPr lang="en-US" sz="3000" b="1">
                <a:solidFill>
                  <a:srgbClr val="FBFE00"/>
                </a:solidFill>
                <a:effectLst>
                  <a:outerShdw blurRad="38100" dist="38100" dir="2700000" algn="tl">
                    <a:srgbClr val="000000"/>
                  </a:outerShdw>
                </a:effectLst>
              </a:rPr>
              <a:t>Uncertainty </a:t>
            </a:r>
            <a:r>
              <a:rPr lang="en-US" sz="3000">
                <a:solidFill>
                  <a:srgbClr val="FFFFFF"/>
                </a:solidFill>
                <a:effectLst>
                  <a:outerShdw blurRad="38100" dist="38100" dir="2700000" algn="tl">
                    <a:srgbClr val="000000"/>
                  </a:outerShdw>
                </a:effectLst>
              </a:rPr>
              <a:t>is defined as the lack of the exact</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knowledge that would enable us to reach a perfectly</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reliable conclusion. Classical logic permits only</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exact reasoning. It assumes that perfect knowledge</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always exists and the </a:t>
            </a:r>
            <a:r>
              <a:rPr lang="en-US" sz="3000" b="1" i="1">
                <a:solidFill>
                  <a:srgbClr val="FBFE00"/>
                </a:solidFill>
                <a:effectLst>
                  <a:outerShdw blurRad="38100" dist="38100" dir="2700000" algn="tl">
                    <a:srgbClr val="000000"/>
                  </a:outerShdw>
                </a:effectLst>
              </a:rPr>
              <a:t>law of the excluded middle</a:t>
            </a:r>
          </a:p>
          <a:p>
            <a:pPr marL="360363" indent="-360363" algn="l">
              <a:lnSpc>
                <a:spcPct val="55000"/>
              </a:lnSpc>
              <a:spcBef>
                <a:spcPct val="50000"/>
              </a:spcBef>
            </a:pPr>
            <a:r>
              <a:rPr lang="en-US" sz="3000">
                <a:solidFill>
                  <a:srgbClr val="FFFFFF"/>
                </a:solidFill>
                <a:effectLst>
                  <a:outerShdw blurRad="38100" dist="38100" dir="2700000" algn="tl">
                    <a:srgbClr val="000000"/>
                  </a:outerShdw>
                </a:effectLst>
              </a:rPr>
              <a:t>    can always be applied:</a:t>
            </a:r>
          </a:p>
          <a:p>
            <a:pPr marL="360363" indent="-360363" algn="l">
              <a:spcBef>
                <a:spcPct val="50000"/>
              </a:spcBef>
            </a:pPr>
            <a:r>
              <a:rPr lang="en-US" sz="3000" b="1">
                <a:solidFill>
                  <a:srgbClr val="FBFE00"/>
                </a:solidFill>
                <a:effectLst>
                  <a:outerShdw blurRad="38100" dist="38100" dir="2700000" algn="tl">
                    <a:srgbClr val="000000"/>
                  </a:outerShdw>
                </a:effectLst>
              </a:rPr>
              <a:t>    IF 	       </a:t>
            </a:r>
            <a:r>
              <a:rPr lang="en-US" sz="3000" b="1" i="1">
                <a:solidFill>
                  <a:srgbClr val="FBFE00"/>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is true 		       IF  	</a:t>
            </a:r>
            <a:r>
              <a:rPr lang="en-US" sz="3000" b="1" i="1">
                <a:solidFill>
                  <a:srgbClr val="FBFE00"/>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is false</a:t>
            </a:r>
          </a:p>
          <a:p>
            <a:pPr marL="360363" indent="-360363" algn="l">
              <a:lnSpc>
                <a:spcPct val="55000"/>
              </a:lnSpc>
              <a:spcBef>
                <a:spcPct val="50000"/>
              </a:spcBef>
            </a:pPr>
            <a:r>
              <a:rPr lang="en-US" sz="3000" b="1">
                <a:solidFill>
                  <a:srgbClr val="FBFE00"/>
                </a:solidFill>
                <a:effectLst>
                  <a:outerShdw blurRad="38100" dist="38100" dir="2700000" algn="tl">
                    <a:srgbClr val="000000"/>
                  </a:outerShdw>
                </a:effectLst>
              </a:rPr>
              <a:t>    THEN </a:t>
            </a:r>
            <a:r>
              <a:rPr lang="en-US" sz="3000" b="1" i="1">
                <a:solidFill>
                  <a:srgbClr val="FBFE00"/>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is not false 	       THEN </a:t>
            </a:r>
            <a:r>
              <a:rPr lang="en-US" sz="3000" b="1" i="1">
                <a:solidFill>
                  <a:srgbClr val="FBFE00"/>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is not true</a:t>
            </a:r>
          </a:p>
        </p:txBody>
      </p:sp>
      <p:sp>
        <p:nvSpPr>
          <p:cNvPr id="43012" name="Rectangle 4"/>
          <p:cNvSpPr>
            <a:spLocks noChangeArrowheads="1"/>
          </p:cNvSpPr>
          <p:nvPr/>
        </p:nvSpPr>
        <p:spPr bwMode="auto">
          <a:xfrm>
            <a:off x="309563" y="233363"/>
            <a:ext cx="82470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spcBef>
                <a:spcPct val="50000"/>
              </a:spcBef>
            </a:pPr>
            <a:r>
              <a:rPr lang="en-US" sz="4000" b="1">
                <a:solidFill>
                  <a:srgbClr val="FBFE00"/>
                </a:solidFill>
                <a:effectLst>
                  <a:outerShdw blurRad="38100" dist="38100" dir="2700000" algn="tl">
                    <a:srgbClr val="000000"/>
                  </a:outerShdw>
                </a:effectLst>
              </a:rPr>
              <a:t>Introduction, or what is uncertainty?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90513" y="776288"/>
            <a:ext cx="87772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This requires to obtain the conditional probabilities                                         of all possible combinations of evidences for all hypotheses, and thus  places an enormous burden                  on the expert.</a:t>
            </a:r>
          </a:p>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Therefore, in expert systems, conditional     independence among different evidences assumed. Thus, instead of the unworkable </a:t>
            </a:r>
            <a:r>
              <a:rPr lang="en-US" sz="3000" i="1">
                <a:solidFill>
                  <a:srgbClr val="FFFFFF"/>
                </a:solidFill>
                <a:effectLst>
                  <a:outerShdw blurRad="38100" dist="38100" dir="2700000" algn="tl">
                    <a:srgbClr val="000000"/>
                  </a:outerShdw>
                </a:effectLst>
              </a:rPr>
              <a:t>equation</a:t>
            </a:r>
            <a:r>
              <a:rPr lang="en-US" sz="3000">
                <a:solidFill>
                  <a:srgbClr val="FFFFFF"/>
                </a:solidFill>
                <a:effectLst>
                  <a:outerShdw blurRad="38100" dist="38100" dir="2700000" algn="tl">
                    <a:srgbClr val="000000"/>
                  </a:outerShdw>
                </a:effectLst>
              </a:rPr>
              <a:t>, we                     attain:</a:t>
            </a:r>
          </a:p>
        </p:txBody>
      </p:sp>
      <p:pic>
        <p:nvPicPr>
          <p:cNvPr id="62472" name="Picture 8" descr="G:\books\Pe_uk\Powerpoint\Negnevitsky\final\ppt\ch03\WMF\Slide03-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4746625"/>
            <a:ext cx="8528050" cy="175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319088" y="1262063"/>
            <a:ext cx="859155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Let us consider a simple example.</a:t>
            </a:r>
          </a:p>
          <a:p>
            <a:pPr algn="l">
              <a:spcBef>
                <a:spcPct val="50000"/>
              </a:spcBef>
            </a:pPr>
            <a:r>
              <a:rPr lang="en-US" sz="3000">
                <a:solidFill>
                  <a:srgbClr val="FFFFFF"/>
                </a:solidFill>
                <a:effectLst>
                  <a:outerShdw blurRad="38100" dist="38100" dir="2700000" algn="tl">
                    <a:srgbClr val="000000"/>
                  </a:outerShdw>
                </a:effectLst>
              </a:rPr>
              <a:t>Suppose an expert, given three conditionally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independent evidences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creates three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mutually exclusive and exhaustive hypotheses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and provides prior probabilities for these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hypotheses –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respectively.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The expert also determines the conditional                   probabilities of observing each evidence for all</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possible hypotheses.</a:t>
            </a:r>
          </a:p>
        </p:txBody>
      </p:sp>
      <p:sp>
        <p:nvSpPr>
          <p:cNvPr id="63493" name="Rectangle 5"/>
          <p:cNvSpPr>
            <a:spLocks noChangeArrowheads="1"/>
          </p:cNvSpPr>
          <p:nvPr/>
        </p:nvSpPr>
        <p:spPr bwMode="auto">
          <a:xfrm>
            <a:off x="906463" y="417513"/>
            <a:ext cx="730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00"/>
                </a:solidFill>
              </a:rPr>
              <a:t> </a:t>
            </a:r>
            <a:r>
              <a:rPr lang="en-US" sz="3600" b="1">
                <a:solidFill>
                  <a:srgbClr val="FBFE00"/>
                </a:solidFill>
                <a:effectLst>
                  <a:outerShdw blurRad="38100" dist="38100" dir="2700000" algn="tl">
                    <a:srgbClr val="000000"/>
                  </a:outerShdw>
                </a:effectLst>
              </a:rPr>
              <a:t>Ranking potentially true hypotheses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958850" y="222250"/>
            <a:ext cx="780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600" b="1">
                <a:solidFill>
                  <a:srgbClr val="FBFE00"/>
                </a:solidFill>
                <a:effectLst>
                  <a:outerShdw blurRad="38100" dist="38100" dir="2700000" algn="tl">
                    <a:srgbClr val="000000"/>
                  </a:outerShdw>
                </a:effectLst>
              </a:rPr>
              <a:t>The prior and conditional probabilities</a:t>
            </a:r>
          </a:p>
        </p:txBody>
      </p:sp>
      <p:sp>
        <p:nvSpPr>
          <p:cNvPr id="64516" name="Rectangle 4"/>
          <p:cNvSpPr>
            <a:spLocks noChangeArrowheads="1"/>
          </p:cNvSpPr>
          <p:nvPr/>
        </p:nvSpPr>
        <p:spPr bwMode="auto">
          <a:xfrm>
            <a:off x="309563" y="5040313"/>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Assume that we first observe evidence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The expert system computes the posterior probabilities for all hypotheses as</a:t>
            </a:r>
          </a:p>
        </p:txBody>
      </p:sp>
      <p:pic>
        <p:nvPicPr>
          <p:cNvPr id="64517" name="Picture 5" descr="G:\books\Pe_uk\Powerpoint\Negnevitsky\final\ppt\ch03\WMF\Slide03-2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914400"/>
            <a:ext cx="5211763" cy="4067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52425" y="4618038"/>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After evidence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is observed, belief in hypothesis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decreases and becomes equal to belief in hypothesis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Belief in hypothesis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increases and even nearly reaches beliefs in hypotheses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a:t>
            </a:r>
          </a:p>
        </p:txBody>
      </p:sp>
      <p:sp>
        <p:nvSpPr>
          <p:cNvPr id="65539" name="Rectangle 3"/>
          <p:cNvSpPr>
            <a:spLocks noChangeArrowheads="1"/>
          </p:cNvSpPr>
          <p:nvPr/>
        </p:nvSpPr>
        <p:spPr bwMode="auto">
          <a:xfrm>
            <a:off x="309563" y="2133600"/>
            <a:ext cx="1041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solidFill>
                  <a:srgbClr val="FFFFFF"/>
                </a:solidFill>
                <a:effectLst>
                  <a:outerShdw blurRad="38100" dist="38100" dir="2700000" algn="tl">
                    <a:srgbClr val="000000"/>
                  </a:outerShdw>
                </a:effectLst>
              </a:rPr>
              <a:t>Thus,</a:t>
            </a:r>
          </a:p>
        </p:txBody>
      </p:sp>
      <p:pic>
        <p:nvPicPr>
          <p:cNvPr id="65542" name="Picture 6" descr="G:\books\Pe_uk\Powerpoint\Negnevitsky\final\ppt\ch03\WMF\Slide03-2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575" y="204788"/>
            <a:ext cx="6546850" cy="461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95275" y="25717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Suppose now that we observe evidence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The posterior probabilities are calculated as</a:t>
            </a:r>
          </a:p>
        </p:txBody>
      </p:sp>
      <p:sp>
        <p:nvSpPr>
          <p:cNvPr id="66563" name="Rectangle 3"/>
          <p:cNvSpPr>
            <a:spLocks noChangeArrowheads="1"/>
          </p:cNvSpPr>
          <p:nvPr/>
        </p:nvSpPr>
        <p:spPr bwMode="auto">
          <a:xfrm>
            <a:off x="309563" y="2881313"/>
            <a:ext cx="1179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800">
                <a:solidFill>
                  <a:srgbClr val="FFFFFF"/>
                </a:solidFill>
                <a:effectLst>
                  <a:outerShdw blurRad="38100" dist="38100" dir="2700000" algn="tl">
                    <a:srgbClr val="000000"/>
                  </a:outerShdw>
                </a:effectLst>
              </a:rPr>
              <a:t>Hence,</a:t>
            </a:r>
          </a:p>
        </p:txBody>
      </p:sp>
      <p:pic>
        <p:nvPicPr>
          <p:cNvPr id="66566" name="Picture 6" descr="G:\books\Pe_uk\Powerpoint\Negnevitsky\final\ppt\ch03\WMF\Slide03-2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314450"/>
            <a:ext cx="8469312" cy="4956175"/>
          </a:xfrm>
          <a:prstGeom prst="rect">
            <a:avLst/>
          </a:prstGeom>
          <a:noFill/>
          <a:extLst>
            <a:ext uri="{909E8E84-426E-40DD-AFC4-6F175D3DCCD1}">
              <a14:hiddenFill xmlns:a14="http://schemas.microsoft.com/office/drawing/2010/main">
                <a:solidFill>
                  <a:srgbClr val="FFFFFF"/>
                </a:solidFill>
              </a14:hiddenFill>
            </a:ext>
          </a:extLst>
        </p:spPr>
      </p:pic>
      <p:sp>
        <p:nvSpPr>
          <p:cNvPr id="66564" name="Rectangle 4"/>
          <p:cNvSpPr>
            <a:spLocks noChangeArrowheads="1"/>
          </p:cNvSpPr>
          <p:nvPr/>
        </p:nvSpPr>
        <p:spPr bwMode="auto">
          <a:xfrm>
            <a:off x="323850" y="6018213"/>
            <a:ext cx="838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defTabSz="225425"/>
            <a:r>
              <a:rPr lang="en-US" sz="2800">
                <a:solidFill>
                  <a:srgbClr val="FFFFFF"/>
                </a:solidFill>
                <a:effectLst>
                  <a:outerShdw blurRad="38100" dist="38100" dir="2700000" algn="tl">
                    <a:srgbClr val="000000"/>
                  </a:outerShdw>
                </a:effectLst>
              </a:rPr>
              <a:t>Hypothesis </a:t>
            </a:r>
            <a:r>
              <a:rPr lang="en-US" sz="2800" i="1">
                <a:solidFill>
                  <a:srgbClr val="FFFFFF"/>
                </a:solidFill>
                <a:effectLst>
                  <a:outerShdw blurRad="38100" dist="38100" dir="2700000" algn="tl">
                    <a:srgbClr val="000000"/>
                  </a:outerShdw>
                </a:effectLst>
              </a:rPr>
              <a:t>H</a:t>
            </a:r>
            <a:r>
              <a:rPr lang="en-US" sz="2800" baseline="-25000">
                <a:solidFill>
                  <a:srgbClr val="FFFFFF"/>
                </a:solidFill>
                <a:effectLst>
                  <a:outerShdw blurRad="38100" dist="38100" dir="2700000" algn="tl">
                    <a:srgbClr val="000000"/>
                  </a:outerShdw>
                </a:effectLst>
              </a:rPr>
              <a:t>2</a:t>
            </a:r>
            <a:r>
              <a:rPr lang="en-US" sz="2800">
                <a:solidFill>
                  <a:srgbClr val="FFFFFF"/>
                </a:solidFill>
                <a:effectLst>
                  <a:outerShdw blurRad="38100" dist="38100" dir="2700000" algn="tl">
                    <a:srgbClr val="000000"/>
                  </a:outerShdw>
                </a:effectLst>
              </a:rPr>
              <a:t> has now become the most likely 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95275" y="2508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After observing evidence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the final posterior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probabilities for all hypotheses are calculated:</a:t>
            </a:r>
          </a:p>
        </p:txBody>
      </p:sp>
      <p:sp>
        <p:nvSpPr>
          <p:cNvPr id="67587" name="Rectangle 3"/>
          <p:cNvSpPr>
            <a:spLocks noChangeArrowheads="1"/>
          </p:cNvSpPr>
          <p:nvPr/>
        </p:nvSpPr>
        <p:spPr bwMode="auto">
          <a:xfrm>
            <a:off x="304800" y="5000625"/>
            <a:ext cx="8763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Although the initial ranking was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only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hypotheses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H</a:t>
            </a:r>
            <a:r>
              <a:rPr lang="en-US" sz="3000" baseline="-25000">
                <a:solidFill>
                  <a:srgbClr val="FFFFFF"/>
                </a:solidFill>
                <a:effectLst>
                  <a:outerShdw blurRad="38100" dist="38100" dir="2700000" algn="tl">
                    <a:srgbClr val="000000"/>
                  </a:outerShdw>
                </a:effectLst>
              </a:rPr>
              <a:t>3</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remain under consideration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after all evidences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2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E</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were observed.</a:t>
            </a:r>
          </a:p>
        </p:txBody>
      </p:sp>
      <p:pic>
        <p:nvPicPr>
          <p:cNvPr id="67590" name="Picture 6" descr="G:\books\Pe_uk\Powerpoint\Negnevitsky\final\ppt\ch03\WMF\Slide03-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291513" cy="372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p:cNvSpPr>
          <p:nvPr/>
        </p:nvSpPr>
        <p:spPr bwMode="auto">
          <a:xfrm>
            <a:off x="290513" y="1260475"/>
            <a:ext cx="876776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framework for Bayesian reasoning requires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probability values as primary inputs.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assessment of these values usually involves human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judgement. However, psychological research</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shows that humans cannot elicit probability values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consistent with the Bayesian rules.</a:t>
            </a:r>
            <a:r>
              <a:rPr lang="en-US" sz="3000">
                <a:solidFill>
                  <a:srgbClr val="FBFE00"/>
                </a:solidFill>
                <a:effectLst>
                  <a:outerShdw blurRad="38100" dist="38100" dir="2700000" algn="tl">
                    <a:srgbClr val="000000"/>
                  </a:outerShdw>
                </a:effectLst>
                <a:latin typeface="MonotypeSorts" charset="0"/>
              </a:rPr>
              <a:t> </a:t>
            </a:r>
            <a:r>
              <a:rPr lang="en-US" sz="3000">
                <a:solidFill>
                  <a:srgbClr val="000000"/>
                </a:solidFill>
                <a:effectLst>
                  <a:outerShdw blurRad="38100" dist="38100" dir="2700000" algn="tl">
                    <a:srgbClr val="FFFFFF"/>
                  </a:outerShdw>
                </a:effectLst>
              </a:rPr>
              <a:t> </a:t>
            </a:r>
          </a:p>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This suggests that the conditional probabilities may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be inconsistent with the prior probabilities given by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the expert.</a:t>
            </a:r>
          </a:p>
        </p:txBody>
      </p:sp>
      <p:sp>
        <p:nvSpPr>
          <p:cNvPr id="68611" name="Rectangle 1027"/>
          <p:cNvSpPr>
            <a:spLocks noChangeArrowheads="1"/>
          </p:cNvSpPr>
          <p:nvPr/>
        </p:nvSpPr>
        <p:spPr bwMode="auto">
          <a:xfrm>
            <a:off x="1414463" y="381000"/>
            <a:ext cx="6311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4000" b="1">
                <a:solidFill>
                  <a:srgbClr val="FBFE00"/>
                </a:solidFill>
                <a:effectLst>
                  <a:outerShdw blurRad="38100" dist="38100" dir="2700000" algn="tl">
                    <a:srgbClr val="000000"/>
                  </a:outerShdw>
                </a:effectLst>
              </a:rPr>
              <a:t>Bias of the Bayesian method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90513" y="852488"/>
            <a:ext cx="8639175"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lnSpc>
                <a:spcPct val="85000"/>
              </a:lnSpc>
              <a:spcBef>
                <a:spcPct val="50000"/>
              </a:spcBef>
              <a:buClr>
                <a:schemeClr val="tx2"/>
              </a:buClr>
              <a:buFont typeface="Wingdings" pitchFamily="2" charset="2"/>
              <a:buChar char="n"/>
              <a:tabLst>
                <a:tab pos="0" algn="l"/>
              </a:tabLst>
            </a:pPr>
            <a:r>
              <a:rPr lang="en-US" sz="3000">
                <a:solidFill>
                  <a:srgbClr val="FFFFFF"/>
                </a:solidFill>
                <a:effectLst>
                  <a:outerShdw blurRad="38100" dist="38100" dir="2700000" algn="tl">
                    <a:srgbClr val="000000"/>
                  </a:outerShdw>
                </a:effectLst>
              </a:rPr>
              <a:t>Consider, for example, a car that does not start and</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makes odd noises when you press the starter.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conditional probability of the starter being faulty if</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the car makes odd noises may be expressed as:</a:t>
            </a:r>
          </a:p>
          <a:p>
            <a:pPr marL="360363" indent="-360363" algn="l">
              <a:lnSpc>
                <a:spcPct val="85000"/>
              </a:lnSpc>
              <a:spcBef>
                <a:spcPct val="50000"/>
              </a:spcBef>
              <a:tabLst>
                <a:tab pos="0" algn="l"/>
              </a:tabLst>
            </a:pPr>
            <a:r>
              <a:rPr lang="en-US" sz="3000">
                <a:solidFill>
                  <a:srgbClr val="FBFE00"/>
                </a:solidFill>
                <a:effectLst>
                  <a:outerShdw blurRad="38100" dist="38100" dir="2700000" algn="tl">
                    <a:srgbClr val="000000"/>
                  </a:outerShdw>
                </a:effectLst>
              </a:rPr>
              <a:t>    IF </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the symptom is “odd noises”                                                                </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THEN      the starter is bad {with probability 0.7}</a:t>
            </a:r>
          </a:p>
          <a:p>
            <a:pPr marL="360363" indent="-360363" algn="l">
              <a:lnSpc>
                <a:spcPct val="85000"/>
              </a:lnSpc>
              <a:spcBef>
                <a:spcPct val="50000"/>
              </a:spcBef>
              <a:buClr>
                <a:schemeClr val="tx2"/>
              </a:buClr>
              <a:buFont typeface="Wingdings" pitchFamily="2" charset="2"/>
              <a:buChar char="n"/>
              <a:tabLst>
                <a:tab pos="0" algn="l"/>
              </a:tabLst>
            </a:pPr>
            <a:r>
              <a:rPr lang="en-US" sz="3000">
                <a:solidFill>
                  <a:srgbClr val="FFFFFF"/>
                </a:solidFill>
                <a:effectLst>
                  <a:outerShdw blurRad="38100" dist="38100" dir="2700000" algn="tl">
                    <a:srgbClr val="000000"/>
                  </a:outerShdw>
                </a:effectLst>
              </a:rPr>
              <a:t>Consider, for example, a car that does not start and                                   makes odd noises when you press the starter. The                        conditional probability of the starter being faulty if                                         the car makes odd noises may be expressed as:</a:t>
            </a:r>
          </a:p>
          <a:p>
            <a:pPr marL="360363" indent="-360363" algn="l">
              <a:spcBef>
                <a:spcPct val="30000"/>
              </a:spcBef>
              <a:buClr>
                <a:schemeClr val="tx2"/>
              </a:buClr>
              <a:buFont typeface="Wingdings" pitchFamily="2" charset="2"/>
              <a:buNone/>
              <a:tabLst>
                <a:tab pos="0" algn="l"/>
              </a:tabLst>
            </a:pPr>
            <a:r>
              <a:rPr lang="en-US" sz="3000" i="1">
                <a:solidFill>
                  <a:srgbClr val="FBFE00"/>
                </a:solidFill>
                <a:effectLst>
                  <a:outerShdw blurRad="38100" dist="38100" dir="2700000" algn="tl">
                    <a:srgbClr val="000000"/>
                  </a:outerShdw>
                </a:effectLst>
              </a:rPr>
              <a:t>             P</a:t>
            </a:r>
            <a:r>
              <a:rPr lang="en-US" sz="3000">
                <a:solidFill>
                  <a:srgbClr val="FBFE00"/>
                </a:solidFill>
                <a:effectLst>
                  <a:outerShdw blurRad="38100" dist="38100" dir="2700000" algn="tl">
                    <a:srgbClr val="000000"/>
                  </a:outerShdw>
                </a:effectLst>
              </a:rPr>
              <a:t>(starter is not bad</a:t>
            </a:r>
            <a:r>
              <a:rPr lang="en-US" sz="3000">
                <a:solidFill>
                  <a:srgbClr val="FBFE00"/>
                </a:solidFill>
                <a:effectLst>
                  <a:outerShdw blurRad="38100" dist="38100" dir="2700000" algn="tl">
                    <a:srgbClr val="000000"/>
                  </a:outerShdw>
                </a:effectLst>
                <a:latin typeface="Symbol" pitchFamily="18" charset="2"/>
              </a:rPr>
              <a:t>|</a:t>
            </a:r>
            <a:r>
              <a:rPr lang="en-US" sz="3000">
                <a:solidFill>
                  <a:srgbClr val="FBFE00"/>
                </a:solidFill>
                <a:effectLst>
                  <a:outerShdw blurRad="38100" dist="38100" dir="2700000" algn="tl">
                    <a:srgbClr val="000000"/>
                  </a:outerShdw>
                </a:effectLst>
              </a:rPr>
              <a:t>odd noises) =                                                              	   = </a:t>
            </a:r>
            <a:r>
              <a:rPr lang="en-US" sz="3000" i="1">
                <a:solidFill>
                  <a:srgbClr val="FBFE00"/>
                </a:solidFill>
                <a:effectLst>
                  <a:outerShdw blurRad="38100" dist="38100" dir="2700000" algn="tl">
                    <a:srgbClr val="000000"/>
                  </a:outerShdw>
                </a:effectLst>
              </a:rPr>
              <a:t>p</a:t>
            </a:r>
            <a:r>
              <a:rPr lang="en-US" sz="3000">
                <a:solidFill>
                  <a:srgbClr val="FBFE00"/>
                </a:solidFill>
                <a:effectLst>
                  <a:outerShdw blurRad="38100" dist="38100" dir="2700000" algn="tl">
                    <a:srgbClr val="000000"/>
                  </a:outerShdw>
                </a:effectLst>
              </a:rPr>
              <a:t>(starter is good</a:t>
            </a:r>
            <a:r>
              <a:rPr lang="en-US" sz="3000">
                <a:solidFill>
                  <a:srgbClr val="FBFE00"/>
                </a:solidFill>
                <a:effectLst>
                  <a:outerShdw blurRad="38100" dist="38100" dir="2700000" algn="tl">
                    <a:srgbClr val="000000"/>
                  </a:outerShdw>
                </a:effectLst>
                <a:latin typeface="Symbol" pitchFamily="18" charset="2"/>
              </a:rPr>
              <a:t>|</a:t>
            </a:r>
            <a:r>
              <a:rPr lang="en-US" sz="3000">
                <a:solidFill>
                  <a:srgbClr val="FBFE00"/>
                </a:solidFill>
                <a:effectLst>
                  <a:outerShdw blurRad="38100" dist="38100" dir="2700000" algn="tl">
                    <a:srgbClr val="000000"/>
                  </a:outerShdw>
                </a:effectLst>
              </a:rPr>
              <a:t>odd noises) = 1</a:t>
            </a:r>
            <a:r>
              <a:rPr lang="en-US" sz="3000">
                <a:solidFill>
                  <a:srgbClr val="FBFE00"/>
                </a:solidFill>
                <a:effectLst>
                  <a:outerShdw blurRad="38100" dist="38100" dir="2700000" algn="tl">
                    <a:srgbClr val="000000"/>
                  </a:outerShdw>
                </a:effectLst>
                <a:latin typeface="Symbol" pitchFamily="18" charset="2"/>
              </a:rPr>
              <a:t>-</a:t>
            </a:r>
            <a:r>
              <a:rPr lang="en-US" sz="3000">
                <a:solidFill>
                  <a:srgbClr val="FBFE00"/>
                </a:solidFill>
                <a:effectLst>
                  <a:outerShdw blurRad="38100" dist="38100" dir="2700000" algn="tl">
                    <a:srgbClr val="000000"/>
                  </a:outerShdw>
                </a:effectLst>
              </a:rPr>
              <a:t>0.7 = 0.3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95275" y="263525"/>
            <a:ext cx="8793163"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spcBef>
                <a:spcPct val="50000"/>
              </a:spcBef>
              <a:buClr>
                <a:schemeClr val="tx2"/>
              </a:buClr>
              <a:buFont typeface="Wingdings" pitchFamily="2" charset="2"/>
              <a:buChar char="n"/>
              <a:tabLst>
                <a:tab pos="0" algn="l"/>
                <a:tab pos="101600" algn="l"/>
                <a:tab pos="577850" algn="l"/>
                <a:tab pos="663575" algn="l"/>
                <a:tab pos="1327150" algn="l"/>
              </a:tabLst>
            </a:pPr>
            <a:r>
              <a:rPr lang="en-US" sz="3000">
                <a:solidFill>
                  <a:srgbClr val="FFFFFF"/>
                </a:solidFill>
                <a:effectLst>
                  <a:outerShdw blurRad="38100" dist="38100" dir="2700000" algn="tl">
                    <a:srgbClr val="000000"/>
                  </a:outerShdw>
                </a:effectLst>
              </a:rPr>
              <a:t>Therefore, we can obtain a companion rule that states</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IF      </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the symptom is “odd noises”</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THEN the starter is good {with probability 0.3}</a:t>
            </a:r>
            <a:r>
              <a:rPr lang="en-US" sz="3000">
                <a:solidFill>
                  <a:srgbClr val="FBFE00"/>
                </a:solidFill>
                <a:effectLst>
                  <a:outerShdw blurRad="38100" dist="38100" dir="2700000" algn="tl">
                    <a:srgbClr val="000000"/>
                  </a:outerShdw>
                </a:effectLst>
                <a:latin typeface="MonotypeSorts" charset="0"/>
              </a:rPr>
              <a:t> </a:t>
            </a:r>
          </a:p>
          <a:p>
            <a:pPr marL="381000" indent="-381000" algn="l">
              <a:lnSpc>
                <a:spcPct val="85000"/>
              </a:lnSpc>
              <a:spcBef>
                <a:spcPct val="50000"/>
              </a:spcBef>
              <a:buClr>
                <a:schemeClr val="tx2"/>
              </a:buClr>
              <a:buFont typeface="Wingdings" pitchFamily="2" charset="2"/>
              <a:buChar char="n"/>
              <a:tabLst>
                <a:tab pos="0" algn="l"/>
                <a:tab pos="101600" algn="l"/>
                <a:tab pos="577850" algn="l"/>
                <a:tab pos="663575" algn="l"/>
                <a:tab pos="1327150" algn="l"/>
              </a:tabLst>
            </a:pPr>
            <a:r>
              <a:rPr lang="en-US" sz="3000">
                <a:solidFill>
                  <a:srgbClr val="FFFFFF"/>
                </a:solidFill>
                <a:effectLst>
                  <a:outerShdw blurRad="38100" dist="38100" dir="2700000" algn="tl">
                    <a:srgbClr val="000000"/>
                  </a:outerShdw>
                </a:effectLst>
              </a:rPr>
              <a:t>Domain experts do not deal with conditional</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probabilities and often deny the very existence of the</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hidden implicit probability </a:t>
            </a:r>
            <a:r>
              <a:rPr lang="en-US" sz="3000">
                <a:solidFill>
                  <a:srgbClr val="FFFFFF"/>
                </a:solidFill>
                <a:effectLst>
                  <a:outerShdw blurRad="38100" dist="38100" dir="2700000" algn="tl">
                    <a:srgbClr val="000000"/>
                  </a:outerShdw>
                </a:effectLst>
              </a:rPr>
              <a:t>(0.3 in our example).</a:t>
            </a:r>
            <a:r>
              <a:rPr lang="en-US" sz="3000">
                <a:solidFill>
                  <a:srgbClr val="FBFE00"/>
                </a:solidFill>
                <a:effectLst>
                  <a:outerShdw blurRad="38100" dist="38100" dir="2700000" algn="tl">
                    <a:srgbClr val="000000"/>
                  </a:outerShdw>
                </a:effectLst>
                <a:latin typeface="MonotypeSorts" charset="0"/>
              </a:rPr>
              <a:t> </a:t>
            </a:r>
            <a:r>
              <a:rPr lang="en-US" sz="3000">
                <a:solidFill>
                  <a:srgbClr val="000000"/>
                </a:solidFill>
                <a:effectLst>
                  <a:outerShdw blurRad="38100" dist="38100" dir="2700000" algn="tl">
                    <a:srgbClr val="FFFFFF"/>
                  </a:outerShdw>
                </a:effectLst>
              </a:rPr>
              <a:t> </a:t>
            </a:r>
          </a:p>
          <a:p>
            <a:pPr marL="381000" indent="-381000" algn="l">
              <a:lnSpc>
                <a:spcPct val="85000"/>
              </a:lnSpc>
              <a:spcBef>
                <a:spcPct val="50000"/>
              </a:spcBef>
              <a:buClr>
                <a:schemeClr val="tx2"/>
              </a:buClr>
              <a:buFont typeface="Wingdings" pitchFamily="2" charset="2"/>
              <a:buChar char="n"/>
              <a:tabLst>
                <a:tab pos="0" algn="l"/>
                <a:tab pos="101600" algn="l"/>
                <a:tab pos="577850" algn="l"/>
                <a:tab pos="663575" algn="l"/>
                <a:tab pos="1327150" algn="l"/>
              </a:tabLst>
            </a:pPr>
            <a:r>
              <a:rPr lang="en-US" sz="3000">
                <a:solidFill>
                  <a:srgbClr val="FFFFFF"/>
                </a:solidFill>
                <a:effectLst>
                  <a:outerShdw blurRad="38100" dist="38100" dir="2700000" algn="tl">
                    <a:srgbClr val="000000"/>
                  </a:outerShdw>
                </a:effectLst>
              </a:rPr>
              <a:t>We would also use available statistical information and empirical studies to derive the following rules:</a:t>
            </a:r>
            <a:endParaRPr lang="en-US">
              <a:solidFill>
                <a:srgbClr val="000000"/>
              </a:solidFill>
              <a:effectLst>
                <a:outerShdw blurRad="38100" dist="38100" dir="2700000" algn="tl">
                  <a:srgbClr val="FFFFFF"/>
                </a:outerShdw>
              </a:effectLst>
            </a:endParaRPr>
          </a:p>
        </p:txBody>
      </p:sp>
      <p:sp>
        <p:nvSpPr>
          <p:cNvPr id="69635" name="Rectangle 3"/>
          <p:cNvSpPr>
            <a:spLocks noChangeArrowheads="1"/>
          </p:cNvSpPr>
          <p:nvPr/>
        </p:nvSpPr>
        <p:spPr bwMode="auto">
          <a:xfrm>
            <a:off x="271463" y="4137025"/>
            <a:ext cx="8872537"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50000"/>
              </a:spcBef>
            </a:pPr>
            <a:r>
              <a:rPr lang="en-US" sz="2900">
                <a:solidFill>
                  <a:srgbClr val="FBFE00"/>
                </a:solidFill>
                <a:effectLst>
                  <a:outerShdw blurRad="38100" dist="38100" dir="2700000" algn="tl">
                    <a:srgbClr val="000000"/>
                  </a:outerShdw>
                </a:effectLst>
              </a:rPr>
              <a:t>IF </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the starter is bad</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THEN the symptom is “odd noises” {probability 0.85}    </a:t>
            </a:r>
          </a:p>
          <a:p>
            <a:pPr algn="l">
              <a:lnSpc>
                <a:spcPct val="85000"/>
              </a:lnSpc>
              <a:spcBef>
                <a:spcPct val="50000"/>
              </a:spcBef>
            </a:pPr>
            <a:r>
              <a:rPr lang="en-US" sz="2900">
                <a:solidFill>
                  <a:srgbClr val="FBFE00"/>
                </a:solidFill>
                <a:effectLst>
                  <a:outerShdw blurRad="38100" dist="38100" dir="2700000" algn="tl">
                    <a:srgbClr val="000000"/>
                  </a:outerShdw>
                </a:effectLst>
              </a:rPr>
              <a:t>IF </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the starter is bad                                              </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THEN the symptom is not “odd noises” {probability 0.15}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80988" y="238125"/>
            <a:ext cx="8382000"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To use the Bayesian rule, we still need the</a:t>
            </a:r>
            <a:r>
              <a:rPr lang="en-US" sz="2900" b="1">
                <a:solidFill>
                  <a:srgbClr val="000000"/>
                </a:solidFill>
                <a:effectLst>
                  <a:outerShdw blurRad="38100" dist="38100" dir="2700000" algn="tl">
                    <a:srgbClr val="FFFFFF"/>
                  </a:outerShdw>
                </a:effectLst>
              </a:rPr>
              <a:t> </a:t>
            </a:r>
            <a:r>
              <a:rPr lang="en-US" sz="2900" b="1">
                <a:solidFill>
                  <a:srgbClr val="FBFE00"/>
                </a:solidFill>
                <a:effectLst>
                  <a:outerShdw blurRad="38100" dist="38100" dir="2700000" algn="tl">
                    <a:srgbClr val="000000"/>
                  </a:outerShdw>
                </a:effectLst>
              </a:rPr>
              <a:t>prior probability</a:t>
            </a:r>
            <a:r>
              <a:rPr lang="en-US" sz="2900">
                <a:solidFill>
                  <a:srgbClr val="FFFFFF"/>
                </a:solidFill>
                <a:effectLst>
                  <a:outerShdw blurRad="38100" dist="38100" dir="2700000" algn="tl">
                    <a:srgbClr val="000000"/>
                  </a:outerShdw>
                </a:effectLst>
              </a:rPr>
              <a:t>, the probability that the starter is bad if the car does not start. Suppose, the expert supplies us the value of 5 per cent.  Now we can apply the Bayesian rule to obtain:</a:t>
            </a:r>
          </a:p>
        </p:txBody>
      </p:sp>
      <p:sp>
        <p:nvSpPr>
          <p:cNvPr id="70659" name="Rectangle 3"/>
          <p:cNvSpPr>
            <a:spLocks noChangeArrowheads="1"/>
          </p:cNvSpPr>
          <p:nvPr/>
        </p:nvSpPr>
        <p:spPr bwMode="auto">
          <a:xfrm>
            <a:off x="285750" y="3436938"/>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3000" b="1">
                <a:solidFill>
                  <a:srgbClr val="FFFFFF"/>
                </a:solidFill>
                <a:effectLst>
                  <a:outerShdw blurRad="38100" dist="38100" dir="2700000" algn="tl">
                    <a:srgbClr val="000000"/>
                  </a:outerShdw>
                </a:effectLst>
              </a:rPr>
              <a:t>The number obtained is significantly lower                than the expert’s estimate of 0.7 given at the beginning of this section.</a:t>
            </a:r>
          </a:p>
        </p:txBody>
      </p:sp>
      <p:sp>
        <p:nvSpPr>
          <p:cNvPr id="70660" name="Rectangle 4"/>
          <p:cNvSpPr>
            <a:spLocks noChangeArrowheads="1"/>
          </p:cNvSpPr>
          <p:nvPr/>
        </p:nvSpPr>
        <p:spPr bwMode="auto">
          <a:xfrm>
            <a:off x="280988" y="4932363"/>
            <a:ext cx="8763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reason for the inconsistency is that the expert  made different assumptions when assessing the                 conditional and prior probabilities.</a:t>
            </a:r>
          </a:p>
        </p:txBody>
      </p:sp>
      <p:pic>
        <p:nvPicPr>
          <p:cNvPr id="70662" name="Picture 6" descr="G:\books\Pe_uk\Powerpoint\Negnevitsky\final\ppt\ch03\WMF\Slide03-2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511425"/>
            <a:ext cx="80248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85750" y="1252538"/>
            <a:ext cx="839946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4650" indent="-374650" algn="l">
              <a:spcBef>
                <a:spcPct val="50000"/>
              </a:spcBef>
              <a:buFont typeface="Wingdings" pitchFamily="2" charset="2"/>
              <a:buChar char="n"/>
            </a:pPr>
            <a:r>
              <a:rPr lang="en-US" sz="3000" b="1">
                <a:solidFill>
                  <a:srgbClr val="FBFE00"/>
                </a:solidFill>
                <a:effectLst>
                  <a:outerShdw blurRad="38100" dist="38100" dir="2700000" algn="tl">
                    <a:srgbClr val="000000"/>
                  </a:outerShdw>
                </a:effectLst>
              </a:rPr>
              <a:t>Weak implications</a:t>
            </a:r>
            <a:r>
              <a:rPr lang="en-US" sz="3000" b="1" i="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Domain experts and                            knowledge engineers have the painful task of establishing concrete correlations between IF</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(condition) and THEN (action) parts of the rules. Therefore, expert systems need to have the ability to handle vague associations, for example by accepting the degree of correlations as numerical certainty factors.</a:t>
            </a:r>
          </a:p>
        </p:txBody>
      </p:sp>
      <p:sp>
        <p:nvSpPr>
          <p:cNvPr id="44037" name="Rectangle 5"/>
          <p:cNvSpPr>
            <a:spLocks noChangeArrowheads="1"/>
          </p:cNvSpPr>
          <p:nvPr/>
        </p:nvSpPr>
        <p:spPr bwMode="auto">
          <a:xfrm>
            <a:off x="1373188" y="425450"/>
            <a:ext cx="639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sz="3600" b="1">
                <a:solidFill>
                  <a:srgbClr val="FBFE00"/>
                </a:solidFill>
                <a:effectLst>
                  <a:outerShdw blurRad="38100" dist="38100" dir="2700000" algn="tl">
                    <a:srgbClr val="000000"/>
                  </a:outerShdw>
                </a:effectLst>
              </a:rPr>
              <a:t>Sources of uncertain knowledge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95275" y="1562100"/>
            <a:ext cx="84963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4650" indent="-374650"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Certainty factors theory is a popular alternative to Bayesian reasoning.</a:t>
            </a:r>
          </a:p>
          <a:p>
            <a:pPr marL="374650" indent="-374650"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certainty factor </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cf </a:t>
            </a:r>
            <a:r>
              <a:rPr lang="en-US" sz="3000">
                <a:solidFill>
                  <a:srgbClr val="FFFFFF"/>
                </a:solidFill>
                <a:effectLst>
                  <a:outerShdw blurRad="38100" dist="38100" dir="2700000" algn="tl">
                    <a:srgbClr val="000000"/>
                  </a:outerShdw>
                </a:effectLst>
              </a:rPr>
              <a:t>), a number to measure the expert’s belief. The maximum value of the certainty factor is, say, +1.0 (definitely true) and the minimum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1.0 (definitely false). For example,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if the expert states that some evidence is almost certainly true, a </a:t>
            </a:r>
            <a:r>
              <a:rPr lang="en-US" sz="3000" i="1">
                <a:solidFill>
                  <a:srgbClr val="FFFFFF"/>
                </a:solidFill>
                <a:effectLst>
                  <a:outerShdw blurRad="38100" dist="38100" dir="2700000" algn="tl">
                    <a:srgbClr val="000000"/>
                  </a:outerShdw>
                </a:effectLst>
              </a:rPr>
              <a:t>cf </a:t>
            </a:r>
            <a:r>
              <a:rPr lang="en-US" sz="3000">
                <a:solidFill>
                  <a:srgbClr val="FFFFFF"/>
                </a:solidFill>
                <a:effectLst>
                  <a:outerShdw blurRad="38100" dist="38100" dir="2700000" algn="tl">
                    <a:srgbClr val="000000"/>
                  </a:outerShdw>
                </a:effectLst>
              </a:rPr>
              <a:t>value of 0.8 would be assigned to this evidence.</a:t>
            </a:r>
          </a:p>
        </p:txBody>
      </p:sp>
      <p:sp>
        <p:nvSpPr>
          <p:cNvPr id="71683" name="Rectangle 3"/>
          <p:cNvSpPr>
            <a:spLocks noChangeArrowheads="1"/>
          </p:cNvSpPr>
          <p:nvPr/>
        </p:nvSpPr>
        <p:spPr bwMode="auto">
          <a:xfrm>
            <a:off x="809625" y="52388"/>
            <a:ext cx="754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pPr>
            <a:r>
              <a:rPr lang="en-US" sz="4000" b="1">
                <a:solidFill>
                  <a:srgbClr val="FBFE00"/>
                </a:solidFill>
                <a:effectLst>
                  <a:outerShdw blurRad="38100" dist="38100" dir="2700000" algn="tl">
                    <a:srgbClr val="000000"/>
                  </a:outerShdw>
                </a:effectLst>
              </a:rPr>
              <a:t>Certainty factors theory and   evidential reasoning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579563" y="228600"/>
            <a:ext cx="600868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400" b="1">
                <a:solidFill>
                  <a:srgbClr val="FBFE00"/>
                </a:solidFill>
                <a:effectLst>
                  <a:outerShdw blurRad="38100" dist="38100" dir="2700000" algn="tl">
                    <a:srgbClr val="000000"/>
                  </a:outerShdw>
                </a:effectLst>
              </a:rPr>
              <a:t>Uncertain terms and their                  interpretation in MYCIN</a:t>
            </a:r>
          </a:p>
        </p:txBody>
      </p:sp>
      <p:pic>
        <p:nvPicPr>
          <p:cNvPr id="72708" name="Picture 4" descr="G:\books\Pe_uk\Powerpoint\Negnevitsky\final\ppt\ch03\WMF\Slide03-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9688" y="1625600"/>
            <a:ext cx="6524625" cy="416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85750" y="962025"/>
            <a:ext cx="849947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expert systems with certainty factors,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knowledge base consists of a set of rules that have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the following syntax:</a:t>
            </a:r>
          </a:p>
          <a:p>
            <a:pPr marL="381000" indent="-381000" algn="l">
              <a:spcBef>
                <a:spcPct val="50000"/>
              </a:spcBef>
            </a:pPr>
            <a:r>
              <a:rPr lang="en-US" sz="3000">
                <a:solidFill>
                  <a:srgbClr val="FBFE00"/>
                </a:solidFill>
                <a:effectLst>
                  <a:outerShdw blurRad="38100" dist="38100" dir="2700000" algn="tl">
                    <a:srgbClr val="000000"/>
                  </a:outerShdw>
                </a:effectLst>
              </a:rPr>
              <a:t>   </a:t>
            </a:r>
          </a:p>
          <a:p>
            <a:pPr marL="381000" indent="-381000" algn="l">
              <a:spcBef>
                <a:spcPct val="50000"/>
              </a:spcBef>
            </a:pPr>
            <a:r>
              <a:rPr lang="en-US" sz="3000">
                <a:solidFill>
                  <a:srgbClr val="FBFE00"/>
                </a:solidFill>
                <a:effectLst>
                  <a:outerShdw blurRad="38100" dist="38100" dir="2700000" algn="tl">
                    <a:srgbClr val="000000"/>
                  </a:outerShdw>
                </a:effectLst>
              </a:rPr>
              <a:t>    IF        </a:t>
            </a:r>
            <a:r>
              <a:rPr lang="en-US" sz="3000">
                <a:solidFill>
                  <a:srgbClr val="FBFE00"/>
                </a:solidFill>
                <a:effectLst>
                  <a:outerShdw blurRad="38100" dist="38100" dir="2700000" algn="tl">
                    <a:srgbClr val="000000"/>
                  </a:outerShdw>
                </a:effectLst>
                <a:latin typeface="Symbol" pitchFamily="18" charset="2"/>
              </a:rPr>
              <a:t>&lt;</a:t>
            </a:r>
            <a:r>
              <a:rPr lang="en-US" sz="3000">
                <a:solidFill>
                  <a:srgbClr val="FBFE00"/>
                </a:solidFill>
                <a:effectLst>
                  <a:outerShdw blurRad="38100" dist="38100" dir="2700000" algn="tl">
                    <a:srgbClr val="000000"/>
                  </a:outerShdw>
                </a:effectLst>
              </a:rPr>
              <a:t>evidence</a:t>
            </a:r>
            <a:r>
              <a:rPr lang="en-US" sz="3000">
                <a:solidFill>
                  <a:srgbClr val="FBFE00"/>
                </a:solidFill>
                <a:effectLst>
                  <a:outerShdw blurRad="38100" dist="38100" dir="2700000" algn="tl">
                    <a:srgbClr val="000000"/>
                  </a:outerShdw>
                </a:effectLst>
                <a:latin typeface="Symbol" pitchFamily="18" charset="2"/>
              </a:rPr>
              <a:t>&gt;                                                                                 </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THEN </a:t>
            </a:r>
            <a:r>
              <a:rPr lang="en-US" sz="3000">
                <a:solidFill>
                  <a:srgbClr val="FBFE00"/>
                </a:solidFill>
                <a:effectLst>
                  <a:outerShdw blurRad="38100" dist="38100" dir="2700000" algn="tl">
                    <a:srgbClr val="000000"/>
                  </a:outerShdw>
                </a:effectLst>
                <a:latin typeface="Symbol" pitchFamily="18" charset="2"/>
              </a:rPr>
              <a:t>&lt;</a:t>
            </a:r>
            <a:r>
              <a:rPr lang="en-US" sz="3000">
                <a:solidFill>
                  <a:srgbClr val="FBFE00"/>
                </a:solidFill>
                <a:effectLst>
                  <a:outerShdw blurRad="38100" dist="38100" dir="2700000" algn="tl">
                    <a:srgbClr val="000000"/>
                  </a:outerShdw>
                </a:effectLst>
              </a:rPr>
              <a:t>hypothesis</a:t>
            </a:r>
            <a:r>
              <a:rPr lang="en-US" sz="3000">
                <a:solidFill>
                  <a:srgbClr val="FBFE00"/>
                </a:solidFill>
                <a:effectLst>
                  <a:outerShdw blurRad="38100" dist="38100" dir="2700000" algn="tl">
                    <a:srgbClr val="000000"/>
                  </a:outerShdw>
                </a:effectLst>
                <a:latin typeface="Symbol" pitchFamily="18" charset="2"/>
              </a:rPr>
              <a:t>&gt; </a:t>
            </a:r>
            <a:r>
              <a:rPr lang="en-US" sz="3000">
                <a:solidFill>
                  <a:srgbClr val="FBFE00"/>
                </a:solidFill>
                <a:effectLst>
                  <a:outerShdw blurRad="38100" dist="38100" dir="2700000" algn="tl">
                    <a:srgbClr val="000000"/>
                  </a:outerShdw>
                </a:effectLst>
              </a:rPr>
              <a:t>{</a:t>
            </a:r>
            <a:r>
              <a:rPr lang="en-US" sz="3000" i="1">
                <a:solidFill>
                  <a:srgbClr val="FBFE00"/>
                </a:solidFill>
                <a:effectLst>
                  <a:outerShdw blurRad="38100" dist="38100" dir="2700000" algn="tl">
                    <a:srgbClr val="000000"/>
                  </a:outerShdw>
                </a:effectLst>
              </a:rPr>
              <a:t>cf </a:t>
            </a:r>
            <a:r>
              <a:rPr lang="en-US" sz="3000">
                <a:solidFill>
                  <a:srgbClr val="FBFE00"/>
                </a:solidFill>
                <a:effectLst>
                  <a:outerShdw blurRad="38100" dist="38100" dir="2700000" algn="tl">
                    <a:srgbClr val="000000"/>
                  </a:outerShdw>
                </a:effectLst>
              </a:rPr>
              <a:t>}</a:t>
            </a:r>
          </a:p>
          <a:p>
            <a:pPr marL="381000" indent="-381000" algn="l">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cf </a:t>
            </a:r>
            <a:r>
              <a:rPr lang="en-US" sz="3000">
                <a:solidFill>
                  <a:srgbClr val="FFFFFF"/>
                </a:solidFill>
                <a:effectLst>
                  <a:outerShdw blurRad="38100" dist="38100" dir="2700000" algn="tl">
                    <a:srgbClr val="000000"/>
                  </a:outerShdw>
                </a:effectLst>
              </a:rPr>
              <a:t>represents belief in hypothesis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given             that evidence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has occurred.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290513" y="24765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Clr>
                <a:schemeClr val="tx2"/>
              </a:buClr>
              <a:buFont typeface="Wingdings" pitchFamily="2" charset="2"/>
              <a:buChar char="n"/>
            </a:pPr>
            <a:r>
              <a:rPr lang="en-US" sz="2800">
                <a:solidFill>
                  <a:srgbClr val="FFFFFF"/>
                </a:solidFill>
                <a:effectLst>
                  <a:outerShdw blurRad="38100" dist="38100" dir="2700000" algn="tl">
                    <a:srgbClr val="000000"/>
                  </a:outerShdw>
                </a:effectLst>
              </a:rPr>
              <a:t>The certainty factors theory is based on two functions: measure of belief </a:t>
            </a:r>
            <a:r>
              <a:rPr lang="en-US" sz="2800" i="1">
                <a:solidFill>
                  <a:srgbClr val="FFFFFF"/>
                </a:solidFill>
                <a:effectLst>
                  <a:outerShdw blurRad="38100" dist="38100" dir="2700000" algn="tl">
                    <a:srgbClr val="000000"/>
                  </a:outerShdw>
                </a:effectLst>
              </a:rPr>
              <a:t>MB</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rPr>
              <a:t>), and measure of disbelief </a:t>
            </a:r>
            <a:r>
              <a:rPr lang="en-US" sz="2800" i="1">
                <a:solidFill>
                  <a:srgbClr val="FFFFFF"/>
                </a:solidFill>
                <a:effectLst>
                  <a:outerShdw blurRad="38100" dist="38100" dir="2700000" algn="tl">
                    <a:srgbClr val="000000"/>
                  </a:outerShdw>
                </a:effectLst>
              </a:rPr>
              <a:t>MD</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E</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a:t>
            </a:r>
          </a:p>
        </p:txBody>
      </p:sp>
      <p:sp>
        <p:nvSpPr>
          <p:cNvPr id="74755" name="Rectangle 3"/>
          <p:cNvSpPr>
            <a:spLocks noChangeArrowheads="1"/>
          </p:cNvSpPr>
          <p:nvPr/>
        </p:nvSpPr>
        <p:spPr bwMode="auto">
          <a:xfrm>
            <a:off x="581025" y="51054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rPr>
              <a:t>) is the prior probability of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being true; </a:t>
            </a:r>
            <a:r>
              <a:rPr lang="en-US" sz="2800" i="1">
                <a:solidFill>
                  <a:srgbClr val="FFFFFF"/>
                </a:solidFill>
                <a:effectLst>
                  <a:outerShdw blurRad="38100" dist="38100" dir="2700000" algn="tl">
                    <a:srgbClr val="000000"/>
                  </a:outerShdw>
                </a:effectLst>
              </a:rPr>
              <a:t>p</a:t>
            </a:r>
            <a:r>
              <a:rPr lang="en-US" sz="2800">
                <a:solidFill>
                  <a:srgbClr val="FFFFFF"/>
                </a:solidFill>
                <a:effectLst>
                  <a:outerShdw blurRad="38100" dist="38100" dir="2700000" algn="tl">
                    <a:srgbClr val="000000"/>
                  </a:outerShdw>
                </a:effectLst>
              </a:rPr>
              <a:t>(</a:t>
            </a:r>
            <a:r>
              <a:rPr lang="en-US" sz="2800" i="1">
                <a:solidFill>
                  <a:srgbClr val="FFFFFF"/>
                </a:solidFill>
                <a:effectLst>
                  <a:outerShdw blurRad="38100" dist="38100" dir="2700000" algn="tl">
                    <a:srgbClr val="000000"/>
                  </a:outerShdw>
                </a:effectLst>
              </a:rPr>
              <a:t>H</a:t>
            </a:r>
            <a:r>
              <a:rPr lang="en-US" sz="2800">
                <a:solidFill>
                  <a:srgbClr val="FFFFFF"/>
                </a:solidFill>
                <a:effectLst>
                  <a:outerShdw blurRad="38100" dist="38100" dir="2700000" algn="tl">
                    <a:srgbClr val="000000"/>
                  </a:outerShdw>
                </a:effectLst>
                <a:latin typeface="Symbol" pitchFamily="18" charset="2"/>
              </a:rPr>
              <a:t>|</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rPr>
              <a:t>) is the probability that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is true given</a:t>
            </a:r>
          </a:p>
          <a:p>
            <a:pPr algn="l"/>
            <a:r>
              <a:rPr lang="en-US" sz="2800">
                <a:solidFill>
                  <a:srgbClr val="FFFFFF"/>
                </a:solidFill>
                <a:effectLst>
                  <a:outerShdw blurRad="38100" dist="38100" dir="2700000" algn="tl">
                    <a:srgbClr val="000000"/>
                  </a:outerShdw>
                </a:effectLst>
              </a:rPr>
              <a:t>   evidence </a:t>
            </a:r>
            <a:r>
              <a:rPr lang="en-US" sz="2800" i="1">
                <a:solidFill>
                  <a:srgbClr val="FFFFFF"/>
                </a:solidFill>
                <a:effectLst>
                  <a:outerShdw blurRad="38100" dist="38100" dir="2700000" algn="tl">
                    <a:srgbClr val="000000"/>
                  </a:outerShdw>
                </a:effectLst>
              </a:rPr>
              <a:t>E</a:t>
            </a:r>
            <a:r>
              <a:rPr lang="en-US" sz="2800">
                <a:solidFill>
                  <a:srgbClr val="FFFFFF"/>
                </a:solidFill>
                <a:effectLst>
                  <a:outerShdw blurRad="38100" dist="38100" dir="2700000" algn="tl">
                    <a:srgbClr val="000000"/>
                  </a:outerShdw>
                </a:effectLst>
              </a:rPr>
              <a:t>.</a:t>
            </a:r>
          </a:p>
        </p:txBody>
      </p:sp>
      <p:pic>
        <p:nvPicPr>
          <p:cNvPr id="74760" name="Picture 8" descr="G:\books\Pe_uk\Powerpoint\Negnevitsky\final\ppt\ch03\WMF\Slide03-3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00" y="1644650"/>
            <a:ext cx="7808913" cy="3676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95275" y="266700"/>
            <a:ext cx="8763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values of </a:t>
            </a:r>
            <a:r>
              <a:rPr lang="en-US" sz="3000" i="1">
                <a:solidFill>
                  <a:srgbClr val="FFFFFF"/>
                </a:solidFill>
                <a:effectLst>
                  <a:outerShdw blurRad="38100" dist="38100" dir="2700000" algn="tl">
                    <a:srgbClr val="000000"/>
                  </a:outerShdw>
                </a:effectLst>
              </a:rPr>
              <a:t>MB</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and </a:t>
            </a:r>
            <a:r>
              <a:rPr lang="en-US" sz="3000" i="1">
                <a:solidFill>
                  <a:srgbClr val="FFFFFF"/>
                </a:solidFill>
                <a:effectLst>
                  <a:outerShdw blurRad="38100" dist="38100" dir="2700000" algn="tl">
                    <a:srgbClr val="000000"/>
                  </a:outerShdw>
                </a:effectLst>
              </a:rPr>
              <a:t>MD</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H</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range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between 0 and 1. The strength of belief or</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disbelief in hypothesis </a:t>
            </a:r>
            <a:r>
              <a:rPr lang="en-US" sz="3000" i="1">
                <a:solidFill>
                  <a:srgbClr val="FFFFFF"/>
                </a:solidFill>
                <a:effectLst>
                  <a:outerShdw blurRad="38100" dist="38100" dir="2700000" algn="tl">
                    <a:srgbClr val="000000"/>
                  </a:outerShdw>
                </a:effectLst>
              </a:rPr>
              <a:t>H </a:t>
            </a:r>
            <a:r>
              <a:rPr lang="en-US" sz="3000">
                <a:solidFill>
                  <a:srgbClr val="FFFFFF"/>
                </a:solidFill>
                <a:effectLst>
                  <a:outerShdw blurRad="38100" dist="38100" dir="2700000" algn="tl">
                    <a:srgbClr val="000000"/>
                  </a:outerShdw>
                </a:effectLst>
              </a:rPr>
              <a:t>depends on the kind of</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evidence </a:t>
            </a:r>
            <a:r>
              <a:rPr lang="en-US" sz="3000" i="1">
                <a:solidFill>
                  <a:srgbClr val="FFFFFF"/>
                </a:solidFill>
                <a:effectLst>
                  <a:outerShdw blurRad="38100" dist="38100" dir="2700000" algn="tl">
                    <a:srgbClr val="000000"/>
                  </a:outerShdw>
                </a:effectLst>
              </a:rPr>
              <a:t>E </a:t>
            </a:r>
            <a:r>
              <a:rPr lang="en-US" sz="3000">
                <a:solidFill>
                  <a:srgbClr val="FFFFFF"/>
                </a:solidFill>
                <a:effectLst>
                  <a:outerShdw blurRad="38100" dist="38100" dir="2700000" algn="tl">
                    <a:srgbClr val="000000"/>
                  </a:outerShdw>
                </a:effectLst>
              </a:rPr>
              <a:t>observed. Some facts may increase the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strength of belief, but some increase the strength of</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disbelief.</a:t>
            </a:r>
            <a:r>
              <a:rPr lang="en-US" sz="3000">
                <a:solidFill>
                  <a:srgbClr val="FBFE00"/>
                </a:solidFill>
                <a:effectLst>
                  <a:outerShdw blurRad="38100" dist="38100" dir="2700000" algn="tl">
                    <a:srgbClr val="000000"/>
                  </a:outerShdw>
                </a:effectLst>
                <a:latin typeface="MonotypeSorts" charset="0"/>
              </a:rPr>
              <a:t> </a:t>
            </a:r>
            <a:r>
              <a:rPr lang="en-US" sz="3000" b="1">
                <a:solidFill>
                  <a:srgbClr val="000000"/>
                </a:solidFill>
                <a:effectLst>
                  <a:outerShdw blurRad="38100" dist="38100" dir="2700000" algn="tl">
                    <a:srgbClr val="FFFFFF"/>
                  </a:outerShdw>
                </a:effectLst>
              </a:rPr>
              <a:t> </a:t>
            </a:r>
          </a:p>
          <a:p>
            <a:pPr marL="360363" indent="-360363" algn="l">
              <a:spcBef>
                <a:spcPct val="30000"/>
              </a:spcBef>
              <a:buClr>
                <a:schemeClr val="tx2"/>
              </a:buClr>
              <a:buFont typeface="Wingdings" pitchFamily="2" charset="2"/>
              <a:buChar char="n"/>
            </a:pPr>
            <a:r>
              <a:rPr lang="en-US" sz="3000" b="1">
                <a:solidFill>
                  <a:srgbClr val="FBFE00"/>
                </a:solidFill>
                <a:effectLst>
                  <a:outerShdw blurRad="38100" dist="38100" dir="2700000" algn="tl">
                    <a:srgbClr val="000000"/>
                  </a:outerShdw>
                </a:effectLst>
              </a:rPr>
              <a:t>The total strength of belief or disbelief in a</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hypothesis:</a:t>
            </a:r>
          </a:p>
        </p:txBody>
      </p:sp>
      <p:pic>
        <p:nvPicPr>
          <p:cNvPr id="75780" name="Picture 4" descr="G:\books\Pe_uk\Powerpoint\Negnevitsky\final\ppt\ch03\WMF\Slide03-3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8" y="4267200"/>
            <a:ext cx="5459412" cy="140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271463" y="133350"/>
            <a:ext cx="88106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lnSpc>
                <a:spcPct val="120000"/>
              </a:lnSpc>
              <a:spcBef>
                <a:spcPct val="30000"/>
              </a:spcBef>
              <a:buFont typeface="Wingdings" pitchFamily="2" charset="2"/>
              <a:buChar char="n"/>
              <a:tabLst>
                <a:tab pos="571500" algn="l"/>
              </a:tabLst>
            </a:pPr>
            <a:r>
              <a:rPr lang="en-US" sz="3600" b="1">
                <a:solidFill>
                  <a:srgbClr val="FBFE00"/>
                </a:solidFill>
                <a:effectLst>
                  <a:outerShdw blurRad="38100" dist="38100" dir="2700000" algn="tl">
                    <a:srgbClr val="000000"/>
                  </a:outerShdw>
                </a:effectLst>
              </a:rPr>
              <a:t>Example:                                                         </a:t>
            </a:r>
            <a:r>
              <a:rPr lang="en-US" sz="3000">
                <a:solidFill>
                  <a:srgbClr val="FFFFFF"/>
                </a:solidFill>
                <a:effectLst>
                  <a:outerShdw blurRad="38100" dist="38100" dir="2700000" algn="tl">
                    <a:srgbClr val="000000"/>
                  </a:outerShdw>
                </a:effectLst>
              </a:rPr>
              <a:t>Consider a simple rule:                                                 </a:t>
            </a:r>
            <a:r>
              <a:rPr lang="en-US">
                <a:solidFill>
                  <a:srgbClr val="FBFE00"/>
                </a:solidFill>
                <a:effectLst>
                  <a:outerShdw blurRad="38100" dist="38100" dir="2700000" algn="tl">
                    <a:srgbClr val="000000"/>
                  </a:outerShdw>
                </a:effectLst>
              </a:rPr>
              <a:t> </a:t>
            </a:r>
            <a:r>
              <a:rPr lang="en-US" sz="3000">
                <a:solidFill>
                  <a:srgbClr val="FBFE00"/>
                </a:solidFill>
                <a:effectLst>
                  <a:outerShdw blurRad="38100" dist="38100" dir="2700000" algn="tl">
                    <a:srgbClr val="000000"/>
                  </a:outerShdw>
                </a:effectLst>
              </a:rPr>
              <a:t>IF          </a:t>
            </a:r>
            <a:r>
              <a:rPr lang="en-US" sz="3000" i="1">
                <a:solidFill>
                  <a:srgbClr val="FBFE00"/>
                </a:solidFill>
                <a:effectLst>
                  <a:outerShdw blurRad="38100" dist="38100" dir="2700000" algn="tl">
                    <a:srgbClr val="000000"/>
                  </a:outerShdw>
                </a:effectLst>
              </a:rPr>
              <a:t>A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X                                                               </a:t>
            </a:r>
            <a:r>
              <a:rPr lang="en-US" sz="3000">
                <a:solidFill>
                  <a:srgbClr val="FBFE00"/>
                </a:solidFill>
                <a:effectLst>
                  <a:outerShdw blurRad="38100" dist="38100" dir="2700000" algn="tl">
                    <a:srgbClr val="000000"/>
                  </a:outerShdw>
                </a:effectLst>
              </a:rPr>
              <a:t> THEN   </a:t>
            </a:r>
            <a:r>
              <a:rPr lang="en-US" sz="3000" i="1">
                <a:solidFill>
                  <a:srgbClr val="FBFE00"/>
                </a:solidFill>
                <a:effectLst>
                  <a:outerShdw blurRad="38100" dist="38100" dir="2700000" algn="tl">
                    <a:srgbClr val="000000"/>
                  </a:outerShdw>
                </a:effectLst>
              </a:rPr>
              <a:t>B</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Y                                                            </a:t>
            </a:r>
            <a:r>
              <a:rPr lang="en-US" sz="2800">
                <a:solidFill>
                  <a:srgbClr val="FFFFFF"/>
                </a:solidFill>
                <a:effectLst>
                  <a:outerShdw blurRad="38100" dist="38100" dir="2700000" algn="tl">
                    <a:srgbClr val="000000"/>
                  </a:outerShdw>
                </a:effectLst>
              </a:rPr>
              <a:t>An expert may not be absolutely certain that this rule                          holds. Also suppose it has been observed that in some                       cases, even when the IF part of the rule is satisfied and</a:t>
            </a:r>
            <a:r>
              <a:rPr lang="en-US" sz="2800" i="1">
                <a:solidFill>
                  <a:srgbClr val="000000"/>
                </a:solidFill>
                <a:effectLst>
                  <a:outerShdw blurRad="38100" dist="38100" dir="2700000" algn="tl">
                    <a:srgbClr val="FFFFFF"/>
                  </a:outerShdw>
                </a:effectLst>
              </a:rPr>
              <a:t> </a:t>
            </a:r>
            <a:r>
              <a:rPr lang="en-US" sz="2800" i="1">
                <a:solidFill>
                  <a:srgbClr val="FFFFFF"/>
                </a:solidFill>
                <a:effectLst>
                  <a:outerShdw blurRad="38100" dist="38100" dir="2700000" algn="tl">
                    <a:srgbClr val="000000"/>
                  </a:outerShdw>
                </a:effectLst>
              </a:rPr>
              <a:t>object A </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takes on </a:t>
            </a:r>
            <a:r>
              <a:rPr lang="en-US" sz="2800" i="1">
                <a:solidFill>
                  <a:srgbClr val="000000"/>
                </a:solidFill>
                <a:effectLst>
                  <a:outerShdw blurRad="38100" dist="38100" dir="2700000" algn="tl">
                    <a:srgbClr val="FFFFFF"/>
                  </a:outerShdw>
                </a:effectLst>
              </a:rPr>
              <a:t> </a:t>
            </a:r>
            <a:r>
              <a:rPr lang="en-US" sz="2800" i="1">
                <a:solidFill>
                  <a:srgbClr val="FFFFFF"/>
                </a:solidFill>
                <a:effectLst>
                  <a:outerShdw blurRad="38100" dist="38100" dir="2700000" algn="tl">
                    <a:srgbClr val="000000"/>
                  </a:outerShdw>
                </a:effectLst>
              </a:rPr>
              <a:t>value X</a:t>
            </a:r>
            <a:r>
              <a:rPr lang="en-US" sz="2800">
                <a:solidFill>
                  <a:srgbClr val="FFFFFF"/>
                </a:solidFill>
                <a:effectLst>
                  <a:outerShdw blurRad="38100" dist="38100" dir="2700000" algn="tl">
                    <a:srgbClr val="000000"/>
                  </a:outerShdw>
                </a:effectLst>
              </a:rPr>
              <a:t>, object </a:t>
            </a:r>
            <a:r>
              <a:rPr lang="en-US" sz="2800" i="1">
                <a:solidFill>
                  <a:srgbClr val="FFFFFF"/>
                </a:solidFill>
                <a:effectLst>
                  <a:outerShdw blurRad="38100" dist="38100" dir="2700000" algn="tl">
                    <a:srgbClr val="000000"/>
                  </a:outerShdw>
                </a:effectLst>
              </a:rPr>
              <a:t>B </a:t>
            </a:r>
            <a:r>
              <a:rPr lang="en-US" sz="2800">
                <a:solidFill>
                  <a:srgbClr val="FFFFFF"/>
                </a:solidFill>
                <a:effectLst>
                  <a:outerShdw blurRad="38100" dist="38100" dir="2700000" algn="tl">
                    <a:srgbClr val="000000"/>
                  </a:outerShdw>
                </a:effectLst>
              </a:rPr>
              <a:t>can acquire some</a:t>
            </a:r>
            <a:r>
              <a:rPr lang="en-US" sz="2800">
                <a:solidFill>
                  <a:srgbClr val="000000"/>
                </a:solidFill>
                <a:effectLst>
                  <a:outerShdw blurRad="38100" dist="38100" dir="2700000" algn="tl">
                    <a:srgbClr val="FFFFFF"/>
                  </a:outerShdw>
                </a:effectLst>
              </a:rPr>
              <a:t>            </a:t>
            </a:r>
            <a:r>
              <a:rPr lang="en-US" sz="2800">
                <a:solidFill>
                  <a:srgbClr val="FFFFFF"/>
                </a:solidFill>
                <a:effectLst>
                  <a:outerShdw blurRad="38100" dist="38100" dir="2700000" algn="tl">
                    <a:srgbClr val="000000"/>
                  </a:outerShdw>
                </a:effectLst>
              </a:rPr>
              <a:t>different value </a:t>
            </a:r>
            <a:r>
              <a:rPr lang="en-US" sz="2800" i="1">
                <a:solidFill>
                  <a:srgbClr val="FFFFFF"/>
                </a:solidFill>
                <a:effectLst>
                  <a:outerShdw blurRad="38100" dist="38100" dir="2700000" algn="tl">
                    <a:srgbClr val="000000"/>
                  </a:outerShdw>
                </a:effectLst>
              </a:rPr>
              <a:t>Z</a:t>
            </a:r>
            <a:r>
              <a:rPr lang="en-US" sz="2800">
                <a:solidFill>
                  <a:srgbClr val="FFFFFF"/>
                </a:solidFill>
                <a:effectLst>
                  <a:outerShdw blurRad="38100" dist="38100" dir="2700000" algn="tl">
                    <a:srgbClr val="000000"/>
                  </a:outerShdw>
                </a:effectLst>
              </a:rPr>
              <a:t>.</a:t>
            </a:r>
          </a:p>
        </p:txBody>
      </p:sp>
      <p:sp>
        <p:nvSpPr>
          <p:cNvPr id="76803" name="Rectangle 3"/>
          <p:cNvSpPr>
            <a:spLocks noChangeArrowheads="1"/>
          </p:cNvSpPr>
          <p:nvPr/>
        </p:nvSpPr>
        <p:spPr bwMode="auto">
          <a:xfrm>
            <a:off x="685800" y="4951413"/>
            <a:ext cx="457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BFE00"/>
                </a:solidFill>
                <a:effectLst>
                  <a:outerShdw blurRad="38100" dist="38100" dir="2700000" algn="tl">
                    <a:srgbClr val="000000"/>
                  </a:outerShdw>
                </a:effectLst>
              </a:rPr>
              <a:t>IF           </a:t>
            </a:r>
            <a:r>
              <a:rPr lang="en-US" sz="3000" i="1">
                <a:solidFill>
                  <a:srgbClr val="FBFE00"/>
                </a:solidFill>
                <a:effectLst>
                  <a:outerShdw blurRad="38100" dist="38100" dir="2700000" algn="tl">
                    <a:srgbClr val="000000"/>
                  </a:outerShdw>
                </a:effectLst>
              </a:rPr>
              <a:t>A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X                     </a:t>
            </a:r>
            <a:r>
              <a:rPr lang="en-US" sz="3000">
                <a:solidFill>
                  <a:srgbClr val="FBFE00"/>
                </a:solidFill>
                <a:effectLst>
                  <a:outerShdw blurRad="38100" dist="38100" dir="2700000" algn="tl">
                    <a:srgbClr val="000000"/>
                  </a:outerShdw>
                </a:effectLst>
              </a:rPr>
              <a:t>THEN    </a:t>
            </a:r>
            <a:r>
              <a:rPr lang="en-US" sz="3000" i="1">
                <a:solidFill>
                  <a:srgbClr val="FBFE00"/>
                </a:solidFill>
                <a:effectLst>
                  <a:outerShdw blurRad="38100" dist="38100" dir="2700000" algn="tl">
                    <a:srgbClr val="000000"/>
                  </a:outerShdw>
                </a:effectLst>
              </a:rPr>
              <a:t>B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Y </a:t>
            </a:r>
            <a:r>
              <a:rPr lang="en-US" sz="3000">
                <a:solidFill>
                  <a:srgbClr val="FBFE00"/>
                </a:solidFill>
                <a:effectLst>
                  <a:outerShdw blurRad="38100" dist="38100" dir="2700000" algn="tl">
                    <a:srgbClr val="000000"/>
                  </a:outerShdw>
                </a:effectLst>
              </a:rPr>
              <a:t>{</a:t>
            </a:r>
            <a:r>
              <a:rPr lang="en-US" sz="3000" i="1">
                <a:solidFill>
                  <a:srgbClr val="FBFE00"/>
                </a:solidFill>
                <a:effectLst>
                  <a:outerShdw blurRad="38100" dist="38100" dir="2700000" algn="tl">
                    <a:srgbClr val="000000"/>
                  </a:outerShdw>
                </a:effectLst>
              </a:rPr>
              <a:t>cf </a:t>
            </a:r>
            <a:r>
              <a:rPr lang="en-US" sz="3000">
                <a:solidFill>
                  <a:srgbClr val="FBFE00"/>
                </a:solidFill>
                <a:effectLst>
                  <a:outerShdw blurRad="38100" dist="38100" dir="2700000" algn="tl">
                    <a:srgbClr val="000000"/>
                  </a:outerShdw>
                </a:effectLst>
              </a:rPr>
              <a:t>0.7};</a:t>
            </a:r>
            <a:r>
              <a:rPr lang="en-US" sz="3000" i="1">
                <a:solidFill>
                  <a:srgbClr val="FBFE00"/>
                </a:solidFill>
                <a:effectLst>
                  <a:outerShdw blurRad="38100" dist="38100" dir="2700000" algn="tl">
                    <a:srgbClr val="000000"/>
                  </a:outerShdw>
                </a:effectLst>
              </a:rPr>
              <a:t>                	     B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Z </a:t>
            </a:r>
            <a:r>
              <a:rPr lang="en-US" sz="3000">
                <a:solidFill>
                  <a:srgbClr val="FBFE00"/>
                </a:solidFill>
                <a:effectLst>
                  <a:outerShdw blurRad="38100" dist="38100" dir="2700000" algn="tl">
                    <a:srgbClr val="000000"/>
                  </a:outerShdw>
                </a:effectLst>
              </a:rPr>
              <a:t>{</a:t>
            </a:r>
            <a:r>
              <a:rPr lang="en-US" sz="3000" i="1">
                <a:solidFill>
                  <a:srgbClr val="FBFE00"/>
                </a:solidFill>
                <a:effectLst>
                  <a:outerShdw blurRad="38100" dist="38100" dir="2700000" algn="tl">
                    <a:srgbClr val="000000"/>
                  </a:outerShdw>
                </a:effectLst>
              </a:rPr>
              <a:t>cf </a:t>
            </a:r>
            <a:r>
              <a:rPr lang="en-US" sz="3000">
                <a:solidFill>
                  <a:srgbClr val="FBFE00"/>
                </a:solidFill>
                <a:effectLst>
                  <a:outerShdw blurRad="38100" dist="38100" dir="2700000" algn="tl">
                    <a:srgbClr val="000000"/>
                  </a:outerShdw>
                </a:effectLst>
              </a:rPr>
              <a:t>0.2}</a:t>
            </a:r>
            <a:endParaRPr lang="en-US" sz="3000" i="1">
              <a:solidFill>
                <a:srgbClr val="FBFE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09563" y="247650"/>
            <a:ext cx="8763000" cy="58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The certainty factor assigned by a rule is propagated</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through the reasoning chain. This involves</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establishing the net certainty of the rule consequent</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when the evidence in the rule antecedent is uncertain:                                </a:t>
            </a:r>
          </a:p>
          <a:p>
            <a:pPr marL="381000" indent="-381000" algn="l">
              <a:spcBef>
                <a:spcPct val="30000"/>
              </a:spcBef>
            </a:pPr>
            <a:r>
              <a:rPr lang="en-US" sz="2900" b="1" i="1">
                <a:solidFill>
                  <a:srgbClr val="FBFE00"/>
                </a:solidFill>
                <a:effectLst>
                  <a:outerShdw blurRad="38100" dist="38100" dir="2700000" algn="tl">
                    <a:srgbClr val="000000"/>
                  </a:outerShdw>
                </a:effectLst>
              </a:rPr>
              <a:t>    cf </a:t>
            </a:r>
            <a:r>
              <a:rPr lang="en-US" sz="2900" b="1">
                <a:solidFill>
                  <a:srgbClr val="FBFE00"/>
                </a:solidFill>
                <a:effectLst>
                  <a:outerShdw blurRad="38100" dist="38100" dir="2700000" algn="tl">
                    <a:srgbClr val="000000"/>
                  </a:outerShdw>
                </a:effectLst>
              </a:rPr>
              <a:t>(</a:t>
            </a:r>
            <a:r>
              <a:rPr lang="en-US" sz="2900" b="1" i="1">
                <a:solidFill>
                  <a:srgbClr val="FBFE00"/>
                </a:solidFill>
                <a:effectLst>
                  <a:outerShdw blurRad="38100" dist="38100" dir="2700000" algn="tl">
                    <a:srgbClr val="000000"/>
                  </a:outerShdw>
                </a:effectLst>
              </a:rPr>
              <a:t>H</a:t>
            </a:r>
            <a:r>
              <a:rPr lang="en-US" sz="2900" b="1">
                <a:solidFill>
                  <a:srgbClr val="FBFE00"/>
                </a:solidFill>
                <a:effectLst>
                  <a:outerShdw blurRad="38100" dist="38100" dir="2700000" algn="tl">
                    <a:srgbClr val="000000"/>
                  </a:outerShdw>
                </a:effectLst>
              </a:rPr>
              <a:t>,</a:t>
            </a:r>
            <a:r>
              <a:rPr lang="en-US" sz="2900" b="1" i="1">
                <a:solidFill>
                  <a:srgbClr val="FBFE00"/>
                </a:solidFill>
                <a:effectLst>
                  <a:outerShdw blurRad="38100" dist="38100" dir="2700000" algn="tl">
                    <a:srgbClr val="000000"/>
                  </a:outerShdw>
                </a:effectLst>
              </a:rPr>
              <a:t>E</a:t>
            </a:r>
            <a:r>
              <a:rPr lang="en-US" sz="2900" b="1">
                <a:solidFill>
                  <a:srgbClr val="FBFE00"/>
                </a:solidFill>
                <a:effectLst>
                  <a:outerShdw blurRad="38100" dist="38100" dir="2700000" algn="tl">
                    <a:srgbClr val="000000"/>
                  </a:outerShdw>
                </a:effectLst>
              </a:rPr>
              <a:t>) = </a:t>
            </a:r>
            <a:r>
              <a:rPr lang="en-US" sz="2900" b="1" i="1">
                <a:solidFill>
                  <a:srgbClr val="000000"/>
                </a:solidFill>
                <a:effectLst>
                  <a:outerShdw blurRad="38100" dist="38100" dir="2700000" algn="tl">
                    <a:srgbClr val="FFFFFF"/>
                  </a:outerShdw>
                </a:effectLst>
              </a:rPr>
              <a:t> </a:t>
            </a:r>
            <a:r>
              <a:rPr lang="en-US" sz="2900" b="1" i="1">
                <a:solidFill>
                  <a:srgbClr val="FBFE00"/>
                </a:solidFill>
                <a:effectLst>
                  <a:outerShdw blurRad="38100" dist="38100" dir="2700000" algn="tl">
                    <a:srgbClr val="000000"/>
                  </a:outerShdw>
                </a:effectLst>
              </a:rPr>
              <a:t>cf </a:t>
            </a:r>
            <a:r>
              <a:rPr lang="en-US" sz="2900" b="1">
                <a:solidFill>
                  <a:srgbClr val="FBFE00"/>
                </a:solidFill>
                <a:effectLst>
                  <a:outerShdw blurRad="38100" dist="38100" dir="2700000" algn="tl">
                    <a:srgbClr val="000000"/>
                  </a:outerShdw>
                </a:effectLst>
              </a:rPr>
              <a:t>(</a:t>
            </a:r>
            <a:r>
              <a:rPr lang="en-US" sz="2900" b="1" i="1">
                <a:solidFill>
                  <a:srgbClr val="FBFE00"/>
                </a:solidFill>
                <a:effectLst>
                  <a:outerShdw blurRad="38100" dist="38100" dir="2700000" algn="tl">
                    <a:srgbClr val="000000"/>
                  </a:outerShdw>
                </a:effectLst>
              </a:rPr>
              <a:t>E</a:t>
            </a:r>
            <a:r>
              <a:rPr lang="en-US" sz="2900" b="1">
                <a:solidFill>
                  <a:srgbClr val="FBFE00"/>
                </a:solidFill>
                <a:effectLst>
                  <a:outerShdw blurRad="38100" dist="38100" dir="2700000" algn="tl">
                    <a:srgbClr val="000000"/>
                  </a:outerShdw>
                </a:effectLst>
              </a:rPr>
              <a:t>) x </a:t>
            </a:r>
            <a:r>
              <a:rPr lang="en-US" sz="2900" b="1" i="1">
                <a:solidFill>
                  <a:srgbClr val="FBFE00"/>
                </a:solidFill>
                <a:effectLst>
                  <a:outerShdw blurRad="38100" dist="38100" dir="2700000" algn="tl">
                    <a:srgbClr val="000000"/>
                  </a:outerShdw>
                </a:effectLst>
              </a:rPr>
              <a:t>cf                                                                   </a:t>
            </a:r>
            <a:r>
              <a:rPr lang="en-US" sz="2900">
                <a:solidFill>
                  <a:srgbClr val="FFFFFF"/>
                </a:solidFill>
                <a:effectLst>
                  <a:outerShdw blurRad="38100" dist="38100" dir="2700000" algn="tl">
                    <a:srgbClr val="000000"/>
                  </a:outerShdw>
                </a:effectLst>
              </a:rPr>
              <a:t>For example,                                                                                 </a:t>
            </a:r>
            <a:r>
              <a:rPr lang="en-US" sz="2900">
                <a:solidFill>
                  <a:srgbClr val="FBFE00"/>
                </a:solidFill>
                <a:effectLst>
                  <a:outerShdw blurRad="38100" dist="38100" dir="2700000" algn="tl">
                    <a:srgbClr val="000000"/>
                  </a:outerShdw>
                </a:effectLst>
              </a:rPr>
              <a:t>IF </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sky is clear</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THEN the forecast is sunny {</a:t>
            </a:r>
            <a:r>
              <a:rPr lang="en-US" sz="2900" i="1">
                <a:solidFill>
                  <a:srgbClr val="FBFE00"/>
                </a:solidFill>
                <a:effectLst>
                  <a:outerShdw blurRad="38100" dist="38100" dir="2700000" algn="tl">
                    <a:srgbClr val="000000"/>
                  </a:outerShdw>
                </a:effectLst>
              </a:rPr>
              <a:t>cf </a:t>
            </a:r>
            <a:r>
              <a:rPr lang="en-US" sz="2900">
                <a:solidFill>
                  <a:srgbClr val="FBFE00"/>
                </a:solidFill>
                <a:effectLst>
                  <a:outerShdw blurRad="38100" dist="38100" dir="2700000" algn="tl">
                    <a:srgbClr val="000000"/>
                  </a:outerShdw>
                </a:effectLst>
              </a:rPr>
              <a:t>0.8}                                     </a:t>
            </a:r>
          </a:p>
          <a:p>
            <a:pPr marL="381000" indent="-381000" algn="l">
              <a:spcBef>
                <a:spcPct val="30000"/>
              </a:spcBef>
            </a:pPr>
            <a:r>
              <a:rPr lang="en-US" sz="2900">
                <a:solidFill>
                  <a:srgbClr val="FFFFFF"/>
                </a:solidFill>
                <a:effectLst>
                  <a:outerShdw blurRad="38100" dist="38100" dir="2700000" algn="tl">
                    <a:srgbClr val="000000"/>
                  </a:outerShdw>
                </a:effectLst>
              </a:rPr>
              <a:t>    and the current certainty factor of </a:t>
            </a:r>
            <a:r>
              <a:rPr lang="en-US" sz="2900" i="1">
                <a:solidFill>
                  <a:srgbClr val="FBFE00"/>
                </a:solidFill>
                <a:effectLst>
                  <a:outerShdw blurRad="38100" dist="38100" dir="2700000" algn="tl">
                    <a:srgbClr val="000000"/>
                  </a:outerShdw>
                </a:effectLst>
              </a:rPr>
              <a:t>sky is clear </a:t>
            </a:r>
            <a:r>
              <a:rPr lang="en-US" sz="2900">
                <a:solidFill>
                  <a:srgbClr val="000000"/>
                </a:solidFill>
                <a:effectLst>
                  <a:outerShdw blurRad="38100" dist="38100" dir="2700000" algn="tl">
                    <a:srgbClr val="FFFFFF"/>
                  </a:outerShdw>
                </a:effectLst>
              </a:rPr>
              <a:t> </a:t>
            </a:r>
            <a:r>
              <a:rPr lang="en-US" sz="2900">
                <a:solidFill>
                  <a:srgbClr val="FBFE00"/>
                </a:solidFill>
                <a:effectLst>
                  <a:outerShdw blurRad="38100" dist="38100" dir="2700000" algn="tl">
                    <a:srgbClr val="000000"/>
                  </a:outerShdw>
                </a:effectLst>
              </a:rPr>
              <a:t>is 0.5</a:t>
            </a:r>
            <a:r>
              <a:rPr lang="en-US" sz="2900">
                <a:solidFill>
                  <a:srgbClr val="FFFFFF"/>
                </a:solidFill>
                <a:effectLst>
                  <a:outerShdw blurRad="38100" dist="38100" dir="2700000" algn="tl">
                    <a:srgbClr val="000000"/>
                  </a:outerShdw>
                </a:effectLst>
              </a:rPr>
              <a:t>,</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then                                                                                               </a:t>
            </a:r>
          </a:p>
          <a:p>
            <a:pPr marL="381000" indent="-381000" algn="l">
              <a:spcBef>
                <a:spcPct val="50000"/>
              </a:spcBef>
            </a:pPr>
            <a:r>
              <a:rPr lang="en-US" sz="2900" i="1">
                <a:solidFill>
                  <a:srgbClr val="FBFE00"/>
                </a:solidFill>
                <a:effectLst>
                  <a:outerShdw blurRad="38100" dist="38100" dir="2700000" algn="tl">
                    <a:srgbClr val="000000"/>
                  </a:outerShdw>
                </a:effectLst>
              </a:rPr>
              <a:t>    cf </a:t>
            </a:r>
            <a:r>
              <a:rPr lang="en-US" sz="2900">
                <a:solidFill>
                  <a:srgbClr val="FBFE00"/>
                </a:solidFill>
                <a:effectLst>
                  <a:outerShdw blurRad="38100" dist="38100" dir="2700000" algn="tl">
                    <a:srgbClr val="000000"/>
                  </a:outerShdw>
                </a:effectLst>
              </a:rPr>
              <a:t>(</a:t>
            </a:r>
            <a:r>
              <a:rPr lang="en-US" sz="2900" i="1">
                <a:solidFill>
                  <a:srgbClr val="FBFE00"/>
                </a:solidFill>
                <a:effectLst>
                  <a:outerShdw blurRad="38100" dist="38100" dir="2700000" algn="tl">
                    <a:srgbClr val="000000"/>
                  </a:outerShdw>
                </a:effectLst>
              </a:rPr>
              <a:t>H</a:t>
            </a:r>
            <a:r>
              <a:rPr lang="en-US" sz="2900">
                <a:solidFill>
                  <a:srgbClr val="FBFE00"/>
                </a:solidFill>
                <a:effectLst>
                  <a:outerShdw blurRad="38100" dist="38100" dir="2700000" algn="tl">
                    <a:srgbClr val="000000"/>
                  </a:outerShdw>
                </a:effectLst>
              </a:rPr>
              <a:t>,</a:t>
            </a:r>
            <a:r>
              <a:rPr lang="en-US" sz="2900" i="1">
                <a:solidFill>
                  <a:srgbClr val="FBFE00"/>
                </a:solidFill>
                <a:effectLst>
                  <a:outerShdw blurRad="38100" dist="38100" dir="2700000" algn="tl">
                    <a:srgbClr val="000000"/>
                  </a:outerShdw>
                </a:effectLst>
              </a:rPr>
              <a:t>E</a:t>
            </a:r>
            <a:r>
              <a:rPr lang="en-US" sz="2900">
                <a:solidFill>
                  <a:srgbClr val="FBFE00"/>
                </a:solidFill>
                <a:effectLst>
                  <a:outerShdw blurRad="38100" dist="38100" dir="2700000" algn="tl">
                    <a:srgbClr val="000000"/>
                  </a:outerShdw>
                </a:effectLst>
              </a:rPr>
              <a:t>) = 0.5 </a:t>
            </a:r>
            <a:r>
              <a:rPr lang="en-US" sz="2900">
                <a:solidFill>
                  <a:srgbClr val="FBFE00"/>
                </a:solidFill>
                <a:effectLst>
                  <a:outerShdw blurRad="38100" dist="38100" dir="2700000" algn="tl">
                    <a:srgbClr val="000000"/>
                  </a:outerShdw>
                </a:effectLst>
                <a:latin typeface="Symbol" pitchFamily="18" charset="2"/>
              </a:rPr>
              <a:t>× </a:t>
            </a:r>
            <a:r>
              <a:rPr lang="en-US" sz="2900">
                <a:solidFill>
                  <a:srgbClr val="FBFE00"/>
                </a:solidFill>
                <a:effectLst>
                  <a:outerShdw blurRad="38100" dist="38100" dir="2700000" algn="tl">
                    <a:srgbClr val="000000"/>
                  </a:outerShdw>
                </a:effectLst>
              </a:rPr>
              <a:t>0.8 = 0.4                                                        </a:t>
            </a:r>
            <a:r>
              <a:rPr lang="en-US" sz="2900">
                <a:solidFill>
                  <a:srgbClr val="FFFFFF"/>
                </a:solidFill>
                <a:effectLst>
                  <a:outerShdw blurRad="38100" dist="38100" dir="2700000" algn="tl">
                    <a:srgbClr val="000000"/>
                  </a:outerShdw>
                </a:effectLst>
              </a:rPr>
              <a:t>This result can be interpreted as </a:t>
            </a:r>
            <a:r>
              <a:rPr lang="en-US" sz="2900" i="1">
                <a:solidFill>
                  <a:srgbClr val="FFFFFF"/>
                </a:solidFill>
                <a:effectLst>
                  <a:outerShdw blurRad="38100" dist="38100" dir="2700000" algn="tl">
                    <a:srgbClr val="000000"/>
                  </a:outerShdw>
                </a:effectLst>
              </a:rPr>
              <a:t>“It may be sunny”</a:t>
            </a:r>
            <a:r>
              <a:rPr lang="en-US" sz="2900">
                <a:solidFill>
                  <a:srgbClr val="FFFFFF"/>
                </a:solidFill>
                <a:effectLst>
                  <a:outerShdw blurRad="38100" dist="38100" dir="2700000" algn="tl">
                    <a:srgbClr val="000000"/>
                  </a:outerShdw>
                </a:effectLst>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95275" y="252413"/>
            <a:ext cx="8741221" cy="591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0363" indent="-360363" algn="l">
              <a:buClr>
                <a:schemeClr val="tx2"/>
              </a:buClr>
              <a:buFont typeface="Wingdings" pitchFamily="2" charset="2"/>
              <a:buChar char="n"/>
            </a:pPr>
            <a:r>
              <a:rPr lang="en-US" sz="2900" dirty="0">
                <a:solidFill>
                  <a:srgbClr val="FFFFFF"/>
                </a:solidFill>
                <a:effectLst>
                  <a:outerShdw blurRad="38100" dist="38100" dir="2700000" algn="tl">
                    <a:srgbClr val="000000"/>
                  </a:outerShdw>
                </a:effectLst>
              </a:rPr>
              <a:t>For conjunctive rules such as</a:t>
            </a:r>
          </a:p>
          <a:p>
            <a:pPr marL="360363" indent="-360363" algn="l">
              <a:buClr>
                <a:schemeClr val="tx2"/>
              </a:buClr>
              <a:buFont typeface="Wingdings" pitchFamily="2" charset="2"/>
              <a:buChar char="n"/>
            </a:pPr>
            <a:endParaRPr lang="en-US" sz="2900" dirty="0">
              <a:solidFill>
                <a:srgbClr val="FFFFFF"/>
              </a:solidFill>
              <a:effectLst>
                <a:outerShdw blurRad="38100" dist="38100" dir="2700000" algn="tl">
                  <a:srgbClr val="000000"/>
                </a:outerShdw>
              </a:effectLst>
            </a:endParaRPr>
          </a:p>
          <a:p>
            <a:pPr marL="360363" indent="-360363" algn="l">
              <a:buClr>
                <a:schemeClr val="tx2"/>
              </a:buClr>
              <a:buFont typeface="Wingdings" pitchFamily="2" charset="2"/>
              <a:buChar char="n"/>
            </a:pPr>
            <a:endParaRPr lang="en-US" sz="2900" dirty="0">
              <a:solidFill>
                <a:srgbClr val="FFFFFF"/>
              </a:solidFill>
              <a:effectLst>
                <a:outerShdw blurRad="38100" dist="38100" dir="2700000" algn="tl">
                  <a:srgbClr val="000000"/>
                </a:outerShdw>
              </a:effectLst>
            </a:endParaRPr>
          </a:p>
          <a:p>
            <a:pPr marL="360363" indent="-360363" algn="l">
              <a:buClr>
                <a:schemeClr val="tx2"/>
              </a:buClr>
              <a:buFont typeface="Wingdings" pitchFamily="2" charset="2"/>
              <a:buChar char="n"/>
            </a:pPr>
            <a:endParaRPr lang="en-US" sz="2900" dirty="0">
              <a:solidFill>
                <a:srgbClr val="FFFFFF"/>
              </a:solidFill>
              <a:effectLst>
                <a:outerShdw blurRad="38100" dist="38100" dir="2700000" algn="tl">
                  <a:srgbClr val="000000"/>
                </a:outerShdw>
              </a:effectLst>
            </a:endParaRPr>
          </a:p>
          <a:p>
            <a:pPr marL="360363" indent="-360363" algn="l">
              <a:spcBef>
                <a:spcPct val="50000"/>
              </a:spcBef>
            </a:pPr>
            <a:r>
              <a:rPr lang="en-US" sz="2800" dirty="0">
                <a:solidFill>
                  <a:srgbClr val="FFFFFF"/>
                </a:solidFill>
                <a:effectLst>
                  <a:outerShdw blurRad="38100" dist="38100" dir="2700000" algn="tl">
                    <a:srgbClr val="000000"/>
                  </a:outerShdw>
                </a:effectLst>
              </a:rPr>
              <a:t>    the certainty of hypothesis </a:t>
            </a:r>
            <a:r>
              <a:rPr lang="en-US" sz="2800" i="1" dirty="0">
                <a:solidFill>
                  <a:srgbClr val="FFFFFF"/>
                </a:solidFill>
                <a:effectLst>
                  <a:outerShdw blurRad="38100" dist="38100" dir="2700000" algn="tl">
                    <a:srgbClr val="000000"/>
                  </a:outerShdw>
                </a:effectLst>
              </a:rPr>
              <a:t>H</a:t>
            </a:r>
            <a:r>
              <a:rPr lang="en-US" sz="2800" dirty="0">
                <a:solidFill>
                  <a:srgbClr val="FFFFFF"/>
                </a:solidFill>
                <a:effectLst>
                  <a:outerShdw blurRad="38100" dist="38100" dir="2700000" algn="tl">
                    <a:srgbClr val="000000"/>
                  </a:outerShdw>
                </a:effectLst>
              </a:rPr>
              <a:t>, is established as follows: </a:t>
            </a:r>
            <a:r>
              <a:rPr lang="en-US" b="1" i="1" dirty="0">
                <a:solidFill>
                  <a:srgbClr val="000000"/>
                </a:solidFill>
                <a:effectLst>
                  <a:outerShdw blurRad="38100" dist="38100" dir="2700000" algn="tl">
                    <a:srgbClr val="FFFFFF"/>
                  </a:outerShdw>
                </a:effectLst>
              </a:rPr>
              <a:t>  </a:t>
            </a:r>
            <a:r>
              <a:rPr lang="en-US" sz="2600" b="1" i="1" dirty="0" err="1">
                <a:solidFill>
                  <a:srgbClr val="FBFE00"/>
                </a:solidFill>
                <a:effectLst>
                  <a:outerShdw blurRad="38100" dist="38100" dir="2700000" algn="tl">
                    <a:srgbClr val="000000"/>
                  </a:outerShdw>
                </a:effectLst>
              </a:rPr>
              <a:t>cf</a:t>
            </a:r>
            <a:r>
              <a:rPr lang="en-US" sz="2600" b="1" i="1" dirty="0">
                <a:solidFill>
                  <a:srgbClr val="FBFE00"/>
                </a:solidFill>
                <a:effectLst>
                  <a:outerShdw blurRad="38100" dist="38100" dir="2700000" algn="tl">
                    <a:srgbClr val="000000"/>
                  </a:outerShdw>
                </a:effectLst>
              </a:rPr>
              <a:t> </a:t>
            </a:r>
            <a:r>
              <a:rPr lang="en-US" sz="2600" b="1" dirty="0">
                <a:solidFill>
                  <a:srgbClr val="FBFE00"/>
                </a:solidFill>
                <a:effectLst>
                  <a:outerShdw blurRad="38100" dist="38100" dir="2700000" algn="tl">
                    <a:srgbClr val="000000"/>
                  </a:outerShdw>
                </a:effectLst>
              </a:rPr>
              <a:t>(</a:t>
            </a:r>
            <a:r>
              <a:rPr lang="en-US" sz="2600" b="1" i="1" dirty="0">
                <a:solidFill>
                  <a:srgbClr val="FBFE00"/>
                </a:solidFill>
                <a:effectLst>
                  <a:outerShdw blurRad="38100" dist="38100" dir="2700000" algn="tl">
                    <a:srgbClr val="000000"/>
                  </a:outerShdw>
                </a:effectLst>
              </a:rPr>
              <a:t>H</a:t>
            </a:r>
            <a:r>
              <a:rPr lang="en-US" sz="2600" b="1" dirty="0">
                <a:solidFill>
                  <a:srgbClr val="FBFE00"/>
                </a:solidFill>
                <a:effectLst>
                  <a:outerShdw blurRad="38100" dist="38100" dir="2700000" algn="tl">
                    <a:srgbClr val="000000"/>
                  </a:outerShdw>
                </a:effectLst>
              </a:rPr>
              <a:t>,</a:t>
            </a:r>
            <a:r>
              <a:rPr lang="en-US" sz="2600" b="1" i="1" dirty="0">
                <a:solidFill>
                  <a:srgbClr val="FBFE00"/>
                </a:solidFill>
                <a:effectLst>
                  <a:outerShdw blurRad="38100" dist="38100" dir="2700000" algn="tl">
                    <a:srgbClr val="000000"/>
                  </a:outerShdw>
                </a:effectLst>
              </a:rPr>
              <a:t>E</a:t>
            </a:r>
            <a:r>
              <a:rPr lang="en-US" sz="2600" b="1" baseline="-25000" dirty="0">
                <a:solidFill>
                  <a:srgbClr val="FBFE00"/>
                </a:solidFill>
                <a:effectLst>
                  <a:outerShdw blurRad="38100" dist="38100" dir="2700000" algn="tl">
                    <a:srgbClr val="000000"/>
                  </a:outerShdw>
                </a:effectLst>
              </a:rPr>
              <a:t>1</a:t>
            </a:r>
            <a:r>
              <a:rPr lang="en-US" sz="2600" b="1" dirty="0">
                <a:solidFill>
                  <a:srgbClr val="FBFE00"/>
                </a:solidFill>
                <a:effectLst>
                  <a:outerShdw blurRad="38100" dist="38100" dir="2700000" algn="tl">
                    <a:srgbClr val="000000"/>
                  </a:outerShdw>
                </a:effectLst>
                <a:latin typeface="Symbol" pitchFamily="18" charset="2"/>
              </a:rPr>
              <a:t>Ç</a:t>
            </a:r>
            <a:r>
              <a:rPr lang="en-US" sz="2600" b="1" baseline="-25000" dirty="0">
                <a:solidFill>
                  <a:srgbClr val="FBFE00"/>
                </a:solidFill>
                <a:effectLst>
                  <a:outerShdw blurRad="38100" dist="38100" dir="2700000" algn="tl">
                    <a:srgbClr val="000000"/>
                  </a:outerShdw>
                </a:effectLst>
              </a:rPr>
              <a:t> </a:t>
            </a:r>
            <a:r>
              <a:rPr lang="en-US" sz="2600" b="1" i="1" dirty="0">
                <a:solidFill>
                  <a:srgbClr val="FBFE00"/>
                </a:solidFill>
                <a:effectLst>
                  <a:outerShdw blurRad="38100" dist="38100" dir="2700000" algn="tl">
                    <a:srgbClr val="000000"/>
                  </a:outerShdw>
                </a:effectLst>
              </a:rPr>
              <a:t>E</a:t>
            </a:r>
            <a:r>
              <a:rPr lang="en-US" sz="2600" b="1" baseline="-25000" dirty="0">
                <a:solidFill>
                  <a:srgbClr val="FBFE00"/>
                </a:solidFill>
                <a:effectLst>
                  <a:outerShdw blurRad="38100" dist="38100" dir="2700000" algn="tl">
                    <a:srgbClr val="000000"/>
                  </a:outerShdw>
                </a:effectLst>
              </a:rPr>
              <a:t>2</a:t>
            </a:r>
            <a:r>
              <a:rPr lang="en-US" sz="2600" b="1" dirty="0">
                <a:solidFill>
                  <a:srgbClr val="FBFE00"/>
                </a:solidFill>
                <a:effectLst>
                  <a:outerShdw blurRad="38100" dist="38100" dir="2700000" algn="tl">
                    <a:srgbClr val="000000"/>
                  </a:outerShdw>
                </a:effectLst>
                <a:latin typeface="Symbol" pitchFamily="18" charset="2"/>
              </a:rPr>
              <a:t>Ç</a:t>
            </a:r>
            <a:r>
              <a:rPr lang="en-US" sz="2600" b="1" dirty="0">
                <a:solidFill>
                  <a:srgbClr val="FBFE00"/>
                </a:solidFill>
                <a:effectLst>
                  <a:outerShdw blurRad="38100" dist="38100" dir="2700000" algn="tl">
                    <a:srgbClr val="000000"/>
                  </a:outerShdw>
                </a:effectLst>
              </a:rPr>
              <a:t>…</a:t>
            </a:r>
            <a:r>
              <a:rPr lang="en-US" sz="2600" b="1" dirty="0" err="1">
                <a:solidFill>
                  <a:srgbClr val="FBFE00"/>
                </a:solidFill>
                <a:effectLst>
                  <a:outerShdw blurRad="38100" dist="38100" dir="2700000" algn="tl">
                    <a:srgbClr val="000000"/>
                  </a:outerShdw>
                </a:effectLst>
                <a:latin typeface="Symbol" pitchFamily="18" charset="2"/>
              </a:rPr>
              <a:t>Ç</a:t>
            </a:r>
            <a:r>
              <a:rPr lang="en-US" sz="2600" b="1" dirty="0" err="1">
                <a:solidFill>
                  <a:srgbClr val="FBFE00"/>
                </a:solidFill>
                <a:effectLst>
                  <a:outerShdw blurRad="38100" dist="38100" dir="2700000" algn="tl">
                    <a:srgbClr val="000000"/>
                  </a:outerShdw>
                </a:effectLst>
              </a:rPr>
              <a:t>E</a:t>
            </a:r>
            <a:r>
              <a:rPr lang="en-US" sz="2600" b="1" i="1" baseline="-25000" dirty="0" err="1">
                <a:solidFill>
                  <a:srgbClr val="FBFE00"/>
                </a:solidFill>
                <a:effectLst>
                  <a:outerShdw blurRad="38100" dist="38100" dir="2700000" algn="tl">
                    <a:srgbClr val="000000"/>
                  </a:outerShdw>
                </a:effectLst>
              </a:rPr>
              <a:t>n</a:t>
            </a:r>
            <a:r>
              <a:rPr lang="en-US" sz="2600" b="1" dirty="0">
                <a:solidFill>
                  <a:srgbClr val="FBFE00"/>
                </a:solidFill>
                <a:effectLst>
                  <a:outerShdw blurRad="38100" dist="38100" dir="2700000" algn="tl">
                    <a:srgbClr val="000000"/>
                  </a:outerShdw>
                </a:effectLst>
              </a:rPr>
              <a:t>) = </a:t>
            </a:r>
            <a:r>
              <a:rPr lang="en-US" sz="2600" b="1" i="1" dirty="0">
                <a:solidFill>
                  <a:srgbClr val="FBFE00"/>
                </a:solidFill>
                <a:effectLst>
                  <a:outerShdw blurRad="38100" dist="38100" dir="2700000" algn="tl">
                    <a:srgbClr val="000000"/>
                  </a:outerShdw>
                </a:effectLst>
              </a:rPr>
              <a:t>min </a:t>
            </a:r>
            <a:r>
              <a:rPr lang="en-US" sz="2600" b="1" dirty="0">
                <a:solidFill>
                  <a:srgbClr val="FBFE00"/>
                </a:solidFill>
                <a:effectLst>
                  <a:outerShdw blurRad="38100" dist="38100" dir="2700000" algn="tl">
                    <a:srgbClr val="000000"/>
                  </a:outerShdw>
                </a:effectLst>
              </a:rPr>
              <a:t>[</a:t>
            </a:r>
            <a:r>
              <a:rPr lang="en-US" sz="2600" b="1" i="1" dirty="0" err="1">
                <a:solidFill>
                  <a:srgbClr val="FBFE00"/>
                </a:solidFill>
                <a:effectLst>
                  <a:outerShdw blurRad="38100" dist="38100" dir="2700000" algn="tl">
                    <a:srgbClr val="000000"/>
                  </a:outerShdw>
                </a:effectLst>
              </a:rPr>
              <a:t>cf</a:t>
            </a:r>
            <a:r>
              <a:rPr lang="en-US" sz="2600" b="1" i="1" dirty="0">
                <a:solidFill>
                  <a:srgbClr val="FBFE00"/>
                </a:solidFill>
                <a:effectLst>
                  <a:outerShdw blurRad="38100" dist="38100" dir="2700000" algn="tl">
                    <a:srgbClr val="000000"/>
                  </a:outerShdw>
                </a:effectLst>
              </a:rPr>
              <a:t> </a:t>
            </a:r>
            <a:r>
              <a:rPr lang="en-US" sz="2600" b="1" dirty="0">
                <a:solidFill>
                  <a:srgbClr val="FBFE00"/>
                </a:solidFill>
                <a:effectLst>
                  <a:outerShdw blurRad="38100" dist="38100" dir="2700000" algn="tl">
                    <a:srgbClr val="000000"/>
                  </a:outerShdw>
                </a:effectLst>
              </a:rPr>
              <a:t>(</a:t>
            </a:r>
            <a:r>
              <a:rPr lang="en-US" sz="2600" b="1" i="1" dirty="0">
                <a:solidFill>
                  <a:srgbClr val="FBFE00"/>
                </a:solidFill>
                <a:effectLst>
                  <a:outerShdw blurRad="38100" dist="38100" dir="2700000" algn="tl">
                    <a:srgbClr val="000000"/>
                  </a:outerShdw>
                </a:effectLst>
              </a:rPr>
              <a:t>E</a:t>
            </a:r>
            <a:r>
              <a:rPr lang="en-US" sz="2600" b="1" baseline="-25000" dirty="0">
                <a:solidFill>
                  <a:srgbClr val="FBFE00"/>
                </a:solidFill>
                <a:effectLst>
                  <a:outerShdw blurRad="38100" dist="38100" dir="2700000" algn="tl">
                    <a:srgbClr val="000000"/>
                  </a:outerShdw>
                </a:effectLst>
              </a:rPr>
              <a:t>1</a:t>
            </a:r>
            <a:r>
              <a:rPr lang="en-US" sz="2600" b="1" dirty="0">
                <a:solidFill>
                  <a:srgbClr val="FBFE00"/>
                </a:solidFill>
                <a:effectLst>
                  <a:outerShdw blurRad="38100" dist="38100" dir="2700000" algn="tl">
                    <a:srgbClr val="000000"/>
                  </a:outerShdw>
                </a:effectLst>
              </a:rPr>
              <a:t>),</a:t>
            </a:r>
            <a:r>
              <a:rPr lang="en-US" sz="2600" b="1" i="1" dirty="0">
                <a:solidFill>
                  <a:srgbClr val="000000"/>
                </a:solidFill>
                <a:effectLst>
                  <a:outerShdw blurRad="38100" dist="38100" dir="2700000" algn="tl">
                    <a:srgbClr val="FFFFFF"/>
                  </a:outerShdw>
                </a:effectLst>
              </a:rPr>
              <a:t> </a:t>
            </a:r>
            <a:r>
              <a:rPr lang="en-US" sz="2600" b="1" i="1" dirty="0" err="1">
                <a:solidFill>
                  <a:srgbClr val="FBFE00"/>
                </a:solidFill>
                <a:effectLst>
                  <a:outerShdw blurRad="38100" dist="38100" dir="2700000" algn="tl">
                    <a:srgbClr val="000000"/>
                  </a:outerShdw>
                </a:effectLst>
              </a:rPr>
              <a:t>cf</a:t>
            </a:r>
            <a:r>
              <a:rPr lang="en-US" sz="2600" b="1" i="1" dirty="0">
                <a:solidFill>
                  <a:srgbClr val="FBFE00"/>
                </a:solidFill>
                <a:effectLst>
                  <a:outerShdw blurRad="38100" dist="38100" dir="2700000" algn="tl">
                    <a:srgbClr val="000000"/>
                  </a:outerShdw>
                </a:effectLst>
              </a:rPr>
              <a:t> </a:t>
            </a:r>
            <a:r>
              <a:rPr lang="en-US" sz="2600" b="1" dirty="0">
                <a:solidFill>
                  <a:srgbClr val="FBFE00"/>
                </a:solidFill>
                <a:effectLst>
                  <a:outerShdw blurRad="38100" dist="38100" dir="2700000" algn="tl">
                    <a:srgbClr val="000000"/>
                  </a:outerShdw>
                </a:effectLst>
              </a:rPr>
              <a:t>(</a:t>
            </a:r>
            <a:r>
              <a:rPr lang="en-US" sz="2600" b="1" i="1" dirty="0">
                <a:solidFill>
                  <a:srgbClr val="FBFE00"/>
                </a:solidFill>
                <a:effectLst>
                  <a:outerShdw blurRad="38100" dist="38100" dir="2700000" algn="tl">
                    <a:srgbClr val="000000"/>
                  </a:outerShdw>
                </a:effectLst>
              </a:rPr>
              <a:t>E</a:t>
            </a:r>
            <a:r>
              <a:rPr lang="en-US" sz="2600" b="1" baseline="-25000" dirty="0">
                <a:solidFill>
                  <a:srgbClr val="FBFE00"/>
                </a:solidFill>
                <a:effectLst>
                  <a:outerShdw blurRad="38100" dist="38100" dir="2700000" algn="tl">
                    <a:srgbClr val="000000"/>
                  </a:outerShdw>
                </a:effectLst>
              </a:rPr>
              <a:t>2</a:t>
            </a:r>
            <a:r>
              <a:rPr lang="en-US" sz="2600" b="1" dirty="0">
                <a:solidFill>
                  <a:srgbClr val="FBFE00"/>
                </a:solidFill>
                <a:effectLst>
                  <a:outerShdw blurRad="38100" dist="38100" dir="2700000" algn="tl">
                    <a:srgbClr val="000000"/>
                  </a:outerShdw>
                </a:effectLst>
              </a:rPr>
              <a:t>),...,</a:t>
            </a:r>
            <a:r>
              <a:rPr lang="en-US" sz="2600" b="1" i="1" dirty="0" err="1">
                <a:solidFill>
                  <a:srgbClr val="FBFE00"/>
                </a:solidFill>
                <a:effectLst>
                  <a:outerShdw blurRad="38100" dist="38100" dir="2700000" algn="tl">
                    <a:srgbClr val="000000"/>
                  </a:outerShdw>
                </a:effectLst>
              </a:rPr>
              <a:t>cf</a:t>
            </a:r>
            <a:r>
              <a:rPr lang="en-US" sz="2600" b="1" i="1" dirty="0">
                <a:solidFill>
                  <a:srgbClr val="FBFE00"/>
                </a:solidFill>
                <a:effectLst>
                  <a:outerShdw blurRad="38100" dist="38100" dir="2700000" algn="tl">
                    <a:srgbClr val="000000"/>
                  </a:outerShdw>
                </a:effectLst>
              </a:rPr>
              <a:t> </a:t>
            </a:r>
            <a:r>
              <a:rPr lang="en-US" sz="2600" b="1" dirty="0">
                <a:solidFill>
                  <a:srgbClr val="FBFE00"/>
                </a:solidFill>
                <a:effectLst>
                  <a:outerShdw blurRad="38100" dist="38100" dir="2700000" algn="tl">
                    <a:srgbClr val="000000"/>
                  </a:outerShdw>
                </a:effectLst>
              </a:rPr>
              <a:t>(</a:t>
            </a:r>
            <a:r>
              <a:rPr lang="en-US" sz="2600" b="1" i="1" dirty="0">
                <a:solidFill>
                  <a:srgbClr val="FBFE00"/>
                </a:solidFill>
                <a:effectLst>
                  <a:outerShdw blurRad="38100" dist="38100" dir="2700000" algn="tl">
                    <a:srgbClr val="000000"/>
                  </a:outerShdw>
                </a:effectLst>
              </a:rPr>
              <a:t>E</a:t>
            </a:r>
            <a:r>
              <a:rPr lang="en-US" sz="2600" b="1" baseline="-25000" dirty="0">
                <a:solidFill>
                  <a:srgbClr val="FBFE00"/>
                </a:solidFill>
                <a:effectLst>
                  <a:outerShdw blurRad="38100" dist="38100" dir="2700000" algn="tl">
                    <a:srgbClr val="000000"/>
                  </a:outerShdw>
                </a:effectLst>
              </a:rPr>
              <a:t>n</a:t>
            </a:r>
            <a:r>
              <a:rPr lang="en-US" sz="2600" b="1" dirty="0">
                <a:solidFill>
                  <a:srgbClr val="FBFE00"/>
                </a:solidFill>
                <a:effectLst>
                  <a:outerShdw blurRad="38100" dist="38100" dir="2700000" algn="tl">
                    <a:srgbClr val="000000"/>
                  </a:outerShdw>
                </a:effectLst>
              </a:rPr>
              <a:t>)] </a:t>
            </a:r>
            <a:r>
              <a:rPr lang="en-US" sz="2600" b="1" dirty="0">
                <a:solidFill>
                  <a:srgbClr val="FBFE00"/>
                </a:solidFill>
                <a:effectLst>
                  <a:outerShdw blurRad="38100" dist="38100" dir="2700000" algn="tl">
                    <a:srgbClr val="000000"/>
                  </a:outerShdw>
                </a:effectLst>
                <a:latin typeface="Symbol" pitchFamily="18" charset="2"/>
              </a:rPr>
              <a:t>´</a:t>
            </a:r>
            <a:r>
              <a:rPr lang="en-US" sz="2600" b="1" i="1" dirty="0">
                <a:solidFill>
                  <a:srgbClr val="000000"/>
                </a:solidFill>
                <a:effectLst>
                  <a:outerShdw blurRad="38100" dist="38100" dir="2700000" algn="tl">
                    <a:srgbClr val="FFFFFF"/>
                  </a:outerShdw>
                </a:effectLst>
              </a:rPr>
              <a:t> </a:t>
            </a:r>
            <a:r>
              <a:rPr lang="en-US" sz="2600" b="1" i="1" dirty="0" err="1">
                <a:solidFill>
                  <a:srgbClr val="FBFE00"/>
                </a:solidFill>
                <a:effectLst>
                  <a:outerShdw blurRad="38100" dist="38100" dir="2700000" algn="tl">
                    <a:srgbClr val="000000"/>
                  </a:outerShdw>
                </a:effectLst>
              </a:rPr>
              <a:t>cf</a:t>
            </a:r>
            <a:r>
              <a:rPr lang="en-US" sz="2600" b="1" i="1" dirty="0">
                <a:solidFill>
                  <a:srgbClr val="FBFE00"/>
                </a:solidFill>
                <a:effectLst>
                  <a:outerShdw blurRad="38100" dist="38100" dir="2700000" algn="tl">
                    <a:srgbClr val="000000"/>
                  </a:outerShdw>
                </a:effectLst>
              </a:rPr>
              <a:t> </a:t>
            </a:r>
          </a:p>
          <a:p>
            <a:pPr marL="360363" indent="-360363" algn="l">
              <a:spcBef>
                <a:spcPct val="30000"/>
              </a:spcBef>
            </a:pPr>
            <a:r>
              <a:rPr lang="en-US" sz="2600" dirty="0">
                <a:solidFill>
                  <a:srgbClr val="FFFFFF"/>
                </a:solidFill>
                <a:effectLst>
                  <a:outerShdw blurRad="38100" dist="38100" dir="2700000" algn="tl">
                    <a:srgbClr val="000000"/>
                  </a:outerShdw>
                </a:effectLst>
              </a:rPr>
              <a:t>    For example,                                                                            </a:t>
            </a:r>
            <a:r>
              <a:rPr lang="en-US" sz="2600" dirty="0">
                <a:solidFill>
                  <a:srgbClr val="000000"/>
                </a:solidFill>
                <a:effectLst>
                  <a:outerShdw blurRad="38100" dist="38100" dir="2700000" algn="tl">
                    <a:srgbClr val="FFFFFF"/>
                  </a:outerShdw>
                </a:effectLst>
              </a:rPr>
              <a:t>  </a:t>
            </a:r>
            <a:r>
              <a:rPr lang="en-US" sz="2600" dirty="0">
                <a:solidFill>
                  <a:srgbClr val="FBFE00"/>
                </a:solidFill>
                <a:effectLst>
                  <a:outerShdw blurRad="38100" dist="38100" dir="2700000" algn="tl">
                    <a:srgbClr val="000000"/>
                  </a:outerShdw>
                </a:effectLst>
              </a:rPr>
              <a:t>IF </a:t>
            </a:r>
            <a:r>
              <a:rPr lang="en-US" sz="2600" dirty="0">
                <a:solidFill>
                  <a:srgbClr val="000000"/>
                </a:solidFill>
                <a:effectLst>
                  <a:outerShdw blurRad="38100" dist="38100" dir="2700000" algn="tl">
                    <a:srgbClr val="FFFFFF"/>
                  </a:outerShdw>
                </a:effectLst>
              </a:rPr>
              <a:t>       </a:t>
            </a:r>
            <a:r>
              <a:rPr lang="en-US" sz="2600" dirty="0">
                <a:solidFill>
                  <a:srgbClr val="FBFE00"/>
                </a:solidFill>
                <a:effectLst>
                  <a:outerShdw blurRad="38100" dist="38100" dir="2700000" algn="tl">
                    <a:srgbClr val="000000"/>
                  </a:outerShdw>
                </a:effectLst>
              </a:rPr>
              <a:t>sky is clear                                                                               </a:t>
            </a:r>
            <a:r>
              <a:rPr lang="en-US" sz="2600" dirty="0">
                <a:solidFill>
                  <a:srgbClr val="000000"/>
                </a:solidFill>
                <a:effectLst>
                  <a:outerShdw blurRad="38100" dist="38100" dir="2700000" algn="tl">
                    <a:srgbClr val="FFFFFF"/>
                  </a:outerShdw>
                </a:effectLst>
              </a:rPr>
              <a:t>  </a:t>
            </a:r>
            <a:r>
              <a:rPr lang="en-US" sz="2600" dirty="0">
                <a:solidFill>
                  <a:srgbClr val="FBFE00"/>
                </a:solidFill>
                <a:effectLst>
                  <a:outerShdw blurRad="38100" dist="38100" dir="2700000" algn="tl">
                    <a:srgbClr val="000000"/>
                  </a:outerShdw>
                </a:effectLst>
              </a:rPr>
              <a:t>AND   the forecast is sunny                                                         </a:t>
            </a:r>
            <a:r>
              <a:rPr lang="en-US" sz="2600" dirty="0">
                <a:solidFill>
                  <a:srgbClr val="000000"/>
                </a:solidFill>
                <a:effectLst>
                  <a:outerShdw blurRad="38100" dist="38100" dir="2700000" algn="tl">
                    <a:srgbClr val="FFFFFF"/>
                  </a:outerShdw>
                </a:effectLst>
              </a:rPr>
              <a:t>  </a:t>
            </a:r>
            <a:r>
              <a:rPr lang="en-US" sz="2600" dirty="0">
                <a:solidFill>
                  <a:srgbClr val="FBFE00"/>
                </a:solidFill>
                <a:effectLst>
                  <a:outerShdw blurRad="38100" dist="38100" dir="2700000" algn="tl">
                    <a:srgbClr val="000000"/>
                  </a:outerShdw>
                </a:effectLst>
              </a:rPr>
              <a:t>THEN the action is ‘wear sunglasses’ {</a:t>
            </a:r>
            <a:r>
              <a:rPr lang="en-US" sz="2600" i="1" dirty="0" err="1">
                <a:solidFill>
                  <a:srgbClr val="FBFE00"/>
                </a:solidFill>
                <a:effectLst>
                  <a:outerShdw blurRad="38100" dist="38100" dir="2700000" algn="tl">
                    <a:srgbClr val="000000"/>
                  </a:outerShdw>
                </a:effectLst>
              </a:rPr>
              <a:t>cf</a:t>
            </a:r>
            <a:r>
              <a:rPr lang="en-US" sz="2600" i="1" dirty="0">
                <a:solidFill>
                  <a:srgbClr val="FBFE00"/>
                </a:solidFill>
                <a:effectLst>
                  <a:outerShdw blurRad="38100" dist="38100" dir="2700000" algn="tl">
                    <a:srgbClr val="000000"/>
                  </a:outerShdw>
                </a:effectLst>
              </a:rPr>
              <a:t> </a:t>
            </a:r>
            <a:r>
              <a:rPr lang="en-US" sz="2600" dirty="0">
                <a:solidFill>
                  <a:srgbClr val="FBFE00"/>
                </a:solidFill>
                <a:effectLst>
                  <a:outerShdw blurRad="38100" dist="38100" dir="2700000" algn="tl">
                    <a:srgbClr val="000000"/>
                  </a:outerShdw>
                </a:effectLst>
              </a:rPr>
              <a:t>0.8}</a:t>
            </a:r>
          </a:p>
          <a:p>
            <a:pPr marL="360363" indent="-360363" algn="l">
              <a:spcBef>
                <a:spcPct val="30000"/>
              </a:spcBef>
            </a:pPr>
            <a:r>
              <a:rPr lang="en-US" sz="2600" dirty="0">
                <a:solidFill>
                  <a:srgbClr val="FFFFFF"/>
                </a:solidFill>
                <a:effectLst>
                  <a:outerShdw blurRad="38100" dist="38100" dir="2700000" algn="tl">
                    <a:srgbClr val="000000"/>
                  </a:outerShdw>
                </a:effectLst>
              </a:rPr>
              <a:t>    and the certainty of </a:t>
            </a:r>
            <a:r>
              <a:rPr lang="en-US" sz="2600" i="1" dirty="0">
                <a:solidFill>
                  <a:srgbClr val="FBFE00"/>
                </a:solidFill>
                <a:effectLst>
                  <a:outerShdw blurRad="38100" dist="38100" dir="2700000" algn="tl">
                    <a:srgbClr val="000000"/>
                  </a:outerShdw>
                </a:effectLst>
              </a:rPr>
              <a:t>sky is clear </a:t>
            </a:r>
            <a:r>
              <a:rPr lang="en-US" sz="2600" dirty="0">
                <a:solidFill>
                  <a:srgbClr val="FBFE00"/>
                </a:solidFill>
                <a:effectLst>
                  <a:outerShdw blurRad="38100" dist="38100" dir="2700000" algn="tl">
                    <a:srgbClr val="000000"/>
                  </a:outerShdw>
                </a:effectLst>
              </a:rPr>
              <a:t>is 0.9 </a:t>
            </a:r>
            <a:r>
              <a:rPr lang="en-US" sz="2600" dirty="0">
                <a:solidFill>
                  <a:srgbClr val="FFFFFF"/>
                </a:solidFill>
                <a:effectLst>
                  <a:outerShdw blurRad="38100" dist="38100" dir="2700000" algn="tl">
                    <a:srgbClr val="000000"/>
                  </a:outerShdw>
                </a:effectLst>
              </a:rPr>
              <a:t>and the certainty of the</a:t>
            </a:r>
            <a:r>
              <a:rPr lang="en-US" sz="2600" i="1" dirty="0">
                <a:solidFill>
                  <a:srgbClr val="000000"/>
                </a:solidFill>
                <a:effectLst>
                  <a:outerShdw blurRad="38100" dist="38100" dir="2700000" algn="tl">
                    <a:srgbClr val="FFFFFF"/>
                  </a:outerShdw>
                </a:effectLst>
              </a:rPr>
              <a:t>  </a:t>
            </a:r>
            <a:r>
              <a:rPr lang="en-US" sz="2600" i="1" dirty="0">
                <a:solidFill>
                  <a:srgbClr val="FBFE00"/>
                </a:solidFill>
                <a:effectLst>
                  <a:outerShdw blurRad="38100" dist="38100" dir="2700000" algn="tl">
                    <a:srgbClr val="000000"/>
                  </a:outerShdw>
                </a:effectLst>
              </a:rPr>
              <a:t>forecast of sunny </a:t>
            </a:r>
            <a:r>
              <a:rPr lang="en-US" sz="2600" dirty="0">
                <a:solidFill>
                  <a:srgbClr val="FBFE00"/>
                </a:solidFill>
                <a:effectLst>
                  <a:outerShdw blurRad="38100" dist="38100" dir="2700000" algn="tl">
                    <a:srgbClr val="000000"/>
                  </a:outerShdw>
                </a:effectLst>
              </a:rPr>
              <a:t>is 0.7</a:t>
            </a:r>
            <a:r>
              <a:rPr lang="en-US" sz="2600" dirty="0">
                <a:solidFill>
                  <a:srgbClr val="FFFFFF"/>
                </a:solidFill>
                <a:effectLst>
                  <a:outerShdw blurRad="38100" dist="38100" dir="2700000" algn="tl">
                    <a:srgbClr val="000000"/>
                  </a:outerShdw>
                </a:effectLst>
              </a:rPr>
              <a:t>, then                                                    </a:t>
            </a:r>
            <a:r>
              <a:rPr lang="en-US" sz="2600" i="1" dirty="0">
                <a:solidFill>
                  <a:srgbClr val="000000"/>
                </a:solidFill>
                <a:effectLst>
                  <a:outerShdw blurRad="38100" dist="38100" dir="2700000" algn="tl">
                    <a:srgbClr val="FFFFFF"/>
                  </a:outerShdw>
                </a:effectLst>
              </a:rPr>
              <a:t> </a:t>
            </a:r>
            <a:r>
              <a:rPr lang="en-US" sz="2600" i="1" dirty="0" err="1">
                <a:solidFill>
                  <a:srgbClr val="FBFE00"/>
                </a:solidFill>
                <a:effectLst>
                  <a:outerShdw blurRad="38100" dist="38100" dir="2700000" algn="tl">
                    <a:srgbClr val="000000"/>
                  </a:outerShdw>
                </a:effectLst>
              </a:rPr>
              <a:t>cf</a:t>
            </a:r>
            <a:r>
              <a:rPr lang="en-US" sz="2600" i="1" dirty="0">
                <a:solidFill>
                  <a:srgbClr val="FBFE00"/>
                </a:solidFill>
                <a:effectLst>
                  <a:outerShdw blurRad="38100" dist="38100" dir="2700000" algn="tl">
                    <a:srgbClr val="000000"/>
                  </a:outerShdw>
                </a:effectLst>
              </a:rPr>
              <a:t> </a:t>
            </a:r>
            <a:r>
              <a:rPr lang="en-US" sz="2600" dirty="0">
                <a:solidFill>
                  <a:srgbClr val="FBFE00"/>
                </a:solidFill>
                <a:effectLst>
                  <a:outerShdw blurRad="38100" dist="38100" dir="2700000" algn="tl">
                    <a:srgbClr val="000000"/>
                  </a:outerShdw>
                </a:effectLst>
              </a:rPr>
              <a:t>(</a:t>
            </a:r>
            <a:r>
              <a:rPr lang="en-US" sz="2600" i="1" dirty="0">
                <a:solidFill>
                  <a:srgbClr val="FBFE00"/>
                </a:solidFill>
                <a:effectLst>
                  <a:outerShdw blurRad="38100" dist="38100" dir="2700000" algn="tl">
                    <a:srgbClr val="000000"/>
                  </a:outerShdw>
                </a:effectLst>
              </a:rPr>
              <a:t>H</a:t>
            </a:r>
            <a:r>
              <a:rPr lang="en-US" sz="2600" dirty="0">
                <a:solidFill>
                  <a:srgbClr val="FBFE00"/>
                </a:solidFill>
                <a:effectLst>
                  <a:outerShdw blurRad="38100" dist="38100" dir="2700000" algn="tl">
                    <a:srgbClr val="000000"/>
                  </a:outerShdw>
                </a:effectLst>
              </a:rPr>
              <a:t>,</a:t>
            </a:r>
            <a:r>
              <a:rPr lang="en-US" sz="2600" i="1" dirty="0">
                <a:solidFill>
                  <a:srgbClr val="FBFE00"/>
                </a:solidFill>
                <a:effectLst>
                  <a:outerShdw blurRad="38100" dist="38100" dir="2700000" algn="tl">
                    <a:srgbClr val="000000"/>
                  </a:outerShdw>
                </a:effectLst>
              </a:rPr>
              <a:t>E</a:t>
            </a:r>
            <a:r>
              <a:rPr lang="en-US" sz="2600" baseline="-25000" dirty="0">
                <a:solidFill>
                  <a:srgbClr val="FBFE00"/>
                </a:solidFill>
                <a:effectLst>
                  <a:outerShdw blurRad="38100" dist="38100" dir="2700000" algn="tl">
                    <a:srgbClr val="000000"/>
                  </a:outerShdw>
                </a:effectLst>
              </a:rPr>
              <a:t>1</a:t>
            </a:r>
            <a:r>
              <a:rPr lang="en-US" sz="2600" dirty="0">
                <a:solidFill>
                  <a:srgbClr val="FBFE00"/>
                </a:solidFill>
                <a:effectLst>
                  <a:outerShdw blurRad="38100" dist="38100" dir="2700000" algn="tl">
                    <a:srgbClr val="000000"/>
                  </a:outerShdw>
                </a:effectLst>
                <a:latin typeface="Symbol" pitchFamily="18" charset="2"/>
              </a:rPr>
              <a:t>Ç</a:t>
            </a:r>
            <a:r>
              <a:rPr lang="en-US" sz="2600" i="1" dirty="0">
                <a:solidFill>
                  <a:srgbClr val="FBFE00"/>
                </a:solidFill>
                <a:effectLst>
                  <a:outerShdw blurRad="38100" dist="38100" dir="2700000" algn="tl">
                    <a:srgbClr val="000000"/>
                  </a:outerShdw>
                </a:effectLst>
              </a:rPr>
              <a:t>E</a:t>
            </a:r>
            <a:r>
              <a:rPr lang="en-US" sz="2600" baseline="-25000" dirty="0">
                <a:solidFill>
                  <a:srgbClr val="FBFE00"/>
                </a:solidFill>
                <a:effectLst>
                  <a:outerShdw blurRad="38100" dist="38100" dir="2700000" algn="tl">
                    <a:srgbClr val="000000"/>
                  </a:outerShdw>
                </a:effectLst>
              </a:rPr>
              <a:t>2</a:t>
            </a:r>
            <a:r>
              <a:rPr lang="en-US" sz="2600" dirty="0">
                <a:solidFill>
                  <a:srgbClr val="FBFE00"/>
                </a:solidFill>
                <a:effectLst>
                  <a:outerShdw blurRad="38100" dist="38100" dir="2700000" algn="tl">
                    <a:srgbClr val="000000"/>
                  </a:outerShdw>
                </a:effectLst>
              </a:rPr>
              <a:t>) = </a:t>
            </a:r>
            <a:r>
              <a:rPr lang="en-US" sz="2600" i="1" dirty="0">
                <a:solidFill>
                  <a:srgbClr val="000000"/>
                </a:solidFill>
                <a:effectLst>
                  <a:outerShdw blurRad="38100" dist="38100" dir="2700000" algn="tl">
                    <a:srgbClr val="FFFFFF"/>
                  </a:outerShdw>
                </a:effectLst>
              </a:rPr>
              <a:t> </a:t>
            </a:r>
            <a:r>
              <a:rPr lang="en-US" sz="2600" i="1" dirty="0">
                <a:solidFill>
                  <a:srgbClr val="FBFE00"/>
                </a:solidFill>
                <a:effectLst>
                  <a:outerShdw blurRad="38100" dist="38100" dir="2700000" algn="tl">
                    <a:srgbClr val="000000"/>
                  </a:outerShdw>
                </a:effectLst>
              </a:rPr>
              <a:t>min </a:t>
            </a:r>
            <a:r>
              <a:rPr lang="en-US" sz="2600" dirty="0">
                <a:solidFill>
                  <a:srgbClr val="FBFE00"/>
                </a:solidFill>
                <a:effectLst>
                  <a:outerShdw blurRad="38100" dist="38100" dir="2700000" algn="tl">
                    <a:srgbClr val="000000"/>
                  </a:outerShdw>
                </a:effectLst>
              </a:rPr>
              <a:t>[0.9, 0.7] </a:t>
            </a:r>
            <a:r>
              <a:rPr lang="en-US" sz="2600" dirty="0">
                <a:solidFill>
                  <a:srgbClr val="FBFE00"/>
                </a:solidFill>
                <a:effectLst>
                  <a:outerShdw blurRad="38100" dist="38100" dir="2700000" algn="tl">
                    <a:srgbClr val="000000"/>
                  </a:outerShdw>
                </a:effectLst>
                <a:latin typeface="Symbol" pitchFamily="18" charset="2"/>
              </a:rPr>
              <a:t>×</a:t>
            </a:r>
            <a:r>
              <a:rPr lang="en-US" sz="2600" dirty="0">
                <a:solidFill>
                  <a:srgbClr val="000000"/>
                </a:solidFill>
                <a:effectLst>
                  <a:outerShdw blurRad="38100" dist="38100" dir="2700000" algn="tl">
                    <a:srgbClr val="FFFFFF"/>
                  </a:outerShdw>
                </a:effectLst>
                <a:latin typeface="Symbol" pitchFamily="18" charset="2"/>
              </a:rPr>
              <a:t> </a:t>
            </a:r>
            <a:r>
              <a:rPr lang="en-US" sz="2600" dirty="0">
                <a:solidFill>
                  <a:srgbClr val="FBFE00"/>
                </a:solidFill>
                <a:effectLst>
                  <a:outerShdw blurRad="38100" dist="38100" dir="2700000" algn="tl">
                    <a:srgbClr val="000000"/>
                  </a:outerShdw>
                </a:effectLst>
              </a:rPr>
              <a:t>0.8 = 0.7 </a:t>
            </a:r>
            <a:r>
              <a:rPr lang="en-US" sz="2600" dirty="0">
                <a:solidFill>
                  <a:srgbClr val="FBFE00"/>
                </a:solidFill>
                <a:effectLst>
                  <a:outerShdw blurRad="38100" dist="38100" dir="2700000" algn="tl">
                    <a:srgbClr val="000000"/>
                  </a:outerShdw>
                </a:effectLst>
                <a:latin typeface="Symbol" pitchFamily="18" charset="2"/>
              </a:rPr>
              <a:t>× </a:t>
            </a:r>
            <a:r>
              <a:rPr lang="en-US" sz="2600" dirty="0">
                <a:solidFill>
                  <a:srgbClr val="FBFE00"/>
                </a:solidFill>
                <a:effectLst>
                  <a:outerShdw blurRad="38100" dist="38100" dir="2700000" algn="tl">
                    <a:srgbClr val="000000"/>
                  </a:outerShdw>
                </a:effectLst>
              </a:rPr>
              <a:t>0.8 = 0.56</a:t>
            </a:r>
            <a:endParaRPr lang="en-US" sz="2900" dirty="0">
              <a:solidFill>
                <a:srgbClr val="FFFFFF"/>
              </a:solidFill>
              <a:effectLst>
                <a:outerShdw blurRad="38100" dist="38100" dir="2700000" algn="tl">
                  <a:srgbClr val="000000"/>
                </a:outerShdw>
              </a:effectLst>
            </a:endParaRPr>
          </a:p>
        </p:txBody>
      </p:sp>
      <p:pic>
        <p:nvPicPr>
          <p:cNvPr id="78855" name="Picture 7" descr="G:\books\Pe_uk\Powerpoint\Negnevitsky\final\ppt\ch03\WMF\Slide03-3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800100"/>
            <a:ext cx="35909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290513" y="252413"/>
            <a:ext cx="8758237"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buClr>
                <a:schemeClr val="tx2"/>
              </a:buClr>
              <a:buFont typeface="Wingdings" pitchFamily="2" charset="2"/>
              <a:buChar char="n"/>
            </a:pPr>
            <a:r>
              <a:rPr lang="en-US" sz="2900">
                <a:solidFill>
                  <a:srgbClr val="FFFFFF"/>
                </a:solidFill>
                <a:effectLst>
                  <a:outerShdw blurRad="38100" dist="38100" dir="2700000" algn="tl">
                    <a:srgbClr val="000000"/>
                  </a:outerShdw>
                </a:effectLst>
              </a:rPr>
              <a:t>For disjunctive rules such as</a:t>
            </a:r>
          </a:p>
          <a:p>
            <a:pPr marL="381000" indent="-381000" algn="l">
              <a:buClr>
                <a:schemeClr val="tx2"/>
              </a:buClr>
              <a:buFont typeface="Wingdings" pitchFamily="2" charset="2"/>
              <a:buNone/>
            </a:pPr>
            <a:endParaRPr lang="en-US" sz="2900">
              <a:solidFill>
                <a:srgbClr val="FFFFFF"/>
              </a:solidFill>
              <a:effectLst>
                <a:outerShdw blurRad="38100" dist="38100" dir="2700000" algn="tl">
                  <a:srgbClr val="000000"/>
                </a:outerShdw>
              </a:effectLst>
            </a:endParaRPr>
          </a:p>
          <a:p>
            <a:pPr marL="381000" indent="-381000" algn="l">
              <a:buClr>
                <a:schemeClr val="tx2"/>
              </a:buClr>
              <a:buFont typeface="Wingdings" pitchFamily="2" charset="2"/>
              <a:buChar char="n"/>
            </a:pPr>
            <a:endParaRPr lang="en-US" sz="2900">
              <a:solidFill>
                <a:srgbClr val="FFFFFF"/>
              </a:solidFill>
              <a:effectLst>
                <a:outerShdw blurRad="38100" dist="38100" dir="2700000" algn="tl">
                  <a:srgbClr val="000000"/>
                </a:outerShdw>
              </a:effectLst>
            </a:endParaRPr>
          </a:p>
          <a:p>
            <a:pPr marL="381000" indent="-381000" algn="l">
              <a:buClr>
                <a:schemeClr val="tx2"/>
              </a:buClr>
              <a:buFont typeface="Wingdings" pitchFamily="2" charset="2"/>
              <a:buChar char="n"/>
            </a:pPr>
            <a:endParaRPr lang="en-US" sz="2900">
              <a:solidFill>
                <a:srgbClr val="FFFFFF"/>
              </a:solidFill>
              <a:effectLst>
                <a:outerShdw blurRad="38100" dist="38100" dir="2700000" algn="tl">
                  <a:srgbClr val="000000"/>
                </a:outerShdw>
              </a:effectLst>
            </a:endParaRPr>
          </a:p>
          <a:p>
            <a:pPr marL="381000" indent="-381000" algn="l">
              <a:spcBef>
                <a:spcPct val="50000"/>
              </a:spcBef>
            </a:pPr>
            <a:r>
              <a:rPr lang="en-US" sz="2800">
                <a:solidFill>
                  <a:srgbClr val="FFFFFF"/>
                </a:solidFill>
                <a:effectLst>
                  <a:outerShdw blurRad="38100" dist="38100" dir="2700000" algn="tl">
                    <a:srgbClr val="000000"/>
                  </a:outerShdw>
                </a:effectLst>
              </a:rPr>
              <a:t>    </a:t>
            </a:r>
            <a:r>
              <a:rPr lang="en-US">
                <a:solidFill>
                  <a:srgbClr val="FFFFFF"/>
                </a:solidFill>
                <a:effectLst>
                  <a:outerShdw blurRad="38100" dist="38100" dir="2700000" algn="tl">
                    <a:srgbClr val="000000"/>
                  </a:outerShdw>
                </a:effectLst>
              </a:rPr>
              <a:t>the certainty of hypothesis </a:t>
            </a:r>
            <a:r>
              <a:rPr lang="en-US" i="1">
                <a:solidFill>
                  <a:srgbClr val="FFFFFF"/>
                </a:solidFill>
                <a:effectLst>
                  <a:outerShdw blurRad="38100" dist="38100" dir="2700000" algn="tl">
                    <a:srgbClr val="000000"/>
                  </a:outerShdw>
                </a:effectLst>
              </a:rPr>
              <a:t>H</a:t>
            </a:r>
            <a:r>
              <a:rPr lang="en-US">
                <a:solidFill>
                  <a:srgbClr val="000000"/>
                </a:solidFill>
                <a:effectLst>
                  <a:outerShdw blurRad="38100" dist="38100" dir="2700000" algn="tl">
                    <a:srgbClr val="FFFFFF"/>
                  </a:outerShdw>
                </a:effectLst>
              </a:rPr>
              <a:t> </a:t>
            </a:r>
            <a:r>
              <a:rPr lang="en-US">
                <a:solidFill>
                  <a:srgbClr val="FFFFFF"/>
                </a:solidFill>
                <a:effectLst>
                  <a:outerShdw blurRad="38100" dist="38100" dir="2700000" algn="tl">
                    <a:srgbClr val="000000"/>
                  </a:outerShdw>
                </a:effectLst>
              </a:rPr>
              <a:t>, is established as follows:                     </a:t>
            </a:r>
            <a:r>
              <a:rPr lang="en-US" b="1" i="1">
                <a:solidFill>
                  <a:srgbClr val="FBFE00"/>
                </a:solidFill>
                <a:effectLst>
                  <a:outerShdw blurRad="38100" dist="38100" dir="2700000" algn="tl">
                    <a:srgbClr val="000000"/>
                  </a:outerShdw>
                </a:effectLst>
              </a:rPr>
              <a:t>cf </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H</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E</a:t>
            </a:r>
            <a:r>
              <a:rPr lang="en-US" b="1" baseline="-25000">
                <a:solidFill>
                  <a:srgbClr val="FBFE00"/>
                </a:solidFill>
                <a:effectLst>
                  <a:outerShdw blurRad="38100" dist="38100" dir="2700000" algn="tl">
                    <a:srgbClr val="000000"/>
                  </a:outerShdw>
                </a:effectLst>
              </a:rPr>
              <a:t>1</a:t>
            </a:r>
            <a:r>
              <a:rPr lang="en-US" b="1">
                <a:solidFill>
                  <a:srgbClr val="FBFE00"/>
                </a:solidFill>
                <a:effectLst>
                  <a:outerShdw blurRad="38100" dist="38100" dir="2700000" algn="tl">
                    <a:srgbClr val="000000"/>
                  </a:outerShdw>
                </a:effectLst>
                <a:latin typeface="Symbol" pitchFamily="18" charset="2"/>
              </a:rPr>
              <a:t>È </a:t>
            </a:r>
            <a:r>
              <a:rPr lang="en-US" b="1" i="1">
                <a:solidFill>
                  <a:srgbClr val="FBFE00"/>
                </a:solidFill>
                <a:effectLst>
                  <a:outerShdw blurRad="38100" dist="38100" dir="2700000" algn="tl">
                    <a:srgbClr val="000000"/>
                  </a:outerShdw>
                </a:effectLst>
              </a:rPr>
              <a:t>E</a:t>
            </a:r>
            <a:r>
              <a:rPr lang="en-US" b="1" baseline="-25000">
                <a:solidFill>
                  <a:srgbClr val="FBFE00"/>
                </a:solidFill>
                <a:effectLst>
                  <a:outerShdw blurRad="38100" dist="38100" dir="2700000" algn="tl">
                    <a:srgbClr val="000000"/>
                  </a:outerShdw>
                </a:effectLst>
              </a:rPr>
              <a:t>2</a:t>
            </a:r>
            <a:r>
              <a:rPr lang="en-US" b="1">
                <a:solidFill>
                  <a:srgbClr val="FBFE00"/>
                </a:solidFill>
                <a:effectLst>
                  <a:outerShdw blurRad="38100" dist="38100" dir="2700000" algn="tl">
                    <a:srgbClr val="000000"/>
                  </a:outerShdw>
                </a:effectLst>
                <a:latin typeface="Symbol" pitchFamily="18" charset="2"/>
              </a:rPr>
              <a:t>È</a:t>
            </a:r>
            <a:r>
              <a:rPr lang="en-US" b="1">
                <a:solidFill>
                  <a:srgbClr val="FBFE00"/>
                </a:solidFill>
                <a:effectLst>
                  <a:outerShdw blurRad="38100" dist="38100" dir="2700000" algn="tl">
                    <a:srgbClr val="000000"/>
                  </a:outerShdw>
                </a:effectLst>
              </a:rPr>
              <a:t>…</a:t>
            </a:r>
            <a:r>
              <a:rPr lang="en-US" b="1">
                <a:solidFill>
                  <a:srgbClr val="FBFE00"/>
                </a:solidFill>
                <a:effectLst>
                  <a:outerShdw blurRad="38100" dist="38100" dir="2700000" algn="tl">
                    <a:srgbClr val="000000"/>
                  </a:outerShdw>
                </a:effectLst>
                <a:latin typeface="Symbol" pitchFamily="18" charset="2"/>
              </a:rPr>
              <a:t>È </a:t>
            </a:r>
            <a:r>
              <a:rPr lang="en-US" b="1">
                <a:solidFill>
                  <a:srgbClr val="FBFE00"/>
                </a:solidFill>
                <a:effectLst>
                  <a:outerShdw blurRad="38100" dist="38100" dir="2700000" algn="tl">
                    <a:srgbClr val="000000"/>
                  </a:outerShdw>
                </a:effectLst>
              </a:rPr>
              <a:t>E</a:t>
            </a:r>
            <a:r>
              <a:rPr lang="en-US" b="1" i="1" baseline="-25000">
                <a:solidFill>
                  <a:srgbClr val="FBFE00"/>
                </a:solidFill>
                <a:effectLst>
                  <a:outerShdw blurRad="38100" dist="38100" dir="2700000" algn="tl">
                    <a:srgbClr val="000000"/>
                  </a:outerShdw>
                </a:effectLst>
              </a:rPr>
              <a:t>n</a:t>
            </a:r>
            <a:r>
              <a:rPr lang="en-US" b="1">
                <a:solidFill>
                  <a:srgbClr val="FBFE00"/>
                </a:solidFill>
                <a:effectLst>
                  <a:outerShdw blurRad="38100" dist="38100" dir="2700000" algn="tl">
                    <a:srgbClr val="000000"/>
                  </a:outerShdw>
                </a:effectLst>
              </a:rPr>
              <a:t>) = </a:t>
            </a:r>
            <a:r>
              <a:rPr lang="en-US" b="1" i="1">
                <a:solidFill>
                  <a:srgbClr val="000000"/>
                </a:solidFill>
                <a:effectLst>
                  <a:outerShdw blurRad="38100" dist="38100" dir="2700000" algn="tl">
                    <a:srgbClr val="FFFFFF"/>
                  </a:outerShdw>
                </a:effectLst>
              </a:rPr>
              <a:t> </a:t>
            </a:r>
            <a:r>
              <a:rPr lang="en-US" b="1" i="1">
                <a:solidFill>
                  <a:srgbClr val="FBFE00"/>
                </a:solidFill>
                <a:effectLst>
                  <a:outerShdw blurRad="38100" dist="38100" dir="2700000" algn="tl">
                    <a:srgbClr val="000000"/>
                  </a:outerShdw>
                </a:effectLst>
              </a:rPr>
              <a:t>max </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cf </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E</a:t>
            </a:r>
            <a:r>
              <a:rPr lang="en-US" sz="2600" b="1" baseline="-25000">
                <a:solidFill>
                  <a:srgbClr val="FBFE00"/>
                </a:solidFill>
                <a:effectLst>
                  <a:outerShdw blurRad="38100" dist="38100" dir="2700000" algn="tl">
                    <a:srgbClr val="000000"/>
                  </a:outerShdw>
                </a:effectLst>
              </a:rPr>
              <a:t>1</a:t>
            </a:r>
            <a:r>
              <a:rPr lang="en-US" b="1">
                <a:solidFill>
                  <a:srgbClr val="FBFE00"/>
                </a:solidFill>
                <a:effectLst>
                  <a:outerShdw blurRad="38100" dist="38100" dir="2700000" algn="tl">
                    <a:srgbClr val="000000"/>
                  </a:outerShdw>
                </a:effectLst>
              </a:rPr>
              <a:t>), </a:t>
            </a:r>
            <a:r>
              <a:rPr lang="en-US" b="1" i="1">
                <a:solidFill>
                  <a:srgbClr val="FBFE00"/>
                </a:solidFill>
                <a:effectLst>
                  <a:outerShdw blurRad="38100" dist="38100" dir="2700000" algn="tl">
                    <a:srgbClr val="000000"/>
                  </a:outerShdw>
                </a:effectLst>
              </a:rPr>
              <a:t>cf </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E</a:t>
            </a:r>
            <a:r>
              <a:rPr lang="en-US" sz="2600" b="1" baseline="-25000">
                <a:solidFill>
                  <a:srgbClr val="FBFE00"/>
                </a:solidFill>
                <a:effectLst>
                  <a:outerShdw blurRad="38100" dist="38100" dir="2700000" algn="tl">
                    <a:srgbClr val="000000"/>
                  </a:outerShdw>
                </a:effectLst>
              </a:rPr>
              <a:t>2</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cf </a:t>
            </a:r>
            <a:r>
              <a:rPr lang="en-US" b="1">
                <a:solidFill>
                  <a:srgbClr val="FBFE00"/>
                </a:solidFill>
                <a:effectLst>
                  <a:outerShdw blurRad="38100" dist="38100" dir="2700000" algn="tl">
                    <a:srgbClr val="000000"/>
                  </a:outerShdw>
                </a:effectLst>
              </a:rPr>
              <a:t>(</a:t>
            </a:r>
            <a:r>
              <a:rPr lang="en-US" b="1" i="1">
                <a:solidFill>
                  <a:srgbClr val="FBFE00"/>
                </a:solidFill>
                <a:effectLst>
                  <a:outerShdw blurRad="38100" dist="38100" dir="2700000" algn="tl">
                    <a:srgbClr val="000000"/>
                  </a:outerShdw>
                </a:effectLst>
              </a:rPr>
              <a:t>E</a:t>
            </a:r>
            <a:r>
              <a:rPr lang="en-US" sz="2600" b="1" baseline="-25000">
                <a:solidFill>
                  <a:srgbClr val="FBFE00"/>
                </a:solidFill>
                <a:effectLst>
                  <a:outerShdw blurRad="38100" dist="38100" dir="2700000" algn="tl">
                    <a:srgbClr val="000000"/>
                  </a:outerShdw>
                </a:effectLst>
              </a:rPr>
              <a:t>n</a:t>
            </a:r>
            <a:r>
              <a:rPr lang="en-US" b="1">
                <a:solidFill>
                  <a:srgbClr val="FBFE00"/>
                </a:solidFill>
                <a:effectLst>
                  <a:outerShdw blurRad="38100" dist="38100" dir="2700000" algn="tl">
                    <a:srgbClr val="000000"/>
                  </a:outerShdw>
                </a:effectLst>
              </a:rPr>
              <a:t>)] </a:t>
            </a:r>
            <a:r>
              <a:rPr lang="en-US" b="1">
                <a:solidFill>
                  <a:srgbClr val="FBFE00"/>
                </a:solidFill>
                <a:effectLst>
                  <a:outerShdw blurRad="38100" dist="38100" dir="2700000" algn="tl">
                    <a:srgbClr val="000000"/>
                  </a:outerShdw>
                </a:effectLst>
                <a:latin typeface="Symbol" pitchFamily="18" charset="2"/>
              </a:rPr>
              <a:t>´ </a:t>
            </a:r>
            <a:r>
              <a:rPr lang="en-US" b="1" i="1">
                <a:solidFill>
                  <a:srgbClr val="FBFE00"/>
                </a:solidFill>
                <a:effectLst>
                  <a:outerShdw blurRad="38100" dist="38100" dir="2700000" algn="tl">
                    <a:srgbClr val="000000"/>
                  </a:outerShdw>
                </a:effectLst>
              </a:rPr>
              <a:t>cf</a:t>
            </a:r>
          </a:p>
          <a:p>
            <a:pPr marL="381000" indent="-381000" algn="l">
              <a:spcBef>
                <a:spcPct val="30000"/>
              </a:spcBef>
            </a:pPr>
            <a:r>
              <a:rPr lang="en-US">
                <a:solidFill>
                  <a:srgbClr val="FFFFFF"/>
                </a:solidFill>
                <a:effectLst>
                  <a:outerShdw blurRad="38100" dist="38100" dir="2700000" algn="tl">
                    <a:srgbClr val="000000"/>
                  </a:outerShdw>
                </a:effectLst>
              </a:rPr>
              <a:t>     For example,                                                                                                   </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IF </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sky is overcast                                                                                          </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OR </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the forecast is rain                                                                                  </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THEN  the action is ‘take an umbrella’ {</a:t>
            </a:r>
            <a:r>
              <a:rPr lang="en-US" i="1">
                <a:solidFill>
                  <a:srgbClr val="FBFE00"/>
                </a:solidFill>
                <a:effectLst>
                  <a:outerShdw blurRad="38100" dist="38100" dir="2700000" algn="tl">
                    <a:srgbClr val="000000"/>
                  </a:outerShdw>
                </a:effectLst>
              </a:rPr>
              <a:t>cf </a:t>
            </a:r>
            <a:r>
              <a:rPr lang="en-US">
                <a:solidFill>
                  <a:srgbClr val="FBFE00"/>
                </a:solidFill>
                <a:effectLst>
                  <a:outerShdw blurRad="38100" dist="38100" dir="2700000" algn="tl">
                    <a:srgbClr val="000000"/>
                  </a:outerShdw>
                </a:effectLst>
              </a:rPr>
              <a:t>0.9}</a:t>
            </a:r>
          </a:p>
          <a:p>
            <a:pPr marL="381000" indent="-381000" algn="l">
              <a:spcBef>
                <a:spcPct val="30000"/>
              </a:spcBef>
            </a:pPr>
            <a:r>
              <a:rPr lang="en-US">
                <a:solidFill>
                  <a:srgbClr val="FFFFFF"/>
                </a:solidFill>
                <a:effectLst>
                  <a:outerShdw blurRad="38100" dist="38100" dir="2700000" algn="tl">
                    <a:srgbClr val="000000"/>
                  </a:outerShdw>
                </a:effectLst>
              </a:rPr>
              <a:t>     and the certainty of </a:t>
            </a:r>
            <a:r>
              <a:rPr lang="en-US" i="1">
                <a:solidFill>
                  <a:srgbClr val="FBFE00"/>
                </a:solidFill>
                <a:effectLst>
                  <a:outerShdw blurRad="38100" dist="38100" dir="2700000" algn="tl">
                    <a:srgbClr val="000000"/>
                  </a:outerShdw>
                </a:effectLst>
              </a:rPr>
              <a:t>sky is overcast</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is 0.6 </a:t>
            </a:r>
            <a:r>
              <a:rPr lang="en-US">
                <a:solidFill>
                  <a:srgbClr val="FFFFFF"/>
                </a:solidFill>
                <a:effectLst>
                  <a:outerShdw blurRad="38100" dist="38100" dir="2700000" algn="tl">
                    <a:srgbClr val="000000"/>
                  </a:outerShdw>
                </a:effectLst>
              </a:rPr>
              <a:t>and the certainty of    the </a:t>
            </a:r>
            <a:r>
              <a:rPr lang="en-US" i="1">
                <a:solidFill>
                  <a:srgbClr val="FBFE00"/>
                </a:solidFill>
                <a:effectLst>
                  <a:outerShdw blurRad="38100" dist="38100" dir="2700000" algn="tl">
                    <a:srgbClr val="000000"/>
                  </a:outerShdw>
                </a:effectLst>
              </a:rPr>
              <a:t>forecast of rain</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is 0.8</a:t>
            </a:r>
            <a:r>
              <a:rPr lang="en-US">
                <a:solidFill>
                  <a:srgbClr val="FFFFFF"/>
                </a:solidFill>
                <a:effectLst>
                  <a:outerShdw blurRad="38100" dist="38100" dir="2700000" algn="tl">
                    <a:srgbClr val="000000"/>
                  </a:outerShdw>
                </a:effectLst>
              </a:rPr>
              <a:t>, then                    		                                  </a:t>
            </a:r>
            <a:r>
              <a:rPr lang="en-US" i="1">
                <a:solidFill>
                  <a:srgbClr val="FBFE00"/>
                </a:solidFill>
                <a:effectLst>
                  <a:outerShdw blurRad="38100" dist="38100" dir="2700000" algn="tl">
                    <a:srgbClr val="000000"/>
                  </a:outerShdw>
                </a:effectLst>
              </a:rPr>
              <a:t>cf </a:t>
            </a:r>
            <a:r>
              <a:rPr lang="en-US">
                <a:solidFill>
                  <a:srgbClr val="FBFE00"/>
                </a:solidFill>
                <a:effectLst>
                  <a:outerShdw blurRad="38100" dist="38100" dir="2700000" algn="tl">
                    <a:srgbClr val="000000"/>
                  </a:outerShdw>
                </a:effectLst>
              </a:rPr>
              <a:t>(</a:t>
            </a:r>
            <a:r>
              <a:rPr lang="en-US" i="1">
                <a:solidFill>
                  <a:srgbClr val="FBFE00"/>
                </a:solidFill>
                <a:effectLst>
                  <a:outerShdw blurRad="38100" dist="38100" dir="2700000" algn="tl">
                    <a:srgbClr val="000000"/>
                  </a:outerShdw>
                </a:effectLst>
              </a:rPr>
              <a:t>H</a:t>
            </a:r>
            <a:r>
              <a:rPr lang="en-US">
                <a:solidFill>
                  <a:srgbClr val="FBFE00"/>
                </a:solidFill>
                <a:effectLst>
                  <a:outerShdw blurRad="38100" dist="38100" dir="2700000" algn="tl">
                    <a:srgbClr val="000000"/>
                  </a:outerShdw>
                </a:effectLst>
              </a:rPr>
              <a:t>,</a:t>
            </a:r>
            <a:r>
              <a:rPr lang="en-US" i="1">
                <a:solidFill>
                  <a:srgbClr val="FBFE00"/>
                </a:solidFill>
                <a:effectLst>
                  <a:outerShdw blurRad="38100" dist="38100" dir="2700000" algn="tl">
                    <a:srgbClr val="000000"/>
                  </a:outerShdw>
                </a:effectLst>
              </a:rPr>
              <a:t>E</a:t>
            </a:r>
            <a:r>
              <a:rPr lang="en-US" sz="2600" b="1" baseline="-25000">
                <a:solidFill>
                  <a:srgbClr val="FBFE00"/>
                </a:solidFill>
                <a:effectLst>
                  <a:outerShdw blurRad="38100" dist="38100" dir="2700000" algn="tl">
                    <a:srgbClr val="000000"/>
                  </a:outerShdw>
                </a:effectLst>
              </a:rPr>
              <a:t>1</a:t>
            </a:r>
            <a:r>
              <a:rPr lang="en-US">
                <a:solidFill>
                  <a:srgbClr val="FBFE00"/>
                </a:solidFill>
                <a:effectLst>
                  <a:outerShdw blurRad="38100" dist="38100" dir="2700000" algn="tl">
                    <a:srgbClr val="000000"/>
                  </a:outerShdw>
                </a:effectLst>
                <a:latin typeface="Symbol" pitchFamily="18" charset="2"/>
              </a:rPr>
              <a:t>È</a:t>
            </a:r>
            <a:r>
              <a:rPr lang="en-US" i="1">
                <a:solidFill>
                  <a:srgbClr val="FBFE00"/>
                </a:solidFill>
                <a:effectLst>
                  <a:outerShdw blurRad="38100" dist="38100" dir="2700000" algn="tl">
                    <a:srgbClr val="000000"/>
                  </a:outerShdw>
                </a:effectLst>
              </a:rPr>
              <a:t>E</a:t>
            </a:r>
            <a:r>
              <a:rPr lang="en-US" sz="2600" b="1" baseline="-25000">
                <a:solidFill>
                  <a:srgbClr val="FBFE00"/>
                </a:solidFill>
                <a:effectLst>
                  <a:outerShdw blurRad="38100" dist="38100" dir="2700000" algn="tl">
                    <a:srgbClr val="000000"/>
                  </a:outerShdw>
                </a:effectLst>
              </a:rPr>
              <a:t>2</a:t>
            </a:r>
            <a:r>
              <a:rPr lang="en-US">
                <a:solidFill>
                  <a:srgbClr val="000000"/>
                </a:solidFill>
                <a:effectLst>
                  <a:outerShdw blurRad="38100" dist="38100" dir="2700000" algn="tl">
                    <a:srgbClr val="FFFFFF"/>
                  </a:outerShdw>
                </a:effectLst>
              </a:rPr>
              <a:t> </a:t>
            </a:r>
            <a:r>
              <a:rPr lang="en-US">
                <a:solidFill>
                  <a:srgbClr val="FBFE00"/>
                </a:solidFill>
                <a:effectLst>
                  <a:outerShdw blurRad="38100" dist="38100" dir="2700000" algn="tl">
                    <a:srgbClr val="000000"/>
                  </a:outerShdw>
                </a:effectLst>
              </a:rPr>
              <a:t>) = </a:t>
            </a:r>
            <a:r>
              <a:rPr lang="en-US" i="1">
                <a:solidFill>
                  <a:srgbClr val="FBFE00"/>
                </a:solidFill>
                <a:effectLst>
                  <a:outerShdw blurRad="38100" dist="38100" dir="2700000" algn="tl">
                    <a:srgbClr val="000000"/>
                  </a:outerShdw>
                </a:effectLst>
              </a:rPr>
              <a:t>max </a:t>
            </a:r>
            <a:r>
              <a:rPr lang="en-US">
                <a:solidFill>
                  <a:srgbClr val="FBFE00"/>
                </a:solidFill>
                <a:effectLst>
                  <a:outerShdw blurRad="38100" dist="38100" dir="2700000" algn="tl">
                    <a:srgbClr val="000000"/>
                  </a:outerShdw>
                </a:effectLst>
              </a:rPr>
              <a:t>[0.6, 0.8] </a:t>
            </a:r>
            <a:r>
              <a:rPr lang="en-US">
                <a:solidFill>
                  <a:srgbClr val="FBFE00"/>
                </a:solidFill>
                <a:effectLst>
                  <a:outerShdw blurRad="38100" dist="38100" dir="2700000" algn="tl">
                    <a:srgbClr val="000000"/>
                  </a:outerShdw>
                </a:effectLst>
                <a:latin typeface="Symbol" pitchFamily="18" charset="2"/>
              </a:rPr>
              <a:t>× </a:t>
            </a:r>
            <a:r>
              <a:rPr lang="en-US">
                <a:solidFill>
                  <a:srgbClr val="FBFE00"/>
                </a:solidFill>
                <a:effectLst>
                  <a:outerShdw blurRad="38100" dist="38100" dir="2700000" algn="tl">
                    <a:srgbClr val="000000"/>
                  </a:outerShdw>
                </a:effectLst>
              </a:rPr>
              <a:t>0.9 = 0.8 </a:t>
            </a:r>
            <a:r>
              <a:rPr lang="en-US">
                <a:solidFill>
                  <a:srgbClr val="FBFE00"/>
                </a:solidFill>
                <a:effectLst>
                  <a:outerShdw blurRad="38100" dist="38100" dir="2700000" algn="tl">
                    <a:srgbClr val="000000"/>
                  </a:outerShdw>
                </a:effectLst>
                <a:latin typeface="Symbol" pitchFamily="18" charset="2"/>
              </a:rPr>
              <a:t>× </a:t>
            </a:r>
            <a:r>
              <a:rPr lang="en-US">
                <a:solidFill>
                  <a:srgbClr val="FBFE00"/>
                </a:solidFill>
                <a:effectLst>
                  <a:outerShdw blurRad="38100" dist="38100" dir="2700000" algn="tl">
                    <a:srgbClr val="000000"/>
                  </a:outerShdw>
                </a:effectLst>
              </a:rPr>
              <a:t>0.9 = 0.72</a:t>
            </a:r>
          </a:p>
        </p:txBody>
      </p:sp>
      <p:pic>
        <p:nvPicPr>
          <p:cNvPr id="79877" name="Picture 5" descr="G:\books\Pe_uk\Powerpoint\Negnevitsky\final\ppt\ch03\WMF\Slide03-3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762000"/>
            <a:ext cx="3792538"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85750" y="261938"/>
            <a:ext cx="8824913"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l">
              <a:lnSpc>
                <a:spcPct val="90000"/>
              </a:lnSpc>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When the same consequent is obtained as a result of       the execution of two or more rules, the individual   certainty factors of these rules must be merged to           give a combined certainty factor for a hypothesis.</a:t>
            </a:r>
          </a:p>
          <a:p>
            <a:pPr marL="381000" indent="-381000" algn="l">
              <a:lnSpc>
                <a:spcPct val="90000"/>
              </a:lnSpc>
              <a:spcBef>
                <a:spcPct val="30000"/>
              </a:spcBef>
              <a:buClr>
                <a:schemeClr val="tx2"/>
              </a:buClr>
              <a:buFont typeface="Wingdings" pitchFamily="2" charset="2"/>
              <a:buNone/>
            </a:pPr>
            <a:r>
              <a:rPr lang="en-US" sz="2900">
                <a:solidFill>
                  <a:srgbClr val="FFFFFF"/>
                </a:solidFill>
                <a:effectLst>
                  <a:outerShdw blurRad="38100" dist="38100" dir="2700000" algn="tl">
                    <a:srgbClr val="000000"/>
                  </a:outerShdw>
                </a:effectLst>
              </a:rPr>
              <a:t>	Suppose the knowledge base consists of the following</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rules:                                                                                      </a:t>
            </a:r>
            <a:r>
              <a:rPr lang="en-US" sz="2800" i="1">
                <a:solidFill>
                  <a:srgbClr val="FBFE00"/>
                </a:solidFill>
                <a:effectLst>
                  <a:outerShdw blurRad="38100" dist="38100" dir="2700000" algn="tl">
                    <a:srgbClr val="000000"/>
                  </a:outerShdw>
                </a:effectLst>
              </a:rPr>
              <a:t>Rule </a:t>
            </a:r>
            <a:r>
              <a:rPr lang="en-US" sz="2800">
                <a:solidFill>
                  <a:srgbClr val="FBFE00"/>
                </a:solidFill>
                <a:effectLst>
                  <a:outerShdw blurRad="38100" dist="38100" dir="2700000" algn="tl">
                    <a:srgbClr val="000000"/>
                  </a:outerShdw>
                </a:effectLst>
              </a:rPr>
              <a:t>1: </a:t>
            </a:r>
            <a:r>
              <a:rPr lang="en-US" sz="2800">
                <a:solidFill>
                  <a:srgbClr val="000000"/>
                </a:solidFill>
                <a:effectLst>
                  <a:outerShdw blurRad="38100" dist="38100" dir="2700000" algn="tl">
                    <a:srgbClr val="FFFFFF"/>
                  </a:outerShdw>
                </a:effectLst>
              </a:rPr>
              <a:t>    </a:t>
            </a:r>
            <a:r>
              <a:rPr lang="en-US" sz="2800">
                <a:solidFill>
                  <a:srgbClr val="FBFE00"/>
                </a:solidFill>
                <a:effectLst>
                  <a:outerShdw blurRad="38100" dist="38100" dir="2700000" algn="tl">
                    <a:srgbClr val="000000"/>
                  </a:outerShdw>
                </a:effectLst>
              </a:rPr>
              <a:t>IF        </a:t>
            </a:r>
            <a:r>
              <a:rPr lang="en-US" sz="2800" i="1">
                <a:solidFill>
                  <a:srgbClr val="FBFE00"/>
                </a:solidFill>
                <a:effectLst>
                  <a:outerShdw blurRad="38100" dist="38100" dir="2700000" algn="tl">
                    <a:srgbClr val="000000"/>
                  </a:outerShdw>
                </a:effectLst>
              </a:rPr>
              <a:t>A </a:t>
            </a:r>
            <a:r>
              <a:rPr lang="en-US" sz="2800">
                <a:solidFill>
                  <a:srgbClr val="FBFE00"/>
                </a:solidFill>
                <a:effectLst>
                  <a:outerShdw blurRad="38100" dist="38100" dir="2700000" algn="tl">
                    <a:srgbClr val="000000"/>
                  </a:outerShdw>
                </a:effectLst>
              </a:rPr>
              <a:t>is </a:t>
            </a:r>
            <a:r>
              <a:rPr lang="en-US" sz="2800" i="1">
                <a:solidFill>
                  <a:srgbClr val="FBFE00"/>
                </a:solidFill>
                <a:effectLst>
                  <a:outerShdw blurRad="38100" dist="38100" dir="2700000" algn="tl">
                    <a:srgbClr val="000000"/>
                  </a:outerShdw>
                </a:effectLst>
              </a:rPr>
              <a:t>X                                                                    	          </a:t>
            </a:r>
            <a:r>
              <a:rPr lang="en-US" sz="2800">
                <a:solidFill>
                  <a:srgbClr val="FBFE00"/>
                </a:solidFill>
                <a:effectLst>
                  <a:outerShdw blurRad="38100" dist="38100" dir="2700000" algn="tl">
                    <a:srgbClr val="000000"/>
                  </a:outerShdw>
                </a:effectLst>
              </a:rPr>
              <a:t>THEN </a:t>
            </a:r>
            <a:r>
              <a:rPr lang="en-US" sz="2800" i="1">
                <a:solidFill>
                  <a:srgbClr val="FBFE00"/>
                </a:solidFill>
                <a:effectLst>
                  <a:outerShdw blurRad="38100" dist="38100" dir="2700000" algn="tl">
                    <a:srgbClr val="000000"/>
                  </a:outerShdw>
                </a:effectLst>
              </a:rPr>
              <a:t>C </a:t>
            </a:r>
            <a:r>
              <a:rPr lang="en-US" sz="2800">
                <a:solidFill>
                  <a:srgbClr val="FBFE00"/>
                </a:solidFill>
                <a:effectLst>
                  <a:outerShdw blurRad="38100" dist="38100" dir="2700000" algn="tl">
                    <a:srgbClr val="000000"/>
                  </a:outerShdw>
                </a:effectLst>
              </a:rPr>
              <a:t>is </a:t>
            </a:r>
            <a:r>
              <a:rPr lang="en-US" sz="2800" i="1">
                <a:solidFill>
                  <a:srgbClr val="FBFE00"/>
                </a:solidFill>
                <a:effectLst>
                  <a:outerShdw blurRad="38100" dist="38100" dir="2700000" algn="tl">
                    <a:srgbClr val="000000"/>
                  </a:outerShdw>
                </a:effectLst>
              </a:rPr>
              <a:t>Z </a:t>
            </a:r>
            <a:r>
              <a:rPr lang="en-US" sz="2800">
                <a:solidFill>
                  <a:srgbClr val="FBFE00"/>
                </a:solidFill>
                <a:effectLst>
                  <a:outerShdw blurRad="38100" dist="38100" dir="2700000" algn="tl">
                    <a:srgbClr val="000000"/>
                  </a:outerShdw>
                </a:effectLst>
              </a:rPr>
              <a:t>{</a:t>
            </a:r>
            <a:r>
              <a:rPr lang="en-US" sz="2800" i="1">
                <a:solidFill>
                  <a:srgbClr val="FBFE00"/>
                </a:solidFill>
                <a:effectLst>
                  <a:outerShdw blurRad="38100" dist="38100" dir="2700000" algn="tl">
                    <a:srgbClr val="000000"/>
                  </a:outerShdw>
                </a:effectLst>
              </a:rPr>
              <a:t>cf </a:t>
            </a:r>
            <a:r>
              <a:rPr lang="en-US" sz="2800">
                <a:solidFill>
                  <a:srgbClr val="FBFE00"/>
                </a:solidFill>
                <a:effectLst>
                  <a:outerShdw blurRad="38100" dist="38100" dir="2700000" algn="tl">
                    <a:srgbClr val="000000"/>
                  </a:outerShdw>
                </a:effectLst>
              </a:rPr>
              <a:t>0.8} </a:t>
            </a:r>
          </a:p>
          <a:p>
            <a:pPr marL="381000" indent="-381000" algn="l">
              <a:lnSpc>
                <a:spcPct val="90000"/>
              </a:lnSpc>
              <a:spcBef>
                <a:spcPct val="50000"/>
              </a:spcBef>
              <a:buClr>
                <a:schemeClr val="tx2"/>
              </a:buClr>
              <a:buFont typeface="Wingdings" pitchFamily="2" charset="2"/>
              <a:buNone/>
            </a:pPr>
            <a:r>
              <a:rPr lang="en-US" sz="2800">
                <a:solidFill>
                  <a:srgbClr val="FBFE00"/>
                </a:solidFill>
                <a:effectLst>
                  <a:outerShdw blurRad="38100" dist="38100" dir="2700000" algn="tl">
                    <a:srgbClr val="000000"/>
                  </a:outerShdw>
                </a:effectLst>
              </a:rPr>
              <a:t>    </a:t>
            </a:r>
            <a:r>
              <a:rPr lang="en-US" sz="2800" i="1">
                <a:solidFill>
                  <a:srgbClr val="FBFE00"/>
                </a:solidFill>
                <a:effectLst>
                  <a:outerShdw blurRad="38100" dist="38100" dir="2700000" algn="tl">
                    <a:srgbClr val="000000"/>
                  </a:outerShdw>
                </a:effectLst>
              </a:rPr>
              <a:t>Rule</a:t>
            </a:r>
            <a:r>
              <a:rPr lang="en-US" sz="2800">
                <a:solidFill>
                  <a:srgbClr val="000000"/>
                </a:solidFill>
                <a:effectLst>
                  <a:outerShdw blurRad="38100" dist="38100" dir="2700000" algn="tl">
                    <a:srgbClr val="FFFFFF"/>
                  </a:outerShdw>
                </a:effectLst>
              </a:rPr>
              <a:t> </a:t>
            </a:r>
            <a:r>
              <a:rPr lang="en-US" sz="2800">
                <a:solidFill>
                  <a:srgbClr val="FBFE00"/>
                </a:solidFill>
                <a:effectLst>
                  <a:outerShdw blurRad="38100" dist="38100" dir="2700000" algn="tl">
                    <a:srgbClr val="000000"/>
                  </a:outerShdw>
                </a:effectLst>
              </a:rPr>
              <a:t>2: </a:t>
            </a:r>
            <a:r>
              <a:rPr lang="en-US" sz="2800">
                <a:solidFill>
                  <a:srgbClr val="000000"/>
                </a:solidFill>
                <a:effectLst>
                  <a:outerShdw blurRad="38100" dist="38100" dir="2700000" algn="tl">
                    <a:srgbClr val="FFFFFF"/>
                  </a:outerShdw>
                </a:effectLst>
              </a:rPr>
              <a:t>    </a:t>
            </a:r>
            <a:r>
              <a:rPr lang="en-US" sz="2800">
                <a:solidFill>
                  <a:srgbClr val="FBFE00"/>
                </a:solidFill>
                <a:effectLst>
                  <a:outerShdw blurRad="38100" dist="38100" dir="2700000" algn="tl">
                    <a:srgbClr val="000000"/>
                  </a:outerShdw>
                </a:effectLst>
              </a:rPr>
              <a:t>IF       </a:t>
            </a:r>
            <a:r>
              <a:rPr lang="en-US" sz="2800" i="1">
                <a:solidFill>
                  <a:srgbClr val="FBFE00"/>
                </a:solidFill>
                <a:effectLst>
                  <a:outerShdw blurRad="38100" dist="38100" dir="2700000" algn="tl">
                    <a:srgbClr val="000000"/>
                  </a:outerShdw>
                </a:effectLst>
              </a:rPr>
              <a:t>B </a:t>
            </a:r>
            <a:r>
              <a:rPr lang="en-US" sz="2800">
                <a:solidFill>
                  <a:srgbClr val="000000"/>
                </a:solidFill>
                <a:effectLst>
                  <a:outerShdw blurRad="38100" dist="38100" dir="2700000" algn="tl">
                    <a:srgbClr val="FFFFFF"/>
                  </a:outerShdw>
                </a:effectLst>
              </a:rPr>
              <a:t>  </a:t>
            </a:r>
            <a:r>
              <a:rPr lang="en-US" sz="2800">
                <a:solidFill>
                  <a:srgbClr val="FBFE00"/>
                </a:solidFill>
                <a:effectLst>
                  <a:outerShdw blurRad="38100" dist="38100" dir="2700000" algn="tl">
                    <a:srgbClr val="000000"/>
                  </a:outerShdw>
                </a:effectLst>
              </a:rPr>
              <a:t>is </a:t>
            </a:r>
            <a:r>
              <a:rPr lang="en-US" sz="2800" i="1">
                <a:solidFill>
                  <a:srgbClr val="FBFE00"/>
                </a:solidFill>
                <a:effectLst>
                  <a:outerShdw blurRad="38100" dist="38100" dir="2700000" algn="tl">
                    <a:srgbClr val="000000"/>
                  </a:outerShdw>
                </a:effectLst>
              </a:rPr>
              <a:t>Y	                                                        	          </a:t>
            </a:r>
            <a:r>
              <a:rPr lang="en-US" sz="2800">
                <a:solidFill>
                  <a:srgbClr val="FBFE00"/>
                </a:solidFill>
                <a:effectLst>
                  <a:outerShdw blurRad="38100" dist="38100" dir="2700000" algn="tl">
                    <a:srgbClr val="000000"/>
                  </a:outerShdw>
                </a:effectLst>
              </a:rPr>
              <a:t>THEN </a:t>
            </a:r>
            <a:r>
              <a:rPr lang="en-US" sz="2800" i="1">
                <a:solidFill>
                  <a:srgbClr val="FBFE00"/>
                </a:solidFill>
                <a:effectLst>
                  <a:outerShdw blurRad="38100" dist="38100" dir="2700000" algn="tl">
                    <a:srgbClr val="000000"/>
                  </a:outerShdw>
                </a:effectLst>
              </a:rPr>
              <a:t>C </a:t>
            </a:r>
            <a:r>
              <a:rPr lang="en-US" sz="2800">
                <a:solidFill>
                  <a:srgbClr val="000000"/>
                </a:solidFill>
                <a:effectLst>
                  <a:outerShdw blurRad="38100" dist="38100" dir="2700000" algn="tl">
                    <a:srgbClr val="FFFFFF"/>
                  </a:outerShdw>
                </a:effectLst>
              </a:rPr>
              <a:t> </a:t>
            </a:r>
            <a:r>
              <a:rPr lang="en-US" sz="2800">
                <a:solidFill>
                  <a:srgbClr val="FBFE00"/>
                </a:solidFill>
                <a:effectLst>
                  <a:outerShdw blurRad="38100" dist="38100" dir="2700000" algn="tl">
                    <a:srgbClr val="000000"/>
                  </a:outerShdw>
                </a:effectLst>
              </a:rPr>
              <a:t>is </a:t>
            </a:r>
            <a:r>
              <a:rPr lang="en-US" sz="2800" i="1">
                <a:solidFill>
                  <a:srgbClr val="FBFE00"/>
                </a:solidFill>
                <a:effectLst>
                  <a:outerShdw blurRad="38100" dist="38100" dir="2700000" algn="tl">
                    <a:srgbClr val="000000"/>
                  </a:outerShdw>
                </a:effectLst>
              </a:rPr>
              <a:t>Z </a:t>
            </a:r>
            <a:r>
              <a:rPr lang="en-US" sz="2800">
                <a:solidFill>
                  <a:srgbClr val="FBFE00"/>
                </a:solidFill>
                <a:effectLst>
                  <a:outerShdw blurRad="38100" dist="38100" dir="2700000" algn="tl">
                    <a:srgbClr val="000000"/>
                  </a:outerShdw>
                </a:effectLst>
              </a:rPr>
              <a:t>{</a:t>
            </a:r>
            <a:r>
              <a:rPr lang="en-US" sz="2800" i="1">
                <a:solidFill>
                  <a:srgbClr val="FBFE00"/>
                </a:solidFill>
                <a:effectLst>
                  <a:outerShdw blurRad="38100" dist="38100" dir="2700000" algn="tl">
                    <a:srgbClr val="000000"/>
                  </a:outerShdw>
                </a:effectLst>
              </a:rPr>
              <a:t>cf </a:t>
            </a:r>
            <a:r>
              <a:rPr lang="en-US" sz="2800">
                <a:solidFill>
                  <a:srgbClr val="FBFE00"/>
                </a:solidFill>
                <a:effectLst>
                  <a:outerShdw blurRad="38100" dist="38100" dir="2700000" algn="tl">
                    <a:srgbClr val="000000"/>
                  </a:outerShdw>
                </a:effectLst>
              </a:rPr>
              <a:t>0.6}</a:t>
            </a:r>
          </a:p>
          <a:p>
            <a:pPr marL="381000" indent="-381000" algn="l">
              <a:lnSpc>
                <a:spcPct val="90000"/>
              </a:lnSpc>
              <a:spcBef>
                <a:spcPct val="50000"/>
              </a:spcBef>
            </a:pPr>
            <a:r>
              <a:rPr lang="en-US" sz="3000" b="1">
                <a:solidFill>
                  <a:srgbClr val="FBFE00"/>
                </a:solidFill>
                <a:effectLst>
                  <a:outerShdw blurRad="38100" dist="38100" dir="2700000" algn="tl">
                    <a:srgbClr val="000000"/>
                  </a:outerShdw>
                </a:effectLst>
              </a:rPr>
              <a:t>    What certainty should be assigned to object </a:t>
            </a:r>
            <a:r>
              <a:rPr lang="en-US" sz="3000" b="1" i="1">
                <a:solidFill>
                  <a:srgbClr val="FBFE00"/>
                </a:solidFill>
                <a:effectLst>
                  <a:outerShdw blurRad="38100" dist="38100" dir="2700000" algn="tl">
                    <a:srgbClr val="000000"/>
                  </a:outerShdw>
                </a:effectLst>
              </a:rPr>
              <a:t>C          </a:t>
            </a:r>
            <a:r>
              <a:rPr lang="en-US" sz="3000" b="1">
                <a:solidFill>
                  <a:srgbClr val="FBFE00"/>
                </a:solidFill>
                <a:effectLst>
                  <a:outerShdw blurRad="38100" dist="38100" dir="2700000" algn="tl">
                    <a:srgbClr val="000000"/>
                  </a:outerShdw>
                </a:effectLst>
              </a:rPr>
              <a:t>having value </a:t>
            </a:r>
            <a:r>
              <a:rPr lang="en-US" sz="3000" b="1" i="1">
                <a:solidFill>
                  <a:srgbClr val="FBFE00"/>
                </a:solidFill>
                <a:effectLst>
                  <a:outerShdw blurRad="38100" dist="38100" dir="2700000" algn="tl">
                    <a:srgbClr val="000000"/>
                  </a:outerShdw>
                </a:effectLst>
              </a:rPr>
              <a:t>Z </a:t>
            </a:r>
            <a:r>
              <a:rPr lang="en-US" sz="3000" b="1">
                <a:solidFill>
                  <a:srgbClr val="FBFE00"/>
                </a:solidFill>
                <a:effectLst>
                  <a:outerShdw blurRad="38100" dist="38100" dir="2700000" algn="tl">
                    <a:srgbClr val="000000"/>
                  </a:outerShdw>
                </a:effectLst>
              </a:rPr>
              <a:t>if both </a:t>
            </a:r>
            <a:r>
              <a:rPr lang="en-US" sz="3000" b="1" i="1">
                <a:solidFill>
                  <a:srgbClr val="FBFE00"/>
                </a:solidFill>
                <a:effectLst>
                  <a:outerShdw blurRad="38100" dist="38100" dir="2700000" algn="tl">
                    <a:srgbClr val="000000"/>
                  </a:outerShdw>
                </a:effectLst>
              </a:rPr>
              <a:t>Rule</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1 and </a:t>
            </a:r>
            <a:r>
              <a:rPr lang="en-US" sz="3000" b="1" i="1">
                <a:solidFill>
                  <a:srgbClr val="FBFE00"/>
                </a:solidFill>
                <a:effectLst>
                  <a:outerShdw blurRad="38100" dist="38100" dir="2700000" algn="tl">
                    <a:srgbClr val="000000"/>
                  </a:outerShdw>
                </a:effectLst>
              </a:rPr>
              <a:t>Rule </a:t>
            </a:r>
            <a:r>
              <a:rPr lang="en-US" sz="3000" b="1">
                <a:solidFill>
                  <a:srgbClr val="FBFE00"/>
                </a:solidFill>
                <a:effectLst>
                  <a:outerShdw blurRad="38100" dist="38100" dir="2700000" algn="tl">
                    <a:srgbClr val="000000"/>
                  </a:outerShdw>
                </a:effectLst>
              </a:rPr>
              <a:t>2 are fired?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027"/>
          <p:cNvSpPr>
            <a:spLocks noChangeArrowheads="1"/>
          </p:cNvSpPr>
          <p:nvPr/>
        </p:nvSpPr>
        <p:spPr bwMode="auto">
          <a:xfrm>
            <a:off x="295275" y="976313"/>
            <a:ext cx="8767763"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50000"/>
              </a:spcBef>
              <a:buFont typeface="Wingdings" pitchFamily="2" charset="2"/>
              <a:buChar char="n"/>
            </a:pPr>
            <a:r>
              <a:rPr lang="en-US" sz="3000" b="1">
                <a:solidFill>
                  <a:srgbClr val="FBFE00"/>
                </a:solidFill>
                <a:effectLst>
                  <a:outerShdw blurRad="38100" dist="38100" dir="2700000" algn="tl">
                    <a:srgbClr val="000000"/>
                  </a:outerShdw>
                </a:effectLst>
              </a:rPr>
              <a:t>Imprecise language.</a:t>
            </a:r>
            <a:r>
              <a:rPr lang="en-US" b="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Our natural language is                         ambiguous and imprecise. We describe facts with                            such terms as </a:t>
            </a:r>
            <a:r>
              <a:rPr lang="en-US" sz="3000" i="1">
                <a:solidFill>
                  <a:srgbClr val="FFFFFF"/>
                </a:solidFill>
                <a:effectLst>
                  <a:outerShdw blurRad="38100" dist="38100" dir="2700000" algn="tl">
                    <a:srgbClr val="000000"/>
                  </a:outerShdw>
                </a:effectLst>
              </a:rPr>
              <a:t>often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sometimes</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frequently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hardly ever</a:t>
            </a:r>
            <a:r>
              <a:rPr lang="en-US" sz="3000">
                <a:solidFill>
                  <a:srgbClr val="FFFFFF"/>
                </a:solidFill>
                <a:effectLst>
                  <a:outerShdw blurRad="38100" dist="38100" dir="2700000" algn="tl">
                    <a:srgbClr val="000000"/>
                  </a:outerShdw>
                </a:effectLst>
              </a:rPr>
              <a:t>. As a result, it can be difficult to                               express knowledge in the precise IF-THEN form of               production rules. However, if the meaning of the                             facts is quantified, it can be used in expert systems.                            In 1944, Ray Simpson asked 355 high school and                        college students to place 20 terms like </a:t>
            </a:r>
            <a:r>
              <a:rPr lang="en-US" sz="3000" i="1">
                <a:solidFill>
                  <a:srgbClr val="FFFFFF"/>
                </a:solidFill>
                <a:effectLst>
                  <a:outerShdw blurRad="38100" dist="38100" dir="2700000" algn="tl">
                    <a:srgbClr val="000000"/>
                  </a:outerShdw>
                </a:effectLst>
              </a:rPr>
              <a:t>often </a:t>
            </a:r>
            <a:r>
              <a:rPr lang="en-US" sz="3000">
                <a:solidFill>
                  <a:srgbClr val="FFFFFF"/>
                </a:solidFill>
                <a:effectLst>
                  <a:outerShdw blurRad="38100" dist="38100" dir="2700000" algn="tl">
                    <a:srgbClr val="000000"/>
                  </a:outerShdw>
                </a:effectLst>
              </a:rPr>
              <a:t>on a                            scale between 1 and 100. In 1968, Milton Hakel                       repeated this experiment.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04800" y="790575"/>
            <a:ext cx="8462963"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Common sense suggests that, if we have two</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pieces of evidence (</a:t>
            </a:r>
            <a:r>
              <a:rPr lang="en-US" sz="3000" i="1">
                <a:solidFill>
                  <a:srgbClr val="FBFE00"/>
                </a:solidFill>
                <a:effectLst>
                  <a:outerShdw blurRad="38100" dist="38100" dir="2700000" algn="tl">
                    <a:srgbClr val="000000"/>
                  </a:outerShdw>
                </a:effectLst>
              </a:rPr>
              <a:t>A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X </a:t>
            </a:r>
            <a:r>
              <a:rPr lang="en-US" sz="3000">
                <a:solidFill>
                  <a:srgbClr val="FFFFFF"/>
                </a:solidFill>
                <a:effectLst>
                  <a:outerShdw blurRad="38100" dist="38100" dir="2700000" algn="tl">
                    <a:srgbClr val="000000"/>
                  </a:outerShdw>
                </a:effectLst>
              </a:rPr>
              <a:t>and </a:t>
            </a:r>
            <a:r>
              <a:rPr lang="en-US" sz="3000" i="1">
                <a:solidFill>
                  <a:srgbClr val="FBFE00"/>
                </a:solidFill>
                <a:effectLst>
                  <a:outerShdw blurRad="38100" dist="38100" dir="2700000" algn="tl">
                    <a:srgbClr val="000000"/>
                  </a:outerShdw>
                </a:effectLst>
              </a:rPr>
              <a:t>B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 from</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different sources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1 and </a:t>
            </a:r>
            <a:r>
              <a:rPr lang="en-US" sz="3000" i="1">
                <a:solidFill>
                  <a:srgbClr val="FFFFFF"/>
                </a:solidFill>
                <a:effectLst>
                  <a:outerShdw blurRad="38100" dist="38100" dir="2700000" algn="tl">
                    <a:srgbClr val="000000"/>
                  </a:outerShdw>
                </a:effectLst>
              </a:rPr>
              <a:t>Rule </a:t>
            </a:r>
            <a:r>
              <a:rPr lang="en-US" sz="3000">
                <a:solidFill>
                  <a:srgbClr val="FFFFFF"/>
                </a:solidFill>
                <a:effectLst>
                  <a:outerShdw blurRad="38100" dist="38100" dir="2700000" algn="tl">
                    <a:srgbClr val="000000"/>
                  </a:outerShdw>
                </a:effectLst>
              </a:rPr>
              <a:t>2) supporting</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the same hypothesis (</a:t>
            </a:r>
            <a:r>
              <a:rPr lang="en-US" sz="3000" i="1">
                <a:solidFill>
                  <a:srgbClr val="FBFE00"/>
                </a:solidFill>
                <a:effectLst>
                  <a:outerShdw blurRad="38100" dist="38100" dir="2700000" algn="tl">
                    <a:srgbClr val="000000"/>
                  </a:outerShdw>
                </a:effectLst>
              </a:rPr>
              <a:t>C </a:t>
            </a:r>
            <a:r>
              <a:rPr lang="en-US" sz="3000">
                <a:solidFill>
                  <a:srgbClr val="FBFE00"/>
                </a:solidFill>
                <a:effectLst>
                  <a:outerShdw blurRad="38100" dist="38100" dir="2700000" algn="tl">
                    <a:srgbClr val="000000"/>
                  </a:outerShdw>
                </a:effectLst>
              </a:rPr>
              <a:t>is </a:t>
            </a:r>
            <a:r>
              <a:rPr lang="en-US" sz="3000" i="1">
                <a:solidFill>
                  <a:srgbClr val="FBFE00"/>
                </a:solidFill>
                <a:effectLst>
                  <a:outerShdw blurRad="38100" dist="38100" dir="2700000" algn="tl">
                    <a:srgbClr val="000000"/>
                  </a:outerShdw>
                </a:effectLst>
              </a:rPr>
              <a:t>Z</a:t>
            </a:r>
            <a:r>
              <a:rPr lang="en-US" sz="3000">
                <a:solidFill>
                  <a:srgbClr val="FFFFFF"/>
                </a:solidFill>
                <a:effectLst>
                  <a:outerShdw blurRad="38100" dist="38100" dir="2700000" algn="tl">
                    <a:srgbClr val="000000"/>
                  </a:outerShdw>
                </a:effectLst>
              </a:rPr>
              <a:t>), then the confidence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in this hypothesis should increase and become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stronger than if only one piece of evidence had                 been obtained.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09563" y="265113"/>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To calculate a combined certainty factor we can use the following equation:</a:t>
            </a:r>
          </a:p>
        </p:txBody>
      </p:sp>
      <p:sp>
        <p:nvSpPr>
          <p:cNvPr id="87043" name="Rectangle 3"/>
          <p:cNvSpPr>
            <a:spLocks noChangeArrowheads="1"/>
          </p:cNvSpPr>
          <p:nvPr/>
        </p:nvSpPr>
        <p:spPr bwMode="auto">
          <a:xfrm>
            <a:off x="295275" y="3990975"/>
            <a:ext cx="86106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defTabSz="355600">
              <a:lnSpc>
                <a:spcPct val="105000"/>
              </a:lnSpc>
              <a:spcBef>
                <a:spcPct val="50000"/>
              </a:spcBef>
            </a:pPr>
            <a:r>
              <a:rPr lang="en-US" sz="2800">
                <a:solidFill>
                  <a:srgbClr val="FFFFFF"/>
                </a:solidFill>
                <a:effectLst>
                  <a:outerShdw blurRad="38100" dist="38100" dir="2700000" algn="tl">
                    <a:srgbClr val="000000"/>
                  </a:outerShdw>
                </a:effectLst>
              </a:rPr>
              <a:t>    where:                                                                                </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1</a:t>
            </a:r>
            <a:r>
              <a:rPr lang="en-US" sz="2800">
                <a:solidFill>
                  <a:srgbClr val="FFFFFF"/>
                </a:solidFill>
                <a:effectLst>
                  <a:outerShdw blurRad="38100" dist="38100" dir="2700000" algn="tl">
                    <a:srgbClr val="000000"/>
                  </a:outerShdw>
                </a:effectLst>
              </a:rPr>
              <a:t> is the confidence in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established by </a:t>
            </a:r>
            <a:r>
              <a:rPr lang="en-US" sz="2800" i="1">
                <a:solidFill>
                  <a:srgbClr val="FFFFFF"/>
                </a:solidFill>
                <a:effectLst>
                  <a:outerShdw blurRad="38100" dist="38100" dir="2700000" algn="tl">
                    <a:srgbClr val="000000"/>
                  </a:outerShdw>
                </a:effectLst>
              </a:rPr>
              <a:t>Rule </a:t>
            </a:r>
            <a:r>
              <a:rPr lang="en-US" sz="2800">
                <a:solidFill>
                  <a:srgbClr val="FFFFFF"/>
                </a:solidFill>
                <a:effectLst>
                  <a:outerShdw blurRad="38100" dist="38100" dir="2700000" algn="tl">
                    <a:srgbClr val="000000"/>
                  </a:outerShdw>
                </a:effectLst>
              </a:rPr>
              <a:t>1;                                                                                     </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2 </a:t>
            </a:r>
            <a:r>
              <a:rPr lang="en-US" sz="2800">
                <a:solidFill>
                  <a:srgbClr val="FFFFFF"/>
                </a:solidFill>
                <a:effectLst>
                  <a:outerShdw blurRad="38100" dist="38100" dir="2700000" algn="tl">
                    <a:srgbClr val="000000"/>
                  </a:outerShdw>
                </a:effectLst>
              </a:rPr>
              <a:t>is the confidence in hypothesis </a:t>
            </a:r>
            <a:r>
              <a:rPr lang="en-US" sz="2800" i="1">
                <a:solidFill>
                  <a:srgbClr val="FFFFFF"/>
                </a:solidFill>
                <a:effectLst>
                  <a:outerShdw blurRad="38100" dist="38100" dir="2700000" algn="tl">
                    <a:srgbClr val="000000"/>
                  </a:outerShdw>
                </a:effectLst>
              </a:rPr>
              <a:t>H </a:t>
            </a:r>
            <a:r>
              <a:rPr lang="en-US" sz="2800">
                <a:solidFill>
                  <a:srgbClr val="FFFFFF"/>
                </a:solidFill>
                <a:effectLst>
                  <a:outerShdw blurRad="38100" dist="38100" dir="2700000" algn="tl">
                    <a:srgbClr val="000000"/>
                  </a:outerShdw>
                </a:effectLst>
              </a:rPr>
              <a:t>established by </a:t>
            </a:r>
            <a:r>
              <a:rPr lang="en-US" sz="2800" i="1">
                <a:solidFill>
                  <a:srgbClr val="FFFFFF"/>
                </a:solidFill>
                <a:effectLst>
                  <a:outerShdw blurRad="38100" dist="38100" dir="2700000" algn="tl">
                    <a:srgbClr val="000000"/>
                  </a:outerShdw>
                </a:effectLst>
              </a:rPr>
              <a:t>Rule </a:t>
            </a:r>
            <a:r>
              <a:rPr lang="en-US" sz="2800">
                <a:solidFill>
                  <a:srgbClr val="FFFFFF"/>
                </a:solidFill>
                <a:effectLst>
                  <a:outerShdw blurRad="38100" dist="38100" dir="2700000" algn="tl">
                    <a:srgbClr val="000000"/>
                  </a:outerShdw>
                </a:effectLst>
              </a:rPr>
              <a:t>2;      </a:t>
            </a:r>
            <a:r>
              <a:rPr lang="en-US" sz="2800">
                <a:solidFill>
                  <a:srgbClr val="FFFFFF"/>
                </a:solidFill>
                <a:effectLst>
                  <a:outerShdw blurRad="38100" dist="38100" dir="2700000" algn="tl">
                    <a:srgbClr val="000000"/>
                  </a:outerShdw>
                </a:effectLst>
                <a:latin typeface="Symbol" pitchFamily="18" charset="2"/>
              </a:rPr>
              <a:t>|</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1</a:t>
            </a:r>
            <a:r>
              <a:rPr lang="en-US" sz="2800">
                <a:solidFill>
                  <a:srgbClr val="FFFFFF"/>
                </a:solidFill>
                <a:effectLst>
                  <a:outerShdw blurRad="38100" dist="38100" dir="2700000" algn="tl">
                    <a:srgbClr val="000000"/>
                  </a:outerShdw>
                </a:effectLst>
                <a:latin typeface="Symbol" pitchFamily="18" charset="2"/>
              </a:rPr>
              <a:t>| </a:t>
            </a:r>
            <a:r>
              <a:rPr lang="en-US" sz="2800">
                <a:solidFill>
                  <a:srgbClr val="FFFFFF"/>
                </a:solidFill>
                <a:effectLst>
                  <a:outerShdw blurRad="38100" dist="38100" dir="2700000" algn="tl">
                    <a:srgbClr val="000000"/>
                  </a:outerShdw>
                </a:effectLst>
              </a:rPr>
              <a:t>and </a:t>
            </a:r>
            <a:r>
              <a:rPr lang="en-US" sz="2800">
                <a:solidFill>
                  <a:srgbClr val="FFFFFF"/>
                </a:solidFill>
                <a:effectLst>
                  <a:outerShdw blurRad="38100" dist="38100" dir="2700000" algn="tl">
                    <a:srgbClr val="000000"/>
                  </a:outerShdw>
                </a:effectLst>
                <a:latin typeface="Symbol" pitchFamily="18" charset="2"/>
              </a:rPr>
              <a:t>|</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2</a:t>
            </a:r>
            <a:r>
              <a:rPr lang="en-US" sz="2800">
                <a:solidFill>
                  <a:srgbClr val="FFFFFF"/>
                </a:solidFill>
                <a:effectLst>
                  <a:outerShdw blurRad="38100" dist="38100" dir="2700000" algn="tl">
                    <a:srgbClr val="000000"/>
                  </a:outerShdw>
                </a:effectLst>
                <a:latin typeface="Symbol" pitchFamily="18" charset="2"/>
              </a:rPr>
              <a:t>| </a:t>
            </a:r>
            <a:r>
              <a:rPr lang="en-US" sz="2800">
                <a:solidFill>
                  <a:srgbClr val="FFFFFF"/>
                </a:solidFill>
                <a:effectLst>
                  <a:outerShdw blurRad="38100" dist="38100" dir="2700000" algn="tl">
                    <a:srgbClr val="000000"/>
                  </a:outerShdw>
                </a:effectLst>
              </a:rPr>
              <a:t>are absolute magnitudes of </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1</a:t>
            </a:r>
            <a:r>
              <a:rPr lang="en-US" sz="2800">
                <a:solidFill>
                  <a:srgbClr val="FFFFFF"/>
                </a:solidFill>
                <a:effectLst>
                  <a:outerShdw blurRad="38100" dist="38100" dir="2700000" algn="tl">
                    <a:srgbClr val="000000"/>
                  </a:outerShdw>
                </a:effectLst>
              </a:rPr>
              <a:t> and </a:t>
            </a:r>
            <a:r>
              <a:rPr lang="en-US" sz="2800" i="1">
                <a:solidFill>
                  <a:srgbClr val="FFFFFF"/>
                </a:solidFill>
                <a:effectLst>
                  <a:outerShdw blurRad="38100" dist="38100" dir="2700000" algn="tl">
                    <a:srgbClr val="000000"/>
                  </a:outerShdw>
                </a:effectLst>
              </a:rPr>
              <a:t>cf</a:t>
            </a:r>
            <a:r>
              <a:rPr lang="en-US" sz="2800" baseline="-25000">
                <a:solidFill>
                  <a:srgbClr val="FFFFFF"/>
                </a:solidFill>
                <a:effectLst>
                  <a:outerShdw blurRad="38100" dist="38100" dir="2700000" algn="tl">
                    <a:srgbClr val="000000"/>
                  </a:outerShdw>
                </a:effectLst>
              </a:rPr>
              <a:t>2</a:t>
            </a:r>
            <a:r>
              <a:rPr lang="en-US" sz="2800">
                <a:solidFill>
                  <a:srgbClr val="FFFFFF"/>
                </a:solidFill>
                <a:effectLst>
                  <a:outerShdw blurRad="38100" dist="38100" dir="2700000" algn="tl">
                    <a:srgbClr val="000000"/>
                  </a:outerShdw>
                </a:effectLst>
              </a:rPr>
              <a:t>,                                                                    	respectively.</a:t>
            </a:r>
          </a:p>
        </p:txBody>
      </p:sp>
      <p:pic>
        <p:nvPicPr>
          <p:cNvPr id="87046" name="Picture 6" descr="G:\books\Pe_uk\Powerpoint\Negnevitsky\final\ppt\ch03\WMF\Slide03-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7916863" cy="267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09563" y="1250950"/>
            <a:ext cx="801052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000">
                <a:solidFill>
                  <a:srgbClr val="FFFFFF"/>
                </a:solidFill>
                <a:effectLst>
                  <a:outerShdw blurRad="38100" dist="38100" dir="2700000" algn="tl">
                    <a:srgbClr val="000000"/>
                  </a:outerShdw>
                </a:effectLst>
              </a:rPr>
              <a:t>The certainty factors theory provides a </a:t>
            </a:r>
            <a:r>
              <a:rPr lang="en-US" sz="3000" b="1" i="1">
                <a:solidFill>
                  <a:srgbClr val="FBFE00"/>
                </a:solidFill>
                <a:effectLst>
                  <a:outerShdw blurRad="38100" dist="38100" dir="2700000" algn="tl">
                    <a:srgbClr val="000000"/>
                  </a:outerShdw>
                </a:effectLst>
              </a:rPr>
              <a:t>practical </a:t>
            </a:r>
            <a:r>
              <a:rPr lang="en-US" sz="3000">
                <a:solidFill>
                  <a:srgbClr val="FFFFFF"/>
                </a:solidFill>
                <a:effectLst>
                  <a:outerShdw blurRad="38100" dist="38100" dir="2700000" algn="tl">
                    <a:srgbClr val="000000"/>
                  </a:outerShdw>
                </a:effectLst>
              </a:rPr>
              <a:t>alternative to Bayesian reasoning. The heuristic manner of combining certainty factors is different from the manner in which they would be combined if they were probabilities. The certainty theory is not “mathematically pure” but does mimic the thinking process of a human expert.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66713" y="215900"/>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pPr>
            <a:r>
              <a:rPr lang="en-US" sz="4000" b="1">
                <a:solidFill>
                  <a:srgbClr val="FBFE00"/>
                </a:solidFill>
                <a:effectLst>
                  <a:outerShdw blurRad="38100" dist="38100" dir="2700000" algn="tl">
                    <a:srgbClr val="000000"/>
                  </a:outerShdw>
                </a:effectLst>
              </a:rPr>
              <a:t>Comparison of Bayesian reasoning and certainty factors</a:t>
            </a:r>
          </a:p>
        </p:txBody>
      </p:sp>
      <p:sp>
        <p:nvSpPr>
          <p:cNvPr id="89091" name="Rectangle 3"/>
          <p:cNvSpPr>
            <a:spLocks noChangeArrowheads="1"/>
          </p:cNvSpPr>
          <p:nvPr/>
        </p:nvSpPr>
        <p:spPr bwMode="auto">
          <a:xfrm>
            <a:off x="295275" y="1555750"/>
            <a:ext cx="86344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Probability theory is the oldest and best-established technique to deal with inexact knowledge and random data. It works well in such areas as forecasting and planning, where statistical data is usually available and accurate probability statements can be made.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295275" y="255588"/>
            <a:ext cx="871061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However, in many areas of possible applications of expert systems, reliable statistical information is not available or we cannot assume the conditional independence of evidence. As a result, many researchers have found the Bayesian method unsuitable for their work. This dissatisfaction motivated the development of the certainty factors theory.</a:t>
            </a:r>
          </a:p>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Although the certainty factors approach lacks the mathematical correctness of the probability theory,  it outperforms subjective Bayesian reasoning in     such areas as diagnostics.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295275" y="250825"/>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Certainty factors are used in cases where the probabilities are not known or are too difficult or expensive to obtain. The evidential reasoning mechanism can manage incrementally acquired evidence, the conjunction and disjunction of hypotheses, as well as evidences with different degrees of belief.</a:t>
            </a:r>
          </a:p>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certainty factors approach also provides better explanations of the control flow through a </a:t>
            </a:r>
            <a:r>
              <a:rPr lang="en-US" sz="3000">
                <a:effectLst>
                  <a:outerShdw blurRad="38100" dist="38100" dir="2700000" algn="tl">
                    <a:srgbClr val="000000"/>
                  </a:outerShdw>
                </a:effectLst>
              </a:rPr>
              <a:t>rule-based</a:t>
            </a:r>
            <a:r>
              <a:rPr lang="en-US" sz="3000">
                <a:solidFill>
                  <a:srgbClr val="FFFFFF"/>
                </a:solidFill>
                <a:effectLst>
                  <a:outerShdw blurRad="38100" dist="38100" dir="2700000" algn="tl">
                    <a:srgbClr val="000000"/>
                  </a:outerShdw>
                </a:effectLst>
              </a:rPr>
              <a:t> expert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95275" y="257175"/>
            <a:ext cx="8634413"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Bayesian method is likely to be the most appropriate if reliable statistical data exists, the knowledge engineer is able to lead, and the expert is available for serious decision-analytical conversations.</a:t>
            </a:r>
          </a:p>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the absence of any of the specified conditions,  the Bayesian approach might be too arbitrary and even biased to produce meaningful results.</a:t>
            </a:r>
          </a:p>
          <a:p>
            <a:pPr marL="384175" indent="-384175"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Bayesian belief propagation is of exponential complexity, and thus is impractical for large knowledge bases.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304800" y="247650"/>
            <a:ext cx="83772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3200" b="1">
                <a:solidFill>
                  <a:srgbClr val="FBFE00"/>
                </a:solidFill>
                <a:effectLst>
                  <a:outerShdw blurRad="38100" dist="38100" dir="2700000" algn="tl">
                    <a:srgbClr val="000000"/>
                  </a:outerShdw>
                </a:effectLst>
              </a:rPr>
              <a:t>Quantification of ambiguous and imprecise terms on a time-frequency scale</a:t>
            </a:r>
          </a:p>
        </p:txBody>
      </p:sp>
      <p:pic>
        <p:nvPicPr>
          <p:cNvPr id="46091" name="Picture 11" descr="C:\WINDOWS\Desktop\PPt03orr\Slide03-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175" y="1371600"/>
            <a:ext cx="62087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90513" y="809625"/>
            <a:ext cx="8705850"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lnSpc>
                <a:spcPct val="90000"/>
              </a:lnSpc>
              <a:spcBef>
                <a:spcPct val="50000"/>
              </a:spcBef>
              <a:buFont typeface="Wingdings" pitchFamily="2" charset="2"/>
              <a:buChar char="n"/>
            </a:pPr>
            <a:r>
              <a:rPr lang="en-US" sz="3000" b="1">
                <a:solidFill>
                  <a:srgbClr val="FBFE00"/>
                </a:solidFill>
                <a:effectLst>
                  <a:outerShdw blurRad="38100" dist="38100" dir="2700000" algn="tl">
                    <a:srgbClr val="000000"/>
                  </a:outerShdw>
                </a:effectLst>
              </a:rPr>
              <a:t>Unknown data</a:t>
            </a:r>
            <a:r>
              <a:rPr lang="en-US" sz="3000" b="1" i="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When the data is incomplete or                        missing, the only solution is to accept the value                   “unknown” and proceed to an approximate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reasoning with this value.</a:t>
            </a:r>
          </a:p>
          <a:p>
            <a:pPr marL="360363" indent="-360363" algn="l">
              <a:lnSpc>
                <a:spcPct val="90000"/>
              </a:lnSpc>
              <a:spcBef>
                <a:spcPct val="50000"/>
              </a:spcBef>
              <a:buFont typeface="Wingdings" pitchFamily="2" charset="2"/>
              <a:buChar char="n"/>
            </a:pPr>
            <a:r>
              <a:rPr lang="en-US" sz="3000" b="1">
                <a:solidFill>
                  <a:srgbClr val="FBFE00"/>
                </a:solidFill>
                <a:effectLst>
                  <a:outerShdw blurRad="38100" dist="38100" dir="2700000" algn="tl">
                    <a:srgbClr val="000000"/>
                  </a:outerShdw>
                </a:effectLst>
              </a:rPr>
              <a:t>Combining the views of different experts</a:t>
            </a:r>
            <a:r>
              <a:rPr lang="en-US" sz="3000" b="1" i="1">
                <a:solidFill>
                  <a:srgbClr val="FBFE00"/>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Large expert systems usually combine the knowledge and expertise of a number of experts. Unfortunately,  experts often have contradictory opinions and     produce conflicting rules. To resolve the conflict,       the knowledge engineer has to attach a weight to     each expert and then calculate the composite conclusion. But no systematic method exists to     obtain these weights.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85750" y="1290638"/>
            <a:ext cx="883443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concept of probability has a long history that</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goes back thousands of years when words like</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“probably”, “likely”, “maybe”, “perhaps” and</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“possibly” were introduced into spoken languages.</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However, the mathematical theory of probability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was formulated only in the 17th century.</a:t>
            </a:r>
          </a:p>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probability</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of an event is the proportion of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cases in which the event occurs. Probability can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also be defined as a </a:t>
            </a:r>
            <a:r>
              <a:rPr lang="en-US" sz="3000" b="1" i="1">
                <a:solidFill>
                  <a:srgbClr val="FBFE00"/>
                </a:solidFill>
                <a:effectLst>
                  <a:outerShdw blurRad="38100" dist="38100" dir="2700000" algn="tl">
                    <a:srgbClr val="000000"/>
                  </a:outerShdw>
                </a:effectLst>
              </a:rPr>
              <a:t>scientific measure of chance</a:t>
            </a:r>
            <a:r>
              <a:rPr lang="en-US" sz="3000">
                <a:solidFill>
                  <a:srgbClr val="FFFFFF"/>
                </a:solidFill>
                <a:effectLst>
                  <a:outerShdw blurRad="38100" dist="38100" dir="2700000" algn="tl">
                    <a:srgbClr val="000000"/>
                  </a:outerShdw>
                </a:effectLst>
              </a:rPr>
              <a:t>. </a:t>
            </a:r>
            <a:endParaRPr lang="en-US" sz="4000" b="1">
              <a:solidFill>
                <a:srgbClr val="FBFE00"/>
              </a:solidFill>
              <a:effectLst>
                <a:outerShdw blurRad="38100" dist="38100" dir="2700000" algn="tl">
                  <a:srgbClr val="000000"/>
                </a:outerShdw>
              </a:effectLst>
            </a:endParaRPr>
          </a:p>
        </p:txBody>
      </p:sp>
      <p:sp>
        <p:nvSpPr>
          <p:cNvPr id="48131" name="Rectangle 3"/>
          <p:cNvSpPr>
            <a:spLocks noChangeArrowheads="1"/>
          </p:cNvSpPr>
          <p:nvPr/>
        </p:nvSpPr>
        <p:spPr bwMode="auto">
          <a:xfrm>
            <a:off x="1846263" y="381000"/>
            <a:ext cx="543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Basic probability theory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95275" y="260350"/>
            <a:ext cx="873918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Probability can be expressed mathematically as a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numerical index with a range between zero (an                          absolute impossibility) to unity (an absolute		       certainty).</a:t>
            </a:r>
          </a:p>
          <a:p>
            <a:pPr marL="360363" indent="-360363" algn="l">
              <a:spcBef>
                <a:spcPct val="3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Most events have a probability index strictly       between 0 and 1, which means that each event has 	     </a:t>
            </a:r>
            <a:r>
              <a:rPr lang="en-US" sz="3000" i="1">
                <a:solidFill>
                  <a:srgbClr val="FFFFFF"/>
                </a:solidFill>
                <a:effectLst>
                  <a:outerShdw blurRad="38100" dist="38100" dir="2700000" algn="tl">
                    <a:srgbClr val="000000"/>
                  </a:outerShdw>
                </a:effectLst>
              </a:rPr>
              <a:t>at least </a:t>
            </a:r>
            <a:r>
              <a:rPr lang="en-US" sz="3000">
                <a:solidFill>
                  <a:srgbClr val="FFFFFF"/>
                </a:solidFill>
                <a:effectLst>
                  <a:outerShdw blurRad="38100" dist="38100" dir="2700000" algn="tl">
                    <a:srgbClr val="000000"/>
                  </a:outerShdw>
                </a:effectLst>
              </a:rPr>
              <a:t>two possible outcomes: favourable outcome       or success, and unfavourable outcome or failure.</a:t>
            </a:r>
          </a:p>
        </p:txBody>
      </p:sp>
      <p:pic>
        <p:nvPicPr>
          <p:cNvPr id="49157" name="Picture 5" descr="G:\books\Pe_uk\Powerpoint\Negnevitsky\final\ppt\ch03\WMF\Slide03-0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00" y="4167188"/>
            <a:ext cx="8356600"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95275" y="258763"/>
            <a:ext cx="8763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4650" indent="-374650"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a:t>
            </a:r>
            <a:r>
              <a:rPr lang="en-US" sz="3000" i="1">
                <a:solidFill>
                  <a:srgbClr val="FFFFFF"/>
                </a:solidFill>
                <a:effectLst>
                  <a:outerShdw blurRad="38100" dist="38100" dir="2700000" algn="tl">
                    <a:srgbClr val="000000"/>
                  </a:outerShdw>
                </a:effectLst>
              </a:rPr>
              <a:t>s </a:t>
            </a:r>
            <a:r>
              <a:rPr lang="en-US" sz="3000">
                <a:solidFill>
                  <a:srgbClr val="FFFFFF"/>
                </a:solidFill>
                <a:effectLst>
                  <a:outerShdw blurRad="38100" dist="38100" dir="2700000" algn="tl">
                    <a:srgbClr val="000000"/>
                  </a:outerShdw>
                </a:effectLst>
              </a:rPr>
              <a:t>is the number of times success can occur, and </a:t>
            </a:r>
            <a:r>
              <a:rPr lang="en-US" sz="3000" i="1">
                <a:solidFill>
                  <a:srgbClr val="FFFFFF"/>
                </a:solidFill>
                <a:effectLst>
                  <a:outerShdw blurRad="38100" dist="38100" dir="2700000" algn="tl">
                    <a:srgbClr val="000000"/>
                  </a:outerShdw>
                </a:effectLst>
              </a:rPr>
              <a:t>f   </a:t>
            </a:r>
            <a:r>
              <a:rPr lang="en-US" sz="3000">
                <a:solidFill>
                  <a:srgbClr val="FFFFFF"/>
                </a:solidFill>
                <a:effectLst>
                  <a:outerShdw blurRad="38100" dist="38100" dir="2700000" algn="tl">
                    <a:srgbClr val="000000"/>
                  </a:outerShdw>
                </a:effectLst>
              </a:rPr>
              <a:t>is the number of times failure can occur, then</a:t>
            </a:r>
          </a:p>
        </p:txBody>
      </p:sp>
      <p:sp>
        <p:nvSpPr>
          <p:cNvPr id="50179" name="Rectangle 3"/>
          <p:cNvSpPr>
            <a:spLocks noChangeArrowheads="1"/>
          </p:cNvSpPr>
          <p:nvPr/>
        </p:nvSpPr>
        <p:spPr bwMode="auto">
          <a:xfrm>
            <a:off x="266700" y="4513263"/>
            <a:ext cx="87153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l">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we throw a coin, the probability of getting a head   will be equal to the probability of getting a tail. In a single throw, </a:t>
            </a:r>
            <a:r>
              <a:rPr lang="en-US" sz="3000" i="1">
                <a:solidFill>
                  <a:srgbClr val="FFFFFF"/>
                </a:solidFill>
                <a:effectLst>
                  <a:outerShdw blurRad="38100" dist="38100" dir="2700000" algn="tl">
                    <a:srgbClr val="000000"/>
                  </a:outerShdw>
                </a:effectLst>
              </a:rPr>
              <a:t>s </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f </a:t>
            </a:r>
            <a:r>
              <a:rPr lang="en-US" sz="3000">
                <a:solidFill>
                  <a:srgbClr val="FFFFFF"/>
                </a:solidFill>
                <a:effectLst>
                  <a:outerShdw blurRad="38100" dist="38100" dir="2700000" algn="tl">
                    <a:srgbClr val="000000"/>
                  </a:outerShdw>
                </a:effectLst>
              </a:rPr>
              <a:t>=1, and therefore the probability     of getting a head (or a tail) is 0.5.</a:t>
            </a:r>
          </a:p>
        </p:txBody>
      </p:sp>
      <p:sp>
        <p:nvSpPr>
          <p:cNvPr id="50180" name="Rectangle 4"/>
          <p:cNvSpPr>
            <a:spLocks noChangeArrowheads="1"/>
          </p:cNvSpPr>
          <p:nvPr/>
        </p:nvSpPr>
        <p:spPr bwMode="auto">
          <a:xfrm>
            <a:off x="381000" y="3771900"/>
            <a:ext cx="10207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285750" algn="l"/>
            <a:r>
              <a:rPr lang="en-US" sz="3000">
                <a:solidFill>
                  <a:srgbClr val="FFFFFF"/>
                </a:solidFill>
                <a:effectLst>
                  <a:outerShdw blurRad="38100" dist="38100" dir="2700000" algn="tl">
                    <a:srgbClr val="000000"/>
                  </a:outerShdw>
                </a:effectLst>
              </a:rPr>
              <a:t>and</a:t>
            </a:r>
          </a:p>
        </p:txBody>
      </p:sp>
      <p:pic>
        <p:nvPicPr>
          <p:cNvPr id="50184" name="Picture 8" descr="G:\books\Pe_uk\Powerpoint\Negnevitsky\final\ppt\ch03\WMF\Slide03-0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8875" y="1371600"/>
            <a:ext cx="380047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1236</TotalTime>
  <Words>2752</Words>
  <Application>Microsoft Office PowerPoint</Application>
  <PresentationFormat>On-screen Show (4:3)</PresentationFormat>
  <Paragraphs>144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Blue Diagonal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joint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laserwords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Richard Lawlor</cp:lastModifiedBy>
  <cp:revision>323</cp:revision>
  <dcterms:created xsi:type="dcterms:W3CDTF">2006-02-09T05:12:37Z</dcterms:created>
  <dcterms:modified xsi:type="dcterms:W3CDTF">2013-10-18T10:53:20Z</dcterms:modified>
</cp:coreProperties>
</file>