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461" r:id="rId2"/>
    <p:sldId id="462" r:id="rId3"/>
    <p:sldId id="463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6"/>
    <p:restoredTop sz="93041"/>
  </p:normalViewPr>
  <p:slideViewPr>
    <p:cSldViewPr snapToGrid="0" snapToObjects="1">
      <p:cViewPr varScale="1">
        <p:scale>
          <a:sx n="64" d="100"/>
          <a:sy n="64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573B9-73F1-8C4E-BD0C-C838745D5DAA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35F7A-12D2-FB4B-B942-CAC59C1F9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50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54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957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8760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8772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CloudTrail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all regions, and save all API call logs in an S3 bucket.</a:t>
            </a:r>
          </a:p>
        </p:txBody>
      </p:sp>
    </p:spTree>
    <p:extLst>
      <p:ext uri="{BB962C8B-B14F-4D97-AF65-F5344CB8AC3E}">
        <p14:creationId xmlns:p14="http://schemas.microsoft.com/office/powerpoint/2010/main" val="2702929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48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3808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5367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5674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119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71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41404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9331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 </a:t>
            </a:r>
            <a:endParaRPr lang="en-US" sz="1600" baseline="0" dirty="0"/>
          </a:p>
        </p:txBody>
      </p:sp>
    </p:spTree>
    <p:extLst>
      <p:ext uri="{BB962C8B-B14F-4D97-AF65-F5344CB8AC3E}">
        <p14:creationId xmlns:p14="http://schemas.microsoft.com/office/powerpoint/2010/main" val="164524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mailto:aws-course-feedback@amazon.com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ws.amazon.com/contact-us/aws-training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235E-FCB7-2441-9E9B-10492E453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DE6D1-7647-5C44-8EB8-BAC531E7C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689C7-9631-7541-B3AB-41049091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46E71-1374-734E-B455-A1DCA29B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0C60-2DF6-2A4D-9529-E055EA06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54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DFCA-C748-8743-9020-42B4BC34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69F30-822D-D04D-88DE-E82399414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36FD3-B270-8541-BA22-EFC6860C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31EF4-1B2D-4C42-B2A9-FF7A4402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5340E-B701-2446-8837-FDCCA1C7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5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3E6B4-24C6-AD47-BA89-2006D3CCF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F630B-3C34-E544-BD5D-9C4F3C411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12D23-D1DB-834A-A47D-ABBD7DF4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88214-319C-2345-8C77-E9ED05D8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6D7ED-EEA0-5747-8100-D4E770B8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549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all Title Slide - Male 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294928" y="559435"/>
            <a:ext cx="9958061" cy="3847860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6226277"/>
            <a:ext cx="12192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27829" y="6226277"/>
            <a:ext cx="1194816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225339" y="3210813"/>
            <a:ext cx="3826039" cy="2706769"/>
            <a:chOff x="884623" y="2405722"/>
            <a:chExt cx="2484680" cy="1731150"/>
          </a:xfrm>
        </p:grpSpPr>
        <p:pic>
          <p:nvPicPr>
            <p:cNvPr id="12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7818" y="2405722"/>
              <a:ext cx="1141485" cy="1166889"/>
            </a:xfrm>
            <a:prstGeom prst="rect">
              <a:avLst/>
            </a:prstGeom>
            <a:noFill/>
          </p:spPr>
        </p:pic>
        <p:pic>
          <p:nvPicPr>
            <p:cNvPr id="13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6993" y="2491559"/>
              <a:ext cx="1333421" cy="1363095"/>
            </a:xfrm>
            <a:prstGeom prst="rect">
              <a:avLst/>
            </a:prstGeom>
            <a:noFill/>
          </p:spPr>
        </p:pic>
        <p:pic>
          <p:nvPicPr>
            <p:cNvPr id="14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84623" y="2491559"/>
              <a:ext cx="1609495" cy="1645313"/>
            </a:xfrm>
            <a:prstGeom prst="rect">
              <a:avLst/>
            </a:prstGeom>
            <a:noFill/>
          </p:spPr>
        </p:pic>
      </p:grpSp>
      <p:pic>
        <p:nvPicPr>
          <p:cNvPr id="15" name="Picture 3" descr="F:\Sreejesh_CM_Data\2013\Amazon\_Oct_2013\AWS Intro Series Branding\AWS-Intro-Series-Branding_10-17-2013_05d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817753" y="3013923"/>
            <a:ext cx="2063108" cy="3058007"/>
          </a:xfrm>
          <a:prstGeom prst="rect">
            <a:avLst/>
          </a:prstGeom>
          <a:noFill/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1559971" y="794278"/>
            <a:ext cx="9374965" cy="2219645"/>
          </a:xfrm>
        </p:spPr>
        <p:txBody>
          <a:bodyPr anchor="ctr">
            <a:noAutofit/>
          </a:bodyPr>
          <a:lstStyle>
            <a:lvl1pPr algn="ctr">
              <a:defRPr sz="5333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Classroom Title Slide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3145971" y="3076067"/>
            <a:ext cx="6425884" cy="968316"/>
          </a:xfrm>
        </p:spPr>
        <p:txBody>
          <a:bodyPr>
            <a:noAutofit/>
          </a:bodyPr>
          <a:lstStyle>
            <a:lvl1pPr marL="0" indent="0" algn="ctr">
              <a:buNone/>
              <a:defRPr sz="2667" b="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80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66282" y="398827"/>
            <a:ext cx="11380345" cy="5423295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6226277"/>
            <a:ext cx="12192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27829" y="6226277"/>
            <a:ext cx="1194816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689114" y="826872"/>
            <a:ext cx="107342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© 2017, Amazon Web Services, Inc. or its affiliates. All rights reserved.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This work may not be reproduced or redistributed, in whole or in part, without prior written permission from Amazon Web Services, Inc. Commercial copying, lending, or selling is prohibited.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Errors or corrections? Email us at </a:t>
            </a:r>
            <a:r>
              <a:rPr lang="en-US" sz="2400" u="sng" dirty="0">
                <a:solidFill>
                  <a:schemeClr val="tx1"/>
                </a:solidFill>
                <a:hlinkClick r:id="rId3"/>
              </a:rPr>
              <a:t>aws-course-feedback@amazon.com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questions? Contact us at </a:t>
            </a:r>
            <a:br>
              <a:rPr lang="en-US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https://aws.amazon.com/contact-us/aws-training/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All trademarks are the property of their owners.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27829" y="6356115"/>
            <a:ext cx="4515291" cy="359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014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3A39-1746-2D47-B65F-75946006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8193-32B0-F542-B1E7-CC07B8FB6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17221-EB69-144D-8DEE-7863D347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36BB2-6CF7-D741-92C8-50CB5156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7EA24-077C-134A-9680-39018FD9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8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7559-299D-9349-8F85-CB2F7F72C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9D670-90FF-1444-9104-6C67D81B5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CE506-F57A-9D4C-BDB1-ADE12FAC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EE89-6FED-1249-B7BE-D10659A0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11914-ED91-3146-826B-D815204C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77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66B0-69A4-2D4E-BAC4-D3FBBD12F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5531-BA20-A74A-9A30-E4CDF237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943D7-E941-BC47-B229-540E27A79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B933F-4255-2740-8AB0-D76ED26B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78748-27D7-2241-862E-5D04E837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F91A8-42F2-B04D-8CE5-DCA00D82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39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CFEB-68A1-2B4A-BD59-4A463EDC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4F1C6-6D78-344A-A5F7-F06658A59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E6C1A-F94F-DD45-A93B-1B998E0CB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3424C-6134-9B4D-ABBC-3DDEAD354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CE3F7-D41A-5F41-9857-EF9A2D805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6643B-BC3F-5045-BEDE-48ABB01C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B545B-CB41-7A48-9DBF-5E771FD8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0A599-3DD1-6F4A-B031-192F73B8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76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A936-8A53-E14D-9038-BA82A5EC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E8A63-BDD2-E644-A17D-7C11643C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717A1-2A6D-8D4C-A62F-83ACAA3F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7FE05-F147-284A-808E-17D8CCBC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26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C9BEE-B13F-A944-999D-680A371E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D4EBE-B9B9-764C-8957-8F53D862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0EE42-BF04-E44F-B830-B52BCE81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72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FDE9-1AEB-7447-9E19-787F788D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8DBB4-7A0B-E847-8FFF-2C2B911F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7AF1E-CF55-2646-A97D-8A257135C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B99BE-96CD-4A42-AFCE-5D66A457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870A0-3801-6846-B8E8-5A53AC46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B0B10-EBDF-504F-B0FB-0A0E0090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33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047B-DD41-0A4A-AC78-665ED49C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5390F-8530-D34B-A21C-1BA7D4059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2EDC7-C621-3E4B-95E7-C6B0929A1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4427F-33AE-A843-B615-63DA2192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80074-FBFE-D142-92F5-82BC2A6A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8B787-3218-8341-A361-914ED289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85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EE525-98F5-2A45-9E78-505B0290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C401C-8991-A24B-AB72-4AA590AE8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2EC99-63AA-AE44-8923-FAE861A81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DA745-2800-624C-8416-BA05E103A172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BAD60-2837-424C-8EFF-8694E701C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B63A4-47F8-7849-B045-946A781F0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32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267">
                <a:solidFill>
                  <a:srgbClr val="474746"/>
                </a:solidFill>
              </a:rPr>
              <a:t>Solution</a:t>
            </a:r>
            <a:r>
              <a:rPr lang="en-US" sz="4267"/>
              <a:t> </a:t>
            </a:r>
            <a:r>
              <a:rPr lang="en-US" sz="4267" dirty="0"/>
              <a:t>Template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233"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5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47952"/>
          </a:xfrm>
        </p:spPr>
        <p:txBody>
          <a:bodyPr>
            <a:normAutofit fontScale="90000"/>
          </a:bodyPr>
          <a:lstStyle/>
          <a:p>
            <a:r>
              <a:rPr lang="en-US" dirty="0"/>
              <a:t>Load Balancer and Instance Security Group Details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106455"/>
              </p:ext>
            </p:extLst>
          </p:nvPr>
        </p:nvGraphicFramePr>
        <p:xfrm>
          <a:off x="449052" y="1338019"/>
          <a:ext cx="11309812" cy="2174240"/>
        </p:xfrm>
        <a:graphic>
          <a:graphicData uri="http://schemas.openxmlformats.org/drawingml/2006/table">
            <a:tbl>
              <a:tblPr firstRow="1" bandRow="1"/>
              <a:tblGrid>
                <a:gridCol w="1235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3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7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48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1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721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Load Balancer</a:t>
                      </a:r>
                      <a:endParaRPr lang="en-US" sz="21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Calibri" panose="020F0502020204030204" pitchFamily="34" charset="0"/>
                        </a:rPr>
                        <a:t>Name*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Calibri" panose="020F0502020204030204" pitchFamily="34" charset="0"/>
                        </a:rPr>
                        <a:t>External/Internal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Subnets</a:t>
                      </a:r>
                      <a:endParaRPr lang="en-US" sz="21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dirty="0">
                          <a:latin typeface="Calibri" panose="020F0502020204030204" pitchFamily="34" charset="0"/>
                        </a:rPr>
                        <a:t>SG</a:t>
                      </a:r>
                      <a:r>
                        <a:rPr lang="en-US" sz="2100" b="1" baseline="0" dirty="0">
                          <a:latin typeface="Calibri" panose="020F0502020204030204" pitchFamily="34" charset="0"/>
                        </a:rPr>
                        <a:t> Name*</a:t>
                      </a:r>
                      <a:endParaRPr lang="en-US" sz="21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Rule</a:t>
                      </a:r>
                      <a:endParaRPr lang="en-US" sz="21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dirty="0"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8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For </a:t>
                      </a:r>
                      <a:r>
                        <a:rPr lang="en-US" sz="1900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Web</a:t>
                      </a:r>
                      <a:r>
                        <a:rPr lang="en-US" sz="1900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aseline="0" dirty="0">
                          <a:latin typeface="Calibri" panose="020F0502020204030204" pitchFamily="34" charset="0"/>
                        </a:rPr>
                        <a:t>Tier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For </a:t>
                      </a:r>
                      <a:r>
                        <a:rPr lang="en-US" sz="1900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App</a:t>
                      </a:r>
                      <a:r>
                        <a:rPr lang="en-US" sz="1900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aseline="0" dirty="0">
                          <a:latin typeface="Calibri" panose="020F0502020204030204" pitchFamily="34" charset="0"/>
                        </a:rPr>
                        <a:t>Tier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388276"/>
              </p:ext>
            </p:extLst>
          </p:nvPr>
        </p:nvGraphicFramePr>
        <p:xfrm>
          <a:off x="1897426" y="3864587"/>
          <a:ext cx="8043657" cy="1830822"/>
        </p:xfrm>
        <a:graphic>
          <a:graphicData uri="http://schemas.openxmlformats.org/drawingml/2006/table">
            <a:tbl>
              <a:tblPr firstRow="1" bandRow="1"/>
              <a:tblGrid>
                <a:gridCol w="2029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0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0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Instance</a:t>
                      </a:r>
                      <a:r>
                        <a:rPr lang="en-US" sz="2100" b="1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100" b="1" dirty="0">
                          <a:latin typeface="Calibri" panose="020F0502020204030204" pitchFamily="34" charset="0"/>
                        </a:rPr>
                        <a:t>Tier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dirty="0">
                          <a:latin typeface="Calibri" panose="020F0502020204030204" pitchFamily="34" charset="0"/>
                        </a:rPr>
                        <a:t>SG</a:t>
                      </a:r>
                      <a:r>
                        <a:rPr lang="en-US" sz="2100" b="1" baseline="0" dirty="0">
                          <a:latin typeface="Calibri" panose="020F0502020204030204" pitchFamily="34" charset="0"/>
                        </a:rPr>
                        <a:t> Name*</a:t>
                      </a:r>
                      <a:endParaRPr lang="en-US" sz="21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Rule</a:t>
                      </a:r>
                      <a:endParaRPr lang="en-US" sz="21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dirty="0"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96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Web</a:t>
                      </a:r>
                      <a:r>
                        <a:rPr lang="en-US" sz="1900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aseline="0" dirty="0">
                          <a:latin typeface="Calibri" panose="020F0502020204030204" pitchFamily="34" charset="0"/>
                        </a:rPr>
                        <a:t>Tier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u="none" kern="1200" baseline="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App</a:t>
                      </a:r>
                      <a:r>
                        <a:rPr lang="en-US" sz="1900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aseline="0" dirty="0">
                          <a:latin typeface="Calibri" panose="020F0502020204030204" pitchFamily="34" charset="0"/>
                        </a:rPr>
                        <a:t>Tier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Database Tier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2017, </a:t>
            </a:r>
            <a:r>
              <a:rPr lang="en-US">
                <a:solidFill>
                  <a:srgbClr val="949494"/>
                </a:solidFill>
              </a:rPr>
              <a:t>Amazon Web Services</a:t>
            </a:r>
            <a:r>
              <a:rPr lang="en-US"/>
              <a:t>, Inc. </a:t>
            </a:r>
            <a:r>
              <a:rPr lang="en-US">
                <a:solidFill>
                  <a:srgbClr val="949494"/>
                </a:solidFill>
              </a:rPr>
              <a:t>or</a:t>
            </a:r>
            <a:r>
              <a:rPr lang="en-US"/>
              <a:t> its Affiliates. All rights reserved.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" y="5918200"/>
            <a:ext cx="8280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* </a:t>
            </a:r>
            <a:r>
              <a:rPr lang="en-US" sz="1467" dirty="0">
                <a:solidFill>
                  <a:srgbClr val="474746"/>
                </a:solidFill>
              </a:rPr>
              <a:t>Names </a:t>
            </a:r>
            <a:r>
              <a:rPr lang="en-US" sz="1467" dirty="0"/>
              <a:t>must be configured as shown to meet the lab </a:t>
            </a:r>
            <a:r>
              <a:rPr lang="en-US" sz="1467" dirty="0">
                <a:solidFill>
                  <a:srgbClr val="474746"/>
                </a:solidFill>
              </a:rPr>
              <a:t>objectives</a:t>
            </a:r>
            <a:endParaRPr lang="en-US" sz="1467" dirty="0">
              <a:solidFill>
                <a:srgbClr val="47474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68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 Scaling Launch Configuration</a:t>
            </a:r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602132"/>
              </p:ext>
            </p:extLst>
          </p:nvPr>
        </p:nvGraphicFramePr>
        <p:xfrm>
          <a:off x="487017" y="1690907"/>
          <a:ext cx="10605638" cy="3476185"/>
        </p:xfrm>
        <a:graphic>
          <a:graphicData uri="http://schemas.openxmlformats.org/drawingml/2006/table">
            <a:tbl>
              <a:tblPr firstRow="1" bandRow="1"/>
              <a:tblGrid>
                <a:gridCol w="1056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62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01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82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1540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dirty="0">
                          <a:latin typeface="Calibri" panose="020F0502020204030204" pitchFamily="34" charset="0"/>
                        </a:rPr>
                        <a:t>Tier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Calibri" panose="020F0502020204030204" pitchFamily="34" charset="0"/>
                        </a:rPr>
                        <a:t>OS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Type</a:t>
                      </a:r>
                      <a:endParaRPr lang="en-US" sz="21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dirty="0">
                          <a:latin typeface="Calibri" panose="020F0502020204030204" pitchFamily="34" charset="0"/>
                        </a:rPr>
                        <a:t>Size 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Calibri" panose="020F0502020204030204" pitchFamily="34" charset="0"/>
                        </a:rPr>
                        <a:t>Configuration</a:t>
                      </a:r>
                      <a:r>
                        <a:rPr lang="en-US" sz="2100" b="1" baseline="0" dirty="0">
                          <a:latin typeface="Calibri" panose="020F0502020204030204" pitchFamily="34" charset="0"/>
                        </a:rPr>
                        <a:t> Name*</a:t>
                      </a:r>
                      <a:endParaRPr lang="en-US" sz="21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Role</a:t>
                      </a:r>
                      <a:endParaRPr lang="en-US" sz="21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Security Group</a:t>
                      </a:r>
                      <a:endParaRPr lang="en-US" sz="21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039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Web</a:t>
                      </a:r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9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900" u="none" kern="1200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039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App</a:t>
                      </a: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en-US" sz="19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7474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2017, </a:t>
            </a:r>
            <a:r>
              <a:rPr lang="en-US">
                <a:solidFill>
                  <a:srgbClr val="949494"/>
                </a:solidFill>
              </a:rPr>
              <a:t>Amazon Web Services</a:t>
            </a:r>
            <a:r>
              <a:rPr lang="en-US"/>
              <a:t>, Inc. </a:t>
            </a:r>
            <a:r>
              <a:rPr lang="en-US">
                <a:solidFill>
                  <a:srgbClr val="949494"/>
                </a:solidFill>
              </a:rPr>
              <a:t>or</a:t>
            </a:r>
            <a:r>
              <a:rPr lang="en-US"/>
              <a:t> its Affiliates. All rights reserved.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" y="5918200"/>
            <a:ext cx="8280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* </a:t>
            </a:r>
            <a:r>
              <a:rPr lang="en-US" sz="1467" dirty="0">
                <a:solidFill>
                  <a:srgbClr val="474746"/>
                </a:solidFill>
              </a:rPr>
              <a:t>Name </a:t>
            </a:r>
            <a:r>
              <a:rPr lang="en-US" sz="1467" dirty="0"/>
              <a:t>must be configured as shown to meet the lab </a:t>
            </a:r>
            <a:r>
              <a:rPr lang="en-US" sz="1467" dirty="0">
                <a:solidFill>
                  <a:srgbClr val="474746"/>
                </a:solidFill>
              </a:rPr>
              <a:t>objectives</a:t>
            </a:r>
            <a:endParaRPr lang="en-US" sz="1467" dirty="0">
              <a:solidFill>
                <a:srgbClr val="47474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2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 Scaling Group</a:t>
            </a:r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9392"/>
              </p:ext>
            </p:extLst>
          </p:nvPr>
        </p:nvGraphicFramePr>
        <p:xfrm>
          <a:off x="480360" y="1690688"/>
          <a:ext cx="11231279" cy="2923540"/>
        </p:xfrm>
        <a:graphic>
          <a:graphicData uri="http://schemas.openxmlformats.org/drawingml/2006/table">
            <a:tbl>
              <a:tblPr firstRow="1" bandRow="1"/>
              <a:tblGrid>
                <a:gridCol w="815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7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4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1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56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042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534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</a:rPr>
                        <a:t>Tier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Launch</a:t>
                      </a:r>
                      <a:r>
                        <a:rPr lang="en-US" sz="2400" b="1" u="none" baseline="0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 Configuration*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Group</a:t>
                      </a:r>
                      <a:r>
                        <a:rPr lang="en-US" sz="2400" b="1" baseline="0" dirty="0">
                          <a:latin typeface="Calibri" panose="020F0502020204030204" pitchFamily="34" charset="0"/>
                        </a:rPr>
                        <a:t> Name*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Group</a:t>
                      </a:r>
                      <a:r>
                        <a:rPr lang="en-US" sz="2400" b="1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1" dirty="0">
                          <a:latin typeface="Calibri" panose="020F0502020204030204" pitchFamily="34" charset="0"/>
                        </a:rPr>
                        <a:t>Size 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VPC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Subnets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ELB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Tags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Web</a:t>
                      </a:r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u="none" kern="1200" baseline="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16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16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14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App</a:t>
                      </a:r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u="none" kern="1200" baseline="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16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en-US" sz="16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7474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7474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7474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2017, </a:t>
            </a:r>
            <a:r>
              <a:rPr lang="en-US">
                <a:solidFill>
                  <a:srgbClr val="949494"/>
                </a:solidFill>
              </a:rPr>
              <a:t>Amazon Web Services</a:t>
            </a:r>
            <a:r>
              <a:rPr lang="en-US"/>
              <a:t>, Inc. </a:t>
            </a:r>
            <a:r>
              <a:rPr lang="en-US">
                <a:solidFill>
                  <a:srgbClr val="949494"/>
                </a:solidFill>
              </a:rPr>
              <a:t>or</a:t>
            </a:r>
            <a:r>
              <a:rPr lang="en-US"/>
              <a:t> its Affiliates. All rights reserved.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" y="5918200"/>
            <a:ext cx="8280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* </a:t>
            </a:r>
            <a:r>
              <a:rPr lang="en-US" sz="1467" dirty="0">
                <a:solidFill>
                  <a:srgbClr val="474746"/>
                </a:solidFill>
              </a:rPr>
              <a:t>Names </a:t>
            </a:r>
            <a:r>
              <a:rPr lang="en-US" sz="1467" dirty="0"/>
              <a:t>must be configured as shown to meet the lab </a:t>
            </a:r>
            <a:r>
              <a:rPr lang="en-US" sz="1467" dirty="0">
                <a:solidFill>
                  <a:srgbClr val="474746"/>
                </a:solidFill>
              </a:rPr>
              <a:t>objectives</a:t>
            </a:r>
            <a:endParaRPr lang="en-US" sz="1467" dirty="0">
              <a:solidFill>
                <a:srgbClr val="47474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41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47952"/>
          </a:xfrm>
        </p:spPr>
        <p:txBody>
          <a:bodyPr/>
          <a:lstStyle/>
          <a:p>
            <a:r>
              <a:rPr lang="en-US" dirty="0"/>
              <a:t>Auditing Options</a:t>
            </a:r>
          </a:p>
        </p:txBody>
      </p:sp>
      <p:sp>
        <p:nvSpPr>
          <p:cNvPr id="5" name="Rectangle 2"/>
          <p:cNvSpPr>
            <a:spLocks noGrp="1"/>
          </p:cNvSpPr>
          <p:nvPr>
            <p:ph idx="1"/>
          </p:nvPr>
        </p:nvSpPr>
        <p:spPr>
          <a:xfrm>
            <a:off x="447371" y="1152092"/>
            <a:ext cx="11379200" cy="4753408"/>
          </a:xfrm>
        </p:spPr>
        <p:txBody>
          <a:bodyPr>
            <a:normAutofit/>
          </a:bodyPr>
          <a:lstStyle/>
          <a:p>
            <a:pPr marL="537620" lvl="1" indent="-487668">
              <a:buNone/>
            </a:pPr>
            <a:r>
              <a:rPr lang="en-US" b="1" dirty="0"/>
              <a:t>Q. </a:t>
            </a:r>
            <a:r>
              <a:rPr lang="en-US" dirty="0"/>
              <a:t>How do you configure </a:t>
            </a:r>
            <a:r>
              <a:rPr lang="en-US"/>
              <a:t>an account </a:t>
            </a:r>
            <a:r>
              <a:rPr lang="en-US" dirty="0"/>
              <a:t>to create an audit trail for </a:t>
            </a:r>
            <a:r>
              <a:rPr lang="en-US"/>
              <a:t>all executed API </a:t>
            </a:r>
            <a:r>
              <a:rPr lang="en-US" dirty="0"/>
              <a:t>calls?</a:t>
            </a:r>
          </a:p>
          <a:p>
            <a:pPr marL="537620" lvl="1" indent="-487668">
              <a:buNone/>
            </a:pPr>
            <a:endParaRPr lang="en-US" dirty="0"/>
          </a:p>
          <a:p>
            <a:pPr marL="537620" lvl="1" indent="-487668">
              <a:buNone/>
            </a:pPr>
            <a:r>
              <a:rPr lang="en-US" dirty="0"/>
              <a:t>____________________________________________</a:t>
            </a:r>
          </a:p>
          <a:p>
            <a:pPr marL="537620" lvl="1" indent="-487668">
              <a:buNone/>
            </a:pPr>
            <a:endParaRPr lang="en-US" dirty="0"/>
          </a:p>
          <a:p>
            <a:pPr marL="537620" lvl="1" indent="-487668">
              <a:buNone/>
            </a:pPr>
            <a:r>
              <a:rPr lang="en-US" b="1" dirty="0"/>
              <a:t>Q</a:t>
            </a:r>
            <a:r>
              <a:rPr lang="en-US" dirty="0"/>
              <a:t>. Where do you save your logs?</a:t>
            </a:r>
          </a:p>
          <a:p>
            <a:pPr marL="537620" lvl="1" indent="-487668">
              <a:buNone/>
            </a:pPr>
            <a:endParaRPr lang="en-US" dirty="0"/>
          </a:p>
          <a:p>
            <a:pPr marL="537620" lvl="1" indent="-487668">
              <a:buNone/>
            </a:pPr>
            <a:r>
              <a:rPr lang="en-US" dirty="0"/>
              <a:t>____________________________________________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2017, </a:t>
            </a:r>
            <a:r>
              <a:rPr lang="en-US">
                <a:solidFill>
                  <a:srgbClr val="949494"/>
                </a:solidFill>
              </a:rPr>
              <a:t>Amazon Web Services</a:t>
            </a:r>
            <a:r>
              <a:rPr lang="en-US"/>
              <a:t>, Inc. </a:t>
            </a:r>
            <a:r>
              <a:rPr lang="en-US">
                <a:solidFill>
                  <a:srgbClr val="949494"/>
                </a:solidFill>
              </a:rPr>
              <a:t>or</a:t>
            </a:r>
            <a:r>
              <a:rPr lang="en-US"/>
              <a:t>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2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59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Services </a:t>
            </a:r>
            <a:r>
              <a:rPr lang="en-US" dirty="0"/>
              <a:t>Will You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indent="-457189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2017, </a:t>
            </a:r>
            <a:r>
              <a:rPr lang="en-US">
                <a:solidFill>
                  <a:srgbClr val="949494"/>
                </a:solidFill>
              </a:rPr>
              <a:t>Amazon Web Services</a:t>
            </a:r>
            <a:r>
              <a:rPr lang="en-US"/>
              <a:t>, Inc. </a:t>
            </a:r>
            <a:r>
              <a:rPr lang="en-US">
                <a:solidFill>
                  <a:srgbClr val="949494"/>
                </a:solidFill>
              </a:rPr>
              <a:t>or</a:t>
            </a:r>
            <a:r>
              <a:rPr lang="en-US"/>
              <a:t>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460" y="86456"/>
            <a:ext cx="10515600" cy="1325563"/>
          </a:xfrm>
        </p:spPr>
        <p:txBody>
          <a:bodyPr/>
          <a:lstStyle/>
          <a:p>
            <a:r>
              <a:rPr lang="en-US" dirty="0"/>
              <a:t>Users, Groups, and Roles</a:t>
            </a:r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71" name="Elbow Connector 70"/>
          <p:cNvCxnSpPr>
            <a:cxnSpLocks/>
            <a:stCxn id="99" idx="2"/>
            <a:endCxn id="74" idx="0"/>
          </p:cNvCxnSpPr>
          <p:nvPr/>
        </p:nvCxnSpPr>
        <p:spPr>
          <a:xfrm rot="5400000">
            <a:off x="3772157" y="-133496"/>
            <a:ext cx="463372" cy="4454511"/>
          </a:xfrm>
          <a:prstGeom prst="bentConnector3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cxnSpLocks/>
            <a:stCxn id="99" idx="2"/>
            <a:endCxn id="90" idx="0"/>
          </p:cNvCxnSpPr>
          <p:nvPr/>
        </p:nvCxnSpPr>
        <p:spPr>
          <a:xfrm rot="16200000" flipH="1">
            <a:off x="6477195" y="1615975"/>
            <a:ext cx="479703" cy="971897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557387" y="2325445"/>
            <a:ext cx="2438400" cy="1891507"/>
            <a:chOff x="1042712" y="1753945"/>
            <a:chExt cx="1765504" cy="1418630"/>
          </a:xfrm>
        </p:grpSpPr>
        <p:sp>
          <p:nvSpPr>
            <p:cNvPr id="74" name="TextBox 73"/>
            <p:cNvSpPr txBox="1"/>
            <p:nvPr/>
          </p:nvSpPr>
          <p:spPr>
            <a:xfrm>
              <a:off x="1042712" y="1753945"/>
              <a:ext cx="1765504" cy="28474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67" dirty="0">
                  <a:solidFill>
                    <a:srgbClr val="474746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Group</a:t>
              </a:r>
              <a:r>
                <a:rPr lang="en-US" sz="1867" dirty="0">
                  <a:ea typeface="Verdana" panose="020B0604030504040204" pitchFamily="34" charset="0"/>
                  <a:cs typeface="Verdana" panose="020B0604030504040204" pitchFamily="34" charset="0"/>
                </a:rPr>
                <a:t>:</a:t>
              </a:r>
              <a:endParaRPr lang="en-US" sz="1867" dirty="0">
                <a:solidFill>
                  <a:srgbClr val="474746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76962" y="2351058"/>
              <a:ext cx="1497000" cy="284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867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176962" y="2887833"/>
              <a:ext cx="1497000" cy="284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867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77" name="Straight Connector 76"/>
            <p:cNvCxnSpPr>
              <a:stCxn id="74" idx="2"/>
              <a:endCxn id="75" idx="0"/>
            </p:cNvCxnSpPr>
            <p:nvPr/>
          </p:nvCxnSpPr>
          <p:spPr>
            <a:xfrm flipH="1">
              <a:off x="1925462" y="2038687"/>
              <a:ext cx="2" cy="312371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5" idx="2"/>
              <a:endCxn id="76" idx="0"/>
            </p:cNvCxnSpPr>
            <p:nvPr/>
          </p:nvCxnSpPr>
          <p:spPr>
            <a:xfrm>
              <a:off x="1925462" y="2635800"/>
              <a:ext cx="0" cy="252033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3270591" y="2325445"/>
            <a:ext cx="2438400" cy="1891507"/>
            <a:chOff x="3697791" y="1753945"/>
            <a:chExt cx="1951066" cy="1418630"/>
          </a:xfrm>
        </p:grpSpPr>
        <p:sp>
          <p:nvSpPr>
            <p:cNvPr id="80" name="TextBox 79"/>
            <p:cNvSpPr txBox="1"/>
            <p:nvPr/>
          </p:nvSpPr>
          <p:spPr>
            <a:xfrm>
              <a:off x="3697791" y="1753945"/>
              <a:ext cx="1951066" cy="284742"/>
            </a:xfrm>
            <a:prstGeom prst="rect">
              <a:avLst/>
            </a:prstGeom>
            <a:solidFill>
              <a:srgbClr val="E98E3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67" dirty="0">
                  <a:solidFill>
                    <a:srgbClr val="474746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Group</a:t>
              </a:r>
              <a:r>
                <a:rPr lang="en-US" sz="1867" dirty="0">
                  <a:ea typeface="Verdana" panose="020B0604030504040204" pitchFamily="34" charset="0"/>
                  <a:cs typeface="Verdana" panose="020B0604030504040204" pitchFamily="34" charset="0"/>
                </a:rPr>
                <a:t>: </a:t>
              </a:r>
              <a:endParaRPr lang="en-US" sz="1867" dirty="0">
                <a:solidFill>
                  <a:srgbClr val="474746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818036" y="2351058"/>
              <a:ext cx="1710571" cy="284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867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18036" y="2887833"/>
              <a:ext cx="1710571" cy="284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867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85" name="Straight Connector 84"/>
            <p:cNvCxnSpPr>
              <a:stCxn id="80" idx="2"/>
              <a:endCxn id="81" idx="0"/>
            </p:cNvCxnSpPr>
            <p:nvPr/>
          </p:nvCxnSpPr>
          <p:spPr>
            <a:xfrm flipH="1">
              <a:off x="4673322" y="2038687"/>
              <a:ext cx="2" cy="312371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81" idx="2"/>
              <a:endCxn id="82" idx="0"/>
            </p:cNvCxnSpPr>
            <p:nvPr/>
          </p:nvCxnSpPr>
          <p:spPr>
            <a:xfrm>
              <a:off x="4673322" y="2635800"/>
              <a:ext cx="0" cy="252033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983795" y="2341776"/>
            <a:ext cx="2438400" cy="3338019"/>
            <a:chOff x="6416443" y="1753945"/>
            <a:chExt cx="1800602" cy="2503514"/>
          </a:xfrm>
        </p:grpSpPr>
        <p:sp>
          <p:nvSpPr>
            <p:cNvPr id="90" name="TextBox 89"/>
            <p:cNvSpPr txBox="1"/>
            <p:nvPr/>
          </p:nvSpPr>
          <p:spPr>
            <a:xfrm>
              <a:off x="6416443" y="1753945"/>
              <a:ext cx="1800602" cy="284742"/>
            </a:xfrm>
            <a:prstGeom prst="rect">
              <a:avLst/>
            </a:prstGeom>
            <a:solidFill>
              <a:srgbClr val="E98E3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67" dirty="0">
                  <a:solidFill>
                    <a:srgbClr val="474746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Group</a:t>
              </a:r>
              <a:r>
                <a:rPr lang="en-US" sz="1867" dirty="0">
                  <a:ea typeface="Verdana" panose="020B0604030504040204" pitchFamily="34" charset="0"/>
                  <a:cs typeface="Verdana" panose="020B0604030504040204" pitchFamily="34" charset="0"/>
                </a:rPr>
                <a:t>: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29366" y="3972717"/>
              <a:ext cx="1575526" cy="284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867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529366" y="2887833"/>
              <a:ext cx="1575526" cy="284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867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529366" y="2351058"/>
              <a:ext cx="1575526" cy="284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867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529366" y="3439687"/>
              <a:ext cx="1575526" cy="284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867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95" name="Straight Connector 94"/>
            <p:cNvCxnSpPr>
              <a:stCxn id="90" idx="2"/>
              <a:endCxn id="93" idx="0"/>
            </p:cNvCxnSpPr>
            <p:nvPr/>
          </p:nvCxnSpPr>
          <p:spPr>
            <a:xfrm>
              <a:off x="7316744" y="2038687"/>
              <a:ext cx="385" cy="312371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2" idx="0"/>
              <a:endCxn id="93" idx="2"/>
            </p:cNvCxnSpPr>
            <p:nvPr/>
          </p:nvCxnSpPr>
          <p:spPr>
            <a:xfrm flipV="1">
              <a:off x="7317129" y="2635800"/>
              <a:ext cx="0" cy="252033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92" idx="2"/>
              <a:endCxn id="94" idx="0"/>
            </p:cNvCxnSpPr>
            <p:nvPr/>
          </p:nvCxnSpPr>
          <p:spPr>
            <a:xfrm>
              <a:off x="7317129" y="3172575"/>
              <a:ext cx="0" cy="267112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4" idx="2"/>
              <a:endCxn id="91" idx="0"/>
            </p:cNvCxnSpPr>
            <p:nvPr/>
          </p:nvCxnSpPr>
          <p:spPr>
            <a:xfrm>
              <a:off x="7317129" y="3724429"/>
              <a:ext cx="0" cy="24828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/>
          <p:cNvSpPr/>
          <p:nvPr/>
        </p:nvSpPr>
        <p:spPr>
          <a:xfrm>
            <a:off x="4826194" y="1177425"/>
            <a:ext cx="2809807" cy="684648"/>
          </a:xfrm>
          <a:prstGeom prst="rect">
            <a:avLst/>
          </a:prstGeom>
          <a:solidFill>
            <a:srgbClr val="E98E3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661073" y="1177425"/>
            <a:ext cx="3295097" cy="379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67" b="1">
                <a:solidFill>
                  <a:srgbClr val="474746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InnoMed</a:t>
            </a:r>
            <a:r>
              <a:rPr lang="en-US" sz="1867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67" b="1">
                <a:solidFill>
                  <a:srgbClr val="474746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endParaRPr lang="en-US" sz="1867" b="1" dirty="0">
              <a:solidFill>
                <a:srgbClr val="474746"/>
              </a:solidFill>
              <a:latin typeface="Arial" panose="020B0604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02" name="Elbow Connector 101"/>
          <p:cNvCxnSpPr>
            <a:cxnSpLocks/>
          </p:cNvCxnSpPr>
          <p:nvPr/>
        </p:nvCxnSpPr>
        <p:spPr>
          <a:xfrm rot="5400000">
            <a:off x="5206281" y="1382460"/>
            <a:ext cx="463372" cy="1741307"/>
          </a:xfrm>
          <a:prstGeom prst="bentConnector3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cxnSpLocks/>
            <a:stCxn id="99" idx="2"/>
            <a:endCxn id="37" idx="0"/>
          </p:cNvCxnSpPr>
          <p:nvPr/>
        </p:nvCxnSpPr>
        <p:spPr>
          <a:xfrm rot="16200000" flipH="1">
            <a:off x="7833795" y="259375"/>
            <a:ext cx="479704" cy="3685099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3779" y="4470399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the chart </a:t>
            </a:r>
            <a:r>
              <a:rPr lang="en-US" sz="2400"/>
              <a:t>to </a:t>
            </a:r>
            <a:r>
              <a:rPr lang="en-US" sz="2400">
                <a:solidFill>
                  <a:srgbClr val="474746"/>
                </a:solidFill>
              </a:rPr>
              <a:t>document</a:t>
            </a:r>
            <a:r>
              <a:rPr lang="en-US" sz="2400"/>
              <a:t> </a:t>
            </a:r>
            <a:r>
              <a:rPr lang="en-US" sz="2400">
                <a:solidFill>
                  <a:srgbClr val="474746"/>
                </a:solidFill>
              </a:rPr>
              <a:t>users</a:t>
            </a:r>
            <a:r>
              <a:rPr lang="en-US" sz="2400"/>
              <a:t>, </a:t>
            </a:r>
            <a:r>
              <a:rPr lang="en-US" sz="2400">
                <a:solidFill>
                  <a:srgbClr val="474746"/>
                </a:solidFill>
              </a:rPr>
              <a:t>groups</a:t>
            </a:r>
            <a:r>
              <a:rPr lang="en-US" sz="2400"/>
              <a:t>, </a:t>
            </a:r>
            <a:r>
              <a:rPr lang="en-US" sz="2400">
                <a:solidFill>
                  <a:srgbClr val="474746"/>
                </a:solidFill>
              </a:rPr>
              <a:t>and</a:t>
            </a:r>
            <a:r>
              <a:rPr lang="en-US" sz="2400"/>
              <a:t> </a:t>
            </a:r>
            <a:r>
              <a:rPr lang="en-US" sz="2400">
                <a:solidFill>
                  <a:srgbClr val="474746"/>
                </a:solidFill>
              </a:rPr>
              <a:t>roles</a:t>
            </a:r>
            <a:r>
              <a:rPr lang="en-US" sz="2400"/>
              <a:t> </a:t>
            </a:r>
            <a:r>
              <a:rPr lang="en-US" sz="2400" dirty="0"/>
              <a:t>created.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8696997" y="2341777"/>
            <a:ext cx="2438400" cy="1175807"/>
            <a:chOff x="3697791" y="1753945"/>
            <a:chExt cx="1951066" cy="881855"/>
          </a:xfrm>
        </p:grpSpPr>
        <p:sp>
          <p:nvSpPr>
            <p:cNvPr id="37" name="TextBox 36"/>
            <p:cNvSpPr txBox="1"/>
            <p:nvPr/>
          </p:nvSpPr>
          <p:spPr>
            <a:xfrm>
              <a:off x="3697791" y="1753945"/>
              <a:ext cx="1951066" cy="284742"/>
            </a:xfrm>
            <a:prstGeom prst="rect">
              <a:avLst/>
            </a:prstGeom>
            <a:solidFill>
              <a:srgbClr val="E98E3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67" dirty="0">
                  <a:solidFill>
                    <a:srgbClr val="474746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Role</a:t>
              </a:r>
              <a:r>
                <a:rPr lang="en-US" sz="1867" dirty="0">
                  <a:ea typeface="Verdana" panose="020B0604030504040204" pitchFamily="34" charset="0"/>
                  <a:cs typeface="Verdana" panose="020B0604030504040204" pitchFamily="34" charset="0"/>
                </a:rPr>
                <a:t>: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18036" y="2351058"/>
              <a:ext cx="1710571" cy="284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867" dirty="0">
                <a:solidFill>
                  <a:srgbClr val="474746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40" name="Straight Connector 39"/>
            <p:cNvCxnSpPr>
              <a:stCxn id="37" idx="2"/>
              <a:endCxn id="38" idx="0"/>
            </p:cNvCxnSpPr>
            <p:nvPr/>
          </p:nvCxnSpPr>
          <p:spPr>
            <a:xfrm flipH="1">
              <a:off x="4673322" y="2038687"/>
              <a:ext cx="2" cy="312371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2017, </a:t>
            </a:r>
            <a:r>
              <a:rPr lang="en-US">
                <a:solidFill>
                  <a:srgbClr val="949494"/>
                </a:solidFill>
              </a:rPr>
              <a:t>Amazon Web Services</a:t>
            </a:r>
            <a:r>
              <a:rPr lang="en-US"/>
              <a:t>, Inc. </a:t>
            </a:r>
            <a:r>
              <a:rPr lang="en-US">
                <a:solidFill>
                  <a:srgbClr val="949494"/>
                </a:solidFill>
              </a:rPr>
              <a:t>or</a:t>
            </a:r>
            <a:r>
              <a:rPr lang="en-US"/>
              <a:t>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0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47952"/>
          </a:xfrm>
        </p:spPr>
        <p:txBody>
          <a:bodyPr/>
          <a:lstStyle/>
          <a:p>
            <a:r>
              <a:rPr lang="en-US"/>
              <a:t>Users, Groups, and Roles</a:t>
            </a:r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40082" y="999014"/>
          <a:ext cx="10496218" cy="4024645"/>
        </p:xfrm>
        <a:graphic>
          <a:graphicData uri="http://schemas.openxmlformats.org/drawingml/2006/table">
            <a:tbl>
              <a:tblPr firstRow="1" bandRow="1"/>
              <a:tblGrid>
                <a:gridCol w="2364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369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dirty="0"/>
                        <a:t>Group/Role</a:t>
                      </a:r>
                      <a:r>
                        <a:rPr lang="en-US" sz="2400" b="1" baseline="0" dirty="0"/>
                        <a:t> #</a:t>
                      </a:r>
                      <a:endParaRPr lang="en-US" sz="2400" b="1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</a:rPr>
                        <a:t>Group/Role</a:t>
                      </a:r>
                      <a:r>
                        <a:rPr lang="en-US" sz="2400" b="1" baseline="0" dirty="0">
                          <a:latin typeface="Calibri" panose="020F0502020204030204" pitchFamily="34" charset="0"/>
                        </a:rPr>
                        <a:t> Name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</a:rPr>
                        <a:t>Permissions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3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u="none" kern="1200">
                          <a:solidFill>
                            <a:srgbClr val="474746"/>
                          </a:solidFill>
                          <a:latin typeface="Calibri"/>
                          <a:ea typeface="+mn-ea"/>
                          <a:cs typeface="+mn-cs"/>
                        </a:rPr>
                        <a:t>Group</a:t>
                      </a:r>
                      <a:endParaRPr lang="en-US" sz="24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24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400050"/>
                      <a:endParaRPr lang="en-US" sz="2400" dirty="0"/>
                    </a:p>
                  </a:txBody>
                  <a:tcPr marL="121920" marR="24384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21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u="none" kern="1200">
                          <a:solidFill>
                            <a:srgbClr val="474746"/>
                          </a:solidFill>
                          <a:latin typeface="Calibri"/>
                          <a:ea typeface="+mn-ea"/>
                          <a:cs typeface="+mn-cs"/>
                        </a:rPr>
                        <a:t>Group</a:t>
                      </a:r>
                      <a:endParaRPr lang="en-US" sz="24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4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24384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213">
                <a:tc>
                  <a:txBody>
                    <a:bodyPr/>
                    <a:lstStyle/>
                    <a:p>
                      <a:r>
                        <a:rPr lang="en-US" sz="2400" u="none" kern="1200">
                          <a:solidFill>
                            <a:srgbClr val="474746"/>
                          </a:solidFill>
                          <a:latin typeface="Calibri"/>
                          <a:ea typeface="+mn-ea"/>
                          <a:cs typeface="+mn-cs"/>
                        </a:rPr>
                        <a:t>Group</a:t>
                      </a:r>
                      <a:endParaRPr lang="en-US" sz="24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u="none" kern="1200" dirty="0">
                        <a:solidFill>
                          <a:srgbClr val="474746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L="121920" marR="24384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213">
                <a:tc>
                  <a:txBody>
                    <a:bodyPr/>
                    <a:lstStyle/>
                    <a:p>
                      <a:r>
                        <a:rPr lang="en-US" sz="2400" u="none" kern="1200">
                          <a:solidFill>
                            <a:srgbClr val="474746"/>
                          </a:solidFill>
                          <a:latin typeface="Calibri"/>
                          <a:ea typeface="+mn-ea"/>
                          <a:cs typeface="+mn-cs"/>
                        </a:rPr>
                        <a:t>Role</a:t>
                      </a:r>
                      <a:endParaRPr lang="en-US" sz="24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920" marR="24384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2017, </a:t>
            </a:r>
            <a:r>
              <a:rPr lang="en-US">
                <a:solidFill>
                  <a:srgbClr val="949494"/>
                </a:solidFill>
              </a:rPr>
              <a:t>Amazon Web Services</a:t>
            </a:r>
            <a:r>
              <a:rPr lang="en-US"/>
              <a:t>, Inc. </a:t>
            </a:r>
            <a:r>
              <a:rPr lang="en-US">
                <a:solidFill>
                  <a:srgbClr val="949494"/>
                </a:solidFill>
              </a:rPr>
              <a:t>or</a:t>
            </a:r>
            <a:r>
              <a:rPr lang="en-US"/>
              <a:t>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47952"/>
          </a:xfrm>
        </p:spPr>
        <p:txBody>
          <a:bodyPr/>
          <a:lstStyle/>
          <a:p>
            <a:r>
              <a:rPr lang="en-US"/>
              <a:t>Password Policy</a:t>
            </a:r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43609" y="1061497"/>
          <a:ext cx="11074400" cy="4445000"/>
        </p:xfrm>
        <a:graphic>
          <a:graphicData uri="http://schemas.openxmlformats.org/drawingml/2006/table">
            <a:tbl>
              <a:tblPr firstRow="1" bandRow="1"/>
              <a:tblGrid>
                <a:gridCol w="4291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2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dirty="0"/>
                        <a:t>Requirement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</a:rPr>
                        <a:t>Solution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u="none" kern="1200" dirty="0">
                          <a:solidFill>
                            <a:srgbClr val="474746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at least 8 characters </a:t>
                      </a:r>
                      <a:r>
                        <a:rPr lang="en-US" sz="1900" u="none" kern="1200" dirty="0">
                          <a:solidFill>
                            <a:srgbClr val="474746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have 1 uppercase, 1 lowercase, 1 special character, </a:t>
                      </a:r>
                      <a:r>
                        <a:rPr lang="en-US" sz="1900" u="none" kern="1200" dirty="0">
                          <a:solidFill>
                            <a:srgbClr val="474746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number.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</a:t>
                      </a:r>
                      <a:r>
                        <a:rPr lang="en-US" sz="19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passwords every </a:t>
                      </a:r>
                      <a:r>
                        <a:rPr lang="en-US" sz="1900" u="none" kern="1200" baseline="0" dirty="0">
                          <a:solidFill>
                            <a:srgbClr val="474746"/>
                          </a:solidFill>
                          <a:latin typeface="+mn-lt"/>
                          <a:ea typeface="+mn-ea"/>
                          <a:cs typeface="+mn-cs"/>
                        </a:rPr>
                        <a:t>90 days</a:t>
                      </a:r>
                      <a:r>
                        <a:rPr lang="en-US" sz="19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u="none" kern="1200" baseline="0" dirty="0">
                          <a:solidFill>
                            <a:srgbClr val="474746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19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u="none" kern="1200" baseline="0" dirty="0">
                          <a:solidFill>
                            <a:srgbClr val="474746"/>
                          </a:solidFill>
                          <a:latin typeface="+mn-lt"/>
                          <a:ea typeface="+mn-ea"/>
                          <a:cs typeface="+mn-cs"/>
                        </a:rPr>
                        <a:t>ensure</a:t>
                      </a:r>
                      <a:r>
                        <a:rPr lang="en-US" sz="19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that the </a:t>
                      </a:r>
                      <a:r>
                        <a:rPr lang="en-US" sz="1900" u="none" kern="1200" baseline="0" dirty="0">
                          <a:solidFill>
                            <a:srgbClr val="474746"/>
                          </a:solidFill>
                          <a:latin typeface="+mn-lt"/>
                          <a:ea typeface="+mn-ea"/>
                          <a:cs typeface="+mn-cs"/>
                        </a:rPr>
                        <a:t>previous</a:t>
                      </a:r>
                      <a:r>
                        <a:rPr lang="en-US" sz="19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three passwords can’t be </a:t>
                      </a:r>
                      <a:r>
                        <a:rPr lang="en-US" sz="1900" u="none" kern="1200" baseline="0" dirty="0">
                          <a:solidFill>
                            <a:srgbClr val="474746"/>
                          </a:solidFill>
                          <a:latin typeface="+mn-lt"/>
                          <a:ea typeface="+mn-ea"/>
                          <a:cs typeface="+mn-cs"/>
                        </a:rPr>
                        <a:t>re-used</a:t>
                      </a:r>
                      <a:r>
                        <a:rPr lang="en-US" sz="19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en-US" sz="19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u="none" kern="1200" baseline="0" dirty="0">
                          <a:solidFill>
                            <a:srgbClr val="474746"/>
                          </a:solidFill>
                          <a:latin typeface="+mn-lt"/>
                          <a:ea typeface="+mn-ea"/>
                          <a:cs typeface="+mn-cs"/>
                        </a:rPr>
                        <a:t>Administrator sign-in to the AWS Management Console </a:t>
                      </a:r>
                      <a:r>
                        <a:rPr lang="en-US" sz="19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requires the use of Virtual </a:t>
                      </a:r>
                      <a:r>
                        <a:rPr lang="en-US" sz="1900" u="none" kern="1200" baseline="0" dirty="0">
                          <a:solidFill>
                            <a:srgbClr val="474746"/>
                          </a:solidFill>
                          <a:latin typeface="+mn-lt"/>
                          <a:ea typeface="+mn-ea"/>
                          <a:cs typeface="+mn-cs"/>
                        </a:rPr>
                        <a:t>MFA</a:t>
                      </a:r>
                      <a:r>
                        <a:rPr lang="en-US" sz="19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>
                          <a:latin typeface="+mn-lt"/>
                        </a:rPr>
                        <a:t>All </a:t>
                      </a:r>
                      <a:r>
                        <a:rPr lang="en-US" sz="1900" u="none">
                          <a:solidFill>
                            <a:srgbClr val="474746"/>
                          </a:solidFill>
                          <a:latin typeface="+mn-lt"/>
                        </a:rPr>
                        <a:t>administrators</a:t>
                      </a:r>
                      <a:r>
                        <a:rPr lang="en-US" sz="1900">
                          <a:latin typeface="+mn-lt"/>
                        </a:rPr>
                        <a:t> </a:t>
                      </a:r>
                      <a:r>
                        <a:rPr lang="en-US" sz="1900" dirty="0">
                          <a:latin typeface="+mn-lt"/>
                        </a:rPr>
                        <a:t>require </a:t>
                      </a:r>
                      <a:r>
                        <a:rPr lang="en-US" sz="1900">
                          <a:latin typeface="+mn-lt"/>
                        </a:rPr>
                        <a:t>programmatic </a:t>
                      </a:r>
                      <a:r>
                        <a:rPr lang="en-US" sz="1900" u="none">
                          <a:solidFill>
                            <a:srgbClr val="474746"/>
                          </a:solidFill>
                          <a:latin typeface="+mn-lt"/>
                        </a:rPr>
                        <a:t>access</a:t>
                      </a:r>
                      <a:endParaRPr lang="en-US" sz="1900" u="none" dirty="0">
                        <a:solidFill>
                          <a:srgbClr val="474746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900" u="none" kern="1200" baseline="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2017, </a:t>
            </a:r>
            <a:r>
              <a:rPr lang="en-US">
                <a:solidFill>
                  <a:srgbClr val="949494"/>
                </a:solidFill>
              </a:rPr>
              <a:t>Amazon Web Services</a:t>
            </a:r>
            <a:r>
              <a:rPr lang="en-US"/>
              <a:t>, Inc. </a:t>
            </a:r>
            <a:r>
              <a:rPr lang="en-US">
                <a:solidFill>
                  <a:srgbClr val="949494"/>
                </a:solidFill>
              </a:rPr>
              <a:t>or</a:t>
            </a:r>
            <a:r>
              <a:rPr lang="en-US"/>
              <a:t>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6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47952"/>
          </a:xfrm>
        </p:spPr>
        <p:txBody>
          <a:bodyPr/>
          <a:lstStyle/>
          <a:p>
            <a:r>
              <a:rPr lang="en-US"/>
              <a:t>VPC </a:t>
            </a:r>
            <a:r>
              <a:rPr lang="en-US" dirty="0"/>
              <a:t>Details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3549" y="2010486"/>
          <a:ext cx="10924946" cy="1610949"/>
        </p:xfrm>
        <a:graphic>
          <a:graphicData uri="http://schemas.openxmlformats.org/drawingml/2006/table">
            <a:tbl>
              <a:tblPr firstRow="1" bandRow="1"/>
              <a:tblGrid>
                <a:gridCol w="93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0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92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76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VPC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Region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</a:rPr>
                        <a:t>Purpose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Subnets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</a:rPr>
                        <a:t>AZs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CIDR</a:t>
                      </a:r>
                      <a:r>
                        <a:rPr lang="en-US" sz="2400" b="1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1" dirty="0"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dirty="0"/>
                        <a:t>1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24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en-US" sz="2400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defTabSz="400050"/>
                      <a:endParaRPr lang="en-US" sz="2400" dirty="0"/>
                    </a:p>
                  </a:txBody>
                  <a:tcPr marL="121920" marR="24384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endParaRPr lang="en-US" sz="2400" dirty="0"/>
                    </a:p>
                  </a:txBody>
                  <a:tcPr marL="121920" marR="24384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marL="121920" marR="24384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8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dirty="0"/>
                        <a:t>2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en-US" sz="2400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endParaRPr lang="en-US" sz="2400" dirty="0"/>
                    </a:p>
                  </a:txBody>
                  <a:tcPr marL="121920" marR="24384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endParaRPr lang="en-US" sz="2400" dirty="0"/>
                    </a:p>
                  </a:txBody>
                  <a:tcPr marL="121920" marR="24384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24384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2017, </a:t>
            </a:r>
            <a:r>
              <a:rPr lang="en-US">
                <a:solidFill>
                  <a:srgbClr val="949494"/>
                </a:solidFill>
              </a:rPr>
              <a:t>Amazon Web Services</a:t>
            </a:r>
            <a:r>
              <a:rPr lang="en-US"/>
              <a:t>, Inc. </a:t>
            </a:r>
            <a:r>
              <a:rPr lang="en-US">
                <a:solidFill>
                  <a:srgbClr val="949494"/>
                </a:solidFill>
              </a:rPr>
              <a:t>or</a:t>
            </a:r>
            <a:r>
              <a:rPr lang="en-US"/>
              <a:t>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Production Subnet </a:t>
            </a:r>
            <a:r>
              <a:rPr lang="en-US" dirty="0"/>
              <a:t>Details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92604" y="1306935"/>
          <a:ext cx="10453303" cy="3915474"/>
        </p:xfrm>
        <a:graphic>
          <a:graphicData uri="http://schemas.openxmlformats.org/drawingml/2006/table">
            <a:tbl>
              <a:tblPr firstRow="1" bandRow="1"/>
              <a:tblGrid>
                <a:gridCol w="1867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2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</a:t>
                      </a:r>
                      <a:r>
                        <a:rPr lang="en-US" sz="1900" b="1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="1" baseline="0" dirty="0">
                          <a:latin typeface="Calibri" panose="020F0502020204030204" pitchFamily="34" charset="0"/>
                        </a:rPr>
                        <a:t>Name</a:t>
                      </a:r>
                      <a:endParaRPr lang="en-US" sz="19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VPC</a:t>
                      </a:r>
                      <a:endParaRPr lang="en-US" sz="19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</a:t>
                      </a:r>
                      <a:r>
                        <a:rPr lang="en-US" sz="1900" b="1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="1" u="none" baseline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type</a:t>
                      </a:r>
                      <a:r>
                        <a:rPr lang="en-US" sz="1900" b="1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="1" baseline="0" dirty="0">
                          <a:latin typeface="Calibri" panose="020F0502020204030204" pitchFamily="34" charset="0"/>
                        </a:rPr>
                        <a:t>(Public/private)</a:t>
                      </a:r>
                      <a:endParaRPr lang="en-US" sz="19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dirty="0"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</a:t>
                      </a:r>
                      <a:r>
                        <a:rPr lang="en-US" sz="1900" b="1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Address</a:t>
                      </a:r>
                      <a:endParaRPr lang="en-US" sz="19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839"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#1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83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900">
                          <a:latin typeface="Calibri" panose="020F0502020204030204" pitchFamily="34" charset="0"/>
                        </a:rPr>
                        <a:t>#1</a:t>
                      </a:r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9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8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#1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8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#1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8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#1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839"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#1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#1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#1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2017, </a:t>
            </a:r>
            <a:r>
              <a:rPr lang="en-US">
                <a:solidFill>
                  <a:srgbClr val="949494"/>
                </a:solidFill>
              </a:rPr>
              <a:t>Amazon Web Services</a:t>
            </a:r>
            <a:r>
              <a:rPr lang="en-US"/>
              <a:t>, Inc. </a:t>
            </a:r>
            <a:r>
              <a:rPr lang="en-US">
                <a:solidFill>
                  <a:srgbClr val="949494"/>
                </a:solidFill>
              </a:rPr>
              <a:t>or</a:t>
            </a:r>
            <a:r>
              <a:rPr lang="en-US"/>
              <a:t>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3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Test/Dev Subnet </a:t>
            </a:r>
            <a:r>
              <a:rPr lang="en-US" dirty="0"/>
              <a:t>Details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92604" y="1306935"/>
          <a:ext cx="10453303" cy="3950833"/>
        </p:xfrm>
        <a:graphic>
          <a:graphicData uri="http://schemas.openxmlformats.org/drawingml/2006/table">
            <a:tbl>
              <a:tblPr firstRow="1" bandRow="1"/>
              <a:tblGrid>
                <a:gridCol w="1867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2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</a:t>
                      </a:r>
                      <a:r>
                        <a:rPr lang="en-US" sz="1900" b="1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="1" baseline="0" dirty="0">
                          <a:latin typeface="Calibri" panose="020F0502020204030204" pitchFamily="34" charset="0"/>
                        </a:rPr>
                        <a:t>Name</a:t>
                      </a:r>
                      <a:endParaRPr lang="en-US" sz="19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VPC</a:t>
                      </a:r>
                      <a:endParaRPr lang="en-US" sz="19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</a:t>
                      </a:r>
                      <a:r>
                        <a:rPr lang="en-US" sz="1900" b="1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="1" u="none" baseline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type</a:t>
                      </a:r>
                      <a:r>
                        <a:rPr lang="en-US" sz="1900" b="1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="1" baseline="0" dirty="0">
                          <a:latin typeface="Calibri" panose="020F0502020204030204" pitchFamily="34" charset="0"/>
                        </a:rPr>
                        <a:t>(Public/private)</a:t>
                      </a:r>
                      <a:endParaRPr lang="en-US" sz="19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dirty="0"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</a:t>
                      </a:r>
                      <a:r>
                        <a:rPr lang="en-US" sz="1900" b="1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Address</a:t>
                      </a:r>
                      <a:endParaRPr lang="en-US" sz="19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839"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#2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83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900">
                          <a:latin typeface="Calibri" panose="020F0502020204030204" pitchFamily="34" charset="0"/>
                        </a:rPr>
                        <a:t>#2</a:t>
                      </a:r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9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8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#2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8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#2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8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#2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839"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#2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839"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#2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#2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2017, </a:t>
            </a:r>
            <a:r>
              <a:rPr lang="en-US">
                <a:solidFill>
                  <a:srgbClr val="949494"/>
                </a:solidFill>
              </a:rPr>
              <a:t>Amazon Web Services</a:t>
            </a:r>
            <a:r>
              <a:rPr lang="en-US"/>
              <a:t>, Inc. </a:t>
            </a:r>
            <a:r>
              <a:rPr lang="en-US">
                <a:solidFill>
                  <a:srgbClr val="949494"/>
                </a:solidFill>
              </a:rPr>
              <a:t>or</a:t>
            </a:r>
            <a:r>
              <a:rPr lang="en-US"/>
              <a:t>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4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47952"/>
          </a:xfrm>
        </p:spPr>
        <p:txBody>
          <a:bodyPr/>
          <a:lstStyle/>
          <a:p>
            <a:r>
              <a:rPr lang="en-US"/>
              <a:t>Instance </a:t>
            </a:r>
            <a:r>
              <a:rPr lang="en-US" dirty="0"/>
              <a:t>Details</a:t>
            </a:r>
          </a:p>
        </p:txBody>
      </p:sp>
      <p:sp>
        <p:nvSpPr>
          <p:cNvPr id="5" name="Rectangle 2"/>
          <p:cNvSpPr>
            <a:spLocks noGrp="1"/>
          </p:cNvSpPr>
          <p:nvPr>
            <p:ph idx="1"/>
          </p:nvPr>
        </p:nvSpPr>
        <p:spPr>
          <a:xfrm>
            <a:off x="447371" y="857645"/>
            <a:ext cx="11379200" cy="914399"/>
          </a:xfrm>
        </p:spPr>
        <p:txBody>
          <a:bodyPr>
            <a:normAutofit/>
          </a:bodyPr>
          <a:lstStyle/>
          <a:p>
            <a:pPr marL="4233" lvl="1" indent="0">
              <a:buNone/>
            </a:pPr>
            <a:r>
              <a:rPr lang="en-US" dirty="0"/>
              <a:t>Describe </a:t>
            </a:r>
            <a:r>
              <a:rPr lang="en-US"/>
              <a:t>the type, </a:t>
            </a:r>
            <a:r>
              <a:rPr lang="en-US" dirty="0"/>
              <a:t>size</a:t>
            </a:r>
            <a:r>
              <a:rPr lang="en-US"/>
              <a:t>, and </a:t>
            </a:r>
            <a:r>
              <a:rPr lang="en-US" dirty="0"/>
              <a:t>justification for </a:t>
            </a:r>
            <a:r>
              <a:rPr lang="en-US"/>
              <a:t>the instances you will use </a:t>
            </a:r>
            <a:r>
              <a:rPr lang="en-US" dirty="0"/>
              <a:t>for each tier.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73204" y="1801674"/>
          <a:ext cx="11151384" cy="4014927"/>
        </p:xfrm>
        <a:graphic>
          <a:graphicData uri="http://schemas.openxmlformats.org/drawingml/2006/table">
            <a:tbl>
              <a:tblPr firstRow="1" bandRow="1"/>
              <a:tblGrid>
                <a:gridCol w="81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6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42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6532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</a:rPr>
                        <a:t>Tier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Tag</a:t>
                      </a:r>
                      <a:r>
                        <a:rPr lang="en-US" sz="2400" b="1">
                          <a:latin typeface="Calibri" panose="020F0502020204030204" pitchFamily="34" charset="0"/>
                        </a:rPr>
                        <a:t>*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</a:rPr>
                        <a:t>OS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Type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</a:rPr>
                        <a:t>Size 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</a:rPr>
                        <a:t>Justification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</a:rPr>
                        <a:t># </a:t>
                      </a:r>
                      <a:r>
                        <a:rPr lang="en-US" sz="2400" b="1">
                          <a:latin typeface="Calibri" panose="020F0502020204030204" pitchFamily="34" charset="0"/>
                        </a:rPr>
                        <a:t>of </a:t>
                      </a:r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instances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User Data?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Web</a:t>
                      </a:r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u="none" kern="1200">
                          <a:solidFill>
                            <a:srgbClr val="474746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sz="1600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= Name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u="none" kern="1200" baseline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n-US" sz="1600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= web-tier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9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tabLst>
                          <a:tab pos="1262063" algn="r"/>
                        </a:tabLst>
                      </a:pPr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tabLst>
                          <a:tab pos="1262063" algn="r"/>
                        </a:tabLst>
                      </a:pPr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14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App</a:t>
                      </a: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Key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= Name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Value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= app-tier</a:t>
                      </a: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en-US" sz="19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5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DB</a:t>
                      </a:r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Key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= Name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Value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-tier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262063" algn="r"/>
                        </a:tabLst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262063" algn="r"/>
                        </a:tabLst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1500" y="5918200"/>
            <a:ext cx="8280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* </a:t>
            </a:r>
            <a:r>
              <a:rPr lang="en-US" sz="1467" dirty="0">
                <a:solidFill>
                  <a:srgbClr val="474746"/>
                </a:solidFill>
              </a:rPr>
              <a:t>Tags</a:t>
            </a:r>
            <a:r>
              <a:rPr lang="en-US" sz="1467" dirty="0"/>
              <a:t> must be configured as shown to meet the lab </a:t>
            </a:r>
            <a:r>
              <a:rPr lang="en-US" sz="1467" dirty="0">
                <a:solidFill>
                  <a:srgbClr val="474746"/>
                </a:solidFill>
              </a:rPr>
              <a:t>objectives</a:t>
            </a:r>
            <a:endParaRPr lang="en-US" sz="1467" dirty="0">
              <a:solidFill>
                <a:srgbClr val="474746"/>
              </a:solidFill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2017, </a:t>
            </a:r>
            <a:r>
              <a:rPr lang="en-US">
                <a:solidFill>
                  <a:srgbClr val="949494"/>
                </a:solidFill>
              </a:rPr>
              <a:t>Amazon Web Services</a:t>
            </a:r>
            <a:r>
              <a:rPr lang="en-US"/>
              <a:t>, Inc. </a:t>
            </a:r>
            <a:r>
              <a:rPr lang="en-US">
                <a:solidFill>
                  <a:srgbClr val="949494"/>
                </a:solidFill>
              </a:rPr>
              <a:t>or</a:t>
            </a:r>
            <a:r>
              <a:rPr lang="en-US"/>
              <a:t> its Affiliates.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642</Words>
  <Application>Microsoft Macintosh PowerPoint</Application>
  <PresentationFormat>Widescreen</PresentationFormat>
  <Paragraphs>164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Office Theme</vt:lpstr>
      <vt:lpstr>Solution Template</vt:lpstr>
      <vt:lpstr>Which Services Will You Use?</vt:lpstr>
      <vt:lpstr>Users, Groups, and Roles</vt:lpstr>
      <vt:lpstr>Users, Groups, and Roles</vt:lpstr>
      <vt:lpstr>Password Policy</vt:lpstr>
      <vt:lpstr>VPC Details</vt:lpstr>
      <vt:lpstr>Production Subnet Details</vt:lpstr>
      <vt:lpstr>Test/Dev Subnet Details</vt:lpstr>
      <vt:lpstr>Instance Details</vt:lpstr>
      <vt:lpstr>Load Balancer and Instance Security Group Details</vt:lpstr>
      <vt:lpstr>Auto Scaling Launch Configuration</vt:lpstr>
      <vt:lpstr>Auto Scaling Group</vt:lpstr>
      <vt:lpstr>Auditing Options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Basel Magableh</dc:creator>
  <cp:lastModifiedBy>Basel Magableh</cp:lastModifiedBy>
  <cp:revision>3</cp:revision>
  <dcterms:created xsi:type="dcterms:W3CDTF">2018-10-24T15:30:42Z</dcterms:created>
  <dcterms:modified xsi:type="dcterms:W3CDTF">2018-10-24T15:34:03Z</dcterms:modified>
</cp:coreProperties>
</file>