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49"/>
  </p:handoutMasterIdLst>
  <p:sldIdLst>
    <p:sldId id="256" r:id="rId2"/>
    <p:sldId id="257" r:id="rId3"/>
    <p:sldId id="259" r:id="rId4"/>
    <p:sldId id="260" r:id="rId5"/>
    <p:sldId id="261" r:id="rId6"/>
    <p:sldId id="262" r:id="rId7"/>
    <p:sldId id="263" r:id="rId8"/>
    <p:sldId id="264" r:id="rId9"/>
    <p:sldId id="265" r:id="rId10"/>
    <p:sldId id="258"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7150100" cy="94361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74" d="100"/>
          <a:sy n="74" d="100"/>
        </p:scale>
        <p:origin x="-1046" y="-62"/>
      </p:cViewPr>
      <p:guideLst>
        <p:guide orient="horz" pos="2160"/>
        <p:guide orient="horz" pos="240"/>
        <p:guide orient="horz" pos="4128"/>
        <p:guide orient="horz" pos="864"/>
        <p:guide orient="horz" pos="1056"/>
        <p:guide orient="horz" pos="576"/>
        <p:guide pos="2880"/>
        <p:guide pos="240"/>
        <p:guide pos="561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988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t" anchorCtr="0" compatLnSpc="1">
            <a:prstTxWarp prst="textNoShape">
              <a:avLst/>
            </a:prstTxWarp>
          </a:bodyPr>
          <a:lstStyle>
            <a:lvl1pPr defTabSz="947738">
              <a:defRPr sz="1200"/>
            </a:lvl1pPr>
          </a:lstStyle>
          <a:p>
            <a:endParaRPr lang="en-US"/>
          </a:p>
        </p:txBody>
      </p:sp>
      <p:sp>
        <p:nvSpPr>
          <p:cNvPr id="7171" name="Rectangle 3"/>
          <p:cNvSpPr>
            <a:spLocks noGrp="1" noChangeArrowheads="1"/>
          </p:cNvSpPr>
          <p:nvPr>
            <p:ph type="dt" sz="quarter" idx="1"/>
          </p:nvPr>
        </p:nvSpPr>
        <p:spPr bwMode="auto">
          <a:xfrm>
            <a:off x="4051300" y="0"/>
            <a:ext cx="30988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t" anchorCtr="0" compatLnSpc="1">
            <a:prstTxWarp prst="textNoShape">
              <a:avLst/>
            </a:prstTxWarp>
          </a:bodyPr>
          <a:lstStyle>
            <a:lvl1pPr algn="r" defTabSz="947738">
              <a:defRPr sz="1200"/>
            </a:lvl1pPr>
          </a:lstStyle>
          <a:p>
            <a:endParaRPr lang="en-US"/>
          </a:p>
        </p:txBody>
      </p:sp>
      <p:sp>
        <p:nvSpPr>
          <p:cNvPr id="7172" name="Rectangle 4"/>
          <p:cNvSpPr>
            <a:spLocks noGrp="1" noChangeArrowheads="1"/>
          </p:cNvSpPr>
          <p:nvPr>
            <p:ph type="ftr" sz="quarter" idx="2"/>
          </p:nvPr>
        </p:nvSpPr>
        <p:spPr bwMode="auto">
          <a:xfrm>
            <a:off x="0" y="8964613"/>
            <a:ext cx="30988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b" anchorCtr="0" compatLnSpc="1">
            <a:prstTxWarp prst="textNoShape">
              <a:avLst/>
            </a:prstTxWarp>
          </a:bodyPr>
          <a:lstStyle>
            <a:lvl1pPr defTabSz="947738">
              <a:defRPr sz="1200"/>
            </a:lvl1pPr>
          </a:lstStyle>
          <a:p>
            <a:endParaRPr lang="en-US"/>
          </a:p>
        </p:txBody>
      </p:sp>
      <p:sp>
        <p:nvSpPr>
          <p:cNvPr id="7173" name="Rectangle 5"/>
          <p:cNvSpPr>
            <a:spLocks noGrp="1" noChangeArrowheads="1"/>
          </p:cNvSpPr>
          <p:nvPr>
            <p:ph type="sldNum" sz="quarter" idx="3"/>
          </p:nvPr>
        </p:nvSpPr>
        <p:spPr bwMode="auto">
          <a:xfrm>
            <a:off x="4051300" y="8964613"/>
            <a:ext cx="30988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b" anchorCtr="0" compatLnSpc="1">
            <a:prstTxWarp prst="textNoShape">
              <a:avLst/>
            </a:prstTxWarp>
          </a:bodyPr>
          <a:lstStyle>
            <a:lvl1pPr algn="r" defTabSz="947738">
              <a:defRPr sz="1200"/>
            </a:lvl1pPr>
          </a:lstStyle>
          <a:p>
            <a:fld id="{D82C6030-6D05-48DA-A8A6-48A8AE45BC40}" type="slidenum">
              <a:rPr lang="en-US"/>
              <a:pPr/>
              <a:t>‹#›</a:t>
            </a:fld>
            <a:endParaRPr lang="en-US"/>
          </a:p>
        </p:txBody>
      </p:sp>
    </p:spTree>
    <p:extLst>
      <p:ext uri="{BB962C8B-B14F-4D97-AF65-F5344CB8AC3E}">
        <p14:creationId xmlns:p14="http://schemas.microsoft.com/office/powerpoint/2010/main" val="21196719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478838" cy="6173788"/>
            <a:chOff x="0" y="0"/>
            <a:chExt cx="5341" cy="3889"/>
          </a:xfrm>
        </p:grpSpPr>
        <p:sp>
          <p:nvSpPr>
            <p:cNvPr id="409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grpSp>
      <p:sp>
        <p:nvSpPr>
          <p:cNvPr id="4103" name="Rectangle 7"/>
          <p:cNvSpPr>
            <a:spLocks noGrp="1" noChangeArrowheads="1"/>
          </p:cNvSpPr>
          <p:nvPr>
            <p:ph type="ctrTitle" sz="quarter"/>
          </p:nvPr>
        </p:nvSpPr>
        <p:spPr>
          <a:xfrm>
            <a:off x="685800" y="1143000"/>
            <a:ext cx="7772400" cy="1143000"/>
          </a:xfrm>
        </p:spPr>
        <p:txBody>
          <a:bodyPr/>
          <a:lstStyle>
            <a:lvl1pPr>
              <a:defRPr/>
            </a:lvl1pPr>
          </a:lstStyle>
          <a:p>
            <a:pPr lvl="0"/>
            <a:r>
              <a:rPr lang="en-US" noProof="0" smtClean="0"/>
              <a:t>Click to edit Master title style</a:t>
            </a:r>
          </a:p>
        </p:txBody>
      </p:sp>
      <p:sp>
        <p:nvSpPr>
          <p:cNvPr id="4104" name="Rectangle 8"/>
          <p:cNvSpPr>
            <a:spLocks noGrp="1" noChangeArrowheads="1"/>
          </p:cNvSpPr>
          <p:nvPr>
            <p:ph type="subTitle" sz="quarter" idx="1"/>
          </p:nvPr>
        </p:nvSpPr>
        <p:spPr>
          <a:xfrm>
            <a:off x="1371600" y="2819400"/>
            <a:ext cx="6400800"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0" indent="0" algn="ctr">
              <a:buFont typeface="Wingdings" pitchFamily="2" charset="2"/>
              <a:buNone/>
              <a:defRPr/>
            </a:lvl1pPr>
          </a:lstStyle>
          <a:p>
            <a:pPr lvl="0"/>
            <a:r>
              <a:rPr lang="en-US" noProof="0" smtClean="0"/>
              <a:t>Click to edit Master subtitle style</a:t>
            </a:r>
          </a:p>
        </p:txBody>
      </p:sp>
      <p:sp>
        <p:nvSpPr>
          <p:cNvPr id="4105" name="Rectangle 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FFFFFF"/>
                </a:solidFill>
              </a:defRPr>
            </a:lvl1pPr>
          </a:lstStyle>
          <a:p>
            <a:endParaRPr lang="en-US"/>
          </a:p>
        </p:txBody>
      </p:sp>
      <p:sp>
        <p:nvSpPr>
          <p:cNvPr id="4106" name="Rectangle 1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FFFFFF"/>
                </a:solidFill>
              </a:defRPr>
            </a:lvl1pPr>
          </a:lstStyle>
          <a:p>
            <a:endParaRPr lang="en-US"/>
          </a:p>
        </p:txBody>
      </p:sp>
      <p:sp>
        <p:nvSpPr>
          <p:cNvPr id="4107" name="Rectangle 1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400">
                <a:solidFill>
                  <a:srgbClr val="FFFFFF"/>
                </a:solidFill>
              </a:defRPr>
            </a:lvl1pPr>
          </a:lstStyle>
          <a:p>
            <a:fld id="{327F7943-4F54-4FBA-8E15-6C292A75FCC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270422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91187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72781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799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52562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679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352714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13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78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677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307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grpSp>
      <p:sp>
        <p:nvSpPr>
          <p:cNvPr id="3079"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083" name="Rectangle 11"/>
          <p:cNvSpPr>
            <a:spLocks noGrp="1" noChangeArrowheads="1"/>
          </p:cNvSpPr>
          <p:nvPr>
            <p:ph type="body" idx="1"/>
          </p:nvPr>
        </p:nvSpPr>
        <p:spPr bwMode="auto">
          <a:xfrm>
            <a:off x="685800" y="1641475"/>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4" name="Rectangle 12"/>
          <p:cNvSpPr>
            <a:spLocks noChangeArrowheads="1"/>
          </p:cNvSpPr>
          <p:nvPr/>
        </p:nvSpPr>
        <p:spPr bwMode="auto">
          <a:xfrm>
            <a:off x="76200" y="6497638"/>
            <a:ext cx="347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Arial" pitchFamily="34" charset="0"/>
              </a:rPr>
              <a:t> </a:t>
            </a:r>
            <a:r>
              <a:rPr lang="en-GB" sz="1400">
                <a:latin typeface="Arial" pitchFamily="34" charset="0"/>
              </a:rPr>
              <a:t>©</a:t>
            </a:r>
            <a:r>
              <a:rPr lang="en-US" sz="1400">
                <a:latin typeface="Arial" pitchFamily="34" charset="0"/>
              </a:rPr>
              <a:t> Negnevitsky, Pearson Education, 2005</a:t>
            </a:r>
          </a:p>
        </p:txBody>
      </p:sp>
      <p:sp>
        <p:nvSpPr>
          <p:cNvPr id="3086" name="Text Box 14"/>
          <p:cNvSpPr txBox="1">
            <a:spLocks noChangeArrowheads="1"/>
          </p:cNvSpPr>
          <p:nvPr/>
        </p:nvSpPr>
        <p:spPr bwMode="auto">
          <a:xfrm>
            <a:off x="8661400" y="6510338"/>
            <a:ext cx="381000" cy="360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fld id="{E72D6CD1-A0E6-4869-A810-4A70DBE78CFB}" type="slidenum">
              <a:rPr lang="en-GB" sz="1200" b="1">
                <a:latin typeface="Arial" pitchFamily="34" charset="0"/>
              </a:rPr>
              <a:pPr algn="ctr" eaLnBrk="0" hangingPunct="0"/>
              <a:t>‹#›</a:t>
            </a:fld>
            <a:endParaRPr lang="en-GB" sz="1200">
              <a:latin typeface="Arial" pitchFamily="34" charset="0"/>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fontAlgn="base">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SzPct val="7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301625" y="225425"/>
            <a:ext cx="26574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200" b="1" u="sng">
                <a:solidFill>
                  <a:srgbClr val="FBFE00"/>
                </a:solidFill>
                <a:effectLst>
                  <a:outerShdw blurRad="38100" dist="38100" dir="2700000" algn="tl">
                    <a:srgbClr val="000000"/>
                  </a:outerShdw>
                </a:effectLst>
              </a:rPr>
              <a:t>Lecture 2</a:t>
            </a:r>
            <a:endParaRPr lang="en-US" sz="4200" b="1">
              <a:solidFill>
                <a:srgbClr val="FBFE00"/>
              </a:solidFill>
              <a:effectLst>
                <a:outerShdw blurRad="38100" dist="38100" dir="2700000" algn="tl">
                  <a:srgbClr val="000000"/>
                </a:outerShdw>
              </a:effectLst>
            </a:endParaRPr>
          </a:p>
        </p:txBody>
      </p:sp>
      <p:sp>
        <p:nvSpPr>
          <p:cNvPr id="2059" name="Rectangle 11"/>
          <p:cNvSpPr>
            <a:spLocks noChangeArrowheads="1"/>
          </p:cNvSpPr>
          <p:nvPr/>
        </p:nvSpPr>
        <p:spPr bwMode="auto">
          <a:xfrm>
            <a:off x="279400" y="1825625"/>
            <a:ext cx="8631238"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Introduction, or what is knowledge?</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Rules as a knowledge representation technique</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The main players in the development team</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Structure of a rule-based expert system</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Characteristics of an expert system</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Forward chaining and backward chaining</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Conflict resolution</a:t>
            </a:r>
          </a:p>
          <a:p>
            <a:pPr marL="381000" indent="-381000">
              <a:lnSpc>
                <a:spcPct val="7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Summary</a:t>
            </a:r>
          </a:p>
        </p:txBody>
      </p:sp>
      <p:sp>
        <p:nvSpPr>
          <p:cNvPr id="2060" name="Rectangle 12"/>
          <p:cNvSpPr>
            <a:spLocks noChangeArrowheads="1"/>
          </p:cNvSpPr>
          <p:nvPr/>
        </p:nvSpPr>
        <p:spPr bwMode="auto">
          <a:xfrm>
            <a:off x="298450" y="1095375"/>
            <a:ext cx="62007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200" b="1">
                <a:solidFill>
                  <a:srgbClr val="FBFE00"/>
                </a:solidFill>
                <a:effectLst>
                  <a:outerShdw blurRad="38100" dist="38100" dir="2700000" algn="tl">
                    <a:srgbClr val="000000"/>
                  </a:outerShdw>
                </a:effectLst>
              </a:rPr>
              <a:t>Rule-based expert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7"/>
          <p:cNvSpPr>
            <a:spLocks noChangeArrowheads="1"/>
          </p:cNvSpPr>
          <p:nvPr/>
        </p:nvSpPr>
        <p:spPr bwMode="auto">
          <a:xfrm>
            <a:off x="669925" y="142875"/>
            <a:ext cx="779621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300" b="1">
                <a:solidFill>
                  <a:srgbClr val="FBFE00"/>
                </a:solidFill>
                <a:effectLst>
                  <a:outerShdw blurRad="38100" dist="38100" dir="2700000" algn="tl">
                    <a:srgbClr val="000000"/>
                  </a:outerShdw>
                </a:effectLst>
              </a:rPr>
              <a:t>The main players in the development team</a:t>
            </a:r>
          </a:p>
        </p:txBody>
      </p:sp>
      <p:pic>
        <p:nvPicPr>
          <p:cNvPr id="13321" name="Picture 9" descr="G:\books\Pe_uk\Powerpoint\Negnevitsky\final\ppt\ch02\WMF\Slide02-1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 y="900113"/>
            <a:ext cx="7448550" cy="5305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79400" y="771525"/>
            <a:ext cx="8377238"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i="1">
                <a:solidFill>
                  <a:srgbClr val="FBFE00"/>
                </a:solidFill>
                <a:effectLst>
                  <a:outerShdw blurRad="38100" dist="38100" dir="2700000" algn="tl">
                    <a:srgbClr val="000000"/>
                  </a:outerShdw>
                </a:effectLst>
              </a:rPr>
              <a:t>domain expert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is a knowledgeable and skilled</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person capable of solving problems in a specific area or </a:t>
            </a:r>
            <a:r>
              <a:rPr lang="en-US" sz="3000" b="1" i="1">
                <a:solidFill>
                  <a:srgbClr val="FBFE00"/>
                </a:solidFill>
                <a:effectLst>
                  <a:outerShdw blurRad="38100" dist="38100" dir="2700000" algn="tl">
                    <a:srgbClr val="000000"/>
                  </a:outerShdw>
                </a:effectLst>
              </a:rPr>
              <a:t>domain</a:t>
            </a:r>
            <a:r>
              <a:rPr lang="en-US" sz="3000">
                <a:solidFill>
                  <a:srgbClr val="FFFFFF"/>
                </a:solidFill>
                <a:effectLst>
                  <a:outerShdw blurRad="38100" dist="38100" dir="2700000" algn="tl">
                    <a:srgbClr val="000000"/>
                  </a:outerShdw>
                </a:effectLst>
              </a:rPr>
              <a:t>. This person has the greatest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expertise in a given domain. This expertise is to be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captured in the expert system. Therefore,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expert must be able to communicate his or her</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knowledge, be willing to participate in the expert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system development and commit a substantial</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amount of time to the project. The domain expert is the most important player in the expert system development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79400" y="231775"/>
            <a:ext cx="8661400" cy="603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i="1">
                <a:solidFill>
                  <a:srgbClr val="FBFE00"/>
                </a:solidFill>
                <a:effectLst>
                  <a:outerShdw blurRad="38100" dist="38100" dir="2700000" algn="tl">
                    <a:srgbClr val="000000"/>
                  </a:outerShdw>
                </a:effectLst>
              </a:rPr>
              <a:t>knowledge engineer</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is someone who is capable of designing, building and testing an expert system. He or she interviews the domain expert to find out how a particular problem is solved. The knowledge engineer establishes what reasoning methods the expert uses to handle facts and rules and decides how to represent them in the expert system.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knowledge engineer then chooses some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development software or an expert system shell, or</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looks at programming languages for encoding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knowledge. And finally, the knowledge engineer is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responsible for testing, revising and integrating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expert system into the workplace.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79400" y="771525"/>
            <a:ext cx="8491538"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i="1">
                <a:solidFill>
                  <a:srgbClr val="FBFE00"/>
                </a:solidFill>
                <a:effectLst>
                  <a:outerShdw blurRad="38100" dist="38100" dir="2700000" algn="tl">
                    <a:srgbClr val="000000"/>
                  </a:outerShdw>
                </a:effectLst>
              </a:rPr>
              <a:t>programmer </a:t>
            </a:r>
            <a:r>
              <a:rPr lang="en-US" sz="3000">
                <a:solidFill>
                  <a:srgbClr val="FFFFFF"/>
                </a:solidFill>
                <a:effectLst>
                  <a:outerShdw blurRad="38100" dist="38100" dir="2700000" algn="tl">
                    <a:srgbClr val="000000"/>
                  </a:outerShdw>
                </a:effectLst>
              </a:rPr>
              <a:t>is the person responsible for the actual programming, describing the domain knowledge in terms that a computer can understand. The programmer needs to have skills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in symbolic programming in such AI languages as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LISP, Prolog and OPS5 and also some experience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in the application of different types of expert system shells. In addition, the programmer should</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know conventional programming languages like C, Pascal, FORTRAN and Basic.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79400" y="266700"/>
            <a:ext cx="8724900" cy="60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i="1">
                <a:solidFill>
                  <a:srgbClr val="FBFE00"/>
                </a:solidFill>
                <a:effectLst>
                  <a:outerShdw blurRad="38100" dist="38100" dir="2700000" algn="tl">
                    <a:srgbClr val="000000"/>
                  </a:outerShdw>
                </a:effectLst>
              </a:rPr>
              <a:t>project manager </a:t>
            </a:r>
            <a:r>
              <a:rPr lang="en-US" sz="3000">
                <a:solidFill>
                  <a:srgbClr val="FFFFFF"/>
                </a:solidFill>
                <a:effectLst>
                  <a:outerShdw blurRad="38100" dist="38100" dir="2700000" algn="tl">
                    <a:srgbClr val="000000"/>
                  </a:outerShdw>
                </a:effectLst>
              </a:rPr>
              <a:t>is the leader of the expert system development team, responsible for keeping the project on track. He or she makes sure that all deliverables and milestones are met, interacts with the expert, knowledge engineer, programmer and end-user.</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i="1">
                <a:solidFill>
                  <a:srgbClr val="FBFE00"/>
                </a:solidFill>
                <a:effectLst>
                  <a:outerShdw blurRad="38100" dist="38100" dir="2700000" algn="tl">
                    <a:srgbClr val="000000"/>
                  </a:outerShdw>
                </a:effectLst>
              </a:rPr>
              <a:t>end-user</a:t>
            </a:r>
            <a:r>
              <a:rPr lang="en-US" sz="3000">
                <a:solidFill>
                  <a:srgbClr val="FFFFFF"/>
                </a:solidFill>
                <a:effectLst>
                  <a:outerShdw blurRad="38100" dist="38100" dir="2700000" algn="tl">
                    <a:srgbClr val="000000"/>
                  </a:outerShdw>
                </a:effectLst>
              </a:rPr>
              <a:t>, often called just the </a:t>
            </a:r>
            <a:r>
              <a:rPr lang="en-US" sz="3000" i="1">
                <a:solidFill>
                  <a:srgbClr val="FFFFFF"/>
                </a:solidFill>
                <a:effectLst>
                  <a:outerShdw blurRad="38100" dist="38100" dir="2700000" algn="tl">
                    <a:srgbClr val="000000"/>
                  </a:outerShdw>
                </a:effectLst>
              </a:rPr>
              <a:t>user</a:t>
            </a:r>
            <a:r>
              <a:rPr lang="en-US" sz="3000">
                <a:solidFill>
                  <a:srgbClr val="FFFFFF"/>
                </a:solidFill>
                <a:effectLst>
                  <a:outerShdw blurRad="38100" dist="38100" dir="2700000" algn="tl">
                    <a:srgbClr val="000000"/>
                  </a:outerShdw>
                </a:effectLst>
              </a:rPr>
              <a:t>, is a person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who uses the expert system when it is developed. The user must not only be confident in the expert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system performance but also feel comfortable using it. Therefore, the design of the user interface of the expert system is also vital for the project’s success; the end-user’s contribution here can be crucial.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79400" y="979488"/>
            <a:ext cx="8737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the early seventies, Newell and Simon from Carnegie-Mellon University proposed a production system model, the foundation of the modern rule-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based expert systems.</a:t>
            </a:r>
          </a:p>
          <a:p>
            <a:pPr marL="381000" indent="-381000">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production model is based on the idea that humans solve problems by applying their knowledge (expressed as production rules) to a given problem represented by problem-specific information.</a:t>
            </a:r>
          </a:p>
          <a:p>
            <a:pPr marL="381000" indent="-381000">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production rules are stored in the long-term</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memory and the problem-specific information or facts in the short-term memory.</a:t>
            </a:r>
          </a:p>
        </p:txBody>
      </p:sp>
      <p:sp>
        <p:nvSpPr>
          <p:cNvPr id="25603" name="Rectangle 3"/>
          <p:cNvSpPr>
            <a:spLocks noChangeArrowheads="1"/>
          </p:cNvSpPr>
          <p:nvPr/>
        </p:nvSpPr>
        <p:spPr bwMode="auto">
          <a:xfrm>
            <a:off x="469900" y="228600"/>
            <a:ext cx="828833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3800" b="1">
                <a:solidFill>
                  <a:srgbClr val="FBFE00"/>
                </a:solidFill>
                <a:effectLst>
                  <a:outerShdw blurRad="38100" dist="38100" dir="2700000" algn="tl">
                    <a:srgbClr val="000000"/>
                  </a:outerShdw>
                </a:effectLst>
              </a:rPr>
              <a:t>Structure of a rule-based expert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728788" y="365125"/>
            <a:ext cx="5662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Production system model</a:t>
            </a:r>
          </a:p>
        </p:txBody>
      </p:sp>
      <p:pic>
        <p:nvPicPr>
          <p:cNvPr id="26628" name="Picture 4" descr="G:\books\Pe_uk\Powerpoint\Negnevitsky\final\ppt\ch02\WMF\Slide02-1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5" y="1338263"/>
            <a:ext cx="8553450" cy="4348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33375" y="152400"/>
            <a:ext cx="8467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400" b="1">
                <a:solidFill>
                  <a:srgbClr val="FBFE00"/>
                </a:solidFill>
                <a:effectLst>
                  <a:outerShdw blurRad="38100" dist="38100" dir="2700000" algn="tl">
                    <a:srgbClr val="000000"/>
                  </a:outerShdw>
                </a:effectLst>
              </a:rPr>
              <a:t>Basic structure of a rule-based expert system</a:t>
            </a:r>
          </a:p>
        </p:txBody>
      </p:sp>
      <p:pic>
        <p:nvPicPr>
          <p:cNvPr id="27651" name="Picture 3" descr="G:\books\Pe_uk\Powerpoint\Negnevitsky\final\ppt\ch02\WMF\Slide02-1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288" y="914400"/>
            <a:ext cx="6829425" cy="541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79400" y="495300"/>
            <a:ext cx="86487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a:solidFill>
                  <a:srgbClr val="FBFE00"/>
                </a:solidFill>
                <a:effectLst>
                  <a:outerShdw blurRad="38100" dist="38100" dir="2700000" algn="tl">
                    <a:srgbClr val="000000"/>
                  </a:outerShdw>
                </a:effectLst>
              </a:rPr>
              <a:t>knowledge base </a:t>
            </a:r>
            <a:r>
              <a:rPr lang="en-US" sz="3000">
                <a:solidFill>
                  <a:srgbClr val="FFFFFF"/>
                </a:solidFill>
                <a:effectLst>
                  <a:outerShdw blurRad="38100" dist="38100" dir="2700000" algn="tl">
                    <a:srgbClr val="000000"/>
                  </a:outerShdw>
                </a:effectLst>
              </a:rPr>
              <a:t>contains the domain knowledge useful for problem solving. In a rule-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based expert system, the knowledge is represented as a set of rules. Each rule specifies a relation, recommendation, directive, strategy or heuristic   and has the IF (condition) THEN (action) structure. When the condition part of a rule is satisfied, the rule is said to </a:t>
            </a:r>
            <a:r>
              <a:rPr lang="en-US" sz="3000" b="1" i="1">
                <a:solidFill>
                  <a:srgbClr val="FBFE00"/>
                </a:solidFill>
                <a:effectLst>
                  <a:outerShdw blurRad="38100" dist="38100" dir="2700000" algn="tl">
                    <a:srgbClr val="000000"/>
                  </a:outerShdw>
                </a:effectLst>
              </a:rPr>
              <a:t>fire </a:t>
            </a:r>
            <a:r>
              <a:rPr lang="en-US" sz="3000">
                <a:solidFill>
                  <a:srgbClr val="FFFFFF"/>
                </a:solidFill>
                <a:effectLst>
                  <a:outerShdw blurRad="38100" dist="38100" dir="2700000" algn="tl">
                    <a:srgbClr val="000000"/>
                  </a:outerShdw>
                </a:effectLst>
              </a:rPr>
              <a:t>and the action part is executed. </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database </a:t>
            </a:r>
            <a:r>
              <a:rPr lang="en-US" sz="3000">
                <a:solidFill>
                  <a:srgbClr val="FFFFFF"/>
                </a:solidFill>
                <a:effectLst>
                  <a:outerShdw blurRad="38100" dist="38100" dir="2700000" algn="tl">
                    <a:srgbClr val="000000"/>
                  </a:outerShdw>
                </a:effectLst>
              </a:rPr>
              <a:t>includes a set of facts used to match against the IF (condition) parts of rules stored in the knowledge 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79400" y="525463"/>
            <a:ext cx="8504238"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a:solidFill>
                  <a:srgbClr val="FBFE00"/>
                </a:solidFill>
                <a:effectLst>
                  <a:outerShdw blurRad="38100" dist="38100" dir="2700000" algn="tl">
                    <a:srgbClr val="000000"/>
                  </a:outerShdw>
                </a:effectLst>
              </a:rPr>
              <a:t>inference engine </a:t>
            </a:r>
            <a:r>
              <a:rPr lang="en-US" sz="3000">
                <a:solidFill>
                  <a:srgbClr val="FFFFFF"/>
                </a:solidFill>
                <a:effectLst>
                  <a:outerShdw blurRad="38100" dist="38100" dir="2700000" algn="tl">
                    <a:srgbClr val="000000"/>
                  </a:outerShdw>
                </a:effectLst>
              </a:rPr>
              <a:t>carries out the reasoning whereby the expert system reaches a solution. It links the rules given in the knowledge base with the facts provided in the database.</a:t>
            </a:r>
          </a:p>
          <a:p>
            <a:pPr marL="381000" indent="-381000">
              <a:lnSpc>
                <a:spcPct val="95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a:solidFill>
                  <a:srgbClr val="FBFE00"/>
                </a:solidFill>
                <a:effectLst>
                  <a:outerShdw blurRad="38100" dist="38100" dir="2700000" algn="tl">
                    <a:srgbClr val="000000"/>
                  </a:outerShdw>
                </a:effectLst>
              </a:rPr>
              <a:t>explanation facilities </a:t>
            </a:r>
            <a:r>
              <a:rPr lang="en-US" sz="3000">
                <a:solidFill>
                  <a:srgbClr val="FFFFFF"/>
                </a:solidFill>
                <a:effectLst>
                  <a:outerShdw blurRad="38100" dist="38100" dir="2700000" algn="tl">
                    <a:srgbClr val="000000"/>
                  </a:outerShdw>
                </a:effectLst>
              </a:rPr>
              <a:t>enable the user to ask the expert system </a:t>
            </a:r>
            <a:r>
              <a:rPr lang="en-US" sz="3000" b="1" i="1">
                <a:solidFill>
                  <a:srgbClr val="FBFE00"/>
                </a:solidFill>
                <a:effectLst>
                  <a:outerShdw blurRad="38100" dist="38100" dir="2700000" algn="tl">
                    <a:srgbClr val="000000"/>
                  </a:outerShdw>
                </a:effectLst>
              </a:rPr>
              <a:t>how </a:t>
            </a:r>
            <a:r>
              <a:rPr lang="en-US" sz="3000">
                <a:solidFill>
                  <a:srgbClr val="FFFFFF"/>
                </a:solidFill>
                <a:effectLst>
                  <a:outerShdw blurRad="38100" dist="38100" dir="2700000" algn="tl">
                    <a:srgbClr val="000000"/>
                  </a:outerShdw>
                </a:effectLst>
              </a:rPr>
              <a:t>a particular conclusion is reached and </a:t>
            </a:r>
            <a:r>
              <a:rPr lang="en-US" sz="3000" b="1" i="1">
                <a:solidFill>
                  <a:srgbClr val="FBFE00"/>
                </a:solidFill>
                <a:effectLst>
                  <a:outerShdw blurRad="38100" dist="38100" dir="2700000" algn="tl">
                    <a:srgbClr val="000000"/>
                  </a:outerShdw>
                </a:effectLst>
              </a:rPr>
              <a:t>why </a:t>
            </a:r>
            <a:r>
              <a:rPr lang="en-US" sz="3000">
                <a:solidFill>
                  <a:srgbClr val="FFFFFF"/>
                </a:solidFill>
                <a:effectLst>
                  <a:outerShdw blurRad="38100" dist="38100" dir="2700000" algn="tl">
                    <a:srgbClr val="000000"/>
                  </a:outerShdw>
                </a:effectLst>
              </a:rPr>
              <a:t>a specific fact is needed. An expert system must be able to explain its reasoning and justify its advice, analysis or conclusion. </a:t>
            </a:r>
          </a:p>
          <a:p>
            <a:pPr marL="381000" indent="-381000">
              <a:lnSpc>
                <a:spcPct val="95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a:solidFill>
                  <a:srgbClr val="FBFE00"/>
                </a:solidFill>
                <a:effectLst>
                  <a:outerShdw blurRad="38100" dist="38100" dir="2700000" algn="tl">
                    <a:srgbClr val="000000"/>
                  </a:outerShdw>
                </a:effectLst>
              </a:rPr>
              <a:t>user interface </a:t>
            </a:r>
            <a:r>
              <a:rPr lang="en-US" sz="3000">
                <a:solidFill>
                  <a:srgbClr val="FFFFFF"/>
                </a:solidFill>
                <a:effectLst>
                  <a:outerShdw blurRad="38100" dist="38100" dir="2700000" algn="tl">
                    <a:srgbClr val="000000"/>
                  </a:outerShdw>
                </a:effectLst>
              </a:rPr>
              <a:t>is the means of communication between a user seeking a solution to the problem and an expert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7"/>
          <p:cNvSpPr>
            <a:spLocks noChangeArrowheads="1"/>
          </p:cNvSpPr>
          <p:nvPr/>
        </p:nvSpPr>
        <p:spPr bwMode="auto">
          <a:xfrm>
            <a:off x="568325" y="355600"/>
            <a:ext cx="834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a:solidFill>
                  <a:srgbClr val="FBFE00"/>
                </a:solidFill>
                <a:effectLst>
                  <a:outerShdw blurRad="38100" dist="38100" dir="2700000" algn="tl">
                    <a:srgbClr val="000000"/>
                  </a:outerShdw>
                </a:effectLst>
              </a:rPr>
              <a:t>Introduction, or what is knowledge?</a:t>
            </a:r>
          </a:p>
        </p:txBody>
      </p:sp>
      <p:sp>
        <p:nvSpPr>
          <p:cNvPr id="12296" name="Rectangle 8"/>
          <p:cNvSpPr>
            <a:spLocks noChangeArrowheads="1"/>
          </p:cNvSpPr>
          <p:nvPr/>
        </p:nvSpPr>
        <p:spPr bwMode="auto">
          <a:xfrm>
            <a:off x="279400" y="1114425"/>
            <a:ext cx="8758238"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30000"/>
              </a:spcBef>
              <a:buFont typeface="Wingdings" pitchFamily="2" charset="2"/>
              <a:buChar char="n"/>
            </a:pPr>
            <a:r>
              <a:rPr lang="en-US" sz="3000" b="1">
                <a:solidFill>
                  <a:srgbClr val="FBFE00"/>
                </a:solidFill>
                <a:effectLst>
                  <a:outerShdw blurRad="38100" dist="38100" dir="2700000" algn="tl">
                    <a:srgbClr val="000000"/>
                  </a:outerShdw>
                </a:effectLst>
              </a:rPr>
              <a:t>Knowledge </a:t>
            </a:r>
            <a:r>
              <a:rPr lang="en-US" sz="3000">
                <a:solidFill>
                  <a:srgbClr val="FFFFFF"/>
                </a:solidFill>
                <a:effectLst>
                  <a:outerShdw blurRad="38100" dist="38100" dir="2700000" algn="tl">
                    <a:srgbClr val="000000"/>
                  </a:outerShdw>
                </a:effectLst>
              </a:rPr>
              <a:t>is a theoretical or practical understanding of a subject or a domain.     Knowledge is also the sum of what is currently known, and apparently knowledge is power. Those who possess knowledge are called experts.</a:t>
            </a:r>
          </a:p>
          <a:p>
            <a:pPr marL="381000" indent="-381000">
              <a:lnSpc>
                <a:spcPct val="95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Anyone can be considered a </a:t>
            </a:r>
            <a:r>
              <a:rPr lang="en-US" sz="3000" b="1">
                <a:solidFill>
                  <a:srgbClr val="FBFE00"/>
                </a:solidFill>
                <a:effectLst>
                  <a:outerShdw blurRad="38100" dist="38100" dir="2700000" algn="tl">
                    <a:srgbClr val="000000"/>
                  </a:outerShdw>
                </a:effectLst>
              </a:rPr>
              <a:t>domain expert </a:t>
            </a:r>
            <a:r>
              <a:rPr lang="en-US" sz="3000">
                <a:solidFill>
                  <a:srgbClr val="FFFFFF"/>
                </a:solidFill>
                <a:effectLst>
                  <a:outerShdw blurRad="38100" dist="38100" dir="2700000" algn="tl">
                    <a:srgbClr val="000000"/>
                  </a:outerShdw>
                </a:effectLst>
              </a:rPr>
              <a:t>if he or she has deep knowledge (of both facts and rules)   and strong practical experience in a particular domain. The area of the domain may be limited. In general, an expert is a skilful person who can do things other people cannot.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41338" y="114300"/>
            <a:ext cx="81867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b="1">
                <a:solidFill>
                  <a:srgbClr val="FBFE00"/>
                </a:solidFill>
                <a:effectLst>
                  <a:outerShdw blurRad="38100" dist="38100" dir="2700000" algn="tl">
                    <a:srgbClr val="000000"/>
                  </a:outerShdw>
                </a:effectLst>
              </a:rPr>
              <a:t>Complete structure of a rule-based expert system</a:t>
            </a:r>
          </a:p>
        </p:txBody>
      </p:sp>
      <p:pic>
        <p:nvPicPr>
          <p:cNvPr id="30729" name="Picture 9" descr="G:\books\Pe_uk\Powerpoint\Negnevitsky\final\ppt\ch02\WMF\Slide02-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463" y="652463"/>
            <a:ext cx="5535612"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71463" y="1270000"/>
            <a:ext cx="847883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An expert system is built to perform at a human expert level in a </a:t>
            </a:r>
            <a:r>
              <a:rPr lang="en-US" sz="3000" b="1" i="1">
                <a:solidFill>
                  <a:srgbClr val="FBFE00"/>
                </a:solidFill>
                <a:effectLst>
                  <a:outerShdw blurRad="38100" dist="38100" dir="2700000" algn="tl">
                    <a:srgbClr val="000000"/>
                  </a:outerShdw>
                </a:effectLst>
              </a:rPr>
              <a:t>narrow, specialised domain</a:t>
            </a:r>
            <a:r>
              <a:rPr lang="en-US" sz="3000">
                <a:solidFill>
                  <a:srgbClr val="FFFFFF"/>
                </a:solidFill>
                <a:effectLst>
                  <a:outerShdw blurRad="38100" dist="38100" dir="2700000" algn="tl">
                    <a:srgbClr val="000000"/>
                  </a:outerShdw>
                </a:effectLst>
              </a:rPr>
              <a:t>.  Thus, the most important characteristic of an expert system is its high-quality performance. No matter how fast the system can solve a problem, the user will not be satisfied if the result is wrong.</a:t>
            </a:r>
          </a:p>
          <a:p>
            <a:pPr marL="381000" indent="-381000">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On the other hand, the speed of reaching a solution is very important. Even the most accurate decision or diagnosis may not be useful if it is too late to apply, for instance, in an emergency, when a patient dies or a nuclear power plant explodes.</a:t>
            </a:r>
          </a:p>
        </p:txBody>
      </p:sp>
      <p:sp>
        <p:nvSpPr>
          <p:cNvPr id="31747" name="Rectangle 3"/>
          <p:cNvSpPr>
            <a:spLocks noChangeArrowheads="1"/>
          </p:cNvSpPr>
          <p:nvPr/>
        </p:nvSpPr>
        <p:spPr bwMode="auto">
          <a:xfrm>
            <a:off x="687388" y="361950"/>
            <a:ext cx="7808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4000" b="1">
                <a:solidFill>
                  <a:srgbClr val="FBFE00"/>
                </a:solidFill>
                <a:effectLst>
                  <a:outerShdw blurRad="38100" dist="38100" dir="2700000" algn="tl">
                    <a:srgbClr val="000000"/>
                  </a:outerShdw>
                </a:effectLst>
              </a:rPr>
              <a:t>Characteristics of an expert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79400" y="495300"/>
            <a:ext cx="8377238"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Expert systems apply </a:t>
            </a:r>
            <a:r>
              <a:rPr lang="en-US" sz="3000" b="1">
                <a:solidFill>
                  <a:srgbClr val="FBFE00"/>
                </a:solidFill>
                <a:effectLst>
                  <a:outerShdw blurRad="38100" dist="38100" dir="2700000" algn="tl">
                    <a:srgbClr val="000000"/>
                  </a:outerShdw>
                </a:effectLst>
              </a:rPr>
              <a:t>heuristics </a:t>
            </a:r>
            <a:r>
              <a:rPr lang="en-US" sz="3000">
                <a:solidFill>
                  <a:srgbClr val="FFFFFF"/>
                </a:solidFill>
                <a:effectLst>
                  <a:outerShdw blurRad="38100" dist="38100" dir="2700000" algn="tl">
                    <a:srgbClr val="000000"/>
                  </a:outerShdw>
                </a:effectLst>
              </a:rPr>
              <a:t>to guide the reasoning and thus reduce the search area for a solution.</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unique feature of an expert system is its </a:t>
            </a:r>
            <a:r>
              <a:rPr lang="en-US" sz="3000" b="1">
                <a:solidFill>
                  <a:srgbClr val="FBFE00"/>
                </a:solidFill>
                <a:effectLst>
                  <a:outerShdw blurRad="38100" dist="38100" dir="2700000" algn="tl">
                    <a:srgbClr val="000000"/>
                  </a:outerShdw>
                </a:effectLst>
              </a:rPr>
              <a:t>explanation capability</a:t>
            </a:r>
            <a:r>
              <a:rPr lang="en-US" sz="3000">
                <a:solidFill>
                  <a:srgbClr val="FFFFFF"/>
                </a:solidFill>
                <a:effectLst>
                  <a:outerShdw blurRad="38100" dist="38100" dir="2700000" algn="tl">
                    <a:srgbClr val="000000"/>
                  </a:outerShdw>
                </a:effectLst>
              </a:rPr>
              <a:t>. It enables the expert system to review its own reasoning and explain its decisions.</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Expert systems employ </a:t>
            </a:r>
            <a:r>
              <a:rPr lang="en-US" sz="3000" b="1">
                <a:solidFill>
                  <a:srgbClr val="FBFE00"/>
                </a:solidFill>
                <a:effectLst>
                  <a:outerShdw blurRad="38100" dist="38100" dir="2700000" algn="tl">
                    <a:srgbClr val="000000"/>
                  </a:outerShdw>
                </a:effectLst>
              </a:rPr>
              <a:t>symbolic reasoning </a:t>
            </a:r>
            <a:r>
              <a:rPr lang="en-US" sz="3000">
                <a:solidFill>
                  <a:srgbClr val="FFFFFF"/>
                </a:solidFill>
                <a:effectLst>
                  <a:outerShdw blurRad="38100" dist="38100" dir="2700000" algn="tl">
                    <a:srgbClr val="000000"/>
                  </a:outerShdw>
                </a:effectLst>
              </a:rPr>
              <a:t>when solving a problem. Symbols are used to represent different types of knowledge such as facts, concepts and rules.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76263" y="361950"/>
            <a:ext cx="79803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Can expert systems make mistakes?</a:t>
            </a:r>
          </a:p>
        </p:txBody>
      </p:sp>
      <p:sp>
        <p:nvSpPr>
          <p:cNvPr id="33795" name="Rectangle 3"/>
          <p:cNvSpPr>
            <a:spLocks noChangeArrowheads="1"/>
          </p:cNvSpPr>
          <p:nvPr/>
        </p:nvSpPr>
        <p:spPr bwMode="auto">
          <a:xfrm>
            <a:off x="279400" y="1254125"/>
            <a:ext cx="86487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Even a brilliant expert is only a human and thus can make mistakes. This suggests that an expert system built to perform at a human expert level also should be allowed to make mistakes. But we still trust experts, even we recognise that their judgements are sometimes wrong. Likewise, at least in most cases, we can rely on solutions provided by expert systems, but mistakes are possible and we should be aware of this.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79400" y="238125"/>
            <a:ext cx="87249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expert systems, </a:t>
            </a:r>
            <a:r>
              <a:rPr lang="en-US" sz="3000" b="1">
                <a:solidFill>
                  <a:srgbClr val="FBFE00"/>
                </a:solidFill>
                <a:effectLst>
                  <a:outerShdw blurRad="38100" dist="38100" dir="2700000" algn="tl">
                    <a:srgbClr val="000000"/>
                  </a:outerShdw>
                </a:effectLst>
              </a:rPr>
              <a:t>knowledge is separated from its processing </a:t>
            </a:r>
            <a:r>
              <a:rPr lang="en-US" sz="3000">
                <a:solidFill>
                  <a:srgbClr val="FFFFFF"/>
                </a:solidFill>
                <a:effectLst>
                  <a:outerShdw blurRad="38100" dist="38100" dir="2700000" algn="tl">
                    <a:srgbClr val="000000"/>
                  </a:outerShdw>
                </a:effectLst>
              </a:rPr>
              <a:t>(the knowledge base and the inference engine are split up). A conventional program is a mixture of knowledge and the control structure to process this knowledge. This mixing leads to difficulties in understanding and reviewing the program code, as any change to the code affects both the knowledge and its processing.</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When an expert system shell is used, a knowledge engineer or an expert simply enters rules in the knowledge base. Each new rule adds some new knowledge and makes the expert system smarter.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04813" y="301625"/>
            <a:ext cx="8377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000" b="1">
                <a:solidFill>
                  <a:srgbClr val="FBFE00"/>
                </a:solidFill>
                <a:effectLst>
                  <a:outerShdw blurRad="38100" dist="38100" dir="2700000" algn="tl">
                    <a:srgbClr val="000000"/>
                  </a:outerShdw>
                </a:effectLst>
              </a:rPr>
              <a:t>Comparison of expert systems with conventional systems and human experts</a:t>
            </a:r>
          </a:p>
        </p:txBody>
      </p:sp>
      <p:pic>
        <p:nvPicPr>
          <p:cNvPr id="36416" name="Picture 576" descr="G:\books\Pe_uk\Powerpoint\Negnevitsky\final\ppt\ch02\WMF\Slide02-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150" y="1371600"/>
            <a:ext cx="8521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28600"/>
            <a:ext cx="8377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000" b="1">
                <a:solidFill>
                  <a:srgbClr val="FBFE00"/>
                </a:solidFill>
                <a:effectLst>
                  <a:outerShdw blurRad="38100" dist="38100" dir="2700000" algn="tl">
                    <a:srgbClr val="000000"/>
                  </a:outerShdw>
                </a:effectLst>
              </a:rPr>
              <a:t>Comparison of expert systems with conventional systems and human experts (</a:t>
            </a:r>
            <a:r>
              <a:rPr lang="en-US" sz="3000" b="1" i="1">
                <a:solidFill>
                  <a:srgbClr val="FBFE00"/>
                </a:solidFill>
                <a:effectLst>
                  <a:outerShdw blurRad="38100" dist="38100" dir="2700000" algn="tl">
                    <a:srgbClr val="000000"/>
                  </a:outerShdw>
                </a:effectLst>
              </a:rPr>
              <a:t>Continued</a:t>
            </a:r>
            <a:r>
              <a:rPr lang="en-US" sz="3000" b="1">
                <a:solidFill>
                  <a:srgbClr val="FBFE00"/>
                </a:solidFill>
                <a:effectLst>
                  <a:outerShdw blurRad="38100" dist="38100" dir="2700000" algn="tl">
                    <a:srgbClr val="000000"/>
                  </a:outerShdw>
                </a:effectLst>
              </a:rPr>
              <a:t>)</a:t>
            </a:r>
          </a:p>
        </p:txBody>
      </p:sp>
      <p:pic>
        <p:nvPicPr>
          <p:cNvPr id="36885" name="Picture 21" descr="G:\books\Pe_uk\Powerpoint\Negnevitsky\final\ppt\ch02\WMF\Slide02-2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306513"/>
            <a:ext cx="8696325" cy="482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1000" y="77788"/>
            <a:ext cx="841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Forward chaining and backward chaining</a:t>
            </a:r>
          </a:p>
        </p:txBody>
      </p:sp>
      <p:sp>
        <p:nvSpPr>
          <p:cNvPr id="37891" name="Rectangle 3"/>
          <p:cNvSpPr>
            <a:spLocks noChangeArrowheads="1"/>
          </p:cNvSpPr>
          <p:nvPr/>
        </p:nvSpPr>
        <p:spPr bwMode="auto">
          <a:xfrm>
            <a:off x="279400" y="771525"/>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a rule-based expert system, the domain knowledge is represented by a set of IF-THEN production rules and data is represented by a set of facts about the current situation. The inference engine compares each rule stored in the knowledge base with facts contained in the database. When the IF (condition) part of the rule matches a fact, the rule is </a:t>
            </a:r>
            <a:r>
              <a:rPr lang="en-US" sz="3000" b="1">
                <a:solidFill>
                  <a:srgbClr val="FBFE00"/>
                </a:solidFill>
                <a:effectLst>
                  <a:outerShdw blurRad="38100" dist="38100" dir="2700000" algn="tl">
                    <a:srgbClr val="000000"/>
                  </a:outerShdw>
                </a:effectLst>
              </a:rPr>
              <a:t>fired </a:t>
            </a:r>
            <a:r>
              <a:rPr lang="en-US" sz="3000">
                <a:solidFill>
                  <a:srgbClr val="FFFFFF"/>
                </a:solidFill>
                <a:effectLst>
                  <a:outerShdw blurRad="38100" dist="38100" dir="2700000" algn="tl">
                    <a:srgbClr val="000000"/>
                  </a:outerShdw>
                </a:effectLst>
              </a:rPr>
              <a:t>and its THEN (action) part is executed.</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matching of the rule IF parts to the facts produces </a:t>
            </a:r>
            <a:r>
              <a:rPr lang="en-US" sz="3000" b="1">
                <a:solidFill>
                  <a:srgbClr val="FBFE00"/>
                </a:solidFill>
                <a:effectLst>
                  <a:outerShdw blurRad="38100" dist="38100" dir="2700000" algn="tl">
                    <a:srgbClr val="000000"/>
                  </a:outerShdw>
                </a:effectLst>
              </a:rPr>
              <a:t>inference chains</a:t>
            </a:r>
            <a:r>
              <a:rPr lang="en-US" sz="3000">
                <a:solidFill>
                  <a:srgbClr val="FFFFFF"/>
                </a:solidFill>
                <a:effectLst>
                  <a:outerShdw blurRad="38100" dist="38100" dir="2700000" algn="tl">
                    <a:srgbClr val="000000"/>
                  </a:outerShdw>
                </a:effectLst>
              </a:rPr>
              <a:t>. The inference chain indicates how an expert system applies the rules to reach a conclusion.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23863" y="238125"/>
            <a:ext cx="8382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b="1">
                <a:solidFill>
                  <a:srgbClr val="FBFE00"/>
                </a:solidFill>
                <a:effectLst>
                  <a:outerShdw blurRad="38100" dist="38100" dir="2700000" algn="tl">
                    <a:srgbClr val="000000"/>
                  </a:outerShdw>
                </a:effectLst>
              </a:rPr>
              <a:t>Inference engine cycles via a match-fire procedure</a:t>
            </a:r>
          </a:p>
        </p:txBody>
      </p:sp>
      <p:pic>
        <p:nvPicPr>
          <p:cNvPr id="38915" name="Picture 3" descr="G:\books\Pe_uk\Powerpoint\Negnevitsky\final\ppt\ch02\WMF\Slide02-2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928688"/>
            <a:ext cx="6943725" cy="521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881063" y="355600"/>
            <a:ext cx="7424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An example of an inference chain</a:t>
            </a:r>
          </a:p>
        </p:txBody>
      </p:sp>
      <p:pic>
        <p:nvPicPr>
          <p:cNvPr id="39939" name="Picture 3" descr="G:\books\Pe_uk\Powerpoint\Negnevitsky\final\ppt\ch02\WMF\Slide02-29.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371600"/>
            <a:ext cx="8448675" cy="450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71463" y="241300"/>
            <a:ext cx="8347075"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tabLst>
                <a:tab pos="381000" algn="l"/>
              </a:tabLst>
            </a:pPr>
            <a:r>
              <a:rPr lang="en-US" sz="3000">
                <a:solidFill>
                  <a:srgbClr val="FFFFFF"/>
                </a:solidFill>
                <a:effectLst>
                  <a:outerShdw blurRad="38100" dist="38100" dir="2700000" algn="tl">
                    <a:srgbClr val="000000"/>
                  </a:outerShdw>
                </a:effectLst>
              </a:rPr>
              <a:t>The human mental process is internal, and it is too complex to be represented as an algorithm. However, most experts are capable of expressing their knowledge in the form of </a:t>
            </a:r>
            <a:r>
              <a:rPr lang="en-US" sz="3000" b="1">
                <a:solidFill>
                  <a:srgbClr val="FBFE00"/>
                </a:solidFill>
                <a:effectLst>
                  <a:outerShdw blurRad="38100" dist="38100" dir="2700000" algn="tl">
                    <a:srgbClr val="000000"/>
                  </a:outerShdw>
                </a:effectLst>
              </a:rPr>
              <a:t>rules </a:t>
            </a:r>
            <a:r>
              <a:rPr lang="en-US" sz="3000">
                <a:solidFill>
                  <a:srgbClr val="FFFFFF"/>
                </a:solidFill>
                <a:effectLst>
                  <a:outerShdw blurRad="38100" dist="38100" dir="2700000" algn="tl">
                    <a:srgbClr val="000000"/>
                  </a:outerShdw>
                </a:effectLst>
              </a:rPr>
              <a:t>for problem solving.</a:t>
            </a:r>
          </a:p>
          <a:p>
            <a:pPr marL="381000" indent="-381000">
              <a:spcBef>
                <a:spcPct val="50000"/>
              </a:spcBef>
              <a:buClr>
                <a:schemeClr val="tx2"/>
              </a:buClr>
              <a:buFont typeface="Wingdings" pitchFamily="2" charset="2"/>
              <a:buNone/>
              <a:tabLst>
                <a:tab pos="381000" algn="l"/>
              </a:tabLst>
            </a:pPr>
            <a:r>
              <a:rPr lang="en-US" sz="3000">
                <a:solidFill>
                  <a:srgbClr val="FFFFFF"/>
                </a:solidFill>
                <a:effectLst>
                  <a:outerShdw blurRad="38100" dist="38100" dir="2700000" algn="tl">
                    <a:srgbClr val="000000"/>
                  </a:outerShdw>
                </a:effectLst>
              </a:rPr>
              <a:t>	</a:t>
            </a:r>
          </a:p>
        </p:txBody>
      </p:sp>
      <p:sp>
        <p:nvSpPr>
          <p:cNvPr id="14339" name="Rectangle 3"/>
          <p:cNvSpPr>
            <a:spLocks noChangeArrowheads="1"/>
          </p:cNvSpPr>
          <p:nvPr/>
        </p:nvSpPr>
        <p:spPr bwMode="auto">
          <a:xfrm>
            <a:off x="685800" y="3200400"/>
            <a:ext cx="71628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Clr>
                <a:schemeClr val="tx2"/>
              </a:buClr>
              <a:buFont typeface="Wingdings" pitchFamily="2" charset="2"/>
              <a:buNone/>
            </a:pPr>
            <a:r>
              <a:rPr lang="en-US" sz="3000">
                <a:solidFill>
                  <a:srgbClr val="FFFFFF"/>
                </a:solidFill>
                <a:effectLst>
                  <a:outerShdw blurRad="38100" dist="38100" dir="2700000" algn="tl">
                    <a:srgbClr val="000000"/>
                  </a:outerShdw>
                </a:effectLst>
              </a:rPr>
              <a:t>IF 		the ‘traffic light’ is green</a:t>
            </a:r>
          </a:p>
          <a:p>
            <a:pPr>
              <a:lnSpc>
                <a:spcPct val="60000"/>
              </a:lnSpc>
              <a:spcBef>
                <a:spcPct val="50000"/>
              </a:spcBef>
              <a:buClr>
                <a:schemeClr val="tx2"/>
              </a:buClr>
              <a:buFont typeface="Wingdings" pitchFamily="2" charset="2"/>
              <a:buNone/>
            </a:pPr>
            <a:r>
              <a:rPr lang="en-US" sz="3000">
                <a:solidFill>
                  <a:srgbClr val="FFFFFF"/>
                </a:solidFill>
                <a:effectLst>
                  <a:outerShdw blurRad="38100" dist="38100" dir="2700000" algn="tl">
                    <a:srgbClr val="000000"/>
                  </a:outerShdw>
                </a:effectLst>
              </a:rPr>
              <a:t>THEN 	the action is go</a:t>
            </a:r>
          </a:p>
        </p:txBody>
      </p:sp>
      <p:sp>
        <p:nvSpPr>
          <p:cNvPr id="14340" name="Rectangle 4"/>
          <p:cNvSpPr>
            <a:spLocks noChangeArrowheads="1"/>
          </p:cNvSpPr>
          <p:nvPr/>
        </p:nvSpPr>
        <p:spPr bwMode="auto">
          <a:xfrm>
            <a:off x="685800" y="4616450"/>
            <a:ext cx="66294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Clr>
                <a:schemeClr val="tx2"/>
              </a:buClr>
              <a:buFont typeface="Wingdings" pitchFamily="2" charset="2"/>
              <a:buNone/>
            </a:pPr>
            <a:r>
              <a:rPr lang="en-US" sz="3000">
                <a:solidFill>
                  <a:srgbClr val="FFFFFF"/>
                </a:solidFill>
                <a:effectLst>
                  <a:outerShdw blurRad="38100" dist="38100" dir="2700000" algn="tl">
                    <a:srgbClr val="000000"/>
                  </a:outerShdw>
                </a:effectLst>
              </a:rPr>
              <a:t>IF 		the ‘traffic light’ is red</a:t>
            </a:r>
          </a:p>
          <a:p>
            <a:pPr>
              <a:lnSpc>
                <a:spcPct val="60000"/>
              </a:lnSpc>
              <a:spcBef>
                <a:spcPct val="50000"/>
              </a:spcBef>
            </a:pPr>
            <a:r>
              <a:rPr lang="en-US" sz="3000">
                <a:solidFill>
                  <a:srgbClr val="FFFFFF"/>
                </a:solidFill>
                <a:effectLst>
                  <a:outerShdw blurRad="38100" dist="38100" dir="2700000" algn="tl">
                    <a:srgbClr val="000000"/>
                  </a:outerShdw>
                </a:effectLst>
              </a:rPr>
              <a:t>THEN 	the action is stop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1000" y="215900"/>
            <a:ext cx="8377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ctr">
              <a:spcBef>
                <a:spcPct val="50000"/>
              </a:spcBef>
            </a:pPr>
            <a:r>
              <a:rPr lang="en-US" sz="3600" b="1">
                <a:solidFill>
                  <a:srgbClr val="FBFE00"/>
                </a:solidFill>
                <a:effectLst>
                  <a:outerShdw blurRad="38100" dist="38100" dir="2700000" algn="tl">
                    <a:srgbClr val="000000"/>
                  </a:outerShdw>
                </a:effectLst>
              </a:rPr>
              <a:t>Forward chaining</a:t>
            </a:r>
          </a:p>
        </p:txBody>
      </p:sp>
      <p:sp>
        <p:nvSpPr>
          <p:cNvPr id="40963" name="Rectangle 3"/>
          <p:cNvSpPr>
            <a:spLocks noChangeArrowheads="1"/>
          </p:cNvSpPr>
          <p:nvPr/>
        </p:nvSpPr>
        <p:spPr bwMode="auto">
          <a:xfrm>
            <a:off x="279400" y="965200"/>
            <a:ext cx="8377238"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Forward chaining is the </a:t>
            </a:r>
            <a:r>
              <a:rPr lang="en-US" sz="3000" b="1">
                <a:solidFill>
                  <a:srgbClr val="FBFE00"/>
                </a:solidFill>
                <a:effectLst>
                  <a:outerShdw blurRad="38100" dist="38100" dir="2700000" algn="tl">
                    <a:srgbClr val="000000"/>
                  </a:outerShdw>
                </a:effectLst>
              </a:rPr>
              <a:t>data-driven reasoning</a:t>
            </a:r>
            <a:r>
              <a:rPr lang="en-US" sz="3000">
                <a:solidFill>
                  <a:srgbClr val="FFFFFF"/>
                </a:solidFill>
                <a:effectLst>
                  <a:outerShdw blurRad="38100" dist="38100" dir="2700000" algn="tl">
                    <a:srgbClr val="000000"/>
                  </a:outerShdw>
                </a:effectLst>
              </a:rPr>
              <a:t>. The reasoning starts from the known data and proceeds forward with that data. Each time only the topmost rule is executed. When fired, the rule adds a new fact in the database. Any rule can be executed only once. The match-fire cycle stops when no further rules can be fired.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720975" y="219075"/>
            <a:ext cx="370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Forward chaining</a:t>
            </a:r>
          </a:p>
        </p:txBody>
      </p:sp>
      <p:pic>
        <p:nvPicPr>
          <p:cNvPr id="41987" name="Picture 3" descr="G:\books\Pe_uk\Powerpoint\Negnevitsky\final\ppt\ch02\WMF\Slide02-3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1085850"/>
            <a:ext cx="8715375" cy="4924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79400" y="531813"/>
            <a:ext cx="8491538"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Forward chaining is a technique for gathering information and then inferring from it whatever can be inferred.</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However, in forward chaining, many rules may be executed that have nothing to do with the established goal.</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Therefore, if our goal is to infer only one particular fact, the forward chaining inference technique would not be efficient.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584450" y="219075"/>
            <a:ext cx="398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Backward chaining</a:t>
            </a:r>
          </a:p>
        </p:txBody>
      </p:sp>
      <p:sp>
        <p:nvSpPr>
          <p:cNvPr id="44035" name="Rectangle 3"/>
          <p:cNvSpPr>
            <a:spLocks noChangeArrowheads="1"/>
          </p:cNvSpPr>
          <p:nvPr/>
        </p:nvSpPr>
        <p:spPr bwMode="auto">
          <a:xfrm>
            <a:off x="279400" y="962025"/>
            <a:ext cx="85725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Backward chaining is the </a:t>
            </a:r>
            <a:r>
              <a:rPr lang="en-US" sz="3000" b="1">
                <a:solidFill>
                  <a:srgbClr val="FBFE00"/>
                </a:solidFill>
                <a:effectLst>
                  <a:outerShdw blurRad="38100" dist="38100" dir="2700000" algn="tl">
                    <a:srgbClr val="000000"/>
                  </a:outerShdw>
                </a:effectLst>
              </a:rPr>
              <a:t>goal-driven reasoning</a:t>
            </a:r>
            <a:r>
              <a:rPr lang="en-US" sz="3000">
                <a:solidFill>
                  <a:srgbClr val="FFFFFF"/>
                </a:solidFill>
                <a:effectLst>
                  <a:outerShdw blurRad="38100" dist="38100" dir="2700000" algn="tl">
                    <a:srgbClr val="000000"/>
                  </a:outerShdw>
                </a:effectLst>
              </a:rPr>
              <a:t>. In backward chaining, an expert system has the goal (a </a:t>
            </a:r>
            <a:r>
              <a:rPr lang="en-US" sz="3000" i="1">
                <a:solidFill>
                  <a:srgbClr val="FBFE00"/>
                </a:solidFill>
                <a:effectLst>
                  <a:outerShdw blurRad="38100" dist="38100" dir="2700000" algn="tl">
                    <a:srgbClr val="000000"/>
                  </a:outerShdw>
                </a:effectLst>
              </a:rPr>
              <a:t>hypothetical solution</a:t>
            </a:r>
            <a:r>
              <a:rPr lang="en-US" sz="3000">
                <a:solidFill>
                  <a:srgbClr val="FFFFFF"/>
                </a:solidFill>
                <a:effectLst>
                  <a:outerShdw blurRad="38100" dist="38100" dir="2700000" algn="tl">
                    <a:srgbClr val="000000"/>
                  </a:outerShdw>
                </a:effectLst>
              </a:rPr>
              <a:t>) and the inference engine attempts to find the evidence to prove it. First, the knowledge base is searched to find rules that might have the desired solution. Such rules must have the goal in their THEN (action) parts. If such a rule is found and its IF (condition) part matches data in the database, then the rule is fired and the goal is proved. However, this is rarely the case.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584450" y="219075"/>
            <a:ext cx="398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Backward chaining</a:t>
            </a:r>
          </a:p>
        </p:txBody>
      </p:sp>
      <p:sp>
        <p:nvSpPr>
          <p:cNvPr id="45059" name="Rectangle 3"/>
          <p:cNvSpPr>
            <a:spLocks noChangeArrowheads="1"/>
          </p:cNvSpPr>
          <p:nvPr/>
        </p:nvSpPr>
        <p:spPr bwMode="auto">
          <a:xfrm>
            <a:off x="279400" y="954088"/>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Thus the inference engine puts aside the rule it is working with (the rule is said to </a:t>
            </a:r>
            <a:r>
              <a:rPr lang="en-US" sz="3000" b="1" i="1">
                <a:solidFill>
                  <a:srgbClr val="FBFE00"/>
                </a:solidFill>
                <a:effectLst>
                  <a:outerShdw blurRad="38100" dist="38100" dir="2700000" algn="tl">
                    <a:srgbClr val="000000"/>
                  </a:outerShdw>
                </a:effectLst>
              </a:rPr>
              <a:t>stack</a:t>
            </a:r>
            <a:r>
              <a:rPr lang="en-US" sz="3000">
                <a:solidFill>
                  <a:srgbClr val="FFFFFF"/>
                </a:solidFill>
                <a:effectLst>
                  <a:outerShdw blurRad="38100" dist="38100" dir="2700000" algn="tl">
                    <a:srgbClr val="000000"/>
                  </a:outerShdw>
                </a:effectLst>
              </a:rPr>
              <a:t>) and sets up a new goal, a subgoal, to prove the IF part of this rule. Then the knowledge base is searched again  for rules that can prove the subgoal. The inference engine repeats the process of stacking the rules until no rules are found in the knowledge base to prove the current subgoal.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581275" y="0"/>
            <a:ext cx="398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Backward chaining</a:t>
            </a:r>
          </a:p>
        </p:txBody>
      </p:sp>
      <p:pic>
        <p:nvPicPr>
          <p:cNvPr id="46084" name="Picture 4" descr="G:\books\Pe_uk\Powerpoint\Negnevitsky\final\ppt\ch02\WMF\Slide02-3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601663"/>
            <a:ext cx="5664200" cy="591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35000" y="206375"/>
            <a:ext cx="8283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sz="3600" b="1">
                <a:solidFill>
                  <a:srgbClr val="FBFE00"/>
                </a:solidFill>
                <a:effectLst>
                  <a:outerShdw blurRad="38100" dist="38100" dir="2700000" algn="tl">
                    <a:srgbClr val="000000"/>
                  </a:outerShdw>
                </a:effectLst>
              </a:rPr>
              <a:t>How do we choose between forward and backward chaining?</a:t>
            </a:r>
          </a:p>
        </p:txBody>
      </p:sp>
      <p:sp>
        <p:nvSpPr>
          <p:cNvPr id="47107" name="Rectangle 3"/>
          <p:cNvSpPr>
            <a:spLocks noChangeArrowheads="1"/>
          </p:cNvSpPr>
          <p:nvPr/>
        </p:nvSpPr>
        <p:spPr bwMode="auto">
          <a:xfrm>
            <a:off x="279400" y="1546225"/>
            <a:ext cx="8534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an expert first needs to gather some information and then tries to infer from it whatever can be inferred, choose the forward chaining inference engine.</a:t>
            </a:r>
          </a:p>
          <a:p>
            <a:pPr marL="381000" indent="-381000">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However, if your expert begins with a hypothetical solution and then attempts to find facts to prove it, choose the backward chaining inference engine.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452688" y="206375"/>
            <a:ext cx="42370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Conflict resolution</a:t>
            </a:r>
          </a:p>
        </p:txBody>
      </p:sp>
      <p:sp>
        <p:nvSpPr>
          <p:cNvPr id="48131" name="Rectangle 3"/>
          <p:cNvSpPr>
            <a:spLocks noChangeArrowheads="1"/>
          </p:cNvSpPr>
          <p:nvPr/>
        </p:nvSpPr>
        <p:spPr bwMode="auto">
          <a:xfrm>
            <a:off x="508000" y="949325"/>
            <a:ext cx="8407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solidFill>
                  <a:srgbClr val="FFFFFF"/>
                </a:solidFill>
                <a:effectLst>
                  <a:outerShdw blurRad="38100" dist="38100" dir="2700000" algn="tl">
                    <a:srgbClr val="000000"/>
                  </a:outerShdw>
                </a:effectLst>
              </a:rPr>
              <a:t>Earlier we considered two simple rules for crossing   a road. Let us now add third rule:</a:t>
            </a:r>
          </a:p>
        </p:txBody>
      </p:sp>
      <p:sp>
        <p:nvSpPr>
          <p:cNvPr id="48132" name="Rectangle 4"/>
          <p:cNvSpPr>
            <a:spLocks noChangeArrowheads="1"/>
          </p:cNvSpPr>
          <p:nvPr/>
        </p:nvSpPr>
        <p:spPr bwMode="auto">
          <a:xfrm>
            <a:off x="279400" y="1930400"/>
            <a:ext cx="85344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30000"/>
              </a:spcBef>
              <a:buClr>
                <a:schemeClr val="tx2"/>
              </a:buClr>
              <a:buFont typeface="Wingdings" pitchFamily="2" charset="2"/>
              <a:buChar char="n"/>
            </a:pP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1:                                                                     IF 		the ‘traffic light’ is green                             THEN 	the action is go</a:t>
            </a:r>
          </a:p>
          <a:p>
            <a:pPr marL="381000" indent="-381000">
              <a:lnSpc>
                <a:spcPct val="95000"/>
              </a:lnSpc>
              <a:spcBef>
                <a:spcPct val="30000"/>
              </a:spcBef>
              <a:buClr>
                <a:schemeClr val="tx2"/>
              </a:buClr>
              <a:buFont typeface="Wingdings" pitchFamily="2" charset="2"/>
              <a:buChar char="n"/>
            </a:pP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2:                                                                     IF 		the ‘traffic light’ is red                                    THEN 	the action is stop</a:t>
            </a:r>
          </a:p>
          <a:p>
            <a:pPr marL="381000" indent="-381000">
              <a:lnSpc>
                <a:spcPct val="95000"/>
              </a:lnSpc>
              <a:spcBef>
                <a:spcPct val="30000"/>
              </a:spcBef>
              <a:buClr>
                <a:schemeClr val="tx2"/>
              </a:buClr>
              <a:buFont typeface="Wingdings" pitchFamily="2" charset="2"/>
              <a:buChar char="n"/>
            </a:pP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3:                                                                     IF 		the ‘traffic light’ is red                                THEN 	the action is go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79400" y="504825"/>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We have two rules, </a:t>
            </a: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2 and </a:t>
            </a: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3, with the same IF part. Thus both of them can be set to fire when the condition part is satisfied. These rules represent a conflict set. The inference engine must determine which rule to fire from such a set. A method for choosing a rule to fire when more than one rule can be fired in a given cycle is called </a:t>
            </a:r>
            <a:r>
              <a:rPr lang="en-US" sz="3000" b="1">
                <a:solidFill>
                  <a:srgbClr val="FBFE00"/>
                </a:solidFill>
                <a:effectLst>
                  <a:outerShdw blurRad="38100" dist="38100" dir="2700000" algn="tl">
                    <a:srgbClr val="000000"/>
                  </a:outerShdw>
                </a:effectLst>
              </a:rPr>
              <a:t>conflict resolution</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79400" y="482600"/>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forward chaining, </a:t>
            </a:r>
            <a:r>
              <a:rPr lang="en-US" sz="3000" i="1">
                <a:solidFill>
                  <a:srgbClr val="FFFFFF"/>
                </a:solidFill>
                <a:effectLst>
                  <a:outerShdw blurRad="38100" dist="38100" dir="2700000" algn="tl">
                    <a:srgbClr val="000000"/>
                  </a:outerShdw>
                </a:effectLst>
              </a:rPr>
              <a:t>BOTH </a:t>
            </a:r>
            <a:r>
              <a:rPr lang="en-US" sz="3000">
                <a:solidFill>
                  <a:srgbClr val="FFFFFF"/>
                </a:solidFill>
                <a:effectLst>
                  <a:outerShdw blurRad="38100" dist="38100" dir="2700000" algn="tl">
                    <a:srgbClr val="000000"/>
                  </a:outerShdw>
                </a:effectLst>
              </a:rPr>
              <a:t>rules would be fired. </a:t>
            </a: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2 is fired first as the topmost one, and as a result, its THEN part is executed and linguistic object </a:t>
            </a:r>
            <a:r>
              <a:rPr lang="en-US" sz="3000" i="1">
                <a:solidFill>
                  <a:srgbClr val="FFFFFF"/>
                </a:solidFill>
                <a:effectLst>
                  <a:outerShdw blurRad="38100" dist="38100" dir="2700000" algn="tl">
                    <a:srgbClr val="000000"/>
                  </a:outerShdw>
                </a:effectLst>
              </a:rPr>
              <a:t>action </a:t>
            </a:r>
            <a:r>
              <a:rPr lang="en-US" sz="3000">
                <a:solidFill>
                  <a:srgbClr val="FFFFFF"/>
                </a:solidFill>
                <a:effectLst>
                  <a:outerShdw blurRad="38100" dist="38100" dir="2700000" algn="tl">
                    <a:srgbClr val="000000"/>
                  </a:outerShdw>
                </a:effectLst>
              </a:rPr>
              <a:t>obtains value </a:t>
            </a:r>
            <a:r>
              <a:rPr lang="en-US" sz="3000" i="1">
                <a:solidFill>
                  <a:srgbClr val="FFFFFF"/>
                </a:solidFill>
                <a:effectLst>
                  <a:outerShdw blurRad="38100" dist="38100" dir="2700000" algn="tl">
                    <a:srgbClr val="000000"/>
                  </a:outerShdw>
                </a:effectLst>
              </a:rPr>
              <a:t>stop</a:t>
            </a:r>
            <a:r>
              <a:rPr lang="en-US" sz="3000">
                <a:solidFill>
                  <a:srgbClr val="FFFFFF"/>
                </a:solidFill>
                <a:effectLst>
                  <a:outerShdw blurRad="38100" dist="38100" dir="2700000" algn="tl">
                    <a:srgbClr val="000000"/>
                  </a:outerShdw>
                </a:effectLst>
              </a:rPr>
              <a:t>. However, </a:t>
            </a: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3  is also fired because the condition part of this rule matches the fact </a:t>
            </a:r>
            <a:r>
              <a:rPr lang="en-US" sz="3000" i="1">
                <a:solidFill>
                  <a:srgbClr val="FFFFFF"/>
                </a:solidFill>
                <a:effectLst>
                  <a:outerShdw blurRad="38100" dist="38100" dir="2700000" algn="tl">
                    <a:srgbClr val="000000"/>
                  </a:outerShdw>
                </a:effectLst>
              </a:rPr>
              <a:t>‘traffic light’ is red</a:t>
            </a:r>
            <a:r>
              <a:rPr lang="en-US" sz="3000">
                <a:solidFill>
                  <a:srgbClr val="FFFFFF"/>
                </a:solidFill>
                <a:effectLst>
                  <a:outerShdw blurRad="38100" dist="38100" dir="2700000" algn="tl">
                    <a:srgbClr val="000000"/>
                  </a:outerShdw>
                </a:effectLst>
              </a:rPr>
              <a:t>, which is still in the database. As a consequence, object </a:t>
            </a:r>
            <a:r>
              <a:rPr lang="en-US" sz="3000" i="1">
                <a:solidFill>
                  <a:srgbClr val="FFFFFF"/>
                </a:solidFill>
                <a:effectLst>
                  <a:outerShdw blurRad="38100" dist="38100" dir="2700000" algn="tl">
                    <a:srgbClr val="000000"/>
                  </a:outerShdw>
                </a:effectLst>
              </a:rPr>
              <a:t>action </a:t>
            </a:r>
            <a:r>
              <a:rPr lang="en-US" sz="3000">
                <a:solidFill>
                  <a:srgbClr val="FFFFFF"/>
                </a:solidFill>
                <a:effectLst>
                  <a:outerShdw blurRad="38100" dist="38100" dir="2700000" algn="tl">
                    <a:srgbClr val="000000"/>
                  </a:outerShdw>
                </a:effectLst>
              </a:rPr>
              <a:t>takes new value </a:t>
            </a:r>
            <a:r>
              <a:rPr lang="en-US" sz="3000" i="1">
                <a:solidFill>
                  <a:srgbClr val="FFFFFF"/>
                </a:solidFill>
                <a:effectLst>
                  <a:outerShdw blurRad="38100" dist="38100" dir="2700000" algn="tl">
                    <a:srgbClr val="000000"/>
                  </a:outerShdw>
                </a:effectLst>
              </a:rPr>
              <a:t>go</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028"/>
          <p:cNvSpPr>
            <a:spLocks noChangeArrowheads="1"/>
          </p:cNvSpPr>
          <p:nvPr/>
        </p:nvSpPr>
        <p:spPr bwMode="auto">
          <a:xfrm>
            <a:off x="304800" y="458788"/>
            <a:ext cx="8555038"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300" b="1">
                <a:solidFill>
                  <a:srgbClr val="FBFE00"/>
                </a:solidFill>
                <a:effectLst>
                  <a:outerShdw blurRad="38100" dist="38100" dir="2700000" algn="tl">
                    <a:srgbClr val="000000"/>
                  </a:outerShdw>
                </a:effectLst>
              </a:rPr>
              <a:t>Rules as a knowledge representation technique</a:t>
            </a:r>
          </a:p>
        </p:txBody>
      </p:sp>
      <p:sp>
        <p:nvSpPr>
          <p:cNvPr id="15365" name="Rectangle 1029"/>
          <p:cNvSpPr>
            <a:spLocks noChangeArrowheads="1"/>
          </p:cNvSpPr>
          <p:nvPr/>
        </p:nvSpPr>
        <p:spPr bwMode="auto">
          <a:xfrm>
            <a:off x="279400" y="1155700"/>
            <a:ext cx="857726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81000" indent="-381000">
              <a:spcBef>
                <a:spcPct val="2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term</a:t>
            </a:r>
            <a:r>
              <a:rPr lang="en-US" sz="3000" b="1" i="1">
                <a:solidFill>
                  <a:srgbClr val="000000"/>
                </a:solidFill>
                <a:effectLst>
                  <a:outerShdw blurRad="38100" dist="38100" dir="2700000" algn="tl">
                    <a:srgbClr val="FFFFFF"/>
                  </a:outerShdw>
                </a:effectLst>
              </a:rPr>
              <a:t> </a:t>
            </a:r>
            <a:r>
              <a:rPr lang="en-US" sz="3000" b="1" i="1">
                <a:solidFill>
                  <a:srgbClr val="FBFE00"/>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in AI, which is the most commonly used type of knowledge representation, can be defined as an IF-THEN structure that relates given information or facts in the IF part to some action in the THEN part. A rule provides some description  of how to solve a problem. Rules are relatively  easy to create and understand.</a:t>
            </a:r>
          </a:p>
          <a:p>
            <a:pPr marL="381000" indent="-381000">
              <a:spcBef>
                <a:spcPct val="2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Any rule consists of two parts: the IF part, called        the </a:t>
            </a:r>
            <a:r>
              <a:rPr lang="en-US" sz="3000" b="1" i="1">
                <a:solidFill>
                  <a:srgbClr val="FBFE00"/>
                </a:solidFill>
                <a:effectLst>
                  <a:outerShdw blurRad="38100" dist="38100" dir="2700000" algn="tl">
                    <a:srgbClr val="000000"/>
                  </a:outerShdw>
                </a:effectLst>
              </a:rPr>
              <a:t>antecedent </a:t>
            </a:r>
            <a:r>
              <a:rPr lang="en-US" sz="3000">
                <a:solidFill>
                  <a:srgbClr val="FFFFFF"/>
                </a:solidFill>
                <a:effectLst>
                  <a:outerShdw blurRad="38100" dist="38100" dir="2700000" algn="tl">
                    <a:srgbClr val="000000"/>
                  </a:outerShdw>
                </a:effectLst>
              </a:rPr>
              <a:t>(</a:t>
            </a:r>
            <a:r>
              <a:rPr lang="en-US" sz="3000" b="1" i="1">
                <a:solidFill>
                  <a:srgbClr val="FBFE00"/>
                </a:solidFill>
                <a:effectLst>
                  <a:outerShdw blurRad="38100" dist="38100" dir="2700000" algn="tl">
                    <a:srgbClr val="000000"/>
                  </a:outerShdw>
                </a:effectLst>
              </a:rPr>
              <a:t>premise </a:t>
            </a:r>
            <a:r>
              <a:rPr lang="en-US" sz="3000">
                <a:solidFill>
                  <a:srgbClr val="FFFFFF"/>
                </a:solidFill>
                <a:effectLst>
                  <a:outerShdw blurRad="38100" dist="38100" dir="2700000" algn="tl">
                    <a:srgbClr val="000000"/>
                  </a:outerShdw>
                </a:effectLst>
              </a:rPr>
              <a:t>or </a:t>
            </a:r>
            <a:r>
              <a:rPr lang="en-US" sz="3000" b="1" i="1">
                <a:solidFill>
                  <a:srgbClr val="FBFE00"/>
                </a:solidFill>
                <a:effectLst>
                  <a:outerShdw blurRad="38100" dist="38100" dir="2700000" algn="tl">
                    <a:srgbClr val="000000"/>
                  </a:outerShdw>
                </a:effectLst>
              </a:rPr>
              <a:t>condition</a:t>
            </a:r>
            <a:r>
              <a:rPr lang="en-US" sz="3000">
                <a:solidFill>
                  <a:srgbClr val="FFFFFF"/>
                </a:solidFill>
                <a:effectLst>
                  <a:outerShdw blurRad="38100" dist="38100" dir="2700000" algn="tl">
                    <a:srgbClr val="000000"/>
                  </a:outerShdw>
                </a:effectLst>
              </a:rPr>
              <a:t>) and the  THEN part called the </a:t>
            </a:r>
            <a:r>
              <a:rPr lang="en-US" sz="3000" b="1" i="1">
                <a:solidFill>
                  <a:srgbClr val="FBFE00"/>
                </a:solidFill>
                <a:effectLst>
                  <a:outerShdw blurRad="38100" dist="38100" dir="2700000" algn="tl">
                    <a:srgbClr val="000000"/>
                  </a:outerShdw>
                </a:effectLst>
              </a:rPr>
              <a:t>consequent </a:t>
            </a:r>
            <a:r>
              <a:rPr lang="en-US" sz="3000">
                <a:solidFill>
                  <a:srgbClr val="FFFFFF"/>
                </a:solidFill>
                <a:effectLst>
                  <a:outerShdw blurRad="38100" dist="38100" dir="2700000" algn="tl">
                    <a:srgbClr val="000000"/>
                  </a:outerShdw>
                </a:effectLst>
              </a:rPr>
              <a:t>(</a:t>
            </a:r>
            <a:r>
              <a:rPr lang="en-US" sz="3000" b="1" i="1">
                <a:solidFill>
                  <a:srgbClr val="FBFE00"/>
                </a:solidFill>
                <a:effectLst>
                  <a:outerShdw blurRad="38100" dist="38100" dir="2700000" algn="tl">
                    <a:srgbClr val="000000"/>
                  </a:outerShdw>
                </a:effectLst>
              </a:rPr>
              <a:t>conclusion </a:t>
            </a:r>
            <a:r>
              <a:rPr lang="en-US" sz="3000">
                <a:solidFill>
                  <a:srgbClr val="FFFFFF"/>
                </a:solidFill>
                <a:effectLst>
                  <a:outerShdw blurRad="38100" dist="38100" dir="2700000" algn="tl">
                    <a:srgbClr val="000000"/>
                  </a:outerShdw>
                </a:effectLst>
              </a:rPr>
              <a:t>or </a:t>
            </a:r>
            <a:r>
              <a:rPr lang="en-US" sz="3000" b="1" i="1">
                <a:solidFill>
                  <a:srgbClr val="FBFE00"/>
                </a:solidFill>
                <a:effectLst>
                  <a:outerShdw blurRad="38100" dist="38100" dir="2700000" algn="tl">
                    <a:srgbClr val="000000"/>
                  </a:outerShdw>
                </a:effectLst>
              </a:rPr>
              <a:t>action</a:t>
            </a:r>
            <a:r>
              <a:rPr lang="en-US" sz="3000">
                <a:solidFill>
                  <a:srgbClr val="FFFFFF"/>
                </a:solidFill>
                <a:effectLst>
                  <a:outerShdw blurRad="38100" dist="38100" dir="2700000" algn="tl">
                    <a:srgbClr val="000000"/>
                  </a:outerShdw>
                </a:effectLst>
              </a:rPr>
              <a:t>).</a:t>
            </a:r>
            <a:endParaRPr lang="en-US" sz="3000">
              <a:solidFill>
                <a:srgbClr val="000000"/>
              </a:solidFill>
              <a:effectLst>
                <a:outerShdw blurRad="38100" dist="38100" dir="2700000" algn="tl">
                  <a:srgbClr val="FFFFFF"/>
                </a:outerShdw>
              </a:effectLst>
              <a:latin typeface="MonotypeSorts"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65200" y="209550"/>
            <a:ext cx="721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Methods used for conflict resolution</a:t>
            </a:r>
          </a:p>
        </p:txBody>
      </p:sp>
      <p:sp>
        <p:nvSpPr>
          <p:cNvPr id="51203" name="Rectangle 3"/>
          <p:cNvSpPr>
            <a:spLocks noChangeArrowheads="1"/>
          </p:cNvSpPr>
          <p:nvPr/>
        </p:nvSpPr>
        <p:spPr bwMode="auto">
          <a:xfrm>
            <a:off x="279400" y="968375"/>
            <a:ext cx="8534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Fire the rule with the </a:t>
            </a:r>
            <a:r>
              <a:rPr lang="en-US" sz="3000" b="1" i="1">
                <a:solidFill>
                  <a:srgbClr val="FBFE00"/>
                </a:solidFill>
                <a:effectLst>
                  <a:outerShdw blurRad="38100" dist="38100" dir="2700000" algn="tl">
                    <a:srgbClr val="000000"/>
                  </a:outerShdw>
                </a:effectLst>
              </a:rPr>
              <a:t>highest priority</a:t>
            </a:r>
            <a:r>
              <a:rPr lang="en-US" sz="3000">
                <a:solidFill>
                  <a:srgbClr val="FFFFFF"/>
                </a:solidFill>
                <a:effectLst>
                  <a:outerShdw blurRad="38100" dist="38100" dir="2700000" algn="tl">
                    <a:srgbClr val="000000"/>
                  </a:outerShdw>
                </a:effectLst>
              </a:rPr>
              <a:t>. In simple applications, the priority can be established by placing the rules in an appropriate order in the knowledge base. Usually this strategy works well for expert systems with around 100 rules. </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Fire the </a:t>
            </a:r>
            <a:r>
              <a:rPr lang="en-US" sz="3000" b="1" i="1">
                <a:solidFill>
                  <a:srgbClr val="FBFE00"/>
                </a:solidFill>
                <a:effectLst>
                  <a:outerShdw blurRad="38100" dist="38100" dir="2700000" algn="tl">
                    <a:srgbClr val="000000"/>
                  </a:outerShdw>
                </a:effectLst>
              </a:rPr>
              <a:t>most specific rule</a:t>
            </a:r>
            <a:r>
              <a:rPr lang="en-US" sz="3000">
                <a:solidFill>
                  <a:srgbClr val="FFFFFF"/>
                </a:solidFill>
                <a:effectLst>
                  <a:outerShdw blurRad="38100" dist="38100" dir="2700000" algn="tl">
                    <a:srgbClr val="000000"/>
                  </a:outerShdw>
                </a:effectLst>
              </a:rPr>
              <a:t>. This method is also known as the </a:t>
            </a:r>
            <a:r>
              <a:rPr lang="en-US" sz="3000" b="1" i="1">
                <a:solidFill>
                  <a:srgbClr val="FBFE00"/>
                </a:solidFill>
                <a:effectLst>
                  <a:outerShdw blurRad="38100" dist="38100" dir="2700000" algn="tl">
                    <a:srgbClr val="000000"/>
                  </a:outerShdw>
                </a:effectLst>
              </a:rPr>
              <a:t>longest matching strategy</a:t>
            </a:r>
            <a:r>
              <a:rPr lang="en-US" sz="3000">
                <a:solidFill>
                  <a:srgbClr val="FFFFFF"/>
                </a:solidFill>
                <a:effectLst>
                  <a:outerShdw blurRad="38100" dist="38100" dir="2700000" algn="tl">
                    <a:srgbClr val="000000"/>
                  </a:outerShdw>
                </a:effectLst>
              </a:rPr>
              <a:t>. It is   based on the assumption that a specific rule processes more information than a general one.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79400" y="784225"/>
            <a:ext cx="8534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Fire the rule that uses the </a:t>
            </a:r>
            <a:r>
              <a:rPr lang="en-US" sz="3000" b="1" i="1">
                <a:solidFill>
                  <a:srgbClr val="FBFE00"/>
                </a:solidFill>
                <a:effectLst>
                  <a:outerShdw blurRad="38100" dist="38100" dir="2700000" algn="tl">
                    <a:srgbClr val="000000"/>
                  </a:outerShdw>
                </a:effectLst>
              </a:rPr>
              <a:t>data most recently entered </a:t>
            </a:r>
            <a:r>
              <a:rPr lang="en-US" sz="3000">
                <a:solidFill>
                  <a:srgbClr val="FFFFFF"/>
                </a:solidFill>
                <a:effectLst>
                  <a:outerShdw blurRad="38100" dist="38100" dir="2700000" algn="tl">
                    <a:srgbClr val="000000"/>
                  </a:outerShdw>
                </a:effectLst>
              </a:rPr>
              <a:t>in the database. This method relies on time tags attached to each fact in the database. In the conflict set, the expert system first fires the rule whose antecedent uses the data most recently added to the database.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757488" y="203200"/>
            <a:ext cx="3627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Metaknowledge</a:t>
            </a:r>
          </a:p>
        </p:txBody>
      </p:sp>
      <p:sp>
        <p:nvSpPr>
          <p:cNvPr id="53251" name="Rectangle 3"/>
          <p:cNvSpPr>
            <a:spLocks noChangeArrowheads="1"/>
          </p:cNvSpPr>
          <p:nvPr/>
        </p:nvSpPr>
        <p:spPr bwMode="auto">
          <a:xfrm>
            <a:off x="279400" y="1266825"/>
            <a:ext cx="83439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Metaknowledge can be simply defined as </a:t>
            </a:r>
            <a:r>
              <a:rPr lang="en-US" sz="3000" b="1" i="1">
                <a:solidFill>
                  <a:srgbClr val="FBFE00"/>
                </a:solidFill>
                <a:effectLst>
                  <a:outerShdw blurRad="38100" dist="38100" dir="2700000" algn="tl">
                    <a:srgbClr val="000000"/>
                  </a:outerShdw>
                </a:effectLst>
              </a:rPr>
              <a:t>knowledge about knowledge</a:t>
            </a:r>
            <a:r>
              <a:rPr lang="en-US" sz="3000">
                <a:solidFill>
                  <a:srgbClr val="FFFFFF"/>
                </a:solidFill>
                <a:effectLst>
                  <a:outerShdw blurRad="38100" dist="38100" dir="2700000" algn="tl">
                    <a:srgbClr val="000000"/>
                  </a:outerShdw>
                </a:effectLst>
              </a:rPr>
              <a:t>. Metaknowledge is knowledge about the use and control of domain knowledge in an expert system.</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rule-based expert systems, metaknowledge is represented by </a:t>
            </a:r>
            <a:r>
              <a:rPr lang="en-US" sz="3000" b="1">
                <a:solidFill>
                  <a:srgbClr val="FBFE00"/>
                </a:solidFill>
                <a:effectLst>
                  <a:outerShdw blurRad="38100" dist="38100" dir="2700000" algn="tl">
                    <a:srgbClr val="000000"/>
                  </a:outerShdw>
                </a:effectLst>
              </a:rPr>
              <a:t>metarules</a:t>
            </a:r>
            <a:r>
              <a:rPr lang="en-US" sz="3000">
                <a:solidFill>
                  <a:srgbClr val="FFFFFF"/>
                </a:solidFill>
                <a:effectLst>
                  <a:outerShdw blurRad="38100" dist="38100" dir="2700000" algn="tl">
                    <a:srgbClr val="000000"/>
                  </a:outerShdw>
                </a:effectLst>
              </a:rPr>
              <a:t>. A metarule determines a strategy for the use of task-specific rules in the expert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378200" y="206375"/>
            <a:ext cx="2386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Metarules</a:t>
            </a:r>
          </a:p>
        </p:txBody>
      </p:sp>
      <p:sp>
        <p:nvSpPr>
          <p:cNvPr id="54275" name="Rectangle 3"/>
          <p:cNvSpPr>
            <a:spLocks noChangeArrowheads="1"/>
          </p:cNvSpPr>
          <p:nvPr/>
        </p:nvSpPr>
        <p:spPr bwMode="auto">
          <a:xfrm>
            <a:off x="279400" y="1254125"/>
            <a:ext cx="8724900" cy="37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b="1" i="1">
                <a:solidFill>
                  <a:srgbClr val="FFFFFF"/>
                </a:solidFill>
                <a:effectLst>
                  <a:outerShdw blurRad="38100" dist="38100" dir="2700000" algn="tl">
                    <a:srgbClr val="000000"/>
                  </a:outerShdw>
                </a:effectLst>
              </a:rPr>
              <a:t>Metarule </a:t>
            </a:r>
            <a:r>
              <a:rPr lang="en-US" sz="3000" b="1">
                <a:solidFill>
                  <a:srgbClr val="FFFFFF"/>
                </a:solidFill>
                <a:effectLst>
                  <a:outerShdw blurRad="38100" dist="38100" dir="2700000" algn="tl">
                    <a:srgbClr val="000000"/>
                  </a:outerShdw>
                </a:effectLst>
              </a:rPr>
              <a:t>1:</a:t>
            </a:r>
          </a:p>
          <a:p>
            <a:pPr marL="381000" indent="-381000">
              <a:spcBef>
                <a:spcPct val="30000"/>
              </a:spcBef>
              <a:buClr>
                <a:schemeClr val="tx2"/>
              </a:buClr>
              <a:buFont typeface="Wingdings" pitchFamily="2" charset="2"/>
              <a:buNone/>
            </a:pPr>
            <a:r>
              <a:rPr lang="en-US" sz="3000">
                <a:solidFill>
                  <a:srgbClr val="FFFFFF"/>
                </a:solidFill>
                <a:effectLst>
                  <a:outerShdw blurRad="38100" dist="38100" dir="2700000" algn="tl">
                    <a:srgbClr val="000000"/>
                  </a:outerShdw>
                </a:effectLst>
              </a:rPr>
              <a:t>	Rules supplied by experts have higher priorities than rules supplied by novices. </a:t>
            </a:r>
          </a:p>
          <a:p>
            <a:pPr marL="381000" indent="-381000">
              <a:spcBef>
                <a:spcPct val="50000"/>
              </a:spcBef>
              <a:buClr>
                <a:schemeClr val="tx2"/>
              </a:buClr>
              <a:buFont typeface="Wingdings" pitchFamily="2" charset="2"/>
              <a:buChar char="n"/>
            </a:pPr>
            <a:r>
              <a:rPr lang="en-US" sz="3000" b="1" i="1">
                <a:solidFill>
                  <a:srgbClr val="FFFFFF"/>
                </a:solidFill>
                <a:effectLst>
                  <a:outerShdw blurRad="38100" dist="38100" dir="2700000" algn="tl">
                    <a:srgbClr val="000000"/>
                  </a:outerShdw>
                </a:effectLst>
              </a:rPr>
              <a:t>Metarule </a:t>
            </a:r>
            <a:r>
              <a:rPr lang="en-US" sz="3000" b="1">
                <a:solidFill>
                  <a:srgbClr val="FFFFFF"/>
                </a:solidFill>
                <a:effectLst>
                  <a:outerShdw blurRad="38100" dist="38100" dir="2700000" algn="tl">
                    <a:srgbClr val="000000"/>
                  </a:outerShdw>
                </a:effectLst>
              </a:rPr>
              <a:t>2:</a:t>
            </a:r>
          </a:p>
          <a:p>
            <a:pPr marL="381000" indent="-381000">
              <a:spcBef>
                <a:spcPct val="30000"/>
              </a:spcBef>
            </a:pPr>
            <a:r>
              <a:rPr lang="en-US" sz="3000">
                <a:solidFill>
                  <a:srgbClr val="FFFFFF"/>
                </a:solidFill>
                <a:effectLst>
                  <a:outerShdw blurRad="38100" dist="38100" dir="2700000" algn="tl">
                    <a:srgbClr val="000000"/>
                  </a:outerShdw>
                </a:effectLst>
              </a:rPr>
              <a:t>	Rules governing the rescue of human lives have higher priorities than rules concerned with clearing overloads on power system equipment.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4800" y="219075"/>
            <a:ext cx="85439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800" b="1">
                <a:solidFill>
                  <a:srgbClr val="FBFE00"/>
                </a:solidFill>
                <a:effectLst>
                  <a:outerShdw blurRad="38100" dist="38100" dir="2700000" algn="tl">
                    <a:srgbClr val="000000"/>
                  </a:outerShdw>
                </a:effectLst>
              </a:rPr>
              <a:t>Advantages of rule-based expert systems</a:t>
            </a:r>
          </a:p>
        </p:txBody>
      </p:sp>
      <p:sp>
        <p:nvSpPr>
          <p:cNvPr id="55299" name="Rectangle 3"/>
          <p:cNvSpPr>
            <a:spLocks noChangeArrowheads="1"/>
          </p:cNvSpPr>
          <p:nvPr/>
        </p:nvSpPr>
        <p:spPr bwMode="auto">
          <a:xfrm>
            <a:off x="279400" y="949325"/>
            <a:ext cx="8382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Font typeface="Wingdings" pitchFamily="2" charset="2"/>
              <a:buChar char="n"/>
            </a:pPr>
            <a:r>
              <a:rPr lang="en-US" sz="3000" b="1">
                <a:solidFill>
                  <a:srgbClr val="FBFE00"/>
                </a:solidFill>
                <a:effectLst>
                  <a:outerShdw blurRad="38100" dist="38100" dir="2700000" algn="tl">
                    <a:srgbClr val="000000"/>
                  </a:outerShdw>
                </a:effectLst>
              </a:rPr>
              <a:t>Natural knowledge representation</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An expert usually explains the problem-solving procedure with such expressions as this: “In such-and-such situation, I do so-and-so”. These expressions can be represented quite naturally as IF-THEN production rules.</a:t>
            </a:r>
          </a:p>
          <a:p>
            <a:pPr marL="381000" indent="-381000">
              <a:spcBef>
                <a:spcPct val="30000"/>
              </a:spcBef>
              <a:buFont typeface="Wingdings" pitchFamily="2" charset="2"/>
              <a:buChar char="n"/>
            </a:pPr>
            <a:r>
              <a:rPr lang="en-US" sz="3000" b="1">
                <a:solidFill>
                  <a:srgbClr val="FBFE00"/>
                </a:solidFill>
                <a:effectLst>
                  <a:outerShdw blurRad="38100" dist="38100" dir="2700000" algn="tl">
                    <a:srgbClr val="000000"/>
                  </a:outerShdw>
                </a:effectLst>
              </a:rPr>
              <a:t>Uniform structure</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Production rules have the uniform IF-THEN structure. Each rule is an independent piece of knowledge. The very syntax of production rules enables them to be self-documented.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46100" y="219075"/>
            <a:ext cx="810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Advantages of rule-based expert systems</a:t>
            </a:r>
          </a:p>
        </p:txBody>
      </p:sp>
      <p:sp>
        <p:nvSpPr>
          <p:cNvPr id="56323" name="Rectangle 3"/>
          <p:cNvSpPr>
            <a:spLocks noChangeArrowheads="1"/>
          </p:cNvSpPr>
          <p:nvPr/>
        </p:nvSpPr>
        <p:spPr bwMode="auto">
          <a:xfrm>
            <a:off x="279400" y="9398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Font typeface="Wingdings" pitchFamily="2" charset="2"/>
              <a:buChar char="n"/>
            </a:pPr>
            <a:r>
              <a:rPr lang="en-US" sz="3000" b="1">
                <a:solidFill>
                  <a:srgbClr val="FBFE00"/>
                </a:solidFill>
                <a:effectLst>
                  <a:outerShdw blurRad="38100" dist="38100" dir="2700000" algn="tl">
                    <a:srgbClr val="000000"/>
                  </a:outerShdw>
                </a:effectLst>
              </a:rPr>
              <a:t>Separation of knowledge from its processing</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The structure of a rule-based expert system provides an effective separation of the knowledge base from the inference engine. This makes it possible to develop different applications using the same expert system shell.</a:t>
            </a:r>
          </a:p>
          <a:p>
            <a:pPr marL="381000" indent="-381000">
              <a:spcBef>
                <a:spcPct val="30000"/>
              </a:spcBef>
              <a:buFont typeface="Wingdings" pitchFamily="2" charset="2"/>
              <a:buChar char="n"/>
            </a:pPr>
            <a:r>
              <a:rPr lang="en-US" sz="3000" b="1" i="1">
                <a:solidFill>
                  <a:srgbClr val="FBFE00"/>
                </a:solidFill>
                <a:effectLst>
                  <a:outerShdw blurRad="38100" dist="38100" dir="2700000" algn="tl">
                    <a:srgbClr val="000000"/>
                  </a:outerShdw>
                </a:effectLst>
              </a:rPr>
              <a:t>Dealing with incomplete and uncertain knowledge</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Most rule-based expert systems are capable of representing and reasoning with incomplete and uncertain knowledge.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79400" y="92075"/>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Disadvantages of rule-based expert systems</a:t>
            </a:r>
          </a:p>
        </p:txBody>
      </p:sp>
      <p:sp>
        <p:nvSpPr>
          <p:cNvPr id="57347" name="Rectangle 3"/>
          <p:cNvSpPr>
            <a:spLocks noChangeArrowheads="1"/>
          </p:cNvSpPr>
          <p:nvPr/>
        </p:nvSpPr>
        <p:spPr bwMode="auto">
          <a:xfrm>
            <a:off x="292100" y="784225"/>
            <a:ext cx="8407400" cy="55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Font typeface="Wingdings" pitchFamily="2" charset="2"/>
              <a:buChar char="n"/>
            </a:pPr>
            <a:r>
              <a:rPr lang="en-US" sz="2900" b="1">
                <a:solidFill>
                  <a:srgbClr val="FBFE00"/>
                </a:solidFill>
                <a:effectLst>
                  <a:outerShdw blurRad="38100" dist="38100" dir="2700000" algn="tl">
                    <a:srgbClr val="000000"/>
                  </a:outerShdw>
                </a:effectLst>
              </a:rPr>
              <a:t>Opaque relations between rules</a:t>
            </a:r>
            <a:r>
              <a:rPr lang="en-US" sz="2900" i="1">
                <a:solidFill>
                  <a:srgbClr val="FFFFFF"/>
                </a:solidFill>
                <a:effectLst>
                  <a:outerShdw blurRad="38100" dist="38100" dir="2700000" algn="tl">
                    <a:srgbClr val="000000"/>
                  </a:outerShdw>
                </a:effectLst>
              </a:rPr>
              <a:t>. </a:t>
            </a:r>
            <a:r>
              <a:rPr lang="en-US" sz="2900">
                <a:solidFill>
                  <a:srgbClr val="FFFFFF"/>
                </a:solidFill>
                <a:effectLst>
                  <a:outerShdw blurRad="38100" dist="38100" dir="2700000" algn="tl">
                    <a:srgbClr val="000000"/>
                  </a:outerShdw>
                </a:effectLst>
              </a:rPr>
              <a:t>Although the individual production rules are relatively simple and self-documented, their logical interactions within the large set of rules may be opaque. Rule-based systems make it difficult to observe how individual rules serve the overall strategy.</a:t>
            </a:r>
          </a:p>
          <a:p>
            <a:pPr marL="381000" indent="-381000">
              <a:spcBef>
                <a:spcPct val="30000"/>
              </a:spcBef>
              <a:buFont typeface="Wingdings" pitchFamily="2" charset="2"/>
              <a:buChar char="n"/>
            </a:pPr>
            <a:r>
              <a:rPr lang="en-US" sz="2900" b="1">
                <a:solidFill>
                  <a:srgbClr val="FBFE00"/>
                </a:solidFill>
                <a:effectLst>
                  <a:outerShdw blurRad="38100" dist="38100" dir="2700000" algn="tl">
                    <a:srgbClr val="000000"/>
                  </a:outerShdw>
                </a:effectLst>
              </a:rPr>
              <a:t>Ineffective search strategy</a:t>
            </a:r>
            <a:r>
              <a:rPr lang="en-US" sz="2900" i="1">
                <a:solidFill>
                  <a:srgbClr val="FFFFFF"/>
                </a:solidFill>
                <a:effectLst>
                  <a:outerShdw blurRad="38100" dist="38100" dir="2700000" algn="tl">
                    <a:srgbClr val="000000"/>
                  </a:outerShdw>
                </a:effectLst>
              </a:rPr>
              <a:t>. </a:t>
            </a:r>
            <a:r>
              <a:rPr lang="en-US" sz="2900">
                <a:solidFill>
                  <a:srgbClr val="FFFFFF"/>
                </a:solidFill>
                <a:effectLst>
                  <a:outerShdw blurRad="38100" dist="38100" dir="2700000" algn="tl">
                    <a:srgbClr val="000000"/>
                  </a:outerShdw>
                </a:effectLst>
              </a:rPr>
              <a:t>The inference engine applies an exhaustive search through all the production rules during each cycle. Expert systems with a large set of rules (over 100 rules) can be slow, and thus large rule-based systems can be unsuitable for real-time applications.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85750" y="409575"/>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Disadvantages of rule-based expert systems</a:t>
            </a:r>
          </a:p>
        </p:txBody>
      </p:sp>
      <p:sp>
        <p:nvSpPr>
          <p:cNvPr id="58371" name="Rectangle 3"/>
          <p:cNvSpPr>
            <a:spLocks noChangeArrowheads="1"/>
          </p:cNvSpPr>
          <p:nvPr/>
        </p:nvSpPr>
        <p:spPr bwMode="auto">
          <a:xfrm>
            <a:off x="279400" y="1254125"/>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spcBef>
                <a:spcPct val="50000"/>
              </a:spcBef>
              <a:buFont typeface="Wingdings" pitchFamily="2" charset="2"/>
              <a:buChar char="n"/>
            </a:pPr>
            <a:r>
              <a:rPr lang="en-US" sz="3000" b="1" i="1">
                <a:solidFill>
                  <a:srgbClr val="FBFE00"/>
                </a:solidFill>
                <a:effectLst>
                  <a:outerShdw blurRad="38100" dist="38100" dir="2700000" algn="tl">
                    <a:srgbClr val="000000"/>
                  </a:outerShdw>
                </a:effectLst>
              </a:rPr>
              <a:t>Inability to learn</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In general, rule-based expert systems do not have an ability to learn from the experience. Unlike a human expert, who knows when to “break the rules”, an expert system cannot automatically modify its knowledge base, or adjust existing rules or add new ones. The knowledge engineer is still responsible for revising and maintaining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idx="4294967295"/>
          </p:nvPr>
        </p:nvSpPr>
        <p:spPr>
          <a:xfrm>
            <a:off x="276225" y="1358900"/>
            <a:ext cx="8702675" cy="3200400"/>
          </a:xfrm>
        </p:spPr>
        <p:txBody>
          <a:bodyPr/>
          <a:lstStyle/>
          <a:p>
            <a:pPr marL="381000" indent="-381000" algn="l">
              <a:buClr>
                <a:schemeClr val="tx2"/>
              </a:buClr>
              <a:buFont typeface="Wingdings" pitchFamily="2" charset="2"/>
              <a:buChar char="n"/>
            </a:pPr>
            <a:r>
              <a:rPr lang="en-US" sz="3000">
                <a:solidFill>
                  <a:srgbClr val="FFFFFF"/>
                </a:solidFill>
              </a:rPr>
              <a:t>A rule can have multiple antecedents joined by the keywords </a:t>
            </a:r>
            <a:r>
              <a:rPr lang="en-US" sz="3000" b="1">
                <a:solidFill>
                  <a:srgbClr val="FBFE00"/>
                </a:solidFill>
              </a:rPr>
              <a:t>AND </a:t>
            </a:r>
            <a:r>
              <a:rPr lang="en-US" sz="3000">
                <a:solidFill>
                  <a:srgbClr val="FFFFFF"/>
                </a:solidFill>
              </a:rPr>
              <a:t>(</a:t>
            </a:r>
            <a:r>
              <a:rPr lang="en-US" sz="3000" b="1">
                <a:solidFill>
                  <a:srgbClr val="FBFE00"/>
                </a:solidFill>
              </a:rPr>
              <a:t>conjunction</a:t>
            </a:r>
            <a:r>
              <a:rPr lang="en-US" sz="3000">
                <a:solidFill>
                  <a:srgbClr val="FFFFFF"/>
                </a:solidFill>
              </a:rPr>
              <a:t>), </a:t>
            </a:r>
            <a:r>
              <a:rPr lang="en-US" sz="3000" b="1">
                <a:solidFill>
                  <a:srgbClr val="FBFE00"/>
                </a:solidFill>
              </a:rPr>
              <a:t>OR </a:t>
            </a:r>
            <a:r>
              <a:rPr lang="en-US" sz="3000">
                <a:solidFill>
                  <a:srgbClr val="FFFFFF"/>
                </a:solidFill>
              </a:rPr>
              <a:t>(</a:t>
            </a:r>
            <a:r>
              <a:rPr lang="en-US" sz="3000" b="1">
                <a:solidFill>
                  <a:srgbClr val="FBFE00"/>
                </a:solidFill>
              </a:rPr>
              <a:t>disjunction</a:t>
            </a:r>
            <a:r>
              <a:rPr lang="en-US" sz="3000">
                <a:solidFill>
                  <a:srgbClr val="FFFFFF"/>
                </a:solidFill>
              </a:rPr>
              <a:t>) or a combination of both.</a:t>
            </a:r>
            <a:br>
              <a:rPr lang="en-US" sz="3000">
                <a:solidFill>
                  <a:srgbClr val="FFFFFF"/>
                </a:solidFill>
              </a:rPr>
            </a:br>
            <a:r>
              <a:rPr lang="en-US" sz="3000">
                <a:solidFill>
                  <a:srgbClr val="FFFFFF"/>
                </a:solidFill>
              </a:rPr>
              <a:t/>
            </a:r>
            <a:br>
              <a:rPr lang="en-US" sz="3000">
                <a:solidFill>
                  <a:srgbClr val="FFFFFF"/>
                </a:solidFill>
              </a:rPr>
            </a:br>
            <a:r>
              <a:rPr lang="en-US" sz="3000">
                <a:solidFill>
                  <a:srgbClr val="FFFFFF"/>
                </a:solidFill>
              </a:rPr>
              <a:t>IF 		</a:t>
            </a:r>
            <a:r>
              <a:rPr lang="en-US" sz="3000">
                <a:solidFill>
                  <a:srgbClr val="FFFFFF"/>
                </a:solidFill>
                <a:latin typeface="Symbol" pitchFamily="18" charset="2"/>
              </a:rPr>
              <a:t>&lt;</a:t>
            </a:r>
            <a:r>
              <a:rPr lang="en-US" sz="3000">
                <a:solidFill>
                  <a:srgbClr val="FFFFFF"/>
                </a:solidFill>
              </a:rPr>
              <a:t>antecedent 1</a:t>
            </a:r>
            <a:r>
              <a:rPr lang="en-US" sz="3000">
                <a:solidFill>
                  <a:srgbClr val="FFFFFF"/>
                </a:solidFill>
                <a:latin typeface="Symbol" pitchFamily="18" charset="2"/>
              </a:rPr>
              <a:t>&gt;</a:t>
            </a:r>
            <a:br>
              <a:rPr lang="en-US" sz="3000">
                <a:solidFill>
                  <a:srgbClr val="FFFFFF"/>
                </a:solidFill>
                <a:latin typeface="Symbol" pitchFamily="18" charset="2"/>
              </a:rPr>
            </a:br>
            <a:r>
              <a:rPr lang="en-US" sz="3000">
                <a:solidFill>
                  <a:srgbClr val="FFFFFF"/>
                </a:solidFill>
              </a:rPr>
              <a:t>AND 	</a:t>
            </a:r>
            <a:r>
              <a:rPr lang="en-US" sz="3000">
                <a:solidFill>
                  <a:srgbClr val="FFFFFF"/>
                </a:solidFill>
                <a:latin typeface="Symbol" pitchFamily="18" charset="2"/>
              </a:rPr>
              <a:t>&lt;</a:t>
            </a:r>
            <a:r>
              <a:rPr lang="en-US" sz="3000">
                <a:solidFill>
                  <a:srgbClr val="FFFFFF"/>
                </a:solidFill>
              </a:rPr>
              <a:t>antecedent 2</a:t>
            </a:r>
            <a:r>
              <a:rPr lang="en-US" sz="3000">
                <a:solidFill>
                  <a:srgbClr val="FFFFFF"/>
                </a:solidFill>
                <a:latin typeface="Symbol" pitchFamily="18" charset="2"/>
              </a:rPr>
              <a:t>&gt; 	</a:t>
            </a:r>
            <a:endParaRPr lang="en-US" sz="3000">
              <a:solidFill>
                <a:srgbClr val="000000"/>
              </a:solidFill>
              <a:effectLst>
                <a:outerShdw blurRad="38100" dist="38100" dir="2700000" algn="tl">
                  <a:srgbClr val="FFFFFF"/>
                </a:outerShdw>
              </a:effectLst>
            </a:endParaRPr>
          </a:p>
        </p:txBody>
      </p:sp>
      <p:sp>
        <p:nvSpPr>
          <p:cNvPr id="16387" name="Rectangle 1027"/>
          <p:cNvSpPr>
            <a:spLocks noChangeArrowheads="1"/>
          </p:cNvSpPr>
          <p:nvPr/>
        </p:nvSpPr>
        <p:spPr bwMode="auto">
          <a:xfrm>
            <a:off x="800100" y="304800"/>
            <a:ext cx="41354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IF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rPr>
              <a:t>antecedent</a:t>
            </a:r>
            <a:r>
              <a:rPr lang="en-US" sz="3000">
                <a:solidFill>
                  <a:srgbClr val="FFFFFF"/>
                </a:solidFill>
                <a:effectLst>
                  <a:outerShdw blurRad="38100" dist="38100" dir="2700000" algn="tl">
                    <a:srgbClr val="000000"/>
                  </a:outerShdw>
                </a:effectLst>
                <a:latin typeface="Symbol" pitchFamily="18" charset="2"/>
              </a:rPr>
              <a:t>&gt;</a:t>
            </a:r>
            <a:br>
              <a:rPr lang="en-US" sz="3000">
                <a:solidFill>
                  <a:srgbClr val="FFFFFF"/>
                </a:solidFill>
                <a:effectLst>
                  <a:outerShdw blurRad="38100" dist="38100" dir="2700000" algn="tl">
                    <a:srgbClr val="000000"/>
                  </a:outerShdw>
                </a:effectLst>
                <a:latin typeface="Symbol" pitchFamily="18" charset="2"/>
              </a:rPr>
            </a:br>
            <a:r>
              <a:rPr lang="en-US" sz="3000">
                <a:solidFill>
                  <a:srgbClr val="FFFFFF"/>
                </a:solidFill>
                <a:effectLst>
                  <a:outerShdw blurRad="38100" dist="38100" dir="2700000" algn="tl">
                    <a:srgbClr val="000000"/>
                  </a:outerShdw>
                </a:effectLst>
              </a:rPr>
              <a:t>THEN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rPr>
              <a:t>consequent</a:t>
            </a:r>
            <a:r>
              <a:rPr lang="en-US" sz="3000">
                <a:solidFill>
                  <a:srgbClr val="FFFFFF"/>
                </a:solidFill>
                <a:effectLst>
                  <a:outerShdw blurRad="38100" dist="38100" dir="2700000" algn="tl">
                    <a:srgbClr val="000000"/>
                  </a:outerShdw>
                </a:effectLst>
                <a:latin typeface="Symbol" pitchFamily="18" charset="2"/>
              </a:rPr>
              <a:t>&gt;</a:t>
            </a:r>
          </a:p>
        </p:txBody>
      </p:sp>
      <p:sp>
        <p:nvSpPr>
          <p:cNvPr id="16388" name="Rectangle 1028"/>
          <p:cNvSpPr>
            <a:spLocks noChangeArrowheads="1"/>
          </p:cNvSpPr>
          <p:nvPr/>
        </p:nvSpPr>
        <p:spPr bwMode="auto">
          <a:xfrm>
            <a:off x="685800" y="4724400"/>
            <a:ext cx="4294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AND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rPr>
              <a:t>antecedent </a:t>
            </a:r>
            <a:r>
              <a:rPr lang="en-US" sz="3000" i="1">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latin typeface="Symbol" pitchFamily="18" charset="2"/>
              </a:rPr>
              <a:t>&gt;    </a:t>
            </a:r>
            <a:br>
              <a:rPr lang="en-US" sz="3000">
                <a:solidFill>
                  <a:srgbClr val="FFFFFF"/>
                </a:solidFill>
                <a:effectLst>
                  <a:outerShdw blurRad="38100" dist="38100" dir="2700000" algn="tl">
                    <a:srgbClr val="000000"/>
                  </a:outerShdw>
                </a:effectLst>
                <a:latin typeface="Symbol" pitchFamily="18" charset="2"/>
              </a:rPr>
            </a:br>
            <a:r>
              <a:rPr lang="en-US" sz="3000">
                <a:solidFill>
                  <a:srgbClr val="FFFFFF"/>
                </a:solidFill>
                <a:effectLst>
                  <a:outerShdw blurRad="38100" dist="38100" dir="2700000" algn="tl">
                    <a:srgbClr val="000000"/>
                  </a:outerShdw>
                </a:effectLst>
              </a:rPr>
              <a:t>THEN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rPr>
              <a:t>consequent</a:t>
            </a:r>
            <a:r>
              <a:rPr lang="en-US" sz="3000">
                <a:solidFill>
                  <a:srgbClr val="FFFFFF"/>
                </a:solidFill>
                <a:effectLst>
                  <a:outerShdw blurRad="38100" dist="38100" dir="2700000" algn="tl">
                    <a:srgbClr val="000000"/>
                  </a:outerShdw>
                </a:effectLst>
                <a:latin typeface="Symbol" pitchFamily="18" charset="2"/>
              </a:rPr>
              <a:t>&gt;</a:t>
            </a:r>
          </a:p>
        </p:txBody>
      </p:sp>
      <p:sp>
        <p:nvSpPr>
          <p:cNvPr id="16389" name="Rectangle 1029"/>
          <p:cNvSpPr>
            <a:spLocks noChangeArrowheads="1"/>
          </p:cNvSpPr>
          <p:nvPr/>
        </p:nvSpPr>
        <p:spPr bwMode="auto">
          <a:xfrm>
            <a:off x="2774950" y="4243388"/>
            <a:ext cx="6102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pPr>
            <a:r>
              <a:rPr lang="en-US" sz="3000" b="1">
                <a:solidFill>
                  <a:srgbClr val="FFFFFF"/>
                </a:solidFill>
                <a:effectLst>
                  <a:outerShdw blurRad="38100" dist="38100" dir="2700000" algn="tl">
                    <a:srgbClr val="000000"/>
                  </a:outerShdw>
                </a:effectLst>
              </a:rPr>
              <a:t> .				       .</a:t>
            </a:r>
            <a:br>
              <a:rPr lang="en-US" sz="3000" b="1">
                <a:solidFill>
                  <a:srgbClr val="FFFFFF"/>
                </a:solidFill>
                <a:effectLst>
                  <a:outerShdw blurRad="38100" dist="38100" dir="2700000" algn="tl">
                    <a:srgbClr val="000000"/>
                  </a:outerShdw>
                </a:effectLst>
              </a:rPr>
            </a:br>
            <a:r>
              <a:rPr lang="en-US" sz="3000" b="1">
                <a:solidFill>
                  <a:srgbClr val="FFFFFF"/>
                </a:solidFill>
                <a:effectLst>
                  <a:outerShdw blurRad="38100" dist="38100" dir="2700000" algn="tl">
                    <a:srgbClr val="000000"/>
                  </a:outerShdw>
                </a:effectLst>
              </a:rPr>
              <a:t> .				       .</a:t>
            </a:r>
            <a:br>
              <a:rPr lang="en-US" sz="3000" b="1">
                <a:solidFill>
                  <a:srgbClr val="FFFFFF"/>
                </a:solidFill>
                <a:effectLst>
                  <a:outerShdw blurRad="38100" dist="38100" dir="2700000" algn="tl">
                    <a:srgbClr val="000000"/>
                  </a:outerShdw>
                </a:effectLst>
              </a:rPr>
            </a:br>
            <a:r>
              <a:rPr lang="en-US" sz="3000" b="1">
                <a:solidFill>
                  <a:srgbClr val="FFFFFF"/>
                </a:solidFill>
                <a:effectLst>
                  <a:outerShdw blurRad="38100" dist="38100" dir="2700000" algn="tl">
                    <a:srgbClr val="000000"/>
                  </a:outerShdw>
                </a:effectLst>
              </a:rPr>
              <a:t> .				       .</a:t>
            </a:r>
            <a:br>
              <a:rPr lang="en-US" sz="3000" b="1">
                <a:solidFill>
                  <a:srgbClr val="FFFFFF"/>
                </a:solidFill>
                <a:effectLst>
                  <a:outerShdw blurRad="38100" dist="38100" dir="2700000" algn="tl">
                    <a:srgbClr val="000000"/>
                  </a:outerShdw>
                </a:effectLst>
              </a:rPr>
            </a:br>
            <a:endParaRPr lang="en-US" sz="3000" b="1">
              <a:solidFill>
                <a:srgbClr val="FFFFFF"/>
              </a:solidFill>
              <a:effectLst>
                <a:outerShdw blurRad="38100" dist="38100" dir="2700000" algn="tl">
                  <a:srgbClr val="000000"/>
                </a:outerShdw>
              </a:effectLst>
            </a:endParaRPr>
          </a:p>
        </p:txBody>
      </p:sp>
      <p:sp>
        <p:nvSpPr>
          <p:cNvPr id="16390" name="Rectangle 1030"/>
          <p:cNvSpPr>
            <a:spLocks noChangeArrowheads="1"/>
          </p:cNvSpPr>
          <p:nvPr/>
        </p:nvSpPr>
        <p:spPr bwMode="auto">
          <a:xfrm>
            <a:off x="5383213" y="3336925"/>
            <a:ext cx="35321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IF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rPr>
              <a:t>antecedent 1</a:t>
            </a:r>
            <a:r>
              <a:rPr lang="en-US" sz="3000">
                <a:solidFill>
                  <a:srgbClr val="FFFFFF"/>
                </a:solidFill>
                <a:effectLst>
                  <a:outerShdw blurRad="38100" dist="38100" dir="2700000" algn="tl">
                    <a:srgbClr val="000000"/>
                  </a:outerShdw>
                </a:effectLst>
                <a:latin typeface="Symbol" pitchFamily="18" charset="2"/>
              </a:rPr>
              <a:t>&gt;</a:t>
            </a:r>
          </a:p>
        </p:txBody>
      </p:sp>
      <p:sp>
        <p:nvSpPr>
          <p:cNvPr id="16391" name="Rectangle 1031"/>
          <p:cNvSpPr>
            <a:spLocks noChangeArrowheads="1"/>
          </p:cNvSpPr>
          <p:nvPr/>
        </p:nvSpPr>
        <p:spPr bwMode="auto">
          <a:xfrm>
            <a:off x="5383213" y="3870325"/>
            <a:ext cx="35321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OR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rPr>
              <a:t>antecedent 2</a:t>
            </a:r>
            <a:r>
              <a:rPr lang="en-US" sz="3000">
                <a:solidFill>
                  <a:srgbClr val="FFFFFF"/>
                </a:solidFill>
                <a:effectLst>
                  <a:outerShdw blurRad="38100" dist="38100" dir="2700000" algn="tl">
                    <a:srgbClr val="000000"/>
                  </a:outerShdw>
                </a:effectLst>
                <a:latin typeface="Symbol" pitchFamily="18" charset="2"/>
              </a:rPr>
              <a:t>&gt;</a:t>
            </a:r>
          </a:p>
        </p:txBody>
      </p:sp>
      <p:sp>
        <p:nvSpPr>
          <p:cNvPr id="16392" name="Rectangle 1032"/>
          <p:cNvSpPr>
            <a:spLocks noChangeArrowheads="1"/>
          </p:cNvSpPr>
          <p:nvPr/>
        </p:nvSpPr>
        <p:spPr bwMode="auto">
          <a:xfrm>
            <a:off x="5349875" y="4724400"/>
            <a:ext cx="3717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OR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antecedent </a:t>
            </a:r>
            <a:r>
              <a:rPr lang="en-US" sz="3000" i="1">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latin typeface="Symbol" pitchFamily="18" charset="2"/>
              </a:rPr>
              <a:t>&gt;</a:t>
            </a:r>
          </a:p>
        </p:txBody>
      </p:sp>
      <p:sp>
        <p:nvSpPr>
          <p:cNvPr id="16393" name="Rectangle 1033"/>
          <p:cNvSpPr>
            <a:spLocks noChangeArrowheads="1"/>
          </p:cNvSpPr>
          <p:nvPr/>
        </p:nvSpPr>
        <p:spPr bwMode="auto">
          <a:xfrm>
            <a:off x="5313363" y="5257800"/>
            <a:ext cx="35258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THEN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consequent</a:t>
            </a:r>
            <a:r>
              <a:rPr lang="en-US" sz="3000">
                <a:solidFill>
                  <a:srgbClr val="FFFFFF"/>
                </a:solidFill>
                <a:effectLst>
                  <a:outerShdw blurRad="38100" dist="38100" dir="2700000" algn="tl">
                    <a:srgbClr val="000000"/>
                  </a:outerShdw>
                </a:effectLst>
                <a:latin typeface="Symbol" pitchFamily="18" charset="2"/>
              </a:rPr>
              <a: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271463" y="279400"/>
            <a:ext cx="8832850"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0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antecedent of a rule incorporates two parts: an </a:t>
            </a:r>
            <a:r>
              <a:rPr lang="en-US" sz="3000" b="1" i="1">
                <a:solidFill>
                  <a:srgbClr val="FBFE00"/>
                </a:solidFill>
                <a:effectLst>
                  <a:outerShdw blurRad="38100" dist="38100" dir="2700000" algn="tl">
                    <a:srgbClr val="000000"/>
                  </a:outerShdw>
                </a:effectLst>
              </a:rPr>
              <a:t>object </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linguistic object</a:t>
            </a:r>
            <a:r>
              <a:rPr lang="en-US" sz="3000">
                <a:solidFill>
                  <a:srgbClr val="FFFFFF"/>
                </a:solidFill>
                <a:effectLst>
                  <a:outerShdw blurRad="38100" dist="38100" dir="2700000" algn="tl">
                    <a:srgbClr val="000000"/>
                  </a:outerShdw>
                </a:effectLst>
              </a:rPr>
              <a:t>) and its</a:t>
            </a:r>
            <a:r>
              <a:rPr lang="en-US" sz="3000" b="1" i="1">
                <a:solidFill>
                  <a:srgbClr val="000000"/>
                </a:solidFill>
                <a:effectLst>
                  <a:outerShdw blurRad="38100" dist="38100" dir="2700000" algn="tl">
                    <a:srgbClr val="FFFFFF"/>
                  </a:outerShdw>
                </a:effectLst>
              </a:rPr>
              <a:t> </a:t>
            </a:r>
            <a:r>
              <a:rPr lang="en-US" sz="3000" b="1" i="1">
                <a:solidFill>
                  <a:srgbClr val="FBFE00"/>
                </a:solidFill>
                <a:effectLst>
                  <a:outerShdw blurRad="38100" dist="38100" dir="2700000" algn="tl">
                    <a:srgbClr val="000000"/>
                  </a:outerShdw>
                </a:effectLst>
              </a:rPr>
              <a:t>value</a:t>
            </a:r>
            <a:r>
              <a:rPr lang="en-US" sz="3000">
                <a:solidFill>
                  <a:srgbClr val="FFFFFF"/>
                </a:solidFill>
                <a:effectLst>
                  <a:outerShdw blurRad="38100" dist="38100" dir="2700000" algn="tl">
                    <a:srgbClr val="000000"/>
                  </a:outerShdw>
                </a:effectLst>
              </a:rPr>
              <a:t>. The object and its value are linked by an </a:t>
            </a:r>
            <a:r>
              <a:rPr lang="en-US" sz="3000" b="1" i="1">
                <a:solidFill>
                  <a:srgbClr val="FBFE00"/>
                </a:solidFill>
                <a:effectLst>
                  <a:outerShdw blurRad="38100" dist="38100" dir="2700000" algn="tl">
                    <a:srgbClr val="000000"/>
                  </a:outerShdw>
                </a:effectLst>
              </a:rPr>
              <a:t>operator</a:t>
            </a:r>
            <a:r>
              <a:rPr lang="en-US" sz="3000">
                <a:solidFill>
                  <a:srgbClr val="FFFFFF"/>
                </a:solidFill>
                <a:effectLst>
                  <a:outerShdw blurRad="38100" dist="38100" dir="2700000" algn="tl">
                    <a:srgbClr val="000000"/>
                  </a:outerShdw>
                </a:effectLst>
              </a:rPr>
              <a:t>.</a:t>
            </a:r>
          </a:p>
          <a:p>
            <a:pPr marL="381000" indent="-381000">
              <a:lnSpc>
                <a:spcPct val="90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operator identifies the object and assigns the value. Operators such as </a:t>
            </a:r>
            <a:r>
              <a:rPr lang="en-US" sz="3000" i="1">
                <a:solidFill>
                  <a:srgbClr val="FFFFFF"/>
                </a:solidFill>
                <a:effectLst>
                  <a:outerShdw blurRad="38100" dist="38100" dir="2700000" algn="tl">
                    <a:srgbClr val="000000"/>
                  </a:outerShdw>
                </a:effectLst>
              </a:rPr>
              <a:t>is</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are</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is not</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are not </a:t>
            </a:r>
            <a:r>
              <a:rPr lang="en-US" sz="3000">
                <a:solidFill>
                  <a:srgbClr val="FFFFFF"/>
                </a:solidFill>
                <a:effectLst>
                  <a:outerShdw blurRad="38100" dist="38100" dir="2700000" algn="tl">
                    <a:srgbClr val="000000"/>
                  </a:outerShdw>
                </a:effectLst>
              </a:rPr>
              <a:t>are used to assign a </a:t>
            </a:r>
            <a:r>
              <a:rPr lang="en-US" sz="3000" b="1">
                <a:solidFill>
                  <a:srgbClr val="FBFE00"/>
                </a:solidFill>
                <a:effectLst>
                  <a:outerShdw blurRad="38100" dist="38100" dir="2700000" algn="tl">
                    <a:srgbClr val="000000"/>
                  </a:outerShdw>
                </a:effectLst>
              </a:rPr>
              <a:t>symbolic value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to a linguistic object.</a:t>
            </a:r>
          </a:p>
          <a:p>
            <a:pPr marL="381000" indent="-381000">
              <a:lnSpc>
                <a:spcPct val="90000"/>
              </a:lnSpc>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Expert systems can also use mathematical operators to define an object as numerical and assign it to the </a:t>
            </a:r>
            <a:r>
              <a:rPr lang="en-US" sz="3000" b="1">
                <a:solidFill>
                  <a:srgbClr val="FBFE00"/>
                </a:solidFill>
                <a:effectLst>
                  <a:outerShdw blurRad="38100" dist="38100" dir="2700000" algn="tl">
                    <a:srgbClr val="000000"/>
                  </a:outerShdw>
                </a:effectLst>
              </a:rPr>
              <a:t>numerical value</a:t>
            </a:r>
            <a:r>
              <a:rPr lang="en-US" sz="3000">
                <a:solidFill>
                  <a:srgbClr val="FFFFFF"/>
                </a:solidFill>
                <a:effectLst>
                  <a:outerShdw blurRad="38100" dist="38100" dir="2700000" algn="tl">
                    <a:srgbClr val="000000"/>
                  </a:outerShdw>
                </a:effectLst>
              </a:rPr>
              <a:t>.</a:t>
            </a:r>
          </a:p>
          <a:p>
            <a:pPr marL="381000" indent="-381000">
              <a:lnSpc>
                <a:spcPct val="70000"/>
              </a:lnSpc>
              <a:spcBef>
                <a:spcPct val="50000"/>
              </a:spcBef>
              <a:buClr>
                <a:schemeClr val="tx2"/>
              </a:buClr>
              <a:buFont typeface="Wingdings" pitchFamily="2" charset="2"/>
              <a:buNone/>
            </a:pPr>
            <a:r>
              <a:rPr lang="en-US" sz="3000">
                <a:solidFill>
                  <a:srgbClr val="FFFFFF"/>
                </a:solidFill>
                <a:effectLst>
                  <a:outerShdw blurRad="38100" dist="38100" dir="2700000" algn="tl">
                    <a:srgbClr val="000000"/>
                  </a:outerShdw>
                </a:effectLst>
              </a:rPr>
              <a:t>	IF 		‘age of the customer’ &lt; 18</a:t>
            </a:r>
          </a:p>
          <a:p>
            <a:pPr marL="381000" indent="-381000">
              <a:lnSpc>
                <a:spcPct val="70000"/>
              </a:lnSpc>
              <a:spcBef>
                <a:spcPct val="30000"/>
              </a:spcBef>
            </a:pPr>
            <a:r>
              <a:rPr lang="en-US" sz="3000">
                <a:solidFill>
                  <a:srgbClr val="FFFFFF"/>
                </a:solidFill>
                <a:effectLst>
                  <a:outerShdw blurRad="38100" dist="38100" dir="2700000" algn="tl">
                    <a:srgbClr val="000000"/>
                  </a:outerShdw>
                </a:effectLst>
              </a:rPr>
              <a:t>	AND 	‘cash withdrawal’ &gt; 1000</a:t>
            </a:r>
          </a:p>
          <a:p>
            <a:pPr marL="381000" indent="-381000">
              <a:lnSpc>
                <a:spcPct val="70000"/>
              </a:lnSpc>
              <a:spcBef>
                <a:spcPct val="30000"/>
              </a:spcBef>
            </a:pPr>
            <a:r>
              <a:rPr lang="en-US" sz="3000">
                <a:solidFill>
                  <a:srgbClr val="FFFFFF"/>
                </a:solidFill>
                <a:effectLst>
                  <a:outerShdw blurRad="38100" dist="38100" dir="2700000" algn="tl">
                    <a:srgbClr val="000000"/>
                  </a:outerShdw>
                </a:effectLst>
              </a:rPr>
              <a:t>	THEN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‘signature of the parent’ is required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ChangeArrowheads="1"/>
          </p:cNvSpPr>
          <p:nvPr/>
        </p:nvSpPr>
        <p:spPr bwMode="auto">
          <a:xfrm>
            <a:off x="296863" y="1266825"/>
            <a:ext cx="8347075"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95000"/>
              </a:lnSpc>
              <a:spcBef>
                <a:spcPct val="30000"/>
              </a:spcBef>
              <a:buFont typeface="Wingdings" pitchFamily="2" charset="2"/>
              <a:buChar char="n"/>
            </a:pPr>
            <a:r>
              <a:rPr lang="en-US" sz="2700" b="1">
                <a:solidFill>
                  <a:srgbClr val="FBFE00"/>
                </a:solidFill>
                <a:effectLst>
                  <a:outerShdw blurRad="38100" dist="38100" dir="2700000" algn="tl">
                    <a:srgbClr val="000000"/>
                  </a:outerShdw>
                </a:effectLst>
              </a:rPr>
              <a:t>Relation                                                                            </a:t>
            </a:r>
            <a:r>
              <a:rPr lang="en-US" sz="2700">
                <a:solidFill>
                  <a:srgbClr val="FFFFFF"/>
                </a:solidFill>
                <a:effectLst>
                  <a:outerShdw blurRad="38100" dist="38100" dir="2700000" algn="tl">
                    <a:srgbClr val="000000"/>
                  </a:outerShdw>
                </a:effectLst>
              </a:rPr>
              <a:t>IF 		the ‘fuel tank’ is empty                                 THEN	the car is dead</a:t>
            </a:r>
          </a:p>
          <a:p>
            <a:pPr marL="381000" indent="-381000">
              <a:lnSpc>
                <a:spcPct val="95000"/>
              </a:lnSpc>
              <a:spcBef>
                <a:spcPct val="30000"/>
              </a:spcBef>
              <a:buClr>
                <a:schemeClr val="tx2"/>
              </a:buClr>
              <a:buFont typeface="Wingdings" pitchFamily="2" charset="2"/>
              <a:buChar char="n"/>
            </a:pPr>
            <a:r>
              <a:rPr lang="en-US" sz="2700" b="1">
                <a:solidFill>
                  <a:srgbClr val="FBFE00"/>
                </a:solidFill>
                <a:effectLst>
                  <a:outerShdw blurRad="38100" dist="38100" dir="2700000" algn="tl">
                    <a:srgbClr val="000000"/>
                  </a:outerShdw>
                </a:effectLst>
              </a:rPr>
              <a:t>Recommendation                                                            </a:t>
            </a:r>
            <a:r>
              <a:rPr lang="en-US" sz="2700">
                <a:solidFill>
                  <a:srgbClr val="FFFFFF"/>
                </a:solidFill>
                <a:effectLst>
                  <a:outerShdw blurRad="38100" dist="38100" dir="2700000" algn="tl">
                    <a:srgbClr val="000000"/>
                  </a:outerShdw>
                </a:effectLst>
              </a:rPr>
              <a:t>IF 		the season is autumn                                          AND 	the sky is cloudy                                       AND 	the forecast is drizzle                              THEN 	the advice is ‘take an umbrella’</a:t>
            </a:r>
          </a:p>
          <a:p>
            <a:pPr marL="381000" indent="-381000">
              <a:lnSpc>
                <a:spcPct val="95000"/>
              </a:lnSpc>
              <a:spcBef>
                <a:spcPct val="30000"/>
              </a:spcBef>
              <a:buClr>
                <a:schemeClr val="tx2"/>
              </a:buClr>
              <a:buFont typeface="Wingdings" pitchFamily="2" charset="2"/>
              <a:buChar char="n"/>
            </a:pPr>
            <a:r>
              <a:rPr lang="en-US" sz="2700" b="1">
                <a:solidFill>
                  <a:srgbClr val="FBFE00"/>
                </a:solidFill>
                <a:effectLst>
                  <a:outerShdw blurRad="38100" dist="38100" dir="2700000" algn="tl">
                    <a:srgbClr val="000000"/>
                  </a:outerShdw>
                </a:effectLst>
              </a:rPr>
              <a:t>Directive</a:t>
            </a:r>
            <a:r>
              <a:rPr lang="en-US" sz="2700">
                <a:solidFill>
                  <a:srgbClr val="FFFFFF"/>
                </a:solidFill>
                <a:effectLst>
                  <a:outerShdw blurRad="38100" dist="38100" dir="2700000" algn="tl">
                    <a:srgbClr val="000000"/>
                  </a:outerShdw>
                </a:effectLst>
              </a:rPr>
              <a:t>	                                                                              IF 		the car is dead                                              AND 	the ‘fuel tank’ is empty                          THEN 	the action is ‘refuel the car’</a:t>
            </a:r>
          </a:p>
        </p:txBody>
      </p:sp>
      <p:sp>
        <p:nvSpPr>
          <p:cNvPr id="18435" name="Rectangle 1027"/>
          <p:cNvSpPr>
            <a:spLocks noChangeArrowheads="1"/>
          </p:cNvSpPr>
          <p:nvPr/>
        </p:nvSpPr>
        <p:spPr bwMode="auto">
          <a:xfrm>
            <a:off x="639763" y="244475"/>
            <a:ext cx="8347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solidFill>
                  <a:srgbClr val="FFFFFF"/>
                </a:solidFill>
                <a:effectLst>
                  <a:outerShdw blurRad="38100" dist="38100" dir="2700000" algn="tl">
                    <a:srgbClr val="000000"/>
                  </a:outerShdw>
                </a:effectLst>
              </a:rPr>
              <a:t>Rules can represent relations, recommendations, directives, strategies and heuristics: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84163" y="342900"/>
            <a:ext cx="8347075" cy="57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30000"/>
              </a:spcBef>
              <a:buFont typeface="Wingdings" pitchFamily="2" charset="2"/>
              <a:buChar char="n"/>
            </a:pPr>
            <a:r>
              <a:rPr lang="en-US" sz="2700" b="1">
                <a:solidFill>
                  <a:srgbClr val="FBFE00"/>
                </a:solidFill>
                <a:effectLst>
                  <a:outerShdw blurRad="38100" dist="38100" dir="2700000" algn="tl">
                    <a:srgbClr val="000000"/>
                  </a:outerShdw>
                </a:effectLst>
              </a:rPr>
              <a:t>Strategy                                                                                     </a:t>
            </a:r>
            <a:r>
              <a:rPr lang="en-US" sz="2700">
                <a:solidFill>
                  <a:srgbClr val="FFFFFF"/>
                </a:solidFill>
                <a:effectLst>
                  <a:outerShdw blurRad="38100" dist="38100" dir="2700000" algn="tl">
                    <a:srgbClr val="000000"/>
                  </a:outerShdw>
                </a:effectLst>
              </a:rPr>
              <a:t>IF 		the car is dead                                                 THEN 	the action is ‘check the fuel tank’;                            		step1 is complete                                           </a:t>
            </a:r>
          </a:p>
          <a:p>
            <a:pPr marL="381000" indent="-381000">
              <a:spcBef>
                <a:spcPct val="50000"/>
              </a:spcBef>
              <a:buFont typeface="Wingdings" pitchFamily="2" charset="2"/>
              <a:buNone/>
            </a:pPr>
            <a:r>
              <a:rPr lang="en-US" sz="2700">
                <a:solidFill>
                  <a:srgbClr val="FFFFFF"/>
                </a:solidFill>
                <a:effectLst>
                  <a:outerShdw blurRad="38100" dist="38100" dir="2700000" algn="tl">
                    <a:srgbClr val="000000"/>
                  </a:outerShdw>
                </a:effectLst>
              </a:rPr>
              <a:t>	IF 		step1 is complete                                      AND 	the ‘fuel tank’ is full                               THEN 	the action is ‘check the battery’;                       		step2 is complete</a:t>
            </a:r>
          </a:p>
          <a:p>
            <a:pPr marL="381000" indent="-381000">
              <a:spcBef>
                <a:spcPct val="30000"/>
              </a:spcBef>
              <a:buFont typeface="Wingdings" pitchFamily="2" charset="2"/>
              <a:buChar char="n"/>
            </a:pPr>
            <a:r>
              <a:rPr lang="en-US" sz="2700" b="1">
                <a:solidFill>
                  <a:srgbClr val="FBFE00"/>
                </a:solidFill>
                <a:effectLst>
                  <a:outerShdw blurRad="38100" dist="38100" dir="2700000" algn="tl">
                    <a:srgbClr val="000000"/>
                  </a:outerShdw>
                </a:effectLst>
              </a:rPr>
              <a:t>Heuristic</a:t>
            </a:r>
            <a:r>
              <a:rPr lang="en-US" sz="2700">
                <a:solidFill>
                  <a:srgbClr val="FFFFFF"/>
                </a:solidFill>
                <a:effectLst>
                  <a:outerShdw blurRad="38100" dist="38100" dir="2700000" algn="tl">
                    <a:srgbClr val="000000"/>
                  </a:outerShdw>
                </a:effectLst>
              </a:rPr>
              <a:t>	                                                                              IF 		the spill is liquid                                               AND 	the ‘spill pH’ &lt; 6                                           AND 	the ‘spill smell’ is vinegar                              THEN 	the ‘spill material’ is ‘acetic acid’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96863" y="215900"/>
            <a:ext cx="8682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600" b="1">
                <a:solidFill>
                  <a:srgbClr val="FBFE00"/>
                </a:solidFill>
                <a:effectLst>
                  <a:outerShdw blurRad="38100" dist="38100" dir="2700000" algn="tl">
                    <a:srgbClr val="000000"/>
                  </a:outerShdw>
                </a:effectLst>
              </a:rPr>
              <a:t>The main players in the development team</a:t>
            </a:r>
          </a:p>
        </p:txBody>
      </p:sp>
      <p:sp>
        <p:nvSpPr>
          <p:cNvPr id="20483" name="Rectangle 3"/>
          <p:cNvSpPr>
            <a:spLocks noChangeArrowheads="1"/>
          </p:cNvSpPr>
          <p:nvPr/>
        </p:nvSpPr>
        <p:spPr bwMode="auto">
          <a:xfrm>
            <a:off x="271463" y="1241425"/>
            <a:ext cx="8478837"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There are five members of the expert system development team: the </a:t>
            </a:r>
            <a:r>
              <a:rPr lang="en-US" sz="3000" b="1">
                <a:solidFill>
                  <a:srgbClr val="FBFE00"/>
                </a:solidFill>
                <a:effectLst>
                  <a:outerShdw blurRad="38100" dist="38100" dir="2700000" algn="tl">
                    <a:srgbClr val="000000"/>
                  </a:outerShdw>
                </a:effectLst>
              </a:rPr>
              <a:t>domain expert</a:t>
            </a:r>
            <a:r>
              <a:rPr lang="en-US" sz="3000">
                <a:solidFill>
                  <a:srgbClr val="FFFFFF"/>
                </a:solidFill>
                <a:effectLst>
                  <a:outerShdw blurRad="38100" dist="38100" dir="2700000" algn="tl">
                    <a:srgbClr val="000000"/>
                  </a:outerShdw>
                </a:effectLst>
              </a:rPr>
              <a:t>, the </a:t>
            </a:r>
            <a:r>
              <a:rPr lang="en-US" sz="3000" b="1">
                <a:solidFill>
                  <a:srgbClr val="FBFE00"/>
                </a:solidFill>
                <a:effectLst>
                  <a:outerShdw blurRad="38100" dist="38100" dir="2700000" algn="tl">
                    <a:srgbClr val="000000"/>
                  </a:outerShdw>
                </a:effectLst>
              </a:rPr>
              <a:t>knowledge engineer</a:t>
            </a:r>
            <a:r>
              <a:rPr lang="en-US" sz="3000">
                <a:solidFill>
                  <a:srgbClr val="FFFFFF"/>
                </a:solidFill>
                <a:effectLst>
                  <a:outerShdw blurRad="38100" dist="38100" dir="2700000" algn="tl">
                    <a:srgbClr val="000000"/>
                  </a:outerShdw>
                </a:effectLst>
              </a:rPr>
              <a:t>, the </a:t>
            </a:r>
            <a:r>
              <a:rPr lang="en-US" sz="3000" b="1">
                <a:solidFill>
                  <a:srgbClr val="FBFE00"/>
                </a:solidFill>
                <a:effectLst>
                  <a:outerShdw blurRad="38100" dist="38100" dir="2700000" algn="tl">
                    <a:srgbClr val="000000"/>
                  </a:outerShdw>
                </a:effectLst>
              </a:rPr>
              <a:t>programmer</a:t>
            </a:r>
            <a:r>
              <a:rPr lang="en-US" sz="3000">
                <a:solidFill>
                  <a:srgbClr val="FFFFFF"/>
                </a:solidFill>
                <a:effectLst>
                  <a:outerShdw blurRad="38100" dist="38100" dir="2700000" algn="tl">
                    <a:srgbClr val="000000"/>
                  </a:outerShdw>
                </a:effectLst>
              </a:rPr>
              <a:t>, the </a:t>
            </a:r>
            <a:r>
              <a:rPr lang="en-US" sz="3000" b="1">
                <a:solidFill>
                  <a:srgbClr val="FBFE00"/>
                </a:solidFill>
                <a:effectLst>
                  <a:outerShdw blurRad="38100" dist="38100" dir="2700000" algn="tl">
                    <a:srgbClr val="000000"/>
                  </a:outerShdw>
                </a:effectLst>
              </a:rPr>
              <a:t>project manager </a:t>
            </a:r>
            <a:r>
              <a:rPr lang="en-US" sz="3000">
                <a:solidFill>
                  <a:srgbClr val="FFFFFF"/>
                </a:solidFill>
                <a:effectLst>
                  <a:outerShdw blurRad="38100" dist="38100" dir="2700000" algn="tl">
                    <a:srgbClr val="000000"/>
                  </a:outerShdw>
                </a:effectLst>
              </a:rPr>
              <a:t>and the </a:t>
            </a:r>
            <a:r>
              <a:rPr lang="en-US" sz="3000" b="1">
                <a:solidFill>
                  <a:srgbClr val="FBFE00"/>
                </a:solidFill>
                <a:effectLst>
                  <a:outerShdw blurRad="38100" dist="38100" dir="2700000" algn="tl">
                    <a:srgbClr val="000000"/>
                  </a:outerShdw>
                </a:effectLst>
              </a:rPr>
              <a:t>end-user</a:t>
            </a:r>
            <a:r>
              <a:rPr lang="en-US" sz="3000">
                <a:solidFill>
                  <a:srgbClr val="FFFFFF"/>
                </a:solidFill>
                <a:effectLst>
                  <a:outerShdw blurRad="38100" dist="38100" dir="2700000" algn="tl">
                    <a:srgbClr val="000000"/>
                  </a:outerShdw>
                </a:effectLst>
              </a:rPr>
              <a:t>.</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success of their expert system entirely depends on how well the members work together.</a:t>
            </a:r>
          </a:p>
        </p:txBody>
      </p:sp>
    </p:spTree>
  </p:cSld>
  <p:clrMapOvr>
    <a:masterClrMapping/>
  </p:clrMapOvr>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972</TotalTime>
  <Words>2775</Words>
  <Application>Microsoft Office PowerPoint</Application>
  <PresentationFormat>On-screen Show (4:3)</PresentationFormat>
  <Paragraphs>125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Times New Roman</vt:lpstr>
      <vt:lpstr>Wingdings</vt:lpstr>
      <vt:lpstr>Arial</vt:lpstr>
      <vt:lpstr>MonotypeSorts</vt:lpstr>
      <vt:lpstr>Symbol</vt:lpstr>
      <vt:lpstr>Blue Diagonal</vt:lpstr>
      <vt:lpstr>PowerPoint Presentation</vt:lpstr>
      <vt:lpstr>PowerPoint Presentation</vt:lpstr>
      <vt:lpstr>PowerPoint Presentation</vt:lpstr>
      <vt:lpstr>PowerPoint Presentation</vt:lpstr>
      <vt:lpstr>A rule can have multiple antecedents joined by the keywords AND (conjunction), OR (disjunction) or a combination of both.  IF   &lt;antecedent 1&gt; AND  &lt;antecedent 2&gt;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laserwords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dc:creator>
  <cp:lastModifiedBy>Richard Lawlor</cp:lastModifiedBy>
  <cp:revision>175</cp:revision>
  <dcterms:created xsi:type="dcterms:W3CDTF">2006-02-09T05:12:37Z</dcterms:created>
  <dcterms:modified xsi:type="dcterms:W3CDTF">2012-09-28T10:56:47Z</dcterms:modified>
</cp:coreProperties>
</file>