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4" r:id="rId6"/>
    <p:sldId id="260"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8/11/2022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8/11/2022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8/11/2022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8/11/2022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8/11/2022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F15A-D46E-78FF-DF28-DC67C42A4424}"/>
              </a:ext>
            </a:extLst>
          </p:cNvPr>
          <p:cNvSpPr>
            <a:spLocks noGrp="1"/>
          </p:cNvSpPr>
          <p:nvPr>
            <p:ph type="ctrTitle"/>
          </p:nvPr>
        </p:nvSpPr>
        <p:spPr/>
        <p:txBody>
          <a:bodyPr/>
          <a:lstStyle/>
          <a:p>
            <a:r>
              <a:rPr lang="en-US" dirty="0"/>
              <a:t>Data Recruitment Exercise </a:t>
            </a:r>
            <a:endParaRPr lang="en-GB" dirty="0"/>
          </a:p>
        </p:txBody>
      </p:sp>
      <p:sp>
        <p:nvSpPr>
          <p:cNvPr id="3" name="Subtitle 2">
            <a:extLst>
              <a:ext uri="{FF2B5EF4-FFF2-40B4-BE49-F238E27FC236}">
                <a16:creationId xmlns:a16="http://schemas.microsoft.com/office/drawing/2014/main" id="{A35635A1-D43B-1170-06CB-A3DCE364348B}"/>
              </a:ext>
            </a:extLst>
          </p:cNvPr>
          <p:cNvSpPr>
            <a:spLocks noGrp="1"/>
          </p:cNvSpPr>
          <p:nvPr>
            <p:ph type="subTitle" idx="1"/>
          </p:nvPr>
        </p:nvSpPr>
        <p:spPr/>
        <p:txBody>
          <a:bodyPr/>
          <a:lstStyle/>
          <a:p>
            <a:r>
              <a:rPr lang="en-US" dirty="0"/>
              <a:t>By William Cawley Gelling</a:t>
            </a:r>
            <a:endParaRPr lang="en-GB" dirty="0"/>
          </a:p>
        </p:txBody>
      </p:sp>
    </p:spTree>
    <p:extLst>
      <p:ext uri="{BB962C8B-B14F-4D97-AF65-F5344CB8AC3E}">
        <p14:creationId xmlns:p14="http://schemas.microsoft.com/office/powerpoint/2010/main" val="261613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C564-BAC7-00C7-BC7D-E2D06316984F}"/>
              </a:ext>
            </a:extLst>
          </p:cNvPr>
          <p:cNvSpPr>
            <a:spLocks noGrp="1"/>
          </p:cNvSpPr>
          <p:nvPr>
            <p:ph type="title"/>
          </p:nvPr>
        </p:nvSpPr>
        <p:spPr/>
        <p:txBody>
          <a:bodyPr/>
          <a:lstStyle/>
          <a:p>
            <a:r>
              <a:rPr lang="en-US" dirty="0"/>
              <a:t>Data Cleaning </a:t>
            </a:r>
            <a:endParaRPr lang="en-GB" dirty="0"/>
          </a:p>
        </p:txBody>
      </p:sp>
      <p:sp>
        <p:nvSpPr>
          <p:cNvPr id="3" name="Content Placeholder 2">
            <a:extLst>
              <a:ext uri="{FF2B5EF4-FFF2-40B4-BE49-F238E27FC236}">
                <a16:creationId xmlns:a16="http://schemas.microsoft.com/office/drawing/2014/main" id="{E99D389E-AA5D-4D4A-799C-8ABF62ED15A1}"/>
              </a:ext>
            </a:extLst>
          </p:cNvPr>
          <p:cNvSpPr>
            <a:spLocks noGrp="1"/>
          </p:cNvSpPr>
          <p:nvPr>
            <p:ph idx="1"/>
          </p:nvPr>
        </p:nvSpPr>
        <p:spPr/>
        <p:txBody>
          <a:bodyPr>
            <a:normAutofit/>
          </a:bodyPr>
          <a:lstStyle/>
          <a:p>
            <a:r>
              <a:rPr lang="en-US" dirty="0"/>
              <a:t>This cleaning process can be run automatically on the main database by using the python document found at https://github.com/WilliamCawleyGelling/WilliamCawleyGelling/tree/main/Grayce</a:t>
            </a:r>
          </a:p>
          <a:p>
            <a:r>
              <a:rPr lang="en-US" dirty="0"/>
              <a:t>removing excess empty columns </a:t>
            </a:r>
          </a:p>
          <a:p>
            <a:pPr lvl="1"/>
            <a:r>
              <a:rPr lang="en-US" dirty="0"/>
              <a:t>Assumption made here was that these columns are not in use in the sample data or the main database. </a:t>
            </a:r>
          </a:p>
          <a:p>
            <a:pPr lvl="1"/>
            <a:r>
              <a:rPr lang="en-US" dirty="0"/>
              <a:t>The columns that are removed initially are TRANS_DATE, CUST_ALT_REGION, NOTES, CUST_NOTES, SPECIAL_REQUEST, DISCOUNT_C </a:t>
            </a:r>
          </a:p>
          <a:p>
            <a:pPr lvl="1"/>
            <a:r>
              <a:rPr lang="en-US" dirty="0"/>
              <a:t>When running this code, it searches for only empty columns, if not empty  then it will not delete</a:t>
            </a:r>
          </a:p>
          <a:p>
            <a:pPr lvl="1"/>
            <a:r>
              <a:rPr lang="en-US" dirty="0"/>
              <a:t>NO_OF_ITEMS also deleted as its values are all 0 and its job is done by ITEM_VOLUME, ITEM_VOL </a:t>
            </a:r>
          </a:p>
          <a:p>
            <a:r>
              <a:rPr lang="en-US" dirty="0"/>
              <a:t>LOYALTY has a ‘y’ instead of ‘Y’ for transaction 4492, replace “y” with “Y”</a:t>
            </a:r>
          </a:p>
          <a:p>
            <a:pPr marL="274320" lvl="1" indent="0">
              <a:buNone/>
            </a:pPr>
            <a:endParaRPr lang="en-US" dirty="0"/>
          </a:p>
          <a:p>
            <a:pPr lvl="1"/>
            <a:endParaRPr lang="en-US" dirty="0"/>
          </a:p>
          <a:p>
            <a:pPr lvl="1"/>
            <a:endParaRPr lang="en-US" dirty="0"/>
          </a:p>
          <a:p>
            <a:pPr lvl="1"/>
            <a:endParaRPr lang="en-GB" dirty="0"/>
          </a:p>
        </p:txBody>
      </p:sp>
    </p:spTree>
    <p:extLst>
      <p:ext uri="{BB962C8B-B14F-4D97-AF65-F5344CB8AC3E}">
        <p14:creationId xmlns:p14="http://schemas.microsoft.com/office/powerpoint/2010/main" val="410254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E169-C94D-A685-B83F-0CE3457027F4}"/>
              </a:ext>
            </a:extLst>
          </p:cNvPr>
          <p:cNvSpPr>
            <a:spLocks noGrp="1"/>
          </p:cNvSpPr>
          <p:nvPr>
            <p:ph type="title"/>
          </p:nvPr>
        </p:nvSpPr>
        <p:spPr/>
        <p:txBody>
          <a:bodyPr/>
          <a:lstStyle/>
          <a:p>
            <a:r>
              <a:rPr lang="en-US" dirty="0"/>
              <a:t>Data Cleaning </a:t>
            </a:r>
            <a:endParaRPr lang="en-GB" dirty="0"/>
          </a:p>
        </p:txBody>
      </p:sp>
      <p:sp>
        <p:nvSpPr>
          <p:cNvPr id="3" name="Content Placeholder 2">
            <a:extLst>
              <a:ext uri="{FF2B5EF4-FFF2-40B4-BE49-F238E27FC236}">
                <a16:creationId xmlns:a16="http://schemas.microsoft.com/office/drawing/2014/main" id="{D7F0D951-4539-83D4-5DC5-044EC079FF10}"/>
              </a:ext>
            </a:extLst>
          </p:cNvPr>
          <p:cNvSpPr>
            <a:spLocks noGrp="1"/>
          </p:cNvSpPr>
          <p:nvPr>
            <p:ph idx="1"/>
          </p:nvPr>
        </p:nvSpPr>
        <p:spPr>
          <a:xfrm>
            <a:off x="1261872" y="1857081"/>
            <a:ext cx="8595360" cy="4351337"/>
          </a:xfrm>
        </p:spPr>
        <p:txBody>
          <a:bodyPr>
            <a:normAutofit fontScale="92500" lnSpcReduction="20000"/>
          </a:bodyPr>
          <a:lstStyle/>
          <a:p>
            <a:r>
              <a:rPr lang="en-US" dirty="0"/>
              <a:t>Deleting rows that have the same value. </a:t>
            </a:r>
          </a:p>
          <a:p>
            <a:pPr lvl="1"/>
            <a:r>
              <a:rPr lang="en-GB" dirty="0"/>
              <a:t>REGION, CUST_REGION, CUST_AREA have the same values, I have removed CUST_REGION, CUST_AREA. </a:t>
            </a:r>
          </a:p>
          <a:p>
            <a:pPr lvl="1"/>
            <a:r>
              <a:rPr lang="en-GB" dirty="0"/>
              <a:t>This is automated and if the values are not the same they will not be deleted. </a:t>
            </a:r>
          </a:p>
          <a:p>
            <a:pPr lvl="1"/>
            <a:r>
              <a:rPr lang="en-GB" dirty="0"/>
              <a:t>DELIVERY_DATE and MONTH have the same value so removed MONTH</a:t>
            </a:r>
            <a:endParaRPr lang="en-US" dirty="0"/>
          </a:p>
          <a:p>
            <a:r>
              <a:rPr lang="en-US" dirty="0"/>
              <a:t>Combining Columns where the database has changed </a:t>
            </a:r>
          </a:p>
          <a:p>
            <a:pPr lvl="1"/>
            <a:r>
              <a:rPr lang="en-GB" dirty="0"/>
              <a:t>When the historical data was moved over ITEM_VOL moved to ITEM_VOLUME. These have been combined and ITEM_VOL removed. </a:t>
            </a:r>
            <a:endParaRPr lang="en-US" dirty="0"/>
          </a:p>
          <a:p>
            <a:r>
              <a:rPr lang="en-US" dirty="0"/>
              <a:t>Fill nan with 0</a:t>
            </a:r>
          </a:p>
          <a:p>
            <a:pPr lvl="1"/>
            <a:r>
              <a:rPr lang="en-GB" dirty="0"/>
              <a:t>For Tax it makes more sense for the empty values to be 0. </a:t>
            </a:r>
            <a:endParaRPr lang="en-US" dirty="0"/>
          </a:p>
          <a:p>
            <a:r>
              <a:rPr lang="en-US" dirty="0"/>
              <a:t>Loyalty</a:t>
            </a:r>
            <a:endParaRPr lang="en-GB" dirty="0"/>
          </a:p>
          <a:p>
            <a:pPr lvl="1"/>
            <a:r>
              <a:rPr lang="en-GB" dirty="0"/>
              <a:t>Before the change of system everyone was given a LOYALTY_ID, after this date not everybody was. LOYALTY_ID doesn’t mean they have loyalty currently. </a:t>
            </a:r>
          </a:p>
          <a:p>
            <a:pPr lvl="1"/>
            <a:r>
              <a:rPr lang="en-GB" dirty="0"/>
              <a:t>Originally they where float numbers and now they are integers. </a:t>
            </a:r>
          </a:p>
          <a:p>
            <a:pPr lvl="1"/>
            <a:r>
              <a:rPr lang="en-GB" dirty="0"/>
              <a:t>This could be changed if knowledge of what people’s ID changed to is available. As this information was unavailable, I changed nothing.   </a:t>
            </a:r>
          </a:p>
          <a:p>
            <a:pPr lvl="1"/>
            <a:endParaRPr lang="en-US" dirty="0"/>
          </a:p>
        </p:txBody>
      </p:sp>
    </p:spTree>
    <p:extLst>
      <p:ext uri="{BB962C8B-B14F-4D97-AF65-F5344CB8AC3E}">
        <p14:creationId xmlns:p14="http://schemas.microsoft.com/office/powerpoint/2010/main" val="196352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1AE1-38C1-562B-3F9D-8C0A7812679C}"/>
              </a:ext>
            </a:extLst>
          </p:cNvPr>
          <p:cNvSpPr>
            <a:spLocks noGrp="1"/>
          </p:cNvSpPr>
          <p:nvPr>
            <p:ph type="title"/>
          </p:nvPr>
        </p:nvSpPr>
        <p:spPr>
          <a:xfrm>
            <a:off x="1261872" y="251143"/>
            <a:ext cx="4417033" cy="1325562"/>
          </a:xfrm>
        </p:spPr>
        <p:txBody>
          <a:bodyPr>
            <a:normAutofit/>
          </a:bodyPr>
          <a:lstStyle/>
          <a:p>
            <a:r>
              <a:rPr lang="en-US" dirty="0"/>
              <a:t>Analysis</a:t>
            </a:r>
            <a:endParaRPr lang="en-GB" dirty="0"/>
          </a:p>
        </p:txBody>
      </p:sp>
      <p:pic>
        <p:nvPicPr>
          <p:cNvPr id="12" name="Content Placeholder 11">
            <a:extLst>
              <a:ext uri="{FF2B5EF4-FFF2-40B4-BE49-F238E27FC236}">
                <a16:creationId xmlns:a16="http://schemas.microsoft.com/office/drawing/2014/main" id="{B15499B8-3960-D445-DFA6-3CCA07A57F43}"/>
              </a:ext>
            </a:extLst>
          </p:cNvPr>
          <p:cNvPicPr>
            <a:picLocks noGrp="1" noChangeAspect="1"/>
          </p:cNvPicPr>
          <p:nvPr>
            <p:ph idx="1"/>
          </p:nvPr>
        </p:nvPicPr>
        <p:blipFill>
          <a:blip r:embed="rId2"/>
          <a:stretch>
            <a:fillRect/>
          </a:stretch>
        </p:blipFill>
        <p:spPr>
          <a:xfrm>
            <a:off x="0" y="2083788"/>
            <a:ext cx="5871532" cy="4204306"/>
          </a:xfrm>
        </p:spPr>
      </p:pic>
      <p:pic>
        <p:nvPicPr>
          <p:cNvPr id="19" name="Picture 18">
            <a:extLst>
              <a:ext uri="{FF2B5EF4-FFF2-40B4-BE49-F238E27FC236}">
                <a16:creationId xmlns:a16="http://schemas.microsoft.com/office/drawing/2014/main" id="{49C25C84-CBE2-61AF-FAD5-0C9F652205EB}"/>
              </a:ext>
            </a:extLst>
          </p:cNvPr>
          <p:cNvPicPr>
            <a:picLocks noChangeAspect="1"/>
          </p:cNvPicPr>
          <p:nvPr/>
        </p:nvPicPr>
        <p:blipFill>
          <a:blip r:embed="rId3"/>
          <a:stretch>
            <a:fillRect/>
          </a:stretch>
        </p:blipFill>
        <p:spPr>
          <a:xfrm>
            <a:off x="5871532" y="2996739"/>
            <a:ext cx="5318927" cy="2791776"/>
          </a:xfrm>
          <a:prstGeom prst="rect">
            <a:avLst/>
          </a:prstGeom>
        </p:spPr>
      </p:pic>
      <p:pic>
        <p:nvPicPr>
          <p:cNvPr id="21" name="Picture 20">
            <a:extLst>
              <a:ext uri="{FF2B5EF4-FFF2-40B4-BE49-F238E27FC236}">
                <a16:creationId xmlns:a16="http://schemas.microsoft.com/office/drawing/2014/main" id="{C14A86AE-D571-D83D-E607-9EAE29298ADE}"/>
              </a:ext>
            </a:extLst>
          </p:cNvPr>
          <p:cNvPicPr>
            <a:picLocks noChangeAspect="1"/>
          </p:cNvPicPr>
          <p:nvPr/>
        </p:nvPicPr>
        <p:blipFill>
          <a:blip r:embed="rId4"/>
          <a:stretch>
            <a:fillRect/>
          </a:stretch>
        </p:blipFill>
        <p:spPr>
          <a:xfrm>
            <a:off x="7048817" y="233981"/>
            <a:ext cx="2674486" cy="2685447"/>
          </a:xfrm>
          <a:prstGeom prst="rect">
            <a:avLst/>
          </a:prstGeom>
        </p:spPr>
      </p:pic>
    </p:spTree>
    <p:extLst>
      <p:ext uri="{BB962C8B-B14F-4D97-AF65-F5344CB8AC3E}">
        <p14:creationId xmlns:p14="http://schemas.microsoft.com/office/powerpoint/2010/main" val="126905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ACE273-C1AC-EEE2-275B-82C34D15681B}"/>
              </a:ext>
            </a:extLst>
          </p:cNvPr>
          <p:cNvPicPr>
            <a:picLocks noChangeAspect="1"/>
          </p:cNvPicPr>
          <p:nvPr/>
        </p:nvPicPr>
        <p:blipFill>
          <a:blip r:embed="rId2"/>
          <a:stretch>
            <a:fillRect/>
          </a:stretch>
        </p:blipFill>
        <p:spPr>
          <a:xfrm>
            <a:off x="7671334" y="4411019"/>
            <a:ext cx="2072726" cy="2081221"/>
          </a:xfrm>
          <a:prstGeom prst="rect">
            <a:avLst/>
          </a:prstGeom>
        </p:spPr>
      </p:pic>
      <p:sp>
        <p:nvSpPr>
          <p:cNvPr id="2" name="Title 1">
            <a:extLst>
              <a:ext uri="{FF2B5EF4-FFF2-40B4-BE49-F238E27FC236}">
                <a16:creationId xmlns:a16="http://schemas.microsoft.com/office/drawing/2014/main" id="{B09299F5-7C66-ACFC-AF95-3FECDFEDFEE2}"/>
              </a:ext>
            </a:extLst>
          </p:cNvPr>
          <p:cNvSpPr>
            <a:spLocks noGrp="1"/>
          </p:cNvSpPr>
          <p:nvPr>
            <p:ph type="title"/>
          </p:nvPr>
        </p:nvSpPr>
        <p:spPr/>
        <p:txBody>
          <a:bodyPr/>
          <a:lstStyle/>
          <a:p>
            <a:r>
              <a:rPr lang="en-US" dirty="0"/>
              <a:t>Number of sales using code. </a:t>
            </a:r>
            <a:endParaRPr lang="en-GB" dirty="0"/>
          </a:p>
        </p:txBody>
      </p:sp>
      <p:sp>
        <p:nvSpPr>
          <p:cNvPr id="3" name="Content Placeholder 2">
            <a:extLst>
              <a:ext uri="{FF2B5EF4-FFF2-40B4-BE49-F238E27FC236}">
                <a16:creationId xmlns:a16="http://schemas.microsoft.com/office/drawing/2014/main" id="{0794C1C1-43C0-7FD4-1B8D-148BFA819332}"/>
              </a:ext>
            </a:extLst>
          </p:cNvPr>
          <p:cNvSpPr>
            <a:spLocks noGrp="1"/>
          </p:cNvSpPr>
          <p:nvPr>
            <p:ph idx="1"/>
          </p:nvPr>
        </p:nvSpPr>
        <p:spPr>
          <a:xfrm>
            <a:off x="1261872" y="1923247"/>
            <a:ext cx="8595360" cy="2619877"/>
          </a:xfrm>
        </p:spPr>
        <p:txBody>
          <a:bodyPr/>
          <a:lstStyle/>
          <a:p>
            <a:r>
              <a:rPr lang="en-US" dirty="0"/>
              <a:t>During the spring clean sale in April and May, 107 sales were made 21 of these used the discount code SPRINGCLEAN 19.6%. </a:t>
            </a:r>
          </a:p>
          <a:p>
            <a:r>
              <a:rPr lang="en-US" dirty="0"/>
              <a:t>The advertisement showed an increase in sales not using the SPRINGCLEAN code as well compared to the earlier month. This could be due to two factors, the advertisement and the time of year.</a:t>
            </a:r>
          </a:p>
          <a:p>
            <a:r>
              <a:rPr lang="en-US" dirty="0"/>
              <a:t>During the summer sale in August 81 sales occurred with 30 using the code “SUMMERSALE” 37%. This shows a large increase in sales per month and also an increase in the effect of the concentrated advertisement. </a:t>
            </a:r>
          </a:p>
        </p:txBody>
      </p:sp>
      <p:sp>
        <p:nvSpPr>
          <p:cNvPr id="7" name="TextBox 6">
            <a:extLst>
              <a:ext uri="{FF2B5EF4-FFF2-40B4-BE49-F238E27FC236}">
                <a16:creationId xmlns:a16="http://schemas.microsoft.com/office/drawing/2014/main" id="{5401D69E-E074-DB0F-B477-4767F9481A55}"/>
              </a:ext>
            </a:extLst>
          </p:cNvPr>
          <p:cNvSpPr txBox="1"/>
          <p:nvPr/>
        </p:nvSpPr>
        <p:spPr>
          <a:xfrm>
            <a:off x="1261872" y="4803925"/>
            <a:ext cx="6296290" cy="923330"/>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dirty="0"/>
              <a:t>This advertisement concentrated on areas with two of the largest cities, so the funding was distributed to a higher population per area.</a:t>
            </a:r>
            <a:endParaRPr lang="en-GB" dirty="0"/>
          </a:p>
        </p:txBody>
      </p:sp>
    </p:spTree>
    <p:extLst>
      <p:ext uri="{BB962C8B-B14F-4D97-AF65-F5344CB8AC3E}">
        <p14:creationId xmlns:p14="http://schemas.microsoft.com/office/powerpoint/2010/main" val="42459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B343-4FA2-DAC0-B1F0-B2622959776B}"/>
              </a:ext>
            </a:extLst>
          </p:cNvPr>
          <p:cNvSpPr>
            <a:spLocks noGrp="1"/>
          </p:cNvSpPr>
          <p:nvPr>
            <p:ph type="title"/>
          </p:nvPr>
        </p:nvSpPr>
        <p:spPr/>
        <p:txBody>
          <a:bodyPr/>
          <a:lstStyle/>
          <a:p>
            <a:r>
              <a:rPr lang="en-US" dirty="0"/>
              <a:t>Effect of Sale period</a:t>
            </a:r>
            <a:endParaRPr lang="en-GB" dirty="0"/>
          </a:p>
        </p:txBody>
      </p:sp>
      <p:pic>
        <p:nvPicPr>
          <p:cNvPr id="8" name="Content Placeholder 4">
            <a:extLst>
              <a:ext uri="{FF2B5EF4-FFF2-40B4-BE49-F238E27FC236}">
                <a16:creationId xmlns:a16="http://schemas.microsoft.com/office/drawing/2014/main" id="{6E615DC7-6CB8-C014-EB5B-17F88E05FEA9}"/>
              </a:ext>
            </a:extLst>
          </p:cNvPr>
          <p:cNvPicPr>
            <a:picLocks noChangeAspect="1"/>
          </p:cNvPicPr>
          <p:nvPr/>
        </p:nvPicPr>
        <p:blipFill>
          <a:blip r:embed="rId2"/>
          <a:stretch>
            <a:fillRect/>
          </a:stretch>
        </p:blipFill>
        <p:spPr>
          <a:xfrm>
            <a:off x="6254843" y="1838426"/>
            <a:ext cx="2727432" cy="2738610"/>
          </a:xfrm>
          <a:prstGeom prst="rect">
            <a:avLst/>
          </a:prstGeom>
        </p:spPr>
      </p:pic>
      <p:pic>
        <p:nvPicPr>
          <p:cNvPr id="9" name="Picture 8">
            <a:extLst>
              <a:ext uri="{FF2B5EF4-FFF2-40B4-BE49-F238E27FC236}">
                <a16:creationId xmlns:a16="http://schemas.microsoft.com/office/drawing/2014/main" id="{61291EA2-B098-D106-FF1B-1D3E92CF0D13}"/>
              </a:ext>
            </a:extLst>
          </p:cNvPr>
          <p:cNvPicPr>
            <a:picLocks noChangeAspect="1"/>
          </p:cNvPicPr>
          <p:nvPr/>
        </p:nvPicPr>
        <p:blipFill>
          <a:blip r:embed="rId3"/>
          <a:stretch>
            <a:fillRect/>
          </a:stretch>
        </p:blipFill>
        <p:spPr>
          <a:xfrm>
            <a:off x="9255981" y="2429437"/>
            <a:ext cx="981212" cy="1600423"/>
          </a:xfrm>
          <a:prstGeom prst="rect">
            <a:avLst/>
          </a:prstGeom>
        </p:spPr>
      </p:pic>
      <p:pic>
        <p:nvPicPr>
          <p:cNvPr id="11" name="Picture 10">
            <a:extLst>
              <a:ext uri="{FF2B5EF4-FFF2-40B4-BE49-F238E27FC236}">
                <a16:creationId xmlns:a16="http://schemas.microsoft.com/office/drawing/2014/main" id="{50971C62-EDF6-4368-3130-E5C056A326C3}"/>
              </a:ext>
            </a:extLst>
          </p:cNvPr>
          <p:cNvPicPr>
            <a:picLocks noChangeAspect="1"/>
          </p:cNvPicPr>
          <p:nvPr/>
        </p:nvPicPr>
        <p:blipFill>
          <a:blip r:embed="rId4"/>
          <a:stretch>
            <a:fillRect/>
          </a:stretch>
        </p:blipFill>
        <p:spPr>
          <a:xfrm>
            <a:off x="3681908" y="3930201"/>
            <a:ext cx="2727432" cy="2738610"/>
          </a:xfrm>
          <a:prstGeom prst="rect">
            <a:avLst/>
          </a:prstGeom>
        </p:spPr>
      </p:pic>
      <p:pic>
        <p:nvPicPr>
          <p:cNvPr id="13" name="Picture 12">
            <a:extLst>
              <a:ext uri="{FF2B5EF4-FFF2-40B4-BE49-F238E27FC236}">
                <a16:creationId xmlns:a16="http://schemas.microsoft.com/office/drawing/2014/main" id="{838E826E-FD01-C56F-F9E3-6BE933B1C8E3}"/>
              </a:ext>
            </a:extLst>
          </p:cNvPr>
          <p:cNvPicPr>
            <a:picLocks noChangeAspect="1"/>
          </p:cNvPicPr>
          <p:nvPr/>
        </p:nvPicPr>
        <p:blipFill>
          <a:blip r:embed="rId5"/>
          <a:stretch>
            <a:fillRect/>
          </a:stretch>
        </p:blipFill>
        <p:spPr>
          <a:xfrm>
            <a:off x="780985" y="1838425"/>
            <a:ext cx="2726774" cy="2737949"/>
          </a:xfrm>
          <a:prstGeom prst="rect">
            <a:avLst/>
          </a:prstGeom>
        </p:spPr>
      </p:pic>
      <p:pic>
        <p:nvPicPr>
          <p:cNvPr id="15" name="Picture 14">
            <a:extLst>
              <a:ext uri="{FF2B5EF4-FFF2-40B4-BE49-F238E27FC236}">
                <a16:creationId xmlns:a16="http://schemas.microsoft.com/office/drawing/2014/main" id="{DB1B1A72-2A1B-A9DC-9239-932B08A9300E}"/>
              </a:ext>
            </a:extLst>
          </p:cNvPr>
          <p:cNvPicPr>
            <a:picLocks noChangeAspect="1"/>
          </p:cNvPicPr>
          <p:nvPr/>
        </p:nvPicPr>
        <p:blipFill>
          <a:blip r:embed="rId6"/>
          <a:stretch>
            <a:fillRect/>
          </a:stretch>
        </p:blipFill>
        <p:spPr>
          <a:xfrm>
            <a:off x="7173068" y="4879267"/>
            <a:ext cx="962159" cy="1590897"/>
          </a:xfrm>
          <a:prstGeom prst="rect">
            <a:avLst/>
          </a:prstGeom>
        </p:spPr>
      </p:pic>
      <p:pic>
        <p:nvPicPr>
          <p:cNvPr id="21" name="Picture 20">
            <a:extLst>
              <a:ext uri="{FF2B5EF4-FFF2-40B4-BE49-F238E27FC236}">
                <a16:creationId xmlns:a16="http://schemas.microsoft.com/office/drawing/2014/main" id="{3F06FE8B-A8D8-02AF-C665-C6A2B79EFCA5}"/>
              </a:ext>
            </a:extLst>
          </p:cNvPr>
          <p:cNvPicPr>
            <a:picLocks noChangeAspect="1"/>
          </p:cNvPicPr>
          <p:nvPr/>
        </p:nvPicPr>
        <p:blipFill>
          <a:blip r:embed="rId7"/>
          <a:stretch>
            <a:fillRect/>
          </a:stretch>
        </p:blipFill>
        <p:spPr>
          <a:xfrm>
            <a:off x="3781465" y="2491357"/>
            <a:ext cx="933580" cy="1476581"/>
          </a:xfrm>
          <a:prstGeom prst="rect">
            <a:avLst/>
          </a:prstGeom>
        </p:spPr>
      </p:pic>
    </p:spTree>
    <p:extLst>
      <p:ext uri="{BB962C8B-B14F-4D97-AF65-F5344CB8AC3E}">
        <p14:creationId xmlns:p14="http://schemas.microsoft.com/office/powerpoint/2010/main" val="249017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2F33-9E5F-5177-E667-53938B545C3B}"/>
              </a:ext>
            </a:extLst>
          </p:cNvPr>
          <p:cNvSpPr>
            <a:spLocks noGrp="1"/>
          </p:cNvSpPr>
          <p:nvPr>
            <p:ph type="title"/>
          </p:nvPr>
        </p:nvSpPr>
        <p:spPr/>
        <p:txBody>
          <a:bodyPr/>
          <a:lstStyle/>
          <a:p>
            <a:r>
              <a:rPr lang="en-US" dirty="0"/>
              <a:t>Loyalty Profit</a:t>
            </a:r>
            <a:endParaRPr lang="en-GB" dirty="0"/>
          </a:p>
        </p:txBody>
      </p:sp>
      <p:sp>
        <p:nvSpPr>
          <p:cNvPr id="9" name="Content Placeholder 8">
            <a:extLst>
              <a:ext uri="{FF2B5EF4-FFF2-40B4-BE49-F238E27FC236}">
                <a16:creationId xmlns:a16="http://schemas.microsoft.com/office/drawing/2014/main" id="{26211C2C-E5B7-367D-6131-3AFEA1612AA7}"/>
              </a:ext>
            </a:extLst>
          </p:cNvPr>
          <p:cNvSpPr>
            <a:spLocks noGrp="1"/>
          </p:cNvSpPr>
          <p:nvPr>
            <p:ph idx="1"/>
          </p:nvPr>
        </p:nvSpPr>
        <p:spPr>
          <a:xfrm>
            <a:off x="1261872" y="1828800"/>
            <a:ext cx="8595360" cy="2993457"/>
          </a:xfrm>
        </p:spPr>
        <p:txBody>
          <a:bodyPr/>
          <a:lstStyle/>
          <a:p>
            <a:r>
              <a:rPr lang="en-GB" dirty="0"/>
              <a:t>Taken from the sample 226 out of the 500 transactions that happened occurred with customers who are loyal. </a:t>
            </a:r>
          </a:p>
          <a:p>
            <a:r>
              <a:rPr lang="en-GB" dirty="0"/>
              <a:t>Of these transactions  169 of the 226 are with unique ID’s. This means 57 transactions were repeated purchases. </a:t>
            </a:r>
          </a:p>
          <a:p>
            <a:r>
              <a:rPr lang="en-GB" dirty="0"/>
              <a:t>From this sample a £5 buy-in provides free delivery. The income from selling loyalty is £845. </a:t>
            </a:r>
          </a:p>
          <a:p>
            <a:r>
              <a:rPr lang="en-GB" dirty="0"/>
              <a:t>The cost of losing delivery charges is £449.74, which means a profit of £385.26.</a:t>
            </a:r>
          </a:p>
          <a:p>
            <a:endParaRPr lang="en-GB" dirty="0"/>
          </a:p>
        </p:txBody>
      </p:sp>
      <p:pic>
        <p:nvPicPr>
          <p:cNvPr id="11" name="Picture 10">
            <a:extLst>
              <a:ext uri="{FF2B5EF4-FFF2-40B4-BE49-F238E27FC236}">
                <a16:creationId xmlns:a16="http://schemas.microsoft.com/office/drawing/2014/main" id="{30ACDC8D-7210-8E11-FB44-D0A06C3944E3}"/>
              </a:ext>
            </a:extLst>
          </p:cNvPr>
          <p:cNvPicPr>
            <a:picLocks noChangeAspect="1"/>
          </p:cNvPicPr>
          <p:nvPr/>
        </p:nvPicPr>
        <p:blipFill>
          <a:blip r:embed="rId2"/>
          <a:stretch>
            <a:fillRect/>
          </a:stretch>
        </p:blipFill>
        <p:spPr>
          <a:xfrm>
            <a:off x="8585735" y="4370228"/>
            <a:ext cx="2245980" cy="2255185"/>
          </a:xfrm>
          <a:prstGeom prst="rect">
            <a:avLst/>
          </a:prstGeom>
        </p:spPr>
      </p:pic>
      <p:sp>
        <p:nvSpPr>
          <p:cNvPr id="13" name="TextBox 12">
            <a:extLst>
              <a:ext uri="{FF2B5EF4-FFF2-40B4-BE49-F238E27FC236}">
                <a16:creationId xmlns:a16="http://schemas.microsoft.com/office/drawing/2014/main" id="{0E9FB0BF-A9EC-FD67-EBB0-71A1DA7A4BC6}"/>
              </a:ext>
            </a:extLst>
          </p:cNvPr>
          <p:cNvSpPr txBox="1"/>
          <p:nvPr/>
        </p:nvSpPr>
        <p:spPr>
          <a:xfrm>
            <a:off x="1261872" y="4897655"/>
            <a:ext cx="7256486" cy="1477328"/>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GB" dirty="0"/>
              <a:t>The average spend by a loyal customer was £51.19 and £45.95 for non-loyal customers.</a:t>
            </a:r>
          </a:p>
          <a:p>
            <a:pPr marL="285750" indent="-285750">
              <a:buClr>
                <a:schemeClr val="accent1"/>
              </a:buClr>
              <a:buFont typeface="Arial" panose="020B0604020202020204" pitchFamily="34" charset="0"/>
              <a:buChar char="•"/>
            </a:pPr>
            <a:r>
              <a:rPr lang="en-GB" dirty="0"/>
              <a:t>In the pie chart you can see that loyalty is lowest in the Northeast and Yorkshire Humber. </a:t>
            </a:r>
          </a:p>
          <a:p>
            <a:pPr marL="285750" indent="-285750">
              <a:buClr>
                <a:schemeClr val="accent1"/>
              </a:buClr>
              <a:buFont typeface="Arial" panose="020B0604020202020204" pitchFamily="34" charset="0"/>
              <a:buChar char="•"/>
            </a:pPr>
            <a:endParaRPr lang="en-GB" dirty="0"/>
          </a:p>
        </p:txBody>
      </p:sp>
    </p:spTree>
    <p:extLst>
      <p:ext uri="{BB962C8B-B14F-4D97-AF65-F5344CB8AC3E}">
        <p14:creationId xmlns:p14="http://schemas.microsoft.com/office/powerpoint/2010/main" val="144159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B929-910A-C703-8F04-098CAE608149}"/>
              </a:ext>
            </a:extLst>
          </p:cNvPr>
          <p:cNvSpPr>
            <a:spLocks noGrp="1"/>
          </p:cNvSpPr>
          <p:nvPr>
            <p:ph type="title"/>
          </p:nvPr>
        </p:nvSpPr>
        <p:spPr/>
        <p:txBody>
          <a:bodyPr/>
          <a:lstStyle/>
          <a:p>
            <a:r>
              <a:rPr lang="en-US" dirty="0"/>
              <a:t>Strategy for upcoming year </a:t>
            </a:r>
            <a:endParaRPr lang="en-GB" dirty="0"/>
          </a:p>
        </p:txBody>
      </p:sp>
      <p:sp>
        <p:nvSpPr>
          <p:cNvPr id="3" name="Content Placeholder 2">
            <a:extLst>
              <a:ext uri="{FF2B5EF4-FFF2-40B4-BE49-F238E27FC236}">
                <a16:creationId xmlns:a16="http://schemas.microsoft.com/office/drawing/2014/main" id="{348EDAEB-EC57-0BA7-6333-A717F6090F6B}"/>
              </a:ext>
            </a:extLst>
          </p:cNvPr>
          <p:cNvSpPr>
            <a:spLocks noGrp="1"/>
          </p:cNvSpPr>
          <p:nvPr>
            <p:ph idx="1"/>
          </p:nvPr>
        </p:nvSpPr>
        <p:spPr/>
        <p:txBody>
          <a:bodyPr>
            <a:normAutofit fontScale="85000" lnSpcReduction="10000"/>
          </a:bodyPr>
          <a:lstStyle/>
          <a:p>
            <a:r>
              <a:rPr lang="en-US" dirty="0"/>
              <a:t>The worst months were January and February. Consider having a post-Christmas sale to increase January sales. </a:t>
            </a:r>
          </a:p>
          <a:p>
            <a:r>
              <a:rPr lang="en-US" dirty="0"/>
              <a:t>Moving advertisement to start in February could help with the lowest sales month. </a:t>
            </a:r>
          </a:p>
          <a:p>
            <a:r>
              <a:rPr lang="en-US" dirty="0"/>
              <a:t>Keep advertisement in august this worked well and increases the profile of the product just before the Christmas shopping period. </a:t>
            </a:r>
          </a:p>
          <a:p>
            <a:r>
              <a:rPr lang="en-US" dirty="0"/>
              <a:t>Consider using an advertising budget for the Summer sale in Yorkshire and Humber or the Northeast  to increase presence and expand loyalty  </a:t>
            </a:r>
          </a:p>
          <a:p>
            <a:r>
              <a:rPr lang="en-US" dirty="0"/>
              <a:t>Continuation of two sales starting in February and August sets them six months apart for the advertising budget to be equally distributed across the year. </a:t>
            </a:r>
          </a:p>
          <a:p>
            <a:r>
              <a:rPr lang="en-US" dirty="0"/>
              <a:t>Loyal customers spend on average £5.24 more. Worth pushing this scheme for increased profits and knowledge of customer trends</a:t>
            </a:r>
          </a:p>
          <a:p>
            <a:r>
              <a:rPr lang="en-US" dirty="0"/>
              <a:t>Consider storing user’s email used for purchase so you can compare loyal users’ purchases per year compared to non-loyal customers </a:t>
            </a:r>
          </a:p>
          <a:p>
            <a:r>
              <a:rPr lang="en-GB" dirty="0"/>
              <a:t>Implement data cleaning methods database-wide.</a:t>
            </a:r>
          </a:p>
        </p:txBody>
      </p:sp>
    </p:spTree>
    <p:extLst>
      <p:ext uri="{BB962C8B-B14F-4D97-AF65-F5344CB8AC3E}">
        <p14:creationId xmlns:p14="http://schemas.microsoft.com/office/powerpoint/2010/main" val="414158314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1139</TotalTime>
  <Words>749</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Wingdings 2</vt:lpstr>
      <vt:lpstr>View</vt:lpstr>
      <vt:lpstr>Data Recruitment Exercise </vt:lpstr>
      <vt:lpstr>Data Cleaning </vt:lpstr>
      <vt:lpstr>Data Cleaning </vt:lpstr>
      <vt:lpstr>Analysis</vt:lpstr>
      <vt:lpstr>Number of sales using code. </vt:lpstr>
      <vt:lpstr>Effect of Sale period</vt:lpstr>
      <vt:lpstr>Loyalty Profit</vt:lpstr>
      <vt:lpstr>Strategy for upcoming year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Recruitment Exercise </dc:title>
  <dc:creator>Cawley Gelling, William</dc:creator>
  <cp:lastModifiedBy>Cawley Gelling, William</cp:lastModifiedBy>
  <cp:revision>2</cp:revision>
  <dcterms:created xsi:type="dcterms:W3CDTF">2022-08-11T13:02:08Z</dcterms:created>
  <dcterms:modified xsi:type="dcterms:W3CDTF">2022-08-12T08:02:04Z</dcterms:modified>
</cp:coreProperties>
</file>