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pace Mono"/>
      <p:regular r:id="rId18"/>
      <p:bold r:id="rId19"/>
      <p:italic r:id="rId20"/>
      <p:boldItalic r:id="rId21"/>
    </p:embeddedFont>
    <p:embeddedFont>
      <p:font typeface="Archivo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Mono-italic.fntdata"/><Relationship Id="rId11" Type="http://schemas.openxmlformats.org/officeDocument/2006/relationships/slide" Target="slides/slide6.xml"/><Relationship Id="rId22" Type="http://schemas.openxmlformats.org/officeDocument/2006/relationships/font" Target="fonts/ArchivoExtraBold-bold.fntdata"/><Relationship Id="rId10" Type="http://schemas.openxmlformats.org/officeDocument/2006/relationships/slide" Target="slides/slide5.xml"/><Relationship Id="rId21" Type="http://schemas.openxmlformats.org/officeDocument/2006/relationships/font" Target="fonts/Space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rchivo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paceMono-bold.fntdata"/><Relationship Id="rId6" Type="http://schemas.openxmlformats.org/officeDocument/2006/relationships/slide" Target="slides/slide1.xml"/><Relationship Id="rId18" Type="http://schemas.openxmlformats.org/officeDocument/2006/relationships/font" Target="fonts/Space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76b4de40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76b4de40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fe1ea8e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fe1ea8e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00c2a56b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00c2a56b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00c2a56b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00c2a56b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76b4de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76b4de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-Questions entre thèmes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76b4de40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76b4de40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fe1ea8e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fe1ea8e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fe1ea8e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fe1ea8e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fe1ea8e0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fe1ea8e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fe1ea8e0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fe1ea8e0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fe1ea8e0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fe1ea8e0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fe1ea8e0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fe1ea8e0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22650" y="1619625"/>
            <a:ext cx="5498700" cy="1613400"/>
          </a:xfrm>
          <a:prstGeom prst="rect">
            <a:avLst/>
          </a:prstGeom>
          <a:effectLst>
            <a:outerShdw rotWithShape="0" algn="bl" dir="27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chivo ExtraBold"/>
                <a:ea typeface="Archivo ExtraBold"/>
                <a:cs typeface="Archivo ExtraBold"/>
                <a:sym typeface="Archivo ExtraBold"/>
              </a:rPr>
              <a:t>Rugby Auto Play AI</a:t>
            </a:r>
            <a:endParaRPr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" y="-344247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00" y="195749"/>
            <a:ext cx="3905576" cy="11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975" y="2488706"/>
            <a:ext cx="4121651" cy="27470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477575" y="3614800"/>
            <a:ext cx="3801300" cy="1197900"/>
          </a:xfrm>
          <a:prstGeom prst="rect">
            <a:avLst/>
          </a:prstGeom>
          <a:effectLst>
            <a:outerShdw rotWithShape="0" algn="bl" dir="27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9289"/>
              <a:buNone/>
            </a:pPr>
            <a:r>
              <a:rPr lang="fr" sz="3380">
                <a:latin typeface="Archivo ExtraBold"/>
                <a:ea typeface="Archivo ExtraBold"/>
                <a:cs typeface="Archivo ExtraBold"/>
                <a:sym typeface="Archivo ExtraBold"/>
              </a:rPr>
              <a:t>Benjamin BENON</a:t>
            </a:r>
            <a:endParaRPr sz="3380">
              <a:latin typeface="Archivo ExtraBold"/>
              <a:ea typeface="Archivo ExtraBold"/>
              <a:cs typeface="Archivo ExtraBold"/>
              <a:sym typeface="Archiv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9289"/>
              <a:buNone/>
            </a:pPr>
            <a:r>
              <a:rPr lang="fr" sz="3380">
                <a:latin typeface="Archivo ExtraBold"/>
                <a:ea typeface="Archivo ExtraBold"/>
                <a:cs typeface="Archivo ExtraBold"/>
                <a:sym typeface="Archivo ExtraBold"/>
              </a:rPr>
              <a:t>William CHAPRON</a:t>
            </a:r>
            <a:endParaRPr sz="338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745800" y="411050"/>
            <a:ext cx="7652400" cy="1013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Archivo ExtraBold"/>
                <a:ea typeface="Archivo ExtraBold"/>
                <a:cs typeface="Archivo ExtraBold"/>
                <a:sym typeface="Archivo ExtraBold"/>
              </a:rPr>
              <a:t>Problèmes</a:t>
            </a:r>
            <a:r>
              <a:rPr lang="fr" sz="4000">
                <a:latin typeface="Archivo ExtraBold"/>
                <a:ea typeface="Archivo ExtraBold"/>
                <a:cs typeface="Archivo ExtraBold"/>
                <a:sym typeface="Archivo ExtraBold"/>
              </a:rPr>
              <a:t> rencontrés</a:t>
            </a:r>
            <a:endParaRPr sz="4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" y="-344247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18" y="-344250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825" y="2031813"/>
            <a:ext cx="2482221" cy="239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3959950" y="2178375"/>
            <a:ext cx="39291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Collision des joueurs (notamment frontale)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Gérer les états </a:t>
            </a: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inattendus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Problème affichage des scores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ctrTitle"/>
          </p:nvPr>
        </p:nvSpPr>
        <p:spPr>
          <a:xfrm>
            <a:off x="1586375" y="578525"/>
            <a:ext cx="6360300" cy="14352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Archivo ExtraBold"/>
                <a:ea typeface="Archivo ExtraBold"/>
                <a:cs typeface="Archivo ExtraBold"/>
                <a:sym typeface="Archivo ExtraBold"/>
              </a:rPr>
              <a:t>Démonstration du rendu</a:t>
            </a:r>
            <a:endParaRPr sz="4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" y="-344247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18" y="-344250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375" y="1381075"/>
            <a:ext cx="5522824" cy="552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ctrTitle"/>
          </p:nvPr>
        </p:nvSpPr>
        <p:spPr>
          <a:xfrm>
            <a:off x="1631400" y="1028600"/>
            <a:ext cx="5881200" cy="14352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Archivo ExtraBold"/>
                <a:ea typeface="Archivo ExtraBold"/>
                <a:cs typeface="Archivo ExtraBold"/>
                <a:sym typeface="Archivo ExtraBold"/>
              </a:rPr>
              <a:t>MERCI DE VOTRE ATTENTION</a:t>
            </a:r>
            <a:endParaRPr sz="4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" y="-344247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18" y="-344250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4400" y="1339225"/>
            <a:ext cx="5522824" cy="552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97000" y="152875"/>
            <a:ext cx="8814900" cy="9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>
                <a:latin typeface="Archivo ExtraBold"/>
                <a:ea typeface="Archivo ExtraBold"/>
                <a:cs typeface="Archivo ExtraBold"/>
                <a:sym typeface="Archivo ExtraBold"/>
              </a:rPr>
              <a:t>SOMMAIRE</a:t>
            </a:r>
            <a:endParaRPr sz="465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" y="-344247"/>
            <a:ext cx="280457" cy="28044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7050" y="1428850"/>
            <a:ext cx="88548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1599" lvl="0" marL="179999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-"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Explication du jeu et son comportement (Joueurs, balle)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281599" lvl="0" marL="179999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-"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Interactions entre les états (Actions, Transitions)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179999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281599" lvl="0" marL="179999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-"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Problèmes rencontrés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179999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281599" lvl="0" marL="179999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-"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Démo, analyse et explication détaillé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745800" y="411050"/>
            <a:ext cx="7652400" cy="1013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Archivo ExtraBold"/>
                <a:ea typeface="Archivo ExtraBold"/>
                <a:cs typeface="Archivo ExtraBold"/>
                <a:sym typeface="Archivo ExtraBold"/>
              </a:rPr>
              <a:t>Explication du jeu</a:t>
            </a:r>
            <a:endParaRPr sz="4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" y="-344247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18" y="-344250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775" y="1574725"/>
            <a:ext cx="2695925" cy="26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078338" y="4202875"/>
            <a:ext cx="100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Baller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8550" y="1794963"/>
            <a:ext cx="2119900" cy="21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902400" y="4270650"/>
            <a:ext cx="139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Defender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0775" y="1676913"/>
            <a:ext cx="1798250" cy="24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801000" y="4202875"/>
            <a:ext cx="139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Support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745800" y="411050"/>
            <a:ext cx="7652400" cy="1013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Archivo ExtraBold"/>
                <a:ea typeface="Archivo ExtraBold"/>
                <a:cs typeface="Archivo ExtraBold"/>
                <a:sym typeface="Archivo ExtraBold"/>
              </a:rPr>
              <a:t>Explication du jeu</a:t>
            </a:r>
            <a:endParaRPr sz="4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" y="-344247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18" y="-344250"/>
            <a:ext cx="280457" cy="28044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ctrTitle"/>
          </p:nvPr>
        </p:nvSpPr>
        <p:spPr>
          <a:xfrm>
            <a:off x="2711100" y="1634250"/>
            <a:ext cx="3721800" cy="506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Archivo ExtraBold"/>
                <a:ea typeface="Archivo ExtraBold"/>
                <a:cs typeface="Archivo ExtraBold"/>
                <a:sym typeface="Archivo ExtraBold"/>
              </a:rPr>
              <a:t>La Balle</a:t>
            </a:r>
            <a:endParaRPr sz="2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6600" y="2946850"/>
            <a:ext cx="3929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Idle 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(Accroché à un joueur)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5700" y="2417050"/>
            <a:ext cx="827575" cy="8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3975712" y="3363375"/>
            <a:ext cx="827575" cy="8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400150" y="2805250"/>
            <a:ext cx="3601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Travel (Appartient au last player mais est mis à jour de manière autonome)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745800" y="411050"/>
            <a:ext cx="7652400" cy="1013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Archivo ExtraBold"/>
                <a:ea typeface="Archivo ExtraBold"/>
                <a:cs typeface="Archivo ExtraBold"/>
                <a:sym typeface="Archivo ExtraBold"/>
              </a:rPr>
              <a:t>Explication du jeu</a:t>
            </a:r>
            <a:endParaRPr sz="4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" y="-344247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18" y="-344250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75" y="2043900"/>
            <a:ext cx="3089900" cy="2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17400" y="4357300"/>
            <a:ext cx="392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PassingBall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0200" y="1756750"/>
            <a:ext cx="2500525" cy="25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5035913" y="4433675"/>
            <a:ext cx="392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RetrievingBall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575" y="2154400"/>
            <a:ext cx="1705225" cy="1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type="ctrTitle"/>
          </p:nvPr>
        </p:nvSpPr>
        <p:spPr>
          <a:xfrm>
            <a:off x="2711100" y="1480975"/>
            <a:ext cx="3721800" cy="506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Archivo ExtraBold"/>
                <a:ea typeface="Archivo ExtraBold"/>
                <a:cs typeface="Archivo ExtraBold"/>
                <a:sym typeface="Archivo ExtraBold"/>
              </a:rPr>
              <a:t>Passage de balle</a:t>
            </a:r>
            <a:endParaRPr sz="2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745800" y="411050"/>
            <a:ext cx="7652400" cy="1013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Archivo ExtraBold"/>
                <a:ea typeface="Archivo ExtraBold"/>
                <a:cs typeface="Archivo ExtraBold"/>
                <a:sym typeface="Archivo ExtraBold"/>
              </a:rPr>
              <a:t>Explication du jeu</a:t>
            </a:r>
            <a:endParaRPr sz="4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" y="-344247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18" y="-344250"/>
            <a:ext cx="280457" cy="2804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17400" y="4357300"/>
            <a:ext cx="392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Defend / Baller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035913" y="4433675"/>
            <a:ext cx="392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Baller / Defend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2575" y="2154400"/>
            <a:ext cx="1705225" cy="1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type="ctrTitle"/>
          </p:nvPr>
        </p:nvSpPr>
        <p:spPr>
          <a:xfrm>
            <a:off x="2711100" y="1480975"/>
            <a:ext cx="3721800" cy="506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Archivo ExtraBold"/>
                <a:ea typeface="Archivo ExtraBold"/>
                <a:cs typeface="Archivo ExtraBold"/>
                <a:sym typeface="Archivo ExtraBold"/>
              </a:rPr>
              <a:t>Collision</a:t>
            </a:r>
            <a:endParaRPr sz="2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0375" y="17164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928913" y="18097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745800" y="411050"/>
            <a:ext cx="7652400" cy="1013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Archivo ExtraBold"/>
                <a:ea typeface="Archivo ExtraBold"/>
                <a:cs typeface="Archivo ExtraBold"/>
                <a:sym typeface="Archivo ExtraBold"/>
              </a:rPr>
              <a:t>Interactions entre les états</a:t>
            </a:r>
            <a:endParaRPr sz="4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" y="-344247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18" y="-344250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450" y="2161400"/>
            <a:ext cx="32670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ctrTitle"/>
          </p:nvPr>
        </p:nvSpPr>
        <p:spPr>
          <a:xfrm>
            <a:off x="482075" y="1468950"/>
            <a:ext cx="3721800" cy="506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Archivo ExtraBold"/>
                <a:ea typeface="Archivo ExtraBold"/>
                <a:cs typeface="Archivo ExtraBold"/>
                <a:sym typeface="Archivo ExtraBold"/>
              </a:rPr>
              <a:t>Nos états</a:t>
            </a:r>
            <a:endParaRPr sz="2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26" name="Google Shape;126;p19"/>
          <p:cNvSpPr txBox="1"/>
          <p:nvPr>
            <p:ph type="ctrTitle"/>
          </p:nvPr>
        </p:nvSpPr>
        <p:spPr>
          <a:xfrm>
            <a:off x="4798225" y="1468950"/>
            <a:ext cx="3721800" cy="506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Archivo ExtraBold"/>
                <a:ea typeface="Archivo ExtraBold"/>
                <a:cs typeface="Archivo ExtraBold"/>
                <a:sym typeface="Archivo ExtraBold"/>
              </a:rPr>
              <a:t>Nos conditions</a:t>
            </a:r>
            <a:endParaRPr sz="2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124950" y="2161400"/>
            <a:ext cx="32670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1. Proximity Conditions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C_EnemyClose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3. Position Conditions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C_IsBehind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C_IsEnemyInFront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C_TouchOpponent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6021875" y="2258900"/>
            <a:ext cx="3122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2. Ball Conditions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C_HasBall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C_HasNotBall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C_TeamHasBall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C_TeamHasNotBall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C_OppTeamHasBall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C_JustReceivedBallEnd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C_TouchBall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745800" y="411050"/>
            <a:ext cx="7652400" cy="1013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Archivo ExtraBold"/>
                <a:ea typeface="Archivo ExtraBold"/>
                <a:cs typeface="Archivo ExtraBold"/>
                <a:sym typeface="Archivo ExtraBold"/>
              </a:rPr>
              <a:t>Interactions</a:t>
            </a:r>
            <a:r>
              <a:rPr lang="fr" sz="4000">
                <a:latin typeface="Archivo ExtraBold"/>
                <a:ea typeface="Archivo ExtraBold"/>
                <a:cs typeface="Archivo ExtraBold"/>
                <a:sym typeface="Archivo ExtraBold"/>
              </a:rPr>
              <a:t> entre les états</a:t>
            </a:r>
            <a:endParaRPr sz="4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" y="-344247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18" y="-344250"/>
            <a:ext cx="280457" cy="28044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317400" y="2114775"/>
            <a:ext cx="20661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1. Basic Behaviour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A_OffensiveBallO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A_SupportOffensive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A_Defend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>
                <a:solidFill>
                  <a:schemeClr val="dk1"/>
                </a:solidFill>
              </a:rPr>
              <a:t>2. Passing Ball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A_PassingBall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A_ReceivingBall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7" name="Google Shape;137;p20"/>
          <p:cNvSpPr txBox="1"/>
          <p:nvPr>
            <p:ph type="ctrTitle"/>
          </p:nvPr>
        </p:nvSpPr>
        <p:spPr>
          <a:xfrm>
            <a:off x="762525" y="1581500"/>
            <a:ext cx="3721800" cy="506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Archivo ExtraBold"/>
                <a:ea typeface="Archivo ExtraBold"/>
                <a:cs typeface="Archivo ExtraBold"/>
                <a:sym typeface="Archivo ExtraBold"/>
              </a:rPr>
              <a:t>Nos actions</a:t>
            </a:r>
            <a:endParaRPr sz="2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702650" y="2418450"/>
            <a:ext cx="2873400" cy="18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3. Check Bound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A_AvoidExitBound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A_KeepDistanceWithTeamMates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4. Others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A_Waiting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6415825" y="2290700"/>
            <a:ext cx="19179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1. Collisions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2. Passing Ball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3. Transitions forcés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>
                <a:solidFill>
                  <a:schemeClr val="dk1"/>
                </a:solidFill>
              </a:rPr>
              <a:t>4. Autres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40" name="Google Shape;140;p20"/>
          <p:cNvSpPr txBox="1"/>
          <p:nvPr>
            <p:ph type="ctrTitle"/>
          </p:nvPr>
        </p:nvSpPr>
        <p:spPr>
          <a:xfrm>
            <a:off x="5310925" y="1581500"/>
            <a:ext cx="3721800" cy="506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Archivo ExtraBold"/>
                <a:ea typeface="Archivo ExtraBold"/>
                <a:cs typeface="Archivo ExtraBold"/>
                <a:sym typeface="Archivo ExtraBold"/>
              </a:rPr>
              <a:t>Nos Transitions</a:t>
            </a:r>
            <a:endParaRPr sz="2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745800" y="411050"/>
            <a:ext cx="7652400" cy="1013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Archivo ExtraBold"/>
                <a:ea typeface="Archivo ExtraBold"/>
                <a:cs typeface="Archivo ExtraBold"/>
                <a:sym typeface="Archivo ExtraBold"/>
              </a:rPr>
              <a:t>Comportements forcés</a:t>
            </a:r>
            <a:endParaRPr sz="4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" y="-344247"/>
            <a:ext cx="280457" cy="2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18" y="-344250"/>
            <a:ext cx="280457" cy="2804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>
            <p:ph type="ctrTitle"/>
          </p:nvPr>
        </p:nvSpPr>
        <p:spPr>
          <a:xfrm>
            <a:off x="482075" y="1468950"/>
            <a:ext cx="3721800" cy="506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Archivo ExtraBold"/>
                <a:ea typeface="Archivo ExtraBold"/>
                <a:cs typeface="Archivo ExtraBold"/>
                <a:sym typeface="Archivo ExtraBold"/>
              </a:rPr>
              <a:t>Déplacement d’un joueur</a:t>
            </a:r>
            <a:endParaRPr sz="2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49" name="Google Shape;149;p21"/>
          <p:cNvSpPr txBox="1"/>
          <p:nvPr>
            <p:ph type="ctrTitle"/>
          </p:nvPr>
        </p:nvSpPr>
        <p:spPr>
          <a:xfrm>
            <a:off x="4798225" y="1468950"/>
            <a:ext cx="3721800" cy="506700"/>
          </a:xfrm>
          <a:prstGeom prst="rect">
            <a:avLst/>
          </a:prstGeom>
          <a:effectLst>
            <a:outerShdw rotWithShape="0" algn="bl" dir="270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Archivo ExtraBold"/>
                <a:ea typeface="Archivo ExtraBold"/>
                <a:cs typeface="Archivo ExtraBold"/>
                <a:sym typeface="Archivo ExtraBold"/>
              </a:rPr>
              <a:t>Passes de la balle</a:t>
            </a:r>
            <a:endParaRPr sz="2000"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45800" y="2175850"/>
            <a:ext cx="32967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1. Contournement des ennemis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2. </a:t>
            </a:r>
            <a:r>
              <a:rPr b="1" lang="fr" sz="1300">
                <a:solidFill>
                  <a:schemeClr val="dk1"/>
                </a:solidFill>
              </a:rPr>
              <a:t>Blocage</a:t>
            </a:r>
            <a:r>
              <a:rPr b="1" lang="fr" sz="1300">
                <a:solidFill>
                  <a:schemeClr val="dk1"/>
                </a:solidFill>
              </a:rPr>
              <a:t> des ennemis dans leur moitié de terrain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3</a:t>
            </a:r>
            <a:r>
              <a:rPr b="1" lang="fr" sz="1300">
                <a:solidFill>
                  <a:schemeClr val="dk1"/>
                </a:solidFill>
              </a:rPr>
              <a:t>. Reset de l’ensemble des joueurs après un essai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3204875" y="2804000"/>
            <a:ext cx="280500" cy="28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42100" y="2622850"/>
            <a:ext cx="280500" cy="28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1"/>
          <p:cNvCxnSpPr/>
          <p:nvPr/>
        </p:nvCxnSpPr>
        <p:spPr>
          <a:xfrm flipH="1" rot="10800000">
            <a:off x="3341547" y="2760472"/>
            <a:ext cx="2346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1"/>
          <p:cNvSpPr txBox="1"/>
          <p:nvPr/>
        </p:nvSpPr>
        <p:spPr>
          <a:xfrm>
            <a:off x="5185500" y="2175850"/>
            <a:ext cx="2863500" cy="2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1. Envoi en ligne droite vers le </a:t>
            </a:r>
            <a:r>
              <a:rPr b="1" lang="fr" sz="1300">
                <a:solidFill>
                  <a:schemeClr val="dk1"/>
                </a:solidFill>
              </a:rPr>
              <a:t>réceptionneur</a:t>
            </a:r>
            <a:r>
              <a:rPr b="1" lang="fr" sz="1300">
                <a:solidFill>
                  <a:schemeClr val="dk1"/>
                </a:solidFill>
              </a:rPr>
              <a:t> immobile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2. Test de collision pendant l’envoi pour tester l’interception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