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2.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33"/>
  </p:notesMasterIdLst>
  <p:sldIdLst>
    <p:sldId id="256" r:id="rId5"/>
    <p:sldId id="257" r:id="rId6"/>
    <p:sldId id="260" r:id="rId7"/>
    <p:sldId id="261" r:id="rId8"/>
    <p:sldId id="262" r:id="rId9"/>
    <p:sldId id="263" r:id="rId10"/>
    <p:sldId id="280" r:id="rId11"/>
    <p:sldId id="258" r:id="rId12"/>
    <p:sldId id="281" r:id="rId13"/>
    <p:sldId id="264" r:id="rId14"/>
    <p:sldId id="278" r:id="rId15"/>
    <p:sldId id="282" r:id="rId16"/>
    <p:sldId id="279" r:id="rId17"/>
    <p:sldId id="267" r:id="rId18"/>
    <p:sldId id="268" r:id="rId19"/>
    <p:sldId id="269" r:id="rId20"/>
    <p:sldId id="270" r:id="rId21"/>
    <p:sldId id="272" r:id="rId22"/>
    <p:sldId id="273" r:id="rId23"/>
    <p:sldId id="274" r:id="rId24"/>
    <p:sldId id="275" r:id="rId25"/>
    <p:sldId id="276" r:id="rId26"/>
    <p:sldId id="277" r:id="rId27"/>
    <p:sldId id="283" r:id="rId28"/>
    <p:sldId id="284" r:id="rId29"/>
    <p:sldId id="285" r:id="rId30"/>
    <p:sldId id="286" r:id="rId31"/>
    <p:sldId id="287" r:id="rId32"/>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C24E65-F6AB-49D0-A59B-032E09528AB9}">
          <p14:sldIdLst>
            <p14:sldId id="256"/>
            <p14:sldId id="257"/>
            <p14:sldId id="260"/>
            <p14:sldId id="261"/>
            <p14:sldId id="262"/>
          </p14:sldIdLst>
        </p14:section>
        <p14:section name="Untitled Section" id="{8A1A7A53-6185-4400-BA39-A7AC2D33DF5C}">
          <p14:sldIdLst>
            <p14:sldId id="263"/>
            <p14:sldId id="280"/>
            <p14:sldId id="258"/>
            <p14:sldId id="281"/>
            <p14:sldId id="264"/>
            <p14:sldId id="278"/>
            <p14:sldId id="282"/>
            <p14:sldId id="279"/>
            <p14:sldId id="267"/>
            <p14:sldId id="268"/>
            <p14:sldId id="269"/>
            <p14:sldId id="270"/>
            <p14:sldId id="272"/>
            <p14:sldId id="273"/>
            <p14:sldId id="274"/>
            <p14:sldId id="275"/>
            <p14:sldId id="276"/>
            <p14:sldId id="277"/>
            <p14:sldId id="283"/>
            <p14:sldId id="284"/>
            <p14:sldId id="285"/>
            <p14:sldId id="286"/>
            <p14:sldId id="28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53" d="100"/>
          <a:sy n="53" d="100"/>
        </p:scale>
        <p:origin x="1278"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9T00:28:06.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9T00:28:06.87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9T00:28:06.88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9T00:28:06.88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9T00:28:06.88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9T00:28:06.88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9T00:28:06.88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9T00:28:06.8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3819718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1880634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2069972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0.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4/28/2023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433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4/28/2023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159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4/28/2023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9071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4/28/2023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1244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4/28/2023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6477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4/28/2023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63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4/28/2023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582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4/28/2023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1269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4/28/2023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507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4/28/2023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823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4/28/2023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4907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4/28/2023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96860256-840A-BCAB-F912-5A2B227E8D75}"/>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B1F2F875-E535-5AC5-21DE-313CC7586CC0}"/>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A92AEE87-ABEA-292C-0FD7-E8DB5CA5B872}"/>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6EF55BE0-9270-1482-3678-E2E54F7D0E4F}"/>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6237A430-0C11-B3CE-8BF5-6476652C0171}"/>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79897227-4998-5D32-697F-049E8E440BD9}"/>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C9399ADB-F97A-7430-41BC-D1CE34E3FF5F}"/>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1E277FB3-4DFC-F70B-CD6B-A74308992DA8}"/>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1044173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4/28/2023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247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4/28/2023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4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4/28/2023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438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4/28/2023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729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4/28/2023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1181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4/28/2023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pic>
        <p:nvPicPr>
          <p:cNvPr id="9" name="Picture 8">
            <a:extLst>
              <a:ext uri="{FF2B5EF4-FFF2-40B4-BE49-F238E27FC236}">
                <a16:creationId xmlns:a16="http://schemas.microsoft.com/office/drawing/2014/main" id="{4C23DBEA-2E22-281E-3DB4-431F29C0641C}"/>
              </a:ext>
            </a:extLst>
          </p:cNvPr>
          <p:cNvPicPr>
            <a:picLocks noChangeAspect="1"/>
          </p:cNvPicPr>
          <p:nvPr userDrawn="1"/>
        </p:nvPicPr>
        <p:blipFill>
          <a:blip r:embed="rId20"/>
          <a:stretch>
            <a:fillRect/>
          </a:stretch>
        </p:blipFill>
        <p:spPr>
          <a:xfrm>
            <a:off x="340139" y="6371623"/>
            <a:ext cx="2456070" cy="378964"/>
          </a:xfrm>
          <a:prstGeom prst="rect">
            <a:avLst/>
          </a:prstGeom>
        </p:spPr>
      </p:pic>
      <p:pic>
        <p:nvPicPr>
          <p:cNvPr id="10" name="Picture 9">
            <a:extLst>
              <a:ext uri="{FF2B5EF4-FFF2-40B4-BE49-F238E27FC236}">
                <a16:creationId xmlns:a16="http://schemas.microsoft.com/office/drawing/2014/main" id="{A7B0A823-827B-AF88-1E85-FA62C3AC213E}"/>
              </a:ext>
            </a:extLst>
          </p:cNvPr>
          <p:cNvPicPr>
            <a:picLocks noChangeAspect="1"/>
          </p:cNvPicPr>
          <p:nvPr userDrawn="1"/>
        </p:nvPicPr>
        <p:blipFill>
          <a:blip r:embed="rId21"/>
          <a:stretch>
            <a:fillRect/>
          </a:stretch>
        </p:blipFill>
        <p:spPr>
          <a:xfrm>
            <a:off x="8475870" y="6371623"/>
            <a:ext cx="3375991" cy="397761"/>
          </a:xfrm>
          <a:prstGeom prst="rect">
            <a:avLst/>
          </a:prstGeom>
        </p:spPr>
      </p:pic>
      <p:pic>
        <p:nvPicPr>
          <p:cNvPr id="11" name="Picture 10">
            <a:extLst>
              <a:ext uri="{FF2B5EF4-FFF2-40B4-BE49-F238E27FC236}">
                <a16:creationId xmlns:a16="http://schemas.microsoft.com/office/drawing/2014/main" id="{52A0B4FC-03A2-880E-905D-6FEB08995114}"/>
              </a:ext>
            </a:extLst>
          </p:cNvPr>
          <p:cNvPicPr>
            <a:picLocks noChangeAspect="1"/>
          </p:cNvPicPr>
          <p:nvPr userDrawn="1"/>
        </p:nvPicPr>
        <p:blipFill>
          <a:blip r:embed="rId22">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413675237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0.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hyperlink" Target="https://dataplatform.cloud.ibm.com/dashboards/8c8d03eb-545e-4714-821d-21bbd49bf91c/view/0063fe0c6f9d23ed14d6bde407ca2f007a332608b5bb8000d3d47b4906642297a86b1390c82a430c8b165363f2e417519b" TargetMode="Externa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notesSlide" Target="../notesSlides/notesSlide2.xml"/><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476896" cy="1213929"/>
          </a:xfrm>
        </p:spPr>
        <p:txBody>
          <a:bodyPr anchor="ctr">
            <a:normAutofit/>
          </a:bodyPr>
          <a:lstStyle/>
          <a:p>
            <a:r>
              <a:rPr lang="en-US" dirty="0">
                <a:solidFill>
                  <a:srgbClr val="0E659B"/>
                </a:solidFill>
              </a:rPr>
              <a:t>Data Analyst Capstone</a:t>
            </a: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6172200" y="3560007"/>
            <a:ext cx="5181600" cy="2616956"/>
          </a:xfrm>
        </p:spPr>
        <p:txBody>
          <a:bodyPr>
            <a:normAutofit/>
          </a:bodyPr>
          <a:lstStyle/>
          <a:p>
            <a:pPr marL="0" indent="0">
              <a:buNone/>
            </a:pPr>
            <a:r>
              <a:rPr lang="en-US" dirty="0"/>
              <a:t>William Chaudoin</a:t>
            </a:r>
          </a:p>
          <a:p>
            <a:pPr marL="0" indent="0">
              <a:buNone/>
            </a:pPr>
            <a:r>
              <a:rPr lang="en-US" dirty="0"/>
              <a:t>04/28/23</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fontScale="90000"/>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2267711"/>
            <a:ext cx="5181600" cy="3909251"/>
          </a:xfrm>
        </p:spPr>
        <p:txBody>
          <a:bodyPr>
            <a:normAutofit lnSpcReduction="10000"/>
          </a:bodyPr>
          <a:lstStyle/>
          <a:p>
            <a:r>
              <a:rPr lang="en-US" dirty="0"/>
              <a:t>The data showed there is a strong overlap between what is desired now and what is desired next year. </a:t>
            </a:r>
          </a:p>
          <a:p>
            <a:r>
              <a:rPr lang="en-US" dirty="0" err="1"/>
              <a:t>Javascript</a:t>
            </a:r>
            <a:r>
              <a:rPr lang="en-US" dirty="0"/>
              <a:t> is the number one language desired for both periods with HTML being the runner. </a:t>
            </a:r>
          </a:p>
          <a:p>
            <a:r>
              <a:rPr lang="en-US" dirty="0"/>
              <a:t>Meanwhile there has been change in interest in some languages such as Python, PowerShell, and SQL.</a:t>
            </a:r>
          </a:p>
          <a:p>
            <a:r>
              <a:rPr lang="en-US" dirty="0"/>
              <a:t>Interest in Python grew, while PowerShell and SQL saw a decrease in interest.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208712" y="2267711"/>
            <a:ext cx="4825159" cy="3752089"/>
          </a:xfrm>
        </p:spPr>
        <p:txBody>
          <a:bodyPr>
            <a:normAutofit lnSpcReduction="10000"/>
          </a:bodyPr>
          <a:lstStyle/>
          <a:p>
            <a:r>
              <a:rPr lang="en-US" dirty="0"/>
              <a:t>These trends imply that there is a demand for specific skills that do not fade with time. </a:t>
            </a:r>
          </a:p>
          <a:p>
            <a:r>
              <a:rPr lang="en-US" dirty="0"/>
              <a:t>However, some of these skills will see slight increases and decreases overtime. </a:t>
            </a:r>
          </a:p>
          <a:p>
            <a:r>
              <a:rPr lang="en-US" dirty="0"/>
              <a:t>The primary languages of interest seem to be JavaScript and HTML. Individuals with these skills are more likely to find employment, while Python looks to be more marketable in the future in comparison to SQL and PowerShell. </a:t>
            </a:r>
          </a:p>
        </p:txBody>
      </p:sp>
    </p:spTree>
    <p:extLst>
      <p:ext uri="{BB962C8B-B14F-4D97-AF65-F5344CB8AC3E}">
        <p14:creationId xmlns:p14="http://schemas.microsoft.com/office/powerpoint/2010/main" val="54556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 Current</a:t>
            </a:r>
          </a:p>
        </p:txBody>
      </p:sp>
      <p:pic>
        <p:nvPicPr>
          <p:cNvPr id="12" name="Content Placeholder 11">
            <a:extLst>
              <a:ext uri="{FF2B5EF4-FFF2-40B4-BE49-F238E27FC236}">
                <a16:creationId xmlns:a16="http://schemas.microsoft.com/office/drawing/2014/main" id="{99D2F81B-E5ED-09F2-C549-416CA01E6A1A}"/>
              </a:ext>
            </a:extLst>
          </p:cNvPr>
          <p:cNvPicPr>
            <a:picLocks noGrp="1" noChangeAspect="1"/>
          </p:cNvPicPr>
          <p:nvPr>
            <p:ph sz="half" idx="1"/>
          </p:nvPr>
        </p:nvPicPr>
        <p:blipFill>
          <a:blip r:embed="rId2"/>
          <a:stretch>
            <a:fillRect/>
          </a:stretch>
        </p:blipFill>
        <p:spPr>
          <a:xfrm>
            <a:off x="1685354" y="1754331"/>
            <a:ext cx="8409622" cy="4555211"/>
          </a:xfrm>
        </p:spPr>
      </p:pic>
    </p:spTree>
    <p:extLst>
      <p:ext uri="{BB962C8B-B14F-4D97-AF65-F5344CB8AC3E}">
        <p14:creationId xmlns:p14="http://schemas.microsoft.com/office/powerpoint/2010/main" val="107463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 Next Year</a:t>
            </a:r>
          </a:p>
        </p:txBody>
      </p:sp>
      <p:pic>
        <p:nvPicPr>
          <p:cNvPr id="15" name="Content Placeholder 14">
            <a:extLst>
              <a:ext uri="{FF2B5EF4-FFF2-40B4-BE49-F238E27FC236}">
                <a16:creationId xmlns:a16="http://schemas.microsoft.com/office/drawing/2014/main" id="{E9BD97F1-6924-EC1D-EDB7-05CA086FA1CD}"/>
              </a:ext>
            </a:extLst>
          </p:cNvPr>
          <p:cNvPicPr>
            <a:picLocks noGrp="1" noChangeAspect="1"/>
          </p:cNvPicPr>
          <p:nvPr>
            <p:ph sz="half" idx="1"/>
          </p:nvPr>
        </p:nvPicPr>
        <p:blipFill>
          <a:blip r:embed="rId2"/>
          <a:stretch>
            <a:fillRect/>
          </a:stretch>
        </p:blipFill>
        <p:spPr>
          <a:xfrm>
            <a:off x="1536193" y="1589739"/>
            <a:ext cx="8522208" cy="4528708"/>
          </a:xfrm>
        </p:spPr>
      </p:pic>
    </p:spTree>
    <p:extLst>
      <p:ext uri="{BB962C8B-B14F-4D97-AF65-F5344CB8AC3E}">
        <p14:creationId xmlns:p14="http://schemas.microsoft.com/office/powerpoint/2010/main" val="1522812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DATABASE TRENDS - FINDINGS &amp; IMPLICATIONS</a:t>
            </a:r>
            <a:endParaRPr lang="en-US"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2412342"/>
            <a:ext cx="5181600" cy="4351338"/>
          </a:xfrm>
        </p:spPr>
        <p:txBody>
          <a:bodyPr/>
          <a:lstStyle/>
          <a:p>
            <a:r>
              <a:rPr lang="en-US"/>
              <a:t>There are a lot of changes year to year when it comes to the preferred database.</a:t>
            </a:r>
          </a:p>
          <a:p>
            <a:r>
              <a:rPr lang="en-US"/>
              <a:t>Currently MySQL and Microsoft SQL Server reign supreme, but next year the interest in these will fall to PostGres SQL and MongoDB.</a:t>
            </a:r>
          </a:p>
          <a:p>
            <a:r>
              <a:rPr lang="en-US"/>
              <a:t>MongoDB appears to be growing in popularity as a more in-demand skill. </a:t>
            </a:r>
          </a:p>
          <a:p>
            <a:r>
              <a:rPr lang="en-US"/>
              <a:t>Meanwhile, SQLlite decreased significantly from being the 4</a:t>
            </a:r>
            <a:r>
              <a:rPr lang="en-US" baseline="30000"/>
              <a:t>th</a:t>
            </a:r>
            <a:r>
              <a:rPr lang="en-US"/>
              <a:t> most desired to the 7</a:t>
            </a:r>
            <a:r>
              <a:rPr lang="en-US" baseline="30000"/>
              <a:t>th</a:t>
            </a:r>
            <a:r>
              <a:rPr lang="en-US"/>
              <a:t> most desired. </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96586" y="2434345"/>
            <a:ext cx="4825159" cy="3416300"/>
          </a:xfrm>
        </p:spPr>
        <p:txBody>
          <a:bodyPr/>
          <a:lstStyle/>
          <a:p>
            <a:r>
              <a:rPr lang="en-US"/>
              <a:t>Individuals should evaluate whether their current knowledge of the preferred database in accurate.</a:t>
            </a:r>
          </a:p>
          <a:p>
            <a:r>
              <a:rPr lang="en-US"/>
              <a:t>Moving forward, MongoDB appears to be playing a larger role in the Data Science and IT fields along with PostGres SQL.</a:t>
            </a:r>
          </a:p>
          <a:p>
            <a:r>
              <a:rPr lang="en-US"/>
              <a:t>MySQL still has a role in the market but Microsoft SQL Server and SQLlite are falling behind in desirability. </a:t>
            </a:r>
            <a:endParaRPr lang="en-US" dirty="0"/>
          </a:p>
        </p:txBody>
      </p:sp>
    </p:spTree>
    <p:extLst>
      <p:ext uri="{BB962C8B-B14F-4D97-AF65-F5344CB8AC3E}">
        <p14:creationId xmlns:p14="http://schemas.microsoft.com/office/powerpoint/2010/main" val="2659604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4" descr="Financial graphs on a dark display">
            <a:extLst>
              <a:ext uri="{FF2B5EF4-FFF2-40B4-BE49-F238E27FC236}">
                <a16:creationId xmlns:a16="http://schemas.microsoft.com/office/drawing/2014/main" id="{646873F6-A3B5-D317-B4A4-85ADFF166E1D}"/>
              </a:ext>
            </a:extLst>
          </p:cNvPr>
          <p:cNvPicPr>
            <a:picLocks noChangeAspect="1"/>
          </p:cNvPicPr>
          <p:nvPr/>
        </p:nvPicPr>
        <p:blipFill rotWithShape="1">
          <a:blip r:embed="rId4">
            <a:alphaModFix amt="40000"/>
          </a:blip>
          <a:srcRect t="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5" y="2099733"/>
            <a:ext cx="8825658" cy="2677648"/>
          </a:xfrm>
        </p:spPr>
        <p:txBody>
          <a:bodyPr vert="horz" lIns="91440" tIns="45720" rIns="91440" bIns="45720" rtlCol="0" anchor="b">
            <a:normAutofit/>
          </a:bodyPr>
          <a:lstStyle/>
          <a:p>
            <a:r>
              <a:rPr lang="en-US" sz="5400" dirty="0">
                <a:solidFill>
                  <a:schemeClr val="tx1"/>
                </a:solidFill>
              </a:rPr>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154955" y="4777380"/>
            <a:ext cx="8825658" cy="861420"/>
          </a:xfrm>
        </p:spPr>
        <p:txBody>
          <a:bodyPr vert="horz" lIns="91440" tIns="45720" rIns="91440" bIns="45720" rtlCol="0" anchor="t">
            <a:normAutofit/>
          </a:bodyPr>
          <a:lstStyle/>
          <a:p>
            <a:pPr marL="0" indent="0">
              <a:buNone/>
            </a:pPr>
            <a:r>
              <a:rPr lang="en-US" cap="all" dirty="0">
                <a:solidFill>
                  <a:schemeClr val="tx1"/>
                </a:solidFill>
              </a:rPr>
              <a:t>For further analysis consult the linked Cognos </a:t>
            </a:r>
            <a:r>
              <a:rPr lang="en-US" cap="all" dirty="0" err="1">
                <a:solidFill>
                  <a:schemeClr val="tx1"/>
                </a:solidFill>
              </a:rPr>
              <a:t>Analyics</a:t>
            </a:r>
            <a:r>
              <a:rPr lang="en-US" cap="all" dirty="0">
                <a:solidFill>
                  <a:schemeClr val="tx1"/>
                </a:solidFill>
              </a:rPr>
              <a:t> Dashboard: </a:t>
            </a:r>
            <a:r>
              <a:rPr lang="en-US" cap="all" dirty="0">
                <a:solidFill>
                  <a:schemeClr val="tx1"/>
                </a:solidFill>
                <a:hlinkClick r:id="rId5"/>
              </a:rPr>
              <a:t>Located Here</a:t>
            </a:r>
            <a:endParaRPr lang="en-US" cap="all" dirty="0">
              <a:solidFill>
                <a:schemeClr val="tx1"/>
              </a:solidFill>
            </a:endParaRPr>
          </a:p>
        </p:txBody>
      </p:sp>
    </p:spTree>
    <p:extLst>
      <p:ext uri="{BB962C8B-B14F-4D97-AF65-F5344CB8AC3E}">
        <p14:creationId xmlns:p14="http://schemas.microsoft.com/office/powerpoint/2010/main" val="969168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 TAB 1</a:t>
            </a:r>
          </a:p>
        </p:txBody>
      </p:sp>
      <p:pic>
        <p:nvPicPr>
          <p:cNvPr id="4" name="Content Placeholder 3">
            <a:extLst>
              <a:ext uri="{FF2B5EF4-FFF2-40B4-BE49-F238E27FC236}">
                <a16:creationId xmlns:a16="http://schemas.microsoft.com/office/drawing/2014/main" id="{DD603BC6-EB63-1637-64E5-DAD1286C2963}"/>
              </a:ext>
            </a:extLst>
          </p:cNvPr>
          <p:cNvPicPr>
            <a:picLocks noGrp="1" noChangeAspect="1"/>
          </p:cNvPicPr>
          <p:nvPr>
            <p:ph idx="1"/>
          </p:nvPr>
        </p:nvPicPr>
        <p:blipFill>
          <a:blip r:embed="rId2"/>
          <a:stretch>
            <a:fillRect/>
          </a:stretch>
        </p:blipFill>
        <p:spPr>
          <a:xfrm>
            <a:off x="1904125" y="1680632"/>
            <a:ext cx="7263069" cy="4353331"/>
          </a:xfrm>
        </p:spPr>
      </p:pic>
    </p:spTree>
    <p:extLst>
      <p:ext uri="{BB962C8B-B14F-4D97-AF65-F5344CB8AC3E}">
        <p14:creationId xmlns:p14="http://schemas.microsoft.com/office/powerpoint/2010/main" val="91685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 TAB 2</a:t>
            </a:r>
          </a:p>
        </p:txBody>
      </p:sp>
      <p:pic>
        <p:nvPicPr>
          <p:cNvPr id="4" name="Content Placeholder 3">
            <a:extLst>
              <a:ext uri="{FF2B5EF4-FFF2-40B4-BE49-F238E27FC236}">
                <a16:creationId xmlns:a16="http://schemas.microsoft.com/office/drawing/2014/main" id="{D74DF341-4F9D-50CD-939A-DFA8BE76B935}"/>
              </a:ext>
            </a:extLst>
          </p:cNvPr>
          <p:cNvPicPr>
            <a:picLocks noGrp="1" noChangeAspect="1"/>
          </p:cNvPicPr>
          <p:nvPr>
            <p:ph idx="1"/>
          </p:nvPr>
        </p:nvPicPr>
        <p:blipFill>
          <a:blip r:embed="rId2"/>
          <a:stretch>
            <a:fillRect/>
          </a:stretch>
        </p:blipFill>
        <p:spPr>
          <a:xfrm>
            <a:off x="2275633" y="1680632"/>
            <a:ext cx="7672563" cy="4523640"/>
          </a:xfrm>
        </p:spPr>
      </p:pic>
    </p:spTree>
    <p:extLst>
      <p:ext uri="{BB962C8B-B14F-4D97-AF65-F5344CB8AC3E}">
        <p14:creationId xmlns:p14="http://schemas.microsoft.com/office/powerpoint/2010/main" val="326612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 TAB 3</a:t>
            </a:r>
          </a:p>
        </p:txBody>
      </p:sp>
      <p:pic>
        <p:nvPicPr>
          <p:cNvPr id="4" name="Content Placeholder 3">
            <a:extLst>
              <a:ext uri="{FF2B5EF4-FFF2-40B4-BE49-F238E27FC236}">
                <a16:creationId xmlns:a16="http://schemas.microsoft.com/office/drawing/2014/main" id="{B6EC4263-9591-0E31-BDCA-BD90A6C3E661}"/>
              </a:ext>
            </a:extLst>
          </p:cNvPr>
          <p:cNvPicPr>
            <a:picLocks noGrp="1" noChangeAspect="1"/>
          </p:cNvPicPr>
          <p:nvPr>
            <p:ph idx="1"/>
          </p:nvPr>
        </p:nvPicPr>
        <p:blipFill>
          <a:blip r:embed="rId2"/>
          <a:stretch>
            <a:fillRect/>
          </a:stretch>
        </p:blipFill>
        <p:spPr>
          <a:xfrm>
            <a:off x="2504456" y="1680632"/>
            <a:ext cx="7411911" cy="4557705"/>
          </a:xfrm>
        </p:spPr>
      </p:pic>
    </p:spTree>
    <p:extLst>
      <p:ext uri="{BB962C8B-B14F-4D97-AF65-F5344CB8AC3E}">
        <p14:creationId xmlns:p14="http://schemas.microsoft.com/office/powerpoint/2010/main" val="3517973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2040726" y="2784469"/>
            <a:ext cx="3054361" cy="3054361"/>
          </a:xfrm>
          <a:prstGeom prst="rect">
            <a:avLst/>
          </a:prstGeom>
          <a:noFill/>
        </p:spPr>
      </p:pic>
    </p:spTree>
    <p:extLst>
      <p:ext uri="{BB962C8B-B14F-4D97-AF65-F5344CB8AC3E}">
        <p14:creationId xmlns:p14="http://schemas.microsoft.com/office/powerpoint/2010/main" val="2161130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2285999"/>
            <a:ext cx="5181600" cy="3890963"/>
          </a:xfrm>
        </p:spPr>
        <p:txBody>
          <a:bodyPr>
            <a:normAutofit fontScale="92500" lnSpcReduction="10000"/>
          </a:bodyPr>
          <a:lstStyle/>
          <a:p>
            <a:r>
              <a:rPr lang="en-US" dirty="0"/>
              <a:t>The top programming languages are JavaScript and HTML with Python, SQL, PowerShell, and TypeScript being other popular ones now or in the future. </a:t>
            </a:r>
          </a:p>
          <a:p>
            <a:r>
              <a:rPr lang="en-US" dirty="0"/>
              <a:t>The desired databases are changing fairly quickly with MongoDB soon to become a top database while MySQL and Microsoft SQL Server are falling out of favor. </a:t>
            </a:r>
          </a:p>
          <a:p>
            <a:r>
              <a:rPr lang="en-US" dirty="0"/>
              <a:t>Regarding Platforms, Linux is still a popular platform along with Windows, while the latter is falling out of favor for others such as Docker. </a:t>
            </a:r>
          </a:p>
          <a:p>
            <a:r>
              <a:rPr lang="en-US" dirty="0"/>
              <a:t>jQuery is the current top </a:t>
            </a:r>
            <a:r>
              <a:rPr lang="en-US" dirty="0" err="1"/>
              <a:t>Webframe</a:t>
            </a:r>
            <a:r>
              <a:rPr lang="en-US" dirty="0"/>
              <a:t> but soon to be overtaken by React.js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10000"/>
          </a:bodyPr>
          <a:lstStyle/>
          <a:p>
            <a:pPr marL="0" indent="0">
              <a:buNone/>
            </a:pPr>
            <a:r>
              <a:rPr lang="en-US" dirty="0"/>
              <a:t>A strong foundation in JavaScript, HTML, Python, and SQL will aid an individual currently but also prepare them moving forward. Learning TypeScript will prepare an individual for the future.</a:t>
            </a:r>
          </a:p>
          <a:p>
            <a:pPr marL="0" indent="0">
              <a:buNone/>
            </a:pPr>
            <a:r>
              <a:rPr lang="en-US" dirty="0"/>
              <a:t>Understanding </a:t>
            </a:r>
            <a:r>
              <a:rPr lang="en-US" dirty="0" err="1"/>
              <a:t>PostGres</a:t>
            </a:r>
            <a:r>
              <a:rPr lang="en-US" dirty="0"/>
              <a:t> SQL, MongoDB, and MySQL are needed skills for tomorrow.</a:t>
            </a:r>
          </a:p>
          <a:p>
            <a:pPr marL="0" indent="0">
              <a:buNone/>
            </a:pPr>
            <a:r>
              <a:rPr lang="en-US" dirty="0"/>
              <a:t>Knowledge on how to utilize Linux, Docker, and Windows are requirements for today and tomorrow.</a:t>
            </a:r>
          </a:p>
          <a:p>
            <a:pPr marL="0" indent="0">
              <a:buNone/>
            </a:pPr>
            <a:r>
              <a:rPr lang="en-US" dirty="0"/>
              <a:t>jQuery is currently very popular, but React.js is growing. </a:t>
            </a:r>
          </a:p>
        </p:txBody>
      </p:sp>
    </p:spTree>
    <p:extLst>
      <p:ext uri="{BB962C8B-B14F-4D97-AF65-F5344CB8AC3E}">
        <p14:creationId xmlns:p14="http://schemas.microsoft.com/office/powerpoint/2010/main" val="64727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921658" y="2276687"/>
            <a:ext cx="4825158" cy="3416301"/>
          </a:xfrm>
        </p:spPr>
        <p:txBody>
          <a:bodyPr>
            <a:normAutofit fontScale="85000" lnSpcReduction="20000"/>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2359151"/>
            <a:ext cx="6809509" cy="3817811"/>
          </a:xfrm>
        </p:spPr>
        <p:txBody>
          <a:bodyPr/>
          <a:lstStyle/>
          <a:p>
            <a:r>
              <a:rPr lang="en-US" dirty="0"/>
              <a:t>Data Science and Information Technology are two very interesting but changing fields. The best outlook when entering these fields is to always be aware of changes and to find ways to always increase an individual’s knowledge and skill level. </a:t>
            </a:r>
          </a:p>
          <a:p>
            <a:r>
              <a:rPr lang="en-US" dirty="0"/>
              <a:t>Focus on gaining a strong foundation in current popular languages, databases, platforms, and </a:t>
            </a:r>
            <a:r>
              <a:rPr lang="en-US" dirty="0" err="1"/>
              <a:t>webframes</a:t>
            </a:r>
            <a:r>
              <a:rPr lang="en-US" dirty="0"/>
              <a:t>. </a:t>
            </a:r>
          </a:p>
          <a:p>
            <a:r>
              <a:rPr lang="en-US" dirty="0"/>
              <a:t>Afterwards, continue to grow a skillset by tackling next year’s most desired languages, databases, platforms, and </a:t>
            </a:r>
            <a:r>
              <a:rPr lang="en-US" dirty="0" err="1"/>
              <a:t>webframes</a:t>
            </a:r>
            <a:r>
              <a:rPr lang="en-US" dirty="0"/>
              <a:t>. </a:t>
            </a:r>
          </a:p>
        </p:txBody>
      </p:sp>
    </p:spTree>
    <p:extLst>
      <p:ext uri="{BB962C8B-B14F-4D97-AF65-F5344CB8AC3E}">
        <p14:creationId xmlns:p14="http://schemas.microsoft.com/office/powerpoint/2010/main" val="1630123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7"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39098" y="629265"/>
            <a:ext cx="6072776" cy="1622322"/>
          </a:xfrm>
        </p:spPr>
        <p:txBody>
          <a:bodyPr vert="horz" lIns="91440" tIns="45720" rIns="91440" bIns="45720" rtlCol="0" anchor="ctr">
            <a:normAutofit/>
          </a:bodyPr>
          <a:lstStyle/>
          <a:p>
            <a:r>
              <a:rPr lang="en-US">
                <a:solidFill>
                  <a:srgbClr val="FFFFFF"/>
                </a:solidFill>
              </a:rPr>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rotWithShape="1">
          <a:blip r:embed="rId3"/>
          <a:srcRect r="16410" b="-4"/>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29" name="Rectangle 28">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1000852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9" name="Content Placeholder 8">
            <a:extLst>
              <a:ext uri="{FF2B5EF4-FFF2-40B4-BE49-F238E27FC236}">
                <a16:creationId xmlns:a16="http://schemas.microsoft.com/office/drawing/2014/main" id="{2DC0D659-836A-EB85-4B1E-892FE59557D3}"/>
              </a:ext>
            </a:extLst>
          </p:cNvPr>
          <p:cNvPicPr>
            <a:picLocks noGrp="1" noChangeAspect="1"/>
          </p:cNvPicPr>
          <p:nvPr>
            <p:ph sz="half" idx="1"/>
          </p:nvPr>
        </p:nvPicPr>
        <p:blipFill>
          <a:blip r:embed="rId2"/>
          <a:stretch>
            <a:fillRect/>
          </a:stretch>
        </p:blipFill>
        <p:spPr>
          <a:xfrm>
            <a:off x="2669360" y="1305949"/>
            <a:ext cx="6853280" cy="5169000"/>
          </a:xfrm>
        </p:spPr>
      </p:pic>
    </p:spTree>
    <p:extLst>
      <p:ext uri="{BB962C8B-B14F-4D97-AF65-F5344CB8AC3E}">
        <p14:creationId xmlns:p14="http://schemas.microsoft.com/office/powerpoint/2010/main" val="3078551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5" name="Picture 4">
            <a:extLst>
              <a:ext uri="{FF2B5EF4-FFF2-40B4-BE49-F238E27FC236}">
                <a16:creationId xmlns:a16="http://schemas.microsoft.com/office/drawing/2014/main" id="{920B6E23-14E3-DC52-EDA9-76591ADAEBF6}"/>
              </a:ext>
            </a:extLst>
          </p:cNvPr>
          <p:cNvPicPr>
            <a:picLocks noChangeAspect="1"/>
          </p:cNvPicPr>
          <p:nvPr/>
        </p:nvPicPr>
        <p:blipFill>
          <a:blip r:embed="rId2"/>
          <a:stretch>
            <a:fillRect/>
          </a:stretch>
        </p:blipFill>
        <p:spPr>
          <a:xfrm>
            <a:off x="3126883" y="1391075"/>
            <a:ext cx="6680835" cy="5038935"/>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0E59-8E5D-B75D-BE9D-AD86D100DE23}"/>
              </a:ext>
            </a:extLst>
          </p:cNvPr>
          <p:cNvSpPr>
            <a:spLocks noGrp="1"/>
          </p:cNvSpPr>
          <p:nvPr>
            <p:ph type="title"/>
          </p:nvPr>
        </p:nvSpPr>
        <p:spPr>
          <a:xfrm>
            <a:off x="2160794" y="838200"/>
            <a:ext cx="8761413" cy="706964"/>
          </a:xfrm>
        </p:spPr>
        <p:txBody>
          <a:bodyPr/>
          <a:lstStyle/>
          <a:p>
            <a:r>
              <a:rPr lang="en-US" dirty="0"/>
              <a:t>Line Graph of Converted Comp</a:t>
            </a:r>
          </a:p>
        </p:txBody>
      </p:sp>
      <p:pic>
        <p:nvPicPr>
          <p:cNvPr id="6" name="Content Placeholder 5">
            <a:extLst>
              <a:ext uri="{FF2B5EF4-FFF2-40B4-BE49-F238E27FC236}">
                <a16:creationId xmlns:a16="http://schemas.microsoft.com/office/drawing/2014/main" id="{AB187A8D-5B25-F6F0-762C-5FD76250A8B5}"/>
              </a:ext>
            </a:extLst>
          </p:cNvPr>
          <p:cNvPicPr>
            <a:picLocks noGrp="1" noChangeAspect="1"/>
          </p:cNvPicPr>
          <p:nvPr>
            <p:ph sz="half" idx="1"/>
          </p:nvPr>
        </p:nvPicPr>
        <p:blipFill>
          <a:blip r:embed="rId2"/>
          <a:stretch>
            <a:fillRect/>
          </a:stretch>
        </p:blipFill>
        <p:spPr>
          <a:xfrm>
            <a:off x="2660487" y="1800588"/>
            <a:ext cx="5313081" cy="4219212"/>
          </a:xfrm>
        </p:spPr>
      </p:pic>
    </p:spTree>
    <p:extLst>
      <p:ext uri="{BB962C8B-B14F-4D97-AF65-F5344CB8AC3E}">
        <p14:creationId xmlns:p14="http://schemas.microsoft.com/office/powerpoint/2010/main" val="3859530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44FA-CFD8-64F1-D065-767653D414D4}"/>
              </a:ext>
            </a:extLst>
          </p:cNvPr>
          <p:cNvSpPr>
            <a:spLocks noGrp="1"/>
          </p:cNvSpPr>
          <p:nvPr>
            <p:ph type="title"/>
          </p:nvPr>
        </p:nvSpPr>
        <p:spPr>
          <a:xfrm>
            <a:off x="2307098" y="959784"/>
            <a:ext cx="8761413" cy="706964"/>
          </a:xfrm>
        </p:spPr>
        <p:txBody>
          <a:bodyPr/>
          <a:lstStyle/>
          <a:p>
            <a:r>
              <a:rPr lang="en-US" dirty="0"/>
              <a:t>Histogram of Converted Comp</a:t>
            </a:r>
          </a:p>
        </p:txBody>
      </p:sp>
      <p:pic>
        <p:nvPicPr>
          <p:cNvPr id="5" name="Content Placeholder 4">
            <a:extLst>
              <a:ext uri="{FF2B5EF4-FFF2-40B4-BE49-F238E27FC236}">
                <a16:creationId xmlns:a16="http://schemas.microsoft.com/office/drawing/2014/main" id="{C0121E61-B68B-E669-5C2F-4325AA51D14C}"/>
              </a:ext>
            </a:extLst>
          </p:cNvPr>
          <p:cNvPicPr>
            <a:picLocks noGrp="1" noChangeAspect="1"/>
          </p:cNvPicPr>
          <p:nvPr>
            <p:ph sz="half" idx="1"/>
          </p:nvPr>
        </p:nvPicPr>
        <p:blipFill>
          <a:blip r:embed="rId2"/>
          <a:stretch>
            <a:fillRect/>
          </a:stretch>
        </p:blipFill>
        <p:spPr>
          <a:prstGeom prst="rect">
            <a:avLst/>
          </a:prstGeom>
        </p:spPr>
      </p:pic>
      <p:pic>
        <p:nvPicPr>
          <p:cNvPr id="7" name="Picture 6">
            <a:extLst>
              <a:ext uri="{FF2B5EF4-FFF2-40B4-BE49-F238E27FC236}">
                <a16:creationId xmlns:a16="http://schemas.microsoft.com/office/drawing/2014/main" id="{64DDEAC3-E083-1460-E1C8-66EF1669FD65}"/>
              </a:ext>
            </a:extLst>
          </p:cNvPr>
          <p:cNvPicPr>
            <a:picLocks noChangeAspect="1"/>
          </p:cNvPicPr>
          <p:nvPr/>
        </p:nvPicPr>
        <p:blipFill>
          <a:blip r:embed="rId3"/>
          <a:stretch>
            <a:fillRect/>
          </a:stretch>
        </p:blipFill>
        <p:spPr>
          <a:xfrm>
            <a:off x="3279774" y="2287587"/>
            <a:ext cx="5400675" cy="4048125"/>
          </a:xfrm>
          <a:prstGeom prst="rect">
            <a:avLst/>
          </a:prstGeom>
        </p:spPr>
      </p:pic>
    </p:spTree>
    <p:extLst>
      <p:ext uri="{BB962C8B-B14F-4D97-AF65-F5344CB8AC3E}">
        <p14:creationId xmlns:p14="http://schemas.microsoft.com/office/powerpoint/2010/main" val="1234636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5386-5E66-B04D-5394-0D5D1DB13AC7}"/>
              </a:ext>
            </a:extLst>
          </p:cNvPr>
          <p:cNvSpPr>
            <a:spLocks noGrp="1"/>
          </p:cNvSpPr>
          <p:nvPr>
            <p:ph type="title"/>
          </p:nvPr>
        </p:nvSpPr>
        <p:spPr/>
        <p:txBody>
          <a:bodyPr/>
          <a:lstStyle/>
          <a:p>
            <a:r>
              <a:rPr lang="en-US" dirty="0"/>
              <a:t>Boxplot of Converted Comp to check for Outliers</a:t>
            </a:r>
          </a:p>
        </p:txBody>
      </p:sp>
      <p:pic>
        <p:nvPicPr>
          <p:cNvPr id="6" name="Content Placeholder 5">
            <a:extLst>
              <a:ext uri="{FF2B5EF4-FFF2-40B4-BE49-F238E27FC236}">
                <a16:creationId xmlns:a16="http://schemas.microsoft.com/office/drawing/2014/main" id="{047ADC36-2525-35E6-82F6-D26D890ECF9F}"/>
              </a:ext>
            </a:extLst>
          </p:cNvPr>
          <p:cNvPicPr>
            <a:picLocks noGrp="1" noChangeAspect="1"/>
          </p:cNvPicPr>
          <p:nvPr>
            <p:ph sz="half" idx="1"/>
          </p:nvPr>
        </p:nvPicPr>
        <p:blipFill>
          <a:blip r:embed="rId2"/>
          <a:stretch>
            <a:fillRect/>
          </a:stretch>
        </p:blipFill>
        <p:spPr>
          <a:xfrm>
            <a:off x="2746406" y="1898176"/>
            <a:ext cx="5578508" cy="4688552"/>
          </a:xfrm>
        </p:spPr>
      </p:pic>
    </p:spTree>
    <p:extLst>
      <p:ext uri="{BB962C8B-B14F-4D97-AF65-F5344CB8AC3E}">
        <p14:creationId xmlns:p14="http://schemas.microsoft.com/office/powerpoint/2010/main" val="1955895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ABEA-C5E9-5912-EFD3-A97CF1B3B952}"/>
              </a:ext>
            </a:extLst>
          </p:cNvPr>
          <p:cNvSpPr>
            <a:spLocks noGrp="1"/>
          </p:cNvSpPr>
          <p:nvPr>
            <p:ph type="title"/>
          </p:nvPr>
        </p:nvSpPr>
        <p:spPr/>
        <p:txBody>
          <a:bodyPr/>
          <a:lstStyle/>
          <a:p>
            <a:r>
              <a:rPr lang="en-US" dirty="0"/>
              <a:t>Correlation Matrix for Age and other variables</a:t>
            </a:r>
          </a:p>
        </p:txBody>
      </p:sp>
      <p:pic>
        <p:nvPicPr>
          <p:cNvPr id="6" name="Content Placeholder 5">
            <a:extLst>
              <a:ext uri="{FF2B5EF4-FFF2-40B4-BE49-F238E27FC236}">
                <a16:creationId xmlns:a16="http://schemas.microsoft.com/office/drawing/2014/main" id="{4E4C25CE-2CB4-92B6-F326-0CB1DE0360A5}"/>
              </a:ext>
            </a:extLst>
          </p:cNvPr>
          <p:cNvPicPr>
            <a:picLocks noGrp="1" noChangeAspect="1"/>
          </p:cNvPicPr>
          <p:nvPr>
            <p:ph sz="half" idx="1"/>
          </p:nvPr>
        </p:nvPicPr>
        <p:blipFill>
          <a:blip r:embed="rId2"/>
          <a:stretch>
            <a:fillRect/>
          </a:stretch>
        </p:blipFill>
        <p:spPr>
          <a:xfrm>
            <a:off x="1155700" y="2264422"/>
            <a:ext cx="8591804" cy="2846363"/>
          </a:xfrm>
        </p:spPr>
      </p:pic>
    </p:spTree>
    <p:extLst>
      <p:ext uri="{BB962C8B-B14F-4D97-AF65-F5344CB8AC3E}">
        <p14:creationId xmlns:p14="http://schemas.microsoft.com/office/powerpoint/2010/main" val="3236806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E3C8-9683-85A0-E0CE-F2DBF00A1760}"/>
              </a:ext>
            </a:extLst>
          </p:cNvPr>
          <p:cNvSpPr>
            <a:spLocks noGrp="1"/>
          </p:cNvSpPr>
          <p:nvPr>
            <p:ph type="title"/>
          </p:nvPr>
        </p:nvSpPr>
        <p:spPr/>
        <p:txBody>
          <a:bodyPr/>
          <a:lstStyle/>
          <a:p>
            <a:r>
              <a:rPr lang="en-US" dirty="0"/>
              <a:t>Relationship of Converted Comp and Age</a:t>
            </a:r>
          </a:p>
        </p:txBody>
      </p:sp>
      <p:pic>
        <p:nvPicPr>
          <p:cNvPr id="6" name="Content Placeholder 5">
            <a:extLst>
              <a:ext uri="{FF2B5EF4-FFF2-40B4-BE49-F238E27FC236}">
                <a16:creationId xmlns:a16="http://schemas.microsoft.com/office/drawing/2014/main" id="{BA6618AE-7AD7-F85C-7444-85D7D89CC08A}"/>
              </a:ext>
            </a:extLst>
          </p:cNvPr>
          <p:cNvPicPr>
            <a:picLocks noGrp="1" noChangeAspect="1"/>
          </p:cNvPicPr>
          <p:nvPr>
            <p:ph sz="half" idx="1"/>
          </p:nvPr>
        </p:nvPicPr>
        <p:blipFill>
          <a:blip r:embed="rId2"/>
          <a:stretch>
            <a:fillRect/>
          </a:stretch>
        </p:blipFill>
        <p:spPr>
          <a:xfrm>
            <a:off x="2421937" y="1680632"/>
            <a:ext cx="6543548" cy="4627837"/>
          </a:xfrm>
        </p:spPr>
      </p:pic>
    </p:spTree>
    <p:extLst>
      <p:ext uri="{BB962C8B-B14F-4D97-AF65-F5344CB8AC3E}">
        <p14:creationId xmlns:p14="http://schemas.microsoft.com/office/powerpoint/2010/main" val="4282655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7"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39098" y="629265"/>
            <a:ext cx="6072776" cy="1622322"/>
          </a:xfrm>
        </p:spPr>
        <p:txBody>
          <a:bodyPr vert="horz" lIns="91440" tIns="45720" rIns="91440" bIns="45720" rtlCol="0" anchor="ctr">
            <a:normAutofit/>
          </a:bodyPr>
          <a:lstStyle/>
          <a:p>
            <a:r>
              <a:rPr lang="en-US">
                <a:solidFill>
                  <a:srgbClr val="FFFFFF"/>
                </a:solidFill>
              </a:rPr>
              <a:t>EXECUTIVE SUMMARY</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rotWithShape="1">
          <a:blip r:embed="rId4"/>
          <a:srcRect l="7592" r="8818" b="-4"/>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29" name="Rectangle 28">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32">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39098" y="1866405"/>
            <a:ext cx="6204254" cy="4364070"/>
          </a:xfrm>
        </p:spPr>
        <p:txBody>
          <a:bodyPr vert="horz" lIns="91440" tIns="45720" rIns="91440" bIns="45720" rtlCol="0" anchor="ctr">
            <a:normAutofit/>
          </a:bodyPr>
          <a:lstStyle/>
          <a:p>
            <a:r>
              <a:rPr lang="en-US" dirty="0">
                <a:solidFill>
                  <a:srgbClr val="FFFFFF"/>
                </a:solidFill>
              </a:rPr>
              <a:t>Data  Science and Information Technology are ever changing fields. With new applications and methods being developed constantly. </a:t>
            </a:r>
          </a:p>
          <a:p>
            <a:r>
              <a:rPr lang="en-US" dirty="0">
                <a:solidFill>
                  <a:srgbClr val="FFFFFF"/>
                </a:solidFill>
              </a:rPr>
              <a:t>To enter these career fields, requires a specific skillset and expertise in a variety of languages, programs, and statistical methods. </a:t>
            </a:r>
          </a:p>
          <a:p>
            <a:r>
              <a:rPr lang="en-US" dirty="0">
                <a:solidFill>
                  <a:srgbClr val="FFFFFF"/>
                </a:solidFill>
              </a:rPr>
              <a:t>To be become the best candidate, an individual needs to know not only what the most desired current skills are but what will be the most desired skills in the future. </a:t>
            </a:r>
          </a:p>
          <a:p>
            <a:r>
              <a:rPr lang="en-US" dirty="0">
                <a:solidFill>
                  <a:srgbClr val="FFFFFF"/>
                </a:solidFill>
              </a:rPr>
              <a:t>This presentation will answer these questions by analyzing and visualizing current data associated with existing professionals within the field. </a:t>
            </a:r>
          </a:p>
          <a:p>
            <a:endParaRPr lang="en-US" dirty="0">
              <a:solidFill>
                <a:srgbClr val="FFFFFF"/>
              </a:solidFill>
            </a:endParaRPr>
          </a:p>
        </p:txBody>
      </p:sp>
    </p:spTree>
    <p:extLst>
      <p:ext uri="{BB962C8B-B14F-4D97-AF65-F5344CB8AC3E}">
        <p14:creationId xmlns:p14="http://schemas.microsoft.com/office/powerpoint/2010/main" val="308362336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770021" y="2301113"/>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1"/>
                </a:solidFill>
              </a:rPr>
              <a:t>This presentation is for individuals who wish to enter the Data Science or Information Technology fields along with existing professionals that are looking for ways to expand their skillset to become more marketable for other positions. </a:t>
            </a:r>
          </a:p>
          <a:p>
            <a:r>
              <a:rPr lang="en-US" sz="1800" dirty="0">
                <a:solidFill>
                  <a:schemeClr val="tx1"/>
                </a:solidFill>
              </a:rPr>
              <a:t>All recommendations are based on an analysis and visualization of obtained data.</a:t>
            </a:r>
          </a:p>
          <a:p>
            <a:r>
              <a:rPr lang="en-US" sz="1800" dirty="0">
                <a:solidFill>
                  <a:schemeClr val="tx1"/>
                </a:solidFill>
              </a:rPr>
              <a:t>This presentation seeks to not only answer what are the current in demand skills but what they will be in the future as well.  </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 name="Rectangle 2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Rectangle 22">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20"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2"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39098" y="629265"/>
            <a:ext cx="6072776" cy="1622322"/>
          </a:xfrm>
        </p:spPr>
        <p:txBody>
          <a:bodyPr vert="horz" lIns="91440" tIns="45720" rIns="91440" bIns="45720" rtlCol="0" anchor="ctr">
            <a:normAutofit/>
          </a:bodyPr>
          <a:lstStyle/>
          <a:p>
            <a:r>
              <a:rPr lang="en-US">
                <a:solidFill>
                  <a:srgbClr val="FFFFFF"/>
                </a:solidFill>
              </a:rPr>
              <a:t>METHODOLOGY</a:t>
            </a:r>
          </a:p>
        </p:txBody>
      </p:sp>
      <p:sp>
        <p:nvSpPr>
          <p:cNvPr id="24" name="Rectangle 28">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Oval 30">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39098" y="1519046"/>
            <a:ext cx="8651206" cy="4711429"/>
          </a:xfrm>
        </p:spPr>
        <p:txBody>
          <a:bodyPr vert="horz" lIns="91440" tIns="45720" rIns="91440" bIns="45720" rtlCol="0" anchor="ctr">
            <a:normAutofit/>
          </a:bodyPr>
          <a:lstStyle/>
          <a:p>
            <a:r>
              <a:rPr lang="en-US" dirty="0">
                <a:solidFill>
                  <a:srgbClr val="FFFFFF"/>
                </a:solidFill>
              </a:rPr>
              <a:t>This project was conducted using a survey dataset, which prior to cleaning contained 11552 observations. This dataset asked respondents a variety of questions from whether they used open-source software to their country of origin. </a:t>
            </a:r>
          </a:p>
          <a:p>
            <a:r>
              <a:rPr lang="en-US" dirty="0">
                <a:solidFill>
                  <a:srgbClr val="FFFFFF"/>
                </a:solidFill>
              </a:rPr>
              <a:t>This dataset was cleaned in order to remove duplicates and to replace any missing values. In addition to compiling existing information into new variables for easier analysis.</a:t>
            </a:r>
          </a:p>
          <a:p>
            <a:r>
              <a:rPr lang="en-US" dirty="0">
                <a:solidFill>
                  <a:srgbClr val="FFFFFF"/>
                </a:solidFill>
              </a:rPr>
              <a:t>The data underwent an exploratory analysis to determine correlations, descriptive statistics, distribution, and to identify outliers.</a:t>
            </a:r>
          </a:p>
          <a:p>
            <a:r>
              <a:rPr lang="en-US" dirty="0">
                <a:solidFill>
                  <a:srgbClr val="FFFFFF"/>
                </a:solidFill>
              </a:rPr>
              <a:t>It was visualized in various ways from standalone plots to integrated enhanced dashboards using IBM Cognos Analytics.  </a:t>
            </a:r>
          </a:p>
        </p:txBody>
      </p:sp>
    </p:spTree>
    <p:extLst>
      <p:ext uri="{BB962C8B-B14F-4D97-AF65-F5344CB8AC3E}">
        <p14:creationId xmlns:p14="http://schemas.microsoft.com/office/powerpoint/2010/main" val="45285917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des on papers">
            <a:extLst>
              <a:ext uri="{FF2B5EF4-FFF2-40B4-BE49-F238E27FC236}">
                <a16:creationId xmlns:a16="http://schemas.microsoft.com/office/drawing/2014/main" id="{E26CC823-B512-DE8A-D0D3-9FC05392D6EA}"/>
              </a:ext>
            </a:extLst>
          </p:cNvPr>
          <p:cNvPicPr>
            <a:picLocks noChangeAspect="1"/>
          </p:cNvPicPr>
          <p:nvPr/>
        </p:nvPicPr>
        <p:blipFill rotWithShape="1">
          <a:blip r:embed="rId3">
            <a:alphaModFix amt="40000"/>
          </a:blip>
          <a:srcRect t="3608" b="12122"/>
          <a:stretch/>
        </p:blipFill>
        <p:spPr>
          <a:xfrm>
            <a:off x="20" y="10"/>
            <a:ext cx="12191980" cy="6857990"/>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solidFill>
                  <a:schemeClr val="tx1"/>
                </a:solidFill>
              </a:rPr>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154954" y="2603500"/>
            <a:ext cx="8825659" cy="3416300"/>
          </a:xfrm>
        </p:spPr>
        <p:txBody>
          <a:bodyPr vert="horz" lIns="91440" tIns="45720" rIns="91440" bIns="45720" rtlCol="0">
            <a:normAutofit/>
          </a:bodyPr>
          <a:lstStyle/>
          <a:p>
            <a:pPr marL="0" indent="0"/>
            <a:endParaRPr lang="en-US">
              <a:solidFill>
                <a:schemeClr val="tx1"/>
              </a:solidFill>
            </a:endParaRPr>
          </a:p>
          <a:p>
            <a:pPr marL="0" indent="0"/>
            <a:endParaRPr lang="en-US">
              <a:solidFill>
                <a:schemeClr val="tx1"/>
              </a:solidFill>
            </a:endParaRPr>
          </a:p>
          <a:p>
            <a:pPr marL="0" indent="0"/>
            <a:endParaRPr lang="en-US">
              <a:solidFill>
                <a:schemeClr val="tx1"/>
              </a:solidFill>
            </a:endParaRPr>
          </a:p>
        </p:txBody>
      </p:sp>
    </p:spTree>
    <p:extLst>
      <p:ext uri="{BB962C8B-B14F-4D97-AF65-F5344CB8AC3E}">
        <p14:creationId xmlns:p14="http://schemas.microsoft.com/office/powerpoint/2010/main" val="146466648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8128-F976-A9B1-51EF-BA95682CB630}"/>
              </a:ext>
            </a:extLst>
          </p:cNvPr>
          <p:cNvSpPr>
            <a:spLocks noGrp="1"/>
          </p:cNvSpPr>
          <p:nvPr>
            <p:ph type="title"/>
          </p:nvPr>
        </p:nvSpPr>
        <p:spPr>
          <a:xfrm>
            <a:off x="2160794" y="973668"/>
            <a:ext cx="8761413" cy="706964"/>
          </a:xfrm>
        </p:spPr>
        <p:txBody>
          <a:bodyPr/>
          <a:lstStyle/>
          <a:p>
            <a:r>
              <a:rPr lang="en-US" dirty="0"/>
              <a:t>Distribution of Respondent Age</a:t>
            </a:r>
          </a:p>
        </p:txBody>
      </p:sp>
      <p:pic>
        <p:nvPicPr>
          <p:cNvPr id="6" name="Content Placeholder 5">
            <a:extLst>
              <a:ext uri="{FF2B5EF4-FFF2-40B4-BE49-F238E27FC236}">
                <a16:creationId xmlns:a16="http://schemas.microsoft.com/office/drawing/2014/main" id="{9AC90ADA-1D82-1579-E234-0D51011E2143}"/>
              </a:ext>
            </a:extLst>
          </p:cNvPr>
          <p:cNvPicPr>
            <a:picLocks noGrp="1" noChangeAspect="1"/>
          </p:cNvPicPr>
          <p:nvPr>
            <p:ph sz="half" idx="1"/>
          </p:nvPr>
        </p:nvPicPr>
        <p:blipFill>
          <a:blip r:embed="rId2"/>
          <a:stretch>
            <a:fillRect/>
          </a:stretch>
        </p:blipFill>
        <p:spPr>
          <a:xfrm>
            <a:off x="2567852" y="1871439"/>
            <a:ext cx="5935615" cy="4519877"/>
          </a:xfrm>
        </p:spPr>
      </p:pic>
    </p:spTree>
    <p:extLst>
      <p:ext uri="{BB962C8B-B14F-4D97-AF65-F5344CB8AC3E}">
        <p14:creationId xmlns:p14="http://schemas.microsoft.com/office/powerpoint/2010/main" val="1121095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 Current</a:t>
            </a:r>
            <a:br>
              <a:rPr lang="en-US" dirty="0"/>
            </a:br>
            <a:endParaRPr lang="en-US" dirty="0"/>
          </a:p>
        </p:txBody>
      </p:sp>
      <p:pic>
        <p:nvPicPr>
          <p:cNvPr id="17" name="Content Placeholder 16">
            <a:extLst>
              <a:ext uri="{FF2B5EF4-FFF2-40B4-BE49-F238E27FC236}">
                <a16:creationId xmlns:a16="http://schemas.microsoft.com/office/drawing/2014/main" id="{DEF1E3F6-E61E-9F49-E83C-55A69B08D1C9}"/>
              </a:ext>
            </a:extLst>
          </p:cNvPr>
          <p:cNvPicPr>
            <a:picLocks noGrp="1" noChangeAspect="1"/>
          </p:cNvPicPr>
          <p:nvPr>
            <p:ph sz="half" idx="1"/>
          </p:nvPr>
        </p:nvPicPr>
        <p:blipFill>
          <a:blip r:embed="rId3"/>
          <a:stretch>
            <a:fillRect/>
          </a:stretch>
        </p:blipFill>
        <p:spPr>
          <a:xfrm>
            <a:off x="1795197" y="1680633"/>
            <a:ext cx="8121170" cy="4606036"/>
          </a:xfrm>
        </p:spPr>
      </p:pic>
    </p:spTree>
    <p:extLst>
      <p:ext uri="{BB962C8B-B14F-4D97-AF65-F5344CB8AC3E}">
        <p14:creationId xmlns:p14="http://schemas.microsoft.com/office/powerpoint/2010/main" val="195725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 Next Year</a:t>
            </a:r>
          </a:p>
        </p:txBody>
      </p:sp>
      <p:pic>
        <p:nvPicPr>
          <p:cNvPr id="12" name="Content Placeholder 11">
            <a:extLst>
              <a:ext uri="{FF2B5EF4-FFF2-40B4-BE49-F238E27FC236}">
                <a16:creationId xmlns:a16="http://schemas.microsoft.com/office/drawing/2014/main" id="{4A95ACF4-FA16-D8FC-2CAB-7B1D6696DC52}"/>
              </a:ext>
            </a:extLst>
          </p:cNvPr>
          <p:cNvPicPr>
            <a:picLocks noGrp="1" noChangeAspect="1"/>
          </p:cNvPicPr>
          <p:nvPr>
            <p:ph sz="half" idx="1"/>
          </p:nvPr>
        </p:nvPicPr>
        <p:blipFill>
          <a:blip r:embed="rId3"/>
          <a:stretch>
            <a:fillRect/>
          </a:stretch>
        </p:blipFill>
        <p:spPr>
          <a:xfrm>
            <a:off x="1975104" y="2021137"/>
            <a:ext cx="7712710" cy="4236147"/>
          </a:xfrm>
          <a:prstGeom prst="rect">
            <a:avLst/>
          </a:prstGeom>
        </p:spPr>
      </p:pic>
    </p:spTree>
    <p:extLst>
      <p:ext uri="{BB962C8B-B14F-4D97-AF65-F5344CB8AC3E}">
        <p14:creationId xmlns:p14="http://schemas.microsoft.com/office/powerpoint/2010/main" val="2365875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Ion Boardroom</Template>
  <TotalTime>3161</TotalTime>
  <Words>936</Words>
  <Application>Microsoft Office PowerPoint</Application>
  <PresentationFormat>Widescreen</PresentationFormat>
  <Paragraphs>84</Paragraphs>
  <Slides>28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IBM Plex Mono Text</vt:lpstr>
      <vt:lpstr>Wingdings 3</vt:lpstr>
      <vt:lpstr>Ion Boardroom</vt:lpstr>
      <vt:lpstr>Data Analyst Capstone</vt:lpstr>
      <vt:lpstr>OUTLINE</vt:lpstr>
      <vt:lpstr>EXECUTIVE SUMMARY</vt:lpstr>
      <vt:lpstr>INTRODUCTION</vt:lpstr>
      <vt:lpstr>METHODOLOGY</vt:lpstr>
      <vt:lpstr>RESULTS</vt:lpstr>
      <vt:lpstr>Distribution of Respondent Age</vt:lpstr>
      <vt:lpstr>PROGRAMMING LANGUAGE TRENDS: Current </vt:lpstr>
      <vt:lpstr>PROGRAMMING LANGUAGE TRENDS: Next Year</vt:lpstr>
      <vt:lpstr>PROGRAMMING LANGUAGE TRENDS - FINDINGS &amp; IMPLICATIONS</vt:lpstr>
      <vt:lpstr>DATABASE TRENDS: Current</vt:lpstr>
      <vt:lpstr>DATABASE TRENDS: Next Year</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lpstr>Line Graph of Converted Comp</vt:lpstr>
      <vt:lpstr>Histogram of Converted Comp</vt:lpstr>
      <vt:lpstr>Boxplot of Converted Comp to check for Outliers</vt:lpstr>
      <vt:lpstr>Correlation Matrix for Age and other variables</vt:lpstr>
      <vt:lpstr>Relationship of Converted Comp and 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William Chaudoin</cp:lastModifiedBy>
  <cp:revision>31</cp:revision>
  <dcterms:created xsi:type="dcterms:W3CDTF">2020-10-28T18:29:43Z</dcterms:created>
  <dcterms:modified xsi:type="dcterms:W3CDTF">2023-04-30T21:53:12Z</dcterms:modified>
</cp:coreProperties>
</file>