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7315200" cy="9601200"/>
  <p:defaultTextStyle>
    <a:defPPr>
      <a:defRPr lang="en-US"/>
    </a:defPPr>
    <a:lvl1pPr algn="l" defTabSz="4387850"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4387850"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4387850"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4387850"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4387850"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10" autoAdjust="0"/>
  </p:normalViewPr>
  <p:slideViewPr>
    <p:cSldViewPr>
      <p:cViewPr>
        <p:scale>
          <a:sx n="10" d="100"/>
          <a:sy n="10" d="100"/>
        </p:scale>
        <p:origin x="-1992" y="-42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defTabSz="4389120"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defTabSz="4389120" fontAlgn="auto">
              <a:spcBef>
                <a:spcPts val="0"/>
              </a:spcBef>
              <a:spcAft>
                <a:spcPts val="0"/>
              </a:spcAft>
              <a:defRPr sz="1300" smtClean="0">
                <a:latin typeface="+mn-lt"/>
                <a:cs typeface="+mn-cs"/>
              </a:defRPr>
            </a:lvl1pPr>
          </a:lstStyle>
          <a:p>
            <a:pPr>
              <a:defRPr/>
            </a:pPr>
            <a:fld id="{21B81550-055E-4572-863D-E10D567D8E95}" type="datetimeFigureOut">
              <a:rPr lang="en-US"/>
              <a:pPr>
                <a:defRPr/>
              </a:pPr>
              <a:t>7/21/2015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defTabSz="4389120" fontAlgn="auto">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defTabSz="4389120" fontAlgn="auto">
              <a:spcBef>
                <a:spcPts val="0"/>
              </a:spcBef>
              <a:spcAft>
                <a:spcPts val="0"/>
              </a:spcAft>
              <a:defRPr sz="1300" smtClean="0">
                <a:latin typeface="+mn-lt"/>
                <a:cs typeface="+mn-cs"/>
              </a:defRPr>
            </a:lvl1pPr>
          </a:lstStyle>
          <a:p>
            <a:pPr>
              <a:defRPr/>
            </a:pPr>
            <a:fld id="{E0BBC8A8-EBCF-4716-A635-0322EED06AE2}" type="slidenum">
              <a:rPr lang="en-US"/>
              <a:pPr>
                <a:defRPr/>
              </a:pPr>
              <a:t>‹#›</a:t>
            </a:fld>
            <a:endParaRPr lang="en-US"/>
          </a:p>
        </p:txBody>
      </p:sp>
    </p:spTree>
    <p:extLst>
      <p:ext uri="{BB962C8B-B14F-4D97-AF65-F5344CB8AC3E}">
        <p14:creationId xmlns:p14="http://schemas.microsoft.com/office/powerpoint/2010/main" val="8392168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defTabSz="4389120"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defTabSz="4389120" fontAlgn="auto">
              <a:spcBef>
                <a:spcPts val="0"/>
              </a:spcBef>
              <a:spcAft>
                <a:spcPts val="0"/>
              </a:spcAft>
              <a:defRPr sz="1300" smtClean="0">
                <a:latin typeface="+mn-lt"/>
                <a:cs typeface="+mn-cs"/>
              </a:defRPr>
            </a:lvl1pPr>
          </a:lstStyle>
          <a:p>
            <a:pPr>
              <a:defRPr/>
            </a:pPr>
            <a:fld id="{91BFB363-4438-48A7-A441-7C4FCD2508FB}" type="datetimeFigureOut">
              <a:rPr lang="en-US"/>
              <a:pPr>
                <a:defRPr/>
              </a:pPr>
              <a:t>7/21/2015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defTabSz="4389120"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defTabSz="4389120" fontAlgn="auto">
              <a:spcBef>
                <a:spcPts val="0"/>
              </a:spcBef>
              <a:spcAft>
                <a:spcPts val="0"/>
              </a:spcAft>
              <a:defRPr sz="1300" smtClean="0">
                <a:latin typeface="+mn-lt"/>
                <a:cs typeface="+mn-cs"/>
              </a:defRPr>
            </a:lvl1pPr>
          </a:lstStyle>
          <a:p>
            <a:pPr>
              <a:defRPr/>
            </a:pPr>
            <a:fld id="{5838A05D-9A55-4DE6-B8F5-C5823669FA66}" type="slidenum">
              <a:rPr lang="en-US"/>
              <a:pPr>
                <a:defRPr/>
              </a:pPr>
              <a:t>‹#›</a:t>
            </a:fld>
            <a:endParaRPr lang="en-US"/>
          </a:p>
        </p:txBody>
      </p:sp>
    </p:spTree>
    <p:extLst>
      <p:ext uri="{BB962C8B-B14F-4D97-AF65-F5344CB8AC3E}">
        <p14:creationId xmlns:p14="http://schemas.microsoft.com/office/powerpoint/2010/main" val="9457484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4387850" fontAlgn="base">
              <a:spcBef>
                <a:spcPct val="0"/>
              </a:spcBef>
              <a:spcAft>
                <a:spcPct val="0"/>
              </a:spcAft>
            </a:pPr>
            <a:fld id="{C05C9128-D5D5-4C3F-A79F-E58F3FB57B6F}" type="slidenum">
              <a:rPr lang="en-US">
                <a:cs typeface="Arial" charset="0"/>
              </a:rPr>
              <a:pPr defTabSz="4387850" fontAlgn="base">
                <a:spcBef>
                  <a:spcPct val="0"/>
                </a:spcBef>
                <a:spcAft>
                  <a:spcPct val="0"/>
                </a:spcAft>
              </a:pPr>
              <a:t>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1A4168C-136A-4140-960E-A189F9B1AB18}" type="datetimeFigureOut">
              <a:rPr lang="en-US"/>
              <a:pPr>
                <a:defRPr/>
              </a:pPr>
              <a:t>7/21/2015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3CAD96-4479-44E8-8591-8DD88C1EFF9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9675BDC-374B-4024-938E-5EECFF2047D6}" type="datetimeFigureOut">
              <a:rPr lang="en-US"/>
              <a:pPr>
                <a:defRPr/>
              </a:pPr>
              <a:t>7/21/2015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8890771-ADCA-4C3F-876A-D80D25AB285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345A317-ED1C-450F-8241-84FE78A8175F}" type="datetimeFigureOut">
              <a:rPr lang="en-US"/>
              <a:pPr>
                <a:defRPr/>
              </a:pPr>
              <a:t>7/21/2015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5E6E501-418D-4780-B19B-060C15DB1B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69CDFD7-6A33-4522-87CE-D3026B83627E}" type="datetimeFigureOut">
              <a:rPr lang="en-US"/>
              <a:pPr>
                <a:defRPr/>
              </a:pPr>
              <a:t>7/21/2015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CDB5FE4-7015-4010-AF1A-133ED60DB21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39E817F-901D-4DB2-9780-DEF72C75CBE5}" type="datetimeFigureOut">
              <a:rPr lang="en-US"/>
              <a:pPr>
                <a:defRPr/>
              </a:pPr>
              <a:t>7/21/2015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F6A73D-0F9F-4920-99D8-05FD6824D64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2103234-3A65-412C-B2A8-93EC13370D2D}" type="datetimeFigureOut">
              <a:rPr lang="en-US"/>
              <a:pPr>
                <a:defRPr/>
              </a:pPr>
              <a:t>7/21/2015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5F0D3CF-DC45-457C-B27A-73D595598A2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F9E9C2A-92DF-4B0E-B81A-4F75A8BBD94E}" type="datetimeFigureOut">
              <a:rPr lang="en-US"/>
              <a:pPr>
                <a:defRPr/>
              </a:pPr>
              <a:t>7/21/2015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DDF9D29-0BBB-4B8A-ADC0-65EC9FEFD91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3D8A767-FCBE-410F-B22B-0D2E527AEB9A}" type="datetimeFigureOut">
              <a:rPr lang="en-US"/>
              <a:pPr>
                <a:defRPr/>
              </a:pPr>
              <a:t>7/21/2015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E121644-66F7-4A70-8E96-1680E6DB74E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0308C6A-0938-40EC-86FB-214C89EBE631}" type="datetimeFigureOut">
              <a:rPr lang="en-US"/>
              <a:pPr>
                <a:defRPr/>
              </a:pPr>
              <a:t>7/21/2015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94C9B81-B63A-4497-87B1-C8F85D79F8B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D66D3B5-6D5B-4A8B-97B9-D29B923D4D90}" type="datetimeFigureOut">
              <a:rPr lang="en-US"/>
              <a:pPr>
                <a:defRPr/>
              </a:pPr>
              <a:t>7/21/2015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3BACF3F-76E0-4467-833B-5B12173869E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104C7C-FDA8-4171-8DEC-E936CEECEF13}" type="datetimeFigureOut">
              <a:rPr lang="en-US"/>
              <a:pPr>
                <a:defRPr/>
              </a:pPr>
              <a:t>7/21/2015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2ED8526-E0DD-4638-A55D-87A585C874C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4389120" fontAlgn="auto">
              <a:spcBef>
                <a:spcPts val="0"/>
              </a:spcBef>
              <a:spcAft>
                <a:spcPts val="0"/>
              </a:spcAft>
              <a:defRPr sz="5800" smtClean="0">
                <a:solidFill>
                  <a:schemeClr val="tx1">
                    <a:tint val="75000"/>
                  </a:schemeClr>
                </a:solidFill>
                <a:latin typeface="+mn-lt"/>
                <a:cs typeface="+mn-cs"/>
              </a:defRPr>
            </a:lvl1pPr>
          </a:lstStyle>
          <a:p>
            <a:pPr>
              <a:defRPr/>
            </a:pPr>
            <a:fld id="{E4421E6D-F978-4F93-99A0-0B0327D08515}" type="datetimeFigureOut">
              <a:rPr lang="en-US"/>
              <a:pPr>
                <a:defRPr/>
              </a:pPr>
              <a:t>7/21/2015</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4389120" fontAlgn="auto">
              <a:spcBef>
                <a:spcPts val="0"/>
              </a:spcBef>
              <a:spcAft>
                <a:spcPts val="0"/>
              </a:spcAft>
              <a:defRPr sz="58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4389120" fontAlgn="auto">
              <a:spcBef>
                <a:spcPts val="0"/>
              </a:spcBef>
              <a:spcAft>
                <a:spcPts val="0"/>
              </a:spcAft>
              <a:defRPr sz="5800" smtClean="0">
                <a:solidFill>
                  <a:schemeClr val="tx1">
                    <a:tint val="75000"/>
                  </a:schemeClr>
                </a:solidFill>
                <a:latin typeface="+mn-lt"/>
                <a:cs typeface="+mn-cs"/>
              </a:defRPr>
            </a:lvl1pPr>
          </a:lstStyle>
          <a:p>
            <a:pPr>
              <a:defRPr/>
            </a:pPr>
            <a:fld id="{B7ABE60F-8056-4663-84F4-7EECA9F70B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387850" rtl="0" fontAlgn="base">
        <a:spcBef>
          <a:spcPct val="0"/>
        </a:spcBef>
        <a:spcAft>
          <a:spcPct val="0"/>
        </a:spcAft>
        <a:defRPr sz="21100" kern="1200">
          <a:solidFill>
            <a:schemeClr val="tx1"/>
          </a:solidFill>
          <a:latin typeface="+mj-lt"/>
          <a:ea typeface="+mj-ea"/>
          <a:cs typeface="+mj-cs"/>
        </a:defRPr>
      </a:lvl1pPr>
      <a:lvl2pPr algn="ctr" defTabSz="4387850" rtl="0" fontAlgn="base">
        <a:spcBef>
          <a:spcPct val="0"/>
        </a:spcBef>
        <a:spcAft>
          <a:spcPct val="0"/>
        </a:spcAft>
        <a:defRPr sz="21100">
          <a:solidFill>
            <a:schemeClr val="tx1"/>
          </a:solidFill>
          <a:latin typeface="Calibri" pitchFamily="34" charset="0"/>
        </a:defRPr>
      </a:lvl2pPr>
      <a:lvl3pPr algn="ctr" defTabSz="4387850" rtl="0" fontAlgn="base">
        <a:spcBef>
          <a:spcPct val="0"/>
        </a:spcBef>
        <a:spcAft>
          <a:spcPct val="0"/>
        </a:spcAft>
        <a:defRPr sz="21100">
          <a:solidFill>
            <a:schemeClr val="tx1"/>
          </a:solidFill>
          <a:latin typeface="Calibri" pitchFamily="34" charset="0"/>
        </a:defRPr>
      </a:lvl3pPr>
      <a:lvl4pPr algn="ctr" defTabSz="4387850" rtl="0" fontAlgn="base">
        <a:spcBef>
          <a:spcPct val="0"/>
        </a:spcBef>
        <a:spcAft>
          <a:spcPct val="0"/>
        </a:spcAft>
        <a:defRPr sz="21100">
          <a:solidFill>
            <a:schemeClr val="tx1"/>
          </a:solidFill>
          <a:latin typeface="Calibri" pitchFamily="34" charset="0"/>
        </a:defRPr>
      </a:lvl4pPr>
      <a:lvl5pPr algn="ctr" defTabSz="4387850" rtl="0" fontAlgn="base">
        <a:spcBef>
          <a:spcPct val="0"/>
        </a:spcBef>
        <a:spcAft>
          <a:spcPct val="0"/>
        </a:spcAft>
        <a:defRPr sz="21100">
          <a:solidFill>
            <a:schemeClr val="tx1"/>
          </a:solidFill>
          <a:latin typeface="Calibri" pitchFamily="34" charset="0"/>
        </a:defRPr>
      </a:lvl5pPr>
      <a:lvl6pPr marL="457200" algn="ctr" defTabSz="4387850" rtl="0" fontAlgn="base">
        <a:spcBef>
          <a:spcPct val="0"/>
        </a:spcBef>
        <a:spcAft>
          <a:spcPct val="0"/>
        </a:spcAft>
        <a:defRPr sz="21100">
          <a:solidFill>
            <a:schemeClr val="tx1"/>
          </a:solidFill>
          <a:latin typeface="Calibri" pitchFamily="34" charset="0"/>
        </a:defRPr>
      </a:lvl6pPr>
      <a:lvl7pPr marL="914400" algn="ctr" defTabSz="4387850" rtl="0" fontAlgn="base">
        <a:spcBef>
          <a:spcPct val="0"/>
        </a:spcBef>
        <a:spcAft>
          <a:spcPct val="0"/>
        </a:spcAft>
        <a:defRPr sz="21100">
          <a:solidFill>
            <a:schemeClr val="tx1"/>
          </a:solidFill>
          <a:latin typeface="Calibri" pitchFamily="34" charset="0"/>
        </a:defRPr>
      </a:lvl7pPr>
      <a:lvl8pPr marL="1371600" algn="ctr" defTabSz="4387850" rtl="0" fontAlgn="base">
        <a:spcBef>
          <a:spcPct val="0"/>
        </a:spcBef>
        <a:spcAft>
          <a:spcPct val="0"/>
        </a:spcAft>
        <a:defRPr sz="21100">
          <a:solidFill>
            <a:schemeClr val="tx1"/>
          </a:solidFill>
          <a:latin typeface="Calibri" pitchFamily="34" charset="0"/>
        </a:defRPr>
      </a:lvl8pPr>
      <a:lvl9pPr marL="1828800" algn="ctr" defTabSz="4387850" rtl="0" fontAlgn="base">
        <a:spcBef>
          <a:spcPct val="0"/>
        </a:spcBef>
        <a:spcAft>
          <a:spcPct val="0"/>
        </a:spcAft>
        <a:defRPr sz="21100">
          <a:solidFill>
            <a:schemeClr val="tx1"/>
          </a:solidFill>
          <a:latin typeface="Calibri" pitchFamily="34" charset="0"/>
        </a:defRPr>
      </a:lvl9pPr>
    </p:titleStyle>
    <p:bodyStyle>
      <a:lvl1pPr marL="1644650" indent="-1644650" algn="l" defTabSz="4387850"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4387850"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4387850"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4387850"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4387850"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rot="5400000">
            <a:off x="-5524500" y="16421100"/>
            <a:ext cx="32918400" cy="76200"/>
          </a:xfrm>
          <a:prstGeom prst="line">
            <a:avLst/>
          </a:prstGeom>
          <a:ln w="304800">
            <a:prstDash val="sys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16421100" y="16421100"/>
            <a:ext cx="32918400" cy="76200"/>
          </a:xfrm>
          <a:prstGeom prst="line">
            <a:avLst/>
          </a:prstGeom>
          <a:ln w="304800">
            <a:prstDash val="sysDash"/>
          </a:ln>
        </p:spPr>
        <p:style>
          <a:lnRef idx="1">
            <a:schemeClr val="accent1"/>
          </a:lnRef>
          <a:fillRef idx="0">
            <a:schemeClr val="accent1"/>
          </a:fillRef>
          <a:effectRef idx="0">
            <a:schemeClr val="accent1"/>
          </a:effectRef>
          <a:fontRef idx="minor">
            <a:schemeClr val="tx1"/>
          </a:fontRef>
        </p:style>
      </p:cxnSp>
      <p:sp>
        <p:nvSpPr>
          <p:cNvPr id="15363" name="TextBox 6"/>
          <p:cNvSpPr txBox="1">
            <a:spLocks noChangeArrowheads="1"/>
          </p:cNvSpPr>
          <p:nvPr/>
        </p:nvSpPr>
        <p:spPr bwMode="auto">
          <a:xfrm>
            <a:off x="11125200" y="869950"/>
            <a:ext cx="21640800" cy="1555750"/>
          </a:xfrm>
          <a:prstGeom prst="rect">
            <a:avLst/>
          </a:prstGeom>
          <a:noFill/>
          <a:ln w="9525">
            <a:noFill/>
            <a:miter lim="800000"/>
            <a:headEnd/>
            <a:tailEnd/>
          </a:ln>
        </p:spPr>
        <p:txBody>
          <a:bodyPr>
            <a:spAutoFit/>
          </a:bodyPr>
          <a:lstStyle/>
          <a:p>
            <a:pPr algn="ctr"/>
            <a:r>
              <a:rPr lang="en-US" sz="9600" b="1">
                <a:latin typeface="Century Gothic" pitchFamily="34" charset="0"/>
              </a:rPr>
              <a:t>Markov’s Easel </a:t>
            </a:r>
          </a:p>
        </p:txBody>
      </p:sp>
      <p:sp>
        <p:nvSpPr>
          <p:cNvPr id="15364" name="TextBox 7"/>
          <p:cNvSpPr txBox="1">
            <a:spLocks noChangeArrowheads="1"/>
          </p:cNvSpPr>
          <p:nvPr/>
        </p:nvSpPr>
        <p:spPr bwMode="auto">
          <a:xfrm>
            <a:off x="11125200" y="2743200"/>
            <a:ext cx="21640800" cy="2286000"/>
          </a:xfrm>
          <a:prstGeom prst="rect">
            <a:avLst/>
          </a:prstGeom>
          <a:noFill/>
          <a:ln w="9525">
            <a:noFill/>
            <a:miter lim="800000"/>
            <a:headEnd/>
            <a:tailEnd/>
          </a:ln>
        </p:spPr>
        <p:txBody>
          <a:bodyPr>
            <a:spAutoFit/>
          </a:bodyPr>
          <a:lstStyle/>
          <a:p>
            <a:pPr algn="ctr"/>
            <a:r>
              <a:rPr lang="en-US" sz="7200">
                <a:latin typeface="Century Gothic" pitchFamily="34" charset="0"/>
              </a:rPr>
              <a:t>Damien Thomas, Howard Henderson,        William Chen, Matthew Bounds</a:t>
            </a:r>
          </a:p>
        </p:txBody>
      </p:sp>
      <p:sp>
        <p:nvSpPr>
          <p:cNvPr id="15365" name="TextBox 8"/>
          <p:cNvSpPr txBox="1">
            <a:spLocks noChangeArrowheads="1"/>
          </p:cNvSpPr>
          <p:nvPr/>
        </p:nvSpPr>
        <p:spPr bwMode="auto">
          <a:xfrm>
            <a:off x="38142863" y="1819275"/>
            <a:ext cx="5257800" cy="2124075"/>
          </a:xfrm>
          <a:prstGeom prst="rect">
            <a:avLst/>
          </a:prstGeom>
          <a:noFill/>
          <a:ln w="9525">
            <a:noFill/>
            <a:miter lim="800000"/>
            <a:headEnd/>
            <a:tailEnd/>
          </a:ln>
        </p:spPr>
        <p:txBody>
          <a:bodyPr>
            <a:spAutoFit/>
          </a:bodyPr>
          <a:lstStyle/>
          <a:p>
            <a:pPr algn="r"/>
            <a:r>
              <a:rPr lang="en-US" sz="6600" b="1">
                <a:latin typeface="Century Gothic" pitchFamily="34" charset="0"/>
              </a:rPr>
              <a:t>Operation</a:t>
            </a:r>
          </a:p>
          <a:p>
            <a:pPr algn="r"/>
            <a:r>
              <a:rPr lang="en-US" sz="6600" b="1">
                <a:latin typeface="Century Gothic" pitchFamily="34" charset="0"/>
              </a:rPr>
              <a:t>Catapult</a:t>
            </a:r>
          </a:p>
        </p:txBody>
      </p:sp>
      <p:sp>
        <p:nvSpPr>
          <p:cNvPr id="15366" name="TextBox 9"/>
          <p:cNvSpPr txBox="1">
            <a:spLocks noChangeArrowheads="1"/>
          </p:cNvSpPr>
          <p:nvPr/>
        </p:nvSpPr>
        <p:spPr bwMode="auto">
          <a:xfrm>
            <a:off x="12801600" y="5867400"/>
            <a:ext cx="8229600" cy="2923877"/>
          </a:xfrm>
          <a:prstGeom prst="rect">
            <a:avLst/>
          </a:prstGeom>
          <a:noFill/>
          <a:ln w="9525">
            <a:noFill/>
            <a:miter lim="800000"/>
            <a:headEnd/>
            <a:tailEnd/>
          </a:ln>
        </p:spPr>
        <p:txBody>
          <a:bodyPr wrap="square">
            <a:spAutoFit/>
          </a:bodyPr>
          <a:lstStyle/>
          <a:p>
            <a:pPr algn="ctr"/>
            <a:r>
              <a:rPr lang="en-US" sz="3200" dirty="0" smtClean="0">
                <a:latin typeface="Times New Roman" panose="02020603050405020304" pitchFamily="18" charset="0"/>
                <a:cs typeface="Times New Roman" panose="02020603050405020304" pitchFamily="18" charset="0"/>
              </a:rPr>
              <a:t>Phase 1- Iterating over the image and RGB Analysis</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By calling PixelArray() on the image, we returned a list of numbers. One of these numbers corresponds to one pixel, and that number was converted to a red, green and blue value using integer division and remainders.</a:t>
            </a:r>
            <a:endParaRPr lang="en-US" sz="2400" dirty="0">
              <a:latin typeface="Times New Roman" panose="02020603050405020304" pitchFamily="18" charset="0"/>
              <a:cs typeface="Times New Roman" panose="02020603050405020304" pitchFamily="18" charset="0"/>
            </a:endParaRPr>
          </a:p>
        </p:txBody>
      </p:sp>
      <p:sp>
        <p:nvSpPr>
          <p:cNvPr id="15367" name="TextBox 10"/>
          <p:cNvSpPr txBox="1">
            <a:spLocks noChangeArrowheads="1"/>
          </p:cNvSpPr>
          <p:nvPr/>
        </p:nvSpPr>
        <p:spPr bwMode="auto">
          <a:xfrm>
            <a:off x="0" y="1066800"/>
            <a:ext cx="5257800" cy="1098550"/>
          </a:xfrm>
          <a:prstGeom prst="rect">
            <a:avLst/>
          </a:prstGeom>
          <a:noFill/>
          <a:ln w="9525">
            <a:noFill/>
            <a:miter lim="800000"/>
            <a:headEnd/>
            <a:tailEnd/>
          </a:ln>
        </p:spPr>
        <p:txBody>
          <a:bodyPr>
            <a:spAutoFit/>
          </a:bodyPr>
          <a:lstStyle/>
          <a:p>
            <a:pPr algn="ctr"/>
            <a:r>
              <a:rPr lang="en-US" sz="6600" b="1">
                <a:latin typeface="Century Gothic" pitchFamily="34" charset="0"/>
              </a:rPr>
              <a:t>Team 40</a:t>
            </a:r>
          </a:p>
        </p:txBody>
      </p:sp>
      <p:sp>
        <p:nvSpPr>
          <p:cNvPr id="14" name="Title 1"/>
          <p:cNvSpPr txBox="1">
            <a:spLocks/>
          </p:cNvSpPr>
          <p:nvPr/>
        </p:nvSpPr>
        <p:spPr bwMode="auto">
          <a:xfrm>
            <a:off x="10972800" y="29565600"/>
            <a:ext cx="21869400" cy="3230563"/>
          </a:xfrm>
          <a:prstGeom prst="rect">
            <a:avLst/>
          </a:prstGeom>
          <a:solidFill>
            <a:srgbClr val="800000"/>
          </a:solidFill>
          <a:ln>
            <a:noFill/>
          </a:ln>
        </p:spPr>
        <p:txBody>
          <a:bodyPr lIns="438912" tIns="219456" rIns="438912" bIns="219456" anchor="ctr">
            <a:normAutofit fontScale="25000" lnSpcReduction="20000"/>
          </a:bodyPr>
          <a:lstStyle>
            <a:lvl1pPr algn="ctr" defTabSz="4387850" rtl="0" eaLnBrk="0" fontAlgn="base" hangingPunct="0">
              <a:spcBef>
                <a:spcPct val="0"/>
              </a:spcBef>
              <a:spcAft>
                <a:spcPct val="0"/>
              </a:spcAft>
              <a:defRPr sz="21100" kern="1200">
                <a:solidFill>
                  <a:schemeClr val="tx1"/>
                </a:solidFill>
                <a:latin typeface="+mj-lt"/>
                <a:ea typeface="+mj-ea"/>
                <a:cs typeface="+mj-cs"/>
              </a:defRPr>
            </a:lvl1pPr>
            <a:lvl2pPr algn="ctr" defTabSz="4387850" rtl="0" eaLnBrk="0" fontAlgn="base" hangingPunct="0">
              <a:spcBef>
                <a:spcPct val="0"/>
              </a:spcBef>
              <a:spcAft>
                <a:spcPct val="0"/>
              </a:spcAft>
              <a:defRPr sz="21100">
                <a:solidFill>
                  <a:schemeClr val="tx1"/>
                </a:solidFill>
                <a:latin typeface="Calibri" pitchFamily="34" charset="0"/>
              </a:defRPr>
            </a:lvl2pPr>
            <a:lvl3pPr algn="ctr" defTabSz="4387850" rtl="0" eaLnBrk="0" fontAlgn="base" hangingPunct="0">
              <a:spcBef>
                <a:spcPct val="0"/>
              </a:spcBef>
              <a:spcAft>
                <a:spcPct val="0"/>
              </a:spcAft>
              <a:defRPr sz="21100">
                <a:solidFill>
                  <a:schemeClr val="tx1"/>
                </a:solidFill>
                <a:latin typeface="Calibri" pitchFamily="34" charset="0"/>
              </a:defRPr>
            </a:lvl3pPr>
            <a:lvl4pPr algn="ctr" defTabSz="4387850" rtl="0" eaLnBrk="0" fontAlgn="base" hangingPunct="0">
              <a:spcBef>
                <a:spcPct val="0"/>
              </a:spcBef>
              <a:spcAft>
                <a:spcPct val="0"/>
              </a:spcAft>
              <a:defRPr sz="21100">
                <a:solidFill>
                  <a:schemeClr val="tx1"/>
                </a:solidFill>
                <a:latin typeface="Calibri" pitchFamily="34" charset="0"/>
              </a:defRPr>
            </a:lvl4pPr>
            <a:lvl5pPr algn="ctr" defTabSz="4387850" rtl="0" eaLnBrk="0" fontAlgn="base" hangingPunct="0">
              <a:spcBef>
                <a:spcPct val="0"/>
              </a:spcBef>
              <a:spcAft>
                <a:spcPct val="0"/>
              </a:spcAft>
              <a:defRPr sz="21100">
                <a:solidFill>
                  <a:schemeClr val="tx1"/>
                </a:solidFill>
                <a:latin typeface="Calibri" pitchFamily="34" charset="0"/>
              </a:defRPr>
            </a:lvl5pPr>
            <a:lvl6pPr marL="457200" algn="ctr" defTabSz="4387850" rtl="0" fontAlgn="base">
              <a:spcBef>
                <a:spcPct val="0"/>
              </a:spcBef>
              <a:spcAft>
                <a:spcPct val="0"/>
              </a:spcAft>
              <a:defRPr sz="21100">
                <a:solidFill>
                  <a:schemeClr val="tx1"/>
                </a:solidFill>
                <a:latin typeface="Calibri" pitchFamily="34" charset="0"/>
              </a:defRPr>
            </a:lvl6pPr>
            <a:lvl7pPr marL="914400" algn="ctr" defTabSz="4387850" rtl="0" fontAlgn="base">
              <a:spcBef>
                <a:spcPct val="0"/>
              </a:spcBef>
              <a:spcAft>
                <a:spcPct val="0"/>
              </a:spcAft>
              <a:defRPr sz="21100">
                <a:solidFill>
                  <a:schemeClr val="tx1"/>
                </a:solidFill>
                <a:latin typeface="Calibri" pitchFamily="34" charset="0"/>
              </a:defRPr>
            </a:lvl7pPr>
            <a:lvl8pPr marL="1371600" algn="ctr" defTabSz="4387850" rtl="0" fontAlgn="base">
              <a:spcBef>
                <a:spcPct val="0"/>
              </a:spcBef>
              <a:spcAft>
                <a:spcPct val="0"/>
              </a:spcAft>
              <a:defRPr sz="21100">
                <a:solidFill>
                  <a:schemeClr val="tx1"/>
                </a:solidFill>
                <a:latin typeface="Calibri" pitchFamily="34" charset="0"/>
              </a:defRPr>
            </a:lvl8pPr>
            <a:lvl9pPr marL="1828800" algn="ctr" defTabSz="4387850" rtl="0" fontAlgn="base">
              <a:spcBef>
                <a:spcPct val="0"/>
              </a:spcBef>
              <a:spcAft>
                <a:spcPct val="0"/>
              </a:spcAft>
              <a:defRPr sz="21100">
                <a:solidFill>
                  <a:schemeClr val="tx1"/>
                </a:solidFill>
                <a:latin typeface="Calibri" pitchFamily="34" charset="0"/>
              </a:defRPr>
            </a:lvl9pPr>
          </a:lstStyle>
          <a:p>
            <a:pPr>
              <a:defRPr/>
            </a:pPr>
            <a:r>
              <a:rPr lang="en-US" sz="38400" b="1" dirty="0" smtClean="0">
                <a:solidFill>
                  <a:schemeClr val="bg1"/>
                </a:solidFill>
                <a:latin typeface="Helvetica" pitchFamily="34" charset="0"/>
              </a:rPr>
              <a:t>Operation Catapult 2015</a:t>
            </a:r>
          </a:p>
          <a:p>
            <a:pPr>
              <a:defRPr/>
            </a:pPr>
            <a:r>
              <a:rPr lang="en-US" sz="26400" b="1" dirty="0" smtClean="0">
                <a:solidFill>
                  <a:schemeClr val="bg1"/>
                </a:solidFill>
                <a:latin typeface="Helvetica" pitchFamily="34" charset="0"/>
              </a:rPr>
              <a:t>Session 98</a:t>
            </a:r>
            <a:endParaRPr lang="en-US" sz="26400" b="1" dirty="0" smtClean="0">
              <a:solidFill>
                <a:schemeClr val="bg1"/>
              </a:solidFill>
              <a:latin typeface="Helvetica" pitchFamily="34" charset="0"/>
            </a:endParaRPr>
          </a:p>
          <a:p>
            <a:pPr>
              <a:defRPr/>
            </a:pPr>
            <a:r>
              <a:rPr lang="en-US" sz="26400" b="1" dirty="0" smtClean="0">
                <a:solidFill>
                  <a:schemeClr val="bg1"/>
                </a:solidFill>
                <a:latin typeface="Helvetica" pitchFamily="34" charset="0"/>
              </a:rPr>
              <a:t>Sponsored by the Kern Family Foundation</a:t>
            </a:r>
          </a:p>
        </p:txBody>
      </p:sp>
      <p:pic>
        <p:nvPicPr>
          <p:cNvPr id="15371" name="Picture 14"/>
          <p:cNvPicPr>
            <a:picLocks noChangeAspect="1"/>
          </p:cNvPicPr>
          <p:nvPr/>
        </p:nvPicPr>
        <p:blipFill>
          <a:blip r:embed="rId3"/>
          <a:srcRect/>
          <a:stretch>
            <a:fillRect/>
          </a:stretch>
        </p:blipFill>
        <p:spPr bwMode="auto">
          <a:xfrm>
            <a:off x="35280600" y="29557663"/>
            <a:ext cx="5473700" cy="3284537"/>
          </a:xfrm>
          <a:prstGeom prst="rect">
            <a:avLst/>
          </a:prstGeom>
          <a:noFill/>
          <a:ln w="9525">
            <a:noFill/>
            <a:miter lim="800000"/>
            <a:headEnd/>
            <a:tailEnd/>
          </a:ln>
        </p:spPr>
      </p:pic>
      <p:sp>
        <p:nvSpPr>
          <p:cNvPr id="16" name="Rectangle 15"/>
          <p:cNvSpPr/>
          <p:nvPr/>
        </p:nvSpPr>
        <p:spPr>
          <a:xfrm>
            <a:off x="32994600" y="-44450"/>
            <a:ext cx="10907713" cy="1863725"/>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389120" fontAlgn="auto">
              <a:spcBef>
                <a:spcPts val="0"/>
              </a:spcBef>
              <a:spcAft>
                <a:spcPts val="0"/>
              </a:spcAft>
              <a:defRPr/>
            </a:pPr>
            <a:endParaRPr lang="en-US"/>
          </a:p>
        </p:txBody>
      </p:sp>
      <p:pic>
        <p:nvPicPr>
          <p:cNvPr id="15373" name="Picture 16"/>
          <p:cNvPicPr>
            <a:picLocks noChangeAspect="1"/>
          </p:cNvPicPr>
          <p:nvPr/>
        </p:nvPicPr>
        <p:blipFill>
          <a:blip r:embed="rId4"/>
          <a:srcRect/>
          <a:stretch>
            <a:fillRect/>
          </a:stretch>
        </p:blipFill>
        <p:spPr bwMode="auto">
          <a:xfrm>
            <a:off x="33945513" y="153988"/>
            <a:ext cx="8918575" cy="1466850"/>
          </a:xfrm>
          <a:prstGeom prst="rect">
            <a:avLst/>
          </a:prstGeom>
          <a:noFill/>
          <a:ln w="9525">
            <a:noFill/>
            <a:miter lim="800000"/>
            <a:headEnd/>
            <a:tailEnd/>
          </a:ln>
        </p:spPr>
      </p:pic>
      <p:pic>
        <p:nvPicPr>
          <p:cNvPr id="15377" name="Picture 17"/>
          <p:cNvPicPr>
            <a:picLocks noChangeAspect="1" noChangeArrowheads="1"/>
          </p:cNvPicPr>
          <p:nvPr/>
        </p:nvPicPr>
        <p:blipFill>
          <a:blip r:embed="rId5"/>
          <a:srcRect l="57413" t="20291" r="12917" b="38615"/>
          <a:stretch>
            <a:fillRect/>
          </a:stretch>
        </p:blipFill>
        <p:spPr bwMode="auto">
          <a:xfrm>
            <a:off x="946323" y="2426626"/>
            <a:ext cx="8915400" cy="6946900"/>
          </a:xfrm>
          <a:prstGeom prst="rect">
            <a:avLst/>
          </a:prstGeom>
          <a:solidFill>
            <a:schemeClr val="bg1">
              <a:alpha val="0"/>
            </a:schemeClr>
          </a:solidFill>
          <a:ln w="9525">
            <a:noFill/>
            <a:miter lim="800000"/>
            <a:headEnd/>
            <a:tailEnd/>
          </a:ln>
          <a:effectLst/>
        </p:spPr>
      </p:pic>
      <p:sp>
        <p:nvSpPr>
          <p:cNvPr id="2" name="TextBox 1"/>
          <p:cNvSpPr txBox="1"/>
          <p:nvPr/>
        </p:nvSpPr>
        <p:spPr>
          <a:xfrm>
            <a:off x="12780579" y="8963634"/>
            <a:ext cx="8226972" cy="4031873"/>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Phase 2- Simplifying RGB values and preparation for further analysis</a:t>
            </a:r>
          </a:p>
          <a:p>
            <a:pPr algn="ct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Because RGB values can be between 0 and 255, there are over 16 million potential color combinations. While it is wholly possible to store this many values and use them in later processes, hardware and time limitations required us to simplify the entire palette to 125 different colors. Using a simple conditional statement, we set RGB values to 25 plus a multiple of 50, up to 225.  </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812111" y="13411200"/>
            <a:ext cx="8226972" cy="4031873"/>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Phase 3- Quantifying simplified RGB values in the image and picking out peaks</a:t>
            </a:r>
          </a:p>
          <a:p>
            <a:pPr algn="ct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created a three-dimensional list, representative of a complex plane, to track the RGB value counts. By using integer division on the simplified RGB values, we were able to return an index which was incremented for every pixel that matched it. The end result was a series of ‘clusters’: similar RGB values that formed groups on the complex plane, usually with a dense central value that matched thousands of pixels.</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812111" y="17907000"/>
            <a:ext cx="8226972" cy="5632311"/>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Phase 4- Analyzing clusters to find ‘peaks’, mapping peaks back to simplified RGB values, and displaying colors</a:t>
            </a:r>
          </a:p>
          <a:p>
            <a:pPr algn="ct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By checking if every number was greater than the number on either side of it, with the exception of the ends, we were able to return the centers of these clusters, then take the five largest centers by sorting the centers least to greatest and removing all but the last five. Each of these large numbers were searched for in the original three-dimensional array of counts, and their index was returned. The process from Phase 3 backward was essentially reversed. We multiplied each index of the peak by 50 and added 25 to get the simplified RGB value of that count. These colors could easily be displayed in a small bar under the image. </a:t>
            </a:r>
            <a:endParaRPr lang="en-US" sz="2400" dirty="0">
              <a:latin typeface="Times New Roman" panose="02020603050405020304" pitchFamily="18" charset="0"/>
              <a:cs typeface="Times New Roman" panose="02020603050405020304" pitchFamily="18" charset="0"/>
            </a:endParaRPr>
          </a:p>
        </p:txBody>
      </p:sp>
      <p:pic>
        <p:nvPicPr>
          <p:cNvPr id="1027" name="Picture 3" descr="C:\Users\Damien\Pictures\example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323" y="10163769"/>
            <a:ext cx="9207847" cy="72793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039083" y="5932161"/>
            <a:ext cx="2278117" cy="707886"/>
          </a:xfrm>
          <a:prstGeom prst="rect">
            <a:avLst/>
          </a:prstGeom>
          <a:noFill/>
        </p:spPr>
        <p:txBody>
          <a:bodyPr wrap="square" rtlCol="0">
            <a:spAutoFit/>
          </a:bodyPr>
          <a:lstStyle/>
          <a:p>
            <a:r>
              <a:rPr lang="en-US" sz="4000" dirty="0">
                <a:solidFill>
                  <a:srgbClr val="800000"/>
                </a:solidFill>
                <a:highlight>
                  <a:srgbClr val="E8F2FE"/>
                </a:highlight>
                <a:latin typeface="Consolas"/>
              </a:rPr>
              <a:t>8912918</a:t>
            </a:r>
            <a:endParaRPr lang="en-US" sz="4000" dirty="0"/>
          </a:p>
        </p:txBody>
      </p:sp>
      <p:pic>
        <p:nvPicPr>
          <p:cNvPr id="1028" name="Picture 4" descr="C:\Users\Damien\Pictures\posterTest.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59800" y="6858000"/>
            <a:ext cx="1681771" cy="168177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3545800" y="5981213"/>
            <a:ext cx="4980851" cy="707886"/>
          </a:xfrm>
          <a:prstGeom prst="rect">
            <a:avLst/>
          </a:prstGeom>
        </p:spPr>
        <p:txBody>
          <a:bodyPr wrap="none">
            <a:spAutoFit/>
          </a:bodyPr>
          <a:lstStyle/>
          <a:p>
            <a:r>
              <a:rPr lang="en-US" sz="4000" dirty="0">
                <a:solidFill>
                  <a:srgbClr val="000000"/>
                </a:solidFill>
                <a:highlight>
                  <a:srgbClr val="E8F2FE"/>
                </a:highlight>
                <a:latin typeface="Consolas"/>
              </a:rPr>
              <a:t>% </a:t>
            </a:r>
            <a:r>
              <a:rPr lang="en-US" sz="4000" dirty="0">
                <a:solidFill>
                  <a:srgbClr val="800000"/>
                </a:solidFill>
                <a:highlight>
                  <a:srgbClr val="E8F2FE"/>
                </a:highlight>
                <a:latin typeface="Consolas"/>
              </a:rPr>
              <a:t>256</a:t>
            </a:r>
            <a:r>
              <a:rPr lang="en-US" sz="4000" dirty="0">
                <a:solidFill>
                  <a:srgbClr val="000000"/>
                </a:solidFill>
                <a:highlight>
                  <a:srgbClr val="E8F2FE"/>
                </a:highlight>
                <a:latin typeface="Consolas"/>
              </a:rPr>
              <a:t> --&gt; </a:t>
            </a:r>
            <a:r>
              <a:rPr lang="en-US" sz="4000" dirty="0">
                <a:solidFill>
                  <a:srgbClr val="800000"/>
                </a:solidFill>
                <a:highlight>
                  <a:srgbClr val="E8F2FE"/>
                </a:highlight>
                <a:latin typeface="Consolas"/>
              </a:rPr>
              <a:t>136</a:t>
            </a:r>
            <a:r>
              <a:rPr lang="en-US" sz="4000" dirty="0">
                <a:solidFill>
                  <a:srgbClr val="000000"/>
                </a:solidFill>
                <a:highlight>
                  <a:srgbClr val="E8F2FE"/>
                </a:highlight>
                <a:latin typeface="Consolas"/>
              </a:rPr>
              <a:t> (R)</a:t>
            </a:r>
            <a:endParaRPr lang="en-US" sz="4000" dirty="0"/>
          </a:p>
        </p:txBody>
      </p:sp>
      <p:sp>
        <p:nvSpPr>
          <p:cNvPr id="11" name="Rectangle 10"/>
          <p:cNvSpPr/>
          <p:nvPr/>
        </p:nvSpPr>
        <p:spPr>
          <a:xfrm>
            <a:off x="23517726" y="6975395"/>
            <a:ext cx="6391493" cy="707886"/>
          </a:xfrm>
          <a:prstGeom prst="rect">
            <a:avLst/>
          </a:prstGeom>
        </p:spPr>
        <p:txBody>
          <a:bodyPr wrap="none">
            <a:spAutoFit/>
          </a:bodyPr>
          <a:lstStyle/>
          <a:p>
            <a:r>
              <a:rPr lang="en-US" sz="4000" dirty="0">
                <a:solidFill>
                  <a:srgbClr val="000000"/>
                </a:solidFill>
                <a:highlight>
                  <a:srgbClr val="E8F2FE"/>
                </a:highlight>
                <a:latin typeface="Consolas"/>
              </a:rPr>
              <a:t>// </a:t>
            </a:r>
            <a:r>
              <a:rPr lang="en-US" sz="4000" dirty="0">
                <a:solidFill>
                  <a:srgbClr val="800000"/>
                </a:solidFill>
                <a:highlight>
                  <a:srgbClr val="E8F2FE"/>
                </a:highlight>
                <a:latin typeface="Consolas"/>
              </a:rPr>
              <a:t>256</a:t>
            </a:r>
            <a:r>
              <a:rPr lang="en-US" sz="4000" dirty="0">
                <a:solidFill>
                  <a:srgbClr val="000000"/>
                </a:solidFill>
                <a:highlight>
                  <a:srgbClr val="E8F2FE"/>
                </a:highlight>
                <a:latin typeface="Consolas"/>
              </a:rPr>
              <a:t> % </a:t>
            </a:r>
            <a:r>
              <a:rPr lang="en-US" sz="4000" dirty="0">
                <a:solidFill>
                  <a:srgbClr val="800000"/>
                </a:solidFill>
                <a:highlight>
                  <a:srgbClr val="E8F2FE"/>
                </a:highlight>
                <a:latin typeface="Consolas"/>
              </a:rPr>
              <a:t>256</a:t>
            </a:r>
            <a:r>
              <a:rPr lang="en-US" sz="4000" dirty="0">
                <a:solidFill>
                  <a:srgbClr val="000000"/>
                </a:solidFill>
                <a:highlight>
                  <a:srgbClr val="E8F2FE"/>
                </a:highlight>
                <a:latin typeface="Consolas"/>
              </a:rPr>
              <a:t> --&gt; </a:t>
            </a:r>
            <a:r>
              <a:rPr lang="en-US" sz="4000" dirty="0">
                <a:solidFill>
                  <a:srgbClr val="800000"/>
                </a:solidFill>
                <a:highlight>
                  <a:srgbClr val="E8F2FE"/>
                </a:highlight>
                <a:latin typeface="Consolas"/>
              </a:rPr>
              <a:t>0</a:t>
            </a:r>
            <a:r>
              <a:rPr lang="en-US" sz="4000" dirty="0">
                <a:solidFill>
                  <a:srgbClr val="000000"/>
                </a:solidFill>
                <a:highlight>
                  <a:srgbClr val="E8F2FE"/>
                </a:highlight>
                <a:latin typeface="Consolas"/>
              </a:rPr>
              <a:t> (G)</a:t>
            </a:r>
            <a:endParaRPr lang="en-US" sz="4000" dirty="0"/>
          </a:p>
        </p:txBody>
      </p:sp>
      <p:sp>
        <p:nvSpPr>
          <p:cNvPr id="12" name="Rectangle 11"/>
          <p:cNvSpPr/>
          <p:nvPr/>
        </p:nvSpPr>
        <p:spPr>
          <a:xfrm>
            <a:off x="23545800" y="7867307"/>
            <a:ext cx="8648521" cy="707886"/>
          </a:xfrm>
          <a:prstGeom prst="rect">
            <a:avLst/>
          </a:prstGeom>
        </p:spPr>
        <p:txBody>
          <a:bodyPr wrap="none">
            <a:spAutoFit/>
          </a:bodyPr>
          <a:lstStyle/>
          <a:p>
            <a:r>
              <a:rPr lang="pl-PL" sz="4000" dirty="0">
                <a:solidFill>
                  <a:srgbClr val="000000"/>
                </a:solidFill>
                <a:highlight>
                  <a:srgbClr val="E8F2FE"/>
                </a:highlight>
                <a:latin typeface="Consolas"/>
              </a:rPr>
              <a:t>// </a:t>
            </a:r>
            <a:r>
              <a:rPr lang="pl-PL" sz="4000" dirty="0">
                <a:solidFill>
                  <a:srgbClr val="800000"/>
                </a:solidFill>
                <a:highlight>
                  <a:srgbClr val="E8F2FE"/>
                </a:highlight>
                <a:latin typeface="Consolas"/>
              </a:rPr>
              <a:t>256</a:t>
            </a:r>
            <a:r>
              <a:rPr lang="pl-PL" sz="4000" dirty="0">
                <a:solidFill>
                  <a:srgbClr val="000000"/>
                </a:solidFill>
                <a:highlight>
                  <a:srgbClr val="E8F2FE"/>
                </a:highlight>
                <a:latin typeface="Consolas"/>
              </a:rPr>
              <a:t> // </a:t>
            </a:r>
            <a:r>
              <a:rPr lang="pl-PL" sz="4000" dirty="0">
                <a:solidFill>
                  <a:srgbClr val="800000"/>
                </a:solidFill>
                <a:highlight>
                  <a:srgbClr val="E8F2FE"/>
                </a:highlight>
                <a:latin typeface="Consolas"/>
              </a:rPr>
              <a:t>256</a:t>
            </a:r>
            <a:r>
              <a:rPr lang="pl-PL" sz="4000" dirty="0">
                <a:solidFill>
                  <a:srgbClr val="000000"/>
                </a:solidFill>
                <a:highlight>
                  <a:srgbClr val="E8F2FE"/>
                </a:highlight>
                <a:latin typeface="Consolas"/>
              </a:rPr>
              <a:t> % </a:t>
            </a:r>
            <a:r>
              <a:rPr lang="pl-PL" sz="4000" dirty="0">
                <a:solidFill>
                  <a:srgbClr val="800000"/>
                </a:solidFill>
                <a:highlight>
                  <a:srgbClr val="E8F2FE"/>
                </a:highlight>
                <a:latin typeface="Consolas"/>
              </a:rPr>
              <a:t>256</a:t>
            </a:r>
            <a:r>
              <a:rPr lang="pl-PL" sz="4000" dirty="0">
                <a:solidFill>
                  <a:srgbClr val="000000"/>
                </a:solidFill>
                <a:highlight>
                  <a:srgbClr val="E8F2FE"/>
                </a:highlight>
                <a:latin typeface="Consolas"/>
              </a:rPr>
              <a:t> --&gt; </a:t>
            </a:r>
            <a:r>
              <a:rPr lang="pl-PL" sz="4000" dirty="0">
                <a:solidFill>
                  <a:srgbClr val="800000"/>
                </a:solidFill>
                <a:highlight>
                  <a:srgbClr val="E8F2FE"/>
                </a:highlight>
                <a:latin typeface="Consolas"/>
              </a:rPr>
              <a:t>22</a:t>
            </a:r>
            <a:r>
              <a:rPr lang="pl-PL" sz="4000" dirty="0">
                <a:solidFill>
                  <a:srgbClr val="000000"/>
                </a:solidFill>
                <a:highlight>
                  <a:srgbClr val="E8F2FE"/>
                </a:highlight>
                <a:latin typeface="Consolas"/>
              </a:rPr>
              <a:t> (B)</a:t>
            </a:r>
            <a:endParaRPr lang="en-US" sz="4000" dirty="0"/>
          </a:p>
        </p:txBody>
      </p:sp>
      <p:sp>
        <p:nvSpPr>
          <p:cNvPr id="13" name="Rectangle 12"/>
          <p:cNvSpPr/>
          <p:nvPr/>
        </p:nvSpPr>
        <p:spPr>
          <a:xfrm>
            <a:off x="21259800" y="10163769"/>
            <a:ext cx="8648521" cy="707886"/>
          </a:xfrm>
          <a:prstGeom prst="rect">
            <a:avLst/>
          </a:prstGeom>
        </p:spPr>
        <p:txBody>
          <a:bodyPr wrap="none">
            <a:spAutoFit/>
          </a:bodyPr>
          <a:lstStyle/>
          <a:p>
            <a:r>
              <a:rPr lang="en-US" sz="4000" dirty="0">
                <a:solidFill>
                  <a:srgbClr val="800000"/>
                </a:solidFill>
                <a:highlight>
                  <a:srgbClr val="E8F2FE"/>
                </a:highlight>
                <a:latin typeface="Consolas"/>
              </a:rPr>
              <a:t>136</a:t>
            </a:r>
            <a:r>
              <a:rPr lang="en-US" sz="4000" dirty="0">
                <a:solidFill>
                  <a:srgbClr val="000000"/>
                </a:solidFill>
                <a:highlight>
                  <a:srgbClr val="E8F2FE"/>
                </a:highlight>
                <a:latin typeface="Consolas"/>
              </a:rPr>
              <a:t> </a:t>
            </a:r>
            <a:r>
              <a:rPr lang="en-US" sz="4000" dirty="0">
                <a:solidFill>
                  <a:srgbClr val="0000FF"/>
                </a:solidFill>
                <a:highlight>
                  <a:srgbClr val="E8F2FE"/>
                </a:highlight>
                <a:latin typeface="Consolas"/>
              </a:rPr>
              <a:t>in</a:t>
            </a:r>
            <a:r>
              <a:rPr lang="en-US" sz="4000" dirty="0">
                <a:solidFill>
                  <a:srgbClr val="000000"/>
                </a:solidFill>
                <a:highlight>
                  <a:srgbClr val="E8F2FE"/>
                </a:highlight>
                <a:latin typeface="Consolas"/>
              </a:rPr>
              <a:t> range(</a:t>
            </a:r>
            <a:r>
              <a:rPr lang="en-US" sz="4000" dirty="0">
                <a:solidFill>
                  <a:srgbClr val="800000"/>
                </a:solidFill>
                <a:highlight>
                  <a:srgbClr val="E8F2FE"/>
                </a:highlight>
                <a:latin typeface="Consolas"/>
              </a:rPr>
              <a:t>100</a:t>
            </a:r>
            <a:r>
              <a:rPr lang="en-US" sz="4000" dirty="0">
                <a:solidFill>
                  <a:srgbClr val="000000"/>
                </a:solidFill>
                <a:highlight>
                  <a:srgbClr val="E8F2FE"/>
                </a:highlight>
                <a:latin typeface="Consolas"/>
              </a:rPr>
              <a:t>, </a:t>
            </a:r>
            <a:r>
              <a:rPr lang="en-US" sz="4000" dirty="0">
                <a:solidFill>
                  <a:srgbClr val="800000"/>
                </a:solidFill>
                <a:highlight>
                  <a:srgbClr val="E8F2FE"/>
                </a:highlight>
                <a:latin typeface="Consolas"/>
              </a:rPr>
              <a:t>150</a:t>
            </a:r>
            <a:r>
              <a:rPr lang="en-US" sz="4000" dirty="0">
                <a:solidFill>
                  <a:srgbClr val="000000"/>
                </a:solidFill>
                <a:highlight>
                  <a:srgbClr val="E8F2FE"/>
                </a:highlight>
                <a:latin typeface="Consolas"/>
              </a:rPr>
              <a:t>) --&gt; </a:t>
            </a:r>
            <a:r>
              <a:rPr lang="en-US" sz="4000" dirty="0">
                <a:solidFill>
                  <a:srgbClr val="800000"/>
                </a:solidFill>
                <a:highlight>
                  <a:srgbClr val="E8F2FE"/>
                </a:highlight>
                <a:latin typeface="Consolas"/>
              </a:rPr>
              <a:t>125</a:t>
            </a:r>
            <a:endParaRPr lang="en-US" sz="4000" dirty="0"/>
          </a:p>
        </p:txBody>
      </p:sp>
      <p:sp>
        <p:nvSpPr>
          <p:cNvPr id="15" name="Rectangle 14"/>
          <p:cNvSpPr/>
          <p:nvPr/>
        </p:nvSpPr>
        <p:spPr>
          <a:xfrm>
            <a:off x="21259800" y="10979570"/>
            <a:ext cx="6955750" cy="707886"/>
          </a:xfrm>
          <a:prstGeom prst="rect">
            <a:avLst/>
          </a:prstGeom>
        </p:spPr>
        <p:txBody>
          <a:bodyPr wrap="none">
            <a:spAutoFit/>
          </a:bodyPr>
          <a:lstStyle/>
          <a:p>
            <a:r>
              <a:rPr lang="en-US" sz="4000" dirty="0">
                <a:solidFill>
                  <a:srgbClr val="800000"/>
                </a:solidFill>
                <a:highlight>
                  <a:srgbClr val="E8F2FE"/>
                </a:highlight>
                <a:latin typeface="Consolas"/>
              </a:rPr>
              <a:t>0</a:t>
            </a:r>
            <a:r>
              <a:rPr lang="en-US" sz="4000" dirty="0">
                <a:solidFill>
                  <a:srgbClr val="000000"/>
                </a:solidFill>
                <a:highlight>
                  <a:srgbClr val="E8F2FE"/>
                </a:highlight>
                <a:latin typeface="Consolas"/>
              </a:rPr>
              <a:t> </a:t>
            </a:r>
            <a:r>
              <a:rPr lang="en-US" sz="4000" dirty="0">
                <a:solidFill>
                  <a:srgbClr val="0000FF"/>
                </a:solidFill>
                <a:highlight>
                  <a:srgbClr val="E8F2FE"/>
                </a:highlight>
                <a:latin typeface="Consolas"/>
              </a:rPr>
              <a:t>in</a:t>
            </a:r>
            <a:r>
              <a:rPr lang="en-US" sz="4000" dirty="0">
                <a:solidFill>
                  <a:srgbClr val="000000"/>
                </a:solidFill>
                <a:highlight>
                  <a:srgbClr val="E8F2FE"/>
                </a:highlight>
                <a:latin typeface="Consolas"/>
              </a:rPr>
              <a:t> range(</a:t>
            </a:r>
            <a:r>
              <a:rPr lang="en-US" sz="4000" dirty="0">
                <a:solidFill>
                  <a:srgbClr val="800000"/>
                </a:solidFill>
                <a:highlight>
                  <a:srgbClr val="E8F2FE"/>
                </a:highlight>
                <a:latin typeface="Consolas"/>
              </a:rPr>
              <a:t>0</a:t>
            </a:r>
            <a:r>
              <a:rPr lang="en-US" sz="4000" dirty="0">
                <a:solidFill>
                  <a:srgbClr val="000000"/>
                </a:solidFill>
                <a:highlight>
                  <a:srgbClr val="E8F2FE"/>
                </a:highlight>
                <a:latin typeface="Consolas"/>
              </a:rPr>
              <a:t>, </a:t>
            </a:r>
            <a:r>
              <a:rPr lang="en-US" sz="4000" dirty="0">
                <a:solidFill>
                  <a:srgbClr val="800000"/>
                </a:solidFill>
                <a:highlight>
                  <a:srgbClr val="E8F2FE"/>
                </a:highlight>
                <a:latin typeface="Consolas"/>
              </a:rPr>
              <a:t>50</a:t>
            </a:r>
            <a:r>
              <a:rPr lang="en-US" sz="4000" dirty="0">
                <a:solidFill>
                  <a:srgbClr val="000000"/>
                </a:solidFill>
                <a:highlight>
                  <a:srgbClr val="E8F2FE"/>
                </a:highlight>
                <a:latin typeface="Consolas"/>
              </a:rPr>
              <a:t>) --&gt; </a:t>
            </a:r>
            <a:r>
              <a:rPr lang="en-US" sz="4000" dirty="0">
                <a:solidFill>
                  <a:schemeClr val="accent2">
                    <a:lumMod val="50000"/>
                  </a:schemeClr>
                </a:solidFill>
                <a:highlight>
                  <a:srgbClr val="E8F2FE"/>
                </a:highlight>
                <a:latin typeface="Consolas"/>
              </a:rPr>
              <a:t>25</a:t>
            </a:r>
            <a:endParaRPr lang="en-US" sz="4000" dirty="0">
              <a:solidFill>
                <a:schemeClr val="accent2">
                  <a:lumMod val="50000"/>
                </a:schemeClr>
              </a:solidFill>
            </a:endParaRPr>
          </a:p>
        </p:txBody>
      </p:sp>
      <p:sp>
        <p:nvSpPr>
          <p:cNvPr id="17" name="Rectangle 16"/>
          <p:cNvSpPr/>
          <p:nvPr/>
        </p:nvSpPr>
        <p:spPr>
          <a:xfrm>
            <a:off x="21223705" y="11887200"/>
            <a:ext cx="7237879" cy="707886"/>
          </a:xfrm>
          <a:prstGeom prst="rect">
            <a:avLst/>
          </a:prstGeom>
        </p:spPr>
        <p:txBody>
          <a:bodyPr wrap="none">
            <a:spAutoFit/>
          </a:bodyPr>
          <a:lstStyle/>
          <a:p>
            <a:r>
              <a:rPr lang="en-US" sz="4000" dirty="0">
                <a:solidFill>
                  <a:srgbClr val="800000"/>
                </a:solidFill>
                <a:highlight>
                  <a:srgbClr val="E8F2FE"/>
                </a:highlight>
                <a:latin typeface="Consolas"/>
              </a:rPr>
              <a:t>22</a:t>
            </a:r>
            <a:r>
              <a:rPr lang="en-US" sz="4000" dirty="0">
                <a:solidFill>
                  <a:srgbClr val="000000"/>
                </a:solidFill>
                <a:highlight>
                  <a:srgbClr val="E8F2FE"/>
                </a:highlight>
                <a:latin typeface="Consolas"/>
              </a:rPr>
              <a:t> </a:t>
            </a:r>
            <a:r>
              <a:rPr lang="en-US" sz="4000" dirty="0">
                <a:solidFill>
                  <a:srgbClr val="0000FF"/>
                </a:solidFill>
                <a:highlight>
                  <a:srgbClr val="E8F2FE"/>
                </a:highlight>
                <a:latin typeface="Consolas"/>
              </a:rPr>
              <a:t>in</a:t>
            </a:r>
            <a:r>
              <a:rPr lang="en-US" sz="4000" dirty="0">
                <a:solidFill>
                  <a:srgbClr val="000000"/>
                </a:solidFill>
                <a:highlight>
                  <a:srgbClr val="E8F2FE"/>
                </a:highlight>
                <a:latin typeface="Consolas"/>
              </a:rPr>
              <a:t> range(</a:t>
            </a:r>
            <a:r>
              <a:rPr lang="en-US" sz="4000" dirty="0">
                <a:solidFill>
                  <a:srgbClr val="800000"/>
                </a:solidFill>
                <a:highlight>
                  <a:srgbClr val="E8F2FE"/>
                </a:highlight>
                <a:latin typeface="Consolas"/>
              </a:rPr>
              <a:t>0</a:t>
            </a:r>
            <a:r>
              <a:rPr lang="en-US" sz="4000" dirty="0">
                <a:solidFill>
                  <a:srgbClr val="000000"/>
                </a:solidFill>
                <a:highlight>
                  <a:srgbClr val="E8F2FE"/>
                </a:highlight>
                <a:latin typeface="Consolas"/>
              </a:rPr>
              <a:t>, </a:t>
            </a:r>
            <a:r>
              <a:rPr lang="en-US" sz="4000" dirty="0">
                <a:solidFill>
                  <a:srgbClr val="800000"/>
                </a:solidFill>
                <a:highlight>
                  <a:srgbClr val="E8F2FE"/>
                </a:highlight>
                <a:latin typeface="Consolas"/>
              </a:rPr>
              <a:t>50</a:t>
            </a:r>
            <a:r>
              <a:rPr lang="en-US" sz="4000" dirty="0">
                <a:solidFill>
                  <a:srgbClr val="000000"/>
                </a:solidFill>
                <a:highlight>
                  <a:srgbClr val="E8F2FE"/>
                </a:highlight>
                <a:latin typeface="Consolas"/>
              </a:rPr>
              <a:t>) --&gt; </a:t>
            </a:r>
            <a:r>
              <a:rPr lang="en-US" sz="4000" dirty="0">
                <a:solidFill>
                  <a:srgbClr val="800000"/>
                </a:solidFill>
                <a:highlight>
                  <a:srgbClr val="E8F2FE"/>
                </a:highlight>
                <a:latin typeface="Consolas"/>
              </a:rPr>
              <a:t>25</a:t>
            </a:r>
            <a:endParaRPr lang="en-US" sz="4000" dirty="0"/>
          </a:p>
        </p:txBody>
      </p:sp>
      <p:pic>
        <p:nvPicPr>
          <p:cNvPr id="31" name="Picture 4"/>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30327600" y="10906076"/>
            <a:ext cx="1681771" cy="168177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30088702" y="9982200"/>
            <a:ext cx="2159566" cy="707886"/>
          </a:xfrm>
          <a:prstGeom prst="rect">
            <a:avLst/>
          </a:prstGeom>
        </p:spPr>
        <p:txBody>
          <a:bodyPr wrap="none">
            <a:spAutoFit/>
          </a:bodyPr>
          <a:lstStyle/>
          <a:p>
            <a:r>
              <a:rPr lang="en-US" sz="4000" dirty="0">
                <a:solidFill>
                  <a:srgbClr val="800000"/>
                </a:solidFill>
                <a:highlight>
                  <a:srgbClr val="E8F2FE"/>
                </a:highlight>
                <a:latin typeface="Consolas"/>
              </a:rPr>
              <a:t>8198425</a:t>
            </a:r>
            <a:endParaRPr lang="en-US" sz="4000" dirty="0"/>
          </a:p>
        </p:txBody>
      </p:sp>
      <p:sp>
        <p:nvSpPr>
          <p:cNvPr id="21" name="Rectangle 20"/>
          <p:cNvSpPr/>
          <p:nvPr/>
        </p:nvSpPr>
        <p:spPr>
          <a:xfrm>
            <a:off x="21007551" y="18347770"/>
            <a:ext cx="11127885" cy="707886"/>
          </a:xfrm>
          <a:prstGeom prst="rect">
            <a:avLst/>
          </a:prstGeom>
        </p:spPr>
        <p:txBody>
          <a:bodyPr wrap="square">
            <a:spAutoFit/>
          </a:bodyPr>
          <a:lstStyle/>
          <a:p>
            <a:r>
              <a:rPr lang="en-US" sz="4000" dirty="0">
                <a:solidFill>
                  <a:srgbClr val="000000"/>
                </a:solidFill>
                <a:highlight>
                  <a:srgbClr val="E8F2FE"/>
                </a:highlight>
                <a:latin typeface="Consolas"/>
              </a:rPr>
              <a:t>[...[...[</a:t>
            </a:r>
            <a:r>
              <a:rPr lang="en-US" sz="4000" dirty="0">
                <a:solidFill>
                  <a:srgbClr val="800000"/>
                </a:solidFill>
                <a:highlight>
                  <a:srgbClr val="E8F2FE"/>
                </a:highlight>
                <a:latin typeface="Consolas"/>
              </a:rPr>
              <a:t>0</a:t>
            </a:r>
            <a:r>
              <a:rPr lang="en-US" sz="4000" dirty="0">
                <a:solidFill>
                  <a:srgbClr val="000000"/>
                </a:solidFill>
                <a:highlight>
                  <a:srgbClr val="E8F2FE"/>
                </a:highlight>
                <a:latin typeface="Consolas"/>
              </a:rPr>
              <a:t>, </a:t>
            </a:r>
            <a:r>
              <a:rPr lang="en-US" sz="4000" dirty="0">
                <a:solidFill>
                  <a:srgbClr val="800000"/>
                </a:solidFill>
                <a:highlight>
                  <a:srgbClr val="E8F2FE"/>
                </a:highlight>
                <a:latin typeface="Consolas"/>
              </a:rPr>
              <a:t>121</a:t>
            </a:r>
            <a:r>
              <a:rPr lang="en-US" sz="4000" dirty="0">
                <a:solidFill>
                  <a:srgbClr val="000000"/>
                </a:solidFill>
                <a:highlight>
                  <a:srgbClr val="E8F2FE"/>
                </a:highlight>
                <a:latin typeface="Consolas"/>
              </a:rPr>
              <a:t>, </a:t>
            </a:r>
            <a:r>
              <a:rPr lang="en-US" sz="4000" dirty="0">
                <a:solidFill>
                  <a:srgbClr val="800000"/>
                </a:solidFill>
                <a:highlight>
                  <a:srgbClr val="E8F2FE"/>
                </a:highlight>
                <a:latin typeface="Consolas"/>
              </a:rPr>
              <a:t>3546</a:t>
            </a:r>
            <a:r>
              <a:rPr lang="en-US" sz="4000" dirty="0">
                <a:solidFill>
                  <a:srgbClr val="000000"/>
                </a:solidFill>
                <a:highlight>
                  <a:srgbClr val="E8F2FE"/>
                </a:highlight>
                <a:latin typeface="Consolas"/>
              </a:rPr>
              <a:t>, </a:t>
            </a:r>
            <a:r>
              <a:rPr lang="en-US" sz="4000" dirty="0">
                <a:solidFill>
                  <a:srgbClr val="800000"/>
                </a:solidFill>
                <a:highlight>
                  <a:srgbClr val="E8F2FE"/>
                </a:highlight>
                <a:latin typeface="Consolas"/>
              </a:rPr>
              <a:t>786</a:t>
            </a:r>
            <a:r>
              <a:rPr lang="en-US" sz="4000" dirty="0">
                <a:solidFill>
                  <a:srgbClr val="000000"/>
                </a:solidFill>
                <a:highlight>
                  <a:srgbClr val="E8F2FE"/>
                </a:highlight>
                <a:latin typeface="Consolas"/>
              </a:rPr>
              <a:t>, </a:t>
            </a:r>
            <a:r>
              <a:rPr lang="en-US" sz="4000" dirty="0">
                <a:solidFill>
                  <a:srgbClr val="800000"/>
                </a:solidFill>
                <a:highlight>
                  <a:srgbClr val="E8F2FE"/>
                </a:highlight>
                <a:latin typeface="Consolas"/>
              </a:rPr>
              <a:t>21</a:t>
            </a:r>
            <a:r>
              <a:rPr lang="en-US" sz="4000" dirty="0">
                <a:solidFill>
                  <a:srgbClr val="000000"/>
                </a:solidFill>
                <a:highlight>
                  <a:srgbClr val="E8F2FE"/>
                </a:highlight>
                <a:latin typeface="Consolas"/>
              </a:rPr>
              <a:t>]...]...]</a:t>
            </a:r>
            <a:endParaRPr lang="en-US" sz="4000" dirty="0"/>
          </a:p>
        </p:txBody>
      </p:sp>
      <p:pic>
        <p:nvPicPr>
          <p:cNvPr id="1032" name="Picture 8" descr="C:\Users\Damien\Pictures\posterCub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180630" y="14010916"/>
            <a:ext cx="4516960" cy="425598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24289019" y="20193000"/>
            <a:ext cx="4134465" cy="707886"/>
          </a:xfrm>
          <a:prstGeom prst="rect">
            <a:avLst/>
          </a:prstGeom>
        </p:spPr>
        <p:txBody>
          <a:bodyPr wrap="none">
            <a:spAutoFit/>
          </a:bodyPr>
          <a:lstStyle/>
          <a:p>
            <a:r>
              <a:rPr lang="en-US" sz="4000" dirty="0">
                <a:solidFill>
                  <a:srgbClr val="000000"/>
                </a:solidFill>
                <a:highlight>
                  <a:srgbClr val="E8F2FE"/>
                </a:highlight>
                <a:latin typeface="Consolas"/>
              </a:rPr>
              <a:t>index[</a:t>
            </a:r>
            <a:r>
              <a:rPr lang="en-US" sz="4000" dirty="0">
                <a:solidFill>
                  <a:srgbClr val="800000"/>
                </a:solidFill>
                <a:highlight>
                  <a:srgbClr val="E8F2FE"/>
                </a:highlight>
                <a:latin typeface="Consolas"/>
              </a:rPr>
              <a:t>3</a:t>
            </a:r>
            <a:r>
              <a:rPr lang="en-US" sz="4000" dirty="0">
                <a:solidFill>
                  <a:srgbClr val="000000"/>
                </a:solidFill>
                <a:highlight>
                  <a:srgbClr val="E8F2FE"/>
                </a:highlight>
                <a:latin typeface="Consolas"/>
              </a:rPr>
              <a:t>][</a:t>
            </a:r>
            <a:r>
              <a:rPr lang="en-US" sz="4000" dirty="0">
                <a:solidFill>
                  <a:srgbClr val="800000"/>
                </a:solidFill>
                <a:highlight>
                  <a:srgbClr val="E8F2FE"/>
                </a:highlight>
                <a:latin typeface="Consolas"/>
              </a:rPr>
              <a:t>4</a:t>
            </a:r>
            <a:r>
              <a:rPr lang="en-US" sz="4000" dirty="0">
                <a:solidFill>
                  <a:srgbClr val="000000"/>
                </a:solidFill>
                <a:highlight>
                  <a:srgbClr val="E8F2FE"/>
                </a:highlight>
                <a:latin typeface="Consolas"/>
              </a:rPr>
              <a:t>][</a:t>
            </a:r>
            <a:r>
              <a:rPr lang="en-US" sz="4000" dirty="0">
                <a:solidFill>
                  <a:srgbClr val="800000"/>
                </a:solidFill>
                <a:highlight>
                  <a:srgbClr val="E8F2FE"/>
                </a:highlight>
                <a:latin typeface="Consolas"/>
              </a:rPr>
              <a:t>1</a:t>
            </a:r>
            <a:r>
              <a:rPr lang="en-US" sz="4000" dirty="0">
                <a:solidFill>
                  <a:srgbClr val="000000"/>
                </a:solidFill>
                <a:highlight>
                  <a:srgbClr val="E8F2FE"/>
                </a:highlight>
                <a:latin typeface="Consolas"/>
              </a:rPr>
              <a:t>]</a:t>
            </a:r>
            <a:endParaRPr lang="en-US" sz="4000" dirty="0"/>
          </a:p>
        </p:txBody>
      </p:sp>
      <p:sp>
        <p:nvSpPr>
          <p:cNvPr id="24" name="Rectangle 23"/>
          <p:cNvSpPr/>
          <p:nvPr/>
        </p:nvSpPr>
        <p:spPr>
          <a:xfrm>
            <a:off x="24571147" y="19278600"/>
            <a:ext cx="3570208" cy="707886"/>
          </a:xfrm>
          <a:prstGeom prst="rect">
            <a:avLst/>
          </a:prstGeom>
        </p:spPr>
        <p:txBody>
          <a:bodyPr wrap="none">
            <a:spAutoFit/>
          </a:bodyPr>
          <a:lstStyle/>
          <a:p>
            <a:r>
              <a:rPr lang="en-US" sz="4000" dirty="0">
                <a:solidFill>
                  <a:srgbClr val="000000"/>
                </a:solidFill>
                <a:highlight>
                  <a:srgbClr val="E8F2FE"/>
                </a:highlight>
                <a:latin typeface="Consolas"/>
              </a:rPr>
              <a:t>[...</a:t>
            </a:r>
            <a:r>
              <a:rPr lang="en-US" sz="4000" dirty="0">
                <a:solidFill>
                  <a:srgbClr val="800000"/>
                </a:solidFill>
                <a:highlight>
                  <a:srgbClr val="E8F2FE"/>
                </a:highlight>
                <a:latin typeface="Consolas"/>
              </a:rPr>
              <a:t>3546...</a:t>
            </a:r>
            <a:r>
              <a:rPr lang="en-US" sz="4000" dirty="0">
                <a:solidFill>
                  <a:srgbClr val="000000"/>
                </a:solidFill>
                <a:highlight>
                  <a:srgbClr val="E8F2FE"/>
                </a:highlight>
                <a:latin typeface="Consolas"/>
              </a:rPr>
              <a:t>]</a:t>
            </a:r>
            <a:endParaRPr lang="en-US" sz="4000" dirty="0"/>
          </a:p>
        </p:txBody>
      </p:sp>
      <p:sp>
        <p:nvSpPr>
          <p:cNvPr id="26" name="Rectangle 25"/>
          <p:cNvSpPr/>
          <p:nvPr/>
        </p:nvSpPr>
        <p:spPr>
          <a:xfrm>
            <a:off x="21223705" y="21183600"/>
            <a:ext cx="6109365" cy="707886"/>
          </a:xfrm>
          <a:prstGeom prst="rect">
            <a:avLst/>
          </a:prstGeom>
        </p:spPr>
        <p:txBody>
          <a:bodyPr wrap="none">
            <a:spAutoFit/>
          </a:bodyPr>
          <a:lstStyle/>
          <a:p>
            <a:r>
              <a:rPr lang="pt-BR" sz="4000" dirty="0" smtClean="0">
                <a:solidFill>
                  <a:srgbClr val="800000"/>
                </a:solidFill>
                <a:highlight>
                  <a:srgbClr val="E8F2FE"/>
                </a:highlight>
                <a:latin typeface="Consolas"/>
              </a:rPr>
              <a:t>3</a:t>
            </a:r>
            <a:r>
              <a:rPr lang="pt-BR" sz="4000" dirty="0" smtClean="0">
                <a:solidFill>
                  <a:srgbClr val="000000"/>
                </a:solidFill>
                <a:highlight>
                  <a:srgbClr val="E8F2FE"/>
                </a:highlight>
                <a:latin typeface="Consolas"/>
              </a:rPr>
              <a:t> * </a:t>
            </a:r>
            <a:r>
              <a:rPr lang="pt-BR" sz="4000" dirty="0" smtClean="0">
                <a:solidFill>
                  <a:srgbClr val="800000"/>
                </a:solidFill>
                <a:highlight>
                  <a:srgbClr val="E8F2FE"/>
                </a:highlight>
                <a:latin typeface="Consolas"/>
              </a:rPr>
              <a:t>50</a:t>
            </a:r>
            <a:r>
              <a:rPr lang="pt-BR" sz="4000" dirty="0" smtClean="0">
                <a:solidFill>
                  <a:srgbClr val="000000"/>
                </a:solidFill>
                <a:highlight>
                  <a:srgbClr val="E8F2FE"/>
                </a:highlight>
                <a:latin typeface="Consolas"/>
              </a:rPr>
              <a:t> + </a:t>
            </a:r>
            <a:r>
              <a:rPr lang="pt-BR" sz="4000" dirty="0" smtClean="0">
                <a:solidFill>
                  <a:srgbClr val="800000"/>
                </a:solidFill>
                <a:highlight>
                  <a:srgbClr val="E8F2FE"/>
                </a:highlight>
                <a:latin typeface="Consolas"/>
              </a:rPr>
              <a:t>25</a:t>
            </a:r>
            <a:r>
              <a:rPr lang="pt-BR" sz="4000" dirty="0" smtClean="0">
                <a:solidFill>
                  <a:srgbClr val="000000"/>
                </a:solidFill>
                <a:highlight>
                  <a:srgbClr val="E8F2FE"/>
                </a:highlight>
                <a:latin typeface="Consolas"/>
              </a:rPr>
              <a:t> = </a:t>
            </a:r>
            <a:r>
              <a:rPr lang="pt-BR" sz="4000" dirty="0" smtClean="0">
                <a:solidFill>
                  <a:srgbClr val="800000"/>
                </a:solidFill>
                <a:highlight>
                  <a:srgbClr val="E8F2FE"/>
                </a:highlight>
                <a:latin typeface="Consolas"/>
              </a:rPr>
              <a:t>175</a:t>
            </a:r>
            <a:r>
              <a:rPr lang="pt-BR" sz="4000" dirty="0" smtClean="0">
                <a:solidFill>
                  <a:srgbClr val="000000"/>
                </a:solidFill>
                <a:highlight>
                  <a:srgbClr val="E8F2FE"/>
                </a:highlight>
                <a:latin typeface="Consolas"/>
              </a:rPr>
              <a:t> (R)</a:t>
            </a:r>
            <a:endParaRPr lang="en-US" sz="4000" dirty="0"/>
          </a:p>
        </p:txBody>
      </p:sp>
      <p:sp>
        <p:nvSpPr>
          <p:cNvPr id="28" name="Rectangle 27"/>
          <p:cNvSpPr/>
          <p:nvPr/>
        </p:nvSpPr>
        <p:spPr>
          <a:xfrm>
            <a:off x="21221700" y="21891486"/>
            <a:ext cx="6109365" cy="707886"/>
          </a:xfrm>
          <a:prstGeom prst="rect">
            <a:avLst/>
          </a:prstGeom>
        </p:spPr>
        <p:txBody>
          <a:bodyPr wrap="none">
            <a:spAutoFit/>
          </a:bodyPr>
          <a:lstStyle/>
          <a:p>
            <a:r>
              <a:rPr lang="nn-NO" sz="4000" dirty="0">
                <a:solidFill>
                  <a:srgbClr val="800000"/>
                </a:solidFill>
                <a:highlight>
                  <a:srgbClr val="E8F2FE"/>
                </a:highlight>
                <a:latin typeface="Consolas"/>
              </a:rPr>
              <a:t>4</a:t>
            </a:r>
            <a:r>
              <a:rPr lang="nn-NO" sz="4000" dirty="0">
                <a:solidFill>
                  <a:srgbClr val="000000"/>
                </a:solidFill>
                <a:highlight>
                  <a:srgbClr val="E8F2FE"/>
                </a:highlight>
                <a:latin typeface="Consolas"/>
              </a:rPr>
              <a:t> * </a:t>
            </a:r>
            <a:r>
              <a:rPr lang="nn-NO" sz="4000" dirty="0">
                <a:solidFill>
                  <a:srgbClr val="800000"/>
                </a:solidFill>
                <a:highlight>
                  <a:srgbClr val="E8F2FE"/>
                </a:highlight>
                <a:latin typeface="Consolas"/>
              </a:rPr>
              <a:t>50</a:t>
            </a:r>
            <a:r>
              <a:rPr lang="nn-NO" sz="4000" dirty="0">
                <a:solidFill>
                  <a:srgbClr val="000000"/>
                </a:solidFill>
                <a:highlight>
                  <a:srgbClr val="E8F2FE"/>
                </a:highlight>
                <a:latin typeface="Consolas"/>
              </a:rPr>
              <a:t> + </a:t>
            </a:r>
            <a:r>
              <a:rPr lang="nn-NO" sz="4000" dirty="0">
                <a:solidFill>
                  <a:srgbClr val="800000"/>
                </a:solidFill>
                <a:highlight>
                  <a:srgbClr val="E8F2FE"/>
                </a:highlight>
                <a:latin typeface="Consolas"/>
              </a:rPr>
              <a:t>25</a:t>
            </a:r>
            <a:r>
              <a:rPr lang="nn-NO" sz="4000" dirty="0">
                <a:solidFill>
                  <a:srgbClr val="000000"/>
                </a:solidFill>
                <a:highlight>
                  <a:srgbClr val="E8F2FE"/>
                </a:highlight>
                <a:latin typeface="Consolas"/>
              </a:rPr>
              <a:t> = </a:t>
            </a:r>
            <a:r>
              <a:rPr lang="nn-NO" sz="4000" dirty="0">
                <a:solidFill>
                  <a:srgbClr val="800000"/>
                </a:solidFill>
                <a:highlight>
                  <a:srgbClr val="E8F2FE"/>
                </a:highlight>
                <a:latin typeface="Consolas"/>
              </a:rPr>
              <a:t>225</a:t>
            </a:r>
            <a:r>
              <a:rPr lang="nn-NO" sz="4000" dirty="0">
                <a:solidFill>
                  <a:srgbClr val="000000"/>
                </a:solidFill>
                <a:highlight>
                  <a:srgbClr val="E8F2FE"/>
                </a:highlight>
                <a:latin typeface="Consolas"/>
              </a:rPr>
              <a:t> (G)</a:t>
            </a:r>
            <a:endParaRPr lang="en-US" sz="4000" dirty="0"/>
          </a:p>
        </p:txBody>
      </p:sp>
      <p:sp>
        <p:nvSpPr>
          <p:cNvPr id="30" name="Rectangle 29"/>
          <p:cNvSpPr/>
          <p:nvPr/>
        </p:nvSpPr>
        <p:spPr>
          <a:xfrm>
            <a:off x="21221699" y="22599372"/>
            <a:ext cx="5827236" cy="707886"/>
          </a:xfrm>
          <a:prstGeom prst="rect">
            <a:avLst/>
          </a:prstGeom>
        </p:spPr>
        <p:txBody>
          <a:bodyPr wrap="none">
            <a:spAutoFit/>
          </a:bodyPr>
          <a:lstStyle/>
          <a:p>
            <a:r>
              <a:rPr lang="pl-PL" sz="4000" dirty="0">
                <a:solidFill>
                  <a:srgbClr val="800000"/>
                </a:solidFill>
                <a:highlight>
                  <a:srgbClr val="E8F2FE"/>
                </a:highlight>
                <a:latin typeface="Consolas"/>
              </a:rPr>
              <a:t>1</a:t>
            </a:r>
            <a:r>
              <a:rPr lang="pl-PL" sz="4000" dirty="0">
                <a:solidFill>
                  <a:srgbClr val="000000"/>
                </a:solidFill>
                <a:highlight>
                  <a:srgbClr val="E8F2FE"/>
                </a:highlight>
                <a:latin typeface="Consolas"/>
              </a:rPr>
              <a:t> * </a:t>
            </a:r>
            <a:r>
              <a:rPr lang="pl-PL" sz="4000" dirty="0">
                <a:solidFill>
                  <a:srgbClr val="800000"/>
                </a:solidFill>
                <a:highlight>
                  <a:srgbClr val="E8F2FE"/>
                </a:highlight>
                <a:latin typeface="Consolas"/>
              </a:rPr>
              <a:t>50</a:t>
            </a:r>
            <a:r>
              <a:rPr lang="pl-PL" sz="4000" dirty="0">
                <a:solidFill>
                  <a:srgbClr val="000000"/>
                </a:solidFill>
                <a:highlight>
                  <a:srgbClr val="E8F2FE"/>
                </a:highlight>
                <a:latin typeface="Consolas"/>
              </a:rPr>
              <a:t> + </a:t>
            </a:r>
            <a:r>
              <a:rPr lang="pl-PL" sz="4000" dirty="0">
                <a:solidFill>
                  <a:srgbClr val="800000"/>
                </a:solidFill>
                <a:highlight>
                  <a:srgbClr val="E8F2FE"/>
                </a:highlight>
                <a:latin typeface="Consolas"/>
              </a:rPr>
              <a:t>25</a:t>
            </a:r>
            <a:r>
              <a:rPr lang="pl-PL" sz="4000" dirty="0">
                <a:solidFill>
                  <a:srgbClr val="000000"/>
                </a:solidFill>
                <a:highlight>
                  <a:srgbClr val="E8F2FE"/>
                </a:highlight>
                <a:latin typeface="Consolas"/>
              </a:rPr>
              <a:t> = </a:t>
            </a:r>
            <a:r>
              <a:rPr lang="en-US" sz="4000" dirty="0" smtClean="0">
                <a:solidFill>
                  <a:srgbClr val="800000"/>
                </a:solidFill>
                <a:highlight>
                  <a:srgbClr val="E8F2FE"/>
                </a:highlight>
                <a:latin typeface="Consolas"/>
              </a:rPr>
              <a:t>75</a:t>
            </a:r>
            <a:r>
              <a:rPr lang="pl-PL" sz="4000" dirty="0" smtClean="0">
                <a:solidFill>
                  <a:srgbClr val="000000"/>
                </a:solidFill>
                <a:highlight>
                  <a:srgbClr val="E8F2FE"/>
                </a:highlight>
                <a:latin typeface="Consolas"/>
              </a:rPr>
              <a:t> </a:t>
            </a:r>
            <a:r>
              <a:rPr lang="pl-PL" sz="4000" dirty="0">
                <a:solidFill>
                  <a:srgbClr val="000000"/>
                </a:solidFill>
                <a:highlight>
                  <a:srgbClr val="E8F2FE"/>
                </a:highlight>
                <a:latin typeface="Consolas"/>
              </a:rPr>
              <a:t>(B)</a:t>
            </a:r>
            <a:endParaRPr lang="en-US" sz="4000" dirty="0"/>
          </a:p>
        </p:txBody>
      </p:sp>
      <p:sp>
        <p:nvSpPr>
          <p:cNvPr id="15360" name="Rectangle 15359"/>
          <p:cNvSpPr/>
          <p:nvPr/>
        </p:nvSpPr>
        <p:spPr>
          <a:xfrm>
            <a:off x="28687473" y="20703897"/>
            <a:ext cx="2441694" cy="707886"/>
          </a:xfrm>
          <a:prstGeom prst="rect">
            <a:avLst/>
          </a:prstGeom>
        </p:spPr>
        <p:txBody>
          <a:bodyPr wrap="none">
            <a:spAutoFit/>
          </a:bodyPr>
          <a:lstStyle/>
          <a:p>
            <a:r>
              <a:rPr lang="en-US" sz="4000" dirty="0">
                <a:solidFill>
                  <a:srgbClr val="800000"/>
                </a:solidFill>
                <a:highlight>
                  <a:srgbClr val="E8F2FE"/>
                </a:highlight>
                <a:latin typeface="Consolas"/>
              </a:rPr>
              <a:t>11526475</a:t>
            </a:r>
            <a:endParaRPr lang="en-US" sz="4000" dirty="0"/>
          </a:p>
        </p:txBody>
      </p:sp>
      <p:pic>
        <p:nvPicPr>
          <p:cNvPr id="1033" name="Picture 9" descr="C:\Users\Damien\Pictures\posterTestFinal.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60583" y="21411783"/>
            <a:ext cx="1895475" cy="18954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Damien\Pictures\posterRandom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91199" y="18384208"/>
            <a:ext cx="4362971" cy="4373237"/>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C:\Users\Damien\Pictures\posterRandom2.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6323" y="18347770"/>
            <a:ext cx="4537255" cy="4496101"/>
          </a:xfrm>
          <a:prstGeom prst="rect">
            <a:avLst/>
          </a:prstGeom>
          <a:noFill/>
          <a:extLst>
            <a:ext uri="{909E8E84-426E-40DD-AFC4-6F175D3DCCD1}">
              <a14:hiddenFill xmlns:a14="http://schemas.microsoft.com/office/drawing/2010/main">
                <a:solidFill>
                  <a:srgbClr val="FFFFFF"/>
                </a:solidFill>
              </a14:hiddenFill>
            </a:ext>
          </a:extLst>
        </p:spPr>
      </p:pic>
      <p:sp>
        <p:nvSpPr>
          <p:cNvPr id="15362" name="TextBox 15361"/>
          <p:cNvSpPr txBox="1"/>
          <p:nvPr/>
        </p:nvSpPr>
        <p:spPr>
          <a:xfrm>
            <a:off x="33604200" y="5029200"/>
            <a:ext cx="9796463" cy="830997"/>
          </a:xfrm>
          <a:prstGeom prst="rect">
            <a:avLst/>
          </a:prstGeom>
          <a:noFill/>
        </p:spPr>
        <p:txBody>
          <a:bodyPr wrap="square" rtlCol="0">
            <a:spAutoFit/>
          </a:bodyPr>
          <a:lstStyle/>
          <a:p>
            <a:r>
              <a:rPr lang="en-US" sz="4800" dirty="0" smtClean="0">
                <a:latin typeface="Times New Roman" panose="02020603050405020304" pitchFamily="18" charset="0"/>
                <a:cs typeface="Times New Roman" panose="02020603050405020304" pitchFamily="18" charset="0"/>
              </a:rPr>
              <a:t>How This Ties in to KEEN Values</a:t>
            </a:r>
            <a:endParaRPr lang="en-US" sz="4800" dirty="0">
              <a:latin typeface="Times New Roman" panose="02020603050405020304" pitchFamily="18" charset="0"/>
              <a:cs typeface="Times New Roman" panose="02020603050405020304" pitchFamily="18" charset="0"/>
            </a:endParaRPr>
          </a:p>
        </p:txBody>
      </p:sp>
      <p:sp>
        <p:nvSpPr>
          <p:cNvPr id="15369" name="TextBox 15368"/>
          <p:cNvSpPr txBox="1"/>
          <p:nvPr/>
        </p:nvSpPr>
        <p:spPr>
          <a:xfrm>
            <a:off x="33730406" y="6858000"/>
            <a:ext cx="8574087" cy="3539430"/>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Curiosity</a:t>
            </a:r>
            <a:r>
              <a:rPr lang="en-US" sz="3200" dirty="0" smtClean="0">
                <a:latin typeface="Times New Roman" panose="02020603050405020304" pitchFamily="18" charset="0"/>
                <a:cs typeface="Times New Roman" panose="02020603050405020304" pitchFamily="18" charset="0"/>
              </a:rPr>
              <a:t>- when the project began, it started with a question: “What can we do in two weeks?” What we were able to do then didn’t matter. We had the curiosity to explore what Python was capable of, and the willingness to learn how these things could be accomplished. The end result was a project that was wholly inspired by that simple question.</a:t>
            </a:r>
            <a:endParaRPr lang="en-US" sz="3200" dirty="0">
              <a:latin typeface="Times New Roman" panose="02020603050405020304" pitchFamily="18" charset="0"/>
              <a:cs typeface="Times New Roman" panose="02020603050405020304" pitchFamily="18" charset="0"/>
            </a:endParaRPr>
          </a:p>
        </p:txBody>
      </p:sp>
      <p:sp>
        <p:nvSpPr>
          <p:cNvPr id="15370" name="TextBox 15369"/>
          <p:cNvSpPr txBox="1"/>
          <p:nvPr/>
        </p:nvSpPr>
        <p:spPr>
          <a:xfrm>
            <a:off x="33730406" y="11333513"/>
            <a:ext cx="8358980" cy="452431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Connections</a:t>
            </a:r>
            <a:r>
              <a:rPr lang="en-US" sz="3200" dirty="0" smtClean="0">
                <a:latin typeface="Times New Roman" panose="02020603050405020304" pitchFamily="18" charset="0"/>
                <a:cs typeface="Times New Roman" panose="02020603050405020304" pitchFamily="18" charset="0"/>
              </a:rPr>
              <a:t>- The project went through several design phases, from audio processing to simulating random events to teaching an AI to paint. Eventually, we settled on the palette as a main project, but were able to integrate both random image generation and audio generation into the final product. The connections we drew between visual and audio data, as well as random generation, exemplify this value.</a:t>
            </a:r>
            <a:endParaRPr lang="en-US" sz="3200" dirty="0">
              <a:latin typeface="Times New Roman" panose="02020603050405020304" pitchFamily="18" charset="0"/>
              <a:cs typeface="Times New Roman" panose="02020603050405020304" pitchFamily="18" charset="0"/>
            </a:endParaRPr>
          </a:p>
        </p:txBody>
      </p:sp>
      <p:sp>
        <p:nvSpPr>
          <p:cNvPr id="15372" name="TextBox 15371"/>
          <p:cNvSpPr txBox="1"/>
          <p:nvPr/>
        </p:nvSpPr>
        <p:spPr>
          <a:xfrm>
            <a:off x="33945513" y="16736229"/>
            <a:ext cx="7431087" cy="5509200"/>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Creating Value</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M</a:t>
            </a:r>
            <a:r>
              <a:rPr lang="en-US" sz="3200" dirty="0" smtClean="0">
                <a:latin typeface="Times New Roman" panose="02020603050405020304" pitchFamily="18" charset="0"/>
                <a:cs typeface="Times New Roman" panose="02020603050405020304" pitchFamily="18" charset="0"/>
              </a:rPr>
              <a:t>any programs and applications exist that have identical concepts to our palette creation, audio processing, etc. The combination of these ideas, however, leads to many possibilities. If a note was mapped to a color, we could ‘hear’ a picture, or ‘draw’ music based on tones. The artistic and musical applications of the program can be continually modified and expanded, and we believe this reflects the progress expected of the modern world.</a:t>
            </a:r>
            <a:endParaRPr lang="en-US" sz="3200" dirty="0">
              <a:latin typeface="Times New Roman" panose="02020603050405020304" pitchFamily="18" charset="0"/>
              <a:cs typeface="Times New Roman" panose="02020603050405020304" pitchFamily="18" charset="0"/>
            </a:endParaRPr>
          </a:p>
        </p:txBody>
      </p:sp>
      <p:sp>
        <p:nvSpPr>
          <p:cNvPr id="15374" name="TextBox 15373"/>
          <p:cNvSpPr txBox="1"/>
          <p:nvPr/>
        </p:nvSpPr>
        <p:spPr>
          <a:xfrm>
            <a:off x="33945513" y="23307258"/>
            <a:ext cx="8143873" cy="4031873"/>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What does this mean?</a:t>
            </a:r>
            <a:r>
              <a:rPr lang="en-US" sz="3200" dirty="0" smtClean="0">
                <a:latin typeface="Times New Roman" panose="02020603050405020304" pitchFamily="18" charset="0"/>
                <a:cs typeface="Times New Roman" panose="02020603050405020304" pitchFamily="18" charset="0"/>
              </a:rPr>
              <a:t>- As a group with very little programming experience collectively, the project was a lot to learn and apply in two weeks. We hope to continue these developments in the future on a larger scale. By applying the KEEN framework to our designs, we aim to continue building our experience and innovate for a technologically expanding world.  </a:t>
            </a:r>
            <a:endParaRPr lang="en-US" sz="3200" dirty="0">
              <a:latin typeface="Times New Roman" panose="02020603050405020304" pitchFamily="18" charset="0"/>
              <a:cs typeface="Times New Roman" panose="02020603050405020304" pitchFamily="18" charset="0"/>
            </a:endParaRPr>
          </a:p>
        </p:txBody>
      </p:sp>
      <p:sp>
        <p:nvSpPr>
          <p:cNvPr id="15376" name="TextBox 15375"/>
          <p:cNvSpPr txBox="1"/>
          <p:nvPr/>
        </p:nvSpPr>
        <p:spPr>
          <a:xfrm>
            <a:off x="1143000" y="23307258"/>
            <a:ext cx="8718723" cy="5509200"/>
          </a:xfrm>
          <a:prstGeom prst="rect">
            <a:avLst/>
          </a:prstGeom>
          <a:noFill/>
        </p:spPr>
        <p:txBody>
          <a:bodyPr wrap="square" rtlCol="0">
            <a:spAutoFit/>
          </a:bodyPr>
          <a:lstStyle/>
          <a:p>
            <a:r>
              <a:rPr lang="en-US" sz="3200" dirty="0" smtClean="0">
                <a:latin typeface="Times New Roman" panose="02020603050405020304" pitchFamily="18" charset="0"/>
                <a:cs typeface="Times New Roman" panose="02020603050405020304" pitchFamily="18" charset="0"/>
              </a:rPr>
              <a:t>Top- ‘paletteTest10.jpg’ output, with photo and respective palette.</a:t>
            </a:r>
          </a:p>
          <a:p>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Middle- ‘paletteTest20.jpg’ output, with photo and respective palette.</a:t>
            </a:r>
          </a:p>
          <a:p>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Bottom left- a random image generated with paletteTest10’s color palette.</a:t>
            </a:r>
          </a:p>
          <a:p>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Bottom right- a random image generated with paletteTest20’s color palette.</a:t>
            </a:r>
            <a:endParaRPr lang="en-US" sz="3200" dirty="0">
              <a:latin typeface="Times New Roman" panose="02020603050405020304" pitchFamily="18" charset="0"/>
              <a:cs typeface="Times New Roman" panose="02020603050405020304" pitchFamily="18" charset="0"/>
            </a:endParaRPr>
          </a:p>
        </p:txBody>
      </p:sp>
      <p:sp>
        <p:nvSpPr>
          <p:cNvPr id="15379" name="TextBox 15378"/>
          <p:cNvSpPr txBox="1"/>
          <p:nvPr/>
        </p:nvSpPr>
        <p:spPr>
          <a:xfrm>
            <a:off x="12780579" y="24155400"/>
            <a:ext cx="8226972" cy="6463308"/>
          </a:xfrm>
          <a:prstGeom prst="rect">
            <a:avLst/>
          </a:prstGeom>
          <a:noFill/>
        </p:spPr>
        <p:txBody>
          <a:bodyPr wrap="square" rtlCol="0">
            <a:spAutoFit/>
          </a:bodyPr>
          <a:lstStyle/>
          <a:p>
            <a:pPr lvl="0" algn="ctr"/>
            <a:r>
              <a:rPr lang="en-US" altLang="zh-CN" sz="3200" dirty="0">
                <a:solidFill>
                  <a:prstClr val="black"/>
                </a:solidFill>
                <a:latin typeface="Times New Roman" panose="02020603050405020304" pitchFamily="18" charset="0"/>
                <a:cs typeface="Times New Roman" panose="02020603050405020304" pitchFamily="18" charset="0"/>
              </a:rPr>
              <a:t>Phase 5 – Integrating a parallel project – a  music generator  using the same principle to produce randomized music and to serve as a complement to the color palette</a:t>
            </a:r>
          </a:p>
          <a:p>
            <a:pPr lvl="0" algn="ctr"/>
            <a:endParaRPr lang="en-US" altLang="zh-CN" sz="3200" dirty="0">
              <a:solidFill>
                <a:prstClr val="black"/>
              </a:solidFill>
              <a:latin typeface="Times New Roman" panose="02020603050405020304" pitchFamily="18" charset="0"/>
              <a:cs typeface="Times New Roman" panose="02020603050405020304" pitchFamily="18" charset="0"/>
            </a:endParaRPr>
          </a:p>
          <a:p>
            <a:pPr lvl="0"/>
            <a:r>
              <a:rPr lang="en-US" altLang="zh-CN" sz="2400" dirty="0">
                <a:solidFill>
                  <a:prstClr val="black"/>
                </a:solidFill>
                <a:latin typeface="Times New Roman" panose="02020603050405020304" pitchFamily="18" charset="0"/>
                <a:cs typeface="Times New Roman" panose="02020603050405020304" pitchFamily="18" charset="0"/>
              </a:rPr>
              <a:t>By loading a blues scale in the note class and writing a rhythm function, the program basically can play any rhythm based on a fixed scale of notes.  Because of the inherent nature of a blues scale, randomized notes are capable of making musical sense. By pre-loading the notes, the program becomes a platform that allows the user to compose any type of rhythm performed in jazz notes by a specialized randomizer.</a:t>
            </a:r>
            <a:endParaRPr lang="en-US" altLang="zh-CN" sz="2000" dirty="0">
              <a:solidFill>
                <a:prstClr val="black"/>
              </a:solidFill>
              <a:latin typeface="Times New Roman" panose="02020603050405020304" pitchFamily="18" charset="0"/>
              <a:cs typeface="Times New Roman" panose="02020603050405020304" pitchFamily="18" charset="0"/>
            </a:endParaRPr>
          </a:p>
          <a:p>
            <a:endParaRPr lang="en-US" dirty="0"/>
          </a:p>
        </p:txBody>
      </p:sp>
      <p:pic>
        <p:nvPicPr>
          <p:cNvPr id="62" name="图片 22"/>
          <p:cNvPicPr>
            <a:picLocks noChangeAspect="1"/>
          </p:cNvPicPr>
          <p:nvPr/>
        </p:nvPicPr>
        <p:blipFill>
          <a:blip r:embed="rId13"/>
          <a:stretch>
            <a:fillRect/>
          </a:stretch>
        </p:blipFill>
        <p:spPr>
          <a:xfrm>
            <a:off x="21524680" y="25323194"/>
            <a:ext cx="9974456" cy="3148084"/>
          </a:xfrm>
          <a:prstGeom prst="rect">
            <a:avLst/>
          </a:prstGeom>
        </p:spPr>
      </p:pic>
      <p:sp>
        <p:nvSpPr>
          <p:cNvPr id="15380" name="TextBox 15379"/>
          <p:cNvSpPr txBox="1"/>
          <p:nvPr/>
        </p:nvSpPr>
        <p:spPr>
          <a:xfrm>
            <a:off x="21558361" y="24338309"/>
            <a:ext cx="6955750" cy="1969770"/>
          </a:xfrm>
          <a:prstGeom prst="rect">
            <a:avLst/>
          </a:prstGeom>
          <a:noFill/>
        </p:spPr>
        <p:txBody>
          <a:bodyPr wrap="square" rtlCol="0">
            <a:spAutoFit/>
          </a:bodyPr>
          <a:lstStyle/>
          <a:p>
            <a:pPr lvl="0"/>
            <a:r>
              <a:rPr lang="en-CA" altLang="zh-CN" sz="3600" dirty="0">
                <a:solidFill>
                  <a:prstClr val="black"/>
                </a:solidFill>
              </a:rPr>
              <a:t>Notes: C, </a:t>
            </a:r>
            <a:r>
              <a:rPr lang="en-CA" altLang="zh-CN" sz="3600" dirty="0" err="1">
                <a:solidFill>
                  <a:prstClr val="black"/>
                </a:solidFill>
              </a:rPr>
              <a:t>Eb</a:t>
            </a:r>
            <a:r>
              <a:rPr lang="en-CA" altLang="zh-CN" sz="3600" dirty="0">
                <a:solidFill>
                  <a:prstClr val="black"/>
                </a:solidFill>
              </a:rPr>
              <a:t>, F, F#, G, Bb, C</a:t>
            </a:r>
            <a:endParaRPr lang="zh-CN" altLang="en-US" sz="3600" dirty="0">
              <a:solidFill>
                <a:prstClr val="black"/>
              </a:solidFill>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2402</TotalTime>
  <Words>975</Words>
  <Application>Microsoft Office PowerPoint</Application>
  <PresentationFormat>Custom</PresentationFormat>
  <Paragraphs>52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Rose-Hulman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boutell</dc:creator>
  <cp:lastModifiedBy>Damien Rollins Thomas</cp:lastModifiedBy>
  <cp:revision>41</cp:revision>
  <dcterms:created xsi:type="dcterms:W3CDTF">2010-06-22T14:09:34Z</dcterms:created>
  <dcterms:modified xsi:type="dcterms:W3CDTF">2015-07-22T18:17:51Z</dcterms:modified>
</cp:coreProperties>
</file>