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ppins Bold" charset="1" panose="00000800000000000000"/>
      <p:regular r:id="rId11"/>
    </p:embeddedFont>
    <p:embeddedFont>
      <p:font typeface="Poppins" charset="1" panose="00000500000000000000"/>
      <p:regular r:id="rId12"/>
    </p:embeddedFont>
    <p:embeddedFont>
      <p:font typeface="Montserrat" charset="1" panose="00000500000000000000"/>
      <p:regular r:id="rId13"/>
    </p:embeddedFont>
    <p:embeddedFont>
      <p:font typeface="Montserrat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39E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97654" y="-4576401"/>
            <a:ext cx="11385126" cy="11385126"/>
          </a:xfrm>
          <a:custGeom>
            <a:avLst/>
            <a:gdLst/>
            <a:ahLst/>
            <a:cxnLst/>
            <a:rect r="r" b="b" t="t" l="l"/>
            <a:pathLst>
              <a:path h="11385126" w="11385126">
                <a:moveTo>
                  <a:pt x="0" y="0"/>
                </a:moveTo>
                <a:lnTo>
                  <a:pt x="11385126" y="0"/>
                </a:lnTo>
                <a:lnTo>
                  <a:pt x="11385126" y="11385126"/>
                </a:lnTo>
                <a:lnTo>
                  <a:pt x="0" y="11385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595559" y="2997233"/>
            <a:ext cx="7949091" cy="4368155"/>
            <a:chOff x="0" y="0"/>
            <a:chExt cx="2093588" cy="11504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3588" cy="1150460"/>
            </a:xfrm>
            <a:custGeom>
              <a:avLst/>
              <a:gdLst/>
              <a:ahLst/>
              <a:cxnLst/>
              <a:rect r="r" b="b" t="t" l="l"/>
              <a:pathLst>
                <a:path h="1150460" w="2093588">
                  <a:moveTo>
                    <a:pt x="0" y="0"/>
                  </a:moveTo>
                  <a:lnTo>
                    <a:pt x="2093588" y="0"/>
                  </a:lnTo>
                  <a:lnTo>
                    <a:pt x="2093588" y="1150460"/>
                  </a:lnTo>
                  <a:lnTo>
                    <a:pt x="0" y="1150460"/>
                  </a:lnTo>
                  <a:close/>
                </a:path>
              </a:pathLst>
            </a:custGeom>
            <a:solidFill>
              <a:srgbClr val="5C5C5C">
                <a:alpha val="6274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093588" cy="1217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4909" y="4787701"/>
            <a:ext cx="7949091" cy="4368155"/>
            <a:chOff x="0" y="0"/>
            <a:chExt cx="2093588" cy="1150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93588" cy="1150460"/>
            </a:xfrm>
            <a:custGeom>
              <a:avLst/>
              <a:gdLst/>
              <a:ahLst/>
              <a:cxnLst/>
              <a:rect r="r" b="b" t="t" l="l"/>
              <a:pathLst>
                <a:path h="1150460" w="2093588">
                  <a:moveTo>
                    <a:pt x="0" y="0"/>
                  </a:moveTo>
                  <a:lnTo>
                    <a:pt x="2093588" y="0"/>
                  </a:lnTo>
                  <a:lnTo>
                    <a:pt x="2093588" y="1150460"/>
                  </a:lnTo>
                  <a:lnTo>
                    <a:pt x="0" y="1150460"/>
                  </a:lnTo>
                  <a:close/>
                </a:path>
              </a:pathLst>
            </a:custGeom>
            <a:solidFill>
              <a:srgbClr val="5C5C5C">
                <a:alpha val="6274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93588" cy="1217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67745" y="1765446"/>
            <a:ext cx="6756109" cy="6756109"/>
            <a:chOff x="0" y="0"/>
            <a:chExt cx="3282950" cy="32829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4906" r="0" b="-24906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101171" y="4899405"/>
            <a:ext cx="2158129" cy="563811"/>
          </a:xfrm>
          <a:custGeom>
            <a:avLst/>
            <a:gdLst/>
            <a:ahLst/>
            <a:cxnLst/>
            <a:rect r="r" b="b" t="t" l="l"/>
            <a:pathLst>
              <a:path h="563811" w="2158129">
                <a:moveTo>
                  <a:pt x="0" y="0"/>
                </a:moveTo>
                <a:lnTo>
                  <a:pt x="2158129" y="0"/>
                </a:lnTo>
                <a:lnTo>
                  <a:pt x="2158129" y="563811"/>
                </a:lnTo>
                <a:lnTo>
                  <a:pt x="0" y="5638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543694" y="1570878"/>
            <a:ext cx="389135" cy="389135"/>
          </a:xfrm>
          <a:custGeom>
            <a:avLst/>
            <a:gdLst/>
            <a:ahLst/>
            <a:cxnLst/>
            <a:rect r="r" b="b" t="t" l="l"/>
            <a:pathLst>
              <a:path h="389135" w="389135">
                <a:moveTo>
                  <a:pt x="0" y="0"/>
                </a:moveTo>
                <a:lnTo>
                  <a:pt x="389135" y="0"/>
                </a:lnTo>
                <a:lnTo>
                  <a:pt x="389135" y="389135"/>
                </a:lnTo>
                <a:lnTo>
                  <a:pt x="0" y="3891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043374" y="962025"/>
            <a:ext cx="8215926" cy="271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331"/>
              </a:lnSpc>
            </a:pPr>
            <a:r>
              <a:rPr lang="en-US" b="true" sz="883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PORTFOLIO MANAGEMENT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72074" y="7999857"/>
            <a:ext cx="7187226" cy="1258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75"/>
              </a:lnSpc>
            </a:pPr>
            <a:r>
              <a:rPr lang="en-US" sz="2799" spc="2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GROUP 2</a:t>
            </a:r>
          </a:p>
          <a:p>
            <a:pPr algn="r">
              <a:lnSpc>
                <a:spcPts val="3275"/>
              </a:lnSpc>
            </a:pPr>
            <a:r>
              <a:rPr lang="en-US" sz="2799" spc="2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CHEN WEI / FENG JIA YI / INSANUALA KHULUQIN KARIM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28513" y="3634095"/>
            <a:ext cx="5430787" cy="956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56"/>
              </a:lnSpc>
            </a:pPr>
            <a:r>
              <a:rPr lang="en-US" b="true" sz="603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- OPTION B -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395586" y="9931108"/>
            <a:ext cx="3445626" cy="900170"/>
          </a:xfrm>
          <a:custGeom>
            <a:avLst/>
            <a:gdLst/>
            <a:ahLst/>
            <a:cxnLst/>
            <a:rect r="r" b="b" t="t" l="l"/>
            <a:pathLst>
              <a:path h="900170" w="3445626">
                <a:moveTo>
                  <a:pt x="0" y="0"/>
                </a:moveTo>
                <a:lnTo>
                  <a:pt x="3445627" y="0"/>
                </a:lnTo>
                <a:lnTo>
                  <a:pt x="3445627" y="900170"/>
                </a:lnTo>
                <a:lnTo>
                  <a:pt x="0" y="9001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39E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41391" y="-1832231"/>
            <a:ext cx="3880124" cy="5562907"/>
            <a:chOff x="0" y="0"/>
            <a:chExt cx="1021926" cy="1465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1926" cy="1465128"/>
            </a:xfrm>
            <a:custGeom>
              <a:avLst/>
              <a:gdLst/>
              <a:ahLst/>
              <a:cxnLst/>
              <a:rect r="r" b="b" t="t" l="l"/>
              <a:pathLst>
                <a:path h="1465128" w="1021926">
                  <a:moveTo>
                    <a:pt x="0" y="0"/>
                  </a:moveTo>
                  <a:lnTo>
                    <a:pt x="1021926" y="0"/>
                  </a:lnTo>
                  <a:lnTo>
                    <a:pt x="1021926" y="1465128"/>
                  </a:lnTo>
                  <a:lnTo>
                    <a:pt x="0" y="1465128"/>
                  </a:lnTo>
                  <a:close/>
                </a:path>
              </a:pathLst>
            </a:custGeom>
            <a:solidFill>
              <a:srgbClr val="5C5C5C">
                <a:alpha val="6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021926" cy="1531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0024" y="3356399"/>
            <a:ext cx="7029276" cy="5901901"/>
            <a:chOff x="0" y="0"/>
            <a:chExt cx="1851332" cy="15544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51332" cy="1554410"/>
            </a:xfrm>
            <a:custGeom>
              <a:avLst/>
              <a:gdLst/>
              <a:ahLst/>
              <a:cxnLst/>
              <a:rect r="r" b="b" t="t" l="l"/>
              <a:pathLst>
                <a:path h="1554410" w="1851332">
                  <a:moveTo>
                    <a:pt x="56170" y="0"/>
                  </a:moveTo>
                  <a:lnTo>
                    <a:pt x="1795162" y="0"/>
                  </a:lnTo>
                  <a:cubicBezTo>
                    <a:pt x="1826183" y="0"/>
                    <a:pt x="1851332" y="25148"/>
                    <a:pt x="1851332" y="56170"/>
                  </a:cubicBezTo>
                  <a:lnTo>
                    <a:pt x="1851332" y="1498240"/>
                  </a:lnTo>
                  <a:cubicBezTo>
                    <a:pt x="1851332" y="1529262"/>
                    <a:pt x="1826183" y="1554410"/>
                    <a:pt x="1795162" y="1554410"/>
                  </a:cubicBezTo>
                  <a:lnTo>
                    <a:pt x="56170" y="1554410"/>
                  </a:lnTo>
                  <a:cubicBezTo>
                    <a:pt x="41273" y="1554410"/>
                    <a:pt x="26986" y="1548492"/>
                    <a:pt x="16452" y="1537958"/>
                  </a:cubicBezTo>
                  <a:cubicBezTo>
                    <a:pt x="5918" y="1527424"/>
                    <a:pt x="0" y="1513137"/>
                    <a:pt x="0" y="1498240"/>
                  </a:cubicBezTo>
                  <a:lnTo>
                    <a:pt x="0" y="56170"/>
                  </a:lnTo>
                  <a:cubicBezTo>
                    <a:pt x="0" y="41273"/>
                    <a:pt x="5918" y="26986"/>
                    <a:pt x="16452" y="16452"/>
                  </a:cubicBezTo>
                  <a:cubicBezTo>
                    <a:pt x="26986" y="5918"/>
                    <a:pt x="41273" y="0"/>
                    <a:pt x="56170" y="0"/>
                  </a:cubicBezTo>
                  <a:close/>
                </a:path>
              </a:pathLst>
            </a:custGeom>
            <a:solidFill>
              <a:srgbClr val="CDD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51332" cy="1592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598150" y="4531129"/>
            <a:ext cx="6293024" cy="289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872" indent="-276436" lvl="1">
              <a:lnSpc>
                <a:spcPts val="3866"/>
              </a:lnSpc>
              <a:buFont typeface="Arial"/>
              <a:buChar char="•"/>
            </a:pPr>
            <a:r>
              <a:rPr lang="en-US" sz="256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 excess return on the market portfolio (Mkt-RF)</a:t>
            </a:r>
          </a:p>
          <a:p>
            <a:pPr algn="l" marL="552872" indent="-276436" lvl="1">
              <a:lnSpc>
                <a:spcPts val="3866"/>
              </a:lnSpc>
              <a:buFont typeface="Arial"/>
              <a:buChar char="•"/>
            </a:pPr>
            <a:r>
              <a:rPr lang="en-US" sz="256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 riskless return rate (RF)</a:t>
            </a:r>
          </a:p>
          <a:p>
            <a:pPr algn="l" marL="552872" indent="-276436" lvl="1">
              <a:lnSpc>
                <a:spcPts val="3866"/>
              </a:lnSpc>
              <a:buFont typeface="Arial"/>
              <a:buChar char="•"/>
            </a:pPr>
            <a:r>
              <a:rPr lang="en-US" sz="256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The monthly return of 43 industry capital-weighted portfolios</a:t>
            </a:r>
          </a:p>
          <a:p>
            <a:pPr algn="l">
              <a:lnSpc>
                <a:spcPts val="386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841213" y="7118831"/>
            <a:ext cx="5806898" cy="58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2"/>
              </a:lnSpc>
            </a:pPr>
            <a:r>
              <a:rPr lang="en-US" sz="3728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PORTFOLIO STRATEGIES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41213" y="7913934"/>
            <a:ext cx="5722153" cy="94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6"/>
              </a:lnSpc>
            </a:pPr>
            <a:r>
              <a:rPr lang="en-US" sz="2560" b="true">
                <a:solidFill>
                  <a:srgbClr val="22222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Constructed</a:t>
            </a:r>
            <a:r>
              <a:rPr lang="en-US" sz="256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by</a:t>
            </a:r>
            <a:r>
              <a:rPr lang="en-US" sz="2560" b="true">
                <a:solidFill>
                  <a:srgbClr val="22222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2005-2015</a:t>
            </a:r>
            <a:r>
              <a:rPr lang="en-US" sz="256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</a:p>
          <a:p>
            <a:pPr algn="l">
              <a:lnSpc>
                <a:spcPts val="3866"/>
              </a:lnSpc>
            </a:pPr>
            <a:r>
              <a:rPr lang="en-US" sz="256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to be </a:t>
            </a:r>
            <a:r>
              <a:rPr lang="en-US" sz="2560" b="true">
                <a:solidFill>
                  <a:srgbClr val="22222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evaluated</a:t>
            </a:r>
            <a:r>
              <a:rPr lang="en-US" sz="256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on the </a:t>
            </a:r>
            <a:r>
              <a:rPr lang="en-US" sz="2560" b="true">
                <a:solidFill>
                  <a:srgbClr val="22222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2016-2020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53308" y="5017462"/>
            <a:ext cx="7306859" cy="4240838"/>
          </a:xfrm>
          <a:custGeom>
            <a:avLst/>
            <a:gdLst/>
            <a:ahLst/>
            <a:cxnLst/>
            <a:rect r="r" b="b" t="t" l="l"/>
            <a:pathLst>
              <a:path h="4240838" w="7306859">
                <a:moveTo>
                  <a:pt x="0" y="0"/>
                </a:moveTo>
                <a:lnTo>
                  <a:pt x="7306859" y="0"/>
                </a:lnTo>
                <a:lnTo>
                  <a:pt x="7306859" y="4240838"/>
                </a:lnTo>
                <a:lnTo>
                  <a:pt x="0" y="4240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0" t="-45" r="0" b="-4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3280199"/>
            <a:ext cx="8976462" cy="94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872" indent="-276436" lvl="1">
              <a:lnSpc>
                <a:spcPts val="3866"/>
              </a:lnSpc>
              <a:buFont typeface="Arial"/>
              <a:buChar char="•"/>
            </a:pPr>
            <a:r>
              <a:rPr lang="en-US" b="true" sz="2560">
                <a:solidFill>
                  <a:srgbClr val="22222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Financial Crisis</a:t>
            </a:r>
            <a:r>
              <a:rPr lang="en-US" sz="256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on 1986-2010</a:t>
            </a:r>
          </a:p>
          <a:p>
            <a:pPr algn="l" marL="552872" indent="-276436" lvl="1">
              <a:lnSpc>
                <a:spcPts val="3866"/>
              </a:lnSpc>
              <a:buFont typeface="Arial"/>
              <a:buChar char="•"/>
            </a:pPr>
            <a:r>
              <a:rPr lang="en-US" b="true" sz="2560">
                <a:solidFill>
                  <a:srgbClr val="22222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Recovery Time and</a:t>
            </a:r>
            <a:r>
              <a:rPr lang="en-US" sz="256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2560">
                <a:solidFill>
                  <a:srgbClr val="22222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New Challenges</a:t>
            </a:r>
            <a:r>
              <a:rPr lang="en-US" sz="256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on 2011-2015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62025"/>
            <a:ext cx="8548719" cy="14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82"/>
              </a:lnSpc>
            </a:pPr>
            <a:r>
              <a:rPr lang="en-US" sz="913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DATA SETTING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374135" y="1506512"/>
            <a:ext cx="6913865" cy="2765546"/>
            <a:chOff x="0" y="0"/>
            <a:chExt cx="6350000" cy="254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2159000"/>
                  </a:moveTo>
                  <a:lnTo>
                    <a:pt x="0" y="381000"/>
                  </a:lnTo>
                  <a:cubicBezTo>
                    <a:pt x="0" y="170180"/>
                    <a:pt x="170180" y="0"/>
                    <a:pt x="381000" y="0"/>
                  </a:cubicBezTo>
                  <a:lnTo>
                    <a:pt x="5969000" y="0"/>
                  </a:lnTo>
                  <a:cubicBezTo>
                    <a:pt x="6179820" y="0"/>
                    <a:pt x="6350000" y="170180"/>
                    <a:pt x="6350000" y="381000"/>
                  </a:cubicBezTo>
                  <a:lnTo>
                    <a:pt x="6350000" y="2159000"/>
                  </a:lnTo>
                  <a:cubicBezTo>
                    <a:pt x="6350000" y="2369820"/>
                    <a:pt x="6179820" y="2540000"/>
                    <a:pt x="5969000" y="2540000"/>
                  </a:cubicBezTo>
                  <a:lnTo>
                    <a:pt x="381000" y="2540000"/>
                  </a:lnTo>
                  <a:cubicBezTo>
                    <a:pt x="170180" y="2540000"/>
                    <a:pt x="0" y="2369820"/>
                    <a:pt x="0" y="2159000"/>
                  </a:cubicBezTo>
                  <a:close/>
                </a:path>
              </a:pathLst>
            </a:custGeom>
            <a:blipFill>
              <a:blip r:embed="rId3"/>
              <a:stretch>
                <a:fillRect l="0" t="-33437" r="0" b="-33437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5969000" y="19050"/>
                  </a:moveTo>
                  <a:cubicBezTo>
                    <a:pt x="6168390" y="19050"/>
                    <a:pt x="6330950" y="181610"/>
                    <a:pt x="6330950" y="381000"/>
                  </a:cubicBezTo>
                  <a:lnTo>
                    <a:pt x="6330950" y="2159000"/>
                  </a:lnTo>
                  <a:cubicBezTo>
                    <a:pt x="6330950" y="2358390"/>
                    <a:pt x="6168390" y="2520950"/>
                    <a:pt x="5969000" y="2520950"/>
                  </a:cubicBezTo>
                  <a:lnTo>
                    <a:pt x="381000" y="2520950"/>
                  </a:lnTo>
                  <a:cubicBezTo>
                    <a:pt x="181610" y="2520950"/>
                    <a:pt x="19050" y="2358390"/>
                    <a:pt x="19050" y="2159000"/>
                  </a:cubicBezTo>
                  <a:lnTo>
                    <a:pt x="19050" y="381000"/>
                  </a:lnTo>
                  <a:cubicBezTo>
                    <a:pt x="19050" y="181610"/>
                    <a:pt x="181610" y="19050"/>
                    <a:pt x="381000" y="19050"/>
                  </a:cubicBezTo>
                  <a:lnTo>
                    <a:pt x="5969000" y="19050"/>
                  </a:lnTo>
                  <a:moveTo>
                    <a:pt x="5969000" y="0"/>
                  </a:moveTo>
                  <a:lnTo>
                    <a:pt x="381000" y="0"/>
                  </a:lnTo>
                  <a:cubicBezTo>
                    <a:pt x="170180" y="0"/>
                    <a:pt x="0" y="170180"/>
                    <a:pt x="0" y="381000"/>
                  </a:cubicBezTo>
                  <a:lnTo>
                    <a:pt x="0" y="2159000"/>
                  </a:lnTo>
                  <a:cubicBezTo>
                    <a:pt x="0" y="2369820"/>
                    <a:pt x="170180" y="2540000"/>
                    <a:pt x="381000" y="2540000"/>
                  </a:cubicBezTo>
                  <a:lnTo>
                    <a:pt x="5969000" y="2540000"/>
                  </a:lnTo>
                  <a:cubicBezTo>
                    <a:pt x="6179820" y="2540000"/>
                    <a:pt x="6350000" y="2369820"/>
                    <a:pt x="6350000" y="2159000"/>
                  </a:cubicBezTo>
                  <a:lnTo>
                    <a:pt x="6350000" y="381000"/>
                  </a:lnTo>
                  <a:cubicBezTo>
                    <a:pt x="6350000" y="170180"/>
                    <a:pt x="6179820" y="0"/>
                    <a:pt x="5969000" y="0"/>
                  </a:cubicBezTo>
                  <a:lnTo>
                    <a:pt x="5969000" y="0"/>
                  </a:lnTo>
                  <a:close/>
                </a:path>
              </a:pathLst>
            </a:custGeom>
            <a:solidFill>
              <a:srgbClr val="939EB4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39E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8465433" y="6079468"/>
          <a:ext cx="9091753" cy="3828054"/>
        </p:xfrm>
        <a:graphic>
          <a:graphicData uri="http://schemas.openxmlformats.org/drawingml/2006/table">
            <a:tbl>
              <a:tblPr/>
              <a:tblGrid>
                <a:gridCol w="1674488"/>
                <a:gridCol w="1259999"/>
                <a:gridCol w="1977195"/>
                <a:gridCol w="2046013"/>
                <a:gridCol w="2134058"/>
              </a:tblGrid>
              <a:tr h="7407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sharpe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mean-variance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black litterman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equal weight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0198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Exp. Return</a:t>
                      </a:r>
                      <a:endParaRPr lang="en-US" sz="1100"/>
                    </a:p>
                    <a:p>
                      <a:pPr algn="ctr">
                        <a:lnSpc>
                          <a:spcPts val="2185"/>
                        </a:lnSpc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(%)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11.9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14.89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8.4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8.56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10476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Std(%)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11.74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15.3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11.54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17.52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10198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Sharpe Ratio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5400000">
            <a:off x="3567001" y="-2592032"/>
            <a:ext cx="2470997" cy="7655062"/>
            <a:chOff x="0" y="0"/>
            <a:chExt cx="650798" cy="20161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50798" cy="2016148"/>
            </a:xfrm>
            <a:custGeom>
              <a:avLst/>
              <a:gdLst/>
              <a:ahLst/>
              <a:cxnLst/>
              <a:rect r="r" b="b" t="t" l="l"/>
              <a:pathLst>
                <a:path h="2016148" w="650798">
                  <a:moveTo>
                    <a:pt x="0" y="0"/>
                  </a:moveTo>
                  <a:lnTo>
                    <a:pt x="650798" y="0"/>
                  </a:lnTo>
                  <a:lnTo>
                    <a:pt x="650798" y="2016148"/>
                  </a:lnTo>
                  <a:lnTo>
                    <a:pt x="0" y="2016148"/>
                  </a:lnTo>
                  <a:close/>
                </a:path>
              </a:pathLst>
            </a:custGeom>
            <a:solidFill>
              <a:srgbClr val="5C5C5C">
                <a:alpha val="6274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650798" cy="2082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70532" y="2779393"/>
            <a:ext cx="10606510" cy="1990291"/>
            <a:chOff x="0" y="0"/>
            <a:chExt cx="14142014" cy="265372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0"/>
              <a:ext cx="4143626" cy="709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1"/>
                </a:lnSpc>
                <a:spcBef>
                  <a:spcPct val="0"/>
                </a:spcBef>
              </a:pPr>
              <a:r>
                <a:rPr lang="en-US" b="true" sz="306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Pipeline Flow: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178744" y="1262022"/>
              <a:ext cx="13525938" cy="1391699"/>
            </a:xfrm>
            <a:custGeom>
              <a:avLst/>
              <a:gdLst/>
              <a:ahLst/>
              <a:cxnLst/>
              <a:rect r="r" b="b" t="t" l="l"/>
              <a:pathLst>
                <a:path h="1391699" w="13525938">
                  <a:moveTo>
                    <a:pt x="0" y="0"/>
                  </a:moveTo>
                  <a:lnTo>
                    <a:pt x="13525938" y="0"/>
                  </a:lnTo>
                  <a:lnTo>
                    <a:pt x="13525938" y="1391700"/>
                  </a:lnTo>
                  <a:lnTo>
                    <a:pt x="0" y="1391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5118003" y="1599412"/>
              <a:ext cx="3647420" cy="802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76"/>
                </a:lnSpc>
              </a:pPr>
              <a:r>
                <a:rPr lang="en-US" sz="256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iterate </a:t>
              </a:r>
            </a:p>
            <a:p>
              <a:pPr algn="ctr">
                <a:lnSpc>
                  <a:spcPts val="2176"/>
                </a:lnSpc>
              </a:pPr>
              <a:r>
                <a:rPr lang="en-US" sz="256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methods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431084" y="1625034"/>
              <a:ext cx="2329343" cy="589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66"/>
                </a:lnSpc>
              </a:pPr>
              <a:r>
                <a:rPr lang="en-US" sz="256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split data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51193" y="1621637"/>
              <a:ext cx="2338922" cy="589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66"/>
                </a:lnSpc>
              </a:pPr>
              <a:r>
                <a:rPr lang="en-US" sz="256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stats  tool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881823" y="1783562"/>
              <a:ext cx="3647420" cy="434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76"/>
                </a:lnSpc>
              </a:pPr>
              <a:r>
                <a:rPr lang="en-US" sz="256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backtest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494594" y="1786959"/>
              <a:ext cx="3647420" cy="434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76"/>
                </a:lnSpc>
              </a:pPr>
              <a:r>
                <a:rPr lang="en-US" sz="256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reflect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127045" y="6079468"/>
            <a:ext cx="1249997" cy="3828054"/>
            <a:chOff x="0" y="0"/>
            <a:chExt cx="329217" cy="10082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9217" cy="1008212"/>
            </a:xfrm>
            <a:custGeom>
              <a:avLst/>
              <a:gdLst/>
              <a:ahLst/>
              <a:cxnLst/>
              <a:rect r="r" b="b" t="t" l="l"/>
              <a:pathLst>
                <a:path h="1008212" w="329217">
                  <a:moveTo>
                    <a:pt x="0" y="0"/>
                  </a:moveTo>
                  <a:lnTo>
                    <a:pt x="329217" y="0"/>
                  </a:lnTo>
                  <a:lnTo>
                    <a:pt x="329217" y="1008212"/>
                  </a:lnTo>
                  <a:lnTo>
                    <a:pt x="0" y="1008212"/>
                  </a:lnTo>
                  <a:close/>
                </a:path>
              </a:pathLst>
            </a:custGeom>
            <a:solidFill>
              <a:srgbClr val="C6C705">
                <a:alpha val="42745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329217" cy="1074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3011310" y="369342"/>
            <a:ext cx="3984001" cy="4993371"/>
          </a:xfrm>
          <a:custGeom>
            <a:avLst/>
            <a:gdLst/>
            <a:ahLst/>
            <a:cxnLst/>
            <a:rect r="r" b="b" t="t" l="l"/>
            <a:pathLst>
              <a:path h="4993371" w="3984001">
                <a:moveTo>
                  <a:pt x="0" y="0"/>
                </a:moveTo>
                <a:lnTo>
                  <a:pt x="3984001" y="0"/>
                </a:lnTo>
                <a:lnTo>
                  <a:pt x="3984001" y="4993371"/>
                </a:lnTo>
                <a:lnTo>
                  <a:pt x="0" y="499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28700" y="1028700"/>
            <a:ext cx="10774449" cy="1387425"/>
            <a:chOff x="0" y="0"/>
            <a:chExt cx="14365932" cy="184990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10380069" cy="1916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682"/>
                </a:lnSpc>
              </a:pPr>
              <a:r>
                <a:rPr lang="en-US" sz="913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APPROACH 1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0380069" y="128348"/>
              <a:ext cx="3985863" cy="1412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151"/>
                </a:lnSpc>
                <a:spcBef>
                  <a:spcPct val="0"/>
                </a:spcBef>
              </a:pPr>
              <a:r>
                <a:rPr lang="en-US" b="true" sz="606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 LLM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70532" y="5362713"/>
            <a:ext cx="5698969" cy="2541144"/>
            <a:chOff x="0" y="0"/>
            <a:chExt cx="7598625" cy="338819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279373" y="-95250"/>
              <a:ext cx="7319252" cy="70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20"/>
                </a:lnSpc>
              </a:pPr>
              <a:r>
                <a:rPr lang="en-US" sz="306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Methods Iterated: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855616"/>
              <a:ext cx="7598625" cy="2532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2872" indent="-276436" lvl="1">
                <a:lnSpc>
                  <a:spcPts val="3866"/>
                </a:lnSpc>
                <a:buFont typeface="Arial"/>
                <a:buChar char="•"/>
              </a:pPr>
              <a:r>
                <a:rPr lang="en-US" sz="256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sharpe optimization</a:t>
              </a:r>
            </a:p>
            <a:p>
              <a:pPr algn="l" marL="552872" indent="-276436" lvl="1">
                <a:lnSpc>
                  <a:spcPts val="3866"/>
                </a:lnSpc>
                <a:buFont typeface="Arial"/>
                <a:buChar char="•"/>
              </a:pPr>
              <a:r>
                <a:rPr lang="en-US" sz="256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mean-variance optimization</a:t>
              </a:r>
            </a:p>
            <a:p>
              <a:pPr algn="l" marL="552872" indent="-276436" lvl="1">
                <a:lnSpc>
                  <a:spcPts val="3866"/>
                </a:lnSpc>
                <a:buFont typeface="Arial"/>
                <a:buChar char="•"/>
              </a:pPr>
              <a:r>
                <a:rPr lang="en-US" sz="256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black litterman optimization</a:t>
              </a:r>
            </a:p>
            <a:p>
              <a:pPr algn="l" marL="552872" indent="-276436" lvl="1">
                <a:lnSpc>
                  <a:spcPts val="3866"/>
                </a:lnSpc>
                <a:buFont typeface="Arial"/>
                <a:buChar char="•"/>
              </a:pPr>
              <a:r>
                <a:rPr lang="en-US" sz="256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equal weight baseline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8465433" y="5267463"/>
            <a:ext cx="4168973" cy="555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  <a:spcBef>
                <a:spcPct val="0"/>
              </a:spcBef>
            </a:pPr>
            <a:r>
              <a:rPr lang="en-US" b="true" sz="306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Matrix: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770532" y="8337928"/>
            <a:ext cx="5698969" cy="1569594"/>
            <a:chOff x="0" y="0"/>
            <a:chExt cx="7598625" cy="2092792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279373" y="-95250"/>
              <a:ext cx="7319252" cy="709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20"/>
                </a:lnSpc>
              </a:pPr>
              <a:r>
                <a:rPr lang="en-US" sz="306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Future: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855616"/>
              <a:ext cx="7598625" cy="1237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2872" indent="-276436" lvl="1">
                <a:lnSpc>
                  <a:spcPts val="3866"/>
                </a:lnSpc>
                <a:buFont typeface="Arial"/>
                <a:buChar char="•"/>
              </a:pPr>
              <a:r>
                <a:rPr lang="en-US" sz="256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Easy extension</a:t>
              </a:r>
            </a:p>
            <a:p>
              <a:pPr algn="l" marL="552872" indent="-276436" lvl="1">
                <a:lnSpc>
                  <a:spcPts val="3866"/>
                </a:lnSpc>
                <a:buFont typeface="Arial"/>
                <a:buChar char="•"/>
              </a:pPr>
              <a:r>
                <a:rPr lang="en-US" sz="256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Dynamic manipulation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39E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819716" y="6644962"/>
          <a:ext cx="9870391" cy="3248025"/>
        </p:xfrm>
        <a:graphic>
          <a:graphicData uri="http://schemas.openxmlformats.org/drawingml/2006/table">
            <a:tbl>
              <a:tblPr/>
              <a:tblGrid>
                <a:gridCol w="1836731"/>
                <a:gridCol w="1254597"/>
                <a:gridCol w="1197880"/>
                <a:gridCol w="1915943"/>
                <a:gridCol w="1998390"/>
                <a:gridCol w="1666850"/>
              </a:tblGrid>
              <a:tr h="742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MKT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EWP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TAN-Robust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GMV-Robust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CVaR-Min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021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Exp. Return</a:t>
                      </a:r>
                      <a:endParaRPr lang="en-US" sz="1100"/>
                    </a:p>
                    <a:p>
                      <a:pPr algn="ctr">
                        <a:lnSpc>
                          <a:spcPts val="2185"/>
                        </a:lnSpc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(%)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7.636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9.775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14.452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14.453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18.271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742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Std(%)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15.535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13.592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7.701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7.835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9.184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742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Sharpe Ratio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0.492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0.718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1.874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1.842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1.987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5400000">
            <a:off x="3567001" y="-2592032"/>
            <a:ext cx="2470997" cy="7655062"/>
            <a:chOff x="0" y="0"/>
            <a:chExt cx="650798" cy="20161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50798" cy="2016148"/>
            </a:xfrm>
            <a:custGeom>
              <a:avLst/>
              <a:gdLst/>
              <a:ahLst/>
              <a:cxnLst/>
              <a:rect r="r" b="b" t="t" l="l"/>
              <a:pathLst>
                <a:path h="2016148" w="650798">
                  <a:moveTo>
                    <a:pt x="0" y="0"/>
                  </a:moveTo>
                  <a:lnTo>
                    <a:pt x="650798" y="0"/>
                  </a:lnTo>
                  <a:lnTo>
                    <a:pt x="650798" y="2016148"/>
                  </a:lnTo>
                  <a:lnTo>
                    <a:pt x="0" y="2016148"/>
                  </a:lnTo>
                  <a:close/>
                </a:path>
              </a:pathLst>
            </a:custGeom>
            <a:solidFill>
              <a:srgbClr val="5C5C5C">
                <a:alpha val="6274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650798" cy="2082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06165" y="6644962"/>
            <a:ext cx="1683942" cy="3248025"/>
            <a:chOff x="0" y="0"/>
            <a:chExt cx="443507" cy="8554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3507" cy="855447"/>
            </a:xfrm>
            <a:custGeom>
              <a:avLst/>
              <a:gdLst/>
              <a:ahLst/>
              <a:cxnLst/>
              <a:rect r="r" b="b" t="t" l="l"/>
              <a:pathLst>
                <a:path h="855447" w="443507">
                  <a:moveTo>
                    <a:pt x="0" y="0"/>
                  </a:moveTo>
                  <a:lnTo>
                    <a:pt x="443507" y="0"/>
                  </a:lnTo>
                  <a:lnTo>
                    <a:pt x="443507" y="855447"/>
                  </a:lnTo>
                  <a:lnTo>
                    <a:pt x="0" y="855447"/>
                  </a:lnTo>
                  <a:close/>
                </a:path>
              </a:pathLst>
            </a:custGeom>
            <a:solidFill>
              <a:srgbClr val="C6C705">
                <a:alpha val="4274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443507" cy="922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175362" y="2362616"/>
            <a:ext cx="5365050" cy="3333038"/>
          </a:xfrm>
          <a:custGeom>
            <a:avLst/>
            <a:gdLst/>
            <a:ahLst/>
            <a:cxnLst/>
            <a:rect r="r" b="b" t="t" l="l"/>
            <a:pathLst>
              <a:path h="3333038" w="5365050">
                <a:moveTo>
                  <a:pt x="0" y="0"/>
                </a:moveTo>
                <a:lnTo>
                  <a:pt x="5365050" y="0"/>
                </a:lnTo>
                <a:lnTo>
                  <a:pt x="5365050" y="3333037"/>
                </a:lnTo>
                <a:lnTo>
                  <a:pt x="0" y="3333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74969" y="4817989"/>
            <a:ext cx="2163663" cy="555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1"/>
              </a:lnSpc>
              <a:spcBef>
                <a:spcPct val="0"/>
              </a:spcBef>
            </a:pPr>
            <a:r>
              <a:rPr lang="en-US" b="true" sz="306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4969" y="6190651"/>
            <a:ext cx="2443907" cy="555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  <a:spcBef>
                <a:spcPct val="0"/>
              </a:spcBef>
            </a:pPr>
            <a:r>
              <a:rPr lang="en-US" b="true" sz="306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Constraints: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4969" y="6946449"/>
            <a:ext cx="4046289" cy="46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872" indent="-276436" lvl="1">
              <a:lnSpc>
                <a:spcPts val="3866"/>
              </a:lnSpc>
              <a:buFont typeface="Arial"/>
              <a:buChar char="•"/>
            </a:pPr>
            <a:r>
              <a:rPr lang="en-US" sz="25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-US" sz="25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eights sum =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4969" y="8268813"/>
            <a:ext cx="6633790" cy="46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872" indent="-276436" lvl="1">
              <a:lnSpc>
                <a:spcPts val="3866"/>
              </a:lnSpc>
              <a:buFont typeface="Arial"/>
              <a:buChar char="•"/>
            </a:pPr>
            <a:r>
              <a:rPr lang="en-US" sz="25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Exp. return &gt;= monthly market return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4969" y="7607631"/>
            <a:ext cx="6056561" cy="46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872" indent="-276436" lvl="1">
              <a:lnSpc>
                <a:spcPts val="3866"/>
              </a:lnSpc>
              <a:buFont typeface="Arial"/>
              <a:buChar char="•"/>
            </a:pPr>
            <a:r>
              <a:rPr lang="en-US" sz="25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Monthly portfolio volatility &lt;= 3%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4969" y="5365893"/>
            <a:ext cx="11097201" cy="50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8"/>
              </a:lnSpc>
              <a:spcBef>
                <a:spcPct val="0"/>
              </a:spcBef>
            </a:pPr>
            <a:r>
              <a:rPr lang="en-US" sz="27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Minimize expected shortfall (CVaR) at the 5% significance level.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81681" y="1026251"/>
            <a:ext cx="8222762" cy="110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51"/>
              </a:lnSpc>
              <a:spcBef>
                <a:spcPct val="0"/>
              </a:spcBef>
            </a:pPr>
            <a:r>
              <a:rPr lang="en-US" b="true" sz="606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CVaR Optimization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19716" y="6046417"/>
            <a:ext cx="4067175" cy="555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  <a:spcBef>
                <a:spcPct val="0"/>
              </a:spcBef>
            </a:pPr>
            <a:r>
              <a:rPr lang="en-US" b="true" sz="306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Matrix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908603"/>
            <a:ext cx="7601330" cy="1454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82"/>
              </a:lnSpc>
            </a:pPr>
            <a:r>
              <a:rPr lang="en-US" sz="913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APPROACH 2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4969" y="2727607"/>
            <a:ext cx="2295376" cy="555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1"/>
              </a:lnSpc>
              <a:spcBef>
                <a:spcPct val="0"/>
              </a:spcBef>
            </a:pPr>
            <a:r>
              <a:rPr lang="en-US" b="true" sz="306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Motivation: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74969" y="3473880"/>
            <a:ext cx="9216782" cy="1024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8"/>
              </a:lnSpc>
              <a:spcBef>
                <a:spcPct val="0"/>
              </a:spcBef>
            </a:pPr>
            <a:r>
              <a:rPr lang="en-US" sz="27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Loss</a:t>
            </a:r>
            <a:r>
              <a:rPr lang="en-US" sz="27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distribution of market weights from 2005-2015 showed significant tail risk.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39EB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2232429" y="-3638067"/>
            <a:ext cx="4719970" cy="7951343"/>
            <a:chOff x="0" y="0"/>
            <a:chExt cx="1243120" cy="20941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3120" cy="2094181"/>
            </a:xfrm>
            <a:custGeom>
              <a:avLst/>
              <a:gdLst/>
              <a:ahLst/>
              <a:cxnLst/>
              <a:rect r="r" b="b" t="t" l="l"/>
              <a:pathLst>
                <a:path h="2094181" w="1243120">
                  <a:moveTo>
                    <a:pt x="0" y="0"/>
                  </a:moveTo>
                  <a:lnTo>
                    <a:pt x="1243120" y="0"/>
                  </a:lnTo>
                  <a:lnTo>
                    <a:pt x="1243120" y="2094181"/>
                  </a:lnTo>
                  <a:lnTo>
                    <a:pt x="0" y="2094181"/>
                  </a:lnTo>
                  <a:close/>
                </a:path>
              </a:pathLst>
            </a:custGeom>
            <a:solidFill>
              <a:srgbClr val="5C5C5C">
                <a:alpha val="6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243120" cy="2160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388400" y="4847075"/>
          <a:ext cx="9110901" cy="3248025"/>
        </p:xfrm>
        <a:graphic>
          <a:graphicData uri="http://schemas.openxmlformats.org/drawingml/2006/table">
            <a:tbl>
              <a:tblPr/>
              <a:tblGrid>
                <a:gridCol w="1682093"/>
                <a:gridCol w="2550207"/>
                <a:gridCol w="2659948"/>
                <a:gridCol w="2218652"/>
              </a:tblGrid>
              <a:tr h="742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TAN-Robust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LLM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CVaR-Min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021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Mines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-0.025988%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0.0000%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0.0615%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742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-0.013277%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0.0000%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-0.0694%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  <a:tr h="742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Oil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0.064032%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0.0548%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85"/>
                        </a:lnSpc>
                        <a:defRPr/>
                      </a:pPr>
                      <a:r>
                        <a:rPr lang="en-US" sz="156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0.0477%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5265580" y="7315836"/>
            <a:ext cx="2233721" cy="779263"/>
            <a:chOff x="0" y="0"/>
            <a:chExt cx="588305" cy="2052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88305" cy="205238"/>
            </a:xfrm>
            <a:custGeom>
              <a:avLst/>
              <a:gdLst/>
              <a:ahLst/>
              <a:cxnLst/>
              <a:rect r="r" b="b" t="t" l="l"/>
              <a:pathLst>
                <a:path h="205238" w="588305">
                  <a:moveTo>
                    <a:pt x="0" y="0"/>
                  </a:moveTo>
                  <a:lnTo>
                    <a:pt x="588305" y="0"/>
                  </a:lnTo>
                  <a:lnTo>
                    <a:pt x="588305" y="205238"/>
                  </a:lnTo>
                  <a:lnTo>
                    <a:pt x="0" y="205238"/>
                  </a:lnTo>
                  <a:close/>
                </a:path>
              </a:pathLst>
            </a:custGeom>
            <a:solidFill>
              <a:srgbClr val="C6C705">
                <a:alpha val="4274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588305" cy="271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954623" y="4847075"/>
            <a:ext cx="2581145" cy="2581145"/>
          </a:xfrm>
          <a:custGeom>
            <a:avLst/>
            <a:gdLst/>
            <a:ahLst/>
            <a:cxnLst/>
            <a:rect r="r" b="b" t="t" l="l"/>
            <a:pathLst>
              <a:path h="2581145" w="2581145">
                <a:moveTo>
                  <a:pt x="0" y="0"/>
                </a:moveTo>
                <a:lnTo>
                  <a:pt x="2581145" y="0"/>
                </a:lnTo>
                <a:lnTo>
                  <a:pt x="2581145" y="2581144"/>
                </a:lnTo>
                <a:lnTo>
                  <a:pt x="0" y="2581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76154" y="8347152"/>
            <a:ext cx="8935391" cy="58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23"/>
              </a:lnSpc>
              <a:spcBef>
                <a:spcPct val="0"/>
              </a:spcBef>
            </a:pPr>
            <a:r>
              <a:rPr lang="en-US" b="true" sz="326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CVaR-Min</a:t>
            </a:r>
            <a:r>
              <a:rPr lang="en-US" sz="3260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has the </a:t>
            </a:r>
            <a:r>
              <a:rPr lang="en-US" b="true" sz="326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lowest weight</a:t>
            </a:r>
            <a:r>
              <a:rPr lang="en-US" sz="3260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on </a:t>
            </a:r>
            <a:r>
              <a:rPr lang="en-US" b="true" sz="326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Oil</a:t>
            </a:r>
            <a:r>
              <a:rPr lang="en-US" b="true" sz="326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60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1238" y="652730"/>
            <a:ext cx="12524279" cy="1454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82"/>
              </a:lnSpc>
            </a:pPr>
            <a:r>
              <a:rPr lang="en-US" sz="913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4166" y="7434051"/>
            <a:ext cx="6222060" cy="182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23"/>
              </a:lnSpc>
              <a:spcBef>
                <a:spcPct val="0"/>
              </a:spcBef>
            </a:pPr>
            <a:r>
              <a:rPr lang="en-US" sz="32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3260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otable </a:t>
            </a:r>
            <a:r>
              <a:rPr lang="en-US" b="true" sz="326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decline</a:t>
            </a:r>
            <a:r>
              <a:rPr lang="en-US" sz="3260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 commodity prices,</a:t>
            </a:r>
            <a:r>
              <a:rPr lang="en-US" sz="3260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impacting </a:t>
            </a:r>
            <a:r>
              <a:rPr lang="en-US" b="true" sz="326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oil, gas, and mining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1238" y="2892778"/>
            <a:ext cx="12907058" cy="117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72"/>
              </a:lnSpc>
              <a:spcBef>
                <a:spcPct val="0"/>
              </a:spcBef>
            </a:pPr>
            <a:r>
              <a:rPr lang="en-US" b="true" sz="316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Beyond the European Debt Crisis and 2013</a:t>
            </a:r>
            <a:r>
              <a:rPr lang="en-US" b="true" sz="316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Taper Tantrum,</a:t>
            </a:r>
            <a:r>
              <a:rPr lang="en-US" b="true" sz="316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l" marL="0" indent="0" lvl="0">
              <a:lnSpc>
                <a:spcPts val="4772"/>
              </a:lnSpc>
              <a:spcBef>
                <a:spcPct val="0"/>
              </a:spcBef>
            </a:pPr>
            <a:r>
              <a:rPr lang="en-US" b="true" sz="316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more was happening in 2015...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DAGksMRkeic</dc:identifier>
  <dcterms:modified xsi:type="dcterms:W3CDTF">2011-08-01T06:04:30Z</dcterms:modified>
  <cp:revision>1</cp:revision>
  <dc:title>PORTFOLIO MANAGEMENT</dc:title>
</cp:coreProperties>
</file>