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Old Standard TT"/>
      <p:regular r:id="rId29"/>
      <p:bold r:id="rId30"/>
      <p: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ldStandardTT-italic.fntdata"/><Relationship Id="rId30" Type="http://schemas.openxmlformats.org/officeDocument/2006/relationships/font" Target="fonts/OldStandardTT-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1340539ea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1340539ea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figure above shows the general </a:t>
            </a:r>
            <a:r>
              <a:rPr lang="en"/>
              <a:t>workflow</a:t>
            </a:r>
            <a:r>
              <a:rPr lang="en"/>
              <a:t> of our project. As you can see, we first do some simple EDA, and then use different model to train the data, and also do the hyperparameter tuning.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1340539ea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1340539ea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our study focuses on predicting whether the patient got a heart disease or not,  it is a classification problem. Therefore, we are going to perform the analysis using different classification methods, including Logistic Regression, K-Nearest Neighbors, decision trees, </a:t>
            </a:r>
            <a:r>
              <a:rPr lang="en"/>
              <a:t>Gaussian</a:t>
            </a:r>
            <a:r>
              <a:rPr lang="en"/>
              <a:t> Naive Bayes, Random Forest, Bagging Classifier, Gradient Boosting, and XGBoost Classifier.</a:t>
            </a:r>
            <a:endParaRPr/>
          </a:p>
          <a:p>
            <a:pPr indent="0" lvl="0" marL="0" rtl="0" algn="l">
              <a:spcBef>
                <a:spcPts val="0"/>
              </a:spcBef>
              <a:spcAft>
                <a:spcPts val="0"/>
              </a:spcAft>
              <a:buNone/>
            </a:pPr>
            <a:r>
              <a:rPr lang="en"/>
              <a:t>We use 10-fold cross-validation to calculate the average cross validation accuracy scores, and then use the boxplot to </a:t>
            </a:r>
            <a:r>
              <a:rPr lang="en"/>
              <a:t>demonstrate</a:t>
            </a:r>
            <a:r>
              <a:rPr lang="en"/>
              <a:t> the performance of all these machine learning models. </a:t>
            </a:r>
            <a:endParaRPr/>
          </a:p>
          <a:p>
            <a:pPr indent="0" lvl="0" marL="0" rtl="0" algn="l">
              <a:spcBef>
                <a:spcPts val="0"/>
              </a:spcBef>
              <a:spcAft>
                <a:spcPts val="0"/>
              </a:spcAft>
              <a:buNone/>
            </a:pPr>
            <a:r>
              <a:rPr lang="en"/>
              <a:t>According to the model performance, we choose Random Forest Classifier, Gradient Boosting Classifier and XGBoost Classifier as the candidate models for level 0 in the stacked classifier. And we use Logistic Regression as the level 1 model for this stacked classifier.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1340539ea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1340539ea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result boxplot, </a:t>
            </a:r>
            <a:r>
              <a:rPr lang="en"/>
              <a:t>We can see that the average accuracy score for the stacked model is better than Random Forest and XGBoost, however, it is worse than Logistic Regression and Gradient Boosting. But we still choose to save the stacked model as pickle and joblib file and continue to focus on analyzing the performance of the stacked model on the test dataset.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1340539ea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1340539ea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split the whole dataset into the training set and the test set based on the 80-20 ratio, and then plot a confusion matrix using the stacked model. The accuracy of this model on the test dataset is 0.91, which is acceptable. However, the recall of this model is pretty low, only around 0.3, that means we cannot successfully predict the positive patients.</a:t>
            </a:r>
            <a:endParaRPr/>
          </a:p>
          <a:p>
            <a:pPr indent="0" lvl="0" marL="0" rtl="0" algn="l">
              <a:spcBef>
                <a:spcPts val="0"/>
              </a:spcBef>
              <a:spcAft>
                <a:spcPts val="0"/>
              </a:spcAft>
              <a:buClr>
                <a:schemeClr val="dk1"/>
              </a:buClr>
              <a:buSzPts val="1100"/>
              <a:buFont typeface="Arial"/>
              <a:buNone/>
            </a:pPr>
            <a:r>
              <a:rPr lang="en">
                <a:solidFill>
                  <a:schemeClr val="dk1"/>
                </a:solidFill>
              </a:rPr>
              <a:t>Then we try to optimize the model using the Hyperparameter Tuning, but unfortunately, the general performance of the stack model is still not good enough, the accuracy increase a little bit, but the recall is still pretty low due to the dataset is very unbalanced. Therefore we choose to use the method of down sampling to make the dataset more balance to see whether it can improve the performance of our model.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1c702ec1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1c702ec1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1c702ec16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1c702ec16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1340539ea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1340539ea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1340539ea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1340539ea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1c702ec16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1c702ec16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1c702ec16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1c702ec16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1340539ea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1340539ea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1c702ec16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1c702ec16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1c702ec16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1c702ec16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1a5ee087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1a5ee087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a1340539ea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a1340539ea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1c702ec16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1c702ec16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a1c702ec1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a1c702ec1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1c702ec16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1c702ec16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1c702ec16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1c702ec16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1c702ec16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1c702ec16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1c304548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1c304548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1c702ec16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1c702ec16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appanlyg06-3f43980c4ca5.herokuapp.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mailto:ky285@georgetown.edu" TargetMode="External"/><Relationship Id="rId4" Type="http://schemas.openxmlformats.org/officeDocument/2006/relationships/hyperlink" Target="mailto:wc777@georgetown.edu" TargetMode="External"/><Relationship Id="rId5" Type="http://schemas.openxmlformats.org/officeDocument/2006/relationships/hyperlink" Target="mailto:zx111@georgetown.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aggle.com/code/alexteboul/heart-disease-health-indicators-dataset-notebook/noteboo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973650" y="1715475"/>
            <a:ext cx="7196700" cy="1250400"/>
          </a:xfrm>
          <a:prstGeom prst="rect">
            <a:avLst/>
          </a:prstGeom>
        </p:spPr>
        <p:txBody>
          <a:bodyPr anchorCtr="0" anchor="b" bIns="91425" lIns="0" spcFirstLastPara="1" rIns="0" wrap="square" tIns="91425">
            <a:noAutofit/>
          </a:bodyPr>
          <a:lstStyle/>
          <a:p>
            <a:pPr indent="0" lvl="0" marL="0" rtl="0" algn="l">
              <a:spcBef>
                <a:spcPts val="0"/>
              </a:spcBef>
              <a:spcAft>
                <a:spcPts val="0"/>
              </a:spcAft>
              <a:buSzPts val="990"/>
              <a:buNone/>
            </a:pPr>
            <a:r>
              <a:rPr lang="en" sz="3780"/>
              <a:t>APP Deployment of </a:t>
            </a:r>
            <a:r>
              <a:rPr lang="en" sz="3780"/>
              <a:t>Classification Models on Heart Attack</a:t>
            </a:r>
            <a:endParaRPr sz="3780"/>
          </a:p>
        </p:txBody>
      </p:sp>
      <p:sp>
        <p:nvSpPr>
          <p:cNvPr id="60" name="Google Shape;60;p13"/>
          <p:cNvSpPr txBox="1"/>
          <p:nvPr>
            <p:ph idx="1" type="subTitle"/>
          </p:nvPr>
        </p:nvSpPr>
        <p:spPr>
          <a:xfrm>
            <a:off x="512700" y="3840647"/>
            <a:ext cx="8118600" cy="55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Kefan Yu</a:t>
            </a:r>
            <a:r>
              <a:rPr lang="en"/>
              <a:t>                      </a:t>
            </a:r>
            <a:r>
              <a:rPr lang="en"/>
              <a:t>Wendi Chu</a:t>
            </a:r>
            <a:r>
              <a:rPr lang="en"/>
              <a:t>                      </a:t>
            </a:r>
            <a:r>
              <a:rPr lang="en"/>
              <a:t>Zifeng Xu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pic>
        <p:nvPicPr>
          <p:cNvPr id="112" name="Google Shape;112;p22"/>
          <p:cNvPicPr preferRelativeResize="0"/>
          <p:nvPr/>
        </p:nvPicPr>
        <p:blipFill>
          <a:blip r:embed="rId3">
            <a:alphaModFix/>
          </a:blip>
          <a:stretch>
            <a:fillRect/>
          </a:stretch>
        </p:blipFill>
        <p:spPr>
          <a:xfrm>
            <a:off x="1064125" y="440738"/>
            <a:ext cx="7291575" cy="4262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t>
            </a:r>
            <a:r>
              <a:rPr lang="en"/>
              <a:t>Selection</a:t>
            </a:r>
            <a:endParaRPr/>
          </a:p>
        </p:txBody>
      </p:sp>
      <p:sp>
        <p:nvSpPr>
          <p:cNvPr id="118" name="Google Shape;118;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3"/>
          <p:cNvPicPr preferRelativeResize="0"/>
          <p:nvPr/>
        </p:nvPicPr>
        <p:blipFill>
          <a:blip r:embed="rId3">
            <a:alphaModFix/>
          </a:blip>
          <a:stretch>
            <a:fillRect/>
          </a:stretch>
        </p:blipFill>
        <p:spPr>
          <a:xfrm>
            <a:off x="0" y="1047125"/>
            <a:ext cx="9144000" cy="40004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602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Stacked Model Performance</a:t>
            </a:r>
            <a:endParaRPr/>
          </a:p>
        </p:txBody>
      </p:sp>
      <p:sp>
        <p:nvSpPr>
          <p:cNvPr id="125" name="Google Shape;125;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4"/>
          <p:cNvPicPr preferRelativeResize="0"/>
          <p:nvPr/>
        </p:nvPicPr>
        <p:blipFill>
          <a:blip r:embed="rId3">
            <a:alphaModFix/>
          </a:blip>
          <a:stretch>
            <a:fillRect/>
          </a:stretch>
        </p:blipFill>
        <p:spPr>
          <a:xfrm>
            <a:off x="0" y="1073450"/>
            <a:ext cx="9144000" cy="4000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Hyperparameter Tuning and Accuracy</a:t>
            </a:r>
            <a:endParaRPr/>
          </a:p>
        </p:txBody>
      </p:sp>
      <p:pic>
        <p:nvPicPr>
          <p:cNvPr id="132" name="Google Shape;132;p25"/>
          <p:cNvPicPr preferRelativeResize="0"/>
          <p:nvPr/>
        </p:nvPicPr>
        <p:blipFill rotWithShape="1">
          <a:blip r:embed="rId3">
            <a:alphaModFix/>
          </a:blip>
          <a:srcRect b="0" l="5077" r="4888" t="0"/>
          <a:stretch/>
        </p:blipFill>
        <p:spPr>
          <a:xfrm>
            <a:off x="0" y="1171600"/>
            <a:ext cx="3367325" cy="3876600"/>
          </a:xfrm>
          <a:prstGeom prst="rect">
            <a:avLst/>
          </a:prstGeom>
          <a:noFill/>
          <a:ln>
            <a:noFill/>
          </a:ln>
        </p:spPr>
      </p:pic>
      <p:pic>
        <p:nvPicPr>
          <p:cNvPr id="133" name="Google Shape;133;p25"/>
          <p:cNvPicPr preferRelativeResize="0"/>
          <p:nvPr/>
        </p:nvPicPr>
        <p:blipFill rotWithShape="1">
          <a:blip r:embed="rId4">
            <a:alphaModFix/>
          </a:blip>
          <a:srcRect b="0" l="0" r="11940" t="0"/>
          <a:stretch/>
        </p:blipFill>
        <p:spPr>
          <a:xfrm>
            <a:off x="3367325" y="1171600"/>
            <a:ext cx="5776674" cy="3876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pic>
        <p:nvPicPr>
          <p:cNvPr id="138" name="Google Shape;138;p26"/>
          <p:cNvPicPr preferRelativeResize="0"/>
          <p:nvPr/>
        </p:nvPicPr>
        <p:blipFill>
          <a:blip r:embed="rId3">
            <a:alphaModFix/>
          </a:blip>
          <a:stretch>
            <a:fillRect/>
          </a:stretch>
        </p:blipFill>
        <p:spPr>
          <a:xfrm>
            <a:off x="0" y="3053675"/>
            <a:ext cx="5596206" cy="1644150"/>
          </a:xfrm>
          <a:prstGeom prst="rect">
            <a:avLst/>
          </a:prstGeom>
          <a:noFill/>
          <a:ln>
            <a:noFill/>
          </a:ln>
        </p:spPr>
      </p:pic>
      <p:sp>
        <p:nvSpPr>
          <p:cNvPr id="139" name="Google Shape;139;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Resampling</a:t>
            </a:r>
            <a:endParaRPr/>
          </a:p>
          <a:p>
            <a:pPr indent="0" lvl="0" marL="0" rtl="0" algn="l">
              <a:spcBef>
                <a:spcPts val="0"/>
              </a:spcBef>
              <a:spcAft>
                <a:spcPts val="0"/>
              </a:spcAft>
              <a:buNone/>
            </a:pPr>
            <a:r>
              <a:t/>
            </a:r>
            <a:endParaRPr/>
          </a:p>
        </p:txBody>
      </p:sp>
      <p:sp>
        <p:nvSpPr>
          <p:cNvPr id="140" name="Google Shape;140;p26"/>
          <p:cNvSpPr txBox="1"/>
          <p:nvPr/>
        </p:nvSpPr>
        <p:spPr>
          <a:xfrm>
            <a:off x="6201900" y="3606600"/>
            <a:ext cx="2553300" cy="1536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Accuracy: 0.82</a:t>
            </a:r>
            <a:endParaRPr sz="1800">
              <a:solidFill>
                <a:schemeClr val="dk1"/>
              </a:solidFill>
              <a:latin typeface="Old Standard TT"/>
              <a:ea typeface="Old Standard TT"/>
              <a:cs typeface="Old Standard TT"/>
              <a:sym typeface="Old Standard TT"/>
            </a:endParaRPr>
          </a:p>
          <a:p>
            <a:pPr indent="-342900" lvl="0" marL="45720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Recall: 0.84</a:t>
            </a:r>
            <a:endParaRPr sz="1800">
              <a:solidFill>
                <a:schemeClr val="dk1"/>
              </a:solidFill>
              <a:latin typeface="Old Standard TT"/>
              <a:ea typeface="Old Standard TT"/>
              <a:cs typeface="Old Standard TT"/>
              <a:sym typeface="Old Standard TT"/>
            </a:endParaRPr>
          </a:p>
          <a:p>
            <a:pPr indent="-342900" lvl="0" marL="45720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Precision: 0.81 </a:t>
            </a:r>
            <a:endParaRPr sz="1800">
              <a:solidFill>
                <a:schemeClr val="dk1"/>
              </a:solidFill>
              <a:latin typeface="Old Standard TT"/>
              <a:ea typeface="Old Standard TT"/>
              <a:cs typeface="Old Standard TT"/>
              <a:sym typeface="Old Standard TT"/>
            </a:endParaRPr>
          </a:p>
        </p:txBody>
      </p:sp>
      <p:pic>
        <p:nvPicPr>
          <p:cNvPr id="141" name="Google Shape;141;p26"/>
          <p:cNvPicPr preferRelativeResize="0"/>
          <p:nvPr/>
        </p:nvPicPr>
        <p:blipFill>
          <a:blip r:embed="rId4">
            <a:alphaModFix/>
          </a:blip>
          <a:stretch>
            <a:fillRect/>
          </a:stretch>
        </p:blipFill>
        <p:spPr>
          <a:xfrm>
            <a:off x="5813100" y="142615"/>
            <a:ext cx="3330900" cy="3330875"/>
          </a:xfrm>
          <a:prstGeom prst="rect">
            <a:avLst/>
          </a:prstGeom>
          <a:noFill/>
          <a:ln>
            <a:noFill/>
          </a:ln>
        </p:spPr>
      </p:pic>
      <p:sp>
        <p:nvSpPr>
          <p:cNvPr id="142" name="Google Shape;142;p26"/>
          <p:cNvSpPr txBox="1"/>
          <p:nvPr/>
        </p:nvSpPr>
        <p:spPr>
          <a:xfrm>
            <a:off x="782675" y="1349475"/>
            <a:ext cx="2553300" cy="15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Unbalance</a:t>
            </a:r>
            <a:endParaRPr sz="1800">
              <a:solidFill>
                <a:schemeClr val="dk1"/>
              </a:solidFill>
              <a:latin typeface="Old Standard TT"/>
              <a:ea typeface="Old Standard TT"/>
              <a:cs typeface="Old Standard TT"/>
              <a:sym typeface="Old Standard TT"/>
            </a:endParaRPr>
          </a:p>
          <a:p>
            <a:pPr indent="-342900" lvl="0" marL="45720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Negative: </a:t>
            </a:r>
            <a:r>
              <a:rPr lang="en" sz="1800">
                <a:solidFill>
                  <a:schemeClr val="dk1"/>
                </a:solidFill>
                <a:latin typeface="Old Standard TT"/>
                <a:ea typeface="Old Standard TT"/>
                <a:cs typeface="Old Standard TT"/>
                <a:sym typeface="Old Standard TT"/>
              </a:rPr>
              <a:t>229787</a:t>
            </a:r>
            <a:endParaRPr sz="1800">
              <a:solidFill>
                <a:schemeClr val="dk1"/>
              </a:solidFill>
              <a:latin typeface="Old Standard TT"/>
              <a:ea typeface="Old Standard TT"/>
              <a:cs typeface="Old Standard TT"/>
              <a:sym typeface="Old Standard TT"/>
            </a:endParaRPr>
          </a:p>
          <a:p>
            <a:pPr indent="-342900" lvl="0" marL="45720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Positive: </a:t>
            </a:r>
            <a:r>
              <a:rPr lang="en" sz="1800">
                <a:solidFill>
                  <a:schemeClr val="dk1"/>
                </a:solidFill>
                <a:latin typeface="Old Standard TT"/>
                <a:ea typeface="Old Standard TT"/>
                <a:cs typeface="Old Standard TT"/>
                <a:sym typeface="Old Standard TT"/>
              </a:rPr>
              <a:t>23893</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4900"/>
              <a:t>Feature Importance &amp; PCA</a:t>
            </a:r>
            <a:endParaRPr sz="4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32160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Importance</a:t>
            </a:r>
            <a:endParaRPr/>
          </a:p>
        </p:txBody>
      </p:sp>
      <p:sp>
        <p:nvSpPr>
          <p:cNvPr id="153" name="Google Shape;153;p2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8"/>
          <p:cNvPicPr preferRelativeResize="0"/>
          <p:nvPr/>
        </p:nvPicPr>
        <p:blipFill>
          <a:blip r:embed="rId3">
            <a:alphaModFix/>
          </a:blip>
          <a:stretch>
            <a:fillRect/>
          </a:stretch>
        </p:blipFill>
        <p:spPr>
          <a:xfrm>
            <a:off x="0" y="934800"/>
            <a:ext cx="4334725" cy="2075625"/>
          </a:xfrm>
          <a:prstGeom prst="rect">
            <a:avLst/>
          </a:prstGeom>
          <a:noFill/>
          <a:ln>
            <a:noFill/>
          </a:ln>
        </p:spPr>
      </p:pic>
      <p:pic>
        <p:nvPicPr>
          <p:cNvPr id="155" name="Google Shape;155;p28"/>
          <p:cNvPicPr preferRelativeResize="0"/>
          <p:nvPr/>
        </p:nvPicPr>
        <p:blipFill>
          <a:blip r:embed="rId4">
            <a:alphaModFix/>
          </a:blip>
          <a:stretch>
            <a:fillRect/>
          </a:stretch>
        </p:blipFill>
        <p:spPr>
          <a:xfrm>
            <a:off x="0" y="2969275"/>
            <a:ext cx="4572000" cy="2075625"/>
          </a:xfrm>
          <a:prstGeom prst="rect">
            <a:avLst/>
          </a:prstGeom>
          <a:noFill/>
          <a:ln>
            <a:noFill/>
          </a:ln>
        </p:spPr>
      </p:pic>
      <p:pic>
        <p:nvPicPr>
          <p:cNvPr id="156" name="Google Shape;156;p28"/>
          <p:cNvPicPr preferRelativeResize="0"/>
          <p:nvPr/>
        </p:nvPicPr>
        <p:blipFill>
          <a:blip r:embed="rId5">
            <a:alphaModFix/>
          </a:blip>
          <a:stretch>
            <a:fillRect/>
          </a:stretch>
        </p:blipFill>
        <p:spPr>
          <a:xfrm>
            <a:off x="4334725" y="955375"/>
            <a:ext cx="4809275" cy="2034476"/>
          </a:xfrm>
          <a:prstGeom prst="rect">
            <a:avLst/>
          </a:prstGeom>
          <a:noFill/>
          <a:ln>
            <a:noFill/>
          </a:ln>
        </p:spPr>
      </p:pic>
      <p:pic>
        <p:nvPicPr>
          <p:cNvPr id="157" name="Google Shape;157;p28"/>
          <p:cNvPicPr preferRelativeResize="0"/>
          <p:nvPr/>
        </p:nvPicPr>
        <p:blipFill>
          <a:blip r:embed="rId6">
            <a:alphaModFix/>
          </a:blip>
          <a:stretch>
            <a:fillRect/>
          </a:stretch>
        </p:blipFill>
        <p:spPr>
          <a:xfrm>
            <a:off x="4572000" y="2969275"/>
            <a:ext cx="4572000" cy="2075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29"/>
          <p:cNvSpPr txBox="1"/>
          <p:nvPr>
            <p:ph type="title"/>
          </p:nvPr>
        </p:nvSpPr>
        <p:spPr>
          <a:xfrm>
            <a:off x="1619500" y="388700"/>
            <a:ext cx="1119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00"/>
              <a:t>PCA</a:t>
            </a:r>
            <a:endParaRPr sz="3400"/>
          </a:p>
        </p:txBody>
      </p:sp>
      <p:pic>
        <p:nvPicPr>
          <p:cNvPr id="163" name="Google Shape;163;p29"/>
          <p:cNvPicPr preferRelativeResize="0"/>
          <p:nvPr/>
        </p:nvPicPr>
        <p:blipFill>
          <a:blip r:embed="rId3">
            <a:alphaModFix/>
          </a:blip>
          <a:stretch>
            <a:fillRect/>
          </a:stretch>
        </p:blipFill>
        <p:spPr>
          <a:xfrm>
            <a:off x="4358600" y="43300"/>
            <a:ext cx="4785400" cy="4981800"/>
          </a:xfrm>
          <a:prstGeom prst="rect">
            <a:avLst/>
          </a:prstGeom>
          <a:noFill/>
          <a:ln>
            <a:noFill/>
          </a:ln>
        </p:spPr>
      </p:pic>
      <p:pic>
        <p:nvPicPr>
          <p:cNvPr id="164" name="Google Shape;164;p29"/>
          <p:cNvPicPr preferRelativeResize="0"/>
          <p:nvPr/>
        </p:nvPicPr>
        <p:blipFill>
          <a:blip r:embed="rId4">
            <a:alphaModFix/>
          </a:blip>
          <a:stretch>
            <a:fillRect/>
          </a:stretch>
        </p:blipFill>
        <p:spPr>
          <a:xfrm>
            <a:off x="0" y="1386975"/>
            <a:ext cx="4358601" cy="3675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512700" y="1893300"/>
            <a:ext cx="81186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Limitations &amp; Conclusions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175" name="Google Shape;175;p31"/>
          <p:cNvSpPr txBox="1"/>
          <p:nvPr>
            <p:ph idx="1" type="body"/>
          </p:nvPr>
        </p:nvSpPr>
        <p:spPr>
          <a:xfrm>
            <a:off x="311700" y="1369900"/>
            <a:ext cx="8520600" cy="33972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This dataset is extremely unbalanced, which </a:t>
            </a:r>
            <a:r>
              <a:rPr lang="en"/>
              <a:t>impacts</a:t>
            </a:r>
            <a:r>
              <a:rPr lang="en"/>
              <a:t> model predictions. </a:t>
            </a:r>
            <a:endParaRPr/>
          </a:p>
          <a:p>
            <a:pPr indent="-342900" lvl="0" marL="457200" rtl="0" algn="l">
              <a:lnSpc>
                <a:spcPct val="115000"/>
              </a:lnSpc>
              <a:spcBef>
                <a:spcPts val="0"/>
              </a:spcBef>
              <a:spcAft>
                <a:spcPts val="0"/>
              </a:spcAft>
              <a:buSzPts val="1800"/>
              <a:buChar char="●"/>
            </a:pPr>
            <a:r>
              <a:rPr lang="en"/>
              <a:t>We downsample the dataset to prevent over-size of joblib file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Agenda:</a:t>
            </a:r>
            <a:endParaRPr b="1" sz="2800"/>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Background</a:t>
            </a:r>
            <a:endParaRPr/>
          </a:p>
          <a:p>
            <a:pPr indent="-342900" lvl="0" marL="457200" rtl="0" algn="l">
              <a:lnSpc>
                <a:spcPct val="150000"/>
              </a:lnSpc>
              <a:spcBef>
                <a:spcPts val="0"/>
              </a:spcBef>
              <a:spcAft>
                <a:spcPts val="0"/>
              </a:spcAft>
              <a:buSzPts val="1800"/>
              <a:buChar char="❏"/>
            </a:pPr>
            <a:r>
              <a:rPr lang="en"/>
              <a:t>Data &amp; EDA</a:t>
            </a:r>
            <a:endParaRPr/>
          </a:p>
          <a:p>
            <a:pPr indent="-342900" lvl="0" marL="457200" rtl="0" algn="l">
              <a:lnSpc>
                <a:spcPct val="150000"/>
              </a:lnSpc>
              <a:spcBef>
                <a:spcPts val="0"/>
              </a:spcBef>
              <a:spcAft>
                <a:spcPts val="0"/>
              </a:spcAft>
              <a:buSzPts val="1800"/>
              <a:buChar char="❏"/>
            </a:pPr>
            <a:r>
              <a:rPr lang="en"/>
              <a:t>Model S</a:t>
            </a:r>
            <a:r>
              <a:rPr lang="en"/>
              <a:t>election</a:t>
            </a:r>
            <a:r>
              <a:rPr lang="en"/>
              <a:t> &amp; Training</a:t>
            </a:r>
            <a:endParaRPr/>
          </a:p>
          <a:p>
            <a:pPr indent="-342900" lvl="0" marL="457200" rtl="0" algn="l">
              <a:lnSpc>
                <a:spcPct val="150000"/>
              </a:lnSpc>
              <a:spcBef>
                <a:spcPts val="0"/>
              </a:spcBef>
              <a:spcAft>
                <a:spcPts val="0"/>
              </a:spcAft>
              <a:buSzPts val="1800"/>
              <a:buChar char="❏"/>
            </a:pPr>
            <a:r>
              <a:rPr lang="en"/>
              <a:t>Feature Importance &amp; PCA</a:t>
            </a:r>
            <a:endParaRPr/>
          </a:p>
          <a:p>
            <a:pPr indent="-342900" lvl="0" marL="457200" rtl="0" algn="l">
              <a:lnSpc>
                <a:spcPct val="150000"/>
              </a:lnSpc>
              <a:spcBef>
                <a:spcPts val="0"/>
              </a:spcBef>
              <a:spcAft>
                <a:spcPts val="0"/>
              </a:spcAft>
              <a:buSzPts val="1800"/>
              <a:buChar char="❏"/>
            </a:pPr>
            <a:r>
              <a:rPr lang="en"/>
              <a:t>Limitations &amp; Conclusions</a:t>
            </a:r>
            <a:endParaRPr/>
          </a:p>
          <a:p>
            <a:pPr indent="-342900" lvl="0" marL="457200" rtl="0" algn="l">
              <a:lnSpc>
                <a:spcPct val="150000"/>
              </a:lnSpc>
              <a:spcBef>
                <a:spcPts val="0"/>
              </a:spcBef>
              <a:spcAft>
                <a:spcPts val="0"/>
              </a:spcAft>
              <a:buSzPts val="1800"/>
              <a:buChar char="❏"/>
            </a:pPr>
            <a:r>
              <a:rPr lang="en"/>
              <a:t>APP Showcase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81" name="Google Shape;181;p32"/>
          <p:cNvSpPr txBox="1"/>
          <p:nvPr>
            <p:ph idx="1" type="body"/>
          </p:nvPr>
        </p:nvSpPr>
        <p:spPr>
          <a:xfrm>
            <a:off x="373675" y="1642575"/>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Gradient Boosting Classifier achieves the highest accuracy</a:t>
            </a:r>
            <a:endParaRPr/>
          </a:p>
          <a:p>
            <a:pPr indent="-342900" lvl="0" marL="457200" rtl="0" algn="l">
              <a:lnSpc>
                <a:spcPct val="115000"/>
              </a:lnSpc>
              <a:spcBef>
                <a:spcPts val="0"/>
              </a:spcBef>
              <a:spcAft>
                <a:spcPts val="0"/>
              </a:spcAft>
              <a:buSzPts val="1800"/>
              <a:buChar char="●"/>
            </a:pPr>
            <a:r>
              <a:rPr lang="en"/>
              <a:t>Use </a:t>
            </a:r>
            <a:r>
              <a:rPr lang="en"/>
              <a:t>Logistic Regression, Random Forest Classifier, Gradient Boosting Classifier and XGBoost Classifier to build the stacked model</a:t>
            </a:r>
            <a:endParaRPr/>
          </a:p>
          <a:p>
            <a:pPr indent="-342900" lvl="0" marL="457200" rtl="0" algn="l">
              <a:spcBef>
                <a:spcPts val="0"/>
              </a:spcBef>
              <a:spcAft>
                <a:spcPts val="0"/>
              </a:spcAft>
              <a:buSzPts val="1800"/>
              <a:buChar char="●"/>
            </a:pPr>
            <a:r>
              <a:rPr lang="en"/>
              <a:t>Undersampling method drastically increases the recall to 0.84</a:t>
            </a:r>
            <a:endParaRPr/>
          </a:p>
          <a:p>
            <a:pPr indent="-342900" lvl="0" marL="457200" rtl="0" algn="l">
              <a:spcBef>
                <a:spcPts val="0"/>
              </a:spcBef>
              <a:spcAft>
                <a:spcPts val="0"/>
              </a:spcAft>
              <a:buSzPts val="1800"/>
              <a:buChar char="●"/>
            </a:pPr>
            <a:r>
              <a:rPr lang="en"/>
              <a:t>The accuracy of final stacked model is 0.82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 Showcase</a:t>
            </a:r>
            <a:endParaRPr/>
          </a:p>
        </p:txBody>
      </p:sp>
      <p:sp>
        <p:nvSpPr>
          <p:cNvPr id="187" name="Google Shape;187;p33"/>
          <p:cNvSpPr txBox="1"/>
          <p:nvPr/>
        </p:nvSpPr>
        <p:spPr>
          <a:xfrm>
            <a:off x="512700" y="3846050"/>
            <a:ext cx="8209500" cy="5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lt1"/>
              </a:solidFill>
              <a:latin typeface="Old Standard TT"/>
              <a:ea typeface="Old Standard TT"/>
              <a:cs typeface="Old Standard TT"/>
              <a:sym typeface="Old Standard TT"/>
            </a:endParaRPr>
          </a:p>
        </p:txBody>
      </p:sp>
      <p:pic>
        <p:nvPicPr>
          <p:cNvPr id="188" name="Google Shape;188;p33"/>
          <p:cNvPicPr preferRelativeResize="0"/>
          <p:nvPr/>
        </p:nvPicPr>
        <p:blipFill>
          <a:blip r:embed="rId3">
            <a:alphaModFix/>
          </a:blip>
          <a:stretch>
            <a:fillRect/>
          </a:stretch>
        </p:blipFill>
        <p:spPr>
          <a:xfrm>
            <a:off x="5810824" y="1483349"/>
            <a:ext cx="3121807" cy="2342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4" name="Google Shape;194;p3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u="sng">
                <a:solidFill>
                  <a:schemeClr val="accent5"/>
                </a:solidFill>
                <a:hlinkClick r:id="rId3">
                  <a:extLst>
                    <a:ext uri="{A12FA001-AC4F-418D-AE19-62706E023703}">
                      <ahyp:hlinkClr val="tx"/>
                    </a:ext>
                  </a:extLst>
                </a:hlinkClick>
              </a:rPr>
              <a:t>https://appanlyg06-3f43980c4ca5.herokuapp.com/</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Unhealthy Person: [1.0,1.0,1.0,47.0,1.0,0.0,0.0,0.0,1.0,1.0,0.0,1.0,1.0,2.0,0.0,1.0,0.0,1.0,12.0,4.0,2.0]</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Healthy Person:</a:t>
            </a:r>
            <a:endParaRPr/>
          </a:p>
          <a:p>
            <a:pPr indent="0" lvl="0" marL="0" rtl="0" algn="l">
              <a:lnSpc>
                <a:spcPct val="100000"/>
              </a:lnSpc>
              <a:spcBef>
                <a:spcPts val="0"/>
              </a:spcBef>
              <a:spcAft>
                <a:spcPts val="0"/>
              </a:spcAft>
              <a:buClr>
                <a:schemeClr val="dk1"/>
              </a:buClr>
              <a:buSzPts val="1100"/>
              <a:buFont typeface="Arial"/>
              <a:buNone/>
            </a:pPr>
            <a:r>
              <a:rPr lang="en"/>
              <a:t>[0.0,0.0,1.0,22.0,0.0,0.0,0.0,1.0,0.0,0.0,0.0,1.0,0.0,1.0,0.0,3.0,0.0,1.0,2.0,4.0,1.0]</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285750" y="460500"/>
            <a:ext cx="8520600" cy="1023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5000"/>
              <a:t>Thank You!</a:t>
            </a:r>
            <a:endParaRPr sz="5000"/>
          </a:p>
        </p:txBody>
      </p:sp>
      <p:sp>
        <p:nvSpPr>
          <p:cNvPr id="200" name="Google Shape;200;p35"/>
          <p:cNvSpPr txBox="1"/>
          <p:nvPr/>
        </p:nvSpPr>
        <p:spPr>
          <a:xfrm>
            <a:off x="285750" y="1861225"/>
            <a:ext cx="8520600" cy="80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5000">
                <a:solidFill>
                  <a:schemeClr val="dk1"/>
                </a:solidFill>
                <a:latin typeface="Old Standard TT"/>
                <a:ea typeface="Old Standard TT"/>
                <a:cs typeface="Old Standard TT"/>
                <a:sym typeface="Old Standard TT"/>
              </a:rPr>
              <a:t>Any Questions?</a:t>
            </a:r>
            <a:endParaRPr sz="5000">
              <a:solidFill>
                <a:schemeClr val="dk1"/>
              </a:solidFill>
              <a:latin typeface="Old Standard TT"/>
              <a:ea typeface="Old Standard TT"/>
              <a:cs typeface="Old Standard TT"/>
              <a:sym typeface="Old Standard TT"/>
            </a:endParaRPr>
          </a:p>
        </p:txBody>
      </p:sp>
      <p:sp>
        <p:nvSpPr>
          <p:cNvPr id="201" name="Google Shape;201;p35"/>
          <p:cNvSpPr txBox="1"/>
          <p:nvPr/>
        </p:nvSpPr>
        <p:spPr>
          <a:xfrm>
            <a:off x="2313000" y="3041450"/>
            <a:ext cx="4518000" cy="19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Kefan Yu: </a:t>
            </a:r>
            <a:r>
              <a:rPr lang="en" sz="1800" u="sng">
                <a:solidFill>
                  <a:schemeClr val="hlink"/>
                </a:solidFill>
                <a:latin typeface="Old Standard TT"/>
                <a:ea typeface="Old Standard TT"/>
                <a:cs typeface="Old Standard TT"/>
                <a:sym typeface="Old Standard TT"/>
                <a:hlinkClick r:id="rId3"/>
              </a:rPr>
              <a:t>ky285@georgetown.edu</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Wendi Chu: </a:t>
            </a:r>
            <a:r>
              <a:rPr lang="en" sz="1800" u="sng">
                <a:solidFill>
                  <a:schemeClr val="hlink"/>
                </a:solidFill>
                <a:latin typeface="Old Standard TT"/>
                <a:ea typeface="Old Standard TT"/>
                <a:cs typeface="Old Standard TT"/>
                <a:sym typeface="Old Standard TT"/>
                <a:hlinkClick r:id="rId4"/>
              </a:rPr>
              <a:t>wc777@georgetown.edu</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Zifeng Xu: </a:t>
            </a:r>
            <a:r>
              <a:rPr lang="en" sz="1800" u="sng">
                <a:solidFill>
                  <a:schemeClr val="hlink"/>
                </a:solidFill>
                <a:latin typeface="Old Standard TT"/>
                <a:ea typeface="Old Standard TT"/>
                <a:cs typeface="Old Standard TT"/>
                <a:sym typeface="Old Standard TT"/>
                <a:hlinkClick r:id="rId5"/>
              </a:rPr>
              <a:t>zx111@georgetown.edu</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Background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7" name="Google Shape;77;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Nowadays, people are paying more attention to their body health because many diseases can occur due to an unhealthy lifestyle. Among these diseases, heart attack/disease can be one of the most dangerous one. According to the CDC report, one person dies every 33 seconds in the United States from cardiovascular disease.</a:t>
            </a:r>
            <a:endParaRPr/>
          </a:p>
          <a:p>
            <a:pPr indent="0" lvl="0" marL="0" rtl="0" algn="l">
              <a:spcBef>
                <a:spcPts val="1200"/>
              </a:spcBef>
              <a:spcAft>
                <a:spcPts val="1200"/>
              </a:spcAft>
              <a:buNone/>
            </a:pPr>
            <a:r>
              <a:rPr lang="en"/>
              <a:t>To address this concern, we conducted a study and developed an app that allows individuals to input their health indicator vectors. This app provides a result indicating whether they are at risk for heart attack/disease or not.</a:t>
            </a:r>
            <a:endParaRPr/>
          </a:p>
        </p:txBody>
      </p:sp>
      <p:sp>
        <p:nvSpPr>
          <p:cNvPr id="78" name="Google Shape;78;p16"/>
          <p:cNvSpPr txBox="1"/>
          <p:nvPr/>
        </p:nvSpPr>
        <p:spPr>
          <a:xfrm>
            <a:off x="311700" y="4568800"/>
            <a:ext cx="3946500" cy="2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Old Standard TT"/>
                <a:ea typeface="Old Standard TT"/>
                <a:cs typeface="Old Standard TT"/>
                <a:sym typeface="Old Standard TT"/>
              </a:rPr>
              <a:t>Reference</a:t>
            </a:r>
            <a:r>
              <a:rPr lang="en" sz="900">
                <a:solidFill>
                  <a:schemeClr val="dk1"/>
                </a:solidFill>
                <a:latin typeface="Old Standard TT"/>
                <a:ea typeface="Old Standard TT"/>
                <a:cs typeface="Old Standard TT"/>
                <a:sym typeface="Old Standard TT"/>
              </a:rPr>
              <a:t>: https://www.cdc.gov/heartdisease/facts.htm</a:t>
            </a:r>
            <a:endParaRPr sz="900">
              <a:solidFill>
                <a:schemeClr val="dk1"/>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&amp; EDA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89" name="Google Shape;89;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 Kaggle (</a:t>
            </a:r>
            <a:r>
              <a:rPr lang="en" u="sng">
                <a:solidFill>
                  <a:schemeClr val="hlink"/>
                </a:solidFill>
                <a:hlinkClick r:id="rId3"/>
              </a:rPr>
              <a:t>https://www.kaggle.com/code/alexteboul/heart-disease-health-indicators-dataset-notebook/notebook</a:t>
            </a:r>
            <a:r>
              <a:rPr lang="en"/>
              <a:t>)</a:t>
            </a:r>
            <a:endParaRPr/>
          </a:p>
          <a:p>
            <a:pPr indent="0" lvl="0" marL="0" rtl="0" algn="l">
              <a:spcBef>
                <a:spcPts val="1200"/>
              </a:spcBef>
              <a:spcAft>
                <a:spcPts val="1200"/>
              </a:spcAft>
              <a:buNone/>
            </a:pPr>
            <a:r>
              <a:rPr lang="en"/>
              <a:t>253,681 records &amp; 21 Features + Target Variable (HeartDiseaseorAttack)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5" name="Google Shape;95;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9"/>
          <p:cNvPicPr preferRelativeResize="0"/>
          <p:nvPr/>
        </p:nvPicPr>
        <p:blipFill>
          <a:blip r:embed="rId3">
            <a:alphaModFix/>
          </a:blip>
          <a:stretch>
            <a:fillRect/>
          </a:stretch>
        </p:blipFill>
        <p:spPr>
          <a:xfrm>
            <a:off x="79450" y="804350"/>
            <a:ext cx="4492549" cy="3215589"/>
          </a:xfrm>
          <a:prstGeom prst="rect">
            <a:avLst/>
          </a:prstGeom>
          <a:noFill/>
          <a:ln>
            <a:noFill/>
          </a:ln>
        </p:spPr>
      </p:pic>
      <p:pic>
        <p:nvPicPr>
          <p:cNvPr id="97" name="Google Shape;97;p19"/>
          <p:cNvPicPr preferRelativeResize="0"/>
          <p:nvPr/>
        </p:nvPicPr>
        <p:blipFill>
          <a:blip r:embed="rId4">
            <a:alphaModFix/>
          </a:blip>
          <a:stretch>
            <a:fillRect/>
          </a:stretch>
        </p:blipFill>
        <p:spPr>
          <a:xfrm>
            <a:off x="4651450" y="804350"/>
            <a:ext cx="4492549" cy="3509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1597688" y="152400"/>
            <a:ext cx="5948626" cy="483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4900"/>
              <a:t>Model Selection &amp; Training</a:t>
            </a:r>
            <a:endParaRPr sz="4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