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10287000" cx="18288000"/>
  <p:notesSz cx="6858000" cy="9144000"/>
  <p:embeddedFontLst>
    <p:embeddedFont>
      <p:font typeface="Open Sans SemiBold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488">
          <p15:clr>
            <a:srgbClr val="747775"/>
          </p15:clr>
        </p15:guide>
      </p15:sldGuideLst>
    </p:ext>
    <p:ext uri="GoogleSlidesCustomDataVersion2">
      <go:slidesCustomData xmlns:go="http://customooxmlschemas.google.com/" r:id="rId49" roundtripDataSignature="AMtx7mihy0HTl9AQqCdsW+jJgSNwZXY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DFCC6-F6EA-4B47-B04F-6D3C483F00AC}">
  <a:tblStyle styleId="{B39DFCC6-F6EA-4B47-B04F-6D3C483F00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OpenSansSemiBold-bold.fntdata"/><Relationship Id="rId41" Type="http://schemas.openxmlformats.org/officeDocument/2006/relationships/font" Target="fonts/OpenSansSemiBold-regular.fntdata"/><Relationship Id="rId44" Type="http://schemas.openxmlformats.org/officeDocument/2006/relationships/font" Target="fonts/OpenSansSemiBold-boldItalic.fntdata"/><Relationship Id="rId43" Type="http://schemas.openxmlformats.org/officeDocument/2006/relationships/font" Target="fonts/OpenSansSemiBold-italic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60abe206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960abe206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215" name="Google Shape;215;g2960abe206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60abe2063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960abe2063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960abe2063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60abe2063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960abe2063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960abe2063_0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12e785c3e_5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612e785c3e_5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612e785c3e_5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12e785c3e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612e785c3e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612e785c3e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89ebca32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989ebca32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2989ebca324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60abe2063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960abe2063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960abe2063_0_3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60abe2063_0_4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960abe2063_0_4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53b2c4fd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2953b2c4fd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f0dbb1f7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95f0dbb1f7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99" name="Google Shape;99;g295f0dbb1f7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12e785c3e_89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612e785c3e_89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60abe2063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960abe2063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60abe2063_0_7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60abe2063_0_7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124919597_1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6124919597_1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60abe2063_0_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960abe2063_0_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67f3a298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2967f3a298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967f3a298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967f3a298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12e785c3e_8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2612e785c3e_8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60abe2063_0_5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960abe2063_0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60abe2063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960abe2063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pass through inflation </a:t>
            </a:r>
            <a:endParaRPr sz="1100"/>
          </a:p>
        </p:txBody>
      </p:sp>
      <p:sp>
        <p:nvSpPr>
          <p:cNvPr id="112" name="Google Shape;112;g2960abe2063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61a06451e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961a06451e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961a06451e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61a06451e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961a06451e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961a06451e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18b14731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2618b14731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468" name="Google Shape;468;g2618b14731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611f9ab69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611f9ab69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611f9ab69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60abe20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960abe20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960abe20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7dc3ee0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e7dc3ee0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Real GDP growth Annual </a:t>
            </a:r>
            <a:r>
              <a:rPr lang="en-US" sz="1100"/>
              <a:t>percent</a:t>
            </a:r>
            <a:r>
              <a:rPr lang="en-US" sz="1100"/>
              <a:t> change and Contributions to average annual real GDP growth</a:t>
            </a:r>
            <a:endParaRPr sz="1100"/>
          </a:p>
        </p:txBody>
      </p:sp>
      <p:sp>
        <p:nvSpPr>
          <p:cNvPr id="143" name="Google Shape;143;g25e7dc3ee0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60abe2063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960abe2063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960abe2063_0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7dc3ee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5e7dc3ee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171" name="Google Shape;171;g25e7dc3ee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60abe2063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960abe2063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960abe2063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8cab8aaa17_0_14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8cab8aaa17_0_140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2" name="Google Shape;22;g28cab8aaa17_0_1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49545" y="5139105"/>
            <a:ext cx="1820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GOVERNOR'S CHALLENGE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BANK OF CANADA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02962" y="9674066"/>
            <a:ext cx="6135994" cy="396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3  |  GLOBAL ECONOMY</a:t>
            </a:r>
            <a:endParaRPr b="1" i="0" sz="2100" u="none" cap="none" strike="noStrike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ank with solid fill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75" y="2574925"/>
            <a:ext cx="1644650" cy="16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60abe2063_0_31"/>
          <p:cNvSpPr txBox="1"/>
          <p:nvPr/>
        </p:nvSpPr>
        <p:spPr>
          <a:xfrm>
            <a:off x="424810" y="567537"/>
            <a:ext cx="1746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960abe2063_0_31"/>
          <p:cNvSpPr txBox="1"/>
          <p:nvPr/>
        </p:nvSpPr>
        <p:spPr>
          <a:xfrm>
            <a:off x="11683081" y="2919540"/>
            <a:ext cx="563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960abe2063_0_31"/>
          <p:cNvSpPr txBox="1"/>
          <p:nvPr/>
        </p:nvSpPr>
        <p:spPr>
          <a:xfrm>
            <a:off x="5895250" y="2062100"/>
            <a:ext cx="282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960abe2063_0_31"/>
          <p:cNvSpPr txBox="1"/>
          <p:nvPr/>
        </p:nvSpPr>
        <p:spPr>
          <a:xfrm>
            <a:off x="5999425" y="2508575"/>
            <a:ext cx="119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960abe2063_0_31"/>
          <p:cNvSpPr txBox="1"/>
          <p:nvPr/>
        </p:nvSpPr>
        <p:spPr>
          <a:xfrm>
            <a:off x="5650800" y="2508575"/>
            <a:ext cx="348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960abe2063_0_31"/>
          <p:cNvSpPr txBox="1"/>
          <p:nvPr/>
        </p:nvSpPr>
        <p:spPr>
          <a:xfrm>
            <a:off x="7484950" y="2508575"/>
            <a:ext cx="348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960abe2063_0_31"/>
          <p:cNvSpPr txBox="1"/>
          <p:nvPr/>
        </p:nvSpPr>
        <p:spPr>
          <a:xfrm>
            <a:off x="5650800" y="3094975"/>
            <a:ext cx="348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960abe2063_0_31"/>
          <p:cNvSpPr txBox="1"/>
          <p:nvPr/>
        </p:nvSpPr>
        <p:spPr>
          <a:xfrm>
            <a:off x="5650800" y="3681375"/>
            <a:ext cx="348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960abe2063_0_31"/>
          <p:cNvSpPr txBox="1"/>
          <p:nvPr/>
        </p:nvSpPr>
        <p:spPr>
          <a:xfrm>
            <a:off x="9180925" y="3702675"/>
            <a:ext cx="456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g2960abe2063_0_31"/>
          <p:cNvGraphicFramePr/>
          <p:nvPr/>
        </p:nvGraphicFramePr>
        <p:xfrm>
          <a:off x="10686188" y="123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{B39DFCC6-F6EA-4B47-B04F-6D3C483F00AC}</a:tableStyleId>
              </a:tblPr>
              <a:tblGrid>
                <a:gridCol w="1237850"/>
                <a:gridCol w="5222975"/>
              </a:tblGrid>
              <a:tr h="519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CPI Categories Legend </a:t>
                      </a:r>
                      <a:endParaRPr b="1" sz="2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4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Food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9 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Transportation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Clothing/footwear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Recreation, education, reading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Shelter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Alcohol, tobacco, cannabis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12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Household, furnishing, equipment</a:t>
                      </a:r>
                      <a:endParaRPr sz="2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g2960abe2063_0_31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228" name="Google Shape;228;g2960abe2063_0_31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MAPPING CPI CATEGORIES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g2960abe206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75" y="1512963"/>
            <a:ext cx="7033225" cy="73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960abe206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076988" y="4922175"/>
            <a:ext cx="6816874" cy="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960abe2063_0_31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g2960abe2063_0_31"/>
          <p:cNvSpPr txBox="1"/>
          <p:nvPr/>
        </p:nvSpPr>
        <p:spPr>
          <a:xfrm>
            <a:off x="424807" y="567525"/>
            <a:ext cx="5898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Category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3" name="Google Shape;233;g2960abe2063_0_31"/>
          <p:cNvCxnSpPr/>
          <p:nvPr/>
        </p:nvCxnSpPr>
        <p:spPr>
          <a:xfrm flipH="1" rot="10800000">
            <a:off x="9808525" y="2051075"/>
            <a:ext cx="894600" cy="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2960abe2063_0_31"/>
          <p:cNvCxnSpPr/>
          <p:nvPr/>
        </p:nvCxnSpPr>
        <p:spPr>
          <a:xfrm>
            <a:off x="9808525" y="2586700"/>
            <a:ext cx="910200" cy="55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2960abe2063_0_31"/>
          <p:cNvCxnSpPr/>
          <p:nvPr/>
        </p:nvCxnSpPr>
        <p:spPr>
          <a:xfrm>
            <a:off x="9783550" y="3193475"/>
            <a:ext cx="927900" cy="76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g2960abe2063_0_31"/>
          <p:cNvCxnSpPr/>
          <p:nvPr/>
        </p:nvCxnSpPr>
        <p:spPr>
          <a:xfrm>
            <a:off x="9808525" y="4366000"/>
            <a:ext cx="883500" cy="63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g2960abe2063_0_31"/>
          <p:cNvCxnSpPr>
            <a:stCxn id="230" idx="2"/>
          </p:cNvCxnSpPr>
          <p:nvPr/>
        </p:nvCxnSpPr>
        <p:spPr>
          <a:xfrm>
            <a:off x="9794800" y="5231550"/>
            <a:ext cx="916500" cy="70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2960abe2063_0_31"/>
          <p:cNvCxnSpPr/>
          <p:nvPr/>
        </p:nvCxnSpPr>
        <p:spPr>
          <a:xfrm>
            <a:off x="9808525" y="6653650"/>
            <a:ext cx="902700" cy="22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2960abe2063_0_31"/>
          <p:cNvCxnSpPr/>
          <p:nvPr/>
        </p:nvCxnSpPr>
        <p:spPr>
          <a:xfrm flipH="1" rot="10800000">
            <a:off x="9808525" y="7897950"/>
            <a:ext cx="860700" cy="56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g2960abe2063_0_31"/>
          <p:cNvSpPr txBox="1"/>
          <p:nvPr/>
        </p:nvSpPr>
        <p:spPr>
          <a:xfrm>
            <a:off x="8015025" y="1817775"/>
            <a:ext cx="113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Most Central</a:t>
            </a:r>
            <a:endParaRPr sz="2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1" name="Google Shape;241;g2960abe2063_0_31"/>
          <p:cNvSpPr txBox="1"/>
          <p:nvPr/>
        </p:nvSpPr>
        <p:spPr>
          <a:xfrm>
            <a:off x="8028063" y="7897950"/>
            <a:ext cx="113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Least </a:t>
            </a: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Central</a:t>
            </a:r>
            <a:endParaRPr sz="2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60abe2063_0_262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960abe2063_0_262"/>
          <p:cNvSpPr txBox="1"/>
          <p:nvPr/>
        </p:nvSpPr>
        <p:spPr>
          <a:xfrm>
            <a:off x="330200" y="760353"/>
            <a:ext cx="148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g2960abe2063_0_262"/>
          <p:cNvSpPr txBox="1"/>
          <p:nvPr/>
        </p:nvSpPr>
        <p:spPr>
          <a:xfrm>
            <a:off x="13402936" y="2896898"/>
            <a:ext cx="463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g2960abe2063_0_26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251" name="Google Shape;251;g2960abe2063_0_26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LABOUR STRIKE INDEX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g2960abe2063_0_262"/>
          <p:cNvSpPr txBox="1"/>
          <p:nvPr>
            <p:ph idx="12" type="sldNum"/>
          </p:nvPr>
        </p:nvSpPr>
        <p:spPr>
          <a:xfrm>
            <a:off x="15905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253" name="Google Shape;253;g2960abe2063_0_262"/>
          <p:cNvSpPr txBox="1"/>
          <p:nvPr/>
        </p:nvSpPr>
        <p:spPr>
          <a:xfrm>
            <a:off x="424810" y="5675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Relative Food Inflation Remains High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g2960abe2063_0_262"/>
          <p:cNvSpPr txBox="1"/>
          <p:nvPr/>
        </p:nvSpPr>
        <p:spPr>
          <a:xfrm>
            <a:off x="12256500" y="478100"/>
            <a:ext cx="5635800" cy="89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examine the ratio of food inflation rate to core CPI inflation rate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2020, this ratio has largely remained well above the pre-pandemic median (0.00039)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2960abe2063_0_262"/>
          <p:cNvSpPr txBox="1"/>
          <p:nvPr/>
        </p:nvSpPr>
        <p:spPr>
          <a:xfrm>
            <a:off x="1120375" y="7667975"/>
            <a:ext cx="3448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2960abe2063_0_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0" y="1860676"/>
            <a:ext cx="11899674" cy="639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le Leaf with solid fill" id="262" name="Google Shape;262;g2960abe2063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025" y="2200855"/>
            <a:ext cx="1372858" cy="13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960abe2063_0_256"/>
          <p:cNvSpPr txBox="1"/>
          <p:nvPr/>
        </p:nvSpPr>
        <p:spPr>
          <a:xfrm>
            <a:off x="5267093" y="4737150"/>
            <a:ext cx="7753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Labour Strikes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960abe2063_0_256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12e785c3e_51_2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612e785c3e_51_2"/>
          <p:cNvSpPr txBox="1"/>
          <p:nvPr/>
        </p:nvSpPr>
        <p:spPr>
          <a:xfrm>
            <a:off x="330200" y="760353"/>
            <a:ext cx="148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g2612e785c3e_51_2"/>
          <p:cNvSpPr txBox="1"/>
          <p:nvPr/>
        </p:nvSpPr>
        <p:spPr>
          <a:xfrm>
            <a:off x="13402936" y="2896898"/>
            <a:ext cx="463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g2612e785c3e_51_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274" name="Google Shape;274;g2612e785c3e_51_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LABOUR STRIKE INDEX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g2612e785c3e_51_2"/>
          <p:cNvSpPr txBox="1"/>
          <p:nvPr>
            <p:ph idx="12" type="sldNum"/>
          </p:nvPr>
        </p:nvSpPr>
        <p:spPr>
          <a:xfrm>
            <a:off x="15905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276" name="Google Shape;276;g2612e785c3e_51_2"/>
          <p:cNvSpPr txBox="1"/>
          <p:nvPr/>
        </p:nvSpPr>
        <p:spPr>
          <a:xfrm>
            <a:off x="424810" y="567537"/>
            <a:ext cx="174675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Labour Action in Canada is High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g2612e785c3e_51_2"/>
          <p:cNvSpPr txBox="1"/>
          <p:nvPr/>
        </p:nvSpPr>
        <p:spPr>
          <a:xfrm>
            <a:off x="12256500" y="447250"/>
            <a:ext cx="5635800" cy="89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023 has had the most labour disruptions in Canada since 2000 (except 2020)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g2612e785c3e_5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6212"/>
            <a:ext cx="12085924" cy="746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12e785c3e_0_4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612e785c3e_0_4"/>
          <p:cNvSpPr txBox="1"/>
          <p:nvPr/>
        </p:nvSpPr>
        <p:spPr>
          <a:xfrm>
            <a:off x="330200" y="760353"/>
            <a:ext cx="1485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g2612e785c3e_0_4"/>
          <p:cNvSpPr txBox="1"/>
          <p:nvPr/>
        </p:nvSpPr>
        <p:spPr>
          <a:xfrm>
            <a:off x="13402936" y="2896898"/>
            <a:ext cx="463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g2612e785c3e_0_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288" name="Google Shape;288;g2612e785c3e_0_4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LABOUR STRIKE INDEX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g2612e785c3e_0_4"/>
          <p:cNvSpPr txBox="1"/>
          <p:nvPr>
            <p:ph idx="12" type="sldNum"/>
          </p:nvPr>
        </p:nvSpPr>
        <p:spPr>
          <a:xfrm>
            <a:off x="15905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290" name="Google Shape;290;g2612e785c3e_0_4"/>
          <p:cNvSpPr txBox="1"/>
          <p:nvPr/>
        </p:nvSpPr>
        <p:spPr>
          <a:xfrm>
            <a:off x="424810" y="5675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Canadian Strike Index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g2612e785c3e_0_4"/>
          <p:cNvSpPr txBox="1"/>
          <p:nvPr/>
        </p:nvSpPr>
        <p:spPr>
          <a:xfrm>
            <a:off x="12241950" y="385575"/>
            <a:ext cx="5635800" cy="9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devise a yearly strike index metric to capture labour action severity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Person-days lost to labour action in a given year, weighted by the average wage of the industry of that lost person-day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highest strike index years since 2000 are 2020 and 2022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" name="Google Shape;292;g2612e785c3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6216"/>
            <a:ext cx="12085924" cy="746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le Leaf with solid fill" id="298" name="Google Shape;298;g2989ebca324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025" y="2200855"/>
            <a:ext cx="1372858" cy="13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989ebca324_1_2"/>
          <p:cNvSpPr txBox="1"/>
          <p:nvPr/>
        </p:nvSpPr>
        <p:spPr>
          <a:xfrm>
            <a:off x="5267093" y="4737150"/>
            <a:ext cx="7753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Expectations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989ebca324_1_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60abe2063_0_374"/>
          <p:cNvSpPr/>
          <p:nvPr/>
        </p:nvSpPr>
        <p:spPr>
          <a:xfrm>
            <a:off x="13137725" y="-58550"/>
            <a:ext cx="51444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960abe2063_0_374"/>
          <p:cNvSpPr txBox="1"/>
          <p:nvPr/>
        </p:nvSpPr>
        <p:spPr>
          <a:xfrm>
            <a:off x="457200" y="706125"/>
            <a:ext cx="124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Consumer Inflation Expectations</a:t>
            </a:r>
            <a:endParaRPr/>
          </a:p>
        </p:txBody>
      </p:sp>
      <p:sp>
        <p:nvSpPr>
          <p:cNvPr id="308" name="Google Shape;308;g2960abe2063_0_37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09" name="Google Shape;309;g2960abe2063_0_374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CONSUMER INFLATION EXPECTATIONS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g2960abe2063_0_374"/>
          <p:cNvSpPr txBox="1"/>
          <p:nvPr>
            <p:ph idx="12" type="sldNum"/>
          </p:nvPr>
        </p:nvSpPr>
        <p:spPr>
          <a:xfrm>
            <a:off x="15961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311" name="Google Shape;311;g2960abe2063_0_374"/>
          <p:cNvSpPr txBox="1"/>
          <p:nvPr/>
        </p:nvSpPr>
        <p:spPr>
          <a:xfrm>
            <a:off x="13304125" y="601500"/>
            <a:ext cx="4790700" cy="85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Inflation expectations and actual inflation rate are strongly, positively correlated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Expectations remain above pre-pandemic levels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2" name="Google Shape;312;g2960abe2063_0_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0" y="1621225"/>
            <a:ext cx="12892800" cy="796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1351650" y="4737150"/>
            <a:ext cx="15998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Statistical Modelling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13402936" y="2896898"/>
            <a:ext cx="463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tatistics with solid fill" id="320" name="Google Shape;3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921" y="2192278"/>
            <a:ext cx="1376170" cy="1372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60abe2063_0_465"/>
          <p:cNvSpPr txBox="1"/>
          <p:nvPr/>
        </p:nvSpPr>
        <p:spPr>
          <a:xfrm>
            <a:off x="115500" y="3"/>
            <a:ext cx="1048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g2960abe2063_0_465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28" name="Google Shape;328;g2960abe2063_0_465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 MODEL COMPONENTS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g2960abe2063_0_465"/>
          <p:cNvSpPr txBox="1"/>
          <p:nvPr>
            <p:ph idx="12" type="sldNum"/>
          </p:nvPr>
        </p:nvSpPr>
        <p:spPr>
          <a:xfrm>
            <a:off x="159779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g2960abe2063_0_465"/>
          <p:cNvSpPr txBox="1"/>
          <p:nvPr/>
        </p:nvSpPr>
        <p:spPr>
          <a:xfrm>
            <a:off x="410260" y="706137"/>
            <a:ext cx="174675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VAR Variables    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1" name="Google Shape;331;g2960abe2063_0_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0" y="2257725"/>
            <a:ext cx="13037745" cy="6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53b2c4fd1_0_22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953b2c4fd1_0_22"/>
          <p:cNvSpPr txBox="1"/>
          <p:nvPr/>
        </p:nvSpPr>
        <p:spPr>
          <a:xfrm>
            <a:off x="3824396" y="5088821"/>
            <a:ext cx="2937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g2953b2c4fd1_0_2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39" name="Google Shape;339;g2953b2c4fd1_0_2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 MODEL - RESULTS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2953b2c4fd1_0_22"/>
          <p:cNvSpPr txBox="1"/>
          <p:nvPr>
            <p:ph idx="12" type="sldNum"/>
          </p:nvPr>
        </p:nvSpPr>
        <p:spPr>
          <a:xfrm>
            <a:off x="159445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341" name="Google Shape;341;g2953b2c4fd1_0_22"/>
          <p:cNvSpPr txBox="1"/>
          <p:nvPr/>
        </p:nvSpPr>
        <p:spPr>
          <a:xfrm>
            <a:off x="457210" y="7061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VAR Model: Results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g2953b2c4fd1_0_22"/>
          <p:cNvSpPr txBox="1"/>
          <p:nvPr/>
        </p:nvSpPr>
        <p:spPr>
          <a:xfrm>
            <a:off x="12256500" y="416425"/>
            <a:ext cx="5635800" cy="90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nflation falls rapidly to just below 2% by Q4 2023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then fluctuates over the projected period, but largely remains within the target range of 2% +/- 1%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g2953b2c4fd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0" y="1828804"/>
            <a:ext cx="11677825" cy="720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g2953b2c4fd1_0_22"/>
          <p:cNvCxnSpPr/>
          <p:nvPr/>
        </p:nvCxnSpPr>
        <p:spPr>
          <a:xfrm flipH="1" rot="10800000">
            <a:off x="1062175" y="5883375"/>
            <a:ext cx="10739100" cy="24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f0dbb1f7_1_12"/>
          <p:cNvSpPr txBox="1"/>
          <p:nvPr/>
        </p:nvSpPr>
        <p:spPr>
          <a:xfrm>
            <a:off x="436174" y="578625"/>
            <a:ext cx="1365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Introduction and Recommendation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95f0dbb1f7_1_12"/>
          <p:cNvSpPr txBox="1"/>
          <p:nvPr/>
        </p:nvSpPr>
        <p:spPr>
          <a:xfrm>
            <a:off x="12231900" y="247725"/>
            <a:ext cx="5916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2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1" i="0" sz="215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g295f0dbb1f7_1_12"/>
          <p:cNvSpPr txBox="1"/>
          <p:nvPr/>
        </p:nvSpPr>
        <p:spPr>
          <a:xfrm>
            <a:off x="5089331" y="4774050"/>
            <a:ext cx="679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Hold target rate at 5%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arth globe: Americas with solid fill" id="104" name="Google Shape;104;g295f0dbb1f7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9285" y="9673519"/>
            <a:ext cx="456666" cy="45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95f0dbb1f7_1_12"/>
          <p:cNvSpPr/>
          <p:nvPr/>
        </p:nvSpPr>
        <p:spPr>
          <a:xfrm>
            <a:off x="3839675" y="3601200"/>
            <a:ext cx="9295800" cy="31470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95f0dbb1f7_1_1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07" name="Google Shape;107;g295f0dbb1f7_1_1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POLICY </a:t>
            </a: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RECOMMENDATION 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g295f0dbb1f7_1_12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12e785c3e_89_6"/>
          <p:cNvSpPr txBox="1"/>
          <p:nvPr/>
        </p:nvSpPr>
        <p:spPr>
          <a:xfrm>
            <a:off x="3824396" y="5088821"/>
            <a:ext cx="2937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g2612e785c3e_89_6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51" name="Google Shape;351;g2612e785c3e_89_6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 MODEL - RESULTS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g2612e785c3e_89_6"/>
          <p:cNvSpPr txBox="1"/>
          <p:nvPr>
            <p:ph idx="12" type="sldNum"/>
          </p:nvPr>
        </p:nvSpPr>
        <p:spPr>
          <a:xfrm>
            <a:off x="159445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353" name="Google Shape;353;g2612e785c3e_89_6"/>
          <p:cNvSpPr txBox="1"/>
          <p:nvPr/>
        </p:nvSpPr>
        <p:spPr>
          <a:xfrm>
            <a:off x="457210" y="7061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Forecasted GDP Decomposition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" name="Google Shape;354;g2612e785c3e_89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10" y="1631050"/>
            <a:ext cx="12524979" cy="77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/>
        </p:nvSpPr>
        <p:spPr>
          <a:xfrm>
            <a:off x="4087283" y="4756182"/>
            <a:ext cx="10111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isks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arning with solid fill" id="360" name="Google Shape;3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14" y="2242450"/>
            <a:ext cx="1364765" cy="13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60abe2063_0_654"/>
          <p:cNvSpPr txBox="1"/>
          <p:nvPr/>
        </p:nvSpPr>
        <p:spPr>
          <a:xfrm>
            <a:off x="4087283" y="4737150"/>
            <a:ext cx="10111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Risk: Food Inflation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arning with solid fill" id="367" name="Google Shape;367;g2960abe2063_0_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14" y="2227500"/>
            <a:ext cx="1364765" cy="13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960abe2063_0_65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60abe2063_0_754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960abe2063_0_754"/>
          <p:cNvSpPr txBox="1"/>
          <p:nvPr/>
        </p:nvSpPr>
        <p:spPr>
          <a:xfrm>
            <a:off x="402962" y="9674066"/>
            <a:ext cx="613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2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g2960abe2063_0_754"/>
          <p:cNvSpPr txBox="1"/>
          <p:nvPr/>
        </p:nvSpPr>
        <p:spPr>
          <a:xfrm>
            <a:off x="12222725" y="567525"/>
            <a:ext cx="5922300" cy="88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Coefficients of food inflation in our statistical model has turned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insignificant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Food may not be a important driver anymore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g2960abe2063_0_75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77" name="Google Shape;377;g2960abe2063_0_754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FOOD INFLATION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g2960abe2063_0_754"/>
          <p:cNvSpPr txBox="1"/>
          <p:nvPr>
            <p:ph idx="12" type="sldNum"/>
          </p:nvPr>
        </p:nvSpPr>
        <p:spPr>
          <a:xfrm>
            <a:off x="15944500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g2960abe2063_0_754"/>
          <p:cNvSpPr txBox="1"/>
          <p:nvPr/>
        </p:nvSpPr>
        <p:spPr>
          <a:xfrm>
            <a:off x="424803" y="567525"/>
            <a:ext cx="11436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Subsiding Food Inflation 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0" name="Google Shape;380;g2960abe2063_0_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3150"/>
            <a:ext cx="12085924" cy="746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rning with solid fill" id="385" name="Google Shape;385;g26124919597_14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14" y="2212550"/>
            <a:ext cx="1364765" cy="13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6124919597_14_2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87" name="Google Shape;387;g26124919597_14_22"/>
          <p:cNvSpPr txBox="1"/>
          <p:nvPr/>
        </p:nvSpPr>
        <p:spPr>
          <a:xfrm>
            <a:off x="3741600" y="4737150"/>
            <a:ext cx="10804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Risk: Labour Market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60abe2063_0_664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960abe2063_0_664"/>
          <p:cNvSpPr txBox="1"/>
          <p:nvPr/>
        </p:nvSpPr>
        <p:spPr>
          <a:xfrm>
            <a:off x="402962" y="9674066"/>
            <a:ext cx="613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2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g2960abe2063_0_664"/>
          <p:cNvSpPr txBox="1"/>
          <p:nvPr/>
        </p:nvSpPr>
        <p:spPr>
          <a:xfrm>
            <a:off x="12222725" y="339300"/>
            <a:ext cx="5922300" cy="90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Though still historically low, labour market shows early signs of softening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Wage growth has returned to pre-pandemic levels and unemployment is slowly rising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Softer labour market may increase hesitancy to strike and would make high wage increase demands difficult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g2960abe2063_0_66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396" name="Google Shape;396;g2960abe2063_0_664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LABOUR MARKET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g2960abe2063_0_664"/>
          <p:cNvSpPr txBox="1"/>
          <p:nvPr>
            <p:ph idx="12" type="sldNum"/>
          </p:nvPr>
        </p:nvSpPr>
        <p:spPr>
          <a:xfrm>
            <a:off x="15935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g2960abe2063_0_664"/>
          <p:cNvSpPr txBox="1"/>
          <p:nvPr/>
        </p:nvSpPr>
        <p:spPr>
          <a:xfrm>
            <a:off x="424810" y="5675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 Easing </a:t>
            </a: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Labour Market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9" name="Google Shape;399;g2960abe2063_0_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1800"/>
            <a:ext cx="12085924" cy="746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67f3a2989_0_14"/>
          <p:cNvSpPr txBox="1"/>
          <p:nvPr/>
        </p:nvSpPr>
        <p:spPr>
          <a:xfrm>
            <a:off x="755951" y="4737150"/>
            <a:ext cx="15950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isk: Middle East Conflict 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arning with solid fill" id="405" name="Google Shape;405;g2967f3a298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802" y="2227500"/>
            <a:ext cx="1364765" cy="13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967f3a2989_0_14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67f3a2989_0_19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967f3a2989_0_19"/>
          <p:cNvSpPr txBox="1"/>
          <p:nvPr/>
        </p:nvSpPr>
        <p:spPr>
          <a:xfrm>
            <a:off x="402962" y="9674066"/>
            <a:ext cx="613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2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g2967f3a2989_0_19"/>
          <p:cNvSpPr txBox="1"/>
          <p:nvPr/>
        </p:nvSpPr>
        <p:spPr>
          <a:xfrm>
            <a:off x="12359525" y="262175"/>
            <a:ext cx="5504400" cy="91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Potential escalation of recent Gaza-Israel conflict into a regional war, increasing oil prices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Oil price shock significantly increases near-term inflation in model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2967f3a2989_0_19"/>
          <p:cNvSpPr/>
          <p:nvPr/>
        </p:nvSpPr>
        <p:spPr>
          <a:xfrm>
            <a:off x="-11663" y="9616589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415" name="Google Shape;415;g2967f3a2989_0_19"/>
          <p:cNvSpPr txBox="1"/>
          <p:nvPr/>
        </p:nvSpPr>
        <p:spPr>
          <a:xfrm>
            <a:off x="386113" y="9805300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MIDDLE EAST CONFLICT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g2967f3a2989_0_19"/>
          <p:cNvSpPr txBox="1"/>
          <p:nvPr>
            <p:ph idx="12" type="sldNum"/>
          </p:nvPr>
        </p:nvSpPr>
        <p:spPr>
          <a:xfrm>
            <a:off x="15918450" y="97843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g2967f3a2989_0_19"/>
          <p:cNvSpPr txBox="1"/>
          <p:nvPr/>
        </p:nvSpPr>
        <p:spPr>
          <a:xfrm>
            <a:off x="424803" y="567525"/>
            <a:ext cx="11454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Middle East Conflict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8" name="Google Shape;418;g2967f3a2989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0" y="1828800"/>
            <a:ext cx="11653939" cy="719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12e785c3e_89_0"/>
          <p:cNvSpPr txBox="1"/>
          <p:nvPr/>
        </p:nvSpPr>
        <p:spPr>
          <a:xfrm>
            <a:off x="755951" y="4737150"/>
            <a:ext cx="15950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isk: Inflation Expectations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Warning with solid fill" id="424" name="Google Shape;424;g2612e785c3e_89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802" y="2227525"/>
            <a:ext cx="1364765" cy="13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2612e785c3e_89_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60abe2063_0_553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960abe2063_0_553"/>
          <p:cNvSpPr txBox="1"/>
          <p:nvPr/>
        </p:nvSpPr>
        <p:spPr>
          <a:xfrm>
            <a:off x="457200" y="706128"/>
            <a:ext cx="1048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Change in Expectations</a:t>
            </a:r>
            <a:endParaRPr b="1" sz="48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g2960abe2063_0_553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433" name="Google Shape;433;g2960abe2063_0_553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INFLATION EXPECTATIONS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2960abe2063_0_553"/>
          <p:cNvSpPr txBox="1"/>
          <p:nvPr>
            <p:ph idx="12" type="sldNum"/>
          </p:nvPr>
        </p:nvSpPr>
        <p:spPr>
          <a:xfrm>
            <a:off x="159352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g2960abe2063_0_553"/>
          <p:cNvSpPr txBox="1"/>
          <p:nvPr/>
        </p:nvSpPr>
        <p:spPr>
          <a:xfrm>
            <a:off x="12222725" y="293025"/>
            <a:ext cx="5922300" cy="9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Inflation expectations by consumers and businesses have declined from their peak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Expectations stopped decreasing in latest quarter but could resume decline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Expectations could also rebound upward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6" name="Google Shape;436;g2960abe2063_0_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241"/>
            <a:ext cx="12098401" cy="747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0abe2063_0_146"/>
          <p:cNvSpPr txBox="1"/>
          <p:nvPr/>
        </p:nvSpPr>
        <p:spPr>
          <a:xfrm>
            <a:off x="424810" y="5675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Outline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960abe2063_0_146"/>
          <p:cNvSpPr txBox="1"/>
          <p:nvPr/>
        </p:nvSpPr>
        <p:spPr>
          <a:xfrm>
            <a:off x="12600681" y="2901890"/>
            <a:ext cx="563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arth globe: Americas with solid fill" id="116" name="Google Shape;116;g2960abe2063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9285" y="9673519"/>
            <a:ext cx="456666" cy="45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960abe2063_0_146"/>
          <p:cNvSpPr/>
          <p:nvPr/>
        </p:nvSpPr>
        <p:spPr>
          <a:xfrm>
            <a:off x="4360275" y="2002700"/>
            <a:ext cx="10806900" cy="6246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960abe2063_0_146"/>
          <p:cNvPicPr preferRelativeResize="0"/>
          <p:nvPr/>
        </p:nvPicPr>
        <p:blipFill rotWithShape="1">
          <a:blip r:embed="rId4">
            <a:alphaModFix/>
          </a:blip>
          <a:srcRect b="2209" l="-2600" r="2600" t="-2210"/>
          <a:stretch/>
        </p:blipFill>
        <p:spPr>
          <a:xfrm>
            <a:off x="7551764" y="3767389"/>
            <a:ext cx="3360927" cy="339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960abe2063_0_146"/>
          <p:cNvSpPr txBox="1"/>
          <p:nvPr/>
        </p:nvSpPr>
        <p:spPr>
          <a:xfrm>
            <a:off x="2388425" y="4964300"/>
            <a:ext cx="213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Introduction </a:t>
            </a:r>
            <a:endParaRPr b="1" sz="21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g2960abe2063_0_146"/>
          <p:cNvSpPr txBox="1"/>
          <p:nvPr/>
        </p:nvSpPr>
        <p:spPr>
          <a:xfrm>
            <a:off x="2425450" y="3909400"/>
            <a:ext cx="406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II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Economy Overview</a:t>
            </a:r>
            <a:endParaRPr b="1" sz="21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g2960abe2063_0_146"/>
          <p:cNvSpPr txBox="1"/>
          <p:nvPr/>
        </p:nvSpPr>
        <p:spPr>
          <a:xfrm>
            <a:off x="3002900" y="2812125"/>
            <a:ext cx="28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III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Primary Drivers of Inflation </a:t>
            </a:r>
            <a:endParaRPr b="1" sz="2100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g2960abe2063_0_146"/>
          <p:cNvSpPr txBox="1"/>
          <p:nvPr/>
        </p:nvSpPr>
        <p:spPr>
          <a:xfrm>
            <a:off x="4808949" y="2077200"/>
            <a:ext cx="168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IV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Food CPI </a:t>
            </a:r>
            <a:endParaRPr>
              <a:solidFill>
                <a:srgbClr val="002145"/>
              </a:solidFill>
            </a:endParaRPr>
          </a:p>
        </p:txBody>
      </p:sp>
      <p:sp>
        <p:nvSpPr>
          <p:cNvPr id="123" name="Google Shape;123;g2960abe2063_0_146"/>
          <p:cNvSpPr txBox="1"/>
          <p:nvPr/>
        </p:nvSpPr>
        <p:spPr>
          <a:xfrm>
            <a:off x="7903386" y="1385188"/>
            <a:ext cx="265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Labour Strikes</a:t>
            </a:r>
            <a:endParaRPr b="1" i="0" sz="2124" u="none" cap="none" strike="noStrike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g2960abe2063_0_146"/>
          <p:cNvSpPr txBox="1"/>
          <p:nvPr/>
        </p:nvSpPr>
        <p:spPr>
          <a:xfrm>
            <a:off x="12079650" y="2002702"/>
            <a:ext cx="613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24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VI</a:t>
            </a:r>
            <a:r>
              <a:rPr b="1" i="0" lang="en-US" sz="2124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Inflation </a:t>
            </a:r>
            <a:r>
              <a:rPr b="1" lang="en-US" sz="2124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Expectations </a:t>
            </a:r>
            <a:endParaRPr>
              <a:solidFill>
                <a:srgbClr val="002145"/>
              </a:solidFill>
            </a:endParaRPr>
          </a:p>
        </p:txBody>
      </p:sp>
      <p:sp>
        <p:nvSpPr>
          <p:cNvPr id="125" name="Google Shape;125;g2960abe2063_0_146"/>
          <p:cNvSpPr txBox="1"/>
          <p:nvPr/>
        </p:nvSpPr>
        <p:spPr>
          <a:xfrm>
            <a:off x="12996041" y="2830523"/>
            <a:ext cx="61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VII.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Statistical Modelling</a:t>
            </a:r>
            <a:endParaRPr b="1" i="0" sz="2124" u="none" cap="none" strike="noStrike">
              <a:solidFill>
                <a:srgbClr val="00214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960abe2063_0_146"/>
          <p:cNvSpPr txBox="1"/>
          <p:nvPr/>
        </p:nvSpPr>
        <p:spPr>
          <a:xfrm>
            <a:off x="13804156" y="3797193"/>
            <a:ext cx="613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24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VIII</a:t>
            </a:r>
            <a:r>
              <a:rPr b="1" i="0" lang="en-US" sz="2124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24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Risks </a:t>
            </a:r>
            <a:endParaRPr>
              <a:solidFill>
                <a:srgbClr val="002145"/>
              </a:solidFill>
            </a:endParaRPr>
          </a:p>
        </p:txBody>
      </p:sp>
      <p:sp>
        <p:nvSpPr>
          <p:cNvPr id="127" name="Google Shape;127;g2960abe2063_0_146"/>
          <p:cNvSpPr txBox="1"/>
          <p:nvPr/>
        </p:nvSpPr>
        <p:spPr>
          <a:xfrm>
            <a:off x="14229986" y="4970059"/>
            <a:ext cx="613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IX</a:t>
            </a:r>
            <a:r>
              <a:rPr b="1" i="0" lang="en-US" sz="2100" u="none" cap="none" strike="noStrike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en-US" sz="21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Q&amp;A </a:t>
            </a:r>
            <a:endParaRPr b="0" i="0" sz="1800" u="none" cap="none" strike="noStrike">
              <a:solidFill>
                <a:srgbClr val="0021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960abe2063_0_146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29" name="Google Shape;129;g2960abe2063_0_146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OUTLINE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g2960abe2063_0_146"/>
          <p:cNvSpPr txBox="1"/>
          <p:nvPr>
            <p:ph idx="12" type="sldNum"/>
          </p:nvPr>
        </p:nvSpPr>
        <p:spPr>
          <a:xfrm>
            <a:off x="15956150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961a06451e_0_122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961a06451e_0_122"/>
          <p:cNvSpPr txBox="1"/>
          <p:nvPr/>
        </p:nvSpPr>
        <p:spPr>
          <a:xfrm>
            <a:off x="457200" y="706125"/>
            <a:ext cx="938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Expected Inflation Deviations</a:t>
            </a:r>
            <a:endParaRPr/>
          </a:p>
        </p:txBody>
      </p:sp>
      <p:sp>
        <p:nvSpPr>
          <p:cNvPr id="444" name="Google Shape;444;g2961a06451e_0_12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445" name="Google Shape;445;g2961a06451e_0_12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INFLATION EXPECTATIONS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g2961a06451e_0_122"/>
          <p:cNvSpPr txBox="1"/>
          <p:nvPr>
            <p:ph idx="12" type="sldNum"/>
          </p:nvPr>
        </p:nvSpPr>
        <p:spPr>
          <a:xfrm>
            <a:off x="1590172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Google Shape;447;g2961a06451e_0_122"/>
          <p:cNvPicPr preferRelativeResize="0"/>
          <p:nvPr/>
        </p:nvPicPr>
        <p:blipFill rotWithShape="1">
          <a:blip r:embed="rId3">
            <a:alphaModFix/>
          </a:blip>
          <a:srcRect b="0" l="0" r="0" t="5132"/>
          <a:stretch/>
        </p:blipFill>
        <p:spPr>
          <a:xfrm>
            <a:off x="758825" y="1593975"/>
            <a:ext cx="11069350" cy="7846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g2961a06451e_0_122"/>
          <p:cNvCxnSpPr/>
          <p:nvPr/>
        </p:nvCxnSpPr>
        <p:spPr>
          <a:xfrm flipH="1">
            <a:off x="3701625" y="3117825"/>
            <a:ext cx="15300" cy="16788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g2961a06451e_0_122"/>
          <p:cNvSpPr txBox="1"/>
          <p:nvPr/>
        </p:nvSpPr>
        <p:spPr>
          <a:xfrm>
            <a:off x="4056300" y="3422625"/>
            <a:ext cx="15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Residual</a:t>
            </a:r>
            <a:endParaRPr sz="24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450" name="Google Shape;450;g2961a06451e_0_122"/>
          <p:cNvCxnSpPr/>
          <p:nvPr/>
        </p:nvCxnSpPr>
        <p:spPr>
          <a:xfrm flipH="1" rot="10800000">
            <a:off x="3732325" y="3699625"/>
            <a:ext cx="400200" cy="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g2961a06451e_0_122"/>
          <p:cNvSpPr txBox="1"/>
          <p:nvPr/>
        </p:nvSpPr>
        <p:spPr>
          <a:xfrm>
            <a:off x="12222725" y="323875"/>
            <a:ext cx="5922300" cy="9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Regressed line against inflation trend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collect residuals to form a metric of deviations from the trend of expected inflation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Softer labour market may increase hesitancy to strike and would make high wage increase demands difficult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61a06451e_0_132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961a06451e_0_132"/>
          <p:cNvSpPr txBox="1"/>
          <p:nvPr/>
        </p:nvSpPr>
        <p:spPr>
          <a:xfrm>
            <a:off x="457200" y="706123"/>
            <a:ext cx="165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Close to </a:t>
            </a: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Expected Inflation</a:t>
            </a:r>
            <a:endParaRPr/>
          </a:p>
        </p:txBody>
      </p:sp>
      <p:pic>
        <p:nvPicPr>
          <p:cNvPr id="459" name="Google Shape;459;g2961a06451e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50" y="1783950"/>
            <a:ext cx="10502425" cy="67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2961a06451e_0_132"/>
          <p:cNvSpPr/>
          <p:nvPr/>
        </p:nvSpPr>
        <p:spPr>
          <a:xfrm>
            <a:off x="12085925" y="-58550"/>
            <a:ext cx="6195900" cy="9676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dsds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961a06451e_0_13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462" name="Google Shape;462;g2961a06451e_0_13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RISK: INFLATION EXPECTATIONS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g2961a06451e_0_132"/>
          <p:cNvSpPr txBox="1"/>
          <p:nvPr>
            <p:ph idx="12" type="sldNum"/>
          </p:nvPr>
        </p:nvSpPr>
        <p:spPr>
          <a:xfrm>
            <a:off x="15901750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</a:rPr>
              <a:t>‹#›</a:t>
            </a:fld>
            <a:endParaRPr b="1" sz="2400">
              <a:solidFill>
                <a:schemeClr val="lt1"/>
              </a:solidFill>
            </a:endParaRPr>
          </a:p>
        </p:txBody>
      </p:sp>
      <p:sp>
        <p:nvSpPr>
          <p:cNvPr id="464" name="Google Shape;464;g2961a06451e_0_132"/>
          <p:cNvSpPr txBox="1"/>
          <p:nvPr/>
        </p:nvSpPr>
        <p:spPr>
          <a:xfrm>
            <a:off x="12222725" y="293025"/>
            <a:ext cx="5922300" cy="9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eviations from expected inflation have fallen since the beginning of the year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suggests actual inflation has followed expected inflation quite closely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18b147317_2_0"/>
          <p:cNvSpPr txBox="1"/>
          <p:nvPr/>
        </p:nvSpPr>
        <p:spPr>
          <a:xfrm>
            <a:off x="436174" y="578625"/>
            <a:ext cx="1365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618b147317_2_0"/>
          <p:cNvSpPr txBox="1"/>
          <p:nvPr/>
        </p:nvSpPr>
        <p:spPr>
          <a:xfrm>
            <a:off x="12231900" y="247725"/>
            <a:ext cx="5916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2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1" i="0" sz="215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g2618b147317_2_0"/>
          <p:cNvSpPr txBox="1"/>
          <p:nvPr/>
        </p:nvSpPr>
        <p:spPr>
          <a:xfrm>
            <a:off x="5089331" y="4774050"/>
            <a:ext cx="679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Hold target rate at 5%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arth globe: Americas with solid fill" id="473" name="Google Shape;473;g2618b14731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9285" y="9673519"/>
            <a:ext cx="456666" cy="45666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2618b147317_2_0"/>
          <p:cNvSpPr/>
          <p:nvPr/>
        </p:nvSpPr>
        <p:spPr>
          <a:xfrm>
            <a:off x="3839675" y="3601200"/>
            <a:ext cx="9295800" cy="31470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2618b147317_2_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476" name="Google Shape;476;g2618b147317_2_0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POLICY RECOMMENDATION 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g2618b147317_2_0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11f9ab691_1_0"/>
          <p:cNvSpPr txBox="1"/>
          <p:nvPr/>
        </p:nvSpPr>
        <p:spPr>
          <a:xfrm>
            <a:off x="493800" y="4239300"/>
            <a:ext cx="173004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MERCI!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ple Leaf with solid fill" id="484" name="Google Shape;484;g2611f9ab69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571" y="2218428"/>
            <a:ext cx="1372858" cy="1374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/>
        </p:nvSpPr>
        <p:spPr>
          <a:xfrm>
            <a:off x="3927233" y="3518104"/>
            <a:ext cx="10111800" cy="4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i="0" sz="8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sz="8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AVEZ-VOUS DES QUESTIONS?</a:t>
            </a:r>
            <a:endParaRPr b="1" sz="8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1" name="Google Shape;491;p32"/>
          <p:cNvCxnSpPr/>
          <p:nvPr/>
        </p:nvCxnSpPr>
        <p:spPr>
          <a:xfrm flipH="1" rot="10800000">
            <a:off x="5838600" y="4480814"/>
            <a:ext cx="6548700" cy="29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le Leaf with solid fill" id="136" name="Google Shape;136;g2960abe206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025" y="2200855"/>
            <a:ext cx="1372858" cy="13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960abe2063_0_0"/>
          <p:cNvSpPr txBox="1"/>
          <p:nvPr/>
        </p:nvSpPr>
        <p:spPr>
          <a:xfrm>
            <a:off x="5267093" y="3819750"/>
            <a:ext cx="775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Economy Overview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960abe2063_0_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39" name="Google Shape;139;g2960abe2063_0_0"/>
          <p:cNvSpPr txBox="1"/>
          <p:nvPr/>
        </p:nvSpPr>
        <p:spPr>
          <a:xfrm>
            <a:off x="385300" y="9807075"/>
            <a:ext cx="81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e7dc3ee03_0_12"/>
          <p:cNvSpPr/>
          <p:nvPr/>
        </p:nvSpPr>
        <p:spPr>
          <a:xfrm>
            <a:off x="12303900" y="532875"/>
            <a:ext cx="6195900" cy="9618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5e7dc3ee03_0_12"/>
          <p:cNvSpPr txBox="1"/>
          <p:nvPr/>
        </p:nvSpPr>
        <p:spPr>
          <a:xfrm>
            <a:off x="402950" y="9674075"/>
            <a:ext cx="81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25e7dc3ee03_0_12"/>
          <p:cNvSpPr txBox="1"/>
          <p:nvPr/>
        </p:nvSpPr>
        <p:spPr>
          <a:xfrm>
            <a:off x="11683081" y="2919540"/>
            <a:ext cx="563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5e7dc3ee03_0_12"/>
          <p:cNvSpPr txBox="1"/>
          <p:nvPr/>
        </p:nvSpPr>
        <p:spPr>
          <a:xfrm>
            <a:off x="12453750" y="918450"/>
            <a:ext cx="5635800" cy="89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2024, Canadian GDP is expected to fall by 0.30%, but there still remains a supply-demand gap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Unemployment increased slightly. Labor vacancy rate has fallen to 4.6% but still hasn’t reached pre-pandemic levels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Headline inflation has fallen but core inflation is still sticky. Demand will dampen across the world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g25e7dc3ee03_0_12"/>
          <p:cNvSpPr txBox="1"/>
          <p:nvPr/>
        </p:nvSpPr>
        <p:spPr>
          <a:xfrm>
            <a:off x="622060" y="1100412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Canadian and Global Economy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5e7dc3ee03_0_12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51" name="Google Shape;151;g25e7dc3ee03_0_12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CANADIAN &amp; GLOBAL ECONOMY OVERVIEW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g25e7dc3ee03_0_12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pic>
        <p:nvPicPr>
          <p:cNvPr id="153" name="Google Shape;153;g25e7dc3ee0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1822250"/>
            <a:ext cx="11476951" cy="74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60abe2063_0_360"/>
          <p:cNvSpPr/>
          <p:nvPr/>
        </p:nvSpPr>
        <p:spPr>
          <a:xfrm>
            <a:off x="12085934" y="-58540"/>
            <a:ext cx="6195900" cy="9921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960abe2063_0_360"/>
          <p:cNvSpPr txBox="1"/>
          <p:nvPr/>
        </p:nvSpPr>
        <p:spPr>
          <a:xfrm>
            <a:off x="12256375" y="354725"/>
            <a:ext cx="5635800" cy="9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import inflation rate of five major import partners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United States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China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Mexico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Germany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Japan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Weights calculated using linear regression with sum of coefficients equal to 1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import inflation is still higher than pre-pandemic levels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2960abe2063_0_360"/>
          <p:cNvSpPr txBox="1"/>
          <p:nvPr/>
        </p:nvSpPr>
        <p:spPr>
          <a:xfrm>
            <a:off x="507558" y="645710"/>
            <a:ext cx="1778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Import-Push Inflation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960abe2063_0_360"/>
          <p:cNvSpPr txBox="1"/>
          <p:nvPr/>
        </p:nvSpPr>
        <p:spPr>
          <a:xfrm>
            <a:off x="770647" y="3211351"/>
            <a:ext cx="397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2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2960abe2063_0_36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64" name="Google Shape;164;g2960abe2063_0_360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IMPORT-PUSH </a:t>
            </a: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INFLATION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g2960abe2063_0_360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sp>
        <p:nvSpPr>
          <p:cNvPr id="166" name="Google Shape;166;g2960abe2063_0_360"/>
          <p:cNvSpPr txBox="1"/>
          <p:nvPr/>
        </p:nvSpPr>
        <p:spPr>
          <a:xfrm>
            <a:off x="12365975" y="645700"/>
            <a:ext cx="56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g2960abe2063_0_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8915"/>
            <a:ext cx="12085924" cy="746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5e7dc3ee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623" y="1599752"/>
            <a:ext cx="11406754" cy="740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e7dc3ee03_0_0"/>
          <p:cNvSpPr/>
          <p:nvPr/>
        </p:nvSpPr>
        <p:spPr>
          <a:xfrm>
            <a:off x="-11662" y="10929651"/>
            <a:ext cx="18311317" cy="3894909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75" name="Google Shape;175;g25e7dc3ee03_0_0"/>
          <p:cNvSpPr txBox="1"/>
          <p:nvPr/>
        </p:nvSpPr>
        <p:spPr>
          <a:xfrm>
            <a:off x="402950" y="9674075"/>
            <a:ext cx="8144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g25e7dc3ee03_0_0"/>
          <p:cNvSpPr txBox="1"/>
          <p:nvPr/>
        </p:nvSpPr>
        <p:spPr>
          <a:xfrm>
            <a:off x="11683081" y="2919540"/>
            <a:ext cx="5635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arth globe: Americas with solid fill" id="177" name="Google Shape;177;g25e7dc3ee0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9285" y="9673519"/>
            <a:ext cx="456666" cy="456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5e7dc3ee03_0_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179" name="Google Shape;179;g25e7dc3ee03_0_0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PRIMARY DRIVERS OF INFLATION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g25e7dc3ee0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842" y="3118274"/>
            <a:ext cx="829759" cy="82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5e7dc3ee0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5099" y="4304932"/>
            <a:ext cx="829759" cy="82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5e7dc3ee03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2846" y="6674746"/>
            <a:ext cx="829759" cy="82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5e7dc3ee03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800000">
            <a:off x="3623209" y="2013787"/>
            <a:ext cx="829750" cy="7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5e7dc3ee03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4609" y="5549355"/>
            <a:ext cx="710728" cy="71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5e7dc3ee03_0_0"/>
          <p:cNvSpPr txBox="1"/>
          <p:nvPr>
            <p:ph idx="12" type="sldNum"/>
          </p:nvPr>
        </p:nvSpPr>
        <p:spPr>
          <a:xfrm>
            <a:off x="15927775" y="97860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g25e7dc3ee03_0_0"/>
          <p:cNvSpPr txBox="1"/>
          <p:nvPr/>
        </p:nvSpPr>
        <p:spPr>
          <a:xfrm>
            <a:off x="409448" y="5641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Primary Drivers of Inflation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5e7dc3ee03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4924" y="7714166"/>
            <a:ext cx="926307" cy="93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le Leaf with solid fill" id="193" name="Google Shape;193;g2960abe2063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025" y="2200855"/>
            <a:ext cx="1372858" cy="13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960abe2063_0_250"/>
          <p:cNvSpPr txBox="1"/>
          <p:nvPr/>
        </p:nvSpPr>
        <p:spPr>
          <a:xfrm>
            <a:off x="5267100" y="4737150"/>
            <a:ext cx="7753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Food CPI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960abe2063_0_250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12092100" y="0"/>
            <a:ext cx="6195900" cy="9618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424810" y="567537"/>
            <a:ext cx="174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145"/>
                </a:solidFill>
                <a:latin typeface="Open Sans"/>
                <a:ea typeface="Open Sans"/>
                <a:cs typeface="Open Sans"/>
                <a:sym typeface="Open Sans"/>
              </a:rPr>
              <a:t>CPI Categories Decomposition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1683081" y="2919540"/>
            <a:ext cx="5635815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12249650" y="2650650"/>
            <a:ext cx="59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-12476" y="9618364"/>
            <a:ext cx="18311317" cy="3721887"/>
          </a:xfrm>
          <a:custGeom>
            <a:rect b="b" l="l" r="r" t="t"/>
            <a:pathLst>
              <a:path extrusionOk="0" h="1537970" w="7566660">
                <a:moveTo>
                  <a:pt x="0" y="0"/>
                </a:moveTo>
                <a:lnTo>
                  <a:pt x="0" y="107950"/>
                </a:lnTo>
                <a:lnTo>
                  <a:pt x="0" y="148590"/>
                </a:lnTo>
                <a:lnTo>
                  <a:pt x="0" y="1092200"/>
                </a:lnTo>
                <a:lnTo>
                  <a:pt x="0" y="1167130"/>
                </a:lnTo>
                <a:lnTo>
                  <a:pt x="0" y="1252220"/>
                </a:lnTo>
                <a:lnTo>
                  <a:pt x="3641090" y="1252220"/>
                </a:lnTo>
                <a:lnTo>
                  <a:pt x="3759200" y="1537970"/>
                </a:lnTo>
                <a:lnTo>
                  <a:pt x="3877310" y="1252220"/>
                </a:lnTo>
                <a:lnTo>
                  <a:pt x="7566660" y="1252220"/>
                </a:lnTo>
                <a:lnTo>
                  <a:pt x="7566660" y="1167130"/>
                </a:lnTo>
                <a:lnTo>
                  <a:pt x="7566660" y="1092200"/>
                </a:lnTo>
                <a:lnTo>
                  <a:pt x="7566660" y="148590"/>
                </a:lnTo>
                <a:lnTo>
                  <a:pt x="7566660" y="107950"/>
                </a:lnTo>
                <a:lnTo>
                  <a:pt x="7566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145"/>
          </a:solidFill>
          <a:ln>
            <a:noFill/>
          </a:ln>
        </p:spPr>
      </p:sp>
      <p:sp>
        <p:nvSpPr>
          <p:cNvPr id="206" name="Google Shape;206;p5"/>
          <p:cNvSpPr txBox="1"/>
          <p:nvPr/>
        </p:nvSpPr>
        <p:spPr>
          <a:xfrm>
            <a:off x="385300" y="9807075"/>
            <a:ext cx="81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18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CPI CATEGORIES DECOMPOSITION</a:t>
            </a:r>
            <a:endParaRPr b="1" i="0" sz="2124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5"/>
          <p:cNvSpPr txBox="1"/>
          <p:nvPr>
            <p:ph idx="12" type="sldNum"/>
          </p:nvPr>
        </p:nvSpPr>
        <p:spPr>
          <a:xfrm>
            <a:off x="15519775" y="9786075"/>
            <a:ext cx="254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36" y="1306425"/>
            <a:ext cx="9893239" cy="8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12256500" y="567525"/>
            <a:ext cx="5635800" cy="87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Take correlation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matrix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CPI </a:t>
            </a: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categories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 high, positive correlation (red) as connected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centrality mapping algorithm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10350300" y="1327250"/>
            <a:ext cx="166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Positive Correlation</a:t>
            </a:r>
            <a:endParaRPr sz="2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0534438" y="8078775"/>
            <a:ext cx="166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Negative</a:t>
            </a:r>
            <a:endParaRPr sz="2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Correlation</a:t>
            </a:r>
            <a:endParaRPr sz="2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