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599" r:id="rId3"/>
    <p:sldId id="697" r:id="rId4"/>
    <p:sldId id="698" r:id="rId5"/>
    <p:sldId id="695" r:id="rId6"/>
    <p:sldId id="600" r:id="rId7"/>
    <p:sldId id="601"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tinsky, Ilan" initials="VI" lastIdx="1" clrIdx="0">
    <p:extLst>
      <p:ext uri="{19B8F6BF-5375-455C-9EA6-DF929625EA0E}">
        <p15:presenceInfo xmlns:p15="http://schemas.microsoft.com/office/powerpoint/2012/main" userId="S-1-5-21-3458574638-2780845101-4193349012-168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7" autoAdjust="0"/>
    <p:restoredTop sz="94719" autoAdjust="0"/>
  </p:normalViewPr>
  <p:slideViewPr>
    <p:cSldViewPr snapToGrid="0">
      <p:cViewPr varScale="1">
        <p:scale>
          <a:sx n="107" d="100"/>
          <a:sy n="107" d="100"/>
        </p:scale>
        <p:origin x="636"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4A8EDAA-F52B-084D-BABB-11AA12282F8E}" type="datetimeFigureOut">
              <a:rPr lang="en-US" smtClean="0"/>
              <a:t>3/11/2025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02BBB6E-E24E-E94A-AAEB-FEC14A5214FB}" type="slidenum">
              <a:rPr lang="en-US" smtClean="0"/>
              <a:t>‹#›</a:t>
            </a:fld>
            <a:endParaRPr lang="en-US"/>
          </a:p>
        </p:txBody>
      </p:sp>
    </p:spTree>
    <p:extLst>
      <p:ext uri="{BB962C8B-B14F-4D97-AF65-F5344CB8AC3E}">
        <p14:creationId xmlns:p14="http://schemas.microsoft.com/office/powerpoint/2010/main" val="12767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2BBB6E-E24E-E94A-AAEB-FEC14A5214FB}" type="slidenum">
              <a:rPr lang="en-US" smtClean="0"/>
              <a:t>3</a:t>
            </a:fld>
            <a:endParaRPr lang="en-US"/>
          </a:p>
        </p:txBody>
      </p:sp>
    </p:spTree>
    <p:extLst>
      <p:ext uri="{BB962C8B-B14F-4D97-AF65-F5344CB8AC3E}">
        <p14:creationId xmlns:p14="http://schemas.microsoft.com/office/powerpoint/2010/main" val="213532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8E107A5F-7981-C42C-199A-0C6E645B4B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54063" indent="-288925">
              <a:defRPr b="1">
                <a:solidFill>
                  <a:schemeClr val="tx1"/>
                </a:solidFill>
                <a:latin typeface="Tahoma" panose="020B0604030504040204" pitchFamily="34" charset="0"/>
                <a:ea typeface="MS PGothic" panose="020B0600070205080204" pitchFamily="34" charset="-128"/>
              </a:defRPr>
            </a:lvl2pPr>
            <a:lvl3pPr marL="1158875" indent="-231775">
              <a:defRPr b="1">
                <a:solidFill>
                  <a:schemeClr val="tx1"/>
                </a:solidFill>
                <a:latin typeface="Tahoma" panose="020B0604030504040204" pitchFamily="34" charset="0"/>
                <a:ea typeface="MS PGothic" panose="020B0600070205080204" pitchFamily="34" charset="-128"/>
              </a:defRPr>
            </a:lvl3pPr>
            <a:lvl4pPr marL="1624013" indent="-231775">
              <a:defRPr b="1">
                <a:solidFill>
                  <a:schemeClr val="tx1"/>
                </a:solidFill>
                <a:latin typeface="Tahoma" panose="020B0604030504040204" pitchFamily="34" charset="0"/>
                <a:ea typeface="MS PGothic" panose="020B0600070205080204" pitchFamily="34" charset="-128"/>
              </a:defRPr>
            </a:lvl4pPr>
            <a:lvl5pPr marL="2087563" indent="-231775">
              <a:defRPr b="1">
                <a:solidFill>
                  <a:schemeClr val="tx1"/>
                </a:solidFill>
                <a:latin typeface="Tahoma" panose="020B0604030504040204" pitchFamily="34" charset="0"/>
                <a:ea typeface="MS PGothic" panose="020B0600070205080204" pitchFamily="34" charset="-128"/>
              </a:defRPr>
            </a:lvl5pPr>
            <a:lvl6pPr marL="2544763" indent="-231775"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3001963" indent="-231775"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59163" indent="-231775"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916363" indent="-231775"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A197FFA1-D801-AE4F-81EA-0A5202F7D7A0}" type="slidenum">
              <a:rPr lang="zh-CN" altLang="en-US" b="0" smtClean="0">
                <a:latin typeface="Arial" panose="020B0604020202020204" pitchFamily="34" charset="0"/>
                <a:ea typeface="SimSun" panose="02010600030101010101" pitchFamily="2" charset="-122"/>
              </a:rPr>
              <a:pPr/>
              <a:t>6</a:t>
            </a:fld>
            <a:endParaRPr lang="en-US" altLang="zh-CN" b="0">
              <a:latin typeface="Arial" panose="020B0604020202020204" pitchFamily="34" charset="0"/>
              <a:ea typeface="SimSun" panose="02010600030101010101" pitchFamily="2" charset="-122"/>
            </a:endParaRPr>
          </a:p>
        </p:txBody>
      </p:sp>
      <p:sp>
        <p:nvSpPr>
          <p:cNvPr id="75778" name="Rectangle 2">
            <a:extLst>
              <a:ext uri="{FF2B5EF4-FFF2-40B4-BE49-F238E27FC236}">
                <a16:creationId xmlns:a16="http://schemas.microsoft.com/office/drawing/2014/main" id="{8542BF16-5A10-55DA-5684-DC52D6FE4C84}"/>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6DF78B47-0030-84C5-A49A-822091694C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9780-F4A7-4357-BEB5-EBCC284295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8C67B1-5055-47E2-93F4-8CC321718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E63B03-2A93-49DF-B8A2-3B6B8DD0872B}"/>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F45F434B-F7E0-459B-B0F0-8D008085E8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05D2EF-76F4-495C-954A-EEA62A1FC399}"/>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236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2E1A-4378-4F95-9FA6-BF31F554CA7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C87017-FBBD-4D95-9A11-0CC1995013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5BC12D-AF9E-4608-8C72-D5C46214842D}"/>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A7DFC34E-9B09-42F7-84DA-983CB1F8FF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65A582-63B9-496F-8748-5DB38DC236B5}"/>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2394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E0AD9-3542-41FB-AAF9-8DBD4231F0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2CF82F-3728-4604-8977-9B658524BB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94FF04-D13A-4C2B-96E1-182DD00A8832}"/>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16773503-8363-4077-8DD3-2899CFCE9A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E6BAE-E786-4582-8A32-B564978D905F}"/>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87847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5652-E589-49F8-956A-A04D5C27F6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135A5F-66F8-4687-9CC8-9FAE8414D8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A77DDF-CFC6-4CD2-AA00-C3587589C625}"/>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2A476910-C663-4143-9E36-076A0198BE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5B7972-126E-48E2-8B29-3CD46E0C766B}"/>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5983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76FB-61BF-4CA3-9E3E-C8EAB324F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5FCD05C-B83F-43BA-8E21-F09094A3B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7B16AE-A058-419F-9939-B64F7F2D3618}"/>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F1D98FA4-D4A1-46E5-8BBB-CD6662ED3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5C1849-644E-4C51-84D6-0AB4C2B04972}"/>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55991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F909-667D-4A0D-9888-F5C725A031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D19689-A5A1-4D05-AF36-6248CDFF07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872EDAB-351E-4D99-9D0B-B1450F9A20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EEE7C5-C894-4474-8CE3-E4C006A03B76}"/>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78F7D34B-6BF6-4CA3-ABF4-286DF3A6819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0F1189-69F0-47C4-96AB-97D5F77D01F0}"/>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57992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BE3C-622D-4A43-848E-1E3B4902108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AA72C8-EFFC-49CA-A0E7-BB301C310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A4F5DC-870F-4FBF-86BB-5F42C30486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0F76263-1BE8-4F34-94BC-C649160EE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D9AC31-321F-4963-91C8-F186E61424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295F2E-B1EB-458D-804F-D5A897069C07}"/>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8" name="Footer Placeholder 7">
            <a:extLst>
              <a:ext uri="{FF2B5EF4-FFF2-40B4-BE49-F238E27FC236}">
                <a16:creationId xmlns:a16="http://schemas.microsoft.com/office/drawing/2014/main" id="{237AE90D-3B2C-47E1-9DDF-9095768AD7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EF6B0B-F71B-434D-8F31-0F41A61FAEFD}"/>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6863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4FBC-2755-4116-81CB-9129607CDD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06AD05-8102-41EF-9025-8838AC622374}"/>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4" name="Footer Placeholder 3">
            <a:extLst>
              <a:ext uri="{FF2B5EF4-FFF2-40B4-BE49-F238E27FC236}">
                <a16:creationId xmlns:a16="http://schemas.microsoft.com/office/drawing/2014/main" id="{5D984EBD-025E-4E2C-A08F-36A432F6300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90B0AF1-FBD7-4BFE-97F3-ED7DD701A08D}"/>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40083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F5DF3-F680-401B-BE99-F1CCFA33BAE3}"/>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3" name="Footer Placeholder 2">
            <a:extLst>
              <a:ext uri="{FF2B5EF4-FFF2-40B4-BE49-F238E27FC236}">
                <a16:creationId xmlns:a16="http://schemas.microsoft.com/office/drawing/2014/main" id="{CF7E4B03-4F22-47A0-9B62-0B763B95D33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4BED6-E9FE-43B2-9151-27FF7420D2BE}"/>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51598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CCF8-74ED-45DD-AEC8-AC2F00E81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BD30A6-B8AE-4574-9CD2-BEF005C31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2EAC338-C5F0-4E2B-9BB4-8DB55AE2C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63B8A9-28C0-4655-841F-630436D0BEC1}"/>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B8A5840F-7FC5-464A-BD1F-517CF93E1F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F28100-D792-4D2B-9696-FCC5D821FADF}"/>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25842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0B1C-03A4-4507-9D0B-6C019B455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4738739-E5A5-48DA-9514-474654F55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10B74C-88AD-4C1C-8835-620C048FB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47CFBC-A569-4771-9168-38D858FC855E}"/>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05583E06-D069-43F4-83D7-2177AEA5AE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3D7072-2E75-43CA-B28A-5906A3FC06F5}"/>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96278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DFE3B-3EED-4003-BB05-9812F21E0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8B3A4B-DEF1-4087-A08B-FD502E7D3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2F2D4D-4E1C-480F-A88B-8485114BA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108F8F55-78F4-4937-A796-DCA0A719A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06DFCA1-465E-4595-A7BD-BFE4E424A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976D1-706B-449C-9B8B-492ABBDF0D05}" type="slidenum">
              <a:rPr lang="en-CA" smtClean="0"/>
              <a:t>‹#›</a:t>
            </a:fld>
            <a:endParaRPr lang="en-CA"/>
          </a:p>
        </p:txBody>
      </p:sp>
    </p:spTree>
    <p:extLst>
      <p:ext uri="{BB962C8B-B14F-4D97-AF65-F5344CB8AC3E}">
        <p14:creationId xmlns:p14="http://schemas.microsoft.com/office/powerpoint/2010/main" val="390737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4653-8BC7-45DA-BDD5-E0BFCD8688B3}"/>
              </a:ext>
            </a:extLst>
          </p:cNvPr>
          <p:cNvSpPr>
            <a:spLocks noGrp="1"/>
          </p:cNvSpPr>
          <p:nvPr>
            <p:ph type="title"/>
          </p:nvPr>
        </p:nvSpPr>
        <p:spPr/>
        <p:txBody>
          <a:bodyPr/>
          <a:lstStyle/>
          <a:p>
            <a:r>
              <a:rPr lang="en-US" dirty="0"/>
              <a:t>Class </a:t>
            </a:r>
            <a:r>
              <a:rPr lang="en-US"/>
              <a:t>12 Licensing</a:t>
            </a:r>
            <a:endParaRPr lang="en-CA" dirty="0"/>
          </a:p>
        </p:txBody>
      </p:sp>
    </p:spTree>
    <p:extLst>
      <p:ext uri="{BB962C8B-B14F-4D97-AF65-F5344CB8AC3E}">
        <p14:creationId xmlns:p14="http://schemas.microsoft.com/office/powerpoint/2010/main" val="172137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2F400613-E607-CA74-D14C-CDE5F2691333}"/>
              </a:ext>
            </a:extLst>
          </p:cNvPr>
          <p:cNvSpPr>
            <a:spLocks noGrp="1"/>
          </p:cNvSpPr>
          <p:nvPr>
            <p:ph type="title"/>
          </p:nvPr>
        </p:nvSpPr>
        <p:spPr>
          <a:xfrm>
            <a:off x="2152650" y="409576"/>
            <a:ext cx="7886700" cy="1325563"/>
          </a:xfrm>
        </p:spPr>
        <p:txBody>
          <a:bodyPr/>
          <a:lstStyle/>
          <a:p>
            <a:pPr eaLnBrk="1" hangingPunct="1"/>
            <a:r>
              <a:rPr lang="en-US" altLang="en-US" b="1"/>
              <a:t>Licensing </a:t>
            </a:r>
          </a:p>
        </p:txBody>
      </p:sp>
      <p:sp>
        <p:nvSpPr>
          <p:cNvPr id="47107" name="Rectangle 3">
            <a:extLst>
              <a:ext uri="{FF2B5EF4-FFF2-40B4-BE49-F238E27FC236}">
                <a16:creationId xmlns:a16="http://schemas.microsoft.com/office/drawing/2014/main" id="{598CB80F-99C9-4B68-0B80-9AEDF65828A6}"/>
              </a:ext>
            </a:extLst>
          </p:cNvPr>
          <p:cNvSpPr>
            <a:spLocks noGrp="1" noChangeArrowheads="1"/>
          </p:cNvSpPr>
          <p:nvPr>
            <p:ph idx="1"/>
          </p:nvPr>
        </p:nvSpPr>
        <p:spPr>
          <a:xfrm>
            <a:off x="2152650" y="1600201"/>
            <a:ext cx="7886700" cy="4576763"/>
          </a:xfrm>
        </p:spPr>
        <p:txBody>
          <a:bodyPr rtlCol="0">
            <a:normAutofit fontScale="85000" lnSpcReduction="20000"/>
          </a:bodyPr>
          <a:lstStyle/>
          <a:p>
            <a:pPr eaLnBrk="1" hangingPunct="1">
              <a:lnSpc>
                <a:spcPct val="80000"/>
              </a:lnSpc>
              <a:defRPr/>
            </a:pPr>
            <a:r>
              <a:rPr lang="en-US" altLang="en-US" dirty="0"/>
              <a:t>Licensing: Firm A’s agreement to give Firm B the rights to use A’s proprietary technology (such as a patent) or trademark (such as a corporate logo) for a royalty fee paid to A by B.  </a:t>
            </a:r>
          </a:p>
          <a:p>
            <a:pPr eaLnBrk="1" hangingPunct="1">
              <a:lnSpc>
                <a:spcPct val="80000"/>
              </a:lnSpc>
              <a:defRPr/>
            </a:pPr>
            <a:r>
              <a:rPr lang="en-US" altLang="en-US" dirty="0"/>
              <a:t> If a firm has a valuable intangible property (e.g. patents, inventions, formulas, processes, design copyrights, methods systems etc.) that can generate value by producing  some unique goods or services that can be sold in some foreign country it can extract the value of that property by  either exploiting it by producing these goods and services on its own  and exporting them  to that country ,or extract the  value of the property by licensing it to a firm that can produce these goods or services  in that  country  more efficiently.</a:t>
            </a:r>
          </a:p>
          <a:p>
            <a:pPr eaLnBrk="1" hangingPunct="1">
              <a:lnSpc>
                <a:spcPct val="80000"/>
              </a:lnSpc>
              <a:defRPr/>
            </a:pPr>
            <a:r>
              <a:rPr lang="en-US" altLang="en-US" dirty="0"/>
              <a:t>Extraction of value in that way has the following advantages</a:t>
            </a:r>
          </a:p>
          <a:p>
            <a:pPr marL="2571750" lvl="8">
              <a:lnSpc>
                <a:spcPct val="80000"/>
              </a:lnSpc>
              <a:spcBef>
                <a:spcPts val="750"/>
              </a:spcBef>
              <a:defRPr/>
            </a:pPr>
            <a:r>
              <a:rPr lang="en-US" altLang="en-US" sz="2650" dirty="0"/>
              <a:t>It Requires less resources</a:t>
            </a:r>
          </a:p>
          <a:p>
            <a:pPr marL="2571750" lvl="8">
              <a:lnSpc>
                <a:spcPct val="80000"/>
              </a:lnSpc>
              <a:spcBef>
                <a:spcPts val="750"/>
              </a:spcBef>
              <a:defRPr/>
            </a:pPr>
            <a:r>
              <a:rPr lang="en-US" altLang="en-US" sz="2650" dirty="0"/>
              <a:t>It can be used to test a new market</a:t>
            </a:r>
          </a:p>
          <a:p>
            <a:pPr marL="2571750" lvl="8">
              <a:lnSpc>
                <a:spcPct val="80000"/>
              </a:lnSpc>
              <a:spcBef>
                <a:spcPts val="750"/>
              </a:spcBef>
              <a:defRPr/>
            </a:pPr>
            <a:r>
              <a:rPr lang="en-US" altLang="en-US" sz="2650" dirty="0"/>
              <a:t>Jump barriers to  both exporting and FDI</a:t>
            </a:r>
          </a:p>
          <a:p>
            <a:pPr lvl="7">
              <a:buFont typeface="Arial" panose="020B0604020202020204" pitchFamily="34" charset="0"/>
              <a:buNone/>
              <a:defRPr/>
            </a:pPr>
            <a:endParaRPr lang="en-US" altLang="en-US" sz="2350" dirty="0">
              <a:latin typeface="Times New Roman" panose="02020603050405020304" pitchFamily="18" charset="0"/>
            </a:endParaRPr>
          </a:p>
        </p:txBody>
      </p:sp>
      <p:sp>
        <p:nvSpPr>
          <p:cNvPr id="70659" name="Slide Number Placeholder 1">
            <a:extLst>
              <a:ext uri="{FF2B5EF4-FFF2-40B4-BE49-F238E27FC236}">
                <a16:creationId xmlns:a16="http://schemas.microsoft.com/office/drawing/2014/main" id="{A312CCAC-4C45-BA91-8A88-F6C63BAFFF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8294CDC9-B452-7E47-AA6E-C452829206DB}" type="slidenum">
              <a:rPr lang="zh-CN" altLang="en-US" sz="1400" b="0">
                <a:latin typeface="Times New Roman" panose="02020603050405020304" pitchFamily="18" charset="0"/>
              </a:rPr>
              <a:pPr/>
              <a:t>2</a:t>
            </a:fld>
            <a:endParaRPr lang="en-US" altLang="zh-CN" sz="1400" b="0">
              <a:latin typeface="Times New Roman" panose="02020603050405020304" pitchFamily="18" charset="0"/>
            </a:endParaRPr>
          </a:p>
        </p:txBody>
      </p:sp>
      <p:pic>
        <p:nvPicPr>
          <p:cNvPr id="70660" name="Picture 4">
            <a:extLst>
              <a:ext uri="{FF2B5EF4-FFF2-40B4-BE49-F238E27FC236}">
                <a16:creationId xmlns:a16="http://schemas.microsoft.com/office/drawing/2014/main" id="{BDEB2409-DD06-376B-0085-5EC2C365ED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2CB69B6B-18B3-12C6-BF70-C1AD4B82DCEE}"/>
              </a:ext>
            </a:extLst>
          </p:cNvPr>
          <p:cNvSpPr>
            <a:spLocks noGrp="1"/>
          </p:cNvSpPr>
          <p:nvPr>
            <p:ph type="title"/>
          </p:nvPr>
        </p:nvSpPr>
        <p:spPr/>
        <p:txBody>
          <a:bodyPr/>
          <a:lstStyle/>
          <a:p>
            <a:r>
              <a:rPr lang="en-US" altLang="en-US"/>
              <a:t>The costs of licensing </a:t>
            </a:r>
            <a:endParaRPr lang="en-CA" altLang="en-US"/>
          </a:p>
        </p:txBody>
      </p:sp>
      <p:sp>
        <p:nvSpPr>
          <p:cNvPr id="71682" name="Content Placeholder 2">
            <a:extLst>
              <a:ext uri="{FF2B5EF4-FFF2-40B4-BE49-F238E27FC236}">
                <a16:creationId xmlns:a16="http://schemas.microsoft.com/office/drawing/2014/main" id="{A5285C59-0BD1-3826-8F8D-713E7788E456}"/>
              </a:ext>
            </a:extLst>
          </p:cNvPr>
          <p:cNvSpPr>
            <a:spLocks noGrp="1" noChangeArrowheads="1"/>
          </p:cNvSpPr>
          <p:nvPr>
            <p:ph idx="1"/>
          </p:nvPr>
        </p:nvSpPr>
        <p:spPr/>
        <p:txBody>
          <a:bodyPr>
            <a:normAutofit fontScale="92500" lnSpcReduction="10000"/>
          </a:bodyPr>
          <a:lstStyle/>
          <a:p>
            <a:r>
              <a:rPr lang="en-US" altLang="en-US"/>
              <a:t>There are significant costs to the licensor. These involve: 1) costs of protection of intellectual property,2) costs  establishing the license agreement and  3) maintaining the agreement</a:t>
            </a:r>
          </a:p>
          <a:p>
            <a:endParaRPr lang="en-US" altLang="en-US"/>
          </a:p>
          <a:p>
            <a:r>
              <a:rPr lang="en-US" altLang="en-US"/>
              <a:t>Protection costs are not solely the costs  of registering one’s patents  or trade mark, but potentially entail litigation to defend the intellectual property. Establishment costs  include search for suitable licensees, communication ,training, equipment testing, etc. The greater the complexity of modifying the underlying intellectual property ,the more difficult is to effectively employ a licensing strategy .</a:t>
            </a:r>
          </a:p>
          <a:p>
            <a:r>
              <a:rPr lang="en-US" altLang="en-US"/>
              <a:t>Maintenance costs include back up services for licensees ,audit, on going market research , monitoring costs. </a:t>
            </a:r>
            <a:endParaRPr lang="en-CA"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AFF478C-B236-EDBE-98E0-78DC18FDB937}"/>
              </a:ext>
            </a:extLst>
          </p:cNvPr>
          <p:cNvSpPr>
            <a:spLocks noGrp="1"/>
          </p:cNvSpPr>
          <p:nvPr>
            <p:ph type="title"/>
          </p:nvPr>
        </p:nvSpPr>
        <p:spPr/>
        <p:txBody>
          <a:bodyPr/>
          <a:lstStyle/>
          <a:p>
            <a:r>
              <a:rPr lang="en-US" altLang="en-US"/>
              <a:t>Unattractive markets for Licensing</a:t>
            </a:r>
            <a:endParaRPr lang="en-CA" altLang="en-US"/>
          </a:p>
        </p:txBody>
      </p:sp>
      <p:sp>
        <p:nvSpPr>
          <p:cNvPr id="72706" name="Content Placeholder 2">
            <a:extLst>
              <a:ext uri="{FF2B5EF4-FFF2-40B4-BE49-F238E27FC236}">
                <a16:creationId xmlns:a16="http://schemas.microsoft.com/office/drawing/2014/main" id="{44E35AF4-783D-05E9-A318-EB40409B6D74}"/>
              </a:ext>
            </a:extLst>
          </p:cNvPr>
          <p:cNvSpPr>
            <a:spLocks noGrp="1" noChangeArrowheads="1"/>
          </p:cNvSpPr>
          <p:nvPr>
            <p:ph idx="1"/>
          </p:nvPr>
        </p:nvSpPr>
        <p:spPr/>
        <p:txBody>
          <a:bodyPr/>
          <a:lstStyle/>
          <a:p>
            <a:r>
              <a:rPr lang="en-US" altLang="en-US"/>
              <a:t>Countries with low  </a:t>
            </a:r>
            <a:r>
              <a:rPr lang="en-US" altLang="en-US" i="1"/>
              <a:t>de facto </a:t>
            </a:r>
            <a:r>
              <a:rPr lang="en-US" altLang="en-US"/>
              <a:t>levels of intellectual property protection</a:t>
            </a:r>
          </a:p>
          <a:p>
            <a:r>
              <a:rPr lang="en-US" altLang="en-US"/>
              <a:t>Regulatory schemes governing licensing. In France, Spain and Ireland  licenses are not valid until approved by the government </a:t>
            </a:r>
          </a:p>
          <a:p>
            <a:r>
              <a:rPr lang="en-US" altLang="en-US"/>
              <a:t>Prohibitions in some places of granting exclusive  rights to certain products or territories (to prevent  reduction in competition)</a:t>
            </a:r>
          </a:p>
          <a:p>
            <a:r>
              <a:rPr lang="en-US" altLang="en-US"/>
              <a:t>Foreign exchange controls or high taxation of royalties</a:t>
            </a:r>
          </a:p>
          <a:p>
            <a:r>
              <a:rPr lang="en-US" altLang="en-US"/>
              <a:t>Regulatory limits on the level of royalties</a:t>
            </a:r>
          </a:p>
          <a:p>
            <a:endParaRPr lang="en-US" altLang="en-US"/>
          </a:p>
          <a:p>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5A86635B-0C6D-0209-6848-C166EC709BF2}"/>
              </a:ext>
            </a:extLst>
          </p:cNvPr>
          <p:cNvSpPr>
            <a:spLocks noGrp="1"/>
          </p:cNvSpPr>
          <p:nvPr>
            <p:ph type="title"/>
          </p:nvPr>
        </p:nvSpPr>
        <p:spPr/>
        <p:txBody>
          <a:bodyPr/>
          <a:lstStyle/>
          <a:p>
            <a:pPr eaLnBrk="1" hangingPunct="1"/>
            <a:r>
              <a:rPr lang="en-US" altLang="en-US"/>
              <a:t>Franchising</a:t>
            </a:r>
            <a:endParaRPr lang="en-CA" altLang="en-US"/>
          </a:p>
        </p:txBody>
      </p:sp>
      <p:sp>
        <p:nvSpPr>
          <p:cNvPr id="73730" name="Content Placeholder 2">
            <a:extLst>
              <a:ext uri="{FF2B5EF4-FFF2-40B4-BE49-F238E27FC236}">
                <a16:creationId xmlns:a16="http://schemas.microsoft.com/office/drawing/2014/main" id="{DB887A7E-E78A-AFE1-FDA3-5694A8714CCC}"/>
              </a:ext>
            </a:extLst>
          </p:cNvPr>
          <p:cNvSpPr>
            <a:spLocks noGrp="1" noChangeArrowheads="1"/>
          </p:cNvSpPr>
          <p:nvPr>
            <p:ph idx="1"/>
          </p:nvPr>
        </p:nvSpPr>
        <p:spPr/>
        <p:txBody>
          <a:bodyPr>
            <a:normAutofit fontScale="92500"/>
          </a:bodyPr>
          <a:lstStyle/>
          <a:p>
            <a:pPr eaLnBrk="1" hangingPunct="1"/>
            <a:r>
              <a:rPr lang="en-US" altLang="en-US"/>
              <a:t>Franchising is a specialized form of licensing in which the franchisor not only grants the use of an intangible asset (often a trade-mark) but also operationally assists the franchisee  on a continuing basis (e.g. through promotion, provision of supplies, training etc.)</a:t>
            </a:r>
          </a:p>
          <a:p>
            <a:pPr eaLnBrk="1" hangingPunct="1"/>
            <a:r>
              <a:rPr lang="en-US" altLang="en-US"/>
              <a:t>Franchisors  may penetrate a foreign country by dealing with individual franchisees  or setting up a </a:t>
            </a:r>
            <a:r>
              <a:rPr lang="en-US" altLang="en-US" i="1">
                <a:solidFill>
                  <a:srgbClr val="FF0000"/>
                </a:solidFill>
              </a:rPr>
              <a:t>master franchise </a:t>
            </a:r>
            <a:r>
              <a:rPr lang="en-US" altLang="en-US"/>
              <a:t>and giving that organization the rights to open outlets on its own or develop  sub-franchisees in the country or the region.</a:t>
            </a:r>
          </a:p>
          <a:p>
            <a:pPr eaLnBrk="1" hangingPunct="1"/>
            <a:r>
              <a:rPr lang="en-US" altLang="en-US"/>
              <a:t> To establish such  systems of franchises the franchisor must be well- known in the country. Lesser known franchisors usually establish company- owned outlets that serve as a show case to attract new franchisees</a:t>
            </a:r>
          </a:p>
          <a:p>
            <a:pPr eaLnBrk="1" hangingPunct="1"/>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4FA917E2-1E57-2B97-D8FE-EC248002CCF5}"/>
              </a:ext>
            </a:extLst>
          </p:cNvPr>
          <p:cNvSpPr>
            <a:spLocks noGrp="1"/>
          </p:cNvSpPr>
          <p:nvPr>
            <p:ph type="title"/>
          </p:nvPr>
        </p:nvSpPr>
        <p:spPr/>
        <p:txBody>
          <a:bodyPr/>
          <a:lstStyle/>
          <a:p>
            <a:pPr eaLnBrk="1" hangingPunct="1"/>
            <a:r>
              <a:rPr lang="en-US" altLang="en-US" b="1"/>
              <a:t>When does Licensing not Work?</a:t>
            </a:r>
          </a:p>
        </p:txBody>
      </p:sp>
      <p:sp>
        <p:nvSpPr>
          <p:cNvPr id="74754" name="Rectangle 3">
            <a:extLst>
              <a:ext uri="{FF2B5EF4-FFF2-40B4-BE49-F238E27FC236}">
                <a16:creationId xmlns:a16="http://schemas.microsoft.com/office/drawing/2014/main" id="{36094DC7-35C8-A362-9124-83A4E677FB96}"/>
              </a:ext>
            </a:extLst>
          </p:cNvPr>
          <p:cNvSpPr>
            <a:spLocks noGrp="1" noChangeArrowheads="1"/>
          </p:cNvSpPr>
          <p:nvPr>
            <p:ph idx="1"/>
          </p:nvPr>
        </p:nvSpPr>
        <p:spPr>
          <a:xfrm>
            <a:off x="2198688" y="2286000"/>
            <a:ext cx="7772400" cy="4114800"/>
          </a:xfrm>
        </p:spPr>
        <p:txBody>
          <a:bodyPr/>
          <a:lstStyle/>
          <a:p>
            <a:pPr marL="514350" lvl="2">
              <a:lnSpc>
                <a:spcPct val="80000"/>
              </a:lnSpc>
              <a:spcBef>
                <a:spcPts val="750"/>
              </a:spcBef>
            </a:pPr>
            <a:r>
              <a:rPr lang="en-US" altLang="en-US" sz="2800"/>
              <a:t>Asymmetry of knowledge (Market Failure)</a:t>
            </a:r>
          </a:p>
          <a:p>
            <a:pPr marL="514350" lvl="2">
              <a:lnSpc>
                <a:spcPct val="80000"/>
              </a:lnSpc>
              <a:spcBef>
                <a:spcPts val="750"/>
              </a:spcBef>
            </a:pPr>
            <a:r>
              <a:rPr lang="en-US" altLang="en-US" sz="2800"/>
              <a:t>Risk of appropriation</a:t>
            </a:r>
          </a:p>
          <a:p>
            <a:pPr marL="514350" lvl="2">
              <a:lnSpc>
                <a:spcPct val="80000"/>
              </a:lnSpc>
              <a:spcBef>
                <a:spcPts val="750"/>
              </a:spcBef>
            </a:pPr>
            <a:r>
              <a:rPr lang="en-US" altLang="en-US" sz="2800"/>
              <a:t>Inability to ensure quality</a:t>
            </a:r>
          </a:p>
        </p:txBody>
      </p:sp>
      <p:sp>
        <p:nvSpPr>
          <p:cNvPr id="74755" name="Slide Number Placeholder 1">
            <a:extLst>
              <a:ext uri="{FF2B5EF4-FFF2-40B4-BE49-F238E27FC236}">
                <a16:creationId xmlns:a16="http://schemas.microsoft.com/office/drawing/2014/main" id="{E19A49D9-AE85-F500-0A23-50FEC5639B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9695B168-536E-CA40-B963-37C88C81082E}" type="slidenum">
              <a:rPr lang="zh-CN" altLang="en-US" sz="1400" b="0">
                <a:latin typeface="Times New Roman" panose="02020603050405020304" pitchFamily="18" charset="0"/>
              </a:rPr>
              <a:pPr/>
              <a:t>6</a:t>
            </a:fld>
            <a:endParaRPr lang="en-US" altLang="zh-CN" sz="1400" b="0">
              <a:latin typeface="Times New Roman" panose="02020603050405020304" pitchFamily="18" charset="0"/>
            </a:endParaRPr>
          </a:p>
        </p:txBody>
      </p:sp>
      <p:pic>
        <p:nvPicPr>
          <p:cNvPr id="74756" name="Picture 4">
            <a:extLst>
              <a:ext uri="{FF2B5EF4-FFF2-40B4-BE49-F238E27FC236}">
                <a16:creationId xmlns:a16="http://schemas.microsoft.com/office/drawing/2014/main" id="{0ED42DEE-6F54-8A6D-6F91-85B66CB465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3111C416-5D7D-D6A7-114E-D795ED0019E3}"/>
              </a:ext>
            </a:extLst>
          </p:cNvPr>
          <p:cNvSpPr>
            <a:spLocks noGrp="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Licensing</a:t>
            </a:r>
          </a:p>
        </p:txBody>
      </p:sp>
      <p:sp>
        <p:nvSpPr>
          <p:cNvPr id="49155" name="Rectangle 3">
            <a:extLst>
              <a:ext uri="{FF2B5EF4-FFF2-40B4-BE49-F238E27FC236}">
                <a16:creationId xmlns:a16="http://schemas.microsoft.com/office/drawing/2014/main" id="{31328DA1-1FD2-C691-1B56-2062C09CBC3A}"/>
              </a:ext>
            </a:extLst>
          </p:cNvPr>
          <p:cNvSpPr>
            <a:spLocks noGrp="1" noChangeArrowheads="1"/>
          </p:cNvSpPr>
          <p:nvPr>
            <p:ph idx="1"/>
          </p:nvPr>
        </p:nvSpPr>
        <p:spPr>
          <a:xfrm>
            <a:off x="2209800" y="1905000"/>
            <a:ext cx="7772400" cy="4357688"/>
          </a:xfrm>
        </p:spPr>
        <p:txBody>
          <a:bodyPr rtlCol="0">
            <a:normAutofit lnSpcReduction="10000"/>
          </a:bodyPr>
          <a:lstStyle/>
          <a:p>
            <a:pPr>
              <a:lnSpc>
                <a:spcPct val="80000"/>
              </a:lnSpc>
              <a:buNone/>
              <a:defRPr/>
            </a:pPr>
            <a:r>
              <a:rPr lang="en-US" altLang="en-US" sz="2400" dirty="0">
                <a:latin typeface="Times New Roman" panose="02020603050405020304" pitchFamily="18" charset="0"/>
              </a:rPr>
              <a:t>    </a:t>
            </a:r>
            <a:r>
              <a:rPr lang="en-US" altLang="en-US" sz="2400" dirty="0">
                <a:solidFill>
                  <a:srgbClr val="FF0000"/>
                </a:solidFill>
                <a:latin typeface="Times New Roman" panose="02020603050405020304" pitchFamily="18" charset="0"/>
              </a:rPr>
              <a:t>Specific Risks:</a:t>
            </a:r>
          </a:p>
          <a:p>
            <a:pPr lvl="1">
              <a:defRPr/>
            </a:pPr>
            <a:r>
              <a:rPr lang="en-US" altLang="en-US" dirty="0">
                <a:latin typeface="Times New Roman" panose="02020603050405020304" pitchFamily="18" charset="0"/>
              </a:rPr>
              <a:t> </a:t>
            </a:r>
            <a:r>
              <a:rPr lang="en-US" altLang="en-US" sz="2000" dirty="0">
                <a:latin typeface="Times New Roman" panose="02020603050405020304" pitchFamily="18" charset="0"/>
              </a:rPr>
              <a:t>Loss of competitive advantage.</a:t>
            </a:r>
          </a:p>
          <a:p>
            <a:pPr lvl="1">
              <a:defRPr/>
            </a:pPr>
            <a:r>
              <a:rPr lang="en-US" altLang="en-US" sz="2000" dirty="0">
                <a:latin typeface="Times New Roman" panose="02020603050405020304" pitchFamily="18" charset="0"/>
              </a:rPr>
              <a:t> Risk of creating a competitor</a:t>
            </a:r>
          </a:p>
          <a:p>
            <a:pPr lvl="1">
              <a:defRPr/>
            </a:pPr>
            <a:r>
              <a:rPr lang="en-US" altLang="en-US" sz="2000" dirty="0">
                <a:latin typeface="Times New Roman" panose="02020603050405020304" pitchFamily="18" charset="0"/>
              </a:rPr>
              <a:t> Risks to reputation</a:t>
            </a:r>
          </a:p>
          <a:p>
            <a:pPr lvl="1">
              <a:defRPr/>
            </a:pPr>
            <a:r>
              <a:rPr lang="en-US" altLang="en-US" sz="2000" dirty="0">
                <a:latin typeface="Times New Roman" panose="02020603050405020304" pitchFamily="18" charset="0"/>
              </a:rPr>
              <a:t> Regulatory difficulties</a:t>
            </a:r>
          </a:p>
          <a:p>
            <a:pPr>
              <a:lnSpc>
                <a:spcPct val="80000"/>
              </a:lnSpc>
              <a:buNone/>
              <a:defRPr/>
            </a:pPr>
            <a:endParaRPr lang="en-US" altLang="en-US" sz="2400" dirty="0">
              <a:latin typeface="Times New Roman" panose="02020603050405020304" pitchFamily="18" charset="0"/>
            </a:endParaRPr>
          </a:p>
          <a:p>
            <a:pPr>
              <a:lnSpc>
                <a:spcPct val="80000"/>
              </a:lnSpc>
              <a:buNone/>
              <a:defRPr/>
            </a:pPr>
            <a:r>
              <a:rPr lang="en-US" altLang="en-US" sz="2400" dirty="0">
                <a:latin typeface="Times New Roman" panose="02020603050405020304" pitchFamily="18" charset="0"/>
              </a:rPr>
              <a:t>     </a:t>
            </a:r>
            <a:r>
              <a:rPr lang="en-US" altLang="en-US" sz="2400" dirty="0">
                <a:solidFill>
                  <a:srgbClr val="FF0000"/>
                </a:solidFill>
                <a:latin typeface="Times New Roman" panose="02020603050405020304" pitchFamily="18" charset="0"/>
              </a:rPr>
              <a:t>Risk mitigation:</a:t>
            </a:r>
            <a:r>
              <a:rPr lang="en-US" altLang="en-US" sz="2400" dirty="0">
                <a:latin typeface="Times New Roman" panose="02020603050405020304" pitchFamily="18" charset="0"/>
              </a:rPr>
              <a:t> </a:t>
            </a:r>
          </a:p>
          <a:p>
            <a:pPr lvl="1">
              <a:lnSpc>
                <a:spcPct val="80000"/>
              </a:lnSpc>
              <a:defRPr/>
            </a:pPr>
            <a:r>
              <a:rPr lang="en-US" altLang="en-US" sz="2000" dirty="0">
                <a:latin typeface="Times New Roman" panose="02020603050405020304" pitchFamily="18" charset="0"/>
              </a:rPr>
              <a:t>Know better a potential licensee (due diligence)</a:t>
            </a:r>
          </a:p>
          <a:p>
            <a:pPr lvl="1">
              <a:lnSpc>
                <a:spcPct val="80000"/>
              </a:lnSpc>
              <a:defRPr/>
            </a:pPr>
            <a:r>
              <a:rPr lang="en-US" altLang="en-US" sz="2000" dirty="0">
                <a:latin typeface="Times New Roman" panose="02020603050405020304" pitchFamily="18" charset="0"/>
              </a:rPr>
              <a:t>Monitor and have clauses in contracts  allowing termination of license.</a:t>
            </a:r>
          </a:p>
          <a:p>
            <a:pPr lvl="1">
              <a:lnSpc>
                <a:spcPct val="80000"/>
              </a:lnSpc>
              <a:defRPr/>
            </a:pPr>
            <a:r>
              <a:rPr lang="en-US" altLang="en-US" sz="2000" dirty="0">
                <a:latin typeface="Times New Roman" panose="02020603050405020304" pitchFamily="18" charset="0"/>
              </a:rPr>
              <a:t>Innovate (Shorter shelf life)</a:t>
            </a:r>
          </a:p>
          <a:p>
            <a:pPr lvl="1">
              <a:lnSpc>
                <a:spcPct val="80000"/>
              </a:lnSpc>
              <a:buNone/>
              <a:defRPr/>
            </a:pPr>
            <a:r>
              <a:rPr lang="en-US" altLang="en-US" sz="2000" dirty="0">
                <a:latin typeface="Times New Roman" panose="02020603050405020304" pitchFamily="18" charset="0"/>
              </a:rPr>
              <a:t> </a:t>
            </a:r>
          </a:p>
          <a:p>
            <a:pPr lvl="1">
              <a:lnSpc>
                <a:spcPct val="80000"/>
              </a:lnSpc>
              <a:buNone/>
              <a:defRPr/>
            </a:pPr>
            <a:r>
              <a:rPr lang="en-US" altLang="en-US" sz="2000" dirty="0">
                <a:latin typeface="Times New Roman" panose="02020603050405020304" pitchFamily="18" charset="0"/>
              </a:rPr>
              <a:t>  </a:t>
            </a:r>
            <a:r>
              <a:rPr lang="en-US" altLang="en-US" sz="3600" dirty="0">
                <a:solidFill>
                  <a:srgbClr val="FF0000"/>
                </a:solidFill>
                <a:latin typeface="Times New Roman" panose="02020603050405020304" pitchFamily="18" charset="0"/>
              </a:rPr>
              <a:t>If it does not work consider </a:t>
            </a:r>
            <a:r>
              <a:rPr lang="en-US" altLang="en-US" sz="4800" dirty="0">
                <a:solidFill>
                  <a:srgbClr val="FF0000"/>
                </a:solidFill>
                <a:latin typeface="Times New Roman" panose="02020603050405020304" pitchFamily="18" charset="0"/>
              </a:rPr>
              <a:t>FDI</a:t>
            </a:r>
          </a:p>
          <a:p>
            <a:pPr lvl="1">
              <a:lnSpc>
                <a:spcPct val="80000"/>
              </a:lnSpc>
              <a:defRPr/>
            </a:pPr>
            <a:endParaRPr lang="en-US" altLang="en-US" sz="3600" dirty="0">
              <a:latin typeface="Times New Roman" panose="02020603050405020304" pitchFamily="18" charset="0"/>
            </a:endParaRPr>
          </a:p>
        </p:txBody>
      </p:sp>
      <p:sp>
        <p:nvSpPr>
          <p:cNvPr id="76803" name="Slide Number Placeholder 1">
            <a:extLst>
              <a:ext uri="{FF2B5EF4-FFF2-40B4-BE49-F238E27FC236}">
                <a16:creationId xmlns:a16="http://schemas.microsoft.com/office/drawing/2014/main" id="{AB3640FD-FE40-0996-2E3A-260C02574E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F9C69BB2-929C-EF48-8AC9-888497B6A255}" type="slidenum">
              <a:rPr lang="zh-CN" altLang="en-US" sz="1400" b="0">
                <a:latin typeface="Times New Roman" panose="02020603050405020304" pitchFamily="18" charset="0"/>
              </a:rPr>
              <a:pPr/>
              <a:t>7</a:t>
            </a:fld>
            <a:endParaRPr lang="en-US" altLang="zh-CN" sz="1400" b="0">
              <a:latin typeface="Times New Roman" panose="02020603050405020304" pitchFamily="18" charset="0"/>
            </a:endParaRPr>
          </a:p>
        </p:txBody>
      </p:sp>
      <p:pic>
        <p:nvPicPr>
          <p:cNvPr id="76804" name="Picture 4">
            <a:extLst>
              <a:ext uri="{FF2B5EF4-FFF2-40B4-BE49-F238E27FC236}">
                <a16:creationId xmlns:a16="http://schemas.microsoft.com/office/drawing/2014/main" id="{71C0ACC0-8DF3-7454-A6E6-34CE199FA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1193</TotalTime>
  <Words>579</Words>
  <Application>Microsoft Office PowerPoint</Application>
  <PresentationFormat>Widescreen</PresentationFormat>
  <Paragraphs>45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Times New Roman</vt:lpstr>
      <vt:lpstr>Office Theme</vt:lpstr>
      <vt:lpstr>Class 12 Licensing</vt:lpstr>
      <vt:lpstr>Licensing </vt:lpstr>
      <vt:lpstr>The costs of licensing </vt:lpstr>
      <vt:lpstr>Unattractive markets for Licensing</vt:lpstr>
      <vt:lpstr>Franchising</vt:lpstr>
      <vt:lpstr>When does Licensing not Work?</vt:lpstr>
      <vt:lpstr>Licensing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Goes Global Notes</dc:title>
  <dc:creator>Ilan Vertinsky</dc:creator>
  <cp:lastModifiedBy>Vertinsky, Ilan</cp:lastModifiedBy>
  <cp:revision>59</cp:revision>
  <cp:lastPrinted>2025-02-10T20:12:26Z</cp:lastPrinted>
  <dcterms:created xsi:type="dcterms:W3CDTF">2021-05-23T00:21:10Z</dcterms:created>
  <dcterms:modified xsi:type="dcterms:W3CDTF">2025-03-11T20:52:58Z</dcterms:modified>
</cp:coreProperties>
</file>