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57" r:id="rId4"/>
    <p:sldId id="258" r:id="rId5"/>
    <p:sldId id="259" r:id="rId6"/>
    <p:sldId id="261" r:id="rId7"/>
    <p:sldId id="262" r:id="rId8"/>
    <p:sldId id="263" r:id="rId9"/>
    <p:sldId id="260"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5"/>
  </p:normalViewPr>
  <p:slideViewPr>
    <p:cSldViewPr>
      <p:cViewPr varScale="1">
        <p:scale>
          <a:sx n="107" d="100"/>
          <a:sy n="107" d="100"/>
        </p:scale>
        <p:origin x="1734" y="102"/>
      </p:cViewPr>
      <p:guideLst>
        <p:guide orient="horz" pos="2160"/>
        <p:guide pos="2880"/>
      </p:guideLst>
    </p:cSldViewPr>
  </p:slideViewPr>
  <p:notesTextViewPr>
    <p:cViewPr>
      <p:scale>
        <a:sx n="1" d="1"/>
        <a:sy n="1" d="1"/>
      </p:scale>
      <p:origin x="0" y="0"/>
    </p:cViewPr>
  </p:notesTextViewPr>
  <p:sorterViewPr>
    <p:cViewPr>
      <p:scale>
        <a:sx n="100" d="100"/>
        <a:sy n="100" d="100"/>
      </p:scale>
      <p:origin x="0" y="-69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A84E82F-78A7-4858-8AEE-0882F66CFE50}" type="datetimeFigureOut">
              <a:rPr lang="en-US" smtClean="0"/>
              <a:t>3/4/2025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32A87A3-F63D-4FAF-AF7B-E95AB3D807E3}" type="slidenum">
              <a:rPr lang="en-US" smtClean="0"/>
              <a:t>‹#›</a:t>
            </a:fld>
            <a:endParaRPr lang="en-US"/>
          </a:p>
        </p:txBody>
      </p:sp>
    </p:spTree>
    <p:extLst>
      <p:ext uri="{BB962C8B-B14F-4D97-AF65-F5344CB8AC3E}">
        <p14:creationId xmlns:p14="http://schemas.microsoft.com/office/powerpoint/2010/main" val="255607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A87A3-F63D-4FAF-AF7B-E95AB3D807E3}" type="slidenum">
              <a:rPr lang="en-US" smtClean="0"/>
              <a:t>3</a:t>
            </a:fld>
            <a:endParaRPr lang="en-US"/>
          </a:p>
        </p:txBody>
      </p:sp>
    </p:spTree>
    <p:extLst>
      <p:ext uri="{BB962C8B-B14F-4D97-AF65-F5344CB8AC3E}">
        <p14:creationId xmlns:p14="http://schemas.microsoft.com/office/powerpoint/2010/main" val="33274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19527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112146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302573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240116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22269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210516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12438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361973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41139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425725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AF8EC-7165-4AE0-8CB7-B4C809F1BB8C}" type="datetimeFigureOut">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8104F7-2EB6-443C-8DA7-7E7F0AAA6960}" type="slidenum">
              <a:rPr lang="en-US" smtClean="0"/>
              <a:t>‹#›</a:t>
            </a:fld>
            <a:endParaRPr lang="en-US" dirty="0"/>
          </a:p>
        </p:txBody>
      </p:sp>
    </p:spTree>
    <p:extLst>
      <p:ext uri="{BB962C8B-B14F-4D97-AF65-F5344CB8AC3E}">
        <p14:creationId xmlns:p14="http://schemas.microsoft.com/office/powerpoint/2010/main" val="2171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AF8EC-7165-4AE0-8CB7-B4C809F1BB8C}" type="datetimeFigureOut">
              <a:rPr lang="en-US" smtClean="0"/>
              <a:t>3/4/2025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104F7-2EB6-443C-8DA7-7E7F0AAA6960}" type="slidenum">
              <a:rPr lang="en-US" smtClean="0"/>
              <a:t>‹#›</a:t>
            </a:fld>
            <a:endParaRPr lang="en-US" dirty="0"/>
          </a:p>
        </p:txBody>
      </p:sp>
    </p:spTree>
    <p:extLst>
      <p:ext uri="{BB962C8B-B14F-4D97-AF65-F5344CB8AC3E}">
        <p14:creationId xmlns:p14="http://schemas.microsoft.com/office/powerpoint/2010/main" val="1844970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Ilan.Vertinsky11@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Class 16:The Global/Regional Corporation: Contradiction in terms?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980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609600" y="1981200"/>
            <a:ext cx="8229600" cy="4297363"/>
          </a:xfrm>
        </p:spPr>
        <p:txBody>
          <a:bodyPr>
            <a:normAutofit/>
          </a:bodyPr>
          <a:lstStyle/>
          <a:p>
            <a:pPr marL="0" indent="0">
              <a:buNone/>
            </a:pPr>
            <a:endParaRPr lang="en-US" dirty="0"/>
          </a:p>
          <a:p>
            <a:r>
              <a:rPr lang="en-US" dirty="0"/>
              <a:t>Global Corporation ideal image and reality</a:t>
            </a:r>
          </a:p>
          <a:p>
            <a:r>
              <a:rPr lang="en-US" dirty="0"/>
              <a:t>Crafting a Cosmopolitan Strategy </a:t>
            </a:r>
          </a:p>
          <a:p>
            <a:r>
              <a:rPr lang="en-US" dirty="0"/>
              <a:t>Regional strategies</a:t>
            </a:r>
          </a:p>
          <a:p>
            <a:r>
              <a:rPr lang="en-US" dirty="0"/>
              <a:t>Group exercise</a:t>
            </a:r>
          </a:p>
          <a:p>
            <a:pPr marL="0" indent="0">
              <a:buNone/>
            </a:pPr>
            <a:r>
              <a:rPr lang="en-US" dirty="0"/>
              <a:t> </a:t>
            </a:r>
          </a:p>
        </p:txBody>
      </p:sp>
    </p:spTree>
    <p:extLst>
      <p:ext uri="{BB962C8B-B14F-4D97-AF65-F5344CB8AC3E}">
        <p14:creationId xmlns:p14="http://schemas.microsoft.com/office/powerpoint/2010/main" val="324606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Global Corporation : ideal image and reality</a:t>
            </a:r>
          </a:p>
        </p:txBody>
      </p:sp>
      <p:sp>
        <p:nvSpPr>
          <p:cNvPr id="3" name="Content Placeholder 2"/>
          <p:cNvSpPr>
            <a:spLocks noGrp="1"/>
          </p:cNvSpPr>
          <p:nvPr>
            <p:ph idx="1"/>
          </p:nvPr>
        </p:nvSpPr>
        <p:spPr/>
        <p:txBody>
          <a:bodyPr>
            <a:normAutofit fontScale="85000" lnSpcReduction="10000"/>
          </a:bodyPr>
          <a:lstStyle/>
          <a:p>
            <a:r>
              <a:rPr lang="en-US" dirty="0"/>
              <a:t>Ideal vision: corporations which ignore geographic boundaries when serving markets and building supply chains. </a:t>
            </a:r>
          </a:p>
          <a:p>
            <a:r>
              <a:rPr lang="en-US" dirty="0"/>
              <a:t>“The true global company has no home base” (response of 63% of respondents in HBR survey)</a:t>
            </a:r>
          </a:p>
          <a:p>
            <a:r>
              <a:rPr lang="en-US" dirty="0"/>
              <a:t>Reality : the vast majority of firms are deeply rooted in their country;(Estimate: 90% of the world’s people will never leave the country they were born in)</a:t>
            </a:r>
          </a:p>
          <a:p>
            <a:r>
              <a:rPr lang="en-US" dirty="0"/>
              <a:t>The corporate  global world is one that is between the stateless ideal and the distinct nation states</a:t>
            </a:r>
          </a:p>
          <a:p>
            <a:endParaRPr lang="en-US" dirty="0"/>
          </a:p>
          <a:p>
            <a:endParaRPr lang="en-US" dirty="0"/>
          </a:p>
        </p:txBody>
      </p:sp>
    </p:spTree>
    <p:extLst>
      <p:ext uri="{BB962C8B-B14F-4D97-AF65-F5344CB8AC3E}">
        <p14:creationId xmlns:p14="http://schemas.microsoft.com/office/powerpoint/2010/main" val="196148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global strategy possible?</a:t>
            </a:r>
          </a:p>
        </p:txBody>
      </p:sp>
      <p:sp>
        <p:nvSpPr>
          <p:cNvPr id="3" name="Content Placeholder 2"/>
          <p:cNvSpPr>
            <a:spLocks noGrp="1"/>
          </p:cNvSpPr>
          <p:nvPr>
            <p:ph idx="1"/>
          </p:nvPr>
        </p:nvSpPr>
        <p:spPr/>
        <p:txBody>
          <a:bodyPr>
            <a:normAutofit fontScale="85000" lnSpcReduction="10000"/>
          </a:bodyPr>
          <a:lstStyle/>
          <a:p>
            <a:r>
              <a:rPr lang="en-US" dirty="0"/>
              <a:t>Law of distances continues to apply</a:t>
            </a:r>
          </a:p>
          <a:p>
            <a:r>
              <a:rPr lang="en-US" dirty="0"/>
              <a:t>It is possible to have a global strategy but it must be based not on elimination of distances among people, cultures , and places but on understanding them and responding appropriately.</a:t>
            </a:r>
          </a:p>
          <a:p>
            <a:r>
              <a:rPr lang="en-US" dirty="0"/>
              <a:t>The mind- set ,strategy , organization , and employees of global firms will not be oriented toward global citizenship model implicit in corporate rhetoric.</a:t>
            </a:r>
          </a:p>
          <a:p>
            <a:r>
              <a:rPr lang="en-US" dirty="0"/>
              <a:t>They will start with a strong grasp of one’s roots –recognize differences and similarities and flag differences that matter and deal with them</a:t>
            </a:r>
          </a:p>
        </p:txBody>
      </p:sp>
    </p:spTree>
    <p:extLst>
      <p:ext uri="{BB962C8B-B14F-4D97-AF65-F5344CB8AC3E}">
        <p14:creationId xmlns:p14="http://schemas.microsoft.com/office/powerpoint/2010/main" val="313424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the cosmopolitan Strategy</a:t>
            </a:r>
          </a:p>
        </p:txBody>
      </p:sp>
      <p:sp>
        <p:nvSpPr>
          <p:cNvPr id="3" name="Content Placeholder 2"/>
          <p:cNvSpPr>
            <a:spLocks noGrp="1"/>
          </p:cNvSpPr>
          <p:nvPr>
            <p:ph idx="1"/>
          </p:nvPr>
        </p:nvSpPr>
        <p:spPr/>
        <p:txBody>
          <a:bodyPr>
            <a:normAutofit fontScale="92500" lnSpcReduction="10000"/>
          </a:bodyPr>
          <a:lstStyle/>
          <a:p>
            <a:r>
              <a:rPr lang="en-US" dirty="0"/>
              <a:t>Adaptation-adjust to differences between  countries and respond to local needs</a:t>
            </a:r>
          </a:p>
          <a:p>
            <a:r>
              <a:rPr lang="en-US" dirty="0"/>
              <a:t>Aggregation –overcome differences to achieve economies to scale and scope across national borders </a:t>
            </a:r>
          </a:p>
          <a:p>
            <a:r>
              <a:rPr lang="en-US" dirty="0"/>
              <a:t>Arbitrage-exploit differences  by buying low in one country and sell for more in another</a:t>
            </a:r>
          </a:p>
          <a:p>
            <a:r>
              <a:rPr lang="en-US" dirty="0"/>
              <a:t>The combination of these strategies must be tailored to the company’s industry, position, capabilities and intent.</a:t>
            </a:r>
          </a:p>
          <a:p>
            <a:endParaRPr lang="en-US" dirty="0"/>
          </a:p>
        </p:txBody>
      </p:sp>
    </p:spTree>
    <p:extLst>
      <p:ext uri="{BB962C8B-B14F-4D97-AF65-F5344CB8AC3E}">
        <p14:creationId xmlns:p14="http://schemas.microsoft.com/office/powerpoint/2010/main" val="89784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Choice of markets to serve and Supply Chains to use</a:t>
            </a:r>
          </a:p>
        </p:txBody>
      </p:sp>
      <p:sp>
        <p:nvSpPr>
          <p:cNvPr id="3" name="Content Placeholder 2"/>
          <p:cNvSpPr>
            <a:spLocks noGrp="1"/>
          </p:cNvSpPr>
          <p:nvPr>
            <p:ph idx="1"/>
          </p:nvPr>
        </p:nvSpPr>
        <p:spPr/>
        <p:txBody>
          <a:bodyPr>
            <a:normAutofit fontScale="85000" lnSpcReduction="20000"/>
          </a:bodyPr>
          <a:lstStyle/>
          <a:p>
            <a:r>
              <a:rPr lang="en-US" dirty="0"/>
              <a:t>It is not feasible to invest in each market</a:t>
            </a:r>
          </a:p>
          <a:p>
            <a:r>
              <a:rPr lang="en-US" dirty="0"/>
              <a:t>Zero-on places where you can add real value . This requires deep understanding of the  selected markets and demonstrating deep commitment there to customers , suppliers, governments and the public  at large (as opposed to pushing standardized products and forcing others to conform to your way of doing business) .</a:t>
            </a:r>
          </a:p>
          <a:p>
            <a:r>
              <a:rPr lang="en-US" dirty="0"/>
              <a:t>Choices of supply chains  must consider the value they  provide to the suppliers and the host country . Exceedingly low cost supply chains may be vulnerable to protectionist governments at home and abroad.</a:t>
            </a:r>
          </a:p>
          <a:p>
            <a:endParaRPr lang="en-US" dirty="0"/>
          </a:p>
        </p:txBody>
      </p:sp>
    </p:spTree>
    <p:extLst>
      <p:ext uri="{BB962C8B-B14F-4D97-AF65-F5344CB8AC3E}">
        <p14:creationId xmlns:p14="http://schemas.microsoft.com/office/powerpoint/2010/main" val="421863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reality of regions</a:t>
            </a:r>
          </a:p>
        </p:txBody>
      </p:sp>
      <p:sp>
        <p:nvSpPr>
          <p:cNvPr id="3" name="Content Placeholder 2"/>
          <p:cNvSpPr>
            <a:spLocks noGrp="1"/>
          </p:cNvSpPr>
          <p:nvPr>
            <p:ph idx="1"/>
          </p:nvPr>
        </p:nvSpPr>
        <p:spPr/>
        <p:txBody>
          <a:bodyPr>
            <a:normAutofit lnSpcReduction="10000"/>
          </a:bodyPr>
          <a:lstStyle/>
          <a:p>
            <a:r>
              <a:rPr lang="en-US" dirty="0"/>
              <a:t>Statistics show that international trade is highly regional.</a:t>
            </a:r>
          </a:p>
          <a:p>
            <a:r>
              <a:rPr lang="en-US" dirty="0"/>
              <a:t>Many of the multinationals derive most of their trade from their home region(  What about Zara?)</a:t>
            </a:r>
          </a:p>
          <a:p>
            <a:r>
              <a:rPr lang="en-US" dirty="0"/>
              <a:t>Regionalized strategies and organizations are not half-way between globalization and sole focus on home. Regional strategies can serve as part of globalization strategies</a:t>
            </a:r>
          </a:p>
        </p:txBody>
      </p:sp>
    </p:spTree>
    <p:extLst>
      <p:ext uri="{BB962C8B-B14F-4D97-AF65-F5344CB8AC3E}">
        <p14:creationId xmlns:p14="http://schemas.microsoft.com/office/powerpoint/2010/main" val="327727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Strategies</a:t>
            </a:r>
          </a:p>
        </p:txBody>
      </p:sp>
      <p:sp>
        <p:nvSpPr>
          <p:cNvPr id="3" name="Content Placeholder 2"/>
          <p:cNvSpPr>
            <a:spLocks noGrp="1"/>
          </p:cNvSpPr>
          <p:nvPr>
            <p:ph idx="1"/>
          </p:nvPr>
        </p:nvSpPr>
        <p:spPr/>
        <p:txBody>
          <a:bodyPr>
            <a:normAutofit fontScale="70000" lnSpcReduction="20000"/>
          </a:bodyPr>
          <a:lstStyle/>
          <a:p>
            <a:r>
              <a:rPr lang="en-US" dirty="0"/>
              <a:t>Home base strategy: main risk—running out of space to grow</a:t>
            </a:r>
          </a:p>
          <a:p>
            <a:r>
              <a:rPr lang="en-US" dirty="0"/>
              <a:t>Portfolio strategy: setting up or acquiring operations outside the region that reports directly to the home base---It takes a long time to establish the corporation in a new region and it is more difficult to deal with rivals away from home</a:t>
            </a:r>
          </a:p>
          <a:p>
            <a:r>
              <a:rPr lang="en-US" dirty="0"/>
              <a:t>The hub strategy : building regional bases or hubs  that provide  a variety of resources or services to local country operations, this to  enjoy economies to scale and scope where operations in each country are small .Often this strategy is an interim step to develop a stand alone operation(e.g., establish regional headquarters).</a:t>
            </a:r>
          </a:p>
          <a:p>
            <a:r>
              <a:rPr lang="en-US" dirty="0"/>
              <a:t> The platform strategy: as the hubs do  across countries platforms spread fixed costs across regions. They tend to be important for backend operations.</a:t>
            </a:r>
          </a:p>
          <a:p>
            <a:r>
              <a:rPr lang="en-US" dirty="0"/>
              <a:t>The mandate strategy: giving particular regions the mandate to supply particular products or services or perform particular roles.  </a:t>
            </a:r>
          </a:p>
          <a:p>
            <a:endParaRPr lang="en-US" dirty="0"/>
          </a:p>
          <a:p>
            <a:endParaRPr lang="en-US" dirty="0"/>
          </a:p>
          <a:p>
            <a:endParaRPr lang="en-US" dirty="0"/>
          </a:p>
        </p:txBody>
      </p:sp>
    </p:spTree>
    <p:extLst>
      <p:ext uri="{BB962C8B-B14F-4D97-AF65-F5344CB8AC3E}">
        <p14:creationId xmlns:p14="http://schemas.microsoft.com/office/powerpoint/2010/main" val="241139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a:t>
            </a:r>
          </a:p>
        </p:txBody>
      </p:sp>
      <p:sp>
        <p:nvSpPr>
          <p:cNvPr id="3" name="Content Placeholder 2"/>
          <p:cNvSpPr>
            <a:spLocks noGrp="1"/>
          </p:cNvSpPr>
          <p:nvPr>
            <p:ph idx="1"/>
          </p:nvPr>
        </p:nvSpPr>
        <p:spPr/>
        <p:txBody>
          <a:bodyPr>
            <a:normAutofit fontScale="85000" lnSpcReduction="20000"/>
          </a:bodyPr>
          <a:lstStyle/>
          <a:p>
            <a:r>
              <a:rPr lang="en-US" dirty="0"/>
              <a:t>Is Zara a global company(at the time of the case)? (explain  what are the indicators you used to assess degree of globalization and provide evidence for your answer from the case)</a:t>
            </a:r>
          </a:p>
          <a:p>
            <a:r>
              <a:rPr lang="en-US" dirty="0"/>
              <a:t> Is Amazon more or less global in terms of the indicators you used to asses Zara?</a:t>
            </a:r>
          </a:p>
          <a:p>
            <a:r>
              <a:rPr lang="en-US" dirty="0"/>
              <a:t>What  weights does Zara places on each of the three A’s? (describes how it does it)</a:t>
            </a:r>
          </a:p>
          <a:p>
            <a:endParaRPr lang="en-US" dirty="0"/>
          </a:p>
          <a:p>
            <a:r>
              <a:rPr lang="en-US" dirty="0"/>
              <a:t>Please e-mail me your group responses and be ready to discuss them. ------Time for breakout 10 minutes</a:t>
            </a:r>
          </a:p>
          <a:p>
            <a:r>
              <a:rPr lang="en-US" dirty="0">
                <a:hlinkClick r:id="rId2"/>
              </a:rPr>
              <a:t>Ilan.Vertinsky11@gmail.com</a:t>
            </a:r>
            <a:r>
              <a:rPr lang="en-US" dirty="0"/>
              <a:t>   </a:t>
            </a:r>
          </a:p>
        </p:txBody>
      </p:sp>
    </p:spTree>
    <p:extLst>
      <p:ext uri="{BB962C8B-B14F-4D97-AF65-F5344CB8AC3E}">
        <p14:creationId xmlns:p14="http://schemas.microsoft.com/office/powerpoint/2010/main" val="106755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709</Words>
  <Application>Microsoft Office PowerPoint</Application>
  <PresentationFormat>On-screen Show (4:3)</PresentationFormat>
  <Paragraphs>46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Class 16:The Global/Regional Corporation: Contradiction in terms?</vt:lpstr>
      <vt:lpstr>Today</vt:lpstr>
      <vt:lpstr>The Global Corporation : ideal image and reality</vt:lpstr>
      <vt:lpstr>Is global strategy possible?</vt:lpstr>
      <vt:lpstr>Crafting the cosmopolitan Strategy</vt:lpstr>
      <vt:lpstr>Choice of markets to serve and Supply Chains to use</vt:lpstr>
      <vt:lpstr>The reality of regions</vt:lpstr>
      <vt:lpstr>Regional Strategies</vt:lpstr>
      <vt:lpstr>In 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Global/Regional Corporation: Contradiction in terms?</dc:title>
  <dc:creator>Vertinsky</dc:creator>
  <cp:lastModifiedBy>Vertinsky, Ilan</cp:lastModifiedBy>
  <cp:revision>55</cp:revision>
  <cp:lastPrinted>2023-07-25T03:14:21Z</cp:lastPrinted>
  <dcterms:created xsi:type="dcterms:W3CDTF">2016-06-05T14:30:07Z</dcterms:created>
  <dcterms:modified xsi:type="dcterms:W3CDTF">2025-03-05T04:18:34Z</dcterms:modified>
</cp:coreProperties>
</file>