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57" r:id="rId4"/>
    <p:sldId id="277" r:id="rId5"/>
    <p:sldId id="278" r:id="rId6"/>
    <p:sldId id="279" r:id="rId7"/>
    <p:sldId id="308" r:id="rId8"/>
    <p:sldId id="280" r:id="rId9"/>
    <p:sldId id="272" r:id="rId10"/>
    <p:sldId id="273" r:id="rId11"/>
    <p:sldId id="274" r:id="rId12"/>
    <p:sldId id="275" r:id="rId13"/>
    <p:sldId id="270" r:id="rId14"/>
    <p:sldId id="271" r:id="rId15"/>
    <p:sldId id="267" r:id="rId16"/>
    <p:sldId id="268" r:id="rId17"/>
    <p:sldId id="269" r:id="rId18"/>
    <p:sldId id="307"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autoAdjust="0"/>
  </p:normalViewPr>
  <p:slideViewPr>
    <p:cSldViewPr snapToGrid="0">
      <p:cViewPr varScale="1">
        <p:scale>
          <a:sx n="107" d="100"/>
          <a:sy n="107" d="100"/>
        </p:scale>
        <p:origin x="714" y="10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75C6C28-C965-4B4C-BA2B-C1014FA702CD}" type="datetimeFigureOut">
              <a:rPr lang="en-US" smtClean="0"/>
              <a:t>3/10/2025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4FECB4B-1BCA-429B-9FBA-218A25FC6143}" type="slidenum">
              <a:rPr lang="en-US" smtClean="0"/>
              <a:t>‹#›</a:t>
            </a:fld>
            <a:endParaRPr lang="en-US"/>
          </a:p>
        </p:txBody>
      </p:sp>
    </p:spTree>
    <p:extLst>
      <p:ext uri="{BB962C8B-B14F-4D97-AF65-F5344CB8AC3E}">
        <p14:creationId xmlns:p14="http://schemas.microsoft.com/office/powerpoint/2010/main" val="183668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FECB4B-1BCA-429B-9FBA-218A25FC6143}" type="slidenum">
              <a:rPr lang="en-US" smtClean="0"/>
              <a:t>1</a:t>
            </a:fld>
            <a:endParaRPr lang="en-US"/>
          </a:p>
        </p:txBody>
      </p:sp>
    </p:spTree>
    <p:extLst>
      <p:ext uri="{BB962C8B-B14F-4D97-AF65-F5344CB8AC3E}">
        <p14:creationId xmlns:p14="http://schemas.microsoft.com/office/powerpoint/2010/main" val="358746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FECB4B-1BCA-429B-9FBA-218A25FC6143}" type="slidenum">
              <a:rPr lang="en-US" smtClean="0"/>
              <a:t>17</a:t>
            </a:fld>
            <a:endParaRPr lang="en-US"/>
          </a:p>
        </p:txBody>
      </p:sp>
    </p:spTree>
    <p:extLst>
      <p:ext uri="{BB962C8B-B14F-4D97-AF65-F5344CB8AC3E}">
        <p14:creationId xmlns:p14="http://schemas.microsoft.com/office/powerpoint/2010/main" val="227009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2713F-E19C-4309-B1C3-B4C83B140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80F9E7-1DE5-4616-9FDD-908F7EB84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B0DEAFF-7174-4E4C-A7B9-4E02E478F4BF}"/>
              </a:ext>
            </a:extLst>
          </p:cNvPr>
          <p:cNvSpPr>
            <a:spLocks noGrp="1"/>
          </p:cNvSpPr>
          <p:nvPr>
            <p:ph type="dt" sz="half" idx="10"/>
          </p:nvPr>
        </p:nvSpPr>
        <p:spPr/>
        <p:txBody>
          <a:bodyPr/>
          <a:lstStyle/>
          <a:p>
            <a:fld id="{D5E284A4-B7D5-4248-8C18-507EA17EB722}" type="datetime1">
              <a:rPr lang="en-CA" smtClean="0"/>
              <a:t>2025-03-10</a:t>
            </a:fld>
            <a:endParaRPr lang="en-CA"/>
          </a:p>
        </p:txBody>
      </p:sp>
      <p:sp>
        <p:nvSpPr>
          <p:cNvPr id="5" name="Footer Placeholder 4">
            <a:extLst>
              <a:ext uri="{FF2B5EF4-FFF2-40B4-BE49-F238E27FC236}">
                <a16:creationId xmlns:a16="http://schemas.microsoft.com/office/drawing/2014/main" id="{B650163A-563A-4DAD-A7B2-5EF889ECF7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08AE22-8906-4A32-9AAE-27829BA79788}"/>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1066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73C4-5B98-400E-9FB2-42CDC370024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06D3A91-072D-428A-8DB6-F94369CBA5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005050-308D-4E24-9C79-C767C7E9FD5A}"/>
              </a:ext>
            </a:extLst>
          </p:cNvPr>
          <p:cNvSpPr>
            <a:spLocks noGrp="1"/>
          </p:cNvSpPr>
          <p:nvPr>
            <p:ph type="dt" sz="half" idx="10"/>
          </p:nvPr>
        </p:nvSpPr>
        <p:spPr/>
        <p:txBody>
          <a:bodyPr/>
          <a:lstStyle/>
          <a:p>
            <a:fld id="{9DF8F311-4670-468F-A5B9-3CCF508FF6A0}" type="datetime1">
              <a:rPr lang="en-CA" smtClean="0"/>
              <a:t>2025-03-10</a:t>
            </a:fld>
            <a:endParaRPr lang="en-CA"/>
          </a:p>
        </p:txBody>
      </p:sp>
      <p:sp>
        <p:nvSpPr>
          <p:cNvPr id="5" name="Footer Placeholder 4">
            <a:extLst>
              <a:ext uri="{FF2B5EF4-FFF2-40B4-BE49-F238E27FC236}">
                <a16:creationId xmlns:a16="http://schemas.microsoft.com/office/drawing/2014/main" id="{79A7D244-4BE1-460B-882C-6958D15F1DB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80C37BF-F09D-413F-9C57-74A02D8BD891}"/>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257408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F5186-5080-43DD-92A1-8D1005016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372605-A37A-47B0-8856-101A6EDE08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274C61-534E-4466-8E44-0AB6E0FE3AAF}"/>
              </a:ext>
            </a:extLst>
          </p:cNvPr>
          <p:cNvSpPr>
            <a:spLocks noGrp="1"/>
          </p:cNvSpPr>
          <p:nvPr>
            <p:ph type="dt" sz="half" idx="10"/>
          </p:nvPr>
        </p:nvSpPr>
        <p:spPr/>
        <p:txBody>
          <a:bodyPr/>
          <a:lstStyle/>
          <a:p>
            <a:fld id="{5776A9A0-0B49-4CD3-BFDD-326F9F82AF52}" type="datetime1">
              <a:rPr lang="en-CA" smtClean="0"/>
              <a:t>2025-03-10</a:t>
            </a:fld>
            <a:endParaRPr lang="en-CA"/>
          </a:p>
        </p:txBody>
      </p:sp>
      <p:sp>
        <p:nvSpPr>
          <p:cNvPr id="5" name="Footer Placeholder 4">
            <a:extLst>
              <a:ext uri="{FF2B5EF4-FFF2-40B4-BE49-F238E27FC236}">
                <a16:creationId xmlns:a16="http://schemas.microsoft.com/office/drawing/2014/main" id="{3E14FE4E-8A27-4FDE-B7CB-C42E668283A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18E748F-FA2A-41BD-BB39-4F4E0E3855B9}"/>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78597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50D1-64FC-4CBE-B4D3-84B2BBE700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15D410-36EA-434B-A574-1BBF920E15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4759C3-4D93-4D5F-BF5B-4AD5A5FD125D}"/>
              </a:ext>
            </a:extLst>
          </p:cNvPr>
          <p:cNvSpPr>
            <a:spLocks noGrp="1"/>
          </p:cNvSpPr>
          <p:nvPr>
            <p:ph type="dt" sz="half" idx="10"/>
          </p:nvPr>
        </p:nvSpPr>
        <p:spPr/>
        <p:txBody>
          <a:bodyPr/>
          <a:lstStyle/>
          <a:p>
            <a:fld id="{FDC76B46-F610-4DBC-8FC4-7348217FBC0C}" type="datetime1">
              <a:rPr lang="en-CA" smtClean="0"/>
              <a:t>2025-03-10</a:t>
            </a:fld>
            <a:endParaRPr lang="en-CA"/>
          </a:p>
        </p:txBody>
      </p:sp>
      <p:sp>
        <p:nvSpPr>
          <p:cNvPr id="5" name="Footer Placeholder 4">
            <a:extLst>
              <a:ext uri="{FF2B5EF4-FFF2-40B4-BE49-F238E27FC236}">
                <a16:creationId xmlns:a16="http://schemas.microsoft.com/office/drawing/2014/main" id="{36C4B676-C664-49D5-9E42-DF642A4CFE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0BB84B-DB3B-4748-9D3F-150718128EA6}"/>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103858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E9753-52F2-4D99-A425-519D0D3B37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BB8EA72-1A5B-4556-88AC-E3F1837AE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B5AF9C-EF2F-4FF0-9713-0694A1E923F4}"/>
              </a:ext>
            </a:extLst>
          </p:cNvPr>
          <p:cNvSpPr>
            <a:spLocks noGrp="1"/>
          </p:cNvSpPr>
          <p:nvPr>
            <p:ph type="dt" sz="half" idx="10"/>
          </p:nvPr>
        </p:nvSpPr>
        <p:spPr/>
        <p:txBody>
          <a:bodyPr/>
          <a:lstStyle/>
          <a:p>
            <a:fld id="{065A4F7D-B477-4CC7-B9FF-C42B54CC3AEA}" type="datetime1">
              <a:rPr lang="en-CA" smtClean="0"/>
              <a:t>2025-03-10</a:t>
            </a:fld>
            <a:endParaRPr lang="en-CA"/>
          </a:p>
        </p:txBody>
      </p:sp>
      <p:sp>
        <p:nvSpPr>
          <p:cNvPr id="5" name="Footer Placeholder 4">
            <a:extLst>
              <a:ext uri="{FF2B5EF4-FFF2-40B4-BE49-F238E27FC236}">
                <a16:creationId xmlns:a16="http://schemas.microsoft.com/office/drawing/2014/main" id="{F01D5590-9CBC-4311-8072-B41057FC51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BF4C89-03EC-4196-BD0F-D39F488F2EC1}"/>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202285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87DA7-0671-46CC-9DA1-2C9BB68CCEA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7475B34-A8BB-46BE-B104-20E79AEB72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F483C6A-5DB9-4028-B722-59B80CBDE0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A4A4F41-7122-49F3-AC46-A3D73487D23F}"/>
              </a:ext>
            </a:extLst>
          </p:cNvPr>
          <p:cNvSpPr>
            <a:spLocks noGrp="1"/>
          </p:cNvSpPr>
          <p:nvPr>
            <p:ph type="dt" sz="half" idx="10"/>
          </p:nvPr>
        </p:nvSpPr>
        <p:spPr/>
        <p:txBody>
          <a:bodyPr/>
          <a:lstStyle/>
          <a:p>
            <a:fld id="{830BA48B-70A1-435C-B6C9-05D376FF1BD2}" type="datetime1">
              <a:rPr lang="en-CA" smtClean="0"/>
              <a:t>2025-03-10</a:t>
            </a:fld>
            <a:endParaRPr lang="en-CA"/>
          </a:p>
        </p:txBody>
      </p:sp>
      <p:sp>
        <p:nvSpPr>
          <p:cNvPr id="6" name="Footer Placeholder 5">
            <a:extLst>
              <a:ext uri="{FF2B5EF4-FFF2-40B4-BE49-F238E27FC236}">
                <a16:creationId xmlns:a16="http://schemas.microsoft.com/office/drawing/2014/main" id="{9EEC53FA-4112-4A1C-B007-D2CD39141F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AC5415D-B39C-4105-82E0-D5C9AA9BDB75}"/>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27368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9B6E-144E-48AF-86F6-FD99DEAEB8A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1F4890B-F4CA-4877-819A-0EA2ABBACB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E8CAC5-37C2-4246-A1F6-1D871689D2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3F76B0C-6D91-4C3D-9A4A-999FBAC0D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710DFE-6C18-4DB4-9118-DACD987514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2AD4D26-D7B2-4D11-B21A-CAFA425A945D}"/>
              </a:ext>
            </a:extLst>
          </p:cNvPr>
          <p:cNvSpPr>
            <a:spLocks noGrp="1"/>
          </p:cNvSpPr>
          <p:nvPr>
            <p:ph type="dt" sz="half" idx="10"/>
          </p:nvPr>
        </p:nvSpPr>
        <p:spPr/>
        <p:txBody>
          <a:bodyPr/>
          <a:lstStyle/>
          <a:p>
            <a:fld id="{45C8BB91-FE9A-45BA-B261-2DA8FB77B7A8}" type="datetime1">
              <a:rPr lang="en-CA" smtClean="0"/>
              <a:t>2025-03-10</a:t>
            </a:fld>
            <a:endParaRPr lang="en-CA"/>
          </a:p>
        </p:txBody>
      </p:sp>
      <p:sp>
        <p:nvSpPr>
          <p:cNvPr id="8" name="Footer Placeholder 7">
            <a:extLst>
              <a:ext uri="{FF2B5EF4-FFF2-40B4-BE49-F238E27FC236}">
                <a16:creationId xmlns:a16="http://schemas.microsoft.com/office/drawing/2014/main" id="{F920A548-02C2-4277-8D1C-62A5F82A4D1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B08219D-79F2-4448-9DEB-F8F86EBFFEF0}"/>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221535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4E58-724B-492A-AE6B-300C714ACE6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1D19697-C654-4A50-B397-BCA8D390DF2E}"/>
              </a:ext>
            </a:extLst>
          </p:cNvPr>
          <p:cNvSpPr>
            <a:spLocks noGrp="1"/>
          </p:cNvSpPr>
          <p:nvPr>
            <p:ph type="dt" sz="half" idx="10"/>
          </p:nvPr>
        </p:nvSpPr>
        <p:spPr/>
        <p:txBody>
          <a:bodyPr/>
          <a:lstStyle/>
          <a:p>
            <a:fld id="{61CCA777-4BB7-462A-B922-A36CF1060F26}" type="datetime1">
              <a:rPr lang="en-CA" smtClean="0"/>
              <a:t>2025-03-10</a:t>
            </a:fld>
            <a:endParaRPr lang="en-CA"/>
          </a:p>
        </p:txBody>
      </p:sp>
      <p:sp>
        <p:nvSpPr>
          <p:cNvPr id="4" name="Footer Placeholder 3">
            <a:extLst>
              <a:ext uri="{FF2B5EF4-FFF2-40B4-BE49-F238E27FC236}">
                <a16:creationId xmlns:a16="http://schemas.microsoft.com/office/drawing/2014/main" id="{9D0136AC-C5F2-40DF-8ADA-63AE9C2D442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5930B0D-6EC6-4BE5-8A2A-9CF7D2E47B0B}"/>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3716435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2685BC-365D-4257-96BB-B122FF72BFE5}"/>
              </a:ext>
            </a:extLst>
          </p:cNvPr>
          <p:cNvSpPr>
            <a:spLocks noGrp="1"/>
          </p:cNvSpPr>
          <p:nvPr>
            <p:ph type="dt" sz="half" idx="10"/>
          </p:nvPr>
        </p:nvSpPr>
        <p:spPr/>
        <p:txBody>
          <a:bodyPr/>
          <a:lstStyle/>
          <a:p>
            <a:fld id="{0CCE92D8-039B-445E-9CD6-BDC91943168C}" type="datetime1">
              <a:rPr lang="en-CA" smtClean="0"/>
              <a:t>2025-03-10</a:t>
            </a:fld>
            <a:endParaRPr lang="en-CA"/>
          </a:p>
        </p:txBody>
      </p:sp>
      <p:sp>
        <p:nvSpPr>
          <p:cNvPr id="3" name="Footer Placeholder 2">
            <a:extLst>
              <a:ext uri="{FF2B5EF4-FFF2-40B4-BE49-F238E27FC236}">
                <a16:creationId xmlns:a16="http://schemas.microsoft.com/office/drawing/2014/main" id="{66D2203A-B991-4203-A62C-DC9C249A4FC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240AD2F-8F22-40BB-95E1-E815D2603140}"/>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58930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28815-B020-4E2B-BB91-80052004F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B0C59CB-2246-4D63-A371-D76FBA526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8928FC2-E77C-403D-955D-346BB6EB9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7E3594-39A6-46DD-9973-DDFF940D5972}"/>
              </a:ext>
            </a:extLst>
          </p:cNvPr>
          <p:cNvSpPr>
            <a:spLocks noGrp="1"/>
          </p:cNvSpPr>
          <p:nvPr>
            <p:ph type="dt" sz="half" idx="10"/>
          </p:nvPr>
        </p:nvSpPr>
        <p:spPr/>
        <p:txBody>
          <a:bodyPr/>
          <a:lstStyle/>
          <a:p>
            <a:fld id="{B96D9277-E689-47C7-AD4E-9B25A019988B}" type="datetime1">
              <a:rPr lang="en-CA" smtClean="0"/>
              <a:t>2025-03-10</a:t>
            </a:fld>
            <a:endParaRPr lang="en-CA"/>
          </a:p>
        </p:txBody>
      </p:sp>
      <p:sp>
        <p:nvSpPr>
          <p:cNvPr id="6" name="Footer Placeholder 5">
            <a:extLst>
              <a:ext uri="{FF2B5EF4-FFF2-40B4-BE49-F238E27FC236}">
                <a16:creationId xmlns:a16="http://schemas.microsoft.com/office/drawing/2014/main" id="{69ED66ED-A377-4046-BE78-7463EC8C87C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812DB22-97E1-474B-8A75-EDA3165082ED}"/>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150127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493C-5000-476C-B6FD-3DBC4112D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7CE0C1F-9D64-4672-BD53-862FD5CBF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66F6B7F-CFF7-4509-9533-E4FD60C9E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20F169-E5B5-45DC-943E-4691E35FA095}"/>
              </a:ext>
            </a:extLst>
          </p:cNvPr>
          <p:cNvSpPr>
            <a:spLocks noGrp="1"/>
          </p:cNvSpPr>
          <p:nvPr>
            <p:ph type="dt" sz="half" idx="10"/>
          </p:nvPr>
        </p:nvSpPr>
        <p:spPr/>
        <p:txBody>
          <a:bodyPr/>
          <a:lstStyle/>
          <a:p>
            <a:fld id="{3EC2D7DB-6AEC-47E4-AA8D-F0A233C38B51}" type="datetime1">
              <a:rPr lang="en-CA" smtClean="0"/>
              <a:t>2025-03-10</a:t>
            </a:fld>
            <a:endParaRPr lang="en-CA"/>
          </a:p>
        </p:txBody>
      </p:sp>
      <p:sp>
        <p:nvSpPr>
          <p:cNvPr id="6" name="Footer Placeholder 5">
            <a:extLst>
              <a:ext uri="{FF2B5EF4-FFF2-40B4-BE49-F238E27FC236}">
                <a16:creationId xmlns:a16="http://schemas.microsoft.com/office/drawing/2014/main" id="{9A389AAC-203A-4CEC-9F1C-7C94AE02D3C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5B32773-007A-403E-9F96-EDC4BCAC5317}"/>
              </a:ext>
            </a:extLst>
          </p:cNvPr>
          <p:cNvSpPr>
            <a:spLocks noGrp="1"/>
          </p:cNvSpPr>
          <p:nvPr>
            <p:ph type="sldNum" sz="quarter" idx="12"/>
          </p:nvPr>
        </p:nvSpPr>
        <p:spPr/>
        <p:txBody>
          <a:bodyPr/>
          <a:lstStyle/>
          <a:p>
            <a:fld id="{9A11E6DB-C4C4-4781-A007-19AE3534E258}" type="slidenum">
              <a:rPr lang="en-CA" smtClean="0"/>
              <a:t>‹#›</a:t>
            </a:fld>
            <a:endParaRPr lang="en-CA"/>
          </a:p>
        </p:txBody>
      </p:sp>
    </p:spTree>
    <p:extLst>
      <p:ext uri="{BB962C8B-B14F-4D97-AF65-F5344CB8AC3E}">
        <p14:creationId xmlns:p14="http://schemas.microsoft.com/office/powerpoint/2010/main" val="174938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E6EC2-DD6B-441A-939E-A9F1877F1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28BE63-00E5-48D6-97FC-2F7270ACA5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2CD1EB-A6A2-4D0E-9C4B-78AEB9B42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DCDAF-0368-4E33-A9A0-564C2EB6D76E}" type="datetime1">
              <a:rPr lang="en-CA" smtClean="0"/>
              <a:t>2025-03-10</a:t>
            </a:fld>
            <a:endParaRPr lang="en-CA"/>
          </a:p>
        </p:txBody>
      </p:sp>
      <p:sp>
        <p:nvSpPr>
          <p:cNvPr id="5" name="Footer Placeholder 4">
            <a:extLst>
              <a:ext uri="{FF2B5EF4-FFF2-40B4-BE49-F238E27FC236}">
                <a16:creationId xmlns:a16="http://schemas.microsoft.com/office/drawing/2014/main" id="{F353482E-C509-4AA8-9B1A-03696F810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50A2050-04AD-49A3-9F26-4F9854A60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1E6DB-C4C4-4781-A007-19AE3534E258}" type="slidenum">
              <a:rPr lang="en-CA" smtClean="0"/>
              <a:t>‹#›</a:t>
            </a:fld>
            <a:endParaRPr lang="en-CA"/>
          </a:p>
        </p:txBody>
      </p:sp>
    </p:spTree>
    <p:extLst>
      <p:ext uri="{BB962C8B-B14F-4D97-AF65-F5344CB8AC3E}">
        <p14:creationId xmlns:p14="http://schemas.microsoft.com/office/powerpoint/2010/main" val="861912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E59C-E787-4328-AF52-6E19E8DBE5B7}"/>
              </a:ext>
            </a:extLst>
          </p:cNvPr>
          <p:cNvSpPr>
            <a:spLocks noGrp="1"/>
          </p:cNvSpPr>
          <p:nvPr>
            <p:ph type="ctrTitle"/>
          </p:nvPr>
        </p:nvSpPr>
        <p:spPr/>
        <p:txBody>
          <a:bodyPr>
            <a:normAutofit fontScale="90000"/>
          </a:bodyPr>
          <a:lstStyle/>
          <a:p>
            <a:r>
              <a:rPr lang="en-CA" dirty="0"/>
              <a:t>Class 17:Global Technology Disruptions, Institutional Shifts, and Multinational Corporations </a:t>
            </a:r>
          </a:p>
        </p:txBody>
      </p:sp>
      <p:sp>
        <p:nvSpPr>
          <p:cNvPr id="3" name="Subtitle 2">
            <a:extLst>
              <a:ext uri="{FF2B5EF4-FFF2-40B4-BE49-F238E27FC236}">
                <a16:creationId xmlns:a16="http://schemas.microsoft.com/office/drawing/2014/main" id="{502BDD9D-7EC4-46C7-82DA-CC874DCCE308}"/>
              </a:ext>
            </a:extLst>
          </p:cNvPr>
          <p:cNvSpPr>
            <a:spLocks noGrp="1"/>
          </p:cNvSpPr>
          <p:nvPr>
            <p:ph type="subTitle" idx="1"/>
          </p:nvPr>
        </p:nvSpPr>
        <p:spPr>
          <a:xfrm>
            <a:off x="1524000" y="3715249"/>
            <a:ext cx="9144000" cy="1655762"/>
          </a:xfrm>
        </p:spPr>
        <p:txBody>
          <a:bodyPr>
            <a:normAutofit/>
          </a:bodyPr>
          <a:lstStyle/>
          <a:p>
            <a:endParaRPr lang="en-CA" sz="4000" dirty="0"/>
          </a:p>
        </p:txBody>
      </p:sp>
      <p:sp>
        <p:nvSpPr>
          <p:cNvPr id="4" name="Slide Number Placeholder 3"/>
          <p:cNvSpPr>
            <a:spLocks noGrp="1"/>
          </p:cNvSpPr>
          <p:nvPr>
            <p:ph type="sldNum" sz="quarter" idx="12"/>
          </p:nvPr>
        </p:nvSpPr>
        <p:spPr/>
        <p:txBody>
          <a:bodyPr/>
          <a:lstStyle/>
          <a:p>
            <a:fld id="{9A11E6DB-C4C4-4781-A007-19AE3534E258}" type="slidenum">
              <a:rPr lang="en-CA" smtClean="0"/>
              <a:t>1</a:t>
            </a:fld>
            <a:endParaRPr lang="en-CA"/>
          </a:p>
        </p:txBody>
      </p:sp>
    </p:spTree>
    <p:extLst>
      <p:ext uri="{BB962C8B-B14F-4D97-AF65-F5344CB8AC3E}">
        <p14:creationId xmlns:p14="http://schemas.microsoft.com/office/powerpoint/2010/main" val="2634692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62A1-8AC7-4A94-8D8B-EE7B0811B07D}"/>
              </a:ext>
            </a:extLst>
          </p:cNvPr>
          <p:cNvSpPr>
            <a:spLocks noGrp="1"/>
          </p:cNvSpPr>
          <p:nvPr>
            <p:ph type="title"/>
          </p:nvPr>
        </p:nvSpPr>
        <p:spPr/>
        <p:txBody>
          <a:bodyPr/>
          <a:lstStyle/>
          <a:p>
            <a:r>
              <a:rPr lang="en-CA" dirty="0"/>
              <a:t>The Digitization Impacts on MNEs (2)</a:t>
            </a:r>
          </a:p>
        </p:txBody>
      </p:sp>
      <p:sp>
        <p:nvSpPr>
          <p:cNvPr id="3" name="Content Placeholder 2">
            <a:extLst>
              <a:ext uri="{FF2B5EF4-FFF2-40B4-BE49-F238E27FC236}">
                <a16:creationId xmlns:a16="http://schemas.microsoft.com/office/drawing/2014/main" id="{5C24DFF4-571F-4C2E-ABB8-36E5AB0AFADB}"/>
              </a:ext>
            </a:extLst>
          </p:cNvPr>
          <p:cNvSpPr>
            <a:spLocks noGrp="1"/>
          </p:cNvSpPr>
          <p:nvPr>
            <p:ph idx="1"/>
          </p:nvPr>
        </p:nvSpPr>
        <p:spPr/>
        <p:txBody>
          <a:bodyPr>
            <a:normAutofit fontScale="92500" lnSpcReduction="20000"/>
          </a:bodyPr>
          <a:lstStyle/>
          <a:p>
            <a:r>
              <a:rPr lang="en-CA" dirty="0"/>
              <a:t> We saw the emergence of “digitally focused companies” which compete across industry borders (e.g., Amazon)</a:t>
            </a:r>
          </a:p>
          <a:p>
            <a:r>
              <a:rPr lang="en-CA" dirty="0"/>
              <a:t>Follow up strategies by some incumbents in traditional industries moving “online” to exploit their ownership-specific advantages(OSA).The COVID pandemic accelerated the process considerably.</a:t>
            </a:r>
          </a:p>
          <a:p>
            <a:r>
              <a:rPr lang="en-CA" dirty="0"/>
              <a:t>Reduction in transaction costs resulting from digitization allows companies to shrink their boundaries and rely more on outsourcing. This may signal the creation of a richer set of specialized ecosystem relationships often organized around a </a:t>
            </a:r>
            <a:r>
              <a:rPr lang="en-CA" dirty="0">
                <a:solidFill>
                  <a:srgbClr val="FF0000"/>
                </a:solidFill>
              </a:rPr>
              <a:t>dominant digital company</a:t>
            </a:r>
            <a:r>
              <a:rPr lang="en-CA" dirty="0"/>
              <a:t>. A system where firms actively partner and aggressively move to capture market share from each other. The dominant digital company focuses on building platforms not supplying specific products or services.</a:t>
            </a:r>
          </a:p>
          <a:p>
            <a:r>
              <a:rPr lang="en-CA" dirty="0"/>
              <a:t>Decrease in transaction costs also leads, however, to </a:t>
            </a:r>
            <a:r>
              <a:rPr lang="en-CA" dirty="0">
                <a:solidFill>
                  <a:srgbClr val="FF0000"/>
                </a:solidFill>
              </a:rPr>
              <a:t>lower switching costs</a:t>
            </a:r>
            <a:r>
              <a:rPr lang="en-CA" dirty="0"/>
              <a:t>. </a:t>
            </a:r>
          </a:p>
          <a:p>
            <a:pPr marL="0" indent="0">
              <a:buNone/>
            </a:pPr>
            <a:endParaRPr lang="en-CA" dirty="0"/>
          </a:p>
        </p:txBody>
      </p:sp>
      <p:sp>
        <p:nvSpPr>
          <p:cNvPr id="4" name="Slide Number Placeholder 3"/>
          <p:cNvSpPr>
            <a:spLocks noGrp="1"/>
          </p:cNvSpPr>
          <p:nvPr>
            <p:ph type="sldNum" sz="quarter" idx="12"/>
          </p:nvPr>
        </p:nvSpPr>
        <p:spPr/>
        <p:txBody>
          <a:bodyPr/>
          <a:lstStyle/>
          <a:p>
            <a:fld id="{9A11E6DB-C4C4-4781-A007-19AE3534E258}" type="slidenum">
              <a:rPr lang="en-CA" smtClean="0"/>
              <a:t>10</a:t>
            </a:fld>
            <a:endParaRPr lang="en-CA"/>
          </a:p>
        </p:txBody>
      </p:sp>
    </p:spTree>
    <p:extLst>
      <p:ext uri="{BB962C8B-B14F-4D97-AF65-F5344CB8AC3E}">
        <p14:creationId xmlns:p14="http://schemas.microsoft.com/office/powerpoint/2010/main" val="321750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3BAF-64FD-4A7B-9484-D6CEB18596F9}"/>
              </a:ext>
            </a:extLst>
          </p:cNvPr>
          <p:cNvSpPr>
            <a:spLocks noGrp="1"/>
          </p:cNvSpPr>
          <p:nvPr>
            <p:ph type="title"/>
          </p:nvPr>
        </p:nvSpPr>
        <p:spPr/>
        <p:txBody>
          <a:bodyPr/>
          <a:lstStyle/>
          <a:p>
            <a:r>
              <a:rPr lang="en-CA" dirty="0"/>
              <a:t>The Digitization Impacts on MNEs (3)</a:t>
            </a:r>
          </a:p>
        </p:txBody>
      </p:sp>
      <p:sp>
        <p:nvSpPr>
          <p:cNvPr id="3" name="Content Placeholder 2">
            <a:extLst>
              <a:ext uri="{FF2B5EF4-FFF2-40B4-BE49-F238E27FC236}">
                <a16:creationId xmlns:a16="http://schemas.microsoft.com/office/drawing/2014/main" id="{4414C907-77C6-42C9-B1CE-4D34876D3824}"/>
              </a:ext>
            </a:extLst>
          </p:cNvPr>
          <p:cNvSpPr>
            <a:spLocks noGrp="1"/>
          </p:cNvSpPr>
          <p:nvPr>
            <p:ph idx="1"/>
          </p:nvPr>
        </p:nvSpPr>
        <p:spPr/>
        <p:txBody>
          <a:bodyPr/>
          <a:lstStyle/>
          <a:p>
            <a:r>
              <a:rPr lang="en-CA" dirty="0"/>
              <a:t>Digitization allows for higher levels of pricing transparency</a:t>
            </a:r>
          </a:p>
          <a:p>
            <a:r>
              <a:rPr lang="en-CA" dirty="0"/>
              <a:t>Keeping customer loyalty is made more challenging</a:t>
            </a:r>
          </a:p>
          <a:p>
            <a:r>
              <a:rPr lang="en-CA" dirty="0"/>
              <a:t>Risks of dis-intermediation increases (MNEs need to develop strong customer connections)</a:t>
            </a:r>
          </a:p>
          <a:p>
            <a:r>
              <a:rPr lang="en-CA" dirty="0"/>
              <a:t>Data becomes a key strategic resource as it provides insights to customer choices and a key input for training AI algorithms.</a:t>
            </a:r>
          </a:p>
        </p:txBody>
      </p:sp>
      <p:sp>
        <p:nvSpPr>
          <p:cNvPr id="4" name="Slide Number Placeholder 3"/>
          <p:cNvSpPr>
            <a:spLocks noGrp="1"/>
          </p:cNvSpPr>
          <p:nvPr>
            <p:ph type="sldNum" sz="quarter" idx="12"/>
          </p:nvPr>
        </p:nvSpPr>
        <p:spPr/>
        <p:txBody>
          <a:bodyPr/>
          <a:lstStyle/>
          <a:p>
            <a:fld id="{9A11E6DB-C4C4-4781-A007-19AE3534E258}" type="slidenum">
              <a:rPr lang="en-CA" smtClean="0"/>
              <a:t>11</a:t>
            </a:fld>
            <a:endParaRPr lang="en-CA"/>
          </a:p>
        </p:txBody>
      </p:sp>
    </p:spTree>
    <p:extLst>
      <p:ext uri="{BB962C8B-B14F-4D97-AF65-F5344CB8AC3E}">
        <p14:creationId xmlns:p14="http://schemas.microsoft.com/office/powerpoint/2010/main" val="358723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BA03-C001-4EF7-BFAD-213154C0CD1E}"/>
              </a:ext>
            </a:extLst>
          </p:cNvPr>
          <p:cNvSpPr>
            <a:spLocks noGrp="1"/>
          </p:cNvSpPr>
          <p:nvPr>
            <p:ph type="title"/>
          </p:nvPr>
        </p:nvSpPr>
        <p:spPr/>
        <p:txBody>
          <a:bodyPr/>
          <a:lstStyle/>
          <a:p>
            <a:r>
              <a:rPr lang="en-CA" dirty="0"/>
              <a:t>Big Data: The Key Strategic Resource of This Decade</a:t>
            </a:r>
          </a:p>
        </p:txBody>
      </p:sp>
      <p:sp>
        <p:nvSpPr>
          <p:cNvPr id="3" name="Content Placeholder 2">
            <a:extLst>
              <a:ext uri="{FF2B5EF4-FFF2-40B4-BE49-F238E27FC236}">
                <a16:creationId xmlns:a16="http://schemas.microsoft.com/office/drawing/2014/main" id="{AA3D2BAF-B8FA-49B0-9115-830BB4FED0E4}"/>
              </a:ext>
            </a:extLst>
          </p:cNvPr>
          <p:cNvSpPr>
            <a:spLocks noGrp="1"/>
          </p:cNvSpPr>
          <p:nvPr>
            <p:ph idx="1"/>
          </p:nvPr>
        </p:nvSpPr>
        <p:spPr/>
        <p:txBody>
          <a:bodyPr>
            <a:normAutofit fontScale="85000" lnSpcReduction="20000"/>
          </a:bodyPr>
          <a:lstStyle/>
          <a:p>
            <a:r>
              <a:rPr lang="en-CA" dirty="0"/>
              <a:t>Data is collected through a sophisticated and sometimes covert combination of online tracking tools such as cookies, beacons and E-tags. Extremely large amount of personal data is compiled by companies.</a:t>
            </a:r>
          </a:p>
          <a:p>
            <a:r>
              <a:rPr lang="en-CA" dirty="0">
                <a:solidFill>
                  <a:srgbClr val="FF0000"/>
                </a:solidFill>
              </a:rPr>
              <a:t>Data is a key strategic resource</a:t>
            </a:r>
            <a:r>
              <a:rPr lang="en-CA" dirty="0"/>
              <a:t>. Currently the focus for its strategic use is on sales, marketing and customer service. However, its strategic role is increasing considerably with the rapid improvement in AI. </a:t>
            </a:r>
          </a:p>
          <a:p>
            <a:r>
              <a:rPr lang="en-CA" dirty="0"/>
              <a:t>Scale in digital/AI economy is increasingly important. The company with biggest hoards of data can train their decision algorithms and machines most effectively and gain a significant competitive advantage. </a:t>
            </a:r>
          </a:p>
          <a:p>
            <a:r>
              <a:rPr lang="en-CA" dirty="0"/>
              <a:t>The social network everyone is on is the most attractive to new users.</a:t>
            </a:r>
          </a:p>
          <a:p>
            <a:r>
              <a:rPr lang="en-CA" dirty="0"/>
              <a:t>Data diversity is achieved, in part, through partnerships.</a:t>
            </a:r>
          </a:p>
          <a:p>
            <a:r>
              <a:rPr lang="en-CA" dirty="0"/>
              <a:t>Costs of data sharing are falling as cloud-based data stores proliferate. AI makes it easier to link datasets to individual customers or segments internationally.</a:t>
            </a:r>
          </a:p>
          <a:p>
            <a:endParaRPr lang="en-CA" dirty="0"/>
          </a:p>
        </p:txBody>
      </p:sp>
      <p:sp>
        <p:nvSpPr>
          <p:cNvPr id="4" name="Slide Number Placeholder 3"/>
          <p:cNvSpPr>
            <a:spLocks noGrp="1"/>
          </p:cNvSpPr>
          <p:nvPr>
            <p:ph type="sldNum" sz="quarter" idx="12"/>
          </p:nvPr>
        </p:nvSpPr>
        <p:spPr/>
        <p:txBody>
          <a:bodyPr/>
          <a:lstStyle/>
          <a:p>
            <a:fld id="{9A11E6DB-C4C4-4781-A007-19AE3534E258}" type="slidenum">
              <a:rPr lang="en-CA" smtClean="0"/>
              <a:t>12</a:t>
            </a:fld>
            <a:endParaRPr lang="en-CA"/>
          </a:p>
        </p:txBody>
      </p:sp>
    </p:spTree>
    <p:extLst>
      <p:ext uri="{BB962C8B-B14F-4D97-AF65-F5344CB8AC3E}">
        <p14:creationId xmlns:p14="http://schemas.microsoft.com/office/powerpoint/2010/main" val="317058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9FF0-9052-4760-97CF-03D19D2D1517}"/>
              </a:ext>
            </a:extLst>
          </p:cNvPr>
          <p:cNvSpPr>
            <a:spLocks noGrp="1"/>
          </p:cNvSpPr>
          <p:nvPr>
            <p:ph type="title"/>
          </p:nvPr>
        </p:nvSpPr>
        <p:spPr/>
        <p:txBody>
          <a:bodyPr/>
          <a:lstStyle/>
          <a:p>
            <a:r>
              <a:rPr lang="en-CA" dirty="0"/>
              <a:t>The Technological Disruption and Employment  and Political Consequences (1)</a:t>
            </a:r>
          </a:p>
        </p:txBody>
      </p:sp>
      <p:sp>
        <p:nvSpPr>
          <p:cNvPr id="3" name="Content Placeholder 2">
            <a:extLst>
              <a:ext uri="{FF2B5EF4-FFF2-40B4-BE49-F238E27FC236}">
                <a16:creationId xmlns:a16="http://schemas.microsoft.com/office/drawing/2014/main" id="{48616422-77DD-4402-82C2-57B56A74B666}"/>
              </a:ext>
            </a:extLst>
          </p:cNvPr>
          <p:cNvSpPr>
            <a:spLocks noGrp="1"/>
          </p:cNvSpPr>
          <p:nvPr>
            <p:ph idx="1"/>
          </p:nvPr>
        </p:nvSpPr>
        <p:spPr>
          <a:xfrm>
            <a:off x="838200" y="1825625"/>
            <a:ext cx="10515600" cy="4680922"/>
          </a:xfrm>
        </p:spPr>
        <p:txBody>
          <a:bodyPr>
            <a:normAutofit fontScale="92500" lnSpcReduction="20000"/>
          </a:bodyPr>
          <a:lstStyle/>
          <a:p>
            <a:r>
              <a:rPr lang="en-CA" dirty="0"/>
              <a:t>Digital communication have made </a:t>
            </a:r>
            <a:r>
              <a:rPr lang="en-CA" dirty="0">
                <a:solidFill>
                  <a:srgbClr val="FF0000"/>
                </a:solidFill>
              </a:rPr>
              <a:t>remote work </a:t>
            </a:r>
            <a:r>
              <a:rPr lang="en-CA" dirty="0"/>
              <a:t>commonplace. A phenomenon that has been getting significant push as a result of  past COVID 19 related social distancing policies.</a:t>
            </a:r>
          </a:p>
          <a:p>
            <a:r>
              <a:rPr lang="en-CA" dirty="0"/>
              <a:t>The gig economy is growing. </a:t>
            </a:r>
          </a:p>
          <a:p>
            <a:r>
              <a:rPr lang="en-CA" dirty="0"/>
              <a:t>According to the McKinsey Global Institute, 30% of activities associated with majority of occupation in the U.S. can be automated—including knowledge generation and services tasks previously thought immune.</a:t>
            </a:r>
          </a:p>
          <a:p>
            <a:r>
              <a:rPr lang="en-CA" dirty="0">
                <a:solidFill>
                  <a:srgbClr val="FF0000"/>
                </a:solidFill>
              </a:rPr>
              <a:t>Skills decay (obsolescence) rates are higher </a:t>
            </a:r>
            <a:r>
              <a:rPr lang="en-CA" dirty="0"/>
              <a:t>and many more people will find their skills irrelevant faster. Educational infrastructure that accommodates lifelong learning will become important in the determination of companies where to locate (under-investment in education will make a location less attractive)---Trump pay attention!!!</a:t>
            </a:r>
          </a:p>
          <a:p>
            <a:pPr marL="0" indent="0">
              <a:buNone/>
            </a:pPr>
            <a:r>
              <a:rPr lang="en-CA" dirty="0"/>
              <a:t> </a:t>
            </a:r>
          </a:p>
          <a:p>
            <a:endParaRPr lang="en-CA" dirty="0"/>
          </a:p>
        </p:txBody>
      </p:sp>
      <p:sp>
        <p:nvSpPr>
          <p:cNvPr id="4" name="Slide Number Placeholder 3"/>
          <p:cNvSpPr>
            <a:spLocks noGrp="1"/>
          </p:cNvSpPr>
          <p:nvPr>
            <p:ph type="sldNum" sz="quarter" idx="12"/>
          </p:nvPr>
        </p:nvSpPr>
        <p:spPr/>
        <p:txBody>
          <a:bodyPr/>
          <a:lstStyle/>
          <a:p>
            <a:fld id="{9A11E6DB-C4C4-4781-A007-19AE3534E258}" type="slidenum">
              <a:rPr lang="en-CA" smtClean="0"/>
              <a:t>13</a:t>
            </a:fld>
            <a:endParaRPr lang="en-CA"/>
          </a:p>
        </p:txBody>
      </p:sp>
    </p:spTree>
    <p:extLst>
      <p:ext uri="{BB962C8B-B14F-4D97-AF65-F5344CB8AC3E}">
        <p14:creationId xmlns:p14="http://schemas.microsoft.com/office/powerpoint/2010/main" val="282273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FFB8-4164-4F5F-8AEB-9E40E7502522}"/>
              </a:ext>
            </a:extLst>
          </p:cNvPr>
          <p:cNvSpPr>
            <a:spLocks noGrp="1"/>
          </p:cNvSpPr>
          <p:nvPr>
            <p:ph type="title"/>
          </p:nvPr>
        </p:nvSpPr>
        <p:spPr/>
        <p:txBody>
          <a:bodyPr/>
          <a:lstStyle/>
          <a:p>
            <a:r>
              <a:rPr lang="en-CA" dirty="0"/>
              <a:t>The Technological Disruption and Employment Consequences (2)</a:t>
            </a:r>
          </a:p>
        </p:txBody>
      </p:sp>
      <p:sp>
        <p:nvSpPr>
          <p:cNvPr id="3" name="Content Placeholder 2">
            <a:extLst>
              <a:ext uri="{FF2B5EF4-FFF2-40B4-BE49-F238E27FC236}">
                <a16:creationId xmlns:a16="http://schemas.microsoft.com/office/drawing/2014/main" id="{10F59AAD-68FC-4221-A951-754F909237AC}"/>
              </a:ext>
            </a:extLst>
          </p:cNvPr>
          <p:cNvSpPr>
            <a:spLocks noGrp="1"/>
          </p:cNvSpPr>
          <p:nvPr>
            <p:ph idx="1"/>
          </p:nvPr>
        </p:nvSpPr>
        <p:spPr>
          <a:xfrm>
            <a:off x="838200" y="1825624"/>
            <a:ext cx="10515600" cy="4761787"/>
          </a:xfrm>
        </p:spPr>
        <p:txBody>
          <a:bodyPr>
            <a:normAutofit/>
          </a:bodyPr>
          <a:lstStyle/>
          <a:p>
            <a:r>
              <a:rPr lang="en-CA" dirty="0"/>
              <a:t>Economists agree that jobs are disappearing due to automation. </a:t>
            </a:r>
            <a:r>
              <a:rPr lang="en-CA" dirty="0">
                <a:solidFill>
                  <a:srgbClr val="FF0000"/>
                </a:solidFill>
              </a:rPr>
              <a:t>Many displaced people become permanently unemployed</a:t>
            </a:r>
            <a:r>
              <a:rPr lang="en-CA" dirty="0"/>
              <a:t>. Others are forced into low paying part-time jobs, or work in the gig economy.</a:t>
            </a:r>
          </a:p>
          <a:p>
            <a:r>
              <a:rPr lang="en-CA" dirty="0"/>
              <a:t>Key issue for governing in the new era is wealth and income distribution. “</a:t>
            </a:r>
            <a:r>
              <a:rPr lang="en-CA" dirty="0">
                <a:solidFill>
                  <a:srgbClr val="FF0000"/>
                </a:solidFill>
              </a:rPr>
              <a:t>The new era will not be economic one but political one</a:t>
            </a:r>
            <a:r>
              <a:rPr lang="en-CA" dirty="0"/>
              <a:t>.” (B.A</a:t>
            </a:r>
            <a:r>
              <a:rPr lang="en-US" altLang="zh-CN" dirty="0"/>
              <a:t>r</a:t>
            </a:r>
            <a:r>
              <a:rPr lang="en-CA" altLang="zh-CN" dirty="0" err="1"/>
              <a:t>thur</a:t>
            </a:r>
            <a:r>
              <a:rPr lang="en-CA" altLang="zh-CN" dirty="0"/>
              <a:t>, 2017).Populism is emerging and poses a threat to processes of globalization---as is evident now in the US the past hegemon of the liberal world (where democracy and the rule of law govern).</a:t>
            </a:r>
          </a:p>
          <a:p>
            <a:r>
              <a:rPr lang="en-CA" altLang="zh-CN" dirty="0"/>
              <a:t> Threats to the global rule of law that underpins international trade are rising as a result of advances in digital technologies.</a:t>
            </a:r>
          </a:p>
          <a:p>
            <a:pPr marL="0" indent="0">
              <a:buNone/>
            </a:pPr>
            <a:endParaRPr lang="en-CA" altLang="zh-CN" dirty="0"/>
          </a:p>
        </p:txBody>
      </p:sp>
      <p:sp>
        <p:nvSpPr>
          <p:cNvPr id="4" name="Slide Number Placeholder 3"/>
          <p:cNvSpPr>
            <a:spLocks noGrp="1"/>
          </p:cNvSpPr>
          <p:nvPr>
            <p:ph type="sldNum" sz="quarter" idx="12"/>
          </p:nvPr>
        </p:nvSpPr>
        <p:spPr/>
        <p:txBody>
          <a:bodyPr/>
          <a:lstStyle/>
          <a:p>
            <a:fld id="{9A11E6DB-C4C4-4781-A007-19AE3534E258}" type="slidenum">
              <a:rPr lang="en-CA" smtClean="0"/>
              <a:t>14</a:t>
            </a:fld>
            <a:endParaRPr lang="en-CA"/>
          </a:p>
        </p:txBody>
      </p:sp>
    </p:spTree>
    <p:extLst>
      <p:ext uri="{BB962C8B-B14F-4D97-AF65-F5344CB8AC3E}">
        <p14:creationId xmlns:p14="http://schemas.microsoft.com/office/powerpoint/2010/main" val="131877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49DD-A2B3-4D2E-B07D-12BA35554489}"/>
              </a:ext>
            </a:extLst>
          </p:cNvPr>
          <p:cNvSpPr>
            <a:spLocks noGrp="1"/>
          </p:cNvSpPr>
          <p:nvPr>
            <p:ph type="title"/>
          </p:nvPr>
        </p:nvSpPr>
        <p:spPr/>
        <p:txBody>
          <a:bodyPr>
            <a:normAutofit/>
          </a:bodyPr>
          <a:lstStyle/>
          <a:p>
            <a:r>
              <a:rPr lang="en-CA" dirty="0"/>
              <a:t>The Impacts of the Current Grand Transformative Disruptions on Institutions (2)</a:t>
            </a:r>
          </a:p>
        </p:txBody>
      </p:sp>
      <p:sp>
        <p:nvSpPr>
          <p:cNvPr id="3" name="Content Placeholder 2">
            <a:extLst>
              <a:ext uri="{FF2B5EF4-FFF2-40B4-BE49-F238E27FC236}">
                <a16:creationId xmlns:a16="http://schemas.microsoft.com/office/drawing/2014/main" id="{815FD760-BB80-4D97-A157-A0C9C729D29E}"/>
              </a:ext>
            </a:extLst>
          </p:cNvPr>
          <p:cNvSpPr>
            <a:spLocks noGrp="1"/>
          </p:cNvSpPr>
          <p:nvPr>
            <p:ph idx="1"/>
          </p:nvPr>
        </p:nvSpPr>
        <p:spPr>
          <a:xfrm>
            <a:off x="838200" y="1825624"/>
            <a:ext cx="10515600" cy="4730685"/>
          </a:xfrm>
        </p:spPr>
        <p:txBody>
          <a:bodyPr>
            <a:normAutofit fontScale="92500" lnSpcReduction="20000"/>
          </a:bodyPr>
          <a:lstStyle/>
          <a:p>
            <a:r>
              <a:rPr lang="en-CA" dirty="0"/>
              <a:t>For example, note the  debates about the consequences of development of AI and the dangers and benefits that these developments are likely to generate or  the more current debate about privacy rights and ownership of data.</a:t>
            </a:r>
          </a:p>
          <a:p>
            <a:r>
              <a:rPr lang="en-CA" dirty="0"/>
              <a:t>There is a need to increase transparency of national positions with respect to regulating the new technologies and their applications. Making government intentions clear will reduce the negative impacts of institutional voids. </a:t>
            </a:r>
          </a:p>
          <a:p>
            <a:r>
              <a:rPr lang="en-CA" dirty="0"/>
              <a:t>MNEs must develop </a:t>
            </a:r>
            <a:r>
              <a:rPr lang="en-CA" dirty="0">
                <a:solidFill>
                  <a:srgbClr val="FF0000"/>
                </a:solidFill>
              </a:rPr>
              <a:t>new organizational structures </a:t>
            </a:r>
            <a:r>
              <a:rPr lang="en-CA" dirty="0"/>
              <a:t>that allow for nimble responses to the high degree of uncertainties and risks that are involved with respect to institutional developments in the various countries that MNEs may choose to operate in.</a:t>
            </a:r>
          </a:p>
          <a:p>
            <a:r>
              <a:rPr lang="en-CA" dirty="0"/>
              <a:t>MNEs must consider the </a:t>
            </a:r>
            <a:r>
              <a:rPr lang="en-CA" dirty="0">
                <a:solidFill>
                  <a:srgbClr val="FF0000"/>
                </a:solidFill>
              </a:rPr>
              <a:t>emerging international law </a:t>
            </a:r>
            <a:r>
              <a:rPr lang="en-CA" dirty="0"/>
              <a:t>regarding the technologies and their use as well as </a:t>
            </a:r>
            <a:r>
              <a:rPr lang="en-CA" dirty="0">
                <a:solidFill>
                  <a:srgbClr val="FF0000"/>
                </a:solidFill>
              </a:rPr>
              <a:t>national and subnational differences</a:t>
            </a:r>
            <a:r>
              <a:rPr lang="en-CA" dirty="0"/>
              <a:t> in regulation and in the effectiveness and quality of their enforcement.</a:t>
            </a:r>
          </a:p>
        </p:txBody>
      </p:sp>
      <p:sp>
        <p:nvSpPr>
          <p:cNvPr id="4" name="Slide Number Placeholder 3"/>
          <p:cNvSpPr>
            <a:spLocks noGrp="1"/>
          </p:cNvSpPr>
          <p:nvPr>
            <p:ph type="sldNum" sz="quarter" idx="12"/>
          </p:nvPr>
        </p:nvSpPr>
        <p:spPr/>
        <p:txBody>
          <a:bodyPr/>
          <a:lstStyle/>
          <a:p>
            <a:fld id="{9A11E6DB-C4C4-4781-A007-19AE3534E258}" type="slidenum">
              <a:rPr lang="en-CA" smtClean="0"/>
              <a:t>15</a:t>
            </a:fld>
            <a:endParaRPr lang="en-CA"/>
          </a:p>
        </p:txBody>
      </p:sp>
    </p:spTree>
    <p:extLst>
      <p:ext uri="{BB962C8B-B14F-4D97-AF65-F5344CB8AC3E}">
        <p14:creationId xmlns:p14="http://schemas.microsoft.com/office/powerpoint/2010/main" val="145937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278E-0800-4377-9758-2BBDF6E59BE2}"/>
              </a:ext>
            </a:extLst>
          </p:cNvPr>
          <p:cNvSpPr>
            <a:spLocks noGrp="1"/>
          </p:cNvSpPr>
          <p:nvPr>
            <p:ph type="title"/>
          </p:nvPr>
        </p:nvSpPr>
        <p:spPr/>
        <p:txBody>
          <a:bodyPr/>
          <a:lstStyle/>
          <a:p>
            <a:r>
              <a:rPr lang="en-CA" dirty="0"/>
              <a:t>The Impacts of the Current Grand Transformative Disruptions on Institutions (3)</a:t>
            </a:r>
          </a:p>
        </p:txBody>
      </p:sp>
      <p:sp>
        <p:nvSpPr>
          <p:cNvPr id="3" name="Content Placeholder 2">
            <a:extLst>
              <a:ext uri="{FF2B5EF4-FFF2-40B4-BE49-F238E27FC236}">
                <a16:creationId xmlns:a16="http://schemas.microsoft.com/office/drawing/2014/main" id="{18C3DF82-7745-46D6-9150-EBAB5EF3F9B1}"/>
              </a:ext>
            </a:extLst>
          </p:cNvPr>
          <p:cNvSpPr>
            <a:spLocks noGrp="1"/>
          </p:cNvSpPr>
          <p:nvPr>
            <p:ph idx="1"/>
          </p:nvPr>
        </p:nvSpPr>
        <p:spPr>
          <a:xfrm>
            <a:off x="936674" y="1690688"/>
            <a:ext cx="10515600" cy="4486275"/>
          </a:xfrm>
        </p:spPr>
        <p:txBody>
          <a:bodyPr>
            <a:normAutofit fontScale="70000" lnSpcReduction="20000"/>
          </a:bodyPr>
          <a:lstStyle/>
          <a:p>
            <a:r>
              <a:rPr lang="en-CA" sz="3100" dirty="0"/>
              <a:t>While digitization, AI and robotic lead to </a:t>
            </a:r>
            <a:r>
              <a:rPr lang="en-CA" sz="3100" dirty="0">
                <a:solidFill>
                  <a:srgbClr val="FF0000"/>
                </a:solidFill>
              </a:rPr>
              <a:t>unemployment</a:t>
            </a:r>
            <a:r>
              <a:rPr lang="en-CA" sz="3100" dirty="0"/>
              <a:t> which increases nationalism and isolationism, dealing with climate change requires global collaboration. The evolution of  international law will reflect this interplay of contradictions between forces for </a:t>
            </a:r>
            <a:r>
              <a:rPr lang="en-CA" sz="3100" dirty="0">
                <a:solidFill>
                  <a:srgbClr val="FF0000"/>
                </a:solidFill>
              </a:rPr>
              <a:t>globalization</a:t>
            </a:r>
            <a:r>
              <a:rPr lang="en-CA" sz="3100" dirty="0"/>
              <a:t> (and global rule of the law) and </a:t>
            </a:r>
            <a:r>
              <a:rPr lang="en-CA" sz="3100" dirty="0">
                <a:solidFill>
                  <a:srgbClr val="FF0000"/>
                </a:solidFill>
              </a:rPr>
              <a:t>fragmentation and isolation</a:t>
            </a:r>
            <a:r>
              <a:rPr lang="en-CA" sz="3100" dirty="0"/>
              <a:t>.</a:t>
            </a:r>
          </a:p>
          <a:p>
            <a:r>
              <a:rPr lang="en-CA" sz="3100" dirty="0"/>
              <a:t>There are tensions between the different levels of institutions: Subnational, national, multinational (including regional) and global.</a:t>
            </a:r>
          </a:p>
          <a:p>
            <a:r>
              <a:rPr lang="en-CA" sz="3100" dirty="0"/>
              <a:t>Fragmentations of multinational regulatory systems create opportunities for MNEs to exploit “local” voids in the institutional system. It may ,however, increase the risks involved in investing in technological innovation</a:t>
            </a:r>
          </a:p>
          <a:p>
            <a:r>
              <a:rPr lang="en-CA" sz="3100" dirty="0"/>
              <a:t>Fragmentation and isolationism affect the trajectory of institutional development at the multinational and global levels. Uncertainty about such institutions reduces the impacts of international treaties already in place and makes it difficult to reach new ones (e.g. there is evidence that growing uncertainty about the durability of trade and investment agreements had immediate effects on MNEs, leading them to reduce investment.) </a:t>
            </a:r>
            <a:r>
              <a:rPr lang="en-CA" dirty="0"/>
              <a:t> </a:t>
            </a:r>
          </a:p>
        </p:txBody>
      </p:sp>
      <p:sp>
        <p:nvSpPr>
          <p:cNvPr id="4" name="Slide Number Placeholder 3"/>
          <p:cNvSpPr>
            <a:spLocks noGrp="1"/>
          </p:cNvSpPr>
          <p:nvPr>
            <p:ph type="sldNum" sz="quarter" idx="12"/>
          </p:nvPr>
        </p:nvSpPr>
        <p:spPr/>
        <p:txBody>
          <a:bodyPr/>
          <a:lstStyle/>
          <a:p>
            <a:fld id="{9A11E6DB-C4C4-4781-A007-19AE3534E258}" type="slidenum">
              <a:rPr lang="en-CA" smtClean="0"/>
              <a:t>16</a:t>
            </a:fld>
            <a:endParaRPr lang="en-CA"/>
          </a:p>
        </p:txBody>
      </p:sp>
    </p:spTree>
    <p:extLst>
      <p:ext uri="{BB962C8B-B14F-4D97-AF65-F5344CB8AC3E}">
        <p14:creationId xmlns:p14="http://schemas.microsoft.com/office/powerpoint/2010/main" val="959905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99DB-6CBF-48C3-85CE-20FEFA3B1312}"/>
              </a:ext>
            </a:extLst>
          </p:cNvPr>
          <p:cNvSpPr>
            <a:spLocks noGrp="1"/>
          </p:cNvSpPr>
          <p:nvPr>
            <p:ph type="title"/>
          </p:nvPr>
        </p:nvSpPr>
        <p:spPr/>
        <p:txBody>
          <a:bodyPr/>
          <a:lstStyle/>
          <a:p>
            <a:r>
              <a:rPr lang="en-CA" dirty="0"/>
              <a:t>The Impacts of the Current Grand Transformative Disruptions on Institutions (4)</a:t>
            </a:r>
          </a:p>
        </p:txBody>
      </p:sp>
      <p:sp>
        <p:nvSpPr>
          <p:cNvPr id="3" name="Content Placeholder 2">
            <a:extLst>
              <a:ext uri="{FF2B5EF4-FFF2-40B4-BE49-F238E27FC236}">
                <a16:creationId xmlns:a16="http://schemas.microsoft.com/office/drawing/2014/main" id="{BC0195F3-135B-4157-B162-F857EEA034A7}"/>
              </a:ext>
            </a:extLst>
          </p:cNvPr>
          <p:cNvSpPr>
            <a:spLocks noGrp="1"/>
          </p:cNvSpPr>
          <p:nvPr>
            <p:ph idx="1"/>
          </p:nvPr>
        </p:nvSpPr>
        <p:spPr>
          <a:xfrm>
            <a:off x="838200" y="1847850"/>
            <a:ext cx="10515600" cy="4351338"/>
          </a:xfrm>
        </p:spPr>
        <p:txBody>
          <a:bodyPr>
            <a:normAutofit/>
          </a:bodyPr>
          <a:lstStyle/>
          <a:p>
            <a:r>
              <a:rPr lang="en-CA" dirty="0"/>
              <a:t>Fragmentation in the international system may increase </a:t>
            </a:r>
            <a:r>
              <a:rPr lang="en-CA" dirty="0">
                <a:solidFill>
                  <a:srgbClr val="FF0000"/>
                </a:solidFill>
              </a:rPr>
              <a:t>the relative power of firms</a:t>
            </a:r>
            <a:r>
              <a:rPr lang="en-CA" dirty="0"/>
              <a:t> who may search institutional voids to exploit and bargain to obtain concessions in enforcement of regulations.</a:t>
            </a:r>
          </a:p>
          <a:p>
            <a:r>
              <a:rPr lang="en-CA" dirty="0"/>
              <a:t>The emergence of concentrated markets dominated by few multinational firms creates new challenges to national competition laws and creates the need to develop international law.</a:t>
            </a:r>
          </a:p>
          <a:p>
            <a:r>
              <a:rPr lang="en-CA" dirty="0">
                <a:solidFill>
                  <a:srgbClr val="FF0000"/>
                </a:solidFill>
              </a:rPr>
              <a:t>Public opinion as a source of legitimacy </a:t>
            </a:r>
            <a:r>
              <a:rPr lang="en-CA" dirty="0"/>
              <a:t>of MNEs, as well as national and international rules—a double-edged sword. Public opinion is vulnerable to manipulation through the social media, increasing uncertainty for MNEs and governance institutions </a:t>
            </a:r>
          </a:p>
          <a:p>
            <a:endParaRPr lang="en-CA" dirty="0"/>
          </a:p>
        </p:txBody>
      </p:sp>
      <p:sp>
        <p:nvSpPr>
          <p:cNvPr id="4" name="Slide Number Placeholder 3"/>
          <p:cNvSpPr>
            <a:spLocks noGrp="1"/>
          </p:cNvSpPr>
          <p:nvPr>
            <p:ph type="sldNum" sz="quarter" idx="12"/>
          </p:nvPr>
        </p:nvSpPr>
        <p:spPr/>
        <p:txBody>
          <a:bodyPr/>
          <a:lstStyle/>
          <a:p>
            <a:fld id="{9A11E6DB-C4C4-4781-A007-19AE3534E258}" type="slidenum">
              <a:rPr lang="en-CA" smtClean="0"/>
              <a:t>17</a:t>
            </a:fld>
            <a:endParaRPr lang="en-CA"/>
          </a:p>
        </p:txBody>
      </p:sp>
    </p:spTree>
    <p:extLst>
      <p:ext uri="{BB962C8B-B14F-4D97-AF65-F5344CB8AC3E}">
        <p14:creationId xmlns:p14="http://schemas.microsoft.com/office/powerpoint/2010/main" val="414507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CE0F-E881-432A-8430-018BDABEC9A1}"/>
              </a:ext>
            </a:extLst>
          </p:cNvPr>
          <p:cNvSpPr>
            <a:spLocks noGrp="1"/>
          </p:cNvSpPr>
          <p:nvPr>
            <p:ph type="title"/>
          </p:nvPr>
        </p:nvSpPr>
        <p:spPr/>
        <p:txBody>
          <a:bodyPr>
            <a:noAutofit/>
          </a:bodyPr>
          <a:lstStyle/>
          <a:p>
            <a:r>
              <a:rPr lang="en-US" sz="3200" b="1" dirty="0"/>
              <a:t>Technology innovation competition between the USA and China as part of a fight on global hegemony: Toward global market bifurcation </a:t>
            </a:r>
            <a:br>
              <a:rPr lang="en-US" sz="3200" b="1" dirty="0"/>
            </a:br>
            <a:endParaRPr lang="en-CA" sz="3200" b="1" dirty="0"/>
          </a:p>
        </p:txBody>
      </p:sp>
      <p:sp>
        <p:nvSpPr>
          <p:cNvPr id="3" name="Content Placeholder 2">
            <a:extLst>
              <a:ext uri="{FF2B5EF4-FFF2-40B4-BE49-F238E27FC236}">
                <a16:creationId xmlns:a16="http://schemas.microsoft.com/office/drawing/2014/main" id="{5DA46936-9F09-4BDC-8246-7BC1DD96EAC2}"/>
              </a:ext>
            </a:extLst>
          </p:cNvPr>
          <p:cNvSpPr>
            <a:spLocks noGrp="1"/>
          </p:cNvSpPr>
          <p:nvPr>
            <p:ph idx="1"/>
          </p:nvPr>
        </p:nvSpPr>
        <p:spPr/>
        <p:txBody>
          <a:bodyPr>
            <a:normAutofit fontScale="62500" lnSpcReduction="20000"/>
          </a:bodyPr>
          <a:lstStyle/>
          <a:p>
            <a:r>
              <a:rPr lang="en-US" dirty="0"/>
              <a:t>The nature of many digital technologies and their applications is one that leads to markets “where leaders win all” (i.e., larger market share tend to draw more demand)---so dominance matters.</a:t>
            </a:r>
          </a:p>
          <a:p>
            <a:r>
              <a:rPr lang="en-US" dirty="0"/>
              <a:t>The Economist magazine described the technology race between China and the USA as a zero-sum game.</a:t>
            </a:r>
          </a:p>
          <a:p>
            <a:r>
              <a:rPr lang="en-US" dirty="0"/>
              <a:t>Given the dual (economic and military) strategic position of  many of the digital technologies the rapid progress of China presents an increasing threat to the USA  global hegemony.</a:t>
            </a:r>
          </a:p>
          <a:p>
            <a:r>
              <a:rPr lang="en-US" dirty="0"/>
              <a:t>This threat is intensifying because of China’s quest for dominance and self reliance in strategic technology sectors. This quest is implemented through programs such as “Made in China 2025” that involve   extraordinary  support  and cultivation of technology innovation champions such as Huawei and protection of its domestic markets from foreign competition.</a:t>
            </a:r>
          </a:p>
          <a:p>
            <a:r>
              <a:rPr lang="en-US" dirty="0"/>
              <a:t>As China innovation catches up and fills its technology gaps with the USA and even achieves a superior positions in some key technologies (e.g., AI and 5G). US is attempting to block the progress by dismantling China’s interdependence with the American economy as well as with its </a:t>
            </a:r>
            <a:r>
              <a:rPr lang="en-US" dirty="0" err="1"/>
              <a:t>allies,but</a:t>
            </a:r>
            <a:r>
              <a:rPr lang="en-US" dirty="0"/>
              <a:t> has found it recently very expensive.</a:t>
            </a:r>
          </a:p>
          <a:p>
            <a:r>
              <a:rPr lang="en-US" dirty="0"/>
              <a:t>China in many ways has been working for some time to develop its own alliances, markets and  “walls” (e.g., China's internet “firewall)</a:t>
            </a:r>
          </a:p>
          <a:p>
            <a:pPr marL="0" indent="0">
              <a:buNone/>
            </a:pPr>
            <a:r>
              <a:rPr lang="en-US" b="1" dirty="0">
                <a:solidFill>
                  <a:srgbClr val="FF0000"/>
                </a:solidFill>
              </a:rPr>
              <a:t>What are the prospects for attempts to isolate China?  What could be the consequences of such isolation if successful? (break-out  groups short  oral  reports by group </a:t>
            </a:r>
            <a:r>
              <a:rPr lang="en-US" b="1" dirty="0" err="1">
                <a:solidFill>
                  <a:srgbClr val="FF0000"/>
                </a:solidFill>
              </a:rPr>
              <a:t>represetatives</a:t>
            </a:r>
            <a:r>
              <a:rPr lang="en-US" b="1" dirty="0">
                <a:solidFill>
                  <a:srgbClr val="FF0000"/>
                </a:solidFill>
              </a:rPr>
              <a:t>)</a:t>
            </a:r>
            <a:endParaRPr lang="en-CA" b="1" dirty="0">
              <a:solidFill>
                <a:srgbClr val="FF0000"/>
              </a:solidFill>
            </a:endParaRPr>
          </a:p>
        </p:txBody>
      </p:sp>
      <p:sp>
        <p:nvSpPr>
          <p:cNvPr id="4" name="Slide Number Placeholder 3">
            <a:extLst>
              <a:ext uri="{FF2B5EF4-FFF2-40B4-BE49-F238E27FC236}">
                <a16:creationId xmlns:a16="http://schemas.microsoft.com/office/drawing/2014/main" id="{9593CB93-21C5-4CBF-96DE-B4F77A53AFEF}"/>
              </a:ext>
            </a:extLst>
          </p:cNvPr>
          <p:cNvSpPr>
            <a:spLocks noGrp="1"/>
          </p:cNvSpPr>
          <p:nvPr>
            <p:ph type="sldNum" sz="quarter" idx="12"/>
          </p:nvPr>
        </p:nvSpPr>
        <p:spPr/>
        <p:txBody>
          <a:bodyPr/>
          <a:lstStyle/>
          <a:p>
            <a:fld id="{9A11E6DB-C4C4-4781-A007-19AE3534E258}" type="slidenum">
              <a:rPr lang="en-CA" smtClean="0"/>
              <a:t>18</a:t>
            </a:fld>
            <a:endParaRPr lang="en-CA"/>
          </a:p>
        </p:txBody>
      </p:sp>
    </p:spTree>
    <p:extLst>
      <p:ext uri="{BB962C8B-B14F-4D97-AF65-F5344CB8AC3E}">
        <p14:creationId xmlns:p14="http://schemas.microsoft.com/office/powerpoint/2010/main" val="173741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Additional Discussion questions (if </a:t>
            </a:r>
            <a:r>
              <a:rPr lang="en-US"/>
              <a:t>time permits</a:t>
            </a:r>
            <a:r>
              <a:rPr lang="en-US" dirty="0"/>
              <a:t>)</a:t>
            </a:r>
          </a:p>
        </p:txBody>
      </p:sp>
      <p:sp>
        <p:nvSpPr>
          <p:cNvPr id="3" name="Content Placeholder 2"/>
          <p:cNvSpPr>
            <a:spLocks noGrp="1"/>
          </p:cNvSpPr>
          <p:nvPr>
            <p:ph idx="1"/>
          </p:nvPr>
        </p:nvSpPr>
        <p:spPr/>
        <p:txBody>
          <a:bodyPr>
            <a:normAutofit lnSpcReduction="10000"/>
          </a:bodyPr>
          <a:lstStyle/>
          <a:p>
            <a:r>
              <a:rPr lang="en-US" dirty="0"/>
              <a:t>How do you think digitization will affect you personally in the next 5 years? </a:t>
            </a:r>
          </a:p>
          <a:p>
            <a:r>
              <a:rPr lang="en-US" dirty="0"/>
              <a:t>Would you like to see more intervention by the government in the country you expect to live in with regard to privacy and ownership rights for personal data even if it results in higher costs for many of the “free” online services you are enjoying ? </a:t>
            </a:r>
          </a:p>
          <a:p>
            <a:r>
              <a:rPr lang="en-US" dirty="0"/>
              <a:t> How do you anticipate AI will affect the prospects of employment of your UBC </a:t>
            </a:r>
            <a:r>
              <a:rPr lang="en-US" dirty="0" err="1"/>
              <a:t>BCom</a:t>
            </a:r>
            <a:r>
              <a:rPr lang="en-US" dirty="0"/>
              <a:t> cohort? How AI will affect working the profession or  industry you expect to pursue? </a:t>
            </a:r>
          </a:p>
          <a:p>
            <a:r>
              <a:rPr lang="en-US" dirty="0"/>
              <a:t>How the current chaos generated in the world by Trump is likely to change the world order and the path of China-US technology rivalry?</a:t>
            </a:r>
          </a:p>
          <a:p>
            <a:endParaRPr lang="en-US" dirty="0"/>
          </a:p>
        </p:txBody>
      </p:sp>
      <p:sp>
        <p:nvSpPr>
          <p:cNvPr id="4" name="Slide Number Placeholder 3"/>
          <p:cNvSpPr>
            <a:spLocks noGrp="1"/>
          </p:cNvSpPr>
          <p:nvPr>
            <p:ph type="sldNum" sz="quarter" idx="12"/>
          </p:nvPr>
        </p:nvSpPr>
        <p:spPr/>
        <p:txBody>
          <a:bodyPr/>
          <a:lstStyle/>
          <a:p>
            <a:fld id="{9A11E6DB-C4C4-4781-A007-19AE3534E258}" type="slidenum">
              <a:rPr lang="en-CA" smtClean="0"/>
              <a:t>19</a:t>
            </a:fld>
            <a:endParaRPr lang="en-CA"/>
          </a:p>
        </p:txBody>
      </p:sp>
    </p:spTree>
    <p:extLst>
      <p:ext uri="{BB962C8B-B14F-4D97-AF65-F5344CB8AC3E}">
        <p14:creationId xmlns:p14="http://schemas.microsoft.com/office/powerpoint/2010/main" val="376054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2B58-1479-46C3-B25C-E3D6F4DD9E3B}"/>
              </a:ext>
            </a:extLst>
          </p:cNvPr>
          <p:cNvSpPr>
            <a:spLocks noGrp="1"/>
          </p:cNvSpPr>
          <p:nvPr>
            <p:ph type="title"/>
          </p:nvPr>
        </p:nvSpPr>
        <p:spPr/>
        <p:txBody>
          <a:bodyPr/>
          <a:lstStyle/>
          <a:p>
            <a:r>
              <a:rPr lang="en-US" dirty="0"/>
              <a:t>Agenda </a:t>
            </a:r>
            <a:endParaRPr lang="en-CA" dirty="0"/>
          </a:p>
        </p:txBody>
      </p:sp>
      <p:sp>
        <p:nvSpPr>
          <p:cNvPr id="3" name="Content Placeholder 2">
            <a:extLst>
              <a:ext uri="{FF2B5EF4-FFF2-40B4-BE49-F238E27FC236}">
                <a16:creationId xmlns:a16="http://schemas.microsoft.com/office/drawing/2014/main" id="{099AB667-ADEB-4F05-AF2A-A35D98F9FD5D}"/>
              </a:ext>
            </a:extLst>
          </p:cNvPr>
          <p:cNvSpPr>
            <a:spLocks noGrp="1"/>
          </p:cNvSpPr>
          <p:nvPr>
            <p:ph idx="1"/>
          </p:nvPr>
        </p:nvSpPr>
        <p:spPr>
          <a:xfrm>
            <a:off x="733425" y="1375034"/>
            <a:ext cx="10515600" cy="4981316"/>
          </a:xfrm>
        </p:spPr>
        <p:txBody>
          <a:bodyPr>
            <a:normAutofit/>
          </a:bodyPr>
          <a:lstStyle/>
          <a:p>
            <a:pPr marL="0" indent="0">
              <a:buNone/>
            </a:pPr>
            <a:r>
              <a:rPr lang="en-CA" b="1" dirty="0">
                <a:solidFill>
                  <a:srgbClr val="FF0000"/>
                </a:solidFill>
              </a:rPr>
              <a:t>  </a:t>
            </a:r>
          </a:p>
          <a:p>
            <a:endParaRPr lang="en-CA" b="1" dirty="0">
              <a:solidFill>
                <a:srgbClr val="FF0000"/>
              </a:solidFill>
            </a:endParaRPr>
          </a:p>
          <a:p>
            <a:r>
              <a:rPr lang="en-CA" dirty="0"/>
              <a:t>Impacts of digitization and AI on profits, strategies and organization of MNES</a:t>
            </a:r>
          </a:p>
          <a:p>
            <a:r>
              <a:rPr lang="en-CA" dirty="0"/>
              <a:t>Big data, the strategic resource of the century</a:t>
            </a:r>
          </a:p>
          <a:p>
            <a:r>
              <a:rPr lang="en-CA" dirty="0"/>
              <a:t>Employment consequences</a:t>
            </a:r>
          </a:p>
          <a:p>
            <a:r>
              <a:rPr lang="en-CA" dirty="0"/>
              <a:t>Technological disruptions impacts on </a:t>
            </a:r>
            <a:r>
              <a:rPr lang="en-CA" dirty="0">
                <a:solidFill>
                  <a:srgbClr val="FF0000"/>
                </a:solidFill>
              </a:rPr>
              <a:t>governance institutions</a:t>
            </a:r>
            <a:r>
              <a:rPr lang="en-CA" dirty="0"/>
              <a:t> (emerging institutional voids, institutional uncertainty and changing patterns of governance) </a:t>
            </a:r>
          </a:p>
          <a:p>
            <a:r>
              <a:rPr lang="en-US" dirty="0"/>
              <a:t>The China – USA technology race</a:t>
            </a:r>
          </a:p>
          <a:p>
            <a:endParaRPr lang="en-US" dirty="0"/>
          </a:p>
        </p:txBody>
      </p:sp>
      <p:sp>
        <p:nvSpPr>
          <p:cNvPr id="4" name="Slide Number Placeholder 3"/>
          <p:cNvSpPr>
            <a:spLocks noGrp="1"/>
          </p:cNvSpPr>
          <p:nvPr>
            <p:ph type="sldNum" sz="quarter" idx="12"/>
          </p:nvPr>
        </p:nvSpPr>
        <p:spPr/>
        <p:txBody>
          <a:bodyPr/>
          <a:lstStyle/>
          <a:p>
            <a:fld id="{9A11E6DB-C4C4-4781-A007-19AE3534E258}" type="slidenum">
              <a:rPr lang="en-CA" smtClean="0"/>
              <a:t>2</a:t>
            </a:fld>
            <a:endParaRPr lang="en-CA"/>
          </a:p>
        </p:txBody>
      </p:sp>
    </p:spTree>
    <p:extLst>
      <p:ext uri="{BB962C8B-B14F-4D97-AF65-F5344CB8AC3E}">
        <p14:creationId xmlns:p14="http://schemas.microsoft.com/office/powerpoint/2010/main" val="1072563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F908-FC74-40D4-AD4F-9E47C67A944A}"/>
              </a:ext>
            </a:extLst>
          </p:cNvPr>
          <p:cNvSpPr>
            <a:spLocks noGrp="1"/>
          </p:cNvSpPr>
          <p:nvPr>
            <p:ph type="title"/>
          </p:nvPr>
        </p:nvSpPr>
        <p:spPr/>
        <p:txBody>
          <a:bodyPr/>
          <a:lstStyle/>
          <a:p>
            <a:r>
              <a:rPr lang="en-CA" dirty="0"/>
              <a:t>Introduction (1)</a:t>
            </a:r>
          </a:p>
        </p:txBody>
      </p:sp>
      <p:sp>
        <p:nvSpPr>
          <p:cNvPr id="3" name="Content Placeholder 2">
            <a:extLst>
              <a:ext uri="{FF2B5EF4-FFF2-40B4-BE49-F238E27FC236}">
                <a16:creationId xmlns:a16="http://schemas.microsoft.com/office/drawing/2014/main" id="{58ED0FC1-E413-46FD-B1EE-6C51CC3B6EEE}"/>
              </a:ext>
            </a:extLst>
          </p:cNvPr>
          <p:cNvSpPr>
            <a:spLocks noGrp="1"/>
          </p:cNvSpPr>
          <p:nvPr>
            <p:ph idx="1"/>
          </p:nvPr>
        </p:nvSpPr>
        <p:spPr/>
        <p:txBody>
          <a:bodyPr>
            <a:normAutofit/>
          </a:bodyPr>
          <a:lstStyle/>
          <a:p>
            <a:r>
              <a:rPr lang="en-CA" dirty="0"/>
              <a:t>Two classes of transformative </a:t>
            </a:r>
            <a:r>
              <a:rPr lang="en-CA" dirty="0">
                <a:solidFill>
                  <a:srgbClr val="FF0000"/>
                </a:solidFill>
              </a:rPr>
              <a:t>global disruptions </a:t>
            </a:r>
            <a:r>
              <a:rPr lang="en-CA" dirty="0"/>
              <a:t>are occurring and intensifying, causing radically new problems that international business and governments must solve. These disruptions include those in </a:t>
            </a:r>
            <a:r>
              <a:rPr lang="en-CA" dirty="0">
                <a:solidFill>
                  <a:srgbClr val="FF0000"/>
                </a:solidFill>
              </a:rPr>
              <a:t>technology</a:t>
            </a:r>
            <a:r>
              <a:rPr lang="en-CA" dirty="0"/>
              <a:t>: Digitizing, artificial intelligence (AI) and Robotics; and in the </a:t>
            </a:r>
            <a:r>
              <a:rPr lang="en-CA" dirty="0">
                <a:solidFill>
                  <a:srgbClr val="FF0000"/>
                </a:solidFill>
              </a:rPr>
              <a:t>environment</a:t>
            </a:r>
            <a:r>
              <a:rPr lang="en-CA" dirty="0"/>
              <a:t>: Climate Change.</a:t>
            </a:r>
          </a:p>
          <a:p>
            <a:r>
              <a:rPr lang="en-CA" dirty="0"/>
              <a:t>These disruptions require new solutions by both governments(at multiple levels) and MNEs.</a:t>
            </a:r>
          </a:p>
          <a:p>
            <a:r>
              <a:rPr lang="en-CA" dirty="0"/>
              <a:t>Today we focus on the impacts of </a:t>
            </a:r>
            <a:r>
              <a:rPr lang="en-CA" b="1" dirty="0">
                <a:solidFill>
                  <a:srgbClr val="FF0000"/>
                </a:solidFill>
              </a:rPr>
              <a:t>Technology Disruption brought about by Digitization, Robotics and AI.</a:t>
            </a:r>
          </a:p>
        </p:txBody>
      </p:sp>
      <p:sp>
        <p:nvSpPr>
          <p:cNvPr id="4" name="Slide Number Placeholder 3"/>
          <p:cNvSpPr>
            <a:spLocks noGrp="1"/>
          </p:cNvSpPr>
          <p:nvPr>
            <p:ph type="sldNum" sz="quarter" idx="12"/>
          </p:nvPr>
        </p:nvSpPr>
        <p:spPr/>
        <p:txBody>
          <a:bodyPr/>
          <a:lstStyle/>
          <a:p>
            <a:fld id="{9A11E6DB-C4C4-4781-A007-19AE3534E258}" type="slidenum">
              <a:rPr lang="en-CA" smtClean="0"/>
              <a:t>3</a:t>
            </a:fld>
            <a:endParaRPr lang="en-CA"/>
          </a:p>
        </p:txBody>
      </p:sp>
    </p:spTree>
    <p:extLst>
      <p:ext uri="{BB962C8B-B14F-4D97-AF65-F5344CB8AC3E}">
        <p14:creationId xmlns:p14="http://schemas.microsoft.com/office/powerpoint/2010/main" val="379023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03" y="180536"/>
            <a:ext cx="10515600" cy="1325563"/>
          </a:xfrm>
        </p:spPr>
        <p:txBody>
          <a:bodyPr/>
          <a:lstStyle/>
          <a:p>
            <a:r>
              <a:rPr lang="en-US" dirty="0"/>
              <a:t>Overview </a:t>
            </a:r>
          </a:p>
        </p:txBody>
      </p:sp>
      <p:grpSp>
        <p:nvGrpSpPr>
          <p:cNvPr id="4" name="Group 1"/>
          <p:cNvGrpSpPr>
            <a:grpSpLocks/>
          </p:cNvGrpSpPr>
          <p:nvPr/>
        </p:nvGrpSpPr>
        <p:grpSpPr bwMode="auto">
          <a:xfrm>
            <a:off x="2708278" y="522514"/>
            <a:ext cx="8325870" cy="6165669"/>
            <a:chOff x="1196" y="1391"/>
            <a:chExt cx="10174" cy="9603"/>
          </a:xfrm>
        </p:grpSpPr>
        <p:grpSp>
          <p:nvGrpSpPr>
            <p:cNvPr id="8" name="Group 6"/>
            <p:cNvGrpSpPr>
              <a:grpSpLocks/>
            </p:cNvGrpSpPr>
            <p:nvPr/>
          </p:nvGrpSpPr>
          <p:grpSpPr bwMode="auto">
            <a:xfrm>
              <a:off x="1196" y="1391"/>
              <a:ext cx="10174" cy="9603"/>
              <a:chOff x="1196" y="1391"/>
              <a:chExt cx="10174" cy="9603"/>
            </a:xfrm>
          </p:grpSpPr>
          <p:sp>
            <p:nvSpPr>
              <p:cNvPr id="9" name="Text Box 2"/>
              <p:cNvSpPr txBox="1">
                <a:spLocks noChangeArrowheads="1"/>
              </p:cNvSpPr>
              <p:nvPr/>
            </p:nvSpPr>
            <p:spPr bwMode="auto">
              <a:xfrm>
                <a:off x="1196" y="1391"/>
                <a:ext cx="3340" cy="277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600" b="1" i="0" u="none" strike="noStrike" cap="none" normalizeH="0" baseline="0" dirty="0">
                    <a:ln>
                      <a:noFill/>
                    </a:ln>
                    <a:solidFill>
                      <a:srgbClr val="FF0000"/>
                    </a:solidFill>
                    <a:effectLst/>
                    <a:latin typeface="Calibri" panose="020F0502020204030204" pitchFamily="34" charset="0"/>
                  </a:rPr>
                  <a:t>Global Disruptions</a:t>
                </a:r>
              </a:p>
              <a:p>
                <a:pPr marL="285750" marR="0" lvl="0" indent="-285750" algn="l" defTabSz="914400" rtl="0" eaLnBrk="0" fontAlgn="base" latinLnBrk="0" hangingPunct="0">
                  <a:lnSpc>
                    <a:spcPct val="100000"/>
                  </a:lnSpc>
                  <a:spcBef>
                    <a:spcPct val="0"/>
                  </a:spcBef>
                  <a:spcAft>
                    <a:spcPts val="800"/>
                  </a:spcAft>
                  <a:buClrTx/>
                  <a:buSzTx/>
                  <a:buFont typeface="Arial" panose="020B0604020202020204" pitchFamily="34" charset="0"/>
                  <a:buChar char="•"/>
                  <a:tabLst/>
                </a:pPr>
                <a:r>
                  <a:rPr kumimoji="0" lang="en-CA" altLang="zh-CN" sz="1600" b="0" i="0" u="none" strike="noStrike" cap="none" normalizeH="0" baseline="0" dirty="0">
                    <a:ln>
                      <a:noFill/>
                    </a:ln>
                    <a:solidFill>
                      <a:schemeClr val="tx1"/>
                    </a:solidFill>
                    <a:effectLst/>
                    <a:latin typeface="Calibri" panose="020F0502020204030204" pitchFamily="34" charset="0"/>
                  </a:rPr>
                  <a:t>Technology </a:t>
                </a:r>
              </a:p>
              <a:p>
                <a:pPr marL="742950" lvl="1" indent="-285750" eaLnBrk="0" fontAlgn="base" hangingPunct="0">
                  <a:spcBef>
                    <a:spcPct val="0"/>
                  </a:spcBef>
                  <a:buFont typeface="Arial" panose="020B0604020202020204" pitchFamily="34" charset="0"/>
                  <a:buChar char="•"/>
                </a:pPr>
                <a:r>
                  <a:rPr kumimoji="0" lang="en-CA" altLang="zh-CN" sz="1600" b="0" i="0" u="none" strike="noStrike" cap="none" normalizeH="0" baseline="0" dirty="0">
                    <a:ln>
                      <a:noFill/>
                    </a:ln>
                    <a:solidFill>
                      <a:schemeClr val="tx1"/>
                    </a:solidFill>
                    <a:effectLst/>
                    <a:latin typeface="Calibri" panose="020F0502020204030204" pitchFamily="34" charset="0"/>
                  </a:rPr>
                  <a:t>Digitization</a:t>
                </a:r>
              </a:p>
              <a:p>
                <a:pPr marL="742950" lvl="1" indent="-285750" eaLnBrk="0" fontAlgn="base" hangingPunct="0">
                  <a:spcBef>
                    <a:spcPct val="0"/>
                  </a:spcBef>
                  <a:buFont typeface="Arial" panose="020B0604020202020204" pitchFamily="34" charset="0"/>
                  <a:buChar char="•"/>
                </a:pPr>
                <a:r>
                  <a:rPr lang="en-CA" altLang="zh-CN" sz="1600" dirty="0">
                    <a:latin typeface="Calibri" panose="020F0502020204030204" pitchFamily="34" charset="0"/>
                  </a:rPr>
                  <a:t>Artificial Intelligence</a:t>
                </a:r>
                <a:endParaRPr kumimoji="0" lang="en-CA" altLang="zh-CN" sz="1600" b="0" i="0" u="none" strike="noStrike" cap="none" normalizeH="0" baseline="0" dirty="0">
                  <a:ln>
                    <a:noFill/>
                  </a:ln>
                  <a:solidFill>
                    <a:schemeClr val="tx1"/>
                  </a:solidFill>
                  <a:effectLst/>
                  <a:latin typeface="Calibri" panose="020F0502020204030204" pitchFamily="34" charset="0"/>
                </a:endParaRPr>
              </a:p>
              <a:p>
                <a:pPr marL="742950" lvl="1" indent="-285750" eaLnBrk="0" fontAlgn="base" hangingPunct="0">
                  <a:spcBef>
                    <a:spcPct val="0"/>
                  </a:spcBef>
                  <a:buFont typeface="Arial" panose="020B0604020202020204" pitchFamily="34" charset="0"/>
                  <a:buChar char="•"/>
                </a:pPr>
                <a:r>
                  <a:rPr kumimoji="0" lang="en-CA" altLang="zh-CN" sz="1600" b="0" i="0" u="none" strike="noStrike" cap="none" normalizeH="0" baseline="0" dirty="0">
                    <a:ln>
                      <a:noFill/>
                    </a:ln>
                    <a:solidFill>
                      <a:schemeClr val="tx1"/>
                    </a:solidFill>
                    <a:effectLst/>
                    <a:latin typeface="Calibri" panose="020F0502020204030204" pitchFamily="34" charset="0"/>
                  </a:rPr>
                  <a:t>Robotics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pSp>
            <p:nvGrpSpPr>
              <p:cNvPr id="10" name="Group 8"/>
              <p:cNvGrpSpPr>
                <a:grpSpLocks/>
              </p:cNvGrpSpPr>
              <p:nvPr/>
            </p:nvGrpSpPr>
            <p:grpSpPr bwMode="auto">
              <a:xfrm>
                <a:off x="2316" y="1391"/>
                <a:ext cx="9054" cy="9603"/>
                <a:chOff x="2316" y="1391"/>
                <a:chExt cx="9054" cy="9603"/>
              </a:xfrm>
            </p:grpSpPr>
            <p:sp>
              <p:nvSpPr>
                <p:cNvPr id="11" name="Arrow: Bent-Up 10"/>
                <p:cNvSpPr>
                  <a:spLocks/>
                </p:cNvSpPr>
                <p:nvPr/>
              </p:nvSpPr>
              <p:spPr bwMode="auto">
                <a:xfrm>
                  <a:off x="7845" y="4164"/>
                  <a:ext cx="1785" cy="5692"/>
                </a:xfrm>
                <a:custGeom>
                  <a:avLst/>
                  <a:gdLst>
                    <a:gd name="T0" fmla="*/ 0 w 1133475"/>
                    <a:gd name="T1" fmla="*/ 5567 h 3614737"/>
                    <a:gd name="T2" fmla="*/ 1550 w 1133475"/>
                    <a:gd name="T3" fmla="*/ 5567 h 3614737"/>
                    <a:gd name="T4" fmla="*/ 1550 w 1133475"/>
                    <a:gd name="T5" fmla="*/ 250 h 3614737"/>
                    <a:gd name="T6" fmla="*/ 1439 w 1133475"/>
                    <a:gd name="T7" fmla="*/ 250 h 3614737"/>
                    <a:gd name="T8" fmla="*/ 1612 w 1133475"/>
                    <a:gd name="T9" fmla="*/ 0 h 3614737"/>
                    <a:gd name="T10" fmla="*/ 1785 w 1133475"/>
                    <a:gd name="T11" fmla="*/ 250 h 3614737"/>
                    <a:gd name="T12" fmla="*/ 1674 w 1133475"/>
                    <a:gd name="T13" fmla="*/ 250 h 3614737"/>
                    <a:gd name="T14" fmla="*/ 1674 w 1133475"/>
                    <a:gd name="T15" fmla="*/ 5692 h 3614737"/>
                    <a:gd name="T16" fmla="*/ 0 w 1133475"/>
                    <a:gd name="T17" fmla="*/ 5692 h 3614737"/>
                    <a:gd name="T18" fmla="*/ 0 w 1133475"/>
                    <a:gd name="T19" fmla="*/ 5567 h 36147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33475" h="3614737">
                      <a:moveTo>
                        <a:pt x="0" y="3535496"/>
                      </a:moveTo>
                      <a:lnTo>
                        <a:pt x="983975" y="3535496"/>
                      </a:lnTo>
                      <a:lnTo>
                        <a:pt x="983975" y="158743"/>
                      </a:lnTo>
                      <a:lnTo>
                        <a:pt x="913717" y="158743"/>
                      </a:lnTo>
                      <a:lnTo>
                        <a:pt x="1023596" y="0"/>
                      </a:lnTo>
                      <a:lnTo>
                        <a:pt x="1133475" y="158743"/>
                      </a:lnTo>
                      <a:lnTo>
                        <a:pt x="1063217" y="158743"/>
                      </a:lnTo>
                      <a:lnTo>
                        <a:pt x="1063217" y="3614737"/>
                      </a:lnTo>
                      <a:lnTo>
                        <a:pt x="0" y="3614737"/>
                      </a:lnTo>
                      <a:lnTo>
                        <a:pt x="0" y="3535496"/>
                      </a:lnTo>
                      <a:close/>
                    </a:path>
                  </a:pathLst>
                </a:cu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2" name="Arrow: Bent-Up 16"/>
                <p:cNvSpPr>
                  <a:spLocks/>
                </p:cNvSpPr>
                <p:nvPr/>
              </p:nvSpPr>
              <p:spPr bwMode="auto">
                <a:xfrm rot="-5400000" flipH="1" flipV="1">
                  <a:off x="380" y="6125"/>
                  <a:ext cx="5772" cy="1900"/>
                </a:xfrm>
                <a:custGeom>
                  <a:avLst/>
                  <a:gdLst>
                    <a:gd name="T0" fmla="*/ 0 w 3665537"/>
                    <a:gd name="T1" fmla="*/ 1767 h 1206500"/>
                    <a:gd name="T2" fmla="*/ 5521 w 3665537"/>
                    <a:gd name="T3" fmla="*/ 1767 h 1206500"/>
                    <a:gd name="T4" fmla="*/ 5521 w 3665537"/>
                    <a:gd name="T5" fmla="*/ 266 h 1206500"/>
                    <a:gd name="T6" fmla="*/ 5404 w 3665537"/>
                    <a:gd name="T7" fmla="*/ 266 h 1206500"/>
                    <a:gd name="T8" fmla="*/ 5588 w 3665537"/>
                    <a:gd name="T9" fmla="*/ 0 h 1206500"/>
                    <a:gd name="T10" fmla="*/ 5772 w 3665537"/>
                    <a:gd name="T11" fmla="*/ 266 h 1206500"/>
                    <a:gd name="T12" fmla="*/ 5654 w 3665537"/>
                    <a:gd name="T13" fmla="*/ 266 h 1206500"/>
                    <a:gd name="T14" fmla="*/ 5654 w 3665537"/>
                    <a:gd name="T15" fmla="*/ 1900 h 1206500"/>
                    <a:gd name="T16" fmla="*/ 0 w 3665537"/>
                    <a:gd name="T17" fmla="*/ 1900 h 1206500"/>
                    <a:gd name="T18" fmla="*/ 0 w 3665537"/>
                    <a:gd name="T19" fmla="*/ 1767 h 12065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65537" h="1206500">
                      <a:moveTo>
                        <a:pt x="0" y="1122154"/>
                      </a:moveTo>
                      <a:lnTo>
                        <a:pt x="3506406" y="1122154"/>
                      </a:lnTo>
                      <a:lnTo>
                        <a:pt x="3506406" y="168970"/>
                      </a:lnTo>
                      <a:lnTo>
                        <a:pt x="3431621" y="168970"/>
                      </a:lnTo>
                      <a:lnTo>
                        <a:pt x="3548579" y="0"/>
                      </a:lnTo>
                      <a:lnTo>
                        <a:pt x="3665537" y="168970"/>
                      </a:lnTo>
                      <a:lnTo>
                        <a:pt x="3590752" y="168970"/>
                      </a:lnTo>
                      <a:lnTo>
                        <a:pt x="3590752" y="1206500"/>
                      </a:lnTo>
                      <a:lnTo>
                        <a:pt x="0" y="1206500"/>
                      </a:lnTo>
                      <a:lnTo>
                        <a:pt x="0" y="1122154"/>
                      </a:lnTo>
                      <a:close/>
                    </a:path>
                  </a:pathLst>
                </a:cu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3" name="Text Box 2"/>
                <p:cNvSpPr txBox="1">
                  <a:spLocks noChangeArrowheads="1"/>
                </p:cNvSpPr>
                <p:nvPr/>
              </p:nvSpPr>
              <p:spPr bwMode="auto">
                <a:xfrm>
                  <a:off x="4377" y="8437"/>
                  <a:ext cx="3345" cy="2557"/>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600" b="1" i="0" u="none" strike="noStrike" cap="none" normalizeH="0" baseline="0" dirty="0">
                      <a:ln>
                        <a:noFill/>
                      </a:ln>
                      <a:solidFill>
                        <a:srgbClr val="FF0000"/>
                      </a:solidFill>
                      <a:effectLst/>
                      <a:latin typeface="Calibri" panose="020F0502020204030204" pitchFamily="34" charset="0"/>
                    </a:rPr>
                    <a:t>Institutional Shifts and Institutional </a:t>
                  </a:r>
                  <a:r>
                    <a:rPr lang="en-US" altLang="en-US" sz="1600" b="1" dirty="0">
                      <a:solidFill>
                        <a:srgbClr val="FF0000"/>
                      </a:solidFill>
                      <a:latin typeface="Calibri" panose="020F0502020204030204" pitchFamily="34" charset="0"/>
                    </a:rPr>
                    <a:t>V</a:t>
                  </a:r>
                  <a:r>
                    <a:rPr kumimoji="0" lang="en-US" altLang="en-US" sz="1600" b="1" i="0" u="none" strike="noStrike" cap="none" normalizeH="0" baseline="0" dirty="0">
                      <a:ln>
                        <a:noFill/>
                      </a:ln>
                      <a:solidFill>
                        <a:srgbClr val="FF0000"/>
                      </a:solidFill>
                      <a:effectLst/>
                      <a:latin typeface="Calibri" panose="020F0502020204030204" pitchFamily="34" charset="0"/>
                    </a:rPr>
                    <a:t>oids</a:t>
                  </a:r>
                </a:p>
                <a:p>
                  <a:pPr marL="285750" marR="0" lvl="0" indent="-285750" algn="l" defTabSz="914400" rtl="0" eaLnBrk="0" fontAlgn="base" latinLnBrk="0" hangingPunct="0">
                    <a:lnSpc>
                      <a:spcPct val="100000"/>
                    </a:lnSpc>
                    <a:spcBef>
                      <a:spcPct val="0"/>
                    </a:spcBef>
                    <a:spcAft>
                      <a:spcPts val="800"/>
                    </a:spcAft>
                    <a:buClrTx/>
                    <a:buSzTx/>
                    <a:buFont typeface="Arial" panose="020B0604020202020204" pitchFamily="34" charset="0"/>
                    <a:buChar char="•"/>
                    <a:tabLst/>
                  </a:pPr>
                  <a:r>
                    <a:rPr kumimoji="0" lang="en-CA" altLang="zh-CN" sz="1600" b="0" i="0" u="none" strike="noStrike" cap="none" normalizeH="0" baseline="0" dirty="0">
                      <a:ln>
                        <a:noFill/>
                      </a:ln>
                      <a:solidFill>
                        <a:schemeClr val="tx1"/>
                      </a:solidFill>
                      <a:effectLst/>
                      <a:latin typeface="Calibri" panose="020F0502020204030204" pitchFamily="34" charset="0"/>
                    </a:rPr>
                    <a:t>Domestic </a:t>
                  </a:r>
                </a:p>
                <a:p>
                  <a:pPr marL="285750" marR="0" lvl="0" indent="-285750" algn="l" defTabSz="914400" rtl="0" eaLnBrk="0" fontAlgn="base" latinLnBrk="0" hangingPunct="0">
                    <a:lnSpc>
                      <a:spcPct val="100000"/>
                    </a:lnSpc>
                    <a:spcBef>
                      <a:spcPct val="0"/>
                    </a:spcBef>
                    <a:spcAft>
                      <a:spcPts val="800"/>
                    </a:spcAft>
                    <a:buClrTx/>
                    <a:buSzTx/>
                    <a:buFont typeface="Arial" panose="020B0604020202020204" pitchFamily="34" charset="0"/>
                    <a:buChar char="•"/>
                    <a:tabLst/>
                  </a:pPr>
                  <a:r>
                    <a:rPr kumimoji="0" lang="en-CA" altLang="zh-CN" sz="1600" b="0" i="0" u="none" strike="noStrike" cap="none" normalizeH="0" baseline="0" dirty="0">
                      <a:ln>
                        <a:noFill/>
                      </a:ln>
                      <a:solidFill>
                        <a:schemeClr val="tx1"/>
                      </a:solidFill>
                      <a:effectLst/>
                      <a:latin typeface="Calibri" panose="020F0502020204030204" pitchFamily="34" charset="0"/>
                    </a:rPr>
                    <a:t>International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Text Box 2"/>
                <p:cNvSpPr txBox="1">
                  <a:spLocks noChangeArrowheads="1"/>
                </p:cNvSpPr>
                <p:nvPr/>
              </p:nvSpPr>
              <p:spPr bwMode="auto">
                <a:xfrm>
                  <a:off x="7722" y="1391"/>
                  <a:ext cx="3648" cy="266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1600" b="1" i="0" u="none" strike="noStrike" cap="none" normalizeH="0" baseline="0" dirty="0">
                      <a:ln>
                        <a:noFill/>
                      </a:ln>
                      <a:solidFill>
                        <a:srgbClr val="FF0000"/>
                      </a:solidFill>
                      <a:effectLst/>
                      <a:latin typeface="Calibri" panose="020F0502020204030204" pitchFamily="34" charset="0"/>
                    </a:rPr>
                    <a:t>Impact on MNEs</a:t>
                  </a:r>
                </a:p>
                <a:p>
                  <a:pPr marL="285750" marR="0" lvl="0" indent="-285750" defTabSz="914400" rtl="0" eaLnBrk="0" fontAlgn="base" latinLnBrk="0" hangingPunct="0">
                    <a:lnSpc>
                      <a:spcPct val="100000"/>
                    </a:lnSpc>
                    <a:spcBef>
                      <a:spcPct val="0"/>
                    </a:spcBef>
                    <a:spcAft>
                      <a:spcPts val="8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Calibri" panose="020F0502020204030204" pitchFamily="34" charset="0"/>
                    </a:rPr>
                    <a:t>Strategy</a:t>
                  </a:r>
                </a:p>
                <a:p>
                  <a:pPr marL="285750" marR="0" lvl="0" indent="-285750" defTabSz="914400" rtl="0" eaLnBrk="0" fontAlgn="base" latinLnBrk="0" hangingPunct="0">
                    <a:lnSpc>
                      <a:spcPct val="100000"/>
                    </a:lnSpc>
                    <a:spcBef>
                      <a:spcPct val="0"/>
                    </a:spcBef>
                    <a:spcAft>
                      <a:spcPts val="800"/>
                    </a:spcAft>
                    <a:buClrTx/>
                    <a:buSzTx/>
                    <a:buFont typeface="Arial" panose="020B0604020202020204" pitchFamily="34" charset="0"/>
                    <a:buChar char="•"/>
                    <a:tabLst/>
                  </a:pPr>
                  <a:r>
                    <a:rPr lang="en-US" altLang="en-US" sz="1600" dirty="0">
                      <a:latin typeface="Calibri" panose="020F0502020204030204" pitchFamily="34" charset="0"/>
                    </a:rPr>
                    <a:t>Organization</a:t>
                  </a:r>
                </a:p>
                <a:p>
                  <a:pPr marL="285750" marR="0" lvl="0" indent="-285750" defTabSz="914400" rtl="0" eaLnBrk="0" fontAlgn="base" latinLnBrk="0" hangingPunct="0">
                    <a:lnSpc>
                      <a:spcPct val="100000"/>
                    </a:lnSpc>
                    <a:spcBef>
                      <a:spcPct val="0"/>
                    </a:spcBef>
                    <a:spcAft>
                      <a:spcPts val="800"/>
                    </a:spcAft>
                    <a:buClrTx/>
                    <a:buSzTx/>
                    <a:buFont typeface="Arial" panose="020B0604020202020204" pitchFamily="34" charset="0"/>
                    <a:buChar char="•"/>
                    <a:tabLst/>
                  </a:pPr>
                  <a:r>
                    <a:rPr lang="en-US" altLang="en-US" sz="1600" dirty="0">
                      <a:latin typeface="Calibri" panose="020F0502020204030204" pitchFamily="34" charset="0"/>
                    </a:rPr>
                    <a:t>The competitive environment</a:t>
                  </a:r>
                </a:p>
                <a:p>
                  <a:pPr marR="0" lvl="0" defTabSz="914400" rtl="0" eaLnBrk="0" fontAlgn="base" latinLnBrk="0" hangingPunct="0">
                    <a:lnSpc>
                      <a:spcPct val="100000"/>
                    </a:lnSpc>
                    <a:spcBef>
                      <a:spcPct val="0"/>
                    </a:spcBef>
                    <a:spcAft>
                      <a:spcPts val="80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18" name="AutoShape 16"/>
                <p:cNvSpPr>
                  <a:spLocks noChangeArrowheads="1"/>
                </p:cNvSpPr>
                <p:nvPr/>
              </p:nvSpPr>
              <p:spPr bwMode="auto">
                <a:xfrm>
                  <a:off x="4568" y="2693"/>
                  <a:ext cx="3090" cy="263"/>
                </a:xfrm>
                <a:prstGeom prst="rightArrow">
                  <a:avLst>
                    <a:gd name="adj1" fmla="val 50000"/>
                    <a:gd name="adj2" fmla="val 49879"/>
                  </a:avLst>
                </a:prstGeom>
                <a:solidFill>
                  <a:srgbClr val="4472C4"/>
                </a:solidFill>
                <a:ln w="12700">
                  <a:solidFill>
                    <a:srgbClr val="2F528F"/>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grpSp>
        <p:sp>
          <p:nvSpPr>
            <p:cNvPr id="6" name="Text Box 2"/>
            <p:cNvSpPr txBox="1">
              <a:spLocks noChangeArrowheads="1"/>
            </p:cNvSpPr>
            <p:nvPr/>
          </p:nvSpPr>
          <p:spPr bwMode="auto">
            <a:xfrm>
              <a:off x="4322" y="5024"/>
              <a:ext cx="3738" cy="2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pPr>
              <a:endParaRPr lang="en-US" altLang="en-US" sz="1400" dirty="0">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endParaRPr lang="en-US" altLang="en-US" sz="1400" dirty="0">
                <a:latin typeface="Calibri" panose="020F0502020204030204" pitchFamily="34" charset="0"/>
              </a:endParaRPr>
            </a:p>
          </p:txBody>
        </p:sp>
      </p:grpSp>
      <p:sp>
        <p:nvSpPr>
          <p:cNvPr id="3" name="Slide Number Placeholder 2"/>
          <p:cNvSpPr>
            <a:spLocks noGrp="1"/>
          </p:cNvSpPr>
          <p:nvPr>
            <p:ph type="sldNum" sz="quarter" idx="12"/>
          </p:nvPr>
        </p:nvSpPr>
        <p:spPr/>
        <p:txBody>
          <a:bodyPr/>
          <a:lstStyle/>
          <a:p>
            <a:fld id="{9A11E6DB-C4C4-4781-A007-19AE3534E258}" type="slidenum">
              <a:rPr lang="en-CA" smtClean="0"/>
              <a:t>4</a:t>
            </a:fld>
            <a:endParaRPr lang="en-CA"/>
          </a:p>
        </p:txBody>
      </p:sp>
    </p:spTree>
    <p:extLst>
      <p:ext uri="{BB962C8B-B14F-4D97-AF65-F5344CB8AC3E}">
        <p14:creationId xmlns:p14="http://schemas.microsoft.com/office/powerpoint/2010/main" val="4356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The Current Technological Revolution (1)</a:t>
            </a:r>
            <a:endParaRPr lang="en-US" dirty="0"/>
          </a:p>
        </p:txBody>
      </p:sp>
      <p:sp>
        <p:nvSpPr>
          <p:cNvPr id="3" name="Content Placeholder 2"/>
          <p:cNvSpPr>
            <a:spLocks noGrp="1"/>
          </p:cNvSpPr>
          <p:nvPr>
            <p:ph idx="1"/>
          </p:nvPr>
        </p:nvSpPr>
        <p:spPr/>
        <p:txBody>
          <a:bodyPr>
            <a:normAutofit fontScale="77500" lnSpcReduction="20000"/>
          </a:bodyPr>
          <a:lstStyle/>
          <a:p>
            <a:r>
              <a:rPr lang="en-CA" dirty="0" err="1"/>
              <a:t>Bodrozic</a:t>
            </a:r>
            <a:r>
              <a:rPr lang="en-CA" dirty="0"/>
              <a:t> and Adler (2017) argue that “The last century and a half US industry has seen the emergence of several waves of technological revolution, each of which prompted a corresponding wave of change in the dominant organizational paradigm.”</a:t>
            </a:r>
          </a:p>
          <a:p>
            <a:r>
              <a:rPr lang="en-CA" dirty="0"/>
              <a:t>They suggest that the latest wave of technological revolution which they identified as the computers and telecommunications revolution has incubated in the 60s and 70s and took off after 2001.</a:t>
            </a:r>
          </a:p>
          <a:p>
            <a:r>
              <a:rPr lang="en-CA" dirty="0"/>
              <a:t>Successive innovation in the </a:t>
            </a:r>
            <a:r>
              <a:rPr lang="en-CA" dirty="0">
                <a:solidFill>
                  <a:srgbClr val="FF0000"/>
                </a:solidFill>
              </a:rPr>
              <a:t>microelectronics, computers </a:t>
            </a:r>
            <a:r>
              <a:rPr lang="en-CA" dirty="0"/>
              <a:t>and</a:t>
            </a:r>
            <a:r>
              <a:rPr lang="en-CA" dirty="0">
                <a:solidFill>
                  <a:srgbClr val="FF0000"/>
                </a:solidFill>
              </a:rPr>
              <a:t> the internet </a:t>
            </a:r>
            <a:r>
              <a:rPr lang="en-CA" dirty="0"/>
              <a:t>and eventually </a:t>
            </a:r>
            <a:r>
              <a:rPr lang="en-CA" dirty="0">
                <a:solidFill>
                  <a:srgbClr val="FF0000"/>
                </a:solidFill>
              </a:rPr>
              <a:t>mobile phones </a:t>
            </a:r>
            <a:r>
              <a:rPr lang="en-CA" dirty="0"/>
              <a:t>provided opportunities for new industries, new infrastructure of digital, wireless networks leading to wider and cheaper access to information. The new technologies enabled the emergence of more-complex, dispersed organizing structures and relationships. The global impacts of </a:t>
            </a:r>
            <a:r>
              <a:rPr lang="en-CA" dirty="0">
                <a:solidFill>
                  <a:srgbClr val="FF0000"/>
                </a:solidFill>
              </a:rPr>
              <a:t>digitization, robotics and AI </a:t>
            </a:r>
            <a:r>
              <a:rPr lang="en-CA" dirty="0"/>
              <a:t>continue to increase as the processes of  innovation of these technologies accelerate. Indeed in the past 2 years some important breakthroughs in AI  are having impacts on the nature of AI, and, its utilization in society   </a:t>
            </a:r>
            <a:endParaRPr lang="en-US" dirty="0"/>
          </a:p>
        </p:txBody>
      </p:sp>
      <p:sp>
        <p:nvSpPr>
          <p:cNvPr id="4" name="Slide Number Placeholder 3"/>
          <p:cNvSpPr>
            <a:spLocks noGrp="1"/>
          </p:cNvSpPr>
          <p:nvPr>
            <p:ph type="sldNum" sz="quarter" idx="12"/>
          </p:nvPr>
        </p:nvSpPr>
        <p:spPr/>
        <p:txBody>
          <a:bodyPr/>
          <a:lstStyle/>
          <a:p>
            <a:fld id="{9A11E6DB-C4C4-4781-A007-19AE3534E258}" type="slidenum">
              <a:rPr lang="en-CA" smtClean="0"/>
              <a:t>5</a:t>
            </a:fld>
            <a:endParaRPr lang="en-CA"/>
          </a:p>
        </p:txBody>
      </p:sp>
    </p:spTree>
    <p:extLst>
      <p:ext uri="{BB962C8B-B14F-4D97-AF65-F5344CB8AC3E}">
        <p14:creationId xmlns:p14="http://schemas.microsoft.com/office/powerpoint/2010/main" val="26728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Current Technological Revolution (2)</a:t>
            </a:r>
            <a:endParaRPr lang="en-US" dirty="0"/>
          </a:p>
        </p:txBody>
      </p:sp>
      <p:sp>
        <p:nvSpPr>
          <p:cNvPr id="3" name="Content Placeholder 2"/>
          <p:cNvSpPr>
            <a:spLocks noGrp="1"/>
          </p:cNvSpPr>
          <p:nvPr>
            <p:ph idx="1"/>
          </p:nvPr>
        </p:nvSpPr>
        <p:spPr/>
        <p:txBody>
          <a:bodyPr>
            <a:normAutofit fontScale="85000" lnSpcReduction="10000"/>
          </a:bodyPr>
          <a:lstStyle/>
          <a:p>
            <a:r>
              <a:rPr lang="en-CA" dirty="0"/>
              <a:t>While the consequences of these technological developments (which we define as “digitization”) are already pronounced, the main impact of this wave on business organizations, their competitive environment and the subnational, national and international institutions that regulate them is yet to come. The turning point will be when artificial intelligence achieves its potential.</a:t>
            </a:r>
          </a:p>
          <a:p>
            <a:r>
              <a:rPr lang="en-CA" dirty="0"/>
              <a:t>The last decade saw also the development and proliferation of cheap sensors producing </a:t>
            </a:r>
            <a:r>
              <a:rPr lang="en-CA" dirty="0">
                <a:solidFill>
                  <a:srgbClr val="FF0000"/>
                </a:solidFill>
              </a:rPr>
              <a:t>“lakes” of data</a:t>
            </a:r>
            <a:r>
              <a:rPr lang="en-CA" dirty="0"/>
              <a:t>.</a:t>
            </a:r>
          </a:p>
          <a:p>
            <a:r>
              <a:rPr lang="en-CA" dirty="0"/>
              <a:t>The development of intelligent algorithms that explore useful association in the data developed the capacity of “sensing a situation” and acting appropriately.</a:t>
            </a:r>
          </a:p>
          <a:p>
            <a:r>
              <a:rPr lang="en-CA" dirty="0"/>
              <a:t>With AI shifting into a so-called </a:t>
            </a:r>
            <a:r>
              <a:rPr lang="en-CA" dirty="0">
                <a:solidFill>
                  <a:srgbClr val="FF0000"/>
                </a:solidFill>
              </a:rPr>
              <a:t>deep learning</a:t>
            </a:r>
            <a:r>
              <a:rPr lang="en-CA" dirty="0"/>
              <a:t>,</a:t>
            </a:r>
            <a:r>
              <a:rPr lang="en-CA" dirty="0">
                <a:solidFill>
                  <a:srgbClr val="FF0000"/>
                </a:solidFill>
              </a:rPr>
              <a:t> </a:t>
            </a:r>
            <a:r>
              <a:rPr lang="en-CA" dirty="0"/>
              <a:t>the next stage of technological innovation involves conversations between elements of a system leading to self organizing autonomous system that possesses wider cognitive-like abilities (i.e. artificial intelligence).</a:t>
            </a:r>
          </a:p>
          <a:p>
            <a:endParaRPr lang="en-CA" dirty="0"/>
          </a:p>
          <a:p>
            <a:endParaRPr lang="en-CA" dirty="0"/>
          </a:p>
          <a:p>
            <a:endParaRPr lang="en-US" dirty="0"/>
          </a:p>
        </p:txBody>
      </p:sp>
      <p:sp>
        <p:nvSpPr>
          <p:cNvPr id="4" name="Slide Number Placeholder 3"/>
          <p:cNvSpPr>
            <a:spLocks noGrp="1"/>
          </p:cNvSpPr>
          <p:nvPr>
            <p:ph type="sldNum" sz="quarter" idx="12"/>
          </p:nvPr>
        </p:nvSpPr>
        <p:spPr/>
        <p:txBody>
          <a:bodyPr/>
          <a:lstStyle/>
          <a:p>
            <a:fld id="{9A11E6DB-C4C4-4781-A007-19AE3534E258}" type="slidenum">
              <a:rPr lang="en-CA" smtClean="0"/>
              <a:t>6</a:t>
            </a:fld>
            <a:endParaRPr lang="en-CA"/>
          </a:p>
        </p:txBody>
      </p:sp>
    </p:spTree>
    <p:extLst>
      <p:ext uri="{BB962C8B-B14F-4D97-AF65-F5344CB8AC3E}">
        <p14:creationId xmlns:p14="http://schemas.microsoft.com/office/powerpoint/2010/main" val="110081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D4ED-3478-461C-825F-4D47F7D5931A}"/>
              </a:ext>
            </a:extLst>
          </p:cNvPr>
          <p:cNvSpPr>
            <a:spLocks noGrp="1"/>
          </p:cNvSpPr>
          <p:nvPr>
            <p:ph type="title"/>
          </p:nvPr>
        </p:nvSpPr>
        <p:spPr/>
        <p:txBody>
          <a:bodyPr/>
          <a:lstStyle/>
          <a:p>
            <a:r>
              <a:rPr lang="en-US" dirty="0"/>
              <a:t>AI –the current applications and emerging Institutions </a:t>
            </a:r>
            <a:r>
              <a:rPr lang="en-US" sz="1200" dirty="0"/>
              <a:t>source Time jan27 2025</a:t>
            </a:r>
          </a:p>
        </p:txBody>
      </p:sp>
      <p:sp>
        <p:nvSpPr>
          <p:cNvPr id="3" name="Content Placeholder 2">
            <a:extLst>
              <a:ext uri="{FF2B5EF4-FFF2-40B4-BE49-F238E27FC236}">
                <a16:creationId xmlns:a16="http://schemas.microsoft.com/office/drawing/2014/main" id="{2DD75EAF-FB8F-441B-BD8B-A1A777E3D503}"/>
              </a:ext>
            </a:extLst>
          </p:cNvPr>
          <p:cNvSpPr>
            <a:spLocks noGrp="1"/>
          </p:cNvSpPr>
          <p:nvPr>
            <p:ph idx="1"/>
          </p:nvPr>
        </p:nvSpPr>
        <p:spPr/>
        <p:txBody>
          <a:bodyPr/>
          <a:lstStyle/>
          <a:p>
            <a:r>
              <a:rPr lang="en-US" sz="1800" dirty="0"/>
              <a:t>Today we already use “ predictive AI”  which analyses data to provide recommendations, forecasts and insights  and “generative AI” which learns from data and uses  patterns  to seamlessly generate text,   images, music, and code. Agents are software components that go far beyond this. They can perform tasks independently , make decisions and even negotiate with other agents on our behalf. And unlike  other traditional tech transformations of the past the new AI agents are easy to build and deploy , unlocking massive capacity. It offers tools that provide intelligent scalable digital labor ,that performs  tasks autonomously.</a:t>
            </a:r>
          </a:p>
          <a:p>
            <a:r>
              <a:rPr lang="en-US" sz="1800" dirty="0"/>
              <a:t>AI can amplify productivity and  its contributions are likely to outweigh its initial disruptions(e.g., temporary unemployment) but AI agents may lead to decisions that violate our values and intentions. Harnessing the power  of agentic AI effectively will require a multistakeholder approach of businesses, governments, nonprofits and academia working together to create guiderails and guidelines. Some framework  already are evident. For example a framework by the G-7 nations emphasizing accountability, transparency and data privacy.</a:t>
            </a:r>
          </a:p>
          <a:p>
            <a:r>
              <a:rPr lang="en-US" sz="1800" dirty="0"/>
              <a:t>Military applications may become a source of risks difficult to control</a:t>
            </a:r>
          </a:p>
          <a:p>
            <a:pPr marL="0" indent="0">
              <a:buNone/>
            </a:pPr>
            <a:r>
              <a:rPr lang="en-US" dirty="0"/>
              <a:t> </a:t>
            </a:r>
          </a:p>
        </p:txBody>
      </p:sp>
      <p:sp>
        <p:nvSpPr>
          <p:cNvPr id="4" name="Slide Number Placeholder 3">
            <a:extLst>
              <a:ext uri="{FF2B5EF4-FFF2-40B4-BE49-F238E27FC236}">
                <a16:creationId xmlns:a16="http://schemas.microsoft.com/office/drawing/2014/main" id="{44930D0C-00FA-4CDF-BD13-34466ECB771D}"/>
              </a:ext>
            </a:extLst>
          </p:cNvPr>
          <p:cNvSpPr>
            <a:spLocks noGrp="1"/>
          </p:cNvSpPr>
          <p:nvPr>
            <p:ph type="sldNum" sz="quarter" idx="12"/>
          </p:nvPr>
        </p:nvSpPr>
        <p:spPr/>
        <p:txBody>
          <a:bodyPr/>
          <a:lstStyle/>
          <a:p>
            <a:fld id="{9A11E6DB-C4C4-4781-A007-19AE3534E258}" type="slidenum">
              <a:rPr lang="en-CA" smtClean="0"/>
              <a:t>7</a:t>
            </a:fld>
            <a:endParaRPr lang="en-CA"/>
          </a:p>
        </p:txBody>
      </p:sp>
    </p:spTree>
    <p:extLst>
      <p:ext uri="{BB962C8B-B14F-4D97-AF65-F5344CB8AC3E}">
        <p14:creationId xmlns:p14="http://schemas.microsoft.com/office/powerpoint/2010/main" val="391372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Current Technological Revolution (3)</a:t>
            </a:r>
            <a:endParaRPr lang="en-US" dirty="0"/>
          </a:p>
        </p:txBody>
      </p:sp>
      <p:sp>
        <p:nvSpPr>
          <p:cNvPr id="3" name="Content Placeholder 2"/>
          <p:cNvSpPr>
            <a:spLocks noGrp="1"/>
          </p:cNvSpPr>
          <p:nvPr>
            <p:ph idx="1"/>
          </p:nvPr>
        </p:nvSpPr>
        <p:spPr/>
        <p:txBody>
          <a:bodyPr/>
          <a:lstStyle/>
          <a:p>
            <a:pPr marL="0" indent="0">
              <a:buNone/>
            </a:pPr>
            <a:r>
              <a:rPr lang="en-CA" dirty="0"/>
              <a:t>  Where are we now in robotics?</a:t>
            </a:r>
          </a:p>
          <a:p>
            <a:endParaRPr lang="en-CA" dirty="0"/>
          </a:p>
          <a:p>
            <a:r>
              <a:rPr lang="en-CA" dirty="0"/>
              <a:t>Increasingly robotics is assuming a wider scope of cognitive roles.</a:t>
            </a:r>
          </a:p>
          <a:p>
            <a:r>
              <a:rPr lang="en-CA" dirty="0"/>
              <a:t> Already in 2019,1.5 million robots worked in assembly lines around the world.  </a:t>
            </a:r>
          </a:p>
          <a:p>
            <a:r>
              <a:rPr lang="en-CA" dirty="0"/>
              <a:t>While the key area at present of deployment of robots is </a:t>
            </a:r>
            <a:r>
              <a:rPr lang="en-CA" dirty="0">
                <a:solidFill>
                  <a:srgbClr val="FF0000"/>
                </a:solidFill>
              </a:rPr>
              <a:t>manufacturing</a:t>
            </a:r>
            <a:r>
              <a:rPr lang="en-CA" dirty="0"/>
              <a:t>, a  CEO survey by </a:t>
            </a:r>
            <a:r>
              <a:rPr lang="en-CA" dirty="0" err="1"/>
              <a:t>McKin</a:t>
            </a:r>
            <a:r>
              <a:rPr lang="en-US" dirty="0" err="1"/>
              <a:t>sey</a:t>
            </a:r>
            <a:r>
              <a:rPr lang="en-CA" dirty="0"/>
              <a:t> suggested that </a:t>
            </a:r>
            <a:r>
              <a:rPr lang="en-CA" dirty="0">
                <a:solidFill>
                  <a:srgbClr val="FF0000"/>
                </a:solidFill>
              </a:rPr>
              <a:t>IT</a:t>
            </a:r>
            <a:r>
              <a:rPr lang="en-CA" dirty="0"/>
              <a:t>,</a:t>
            </a:r>
            <a:r>
              <a:rPr lang="en-CA" dirty="0">
                <a:solidFill>
                  <a:srgbClr val="FF0000"/>
                </a:solidFill>
              </a:rPr>
              <a:t> sales </a:t>
            </a:r>
            <a:r>
              <a:rPr lang="en-CA" dirty="0"/>
              <a:t>and</a:t>
            </a:r>
            <a:r>
              <a:rPr lang="en-CA" dirty="0">
                <a:solidFill>
                  <a:srgbClr val="FF0000"/>
                </a:solidFill>
              </a:rPr>
              <a:t> customer services</a:t>
            </a:r>
            <a:r>
              <a:rPr lang="en-CA" dirty="0"/>
              <a:t>  are following next.</a:t>
            </a:r>
          </a:p>
          <a:p>
            <a:endParaRPr lang="en-US" dirty="0"/>
          </a:p>
        </p:txBody>
      </p:sp>
      <p:sp>
        <p:nvSpPr>
          <p:cNvPr id="4" name="Slide Number Placeholder 3"/>
          <p:cNvSpPr>
            <a:spLocks noGrp="1"/>
          </p:cNvSpPr>
          <p:nvPr>
            <p:ph type="sldNum" sz="quarter" idx="12"/>
          </p:nvPr>
        </p:nvSpPr>
        <p:spPr/>
        <p:txBody>
          <a:bodyPr/>
          <a:lstStyle/>
          <a:p>
            <a:fld id="{9A11E6DB-C4C4-4781-A007-19AE3534E258}" type="slidenum">
              <a:rPr lang="en-CA" smtClean="0"/>
              <a:t>8</a:t>
            </a:fld>
            <a:endParaRPr lang="en-CA"/>
          </a:p>
        </p:txBody>
      </p:sp>
    </p:spTree>
    <p:extLst>
      <p:ext uri="{BB962C8B-B14F-4D97-AF65-F5344CB8AC3E}">
        <p14:creationId xmlns:p14="http://schemas.microsoft.com/office/powerpoint/2010/main" val="383367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472E-5362-4540-A8EC-4D13D17396D7}"/>
              </a:ext>
            </a:extLst>
          </p:cNvPr>
          <p:cNvSpPr>
            <a:spLocks noGrp="1"/>
          </p:cNvSpPr>
          <p:nvPr>
            <p:ph type="title"/>
          </p:nvPr>
        </p:nvSpPr>
        <p:spPr/>
        <p:txBody>
          <a:bodyPr/>
          <a:lstStyle/>
          <a:p>
            <a:r>
              <a:rPr lang="en-CA" dirty="0"/>
              <a:t>The Digitization Impacts on MNEs (1)</a:t>
            </a:r>
          </a:p>
        </p:txBody>
      </p:sp>
      <p:sp>
        <p:nvSpPr>
          <p:cNvPr id="3" name="Content Placeholder 2">
            <a:extLst>
              <a:ext uri="{FF2B5EF4-FFF2-40B4-BE49-F238E27FC236}">
                <a16:creationId xmlns:a16="http://schemas.microsoft.com/office/drawing/2014/main" id="{E58C400D-75F9-405B-82ED-8B806089662B}"/>
              </a:ext>
            </a:extLst>
          </p:cNvPr>
          <p:cNvSpPr>
            <a:spLocks noGrp="1"/>
          </p:cNvSpPr>
          <p:nvPr>
            <p:ph idx="1"/>
          </p:nvPr>
        </p:nvSpPr>
        <p:spPr>
          <a:xfrm>
            <a:off x="838200" y="1536440"/>
            <a:ext cx="10515600" cy="5019869"/>
          </a:xfrm>
        </p:spPr>
        <p:txBody>
          <a:bodyPr>
            <a:normAutofit/>
          </a:bodyPr>
          <a:lstStyle/>
          <a:p>
            <a:r>
              <a:rPr lang="en-CA" dirty="0"/>
              <a:t>Changes that can be observed in the competitive environment at the industry level are the following:</a:t>
            </a:r>
          </a:p>
          <a:p>
            <a:pPr lvl="1"/>
            <a:r>
              <a:rPr lang="en-CA" dirty="0"/>
              <a:t>Average </a:t>
            </a:r>
            <a:r>
              <a:rPr lang="en-CA" dirty="0">
                <a:solidFill>
                  <a:srgbClr val="FF0000"/>
                </a:solidFill>
              </a:rPr>
              <a:t>profits in each industry </a:t>
            </a:r>
            <a:r>
              <a:rPr lang="en-CA" b="1" dirty="0">
                <a:solidFill>
                  <a:srgbClr val="FF0000"/>
                </a:solidFill>
              </a:rPr>
              <a:t>declined</a:t>
            </a:r>
            <a:r>
              <a:rPr lang="en-CA" dirty="0">
                <a:solidFill>
                  <a:srgbClr val="FF0000"/>
                </a:solidFill>
              </a:rPr>
              <a:t> </a:t>
            </a:r>
            <a:r>
              <a:rPr lang="en-CA" dirty="0"/>
              <a:t>(the negative effects are higher in industries experiencing the highest level of digitization). The variance in performance increased significantly.</a:t>
            </a:r>
          </a:p>
          <a:p>
            <a:pPr lvl="1"/>
            <a:r>
              <a:rPr lang="en-CA" dirty="0"/>
              <a:t>Potential of </a:t>
            </a:r>
            <a:r>
              <a:rPr lang="en-CA" dirty="0">
                <a:solidFill>
                  <a:srgbClr val="FF0000"/>
                </a:solidFill>
              </a:rPr>
              <a:t>redrawing the borders of every industry </a:t>
            </a:r>
            <a:r>
              <a:rPr lang="en-CA" dirty="0"/>
              <a:t>with a distribution component, already causes elimination of some traditional industry borders.</a:t>
            </a:r>
          </a:p>
          <a:p>
            <a:r>
              <a:rPr lang="en-CA" dirty="0"/>
              <a:t>The digital revolution leads to reduction in transaction costs and ubiquity of mobile interfaces.</a:t>
            </a:r>
          </a:p>
          <a:p>
            <a:r>
              <a:rPr lang="en-CA" dirty="0"/>
              <a:t>These effects are magnified with the growing power of artificial intelligence. </a:t>
            </a:r>
          </a:p>
          <a:p>
            <a:endParaRPr lang="en-CA" dirty="0"/>
          </a:p>
        </p:txBody>
      </p:sp>
      <p:sp>
        <p:nvSpPr>
          <p:cNvPr id="4" name="Slide Number Placeholder 3"/>
          <p:cNvSpPr>
            <a:spLocks noGrp="1"/>
          </p:cNvSpPr>
          <p:nvPr>
            <p:ph type="sldNum" sz="quarter" idx="12"/>
          </p:nvPr>
        </p:nvSpPr>
        <p:spPr/>
        <p:txBody>
          <a:bodyPr/>
          <a:lstStyle/>
          <a:p>
            <a:fld id="{9A11E6DB-C4C4-4781-A007-19AE3534E258}" type="slidenum">
              <a:rPr lang="en-CA" smtClean="0"/>
              <a:t>9</a:t>
            </a:fld>
            <a:endParaRPr lang="en-CA"/>
          </a:p>
        </p:txBody>
      </p:sp>
    </p:spTree>
    <p:extLst>
      <p:ext uri="{BB962C8B-B14F-4D97-AF65-F5344CB8AC3E}">
        <p14:creationId xmlns:p14="http://schemas.microsoft.com/office/powerpoint/2010/main" val="364919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4688</TotalTime>
  <Words>2426</Words>
  <Application>Microsoft Office PowerPoint</Application>
  <PresentationFormat>Widescreen</PresentationFormat>
  <Paragraphs>128</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Class 17:Global Technology Disruptions, Institutional Shifts, and Multinational Corporations </vt:lpstr>
      <vt:lpstr>Agenda </vt:lpstr>
      <vt:lpstr>Introduction (1)</vt:lpstr>
      <vt:lpstr>Overview </vt:lpstr>
      <vt:lpstr>The Current Technological Revolution (1)</vt:lpstr>
      <vt:lpstr>The Current Technological Revolution (2)</vt:lpstr>
      <vt:lpstr>AI –the current applications and emerging Institutions source Time jan27 2025</vt:lpstr>
      <vt:lpstr>The Current Technological Revolution (3)</vt:lpstr>
      <vt:lpstr>The Digitization Impacts on MNEs (1)</vt:lpstr>
      <vt:lpstr>The Digitization Impacts on MNEs (2)</vt:lpstr>
      <vt:lpstr>The Digitization Impacts on MNEs (3)</vt:lpstr>
      <vt:lpstr>Big Data: The Key Strategic Resource of This Decade</vt:lpstr>
      <vt:lpstr>The Technological Disruption and Employment  and Political Consequences (1)</vt:lpstr>
      <vt:lpstr>The Technological Disruption and Employment Consequences (2)</vt:lpstr>
      <vt:lpstr>The Impacts of the Current Grand Transformative Disruptions on Institutions (2)</vt:lpstr>
      <vt:lpstr>The Impacts of the Current Grand Transformative Disruptions on Institutions (3)</vt:lpstr>
      <vt:lpstr>The Impacts of the Current Grand Transformative Disruptions on Institutions (4)</vt:lpstr>
      <vt:lpstr>Technology innovation competition between the USA and China as part of a fight on global hegemony: Toward global market bifurcation  </vt:lpstr>
      <vt:lpstr> Additional Discussion questions (if time permits)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Haishan YUAN</dc:creator>
  <cp:lastModifiedBy>Vertinsky, Ilan</cp:lastModifiedBy>
  <cp:revision>228</cp:revision>
  <cp:lastPrinted>2025-03-10T18:23:06Z</cp:lastPrinted>
  <dcterms:created xsi:type="dcterms:W3CDTF">2017-11-08T22:10:16Z</dcterms:created>
  <dcterms:modified xsi:type="dcterms:W3CDTF">2025-03-10T18:31:10Z</dcterms:modified>
</cp:coreProperties>
</file>