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5" r:id="rId1"/>
  </p:sldMasterIdLst>
  <p:notesMasterIdLst>
    <p:notesMasterId r:id="rId25"/>
  </p:notesMasterIdLst>
  <p:handoutMasterIdLst>
    <p:handoutMasterId r:id="rId26"/>
  </p:handoutMasterIdLst>
  <p:sldIdLst>
    <p:sldId id="406" r:id="rId2"/>
    <p:sldId id="418" r:id="rId3"/>
    <p:sldId id="260" r:id="rId4"/>
    <p:sldId id="378" r:id="rId5"/>
    <p:sldId id="379" r:id="rId6"/>
    <p:sldId id="397" r:id="rId7"/>
    <p:sldId id="319" r:id="rId8"/>
    <p:sldId id="361" r:id="rId9"/>
    <p:sldId id="382" r:id="rId10"/>
    <p:sldId id="374" r:id="rId11"/>
    <p:sldId id="407" r:id="rId12"/>
    <p:sldId id="344" r:id="rId13"/>
    <p:sldId id="368" r:id="rId14"/>
    <p:sldId id="384" r:id="rId15"/>
    <p:sldId id="386" r:id="rId16"/>
    <p:sldId id="387" r:id="rId17"/>
    <p:sldId id="388" r:id="rId18"/>
    <p:sldId id="389" r:id="rId19"/>
    <p:sldId id="390" r:id="rId20"/>
    <p:sldId id="398" r:id="rId21"/>
    <p:sldId id="400" r:id="rId22"/>
    <p:sldId id="399" r:id="rId23"/>
    <p:sldId id="394" r:id="rId24"/>
  </p:sldIdLst>
  <p:sldSz cx="9144000" cy="6858000" type="screen4x3"/>
  <p:notesSz cx="9271000" cy="6985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356"/>
    <a:srgbClr val="FFFFFF"/>
    <a:srgbClr val="CCFFFF"/>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7" autoAdjust="0"/>
  </p:normalViewPr>
  <p:slideViewPr>
    <p:cSldViewPr>
      <p:cViewPr varScale="1">
        <p:scale>
          <a:sx n="64" d="100"/>
          <a:sy n="64" d="100"/>
        </p:scale>
        <p:origin x="1074" y="66"/>
      </p:cViewPr>
      <p:guideLst>
        <p:guide orient="horz" pos="2160"/>
        <p:guide pos="2880"/>
      </p:guideLst>
    </p:cSldViewPr>
  </p:slideViewPr>
  <p:outlineViewPr>
    <p:cViewPr>
      <p:scale>
        <a:sx n="33" d="100"/>
        <a:sy n="33" d="100"/>
      </p:scale>
      <p:origin x="0" y="-32340"/>
    </p:cViewPr>
    <p:sldLst>
      <p:sld r:id="rId1" collapse="1"/>
    </p:sldLst>
  </p:outlineViewPr>
  <p:notesTextViewPr>
    <p:cViewPr>
      <p:scale>
        <a:sx n="100" d="100"/>
        <a:sy n="100" d="100"/>
      </p:scale>
      <p:origin x="0" y="0"/>
    </p:cViewPr>
  </p:notesTextViewPr>
  <p:sorterViewPr>
    <p:cViewPr>
      <p:scale>
        <a:sx n="100" d="100"/>
        <a:sy n="100" d="100"/>
      </p:scale>
      <p:origin x="0" y="-14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ED8F1-2F12-4958-9310-33BD7C746352}" type="doc">
      <dgm:prSet loTypeId="urn:microsoft.com/office/officeart/2005/8/layout/vList5" loCatId="list" qsTypeId="urn:microsoft.com/office/officeart/2005/8/quickstyle/simple4" qsCatId="simple" csTypeId="urn:microsoft.com/office/officeart/2005/8/colors/colorful4" csCatId="colorful" phldr="1"/>
      <dgm:spPr/>
      <dgm:t>
        <a:bodyPr/>
        <a:lstStyle/>
        <a:p>
          <a:endParaRPr lang="en-CA"/>
        </a:p>
      </dgm:t>
    </dgm:pt>
    <dgm:pt modelId="{451747E5-2DD3-4CA1-B239-C4264F8424A1}">
      <dgm:prSet phldrT="[Text]"/>
      <dgm:spPr/>
      <dgm:t>
        <a:bodyPr/>
        <a:lstStyle/>
        <a:p>
          <a:r>
            <a:rPr lang="en-CA" dirty="0"/>
            <a:t>Analysis</a:t>
          </a:r>
        </a:p>
      </dgm:t>
    </dgm:pt>
    <dgm:pt modelId="{C95C120F-5882-4685-A906-891B9DBE571B}" type="parTrans" cxnId="{CB23F204-8507-4C9F-8C95-8819424CAA26}">
      <dgm:prSet/>
      <dgm:spPr/>
      <dgm:t>
        <a:bodyPr/>
        <a:lstStyle/>
        <a:p>
          <a:endParaRPr lang="en-CA"/>
        </a:p>
      </dgm:t>
    </dgm:pt>
    <dgm:pt modelId="{45053406-649B-4D9B-A7F2-1B676CED528C}" type="sibTrans" cxnId="{CB23F204-8507-4C9F-8C95-8819424CAA26}">
      <dgm:prSet/>
      <dgm:spPr/>
      <dgm:t>
        <a:bodyPr/>
        <a:lstStyle/>
        <a:p>
          <a:endParaRPr lang="en-CA"/>
        </a:p>
      </dgm:t>
    </dgm:pt>
    <dgm:pt modelId="{17893CD1-2504-43FF-AAAF-6323032C2162}">
      <dgm:prSet phldrT="[Text]" custT="1"/>
      <dgm:spPr/>
      <dgm:t>
        <a:bodyPr/>
        <a:lstStyle/>
        <a:p>
          <a:r>
            <a:rPr lang="en-CA" sz="1500" dirty="0">
              <a:latin typeface="Calibri Light" panose="020F0302020204030204" pitchFamily="34" charset="0"/>
            </a:rPr>
            <a:t>Understand the host and home governments’ objectives</a:t>
          </a:r>
        </a:p>
      </dgm:t>
    </dgm:pt>
    <dgm:pt modelId="{287EEA2D-ED39-4B81-B6EE-7CDE7F32EB2E}" type="parTrans" cxnId="{8CEEC2EE-4432-4C0E-B505-34113A151D9D}">
      <dgm:prSet/>
      <dgm:spPr/>
      <dgm:t>
        <a:bodyPr/>
        <a:lstStyle/>
        <a:p>
          <a:endParaRPr lang="en-CA"/>
        </a:p>
      </dgm:t>
    </dgm:pt>
    <dgm:pt modelId="{3813E06F-FB49-45AF-85FC-36BF9FE17DE9}" type="sibTrans" cxnId="{8CEEC2EE-4432-4C0E-B505-34113A151D9D}">
      <dgm:prSet/>
      <dgm:spPr/>
      <dgm:t>
        <a:bodyPr/>
        <a:lstStyle/>
        <a:p>
          <a:endParaRPr lang="en-CA"/>
        </a:p>
      </dgm:t>
    </dgm:pt>
    <dgm:pt modelId="{537B6A23-F75F-445A-B882-5F04E2E7E0E1}">
      <dgm:prSet phldrT="[Text]" custT="1"/>
      <dgm:spPr/>
      <dgm:t>
        <a:bodyPr/>
        <a:lstStyle/>
        <a:p>
          <a:r>
            <a:rPr lang="en-CA" sz="1500" dirty="0">
              <a:latin typeface="Calibri Light" panose="020F0302020204030204" pitchFamily="34" charset="0"/>
            </a:rPr>
            <a:t>Catalogue host/home government’s policy options</a:t>
          </a:r>
        </a:p>
      </dgm:t>
    </dgm:pt>
    <dgm:pt modelId="{1F50A6C0-FBF3-4C1F-A3AC-6FC3E64AA312}" type="parTrans" cxnId="{11EC0519-894E-41D8-B68A-F62411588777}">
      <dgm:prSet/>
      <dgm:spPr/>
      <dgm:t>
        <a:bodyPr/>
        <a:lstStyle/>
        <a:p>
          <a:endParaRPr lang="en-CA"/>
        </a:p>
      </dgm:t>
    </dgm:pt>
    <dgm:pt modelId="{BCE48ABE-D5B9-423C-8920-B83E5E62038A}" type="sibTrans" cxnId="{11EC0519-894E-41D8-B68A-F62411588777}">
      <dgm:prSet/>
      <dgm:spPr/>
      <dgm:t>
        <a:bodyPr/>
        <a:lstStyle/>
        <a:p>
          <a:endParaRPr lang="en-CA"/>
        </a:p>
      </dgm:t>
    </dgm:pt>
    <dgm:pt modelId="{EA8A8012-9D28-42C3-ABB7-C9E12A6CBFEB}">
      <dgm:prSet phldrT="[Text]"/>
      <dgm:spPr/>
      <dgm:t>
        <a:bodyPr/>
        <a:lstStyle/>
        <a:p>
          <a:r>
            <a:rPr lang="en-CA" dirty="0"/>
            <a:t>Strategy</a:t>
          </a:r>
        </a:p>
      </dgm:t>
    </dgm:pt>
    <dgm:pt modelId="{22F8B3C9-53C7-4677-ADDA-3A4ECD6A862A}" type="parTrans" cxnId="{007A45DF-CBA9-4D47-AD2F-685C8A7C7EF3}">
      <dgm:prSet/>
      <dgm:spPr/>
      <dgm:t>
        <a:bodyPr/>
        <a:lstStyle/>
        <a:p>
          <a:endParaRPr lang="en-CA"/>
        </a:p>
      </dgm:t>
    </dgm:pt>
    <dgm:pt modelId="{E610A1D4-17B8-4F3C-B9A5-C8CA5EE36F05}" type="sibTrans" cxnId="{007A45DF-CBA9-4D47-AD2F-685C8A7C7EF3}">
      <dgm:prSet/>
      <dgm:spPr/>
      <dgm:t>
        <a:bodyPr/>
        <a:lstStyle/>
        <a:p>
          <a:endParaRPr lang="en-CA"/>
        </a:p>
      </dgm:t>
    </dgm:pt>
    <dgm:pt modelId="{5561DFEF-E92B-4DE0-9D4A-4DE33703076F}">
      <dgm:prSet phldrT="[Text]" custT="1"/>
      <dgm:spPr/>
      <dgm:t>
        <a:bodyPr/>
        <a:lstStyle/>
        <a:p>
          <a:r>
            <a:rPr lang="en-CA" sz="1600" dirty="0">
              <a:latin typeface="Calibri Light" panose="020F0302020204030204" pitchFamily="34" charset="0"/>
            </a:rPr>
            <a:t>Examine ways to enhance the MNE strategic position. If it cannot influence the host/home government and risk is high, avoid a new investment, relocate or reduce investments that exist, or insure.(Note insurance may be very expensive </a:t>
          </a:r>
        </a:p>
      </dgm:t>
    </dgm:pt>
    <dgm:pt modelId="{C110BCC9-404A-4378-8BF5-0271A339C0C1}" type="parTrans" cxnId="{1C848782-FBBE-40AA-8B35-A7B7D5DEA74E}">
      <dgm:prSet/>
      <dgm:spPr/>
      <dgm:t>
        <a:bodyPr/>
        <a:lstStyle/>
        <a:p>
          <a:endParaRPr lang="en-CA"/>
        </a:p>
      </dgm:t>
    </dgm:pt>
    <dgm:pt modelId="{6E0D03F4-66DD-4CCE-81F5-6FBB26B06D4A}" type="sibTrans" cxnId="{1C848782-FBBE-40AA-8B35-A7B7D5DEA74E}">
      <dgm:prSet/>
      <dgm:spPr/>
      <dgm:t>
        <a:bodyPr/>
        <a:lstStyle/>
        <a:p>
          <a:endParaRPr lang="en-CA"/>
        </a:p>
      </dgm:t>
    </dgm:pt>
    <dgm:pt modelId="{A752A563-4599-436D-B574-49A2EF42B06A}">
      <dgm:prSet phldrT="[Text]"/>
      <dgm:spPr/>
      <dgm:t>
        <a:bodyPr/>
        <a:lstStyle/>
        <a:p>
          <a:endParaRPr lang="en-CA" sz="1300" dirty="0"/>
        </a:p>
      </dgm:t>
    </dgm:pt>
    <dgm:pt modelId="{B33A0735-DDF2-4BB5-8243-8CBB6DA2E814}" type="parTrans" cxnId="{79C18873-7D7B-4BED-97B6-E9B56683429B}">
      <dgm:prSet/>
      <dgm:spPr/>
      <dgm:t>
        <a:bodyPr/>
        <a:lstStyle/>
        <a:p>
          <a:endParaRPr lang="en-CA"/>
        </a:p>
      </dgm:t>
    </dgm:pt>
    <dgm:pt modelId="{10A581AF-C3C5-4791-89BF-E53F957A0C02}" type="sibTrans" cxnId="{79C18873-7D7B-4BED-97B6-E9B56683429B}">
      <dgm:prSet/>
      <dgm:spPr/>
      <dgm:t>
        <a:bodyPr/>
        <a:lstStyle/>
        <a:p>
          <a:endParaRPr lang="en-CA"/>
        </a:p>
      </dgm:t>
    </dgm:pt>
    <dgm:pt modelId="{D7D87869-382F-40D5-843B-D3CCF9F97E98}">
      <dgm:prSet phldrT="[Text]" custT="1"/>
      <dgm:spPr/>
      <dgm:t>
        <a:bodyPr/>
        <a:lstStyle/>
        <a:p>
          <a:r>
            <a:rPr lang="en-CA" sz="1500" dirty="0">
              <a:latin typeface="Calibri Light" panose="020F0302020204030204" pitchFamily="34" charset="0"/>
            </a:rPr>
            <a:t>Calculate the host/home government’s bargaining power  and assess the conditional probability that the government will employ specific options to meet its objectives given environmental contexts government priorities and the bargaining  power of the firm(actual and potential threats the firm can make that will deter the government from acting in ways which harm it).</a:t>
          </a:r>
        </a:p>
      </dgm:t>
    </dgm:pt>
    <dgm:pt modelId="{F98BCD95-1944-49A9-AD03-4784CCB3FD08}" type="parTrans" cxnId="{22E14108-D125-44F1-B674-B30F8B6B997D}">
      <dgm:prSet/>
      <dgm:spPr/>
      <dgm:t>
        <a:bodyPr/>
        <a:lstStyle/>
        <a:p>
          <a:endParaRPr lang="en-CA"/>
        </a:p>
      </dgm:t>
    </dgm:pt>
    <dgm:pt modelId="{F08A29C4-D7DC-44EE-BC65-958FFDB5539E}" type="sibTrans" cxnId="{22E14108-D125-44F1-B674-B30F8B6B997D}">
      <dgm:prSet/>
      <dgm:spPr/>
      <dgm:t>
        <a:bodyPr/>
        <a:lstStyle/>
        <a:p>
          <a:endParaRPr lang="en-CA"/>
        </a:p>
      </dgm:t>
    </dgm:pt>
    <dgm:pt modelId="{C7E1623E-0437-43AD-B176-85B87C1E0AA3}" type="pres">
      <dgm:prSet presAssocID="{191ED8F1-2F12-4958-9310-33BD7C746352}" presName="Name0" presStyleCnt="0">
        <dgm:presLayoutVars>
          <dgm:dir/>
          <dgm:animLvl val="lvl"/>
          <dgm:resizeHandles val="exact"/>
        </dgm:presLayoutVars>
      </dgm:prSet>
      <dgm:spPr/>
    </dgm:pt>
    <dgm:pt modelId="{103F4F9D-BEB0-4196-9455-E60428B8C3E1}" type="pres">
      <dgm:prSet presAssocID="{451747E5-2DD3-4CA1-B239-C4264F8424A1}" presName="linNode" presStyleCnt="0"/>
      <dgm:spPr/>
    </dgm:pt>
    <dgm:pt modelId="{E993CFDF-8DC2-4D6A-83B2-C4CC7228435B}" type="pres">
      <dgm:prSet presAssocID="{451747E5-2DD3-4CA1-B239-C4264F8424A1}" presName="parentText" presStyleLbl="node1" presStyleIdx="0" presStyleCnt="2">
        <dgm:presLayoutVars>
          <dgm:chMax val="1"/>
          <dgm:bulletEnabled val="1"/>
        </dgm:presLayoutVars>
      </dgm:prSet>
      <dgm:spPr/>
    </dgm:pt>
    <dgm:pt modelId="{0EBE6897-53B7-4B29-8521-E2DFE99F6E57}" type="pres">
      <dgm:prSet presAssocID="{451747E5-2DD3-4CA1-B239-C4264F8424A1}" presName="descendantText" presStyleLbl="alignAccFollowNode1" presStyleIdx="0" presStyleCnt="2" custScaleX="96936" custScaleY="123812" custLinFactNeighborX="762" custLinFactNeighborY="4818">
        <dgm:presLayoutVars>
          <dgm:bulletEnabled val="1"/>
        </dgm:presLayoutVars>
      </dgm:prSet>
      <dgm:spPr/>
    </dgm:pt>
    <dgm:pt modelId="{8F315964-B189-4EF0-B166-9FB6ED709C3C}" type="pres">
      <dgm:prSet presAssocID="{45053406-649B-4D9B-A7F2-1B676CED528C}" presName="sp" presStyleCnt="0"/>
      <dgm:spPr/>
    </dgm:pt>
    <dgm:pt modelId="{0ECD2272-546E-45E6-B310-A8D6D273BD8C}" type="pres">
      <dgm:prSet presAssocID="{EA8A8012-9D28-42C3-ABB7-C9E12A6CBFEB}" presName="linNode" presStyleCnt="0"/>
      <dgm:spPr/>
    </dgm:pt>
    <dgm:pt modelId="{EA78F82B-EC84-4159-9CCA-82EFF3CC35E7}" type="pres">
      <dgm:prSet presAssocID="{EA8A8012-9D28-42C3-ABB7-C9E12A6CBFEB}" presName="parentText" presStyleLbl="node1" presStyleIdx="1" presStyleCnt="2" custScaleX="85185" custScaleY="73177">
        <dgm:presLayoutVars>
          <dgm:chMax val="1"/>
          <dgm:bulletEnabled val="1"/>
        </dgm:presLayoutVars>
      </dgm:prSet>
      <dgm:spPr/>
    </dgm:pt>
    <dgm:pt modelId="{43A0D7C1-CAD2-4A06-ADB6-3014BBE4DA8C}" type="pres">
      <dgm:prSet presAssocID="{EA8A8012-9D28-42C3-ABB7-C9E12A6CBFEB}" presName="descendantText" presStyleLbl="alignAccFollowNode1" presStyleIdx="1" presStyleCnt="2" custScaleX="92157" custScaleY="84690">
        <dgm:presLayoutVars>
          <dgm:bulletEnabled val="1"/>
        </dgm:presLayoutVars>
      </dgm:prSet>
      <dgm:spPr/>
    </dgm:pt>
  </dgm:ptLst>
  <dgm:cxnLst>
    <dgm:cxn modelId="{CB23F204-8507-4C9F-8C95-8819424CAA26}" srcId="{191ED8F1-2F12-4958-9310-33BD7C746352}" destId="{451747E5-2DD3-4CA1-B239-C4264F8424A1}" srcOrd="0" destOrd="0" parTransId="{C95C120F-5882-4685-A906-891B9DBE571B}" sibTransId="{45053406-649B-4D9B-A7F2-1B676CED528C}"/>
    <dgm:cxn modelId="{22E14108-D125-44F1-B674-B30F8B6B997D}" srcId="{451747E5-2DD3-4CA1-B239-C4264F8424A1}" destId="{D7D87869-382F-40D5-843B-D3CCF9F97E98}" srcOrd="2" destOrd="0" parTransId="{F98BCD95-1944-49A9-AD03-4784CCB3FD08}" sibTransId="{F08A29C4-D7DC-44EE-BC65-958FFDB5539E}"/>
    <dgm:cxn modelId="{11EC0519-894E-41D8-B68A-F62411588777}" srcId="{451747E5-2DD3-4CA1-B239-C4264F8424A1}" destId="{537B6A23-F75F-445A-B882-5F04E2E7E0E1}" srcOrd="1" destOrd="0" parTransId="{1F50A6C0-FBF3-4C1F-A3AC-6FC3E64AA312}" sibTransId="{BCE48ABE-D5B9-423C-8920-B83E5E62038A}"/>
    <dgm:cxn modelId="{64510828-1E5F-4952-93F1-B8F67A1C6432}" type="presOf" srcId="{EA8A8012-9D28-42C3-ABB7-C9E12A6CBFEB}" destId="{EA78F82B-EC84-4159-9CCA-82EFF3CC35E7}" srcOrd="0" destOrd="0" presId="urn:microsoft.com/office/officeart/2005/8/layout/vList5"/>
    <dgm:cxn modelId="{4D499A2D-CB8E-452D-997E-E5ED3B89570E}" type="presOf" srcId="{5561DFEF-E92B-4DE0-9D4A-4DE33703076F}" destId="{43A0D7C1-CAD2-4A06-ADB6-3014BBE4DA8C}" srcOrd="0" destOrd="0" presId="urn:microsoft.com/office/officeart/2005/8/layout/vList5"/>
    <dgm:cxn modelId="{172A262F-1933-414E-900A-E4457BABA1AC}" type="presOf" srcId="{451747E5-2DD3-4CA1-B239-C4264F8424A1}" destId="{E993CFDF-8DC2-4D6A-83B2-C4CC7228435B}" srcOrd="0" destOrd="0" presId="urn:microsoft.com/office/officeart/2005/8/layout/vList5"/>
    <dgm:cxn modelId="{C4288A4B-3945-4AE1-B857-C7818CF338E1}" type="presOf" srcId="{A752A563-4599-436D-B574-49A2EF42B06A}" destId="{0EBE6897-53B7-4B29-8521-E2DFE99F6E57}" srcOrd="0" destOrd="3" presId="urn:microsoft.com/office/officeart/2005/8/layout/vList5"/>
    <dgm:cxn modelId="{3101A54E-4F33-4B80-B8EF-1CA580F7E86A}" type="presOf" srcId="{191ED8F1-2F12-4958-9310-33BD7C746352}" destId="{C7E1623E-0437-43AD-B176-85B87C1E0AA3}" srcOrd="0" destOrd="0" presId="urn:microsoft.com/office/officeart/2005/8/layout/vList5"/>
    <dgm:cxn modelId="{79C18873-7D7B-4BED-97B6-E9B56683429B}" srcId="{451747E5-2DD3-4CA1-B239-C4264F8424A1}" destId="{A752A563-4599-436D-B574-49A2EF42B06A}" srcOrd="3" destOrd="0" parTransId="{B33A0735-DDF2-4BB5-8243-8CBB6DA2E814}" sibTransId="{10A581AF-C3C5-4791-89BF-E53F957A0C02}"/>
    <dgm:cxn modelId="{1C848782-FBBE-40AA-8B35-A7B7D5DEA74E}" srcId="{EA8A8012-9D28-42C3-ABB7-C9E12A6CBFEB}" destId="{5561DFEF-E92B-4DE0-9D4A-4DE33703076F}" srcOrd="0" destOrd="0" parTransId="{C110BCC9-404A-4378-8BF5-0271A339C0C1}" sibTransId="{6E0D03F4-66DD-4CCE-81F5-6FBB26B06D4A}"/>
    <dgm:cxn modelId="{EF637CAE-B2A0-41A4-8C4E-80B8E28E6CCA}" type="presOf" srcId="{17893CD1-2504-43FF-AAAF-6323032C2162}" destId="{0EBE6897-53B7-4B29-8521-E2DFE99F6E57}" srcOrd="0" destOrd="0" presId="urn:microsoft.com/office/officeart/2005/8/layout/vList5"/>
    <dgm:cxn modelId="{3B5C60BB-F76B-4E7B-9109-1DE966A07A55}" type="presOf" srcId="{D7D87869-382F-40D5-843B-D3CCF9F97E98}" destId="{0EBE6897-53B7-4B29-8521-E2DFE99F6E57}" srcOrd="0" destOrd="2" presId="urn:microsoft.com/office/officeart/2005/8/layout/vList5"/>
    <dgm:cxn modelId="{A83771DD-C784-4066-9128-F042A158A4D6}" type="presOf" srcId="{537B6A23-F75F-445A-B882-5F04E2E7E0E1}" destId="{0EBE6897-53B7-4B29-8521-E2DFE99F6E57}" srcOrd="0" destOrd="1" presId="urn:microsoft.com/office/officeart/2005/8/layout/vList5"/>
    <dgm:cxn modelId="{007A45DF-CBA9-4D47-AD2F-685C8A7C7EF3}" srcId="{191ED8F1-2F12-4958-9310-33BD7C746352}" destId="{EA8A8012-9D28-42C3-ABB7-C9E12A6CBFEB}" srcOrd="1" destOrd="0" parTransId="{22F8B3C9-53C7-4677-ADDA-3A4ECD6A862A}" sibTransId="{E610A1D4-17B8-4F3C-B9A5-C8CA5EE36F05}"/>
    <dgm:cxn modelId="{8CEEC2EE-4432-4C0E-B505-34113A151D9D}" srcId="{451747E5-2DD3-4CA1-B239-C4264F8424A1}" destId="{17893CD1-2504-43FF-AAAF-6323032C2162}" srcOrd="0" destOrd="0" parTransId="{287EEA2D-ED39-4B81-B6EE-7CDE7F32EB2E}" sibTransId="{3813E06F-FB49-45AF-85FC-36BF9FE17DE9}"/>
    <dgm:cxn modelId="{86DBB5F4-8158-4642-ACA3-A8B7FC51DD09}" type="presParOf" srcId="{C7E1623E-0437-43AD-B176-85B87C1E0AA3}" destId="{103F4F9D-BEB0-4196-9455-E60428B8C3E1}" srcOrd="0" destOrd="0" presId="urn:microsoft.com/office/officeart/2005/8/layout/vList5"/>
    <dgm:cxn modelId="{AE6A4546-06CB-4F2E-B5FB-B4573B747988}" type="presParOf" srcId="{103F4F9D-BEB0-4196-9455-E60428B8C3E1}" destId="{E993CFDF-8DC2-4D6A-83B2-C4CC7228435B}" srcOrd="0" destOrd="0" presId="urn:microsoft.com/office/officeart/2005/8/layout/vList5"/>
    <dgm:cxn modelId="{35BE5368-00A2-49A0-B982-F5B26C989B8E}" type="presParOf" srcId="{103F4F9D-BEB0-4196-9455-E60428B8C3E1}" destId="{0EBE6897-53B7-4B29-8521-E2DFE99F6E57}" srcOrd="1" destOrd="0" presId="urn:microsoft.com/office/officeart/2005/8/layout/vList5"/>
    <dgm:cxn modelId="{C6976911-F6FD-432A-8A22-D81062B43E0D}" type="presParOf" srcId="{C7E1623E-0437-43AD-B176-85B87C1E0AA3}" destId="{8F315964-B189-4EF0-B166-9FB6ED709C3C}" srcOrd="1" destOrd="0" presId="urn:microsoft.com/office/officeart/2005/8/layout/vList5"/>
    <dgm:cxn modelId="{3520AD00-A143-4799-9BB2-8530E9B33EF8}" type="presParOf" srcId="{C7E1623E-0437-43AD-B176-85B87C1E0AA3}" destId="{0ECD2272-546E-45E6-B310-A8D6D273BD8C}" srcOrd="2" destOrd="0" presId="urn:microsoft.com/office/officeart/2005/8/layout/vList5"/>
    <dgm:cxn modelId="{AAE4F48A-FAA6-4300-B261-226CBD165F11}" type="presParOf" srcId="{0ECD2272-546E-45E6-B310-A8D6D273BD8C}" destId="{EA78F82B-EC84-4159-9CCA-82EFF3CC35E7}" srcOrd="0" destOrd="0" presId="urn:microsoft.com/office/officeart/2005/8/layout/vList5"/>
    <dgm:cxn modelId="{67348AB9-3388-4780-B6D3-0A5CE8C9A1FA}" type="presParOf" srcId="{0ECD2272-546E-45E6-B310-A8D6D273BD8C}" destId="{43A0D7C1-CAD2-4A06-ADB6-3014BBE4DA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E6897-53B7-4B29-8521-E2DFE99F6E57}">
      <dsp:nvSpPr>
        <dsp:cNvPr id="0" name=""/>
        <dsp:cNvSpPr/>
      </dsp:nvSpPr>
      <dsp:spPr>
        <a:xfrm rot="5400000">
          <a:off x="3943010" y="-925182"/>
          <a:ext cx="2727085" cy="4821922"/>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CA" sz="1500" kern="1200" dirty="0">
              <a:latin typeface="Calibri Light" panose="020F0302020204030204" pitchFamily="34" charset="0"/>
            </a:rPr>
            <a:t>Understand the host and home governments’ objectives</a:t>
          </a:r>
        </a:p>
        <a:p>
          <a:pPr marL="114300" lvl="1" indent="-114300" algn="l" defTabSz="666750">
            <a:lnSpc>
              <a:spcPct val="90000"/>
            </a:lnSpc>
            <a:spcBef>
              <a:spcPct val="0"/>
            </a:spcBef>
            <a:spcAft>
              <a:spcPct val="15000"/>
            </a:spcAft>
            <a:buChar char="•"/>
          </a:pPr>
          <a:r>
            <a:rPr lang="en-CA" sz="1500" kern="1200" dirty="0">
              <a:latin typeface="Calibri Light" panose="020F0302020204030204" pitchFamily="34" charset="0"/>
            </a:rPr>
            <a:t>Catalogue host/home government’s policy options</a:t>
          </a:r>
        </a:p>
        <a:p>
          <a:pPr marL="114300" lvl="1" indent="-114300" algn="l" defTabSz="666750">
            <a:lnSpc>
              <a:spcPct val="90000"/>
            </a:lnSpc>
            <a:spcBef>
              <a:spcPct val="0"/>
            </a:spcBef>
            <a:spcAft>
              <a:spcPct val="15000"/>
            </a:spcAft>
            <a:buChar char="•"/>
          </a:pPr>
          <a:r>
            <a:rPr lang="en-CA" sz="1500" kern="1200" dirty="0">
              <a:latin typeface="Calibri Light" panose="020F0302020204030204" pitchFamily="34" charset="0"/>
            </a:rPr>
            <a:t>Calculate the host/home government’s bargaining power  and assess the conditional probability that the government will employ specific options to meet its objectives given environmental contexts government priorities and the bargaining  power of the firm(actual and potential threats the firm can make that will deter the government from acting in ways which harm it).</a:t>
          </a:r>
        </a:p>
        <a:p>
          <a:pPr marL="114300" lvl="1" indent="-114300" algn="l" defTabSz="577850">
            <a:lnSpc>
              <a:spcPct val="90000"/>
            </a:lnSpc>
            <a:spcBef>
              <a:spcPct val="0"/>
            </a:spcBef>
            <a:spcAft>
              <a:spcPct val="15000"/>
            </a:spcAft>
            <a:buChar char="•"/>
          </a:pPr>
          <a:endParaRPr lang="en-CA" sz="1300" kern="1200" dirty="0"/>
        </a:p>
      </dsp:txBody>
      <dsp:txXfrm rot="-5400000">
        <a:off x="2895592" y="255361"/>
        <a:ext cx="4688797" cy="2460835"/>
      </dsp:txXfrm>
    </dsp:sp>
    <dsp:sp modelId="{E993CFDF-8DC2-4D6A-83B2-C4CC7228435B}">
      <dsp:nvSpPr>
        <dsp:cNvPr id="0" name=""/>
        <dsp:cNvSpPr/>
      </dsp:nvSpPr>
      <dsp:spPr>
        <a:xfrm>
          <a:off x="76206" y="3031"/>
          <a:ext cx="2798064" cy="275325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CA" sz="4300" kern="1200" dirty="0"/>
            <a:t>Analysis</a:t>
          </a:r>
        </a:p>
      </dsp:txBody>
      <dsp:txXfrm>
        <a:off x="210609" y="137434"/>
        <a:ext cx="2529258" cy="2484446"/>
      </dsp:txXfrm>
    </dsp:sp>
    <dsp:sp modelId="{43A0D7C1-CAD2-4A06-ADB6-3014BBE4DA8C}">
      <dsp:nvSpPr>
        <dsp:cNvPr id="0" name=""/>
        <dsp:cNvSpPr/>
      </dsp:nvSpPr>
      <dsp:spPr>
        <a:xfrm rot="5400000">
          <a:off x="3819145" y="1609220"/>
          <a:ext cx="1865383" cy="4584198"/>
        </a:xfrm>
        <a:prstGeom prst="round2SameRect">
          <a:avLst/>
        </a:prstGeom>
        <a:solidFill>
          <a:schemeClr val="accent4">
            <a:tint val="40000"/>
            <a:alpha val="90000"/>
            <a:hueOff val="-3945710"/>
            <a:satOff val="22157"/>
            <a:lumOff val="1408"/>
            <a:alphaOff val="0"/>
          </a:schemeClr>
        </a:solidFill>
        <a:ln w="9525" cap="flat" cmpd="sng" algn="ctr">
          <a:solidFill>
            <a:schemeClr val="accent4">
              <a:tint val="40000"/>
              <a:alpha val="90000"/>
              <a:hueOff val="-3945710"/>
              <a:satOff val="22157"/>
              <a:lumOff val="14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CA" sz="1600" kern="1200" dirty="0">
              <a:latin typeface="Calibri Light" panose="020F0302020204030204" pitchFamily="34" charset="0"/>
            </a:rPr>
            <a:t>Examine ways to enhance the MNE strategic position. If it cannot influence the host/home government and risk is high, avoid a new investment, relocate or reduce investments that exist, or insure.(Note insurance may be very expensive </a:t>
          </a:r>
        </a:p>
      </dsp:txBody>
      <dsp:txXfrm rot="-5400000">
        <a:off x="2459738" y="3059687"/>
        <a:ext cx="4493138" cy="1683263"/>
      </dsp:txXfrm>
    </dsp:sp>
    <dsp:sp modelId="{EA78F82B-EC84-4159-9CCA-82EFF3CC35E7}">
      <dsp:nvSpPr>
        <dsp:cNvPr id="0" name=""/>
        <dsp:cNvSpPr/>
      </dsp:nvSpPr>
      <dsp:spPr>
        <a:xfrm>
          <a:off x="76206" y="2893946"/>
          <a:ext cx="2383530" cy="2014747"/>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CA" sz="4300" kern="1200" dirty="0"/>
            <a:t>Strategy</a:t>
          </a:r>
        </a:p>
      </dsp:txBody>
      <dsp:txXfrm>
        <a:off x="174558" y="2992298"/>
        <a:ext cx="2186826" cy="18180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4017963" cy="3873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eaLnBrk="0" hangingPunct="0">
              <a:defRPr sz="1200"/>
            </a:lvl1pPr>
          </a:lstStyle>
          <a:p>
            <a:pPr>
              <a:defRPr/>
            </a:pPr>
            <a:endParaRPr lang="en-CA"/>
          </a:p>
        </p:txBody>
      </p:sp>
      <p:sp>
        <p:nvSpPr>
          <p:cNvPr id="109571" name="Rectangle 3"/>
          <p:cNvSpPr>
            <a:spLocks noGrp="1" noChangeArrowheads="1"/>
          </p:cNvSpPr>
          <p:nvPr>
            <p:ph type="dt" sz="quarter" idx="1"/>
          </p:nvPr>
        </p:nvSpPr>
        <p:spPr bwMode="auto">
          <a:xfrm>
            <a:off x="5253038" y="0"/>
            <a:ext cx="4017962" cy="3873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defRPr sz="1200"/>
            </a:lvl1pPr>
          </a:lstStyle>
          <a:p>
            <a:pPr>
              <a:defRPr/>
            </a:pPr>
            <a:endParaRPr lang="en-CA"/>
          </a:p>
        </p:txBody>
      </p:sp>
      <p:sp>
        <p:nvSpPr>
          <p:cNvPr id="109572" name="Rectangle 4"/>
          <p:cNvSpPr>
            <a:spLocks noGrp="1" noChangeArrowheads="1"/>
          </p:cNvSpPr>
          <p:nvPr>
            <p:ph type="ftr" sz="quarter" idx="2"/>
          </p:nvPr>
        </p:nvSpPr>
        <p:spPr bwMode="auto">
          <a:xfrm>
            <a:off x="0" y="6597650"/>
            <a:ext cx="4017963" cy="3873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eaLnBrk="0" hangingPunct="0">
              <a:defRPr sz="1200"/>
            </a:lvl1pPr>
          </a:lstStyle>
          <a:p>
            <a:pPr>
              <a:defRPr/>
            </a:pPr>
            <a:endParaRPr lang="en-CA"/>
          </a:p>
        </p:txBody>
      </p:sp>
      <p:sp>
        <p:nvSpPr>
          <p:cNvPr id="109573" name="Rectangle 5"/>
          <p:cNvSpPr>
            <a:spLocks noGrp="1" noChangeArrowheads="1"/>
          </p:cNvSpPr>
          <p:nvPr>
            <p:ph type="sldNum" sz="quarter" idx="3"/>
          </p:nvPr>
        </p:nvSpPr>
        <p:spPr bwMode="auto">
          <a:xfrm>
            <a:off x="5253038" y="6597650"/>
            <a:ext cx="4017962" cy="3873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defRPr sz="1200"/>
            </a:lvl1pPr>
          </a:lstStyle>
          <a:p>
            <a:pPr>
              <a:defRPr/>
            </a:pPr>
            <a:fld id="{E9EC2815-97FF-44B2-A49F-EB726E67414D}" type="slidenum">
              <a:rPr lang="en-CA"/>
              <a:pPr>
                <a:defRPr/>
              </a:pPr>
              <a:t>‹#›</a:t>
            </a:fld>
            <a:endParaRPr lang="en-CA"/>
          </a:p>
        </p:txBody>
      </p:sp>
    </p:spTree>
    <p:extLst>
      <p:ext uri="{BB962C8B-B14F-4D97-AF65-F5344CB8AC3E}">
        <p14:creationId xmlns:p14="http://schemas.microsoft.com/office/powerpoint/2010/main" val="1452828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4017963" cy="349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en-US"/>
          </a:p>
        </p:txBody>
      </p:sp>
      <p:sp>
        <p:nvSpPr>
          <p:cNvPr id="142339" name="Rectangle 3"/>
          <p:cNvSpPr>
            <a:spLocks noGrp="1" noChangeArrowheads="1"/>
          </p:cNvSpPr>
          <p:nvPr>
            <p:ph type="dt" idx="1"/>
          </p:nvPr>
        </p:nvSpPr>
        <p:spPr bwMode="auto">
          <a:xfrm>
            <a:off x="5251450" y="0"/>
            <a:ext cx="4017963" cy="349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2889250" y="523875"/>
            <a:ext cx="3492500" cy="2619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927100" y="3317875"/>
            <a:ext cx="7416800" cy="3143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2342" name="Rectangle 6"/>
          <p:cNvSpPr>
            <a:spLocks noGrp="1" noChangeArrowheads="1"/>
          </p:cNvSpPr>
          <p:nvPr>
            <p:ph type="ftr" sz="quarter" idx="4"/>
          </p:nvPr>
        </p:nvSpPr>
        <p:spPr bwMode="auto">
          <a:xfrm>
            <a:off x="0" y="6634163"/>
            <a:ext cx="4017963"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a:p>
        </p:txBody>
      </p:sp>
      <p:sp>
        <p:nvSpPr>
          <p:cNvPr id="142343" name="Rectangle 7"/>
          <p:cNvSpPr>
            <a:spLocks noGrp="1" noChangeArrowheads="1"/>
          </p:cNvSpPr>
          <p:nvPr>
            <p:ph type="sldNum" sz="quarter" idx="5"/>
          </p:nvPr>
        </p:nvSpPr>
        <p:spPr bwMode="auto">
          <a:xfrm>
            <a:off x="5251450" y="6634163"/>
            <a:ext cx="4017963"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344B0FE-0181-4A67-AEE7-6622A62B0902}" type="slidenum">
              <a:rPr lang="en-US"/>
              <a:pPr>
                <a:defRPr/>
              </a:pPr>
              <a:t>‹#›</a:t>
            </a:fld>
            <a:endParaRPr lang="en-US"/>
          </a:p>
        </p:txBody>
      </p:sp>
    </p:spTree>
    <p:extLst>
      <p:ext uri="{BB962C8B-B14F-4D97-AF65-F5344CB8AC3E}">
        <p14:creationId xmlns:p14="http://schemas.microsoft.com/office/powerpoint/2010/main" val="17866183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23800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9603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alibri Light" panose="020F0302020204030204" pitchFamily="34" charset="0"/>
              </a:rPr>
              <a:t>(Source: Ries)</a:t>
            </a:r>
          </a:p>
          <a:p>
            <a:endParaRPr lang="en-US" altLang="en-US" dirty="0"/>
          </a:p>
        </p:txBody>
      </p:sp>
    </p:spTree>
    <p:extLst>
      <p:ext uri="{BB962C8B-B14F-4D97-AF65-F5344CB8AC3E}">
        <p14:creationId xmlns:p14="http://schemas.microsoft.com/office/powerpoint/2010/main" val="1652963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9191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(Source: Head)</a:t>
            </a:r>
          </a:p>
          <a:p>
            <a:endParaRPr lang="en-US" altLang="en-US" dirty="0"/>
          </a:p>
        </p:txBody>
      </p:sp>
    </p:spTree>
    <p:extLst>
      <p:ext uri="{BB962C8B-B14F-4D97-AF65-F5344CB8AC3E}">
        <p14:creationId xmlns:p14="http://schemas.microsoft.com/office/powerpoint/2010/main" val="892207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(Source: Head)</a:t>
            </a:r>
          </a:p>
          <a:p>
            <a:endParaRPr lang="en-US" altLang="en-US" dirty="0"/>
          </a:p>
        </p:txBody>
      </p:sp>
    </p:spTree>
    <p:extLst>
      <p:ext uri="{BB962C8B-B14F-4D97-AF65-F5344CB8AC3E}">
        <p14:creationId xmlns:p14="http://schemas.microsoft.com/office/powerpoint/2010/main" val="3908490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1044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99650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Head)</a:t>
            </a:r>
          </a:p>
          <a:p>
            <a:endParaRPr lang="en-CA" dirty="0"/>
          </a:p>
        </p:txBody>
      </p:sp>
      <p:sp>
        <p:nvSpPr>
          <p:cNvPr id="4" name="Slide Number Placeholder 3"/>
          <p:cNvSpPr>
            <a:spLocks noGrp="1"/>
          </p:cNvSpPr>
          <p:nvPr>
            <p:ph type="sldNum" sz="quarter" idx="10"/>
          </p:nvPr>
        </p:nvSpPr>
        <p:spPr/>
        <p:txBody>
          <a:bodyPr/>
          <a:lstStyle/>
          <a:p>
            <a:pPr>
              <a:defRPr/>
            </a:pPr>
            <a:fld id="{D344B0FE-0181-4A67-AEE7-6622A62B0902}" type="slidenum">
              <a:rPr lang="en-US" smtClean="0"/>
              <a:pPr>
                <a:defRPr/>
              </a:pPr>
              <a:t>20</a:t>
            </a:fld>
            <a:endParaRPr lang="en-US"/>
          </a:p>
        </p:txBody>
      </p:sp>
    </p:spTree>
    <p:extLst>
      <p:ext uri="{BB962C8B-B14F-4D97-AF65-F5344CB8AC3E}">
        <p14:creationId xmlns:p14="http://schemas.microsoft.com/office/powerpoint/2010/main" val="792520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Head)</a:t>
            </a:r>
          </a:p>
          <a:p>
            <a:endParaRPr lang="en-CA" dirty="0"/>
          </a:p>
        </p:txBody>
      </p:sp>
      <p:sp>
        <p:nvSpPr>
          <p:cNvPr id="4" name="Slide Number Placeholder 3"/>
          <p:cNvSpPr>
            <a:spLocks noGrp="1"/>
          </p:cNvSpPr>
          <p:nvPr>
            <p:ph type="sldNum" sz="quarter" idx="10"/>
          </p:nvPr>
        </p:nvSpPr>
        <p:spPr/>
        <p:txBody>
          <a:bodyPr/>
          <a:lstStyle/>
          <a:p>
            <a:pPr>
              <a:defRPr/>
            </a:pPr>
            <a:fld id="{D344B0FE-0181-4A67-AEE7-6622A62B0902}" type="slidenum">
              <a:rPr lang="en-US" smtClean="0"/>
              <a:pPr>
                <a:defRPr/>
              </a:pPr>
              <a:t>22</a:t>
            </a:fld>
            <a:endParaRPr lang="en-US"/>
          </a:p>
        </p:txBody>
      </p:sp>
    </p:spTree>
    <p:extLst>
      <p:ext uri="{BB962C8B-B14F-4D97-AF65-F5344CB8AC3E}">
        <p14:creationId xmlns:p14="http://schemas.microsoft.com/office/powerpoint/2010/main" val="3636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1525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94613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4513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2955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478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6477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56438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26157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9446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a:defRPr/>
            </a:pP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95D7660C-C5D6-4AA6-9E9A-D7B6FA1D6E20}" type="slidenum">
              <a:rPr lang="en-CA" smtClean="0"/>
              <a:pPr>
                <a:defRPr/>
              </a:pPr>
              <a:t>‹#›</a:t>
            </a:fld>
            <a:endParaRPr lang="en-CA"/>
          </a:p>
        </p:txBody>
      </p:sp>
    </p:spTree>
    <p:extLst>
      <p:ext uri="{BB962C8B-B14F-4D97-AF65-F5344CB8AC3E}">
        <p14:creationId xmlns:p14="http://schemas.microsoft.com/office/powerpoint/2010/main" val="8132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475237B7-D2B7-4E26-A858-D40CCC6FDAE6}" type="slidenum">
              <a:rPr lang="en-CA" smtClean="0"/>
              <a:pPr>
                <a:defRPr/>
              </a:pPr>
              <a:t>‹#›</a:t>
            </a:fld>
            <a:endParaRPr lang="en-CA"/>
          </a:p>
        </p:txBody>
      </p:sp>
    </p:spTree>
    <p:extLst>
      <p:ext uri="{BB962C8B-B14F-4D97-AF65-F5344CB8AC3E}">
        <p14:creationId xmlns:p14="http://schemas.microsoft.com/office/powerpoint/2010/main" val="98701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D71D54A8-04BB-44C8-9C87-8BCD473775DE}" type="slidenum">
              <a:rPr lang="en-CA" smtClean="0"/>
              <a:pPr>
                <a:defRPr/>
              </a:pPr>
              <a:t>‹#›</a:t>
            </a:fld>
            <a:endParaRPr lang="en-CA"/>
          </a:p>
        </p:txBody>
      </p:sp>
    </p:spTree>
    <p:extLst>
      <p:ext uri="{BB962C8B-B14F-4D97-AF65-F5344CB8AC3E}">
        <p14:creationId xmlns:p14="http://schemas.microsoft.com/office/powerpoint/2010/main" val="3587739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py Slide - 3">
    <p:spTree>
      <p:nvGrpSpPr>
        <p:cNvPr id="1" name=""/>
        <p:cNvGrpSpPr/>
        <p:nvPr/>
      </p:nvGrpSpPr>
      <p:grpSpPr>
        <a:xfrm>
          <a:off x="0" y="0"/>
          <a:ext cx="0" cy="0"/>
          <a:chOff x="0" y="0"/>
          <a:chExt cx="0" cy="0"/>
        </a:xfrm>
      </p:grpSpPr>
      <p:pic>
        <p:nvPicPr>
          <p:cNvPr id="4" name="Picture 1" descr="MOA Evening-047.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3888" y="0"/>
            <a:ext cx="9001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8243888" y="1131888"/>
            <a:ext cx="900112" cy="1131887"/>
          </a:xfrm>
          <a:prstGeom prst="rect">
            <a:avLst/>
          </a:pr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457200">
              <a:defRPr/>
            </a:pPr>
            <a:endParaRPr lang="en-US">
              <a:solidFill>
                <a:prstClr val="white"/>
              </a:solidFill>
            </a:endParaRPr>
          </a:p>
        </p:txBody>
      </p:sp>
      <p:pic>
        <p:nvPicPr>
          <p:cNvPr id="6" name="Picture 3" descr="s4b282c2015.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29638"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p:cNvSpPr txBox="1">
            <a:spLocks/>
          </p:cNvSpPr>
          <p:nvPr userDrawn="1"/>
        </p:nvSpPr>
        <p:spPr>
          <a:xfrm flipH="1">
            <a:off x="8588375" y="6429375"/>
            <a:ext cx="304800" cy="192088"/>
          </a:xfrm>
          <a:prstGeom prst="rect">
            <a:avLst/>
          </a:prstGeom>
        </p:spPr>
        <p:txBody>
          <a:bodyPr lIns="0" tIns="0" rIns="0" bIns="0"/>
          <a:lstStyle>
            <a:lvl1pPr marL="0" indent="0" algn="l" defTabSz="457200" rtl="0" eaLnBrk="0" fontAlgn="base" hangingPunct="0">
              <a:spcBef>
                <a:spcPct val="20000"/>
              </a:spcBef>
              <a:spcAft>
                <a:spcPct val="0"/>
              </a:spcAft>
              <a:buFont typeface="Arial" charset="0"/>
              <a:buNone/>
              <a:defRPr sz="900" b="0" i="0" kern="0" spc="20" baseline="0">
                <a:solidFill>
                  <a:srgbClr val="0C2344"/>
                </a:solidFill>
                <a:latin typeface="Whitney Semibold"/>
                <a:ea typeface="ＭＳ Ｐゴシック" charset="-128"/>
                <a:cs typeface="Whitney Semibold"/>
              </a:defRPr>
            </a:lvl1pPr>
            <a:lvl2pPr marL="742950" indent="-285750" algn="l" defTabSz="457200" rtl="0" eaLnBrk="0" fontAlgn="base" hangingPunct="0">
              <a:spcBef>
                <a:spcPct val="20000"/>
              </a:spcBef>
              <a:spcAft>
                <a:spcPct val="0"/>
              </a:spcAft>
              <a:buFont typeface="Arial" charset="0"/>
              <a:buChar char="–"/>
              <a:defRPr sz="900" b="0" i="0" kern="1200">
                <a:solidFill>
                  <a:schemeClr val="tx1"/>
                </a:solidFill>
                <a:latin typeface="Whitney Book"/>
                <a:ea typeface="ＭＳ Ｐゴシック" charset="-128"/>
                <a:cs typeface="Whitney Book"/>
              </a:defRPr>
            </a:lvl2pPr>
            <a:lvl3pPr marL="1143000" indent="-228600" algn="l" defTabSz="457200" rtl="0" eaLnBrk="0" fontAlgn="base" hangingPunct="0">
              <a:spcBef>
                <a:spcPct val="20000"/>
              </a:spcBef>
              <a:spcAft>
                <a:spcPct val="0"/>
              </a:spcAft>
              <a:buFont typeface="Arial" charset="0"/>
              <a:buChar char="•"/>
              <a:defRPr sz="900" b="0" i="0" kern="1200">
                <a:solidFill>
                  <a:schemeClr val="tx1"/>
                </a:solidFill>
                <a:latin typeface="Whitney Book"/>
                <a:ea typeface="ＭＳ Ｐゴシック" charset="-128"/>
                <a:cs typeface="Whitney Book"/>
              </a:defRPr>
            </a:lvl3pPr>
            <a:lvl4pPr marL="1600200" indent="-228600" algn="l" defTabSz="457200" rtl="0" eaLnBrk="0" fontAlgn="base" hangingPunct="0">
              <a:spcBef>
                <a:spcPct val="20000"/>
              </a:spcBef>
              <a:spcAft>
                <a:spcPct val="0"/>
              </a:spcAft>
              <a:buFont typeface="Arial" charset="0"/>
              <a:buChar char="–"/>
              <a:defRPr sz="900" b="0" i="0" kern="1200">
                <a:solidFill>
                  <a:schemeClr val="tx1"/>
                </a:solidFill>
                <a:latin typeface="Whitney Book"/>
                <a:ea typeface="ＭＳ Ｐゴシック" charset="-128"/>
                <a:cs typeface="Whitney Book"/>
              </a:defRPr>
            </a:lvl4pPr>
            <a:lvl5pPr marL="2057400" indent="-228600" algn="l" defTabSz="457200" rtl="0" eaLnBrk="0" fontAlgn="base" hangingPunct="0">
              <a:spcBef>
                <a:spcPct val="20000"/>
              </a:spcBef>
              <a:spcAft>
                <a:spcPct val="0"/>
              </a:spcAft>
              <a:buFont typeface="Arial" charset="0"/>
              <a:buChar char="»"/>
              <a:defRPr sz="900" b="0" i="0" kern="1200">
                <a:solidFill>
                  <a:schemeClr val="tx1"/>
                </a:solidFill>
                <a:latin typeface="Whitney Book"/>
                <a:ea typeface="ＭＳ Ｐゴシック" charset="-128"/>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defRPr/>
            </a:pPr>
            <a:endParaRPr lang="en-CA" dirty="0">
              <a:solidFill>
                <a:srgbClr val="FFFFFF"/>
              </a:solidFill>
              <a:latin typeface="Whitney Book"/>
              <a:cs typeface="Whitney Book"/>
            </a:endParaRPr>
          </a:p>
        </p:txBody>
      </p:sp>
      <p:sp>
        <p:nvSpPr>
          <p:cNvPr id="8" name="Text Placeholder 14"/>
          <p:cNvSpPr txBox="1">
            <a:spLocks/>
          </p:cNvSpPr>
          <p:nvPr userDrawn="1"/>
        </p:nvSpPr>
        <p:spPr>
          <a:xfrm flipH="1">
            <a:off x="8588375" y="6429375"/>
            <a:ext cx="304800" cy="192088"/>
          </a:xfrm>
          <a:prstGeom prst="rect">
            <a:avLst/>
          </a:prstGeom>
        </p:spPr>
        <p:txBody>
          <a:bodyPr lIns="0" tIns="0" rIns="0" bIns="0"/>
          <a:lstStyle>
            <a:lvl1pPr defTabSz="457200">
              <a:defRPr>
                <a:solidFill>
                  <a:schemeClr val="tx1"/>
                </a:solidFill>
                <a:latin typeface="Tahoma" pitchFamily="34" charset="0"/>
                <a:ea typeface="MS PGothic" pitchFamily="34" charset="-128"/>
              </a:defRPr>
            </a:lvl1pPr>
            <a:lvl2pPr marL="742950" indent="-285750" defTabSz="457200">
              <a:defRPr>
                <a:solidFill>
                  <a:schemeClr val="tx1"/>
                </a:solidFill>
                <a:latin typeface="Tahoma" pitchFamily="34" charset="0"/>
                <a:ea typeface="MS PGothic" pitchFamily="34" charset="-128"/>
              </a:defRPr>
            </a:lvl2pPr>
            <a:lvl3pPr marL="1143000" indent="-228600" defTabSz="457200">
              <a:defRPr>
                <a:solidFill>
                  <a:schemeClr val="tx1"/>
                </a:solidFill>
                <a:latin typeface="Tahoma" pitchFamily="34" charset="0"/>
                <a:ea typeface="MS PGothic" pitchFamily="34" charset="-128"/>
              </a:defRPr>
            </a:lvl3pPr>
            <a:lvl4pPr marL="1600200" indent="-228600" defTabSz="457200">
              <a:defRPr>
                <a:solidFill>
                  <a:schemeClr val="tx1"/>
                </a:solidFill>
                <a:latin typeface="Tahoma" pitchFamily="34" charset="0"/>
                <a:ea typeface="MS PGothic" pitchFamily="34" charset="-128"/>
              </a:defRPr>
            </a:lvl4pPr>
            <a:lvl5pPr marL="2057400" indent="-228600" defTabSz="457200">
              <a:defRPr>
                <a:solidFill>
                  <a:schemeClr val="tx1"/>
                </a:solidFill>
                <a:latin typeface="Tahoma"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ahoma" pitchFamily="34" charset="0"/>
                <a:ea typeface="MS PGothic" pitchFamily="34" charset="-128"/>
              </a:defRPr>
            </a:lvl9pPr>
          </a:lstStyle>
          <a:p>
            <a:pPr algn="r" eaLnBrk="0" hangingPunct="0">
              <a:spcBef>
                <a:spcPct val="20000"/>
              </a:spcBef>
              <a:buFont typeface="Arial" pitchFamily="34" charset="0"/>
              <a:buNone/>
            </a:pPr>
            <a:fld id="{CDE84346-DF79-45D6-9CAC-AE9AE008D279}" type="slidenum">
              <a:rPr lang="en-US" altLang="en-US" sz="900">
                <a:solidFill>
                  <a:srgbClr val="002040"/>
                </a:solidFill>
                <a:latin typeface="Arial" pitchFamily="34" charset="0"/>
                <a:cs typeface="Arial" pitchFamily="34" charset="0"/>
              </a:rPr>
              <a:pPr algn="r" eaLnBrk="0" hangingPunct="0">
                <a:spcBef>
                  <a:spcPct val="20000"/>
                </a:spcBef>
                <a:buFont typeface="Arial" pitchFamily="34" charset="0"/>
                <a:buNone/>
              </a:pPr>
              <a:t>‹#›</a:t>
            </a:fld>
            <a:endParaRPr lang="en-CA" altLang="en-US" sz="900">
              <a:solidFill>
                <a:srgbClr val="002040"/>
              </a:solidFill>
              <a:latin typeface="Arial" pitchFamily="34" charset="0"/>
              <a:cs typeface="Arial" pitchFamily="34" charset="0"/>
            </a:endParaRPr>
          </a:p>
        </p:txBody>
      </p:sp>
      <p:sp>
        <p:nvSpPr>
          <p:cNvPr id="15" name="Text Placeholder 11"/>
          <p:cNvSpPr>
            <a:spLocks noGrp="1"/>
          </p:cNvSpPr>
          <p:nvPr>
            <p:ph type="body" sz="quarter" idx="11"/>
          </p:nvPr>
        </p:nvSpPr>
        <p:spPr>
          <a:xfrm>
            <a:off x="438954" y="315868"/>
            <a:ext cx="7661438" cy="623331"/>
          </a:xfrm>
          <a:prstGeom prst="rect">
            <a:avLst/>
          </a:prstGeom>
        </p:spPr>
        <p:txBody>
          <a:bodyPr lIns="0" tIns="0" rIns="0" bIns="0" anchor="ctr" anchorCtr="0">
            <a:noAutofit/>
          </a:bodyPr>
          <a:lstStyle>
            <a:lvl1pPr marL="0" marR="0" indent="0" algn="l" defTabSz="914400" rtl="0" eaLnBrk="1" fontAlgn="auto" latinLnBrk="0" hangingPunct="1">
              <a:lnSpc>
                <a:spcPts val="2100"/>
              </a:lnSpc>
              <a:spcBef>
                <a:spcPct val="0"/>
              </a:spcBef>
              <a:spcAft>
                <a:spcPts val="0"/>
              </a:spcAft>
              <a:buClrTx/>
              <a:buSzTx/>
              <a:buFontTx/>
              <a:buNone/>
              <a:tabLst/>
              <a:defRPr kumimoji="0" lang="en-US" sz="1900" b="1" i="0" u="none" strike="noStrike" kern="1200" cap="all" spc="30" normalizeH="0" baseline="0" noProof="0">
                <a:ln>
                  <a:noFill/>
                </a:ln>
                <a:solidFill>
                  <a:srgbClr val="0C2344"/>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9" name="Text Placeholder 2"/>
          <p:cNvSpPr>
            <a:spLocks noGrp="1"/>
          </p:cNvSpPr>
          <p:nvPr>
            <p:ph type="body" sz="quarter" idx="13"/>
          </p:nvPr>
        </p:nvSpPr>
        <p:spPr>
          <a:xfrm>
            <a:off x="438954" y="1131888"/>
            <a:ext cx="7661438" cy="5393456"/>
          </a:xfrm>
          <a:prstGeom prst="rect">
            <a:avLst/>
          </a:prstGeom>
        </p:spPr>
        <p:txBody>
          <a:bodyPr vert="horz" lIns="0" tIns="0" rIns="0" bIns="0"/>
          <a:lstStyle>
            <a:lvl1pPr marL="0" indent="0">
              <a:lnSpc>
                <a:spcPct val="130000"/>
              </a:lnSpc>
              <a:spcBef>
                <a:spcPts val="0"/>
              </a:spcBef>
              <a:buFontTx/>
              <a:buNone/>
              <a:defRPr sz="1500"/>
            </a:lvl1pPr>
            <a:lvl2pPr marL="0" indent="-180000">
              <a:lnSpc>
                <a:spcPct val="130000"/>
              </a:lnSpc>
              <a:spcBef>
                <a:spcPts val="0"/>
              </a:spcBef>
              <a:buFont typeface="Arial"/>
              <a:buChar char="•"/>
              <a:defRPr sz="1500"/>
            </a:lvl2pPr>
            <a:lvl3pPr marL="540000" indent="-180000">
              <a:lnSpc>
                <a:spcPct val="130000"/>
              </a:lnSpc>
              <a:spcBef>
                <a:spcPts val="0"/>
              </a:spcBef>
              <a:defRPr sz="1500"/>
            </a:lvl3pPr>
            <a:lvl4pPr marL="900000" indent="-180000">
              <a:lnSpc>
                <a:spcPct val="130000"/>
              </a:lnSpc>
              <a:spcBef>
                <a:spcPts val="0"/>
              </a:spcBef>
              <a:buFont typeface="Arial"/>
              <a:buChar char="•"/>
              <a:defRPr sz="1500"/>
            </a:lvl4pPr>
            <a:lvl5pPr marL="1260000" indent="-180000">
              <a:lnSpc>
                <a:spcPct val="130000"/>
              </a:lnSpc>
              <a:spcBef>
                <a:spcPts val="0"/>
              </a:spcBef>
              <a:buFont typeface="Arial"/>
              <a:buChar char="•"/>
              <a:defRPr sz="1500"/>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23761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11D4D40-6BEC-4BC4-A79C-0FEAB2666DC4}" type="slidenum">
              <a:rPr lang="en-CA" smtClean="0"/>
              <a:pPr>
                <a:defRPr/>
              </a:pPr>
              <a:t>‹#›</a:t>
            </a:fld>
            <a:endParaRPr lang="en-CA"/>
          </a:p>
        </p:txBody>
      </p:sp>
    </p:spTree>
    <p:extLst>
      <p:ext uri="{BB962C8B-B14F-4D97-AF65-F5344CB8AC3E}">
        <p14:creationId xmlns:p14="http://schemas.microsoft.com/office/powerpoint/2010/main" val="62227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05BB9717-1010-473C-9A6D-315DA96B9ED2}" type="slidenum">
              <a:rPr lang="en-CA" smtClean="0"/>
              <a:pPr>
                <a:defRPr/>
              </a:pPr>
              <a:t>‹#›</a:t>
            </a:fld>
            <a:endParaRPr lang="en-CA"/>
          </a:p>
        </p:txBody>
      </p:sp>
    </p:spTree>
    <p:extLst>
      <p:ext uri="{BB962C8B-B14F-4D97-AF65-F5344CB8AC3E}">
        <p14:creationId xmlns:p14="http://schemas.microsoft.com/office/powerpoint/2010/main" val="29221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a:defRPr/>
            </a:pP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2BB57DB-3527-409B-A4F0-95228D22E39C}" type="slidenum">
              <a:rPr lang="en-CA" smtClean="0"/>
              <a:pPr>
                <a:defRPr/>
              </a:pPr>
              <a:t>‹#›</a:t>
            </a:fld>
            <a:endParaRPr lang="en-CA"/>
          </a:p>
        </p:txBody>
      </p:sp>
    </p:spTree>
    <p:extLst>
      <p:ext uri="{BB962C8B-B14F-4D97-AF65-F5344CB8AC3E}">
        <p14:creationId xmlns:p14="http://schemas.microsoft.com/office/powerpoint/2010/main" val="39499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a:defRPr/>
            </a:pPr>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4B67D09C-1E55-4292-97F1-FAB2D64BD1B2}" type="slidenum">
              <a:rPr lang="en-CA" smtClean="0"/>
              <a:pPr>
                <a:defRPr/>
              </a:pPr>
              <a:t>‹#›</a:t>
            </a:fld>
            <a:endParaRPr lang="en-CA"/>
          </a:p>
        </p:txBody>
      </p:sp>
    </p:spTree>
    <p:extLst>
      <p:ext uri="{BB962C8B-B14F-4D97-AF65-F5344CB8AC3E}">
        <p14:creationId xmlns:p14="http://schemas.microsoft.com/office/powerpoint/2010/main" val="79299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a:defRPr/>
            </a:pPr>
            <a:endParaRPr lang="en-CA"/>
          </a:p>
        </p:txBody>
      </p:sp>
      <p:sp>
        <p:nvSpPr>
          <p:cNvPr id="4" name="Footer Placeholder 3"/>
          <p:cNvSpPr>
            <a:spLocks noGrp="1"/>
          </p:cNvSpPr>
          <p:nvPr>
            <p:ph type="ftr" sz="quarter" idx="11"/>
          </p:nvPr>
        </p:nvSpPr>
        <p:spPr/>
        <p:txBody>
          <a:bodyPr/>
          <a:lstStyle/>
          <a:p>
            <a:pPr>
              <a:defRPr/>
            </a:pPr>
            <a:endParaRPr lang="en-CA"/>
          </a:p>
        </p:txBody>
      </p:sp>
      <p:sp>
        <p:nvSpPr>
          <p:cNvPr id="5" name="Slide Number Placeholder 4"/>
          <p:cNvSpPr>
            <a:spLocks noGrp="1"/>
          </p:cNvSpPr>
          <p:nvPr>
            <p:ph type="sldNum" sz="quarter" idx="12"/>
          </p:nvPr>
        </p:nvSpPr>
        <p:spPr/>
        <p:txBody>
          <a:bodyPr/>
          <a:lstStyle/>
          <a:p>
            <a:pPr>
              <a:defRPr/>
            </a:pPr>
            <a:fld id="{BEF4EC44-D26E-4642-826B-CD042D3B7302}" type="slidenum">
              <a:rPr lang="en-CA" smtClean="0"/>
              <a:pPr>
                <a:defRPr/>
              </a:pPr>
              <a:t>‹#›</a:t>
            </a:fld>
            <a:endParaRPr lang="en-CA"/>
          </a:p>
        </p:txBody>
      </p:sp>
    </p:spTree>
    <p:extLst>
      <p:ext uri="{BB962C8B-B14F-4D97-AF65-F5344CB8AC3E}">
        <p14:creationId xmlns:p14="http://schemas.microsoft.com/office/powerpoint/2010/main" val="196147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CA"/>
          </a:p>
        </p:txBody>
      </p:sp>
      <p:sp>
        <p:nvSpPr>
          <p:cNvPr id="3" name="Footer Placeholder 2"/>
          <p:cNvSpPr>
            <a:spLocks noGrp="1"/>
          </p:cNvSpPr>
          <p:nvPr>
            <p:ph type="ftr" sz="quarter" idx="11"/>
          </p:nvPr>
        </p:nvSpPr>
        <p:spPr/>
        <p:txBody>
          <a:bodyPr/>
          <a:lstStyle/>
          <a:p>
            <a:pPr>
              <a:defRPr/>
            </a:pPr>
            <a:endParaRPr lang="en-CA"/>
          </a:p>
        </p:txBody>
      </p:sp>
      <p:sp>
        <p:nvSpPr>
          <p:cNvPr id="4" name="Slide Number Placeholder 3"/>
          <p:cNvSpPr>
            <a:spLocks noGrp="1"/>
          </p:cNvSpPr>
          <p:nvPr>
            <p:ph type="sldNum" sz="quarter" idx="12"/>
          </p:nvPr>
        </p:nvSpPr>
        <p:spPr/>
        <p:txBody>
          <a:bodyPr/>
          <a:lstStyle/>
          <a:p>
            <a:pPr>
              <a:defRPr/>
            </a:pPr>
            <a:fld id="{8047D490-C389-46BD-AA4B-AA896F85220F}" type="slidenum">
              <a:rPr lang="en-CA" smtClean="0"/>
              <a:pPr>
                <a:defRPr/>
              </a:pPr>
              <a:t>‹#›</a:t>
            </a:fld>
            <a:endParaRPr lang="en-CA"/>
          </a:p>
        </p:txBody>
      </p:sp>
    </p:spTree>
    <p:extLst>
      <p:ext uri="{BB962C8B-B14F-4D97-AF65-F5344CB8AC3E}">
        <p14:creationId xmlns:p14="http://schemas.microsoft.com/office/powerpoint/2010/main" val="202361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4E5C3BF7-2641-4DFD-B29C-89D95EF3337D}" type="slidenum">
              <a:rPr lang="en-CA" smtClean="0"/>
              <a:pPr>
                <a:defRPr/>
              </a:pPr>
              <a:t>‹#›</a:t>
            </a:fld>
            <a:endParaRPr lang="en-CA"/>
          </a:p>
        </p:txBody>
      </p:sp>
    </p:spTree>
    <p:extLst>
      <p:ext uri="{BB962C8B-B14F-4D97-AF65-F5344CB8AC3E}">
        <p14:creationId xmlns:p14="http://schemas.microsoft.com/office/powerpoint/2010/main" val="275476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ADDEFCAC-19FF-44A6-9A89-26FB52DFF2BC}" type="slidenum">
              <a:rPr lang="en-CA" smtClean="0"/>
              <a:pPr>
                <a:defRPr/>
              </a:pPr>
              <a:t>‹#›</a:t>
            </a:fld>
            <a:endParaRPr lang="en-CA"/>
          </a:p>
        </p:txBody>
      </p:sp>
    </p:spTree>
    <p:extLst>
      <p:ext uri="{BB962C8B-B14F-4D97-AF65-F5344CB8AC3E}">
        <p14:creationId xmlns:p14="http://schemas.microsoft.com/office/powerpoint/2010/main" val="18130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C10159C-D223-45BF-BEE1-BC8B60936A4A}" type="slidenum">
              <a:rPr lang="en-CA" smtClean="0"/>
              <a:pPr>
                <a:defRPr/>
              </a:pPr>
              <a:t>‹#›</a:t>
            </a:fld>
            <a:endParaRPr lang="en-CA"/>
          </a:p>
        </p:txBody>
      </p:sp>
    </p:spTree>
    <p:extLst>
      <p:ext uri="{BB962C8B-B14F-4D97-AF65-F5344CB8AC3E}">
        <p14:creationId xmlns:p14="http://schemas.microsoft.com/office/powerpoint/2010/main" val="135005457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doingbusiness.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7"/>
          <p:cNvSpPr>
            <a:spLocks noGrp="1"/>
          </p:cNvSpPr>
          <p:nvPr>
            <p:ph type="body" sz="quarter" idx="11"/>
          </p:nvPr>
        </p:nvSpPr>
        <p:spPr bwMode="auto">
          <a:xfrm>
            <a:off x="990600" y="1981200"/>
            <a:ext cx="7127875" cy="2552700"/>
          </a:xfrm>
        </p:spPr>
        <p:txBody>
          <a:bodyPr/>
          <a:lstStyle/>
          <a:p>
            <a:pPr>
              <a:lnSpc>
                <a:spcPct val="150000"/>
              </a:lnSpc>
              <a:defRPr/>
            </a:pPr>
            <a:r>
              <a:rPr lang="en-US" altLang="en-US" sz="2800">
                <a:solidFill>
                  <a:schemeClr val="tx2"/>
                </a:solidFill>
              </a:rPr>
              <a:t>Class 19</a:t>
            </a:r>
            <a:r>
              <a:rPr lang="en-US" altLang="en-US" sz="2800" dirty="0">
                <a:solidFill>
                  <a:schemeClr val="tx2"/>
                </a:solidFill>
              </a:rPr>
              <a:t>: Micro-political Risk Analysis and mitigation strategies</a:t>
            </a:r>
            <a:endParaRPr lang="en-US" altLang="en-US" sz="2800" dirty="0"/>
          </a:p>
          <a:p>
            <a:pPr marL="285750" indent="-285750">
              <a:defRPr/>
            </a:pPr>
            <a:endParaRPr sz="2800" dirty="0">
              <a:latin typeface="Arial" charset="0"/>
              <a:ea typeface="ＭＳ Ｐゴシック" charset="0"/>
              <a:cs typeface="ＭＳ Ｐゴシック" charset="0"/>
            </a:endParaRPr>
          </a:p>
        </p:txBody>
      </p:sp>
      <p:sp>
        <p:nvSpPr>
          <p:cNvPr id="5" name="Text Placeholder 6"/>
          <p:cNvSpPr txBox="1">
            <a:spLocks/>
          </p:cNvSpPr>
          <p:nvPr/>
        </p:nvSpPr>
        <p:spPr bwMode="auto">
          <a:xfrm>
            <a:off x="457200" y="3962400"/>
            <a:ext cx="7661275" cy="2209800"/>
          </a:xfrm>
          <a:prstGeom prst="rect">
            <a:avLst/>
          </a:prstGeom>
        </p:spPr>
        <p:txBody>
          <a:bodyPr vert="horz" lIns="0" tIns="0" rIns="0" bIns="0"/>
          <a:lstStyle>
            <a:lvl1pPr marL="0" indent="0" algn="l" defTabSz="457200" rtl="0" eaLnBrk="0" fontAlgn="base" hangingPunct="0">
              <a:lnSpc>
                <a:spcPct val="130000"/>
              </a:lnSpc>
              <a:spcBef>
                <a:spcPts val="0"/>
              </a:spcBef>
              <a:spcAft>
                <a:spcPct val="0"/>
              </a:spcAft>
              <a:buFontTx/>
              <a:buNone/>
              <a:defRPr sz="1500" kern="1200">
                <a:solidFill>
                  <a:schemeClr val="tx1"/>
                </a:solidFill>
                <a:latin typeface="+mn-lt"/>
                <a:ea typeface="MS PGothic" panose="020B0600070205080204" pitchFamily="34" charset="-128"/>
                <a:cs typeface="ＭＳ Ｐゴシック"/>
              </a:defRPr>
            </a:lvl1pPr>
            <a:lvl2pPr marL="0" indent="-180000" algn="l" defTabSz="457200" rtl="0" eaLnBrk="0" fontAlgn="base" hangingPunct="0">
              <a:lnSpc>
                <a:spcPct val="130000"/>
              </a:lnSpc>
              <a:spcBef>
                <a:spcPts val="0"/>
              </a:spcBef>
              <a:spcAft>
                <a:spcPct val="0"/>
              </a:spcAft>
              <a:buFont typeface="Arial"/>
              <a:buChar char="•"/>
              <a:defRPr sz="1500" kern="1200">
                <a:solidFill>
                  <a:schemeClr val="tx1"/>
                </a:solidFill>
                <a:latin typeface="+mn-lt"/>
                <a:ea typeface="MS PGothic" panose="020B0600070205080204" pitchFamily="34" charset="-128"/>
                <a:cs typeface="ＭＳ Ｐゴシック"/>
              </a:defRPr>
            </a:lvl2pPr>
            <a:lvl3pPr marL="540000" indent="-180000" algn="l" defTabSz="457200" rtl="0" eaLnBrk="0" fontAlgn="base" hangingPunct="0">
              <a:lnSpc>
                <a:spcPct val="130000"/>
              </a:lnSpc>
              <a:spcBef>
                <a:spcPts val="0"/>
              </a:spcBef>
              <a:spcAft>
                <a:spcPct val="0"/>
              </a:spcAft>
              <a:buFont typeface="Arial" pitchFamily="34" charset="0"/>
              <a:buChar char="•"/>
              <a:defRPr sz="1500" kern="1200">
                <a:solidFill>
                  <a:schemeClr val="tx1"/>
                </a:solidFill>
                <a:latin typeface="+mn-lt"/>
                <a:ea typeface="MS PGothic" panose="020B0600070205080204" pitchFamily="34" charset="-128"/>
                <a:cs typeface="ＭＳ Ｐゴシック"/>
              </a:defRPr>
            </a:lvl3pPr>
            <a:lvl4pPr marL="900000" indent="-180000" algn="l" defTabSz="457200" rtl="0" eaLnBrk="0" fontAlgn="base" hangingPunct="0">
              <a:lnSpc>
                <a:spcPct val="130000"/>
              </a:lnSpc>
              <a:spcBef>
                <a:spcPts val="0"/>
              </a:spcBef>
              <a:spcAft>
                <a:spcPct val="0"/>
              </a:spcAft>
              <a:buFont typeface="Arial"/>
              <a:buChar char="•"/>
              <a:defRPr sz="1500" kern="1200">
                <a:solidFill>
                  <a:schemeClr val="tx1"/>
                </a:solidFill>
                <a:latin typeface="+mn-lt"/>
                <a:ea typeface="MS PGothic" panose="020B0600070205080204" pitchFamily="34" charset="-128"/>
                <a:cs typeface="ＭＳ Ｐゴシック"/>
              </a:defRPr>
            </a:lvl4pPr>
            <a:lvl5pPr marL="1260000" indent="-180000" algn="l" defTabSz="457200" rtl="0" eaLnBrk="0" fontAlgn="base" hangingPunct="0">
              <a:lnSpc>
                <a:spcPct val="130000"/>
              </a:lnSpc>
              <a:spcBef>
                <a:spcPts val="0"/>
              </a:spcBef>
              <a:spcAft>
                <a:spcPct val="0"/>
              </a:spcAft>
              <a:buFont typeface="Arial"/>
              <a:buChar char="•"/>
              <a:defRPr sz="1500" kern="1200">
                <a:solidFill>
                  <a:schemeClr val="tx1"/>
                </a:solidFill>
                <a:latin typeface="+mn-lt"/>
                <a:ea typeface="MS PGothic" panose="020B0600070205080204"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lnSpc>
                <a:spcPct val="85000"/>
              </a:lnSpc>
              <a:buFont typeface="Arial" panose="020B0604020202020204" pitchFamily="34" charset="0"/>
              <a:buChar char="•"/>
            </a:pPr>
            <a:endParaRPr lang="en-CA" sz="2000" dirty="0">
              <a:latin typeface="Calibri Light" panose="020F0302020204030204" pitchFamily="34" charset="0"/>
            </a:endParaRPr>
          </a:p>
          <a:p>
            <a:pPr marL="285750" lvl="1" indent="-285750">
              <a:defRPr/>
            </a:pPr>
            <a:endParaRPr lang="en-CA" dirty="0">
              <a:latin typeface="+mj-lt"/>
              <a:ea typeface="ＭＳ Ｐゴシック" charset="-128"/>
            </a:endParaRPr>
          </a:p>
          <a:p>
            <a:pPr marL="285750" indent="-285750">
              <a:buFont typeface="Arial" panose="020B0604020202020204" pitchFamily="34" charset="0"/>
              <a:buChar char="•"/>
              <a:defRPr/>
            </a:pPr>
            <a:endParaRPr lang="en-CA" dirty="0">
              <a:latin typeface="+mj-lt"/>
              <a:ea typeface="ＭＳ Ｐゴシック" charset="-128"/>
            </a:endParaRPr>
          </a:p>
          <a:p>
            <a:pPr marL="285750" indent="-285750">
              <a:buFont typeface="Arial" panose="020B0604020202020204" pitchFamily="34" charset="0"/>
              <a:buChar char="•"/>
              <a:defRPr/>
            </a:pPr>
            <a:endParaRPr lang="en-CA" dirty="0">
              <a:latin typeface="+mj-lt"/>
              <a:ea typeface="ＭＳ Ｐゴシック" charset="-128"/>
            </a:endParaRPr>
          </a:p>
        </p:txBody>
      </p:sp>
    </p:spTree>
    <p:extLst>
      <p:ext uri="{BB962C8B-B14F-4D97-AF65-F5344CB8AC3E}">
        <p14:creationId xmlns:p14="http://schemas.microsoft.com/office/powerpoint/2010/main" val="314434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pPr algn="l">
              <a:defRPr/>
            </a:pPr>
            <a:r>
              <a:rPr lang="en-US" sz="1900" b="1" cap="all" spc="30" dirty="0">
                <a:solidFill>
                  <a:srgbClr val="0C2344"/>
                </a:solidFill>
                <a:latin typeface="Arial"/>
                <a:ea typeface="MS PGothic" panose="020B0600070205080204" pitchFamily="34" charset="-128"/>
                <a:cs typeface="Arial"/>
              </a:rPr>
              <a:t>The political risk analysis process</a:t>
            </a:r>
          </a:p>
        </p:txBody>
      </p:sp>
      <p:sp>
        <p:nvSpPr>
          <p:cNvPr id="172035" name="Rectangle 3"/>
          <p:cNvSpPr>
            <a:spLocks noGrp="1" noChangeArrowheads="1"/>
          </p:cNvSpPr>
          <p:nvPr>
            <p:ph idx="1"/>
          </p:nvPr>
        </p:nvSpPr>
        <p:spPr/>
        <p:txBody>
          <a:bodyPr>
            <a:normAutofit/>
          </a:bodyPr>
          <a:lstStyle/>
          <a:p>
            <a:pPr eaLnBrk="1" hangingPunct="1">
              <a:defRPr/>
            </a:pPr>
            <a:r>
              <a:rPr lang="en-US" sz="2000" dirty="0">
                <a:latin typeface="Calibri Light" panose="020F0302020204030204" pitchFamily="34" charset="0"/>
              </a:rPr>
              <a:t>Scanning – narrowing the options (countries, regions) to be considered and identifying the key variables that predict risks (e.g., climate for foreign businesses .</a:t>
            </a:r>
          </a:p>
          <a:p>
            <a:pPr eaLnBrk="1" hangingPunct="1">
              <a:defRPr/>
            </a:pPr>
            <a:r>
              <a:rPr lang="en-US" sz="2000" dirty="0">
                <a:latin typeface="Calibri Light" panose="020F0302020204030204" pitchFamily="34" charset="0"/>
              </a:rPr>
              <a:t>In-depth forecasting of specific risks.( Micro-Risks).This assessment examines the vulnerability of the firm given its characteristics and its ability to influence the source of the risk (e.g. its bargaining power)</a:t>
            </a:r>
          </a:p>
          <a:p>
            <a:pPr eaLnBrk="1" hangingPunct="1">
              <a:defRPr/>
            </a:pPr>
            <a:r>
              <a:rPr lang="en-US" sz="2000" dirty="0">
                <a:latin typeface="Calibri Light" panose="020F0302020204030204" pitchFamily="34" charset="0"/>
              </a:rPr>
              <a:t>Prescribe and employ risk mitigation strategies</a:t>
            </a:r>
          </a:p>
        </p:txBody>
      </p:sp>
      <p:sp>
        <p:nvSpPr>
          <p:cNvPr id="16386" name="Slide Number Placeholder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32C3C389-B382-431C-AB3A-80B8AC9C9BE0}" type="slidenum">
              <a:rPr lang="en-CA" altLang="en-US" sz="1400" smtClean="0"/>
              <a:pPr eaLnBrk="1" hangingPunct="1"/>
              <a:t>10</a:t>
            </a:fld>
            <a:endParaRPr lang="en-CA" altLang="en-US" sz="1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7">
            <a:extLst>
              <a:ext uri="{FF2B5EF4-FFF2-40B4-BE49-F238E27FC236}">
                <a16:creationId xmlns:a16="http://schemas.microsoft.com/office/drawing/2014/main" id="{7C2D7DA3-9A61-443C-8A16-468524DF6F08}"/>
              </a:ext>
            </a:extLst>
          </p:cNvPr>
          <p:cNvSpPr>
            <a:spLocks noGrp="1"/>
          </p:cNvSpPr>
          <p:nvPr>
            <p:ph type="body" sz="quarter" idx="11"/>
          </p:nvPr>
        </p:nvSpPr>
        <p:spPr>
          <a:xfrm>
            <a:off x="1143000" y="3117056"/>
            <a:ext cx="7661275" cy="1073944"/>
          </a:xfrm>
          <a:extLst>
            <a:ext uri="{909E8E84-426E-40dd-AFC4-6F175D3DCCD1}"/>
            <a:ext uri="{91240B29-F687-4f45-9708-019B960494DF}"/>
          </a:extLst>
        </p:spPr>
        <p:txBody>
          <a:bodyPr/>
          <a:lstStyle/>
          <a:p>
            <a:pPr marL="285750" indent="-285750">
              <a:defRPr/>
            </a:pPr>
            <a:r>
              <a:rPr lang="en-CA" sz="2800" dirty="0">
                <a:latin typeface="Arial" charset="0"/>
                <a:ea typeface="ＭＳ Ｐゴシック" charset="0"/>
                <a:cs typeface="ＭＳ Ｐゴシック" charset="0"/>
              </a:rPr>
              <a:t>Political risk scanning</a:t>
            </a:r>
          </a:p>
          <a:p>
            <a:pPr marL="285750" indent="-285750">
              <a:defRPr/>
            </a:pPr>
            <a:endParaRPr lang="en-CA" sz="2800" dirty="0">
              <a:latin typeface="Arial" charset="0"/>
              <a:ea typeface="ＭＳ Ｐゴシック" charset="0"/>
              <a:cs typeface="ＭＳ Ｐゴシック" charset="0"/>
            </a:endParaRPr>
          </a:p>
          <a:p>
            <a:pPr marL="285750" indent="-285750">
              <a:defRPr/>
            </a:pPr>
            <a:r>
              <a:rPr lang="en-CA" sz="2800" dirty="0">
                <a:latin typeface="Arial" charset="0"/>
                <a:ea typeface="ＭＳ Ｐゴシック" charset="0"/>
                <a:cs typeface="ＭＳ Ｐゴシック" charset="0"/>
              </a:rPr>
              <a:t> 			and mitigation</a:t>
            </a:r>
            <a:endParaRPr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8674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subTitle" idx="1"/>
          </p:nvPr>
        </p:nvSpPr>
        <p:spPr>
          <a:xfrm>
            <a:off x="152400" y="381000"/>
            <a:ext cx="8915400" cy="5715000"/>
          </a:xfrm>
        </p:spPr>
        <p:txBody>
          <a:bodyPr>
            <a:normAutofit fontScale="92500" lnSpcReduction="20000"/>
          </a:bodyPr>
          <a:lstStyle/>
          <a:p>
            <a:pPr marL="533400" indent="-533400" algn="l" eaLnBrk="1" hangingPunct="1">
              <a:lnSpc>
                <a:spcPct val="75000"/>
              </a:lnSpc>
              <a:spcBef>
                <a:spcPct val="0"/>
              </a:spcBef>
              <a:tabLst>
                <a:tab pos="284163" algn="l"/>
              </a:tabLst>
              <a:defRPr/>
            </a:pPr>
            <a:r>
              <a:rPr lang="en-US" sz="2200" b="1" cap="all" spc="30" dirty="0">
                <a:solidFill>
                  <a:srgbClr val="0C2344"/>
                </a:solidFill>
                <a:latin typeface="Arial"/>
                <a:ea typeface="MS PGothic" panose="020B0600070205080204" pitchFamily="34" charset="-128"/>
                <a:cs typeface="Arial"/>
              </a:rPr>
              <a:t>Examples of Country Characteristics: </a:t>
            </a:r>
          </a:p>
          <a:p>
            <a:pPr marL="533400" indent="-533400" algn="l" eaLnBrk="1" hangingPunct="1">
              <a:lnSpc>
                <a:spcPct val="75000"/>
              </a:lnSpc>
              <a:spcBef>
                <a:spcPct val="0"/>
              </a:spcBef>
              <a:tabLst>
                <a:tab pos="284163" algn="l"/>
              </a:tabLst>
              <a:defRPr/>
            </a:pPr>
            <a:endParaRPr lang="en-US" sz="2200" b="1" cap="all" spc="30" dirty="0">
              <a:solidFill>
                <a:srgbClr val="0C2344"/>
              </a:solidFill>
              <a:latin typeface="Arial"/>
              <a:ea typeface="MS PGothic" panose="020B0600070205080204" pitchFamily="34" charset="-128"/>
              <a:cs typeface="Arial"/>
            </a:endParaRPr>
          </a:p>
          <a:p>
            <a:pPr marL="533400" indent="-533400" algn="l" eaLnBrk="1" hangingPunct="1">
              <a:lnSpc>
                <a:spcPct val="75000"/>
              </a:lnSpc>
              <a:spcBef>
                <a:spcPct val="0"/>
              </a:spcBef>
              <a:tabLst>
                <a:tab pos="284163" algn="l"/>
              </a:tabLst>
              <a:defRPr/>
            </a:pPr>
            <a:r>
              <a:rPr lang="en-US" sz="2200" b="1" cap="all" spc="30" dirty="0">
                <a:solidFill>
                  <a:srgbClr val="0C2344"/>
                </a:solidFill>
                <a:latin typeface="Arial"/>
                <a:ea typeface="MS PGothic" panose="020B0600070205080204" pitchFamily="34" charset="-128"/>
                <a:cs typeface="Arial"/>
              </a:rPr>
              <a:t>The Economist Method </a:t>
            </a:r>
          </a:p>
          <a:p>
            <a:pPr marL="533400" indent="-533400" algn="l" eaLnBrk="1" hangingPunct="1">
              <a:lnSpc>
                <a:spcPct val="75000"/>
              </a:lnSpc>
              <a:spcBef>
                <a:spcPct val="0"/>
              </a:spcBef>
              <a:tabLst>
                <a:tab pos="284163" algn="l"/>
              </a:tabLst>
              <a:defRPr/>
            </a:pPr>
            <a:endParaRPr lang="en-US" sz="2200" b="1" cap="all" spc="30" dirty="0">
              <a:solidFill>
                <a:srgbClr val="0C2344"/>
              </a:solidFill>
              <a:latin typeface="Arial"/>
              <a:ea typeface="MS PGothic" panose="020B0600070205080204" pitchFamily="34" charset="-128"/>
              <a:cs typeface="Arial"/>
            </a:endParaRPr>
          </a:p>
          <a:p>
            <a:pPr marL="533400" indent="-533400" algn="l" eaLnBrk="1" hangingPunct="1">
              <a:lnSpc>
                <a:spcPct val="75000"/>
              </a:lnSpc>
              <a:spcBef>
                <a:spcPct val="0"/>
              </a:spcBef>
              <a:tabLst>
                <a:tab pos="284163" algn="l"/>
              </a:tabLst>
              <a:defRPr/>
            </a:pPr>
            <a:r>
              <a:rPr lang="en-US" sz="2200" b="1" cap="all" spc="30" dirty="0">
                <a:solidFill>
                  <a:srgbClr val="0C2344"/>
                </a:solidFill>
                <a:latin typeface="Arial"/>
                <a:ea typeface="MS PGothic" panose="020B0600070205080204" pitchFamily="34" charset="-128"/>
                <a:cs typeface="Arial"/>
              </a:rPr>
              <a:t>Political Risk Service (PRS) -- 100 points</a:t>
            </a:r>
          </a:p>
          <a:p>
            <a:pPr marL="533400" indent="-533400" algn="l" eaLnBrk="1" hangingPunct="1">
              <a:lnSpc>
                <a:spcPct val="75000"/>
              </a:lnSpc>
              <a:spcBef>
                <a:spcPct val="0"/>
              </a:spcBef>
              <a:tabLst>
                <a:tab pos="284163" algn="l"/>
              </a:tabLst>
              <a:defRPr/>
            </a:pPr>
            <a:endParaRPr lang="en-US" sz="2200" b="1" cap="all" spc="30" dirty="0">
              <a:solidFill>
                <a:srgbClr val="0C2344"/>
              </a:solidFill>
              <a:latin typeface="Arial"/>
              <a:ea typeface="MS PGothic" panose="020B0600070205080204" pitchFamily="34" charset="-128"/>
              <a:cs typeface="Arial"/>
            </a:endParaRPr>
          </a:p>
          <a:p>
            <a:pPr marL="533400" indent="-533400" algn="l" eaLnBrk="1" hangingPunct="1">
              <a:lnSpc>
                <a:spcPct val="75000"/>
              </a:lnSpc>
              <a:spcBef>
                <a:spcPct val="0"/>
              </a:spcBef>
              <a:tabLst>
                <a:tab pos="284163" algn="l"/>
              </a:tabLst>
              <a:defRPr/>
            </a:pPr>
            <a:endParaRPr lang="en-US" sz="2200" b="1" cap="all" spc="30" dirty="0">
              <a:solidFill>
                <a:srgbClr val="0C2344"/>
              </a:solidFill>
              <a:latin typeface="Arial"/>
              <a:ea typeface="MS PGothic" panose="020B0600070205080204" pitchFamily="34" charset="-128"/>
              <a:cs typeface="Arial"/>
            </a:endParaRPr>
          </a:p>
          <a:p>
            <a:pPr marL="533400" indent="-533400" algn="l" eaLnBrk="1" hangingPunct="1">
              <a:lnSpc>
                <a:spcPct val="75000"/>
              </a:lnSpc>
              <a:spcBef>
                <a:spcPct val="0"/>
              </a:spcBef>
              <a:tabLst>
                <a:tab pos="284163" algn="l"/>
              </a:tabLst>
              <a:defRPr/>
            </a:pPr>
            <a:endParaRPr lang="en-US" sz="2400" b="1" dirty="0">
              <a:cs typeface="Times New Roman" pitchFamily="18" charset="0"/>
            </a:endParaRPr>
          </a:p>
          <a:p>
            <a:pPr marL="533400" indent="-533400" algn="l" eaLnBrk="1" hangingPunct="1">
              <a:lnSpc>
                <a:spcPct val="75000"/>
              </a:lnSpc>
              <a:spcBef>
                <a:spcPct val="0"/>
              </a:spcBef>
              <a:tabLst>
                <a:tab pos="284163" algn="l"/>
              </a:tabLst>
              <a:defRPr/>
            </a:pPr>
            <a:r>
              <a:rPr lang="en-US" sz="2400" b="1" dirty="0">
                <a:latin typeface="Calibri Light" panose="020F0302020204030204" pitchFamily="34" charset="0"/>
                <a:cs typeface="Times New Roman" pitchFamily="18" charset="0"/>
              </a:rPr>
              <a:t>33 points 	</a:t>
            </a:r>
            <a:r>
              <a:rPr lang="en-US" sz="2400" b="1" dirty="0">
                <a:solidFill>
                  <a:schemeClr val="accent1"/>
                </a:solidFill>
                <a:latin typeface="Calibri Light" panose="020F0302020204030204" pitchFamily="34" charset="0"/>
                <a:cs typeface="Times New Roman" pitchFamily="18" charset="0"/>
              </a:rPr>
              <a:t>economic factors</a:t>
            </a:r>
            <a:r>
              <a:rPr lang="en-US" sz="2400" b="1" dirty="0">
                <a:latin typeface="Calibri Light" panose="020F0302020204030204" pitchFamily="34" charset="0"/>
                <a:cs typeface="Times New Roman" pitchFamily="18" charset="0"/>
              </a:rPr>
              <a:t>:</a:t>
            </a:r>
          </a:p>
          <a:p>
            <a:pPr marL="533400" indent="-533400" algn="l" eaLnBrk="1" hangingPunct="1">
              <a:lnSpc>
                <a:spcPct val="75000"/>
              </a:lnSpc>
              <a:spcBef>
                <a:spcPct val="0"/>
              </a:spcBef>
              <a:tabLst>
                <a:tab pos="284163" algn="l"/>
              </a:tabLst>
              <a:defRPr/>
            </a:pPr>
            <a:endParaRPr lang="en-US" sz="2400" b="1" dirty="0">
              <a:latin typeface="Calibri Light" panose="020F0302020204030204" pitchFamily="34" charset="0"/>
              <a:cs typeface="Times New Roman" pitchFamily="18" charset="0"/>
            </a:endParaRP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falling GDP/per capita</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high inflation</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capital flight</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decline in productivity</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raw materials as percentage of exports</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unemployment</a:t>
            </a:r>
          </a:p>
          <a:p>
            <a:pPr marL="533400" indent="-533400" algn="l" eaLnBrk="1" hangingPunct="1">
              <a:lnSpc>
                <a:spcPct val="90000"/>
              </a:lnSpc>
              <a:spcBef>
                <a:spcPct val="0"/>
              </a:spcBef>
              <a:tabLst>
                <a:tab pos="284163" algn="l"/>
              </a:tabLst>
              <a:defRPr/>
            </a:pPr>
            <a:endParaRPr lang="en-US" sz="2400" b="1" dirty="0">
              <a:latin typeface="Calibri Light" panose="020F0302020204030204" pitchFamily="34" charset="0"/>
              <a:cs typeface="Times New Roman" pitchFamily="18" charset="0"/>
            </a:endParaRP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50 points 	</a:t>
            </a:r>
            <a:r>
              <a:rPr lang="en-US" sz="2400" b="1" dirty="0">
                <a:solidFill>
                  <a:schemeClr val="accent1"/>
                </a:solidFill>
                <a:latin typeface="Calibri Light" panose="020F0302020204030204" pitchFamily="34" charset="0"/>
                <a:cs typeface="Times New Roman" pitchFamily="18" charset="0"/>
              </a:rPr>
              <a:t>politics</a:t>
            </a:r>
            <a:r>
              <a:rPr lang="en-US" sz="2400" b="1" dirty="0">
                <a:latin typeface="Calibri Light" panose="020F0302020204030204" pitchFamily="34" charset="0"/>
                <a:cs typeface="Times New Roman" pitchFamily="18" charset="0"/>
              </a:rPr>
              <a:t>:</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bad neighbors</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authoritarianism</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staleness</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illegitimacy</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generals in power</a:t>
            </a:r>
          </a:p>
          <a:p>
            <a:pPr marL="533400" indent="-533400" algn="l" eaLnBrk="1" hangingPunct="1">
              <a:lnSpc>
                <a:spcPct val="90000"/>
              </a:lnSpc>
              <a:spcBef>
                <a:spcPct val="0"/>
              </a:spcBef>
              <a:tabLst>
                <a:tab pos="284163" algn="l"/>
              </a:tabLst>
              <a:defRPr/>
            </a:pPr>
            <a:r>
              <a:rPr lang="en-US" sz="2400" b="1" dirty="0">
                <a:latin typeface="Calibri Light" panose="020F0302020204030204" pitchFamily="34" charset="0"/>
                <a:cs typeface="Times New Roman" pitchFamily="18" charset="0"/>
              </a:rPr>
              <a:t>				war/armed insurrection</a:t>
            </a:r>
            <a:endParaRPr lang="en-US" b="1" dirty="0">
              <a:latin typeface="Calibri Light" panose="020F0302020204030204" pitchFamily="34" charset="0"/>
              <a:cs typeface="Times New Roman" pitchFamily="18" charset="0"/>
            </a:endParaRPr>
          </a:p>
        </p:txBody>
      </p:sp>
      <p:sp>
        <p:nvSpPr>
          <p:cNvPr id="18434" name="Rectangle 1035"/>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FACA0958-F91F-4B3D-BA20-662C658D5E27}" type="slidenum">
              <a:rPr lang="en-CA" altLang="en-US" sz="1400" smtClean="0">
                <a:solidFill>
                  <a:srgbClr val="FFFFFF"/>
                </a:solidFill>
              </a:rPr>
              <a:pPr eaLnBrk="1" hangingPunct="1"/>
              <a:t>12</a:t>
            </a:fld>
            <a:endParaRPr lang="en-CA" altLang="en-US" sz="1400" dirty="0">
              <a:solidFill>
                <a:srgbClr val="FFFFFF"/>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609600"/>
            <a:ext cx="7772400" cy="762000"/>
          </a:xfrm>
        </p:spPr>
        <p:txBody>
          <a:bodyPr>
            <a:normAutofit fontScale="90000"/>
          </a:bodyPr>
          <a:lstStyle/>
          <a:p>
            <a:pPr algn="l">
              <a:defRPr/>
            </a:pPr>
            <a:br>
              <a:rPr lang="en-US" sz="2000" b="1" u="sng" dirty="0">
                <a:cs typeface="Times New Roman" pitchFamily="18" charset="0"/>
              </a:rPr>
            </a:br>
            <a:br>
              <a:rPr lang="en-US" sz="2000" b="1" u="sng" dirty="0">
                <a:cs typeface="Times New Roman" pitchFamily="18" charset="0"/>
              </a:rPr>
            </a:br>
            <a:r>
              <a:rPr lang="en-US" sz="2200" b="1" cap="all" spc="30" dirty="0">
                <a:solidFill>
                  <a:srgbClr val="0C2344"/>
                </a:solidFill>
                <a:latin typeface="Arial"/>
                <a:ea typeface="MS PGothic" panose="020B0600070205080204" pitchFamily="34" charset="-128"/>
                <a:cs typeface="Arial"/>
              </a:rPr>
              <a:t>The Economist Method</a:t>
            </a:r>
            <a:br>
              <a:rPr lang="en-US" sz="2200" b="1" cap="all" spc="30" dirty="0">
                <a:solidFill>
                  <a:srgbClr val="0C2344"/>
                </a:solidFill>
                <a:latin typeface="Arial"/>
                <a:ea typeface="MS PGothic" panose="020B0600070205080204" pitchFamily="34" charset="-128"/>
                <a:cs typeface="Arial"/>
              </a:rPr>
            </a:br>
            <a:r>
              <a:rPr lang="en-US" sz="2200" b="1" cap="all" spc="30" dirty="0">
                <a:solidFill>
                  <a:srgbClr val="0C2344"/>
                </a:solidFill>
                <a:latin typeface="Arial"/>
                <a:ea typeface="MS PGothic" panose="020B0600070205080204" pitchFamily="34" charset="-128"/>
                <a:cs typeface="Arial"/>
              </a:rPr>
              <a:t>Political Risk Service (PRS) -- 100 points</a:t>
            </a:r>
            <a:br>
              <a:rPr lang="en-US" sz="2200" b="1" cap="all" spc="30" dirty="0">
                <a:solidFill>
                  <a:srgbClr val="0C2344"/>
                </a:solidFill>
                <a:latin typeface="Arial"/>
                <a:ea typeface="MS PGothic" panose="020B0600070205080204" pitchFamily="34" charset="-128"/>
                <a:cs typeface="Arial"/>
              </a:rPr>
            </a:br>
            <a:endParaRPr lang="en-US" sz="2200" b="1" cap="all" spc="30" dirty="0">
              <a:solidFill>
                <a:srgbClr val="0C2344"/>
              </a:solidFill>
              <a:latin typeface="Arial"/>
              <a:ea typeface="MS PGothic" panose="020B0600070205080204" pitchFamily="34" charset="-128"/>
              <a:cs typeface="Arial"/>
            </a:endParaRPr>
          </a:p>
        </p:txBody>
      </p:sp>
      <p:sp>
        <p:nvSpPr>
          <p:cNvPr id="135171" name="Rectangle 3"/>
          <p:cNvSpPr>
            <a:spLocks noGrp="1" noChangeArrowheads="1"/>
          </p:cNvSpPr>
          <p:nvPr>
            <p:ph type="subTitle" idx="1"/>
          </p:nvPr>
        </p:nvSpPr>
        <p:spPr>
          <a:xfrm>
            <a:off x="609600" y="1066800"/>
            <a:ext cx="7924800" cy="3352800"/>
          </a:xfrm>
        </p:spPr>
        <p:txBody>
          <a:bodyPr/>
          <a:lstStyle/>
          <a:p>
            <a:pPr marL="533400" indent="-533400" algn="l" eaLnBrk="1" hangingPunct="1">
              <a:lnSpc>
                <a:spcPct val="75000"/>
              </a:lnSpc>
              <a:spcBef>
                <a:spcPct val="0"/>
              </a:spcBef>
              <a:tabLst>
                <a:tab pos="284163" algn="l"/>
              </a:tabLst>
              <a:defRPr/>
            </a:pPr>
            <a:endParaRPr lang="en-US" sz="2800" b="1" dirty="0">
              <a:cs typeface="Times New Roman" pitchFamily="18" charset="0"/>
            </a:endParaRPr>
          </a:p>
          <a:p>
            <a:pPr marL="533400" indent="-533400" algn="l" eaLnBrk="1" hangingPunct="1">
              <a:lnSpc>
                <a:spcPct val="75000"/>
              </a:lnSpc>
              <a:spcBef>
                <a:spcPct val="0"/>
              </a:spcBef>
              <a:tabLst>
                <a:tab pos="284163" algn="l"/>
              </a:tabLst>
              <a:defRPr/>
            </a:pPr>
            <a:endParaRPr lang="en-US" sz="2800" b="1" dirty="0">
              <a:cs typeface="Times New Roman" pitchFamily="18" charset="0"/>
            </a:endParaRPr>
          </a:p>
          <a:p>
            <a:pPr marL="533400" indent="-533400" algn="l" eaLnBrk="1" hangingPunct="1">
              <a:lnSpc>
                <a:spcPct val="75000"/>
              </a:lnSpc>
              <a:spcBef>
                <a:spcPct val="0"/>
              </a:spcBef>
              <a:tabLst>
                <a:tab pos="284163" algn="l"/>
              </a:tabLst>
              <a:defRPr/>
            </a:pPr>
            <a:r>
              <a:rPr lang="en-US" sz="2000" b="1" dirty="0">
                <a:latin typeface="Calibri Light" panose="020F0302020204030204" pitchFamily="34" charset="0"/>
                <a:cs typeface="Times New Roman" pitchFamily="18" charset="0"/>
              </a:rPr>
              <a:t>17 points 	</a:t>
            </a:r>
            <a:r>
              <a:rPr lang="en-US" sz="2000" b="1" dirty="0">
                <a:solidFill>
                  <a:schemeClr val="accent1"/>
                </a:solidFill>
                <a:latin typeface="Calibri Light" panose="020F0302020204030204" pitchFamily="34" charset="0"/>
                <a:cs typeface="Times New Roman" pitchFamily="18" charset="0"/>
              </a:rPr>
              <a:t>society</a:t>
            </a:r>
            <a:r>
              <a:rPr lang="en-US" sz="2000" b="1" dirty="0">
                <a:latin typeface="Calibri Light" panose="020F0302020204030204" pitchFamily="34" charset="0"/>
                <a:cs typeface="Times New Roman" pitchFamily="18" charset="0"/>
              </a:rPr>
              <a:t>:</a:t>
            </a:r>
          </a:p>
          <a:p>
            <a:pPr marL="533400" indent="-533400" algn="l" eaLnBrk="1" hangingPunct="1">
              <a:spcBef>
                <a:spcPct val="0"/>
              </a:spcBef>
              <a:tabLst>
                <a:tab pos="284163" algn="l"/>
              </a:tabLst>
              <a:defRPr/>
            </a:pPr>
            <a:r>
              <a:rPr lang="en-US" sz="2000" b="1" dirty="0">
                <a:latin typeface="Calibri Light" panose="020F0302020204030204" pitchFamily="34" charset="0"/>
                <a:cs typeface="Times New Roman" pitchFamily="18" charset="0"/>
              </a:rPr>
              <a:t>				urbanization</a:t>
            </a:r>
          </a:p>
          <a:p>
            <a:pPr marL="533400" indent="-533400" algn="l" eaLnBrk="1" hangingPunct="1">
              <a:spcBef>
                <a:spcPct val="0"/>
              </a:spcBef>
              <a:tabLst>
                <a:tab pos="284163" algn="l"/>
              </a:tabLst>
              <a:defRPr/>
            </a:pPr>
            <a:r>
              <a:rPr lang="en-US" sz="2000" b="1" dirty="0">
                <a:latin typeface="Calibri Light" panose="020F0302020204030204" pitchFamily="34" charset="0"/>
                <a:cs typeface="Times New Roman" pitchFamily="18" charset="0"/>
              </a:rPr>
              <a:t>				race</a:t>
            </a:r>
          </a:p>
          <a:p>
            <a:pPr marL="533400" indent="-533400" algn="l" eaLnBrk="1" hangingPunct="1">
              <a:spcBef>
                <a:spcPct val="0"/>
              </a:spcBef>
              <a:tabLst>
                <a:tab pos="284163" algn="l"/>
              </a:tabLst>
              <a:defRPr/>
            </a:pPr>
            <a:r>
              <a:rPr lang="en-US" sz="2000" b="1" dirty="0">
                <a:latin typeface="Calibri Light" panose="020F0302020204030204" pitchFamily="34" charset="0"/>
                <a:cs typeface="Times New Roman" pitchFamily="18" charset="0"/>
              </a:rPr>
              <a:t>				Islamic fundamentalism</a:t>
            </a:r>
          </a:p>
          <a:p>
            <a:pPr marL="533400" indent="-533400" algn="l" eaLnBrk="1" hangingPunct="1">
              <a:spcBef>
                <a:spcPct val="0"/>
              </a:spcBef>
              <a:tabLst>
                <a:tab pos="284163" algn="l"/>
              </a:tabLst>
              <a:defRPr/>
            </a:pPr>
            <a:r>
              <a:rPr lang="en-US" sz="2000" b="1" dirty="0">
                <a:latin typeface="Calibri Light" panose="020F0302020204030204" pitchFamily="34" charset="0"/>
                <a:cs typeface="Times New Roman" pitchFamily="18" charset="0"/>
              </a:rPr>
              <a:t>				corruption</a:t>
            </a:r>
          </a:p>
          <a:p>
            <a:pPr marL="533400" indent="-533400" algn="l" eaLnBrk="1" hangingPunct="1">
              <a:spcBef>
                <a:spcPct val="0"/>
              </a:spcBef>
              <a:tabLst>
                <a:tab pos="284163" algn="l"/>
              </a:tabLst>
              <a:defRPr/>
            </a:pPr>
            <a:r>
              <a:rPr lang="en-US" sz="2000" b="1" dirty="0">
                <a:latin typeface="Calibri Light" panose="020F0302020204030204" pitchFamily="34" charset="0"/>
                <a:cs typeface="Times New Roman" pitchFamily="18" charset="0"/>
              </a:rPr>
              <a:t>				ethnic tension</a:t>
            </a:r>
          </a:p>
          <a:p>
            <a:pPr marL="533400" indent="-533400" algn="l" eaLnBrk="1" hangingPunct="1">
              <a:spcBef>
                <a:spcPct val="0"/>
              </a:spcBef>
              <a:tabLst>
                <a:tab pos="284163" algn="l"/>
              </a:tabLst>
              <a:defRPr/>
            </a:pPr>
            <a:endParaRPr lang="en-US" sz="2800" b="1" dirty="0">
              <a:cs typeface="Times New Roman" pitchFamily="18" charset="0"/>
            </a:endParaRPr>
          </a:p>
        </p:txBody>
      </p:sp>
      <p:sp>
        <p:nvSpPr>
          <p:cNvPr id="19458" name="Rectangle 1035"/>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E82CEF4-6503-4DC4-807D-49E0CFEA98BF}" type="slidenum">
              <a:rPr lang="en-CA" altLang="en-US" sz="1400" smtClean="0">
                <a:solidFill>
                  <a:srgbClr val="FFFFFF"/>
                </a:solidFill>
              </a:rPr>
              <a:pPr eaLnBrk="1" hangingPunct="1"/>
              <a:t>13</a:t>
            </a:fld>
            <a:endParaRPr lang="en-CA" altLang="en-US" sz="1400" dirty="0">
              <a:solidFill>
                <a:srgbClr val="FFFFFF"/>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Sources of information for scanning</a:t>
            </a:r>
          </a:p>
        </p:txBody>
      </p:sp>
      <p:sp>
        <p:nvSpPr>
          <p:cNvPr id="3" name="Content Placeholder 2"/>
          <p:cNvSpPr>
            <a:spLocks noGrp="1"/>
          </p:cNvSpPr>
          <p:nvPr>
            <p:ph idx="1"/>
          </p:nvPr>
        </p:nvSpPr>
        <p:spPr>
          <a:xfrm>
            <a:off x="609600" y="1295400"/>
            <a:ext cx="8001000" cy="4724400"/>
          </a:xfrm>
        </p:spPr>
        <p:txBody>
          <a:bodyPr>
            <a:normAutofit lnSpcReduction="10000"/>
          </a:bodyPr>
          <a:lstStyle/>
          <a:p>
            <a:pPr>
              <a:defRPr/>
            </a:pPr>
            <a:r>
              <a:rPr lang="en-US" sz="2200" dirty="0">
                <a:latin typeface="Calibri Light" panose="020F0302020204030204" pitchFamily="34" charset="0"/>
              </a:rPr>
              <a:t>Corruption measures:  Transparency International publishes corruption rankings</a:t>
            </a:r>
          </a:p>
          <a:p>
            <a:pPr>
              <a:defRPr/>
            </a:pPr>
            <a:r>
              <a:rPr lang="en-US" sz="2200" dirty="0">
                <a:latin typeface="Calibri Light" panose="020F0302020204030204" pitchFamily="34" charset="0"/>
              </a:rPr>
              <a:t>Country risk ratings: </a:t>
            </a:r>
            <a:r>
              <a:rPr lang="en-US" sz="2200" dirty="0" err="1">
                <a:latin typeface="Calibri Light" panose="020F0302020204030204" pitchFamily="34" charset="0"/>
              </a:rPr>
              <a:t>Euromoney</a:t>
            </a:r>
            <a:r>
              <a:rPr lang="en-US" sz="2200" dirty="0">
                <a:latin typeface="Calibri Light" panose="020F0302020204030204" pitchFamily="34" charset="0"/>
              </a:rPr>
              <a:t> Magazine’s Country Risk ratings and the Business Environmental Risk Index (BERI) rank countries according to the weighted average of a large number of factors</a:t>
            </a:r>
          </a:p>
          <a:p>
            <a:pPr>
              <a:defRPr/>
            </a:pPr>
            <a:r>
              <a:rPr lang="en-US" sz="2200" dirty="0">
                <a:latin typeface="Calibri Light" panose="020F0302020204030204" pitchFamily="34" charset="0"/>
              </a:rPr>
              <a:t>Credit ratings (Moody, Standard, and Poor): These rate the creditworthiness of  governments.  They indicate soundness of fiscal and monetary policies.</a:t>
            </a:r>
          </a:p>
          <a:p>
            <a:pPr>
              <a:defRPr/>
            </a:pPr>
            <a:r>
              <a:rPr lang="en-US" sz="2200" dirty="0">
                <a:latin typeface="Calibri Light" panose="020F0302020204030204" pitchFamily="34" charset="0"/>
              </a:rPr>
              <a:t>The World Bank’s </a:t>
            </a:r>
            <a:r>
              <a:rPr lang="en-US" sz="2200" b="1" dirty="0">
                <a:latin typeface="Calibri Light" panose="020F0302020204030204" pitchFamily="34" charset="0"/>
              </a:rPr>
              <a:t>Doing Business</a:t>
            </a:r>
            <a:r>
              <a:rPr lang="en-US" sz="2200" dirty="0">
                <a:latin typeface="Calibri Light" panose="020F0302020204030204" pitchFamily="34" charset="0"/>
              </a:rPr>
              <a:t> database provides objective measures of business regulations and their enforcement.  </a:t>
            </a:r>
            <a:r>
              <a:rPr lang="en-US" sz="2200" dirty="0">
                <a:latin typeface="Calibri Light" panose="020F0302020204030204" pitchFamily="34" charset="0"/>
                <a:hlinkClick r:id="rId3"/>
              </a:rPr>
              <a:t>www.doingbusiness.org</a:t>
            </a:r>
            <a:endParaRPr lang="en-US" sz="2200" dirty="0">
              <a:latin typeface="Calibri Light" panose="020F0302020204030204" pitchFamily="34" charset="0"/>
            </a:endParaRPr>
          </a:p>
          <a:p>
            <a:pPr>
              <a:defRPr/>
            </a:pPr>
            <a:r>
              <a:rPr lang="en-US" sz="2200" dirty="0">
                <a:latin typeface="Calibri Light" panose="020F0302020204030204" pitchFamily="34" charset="0"/>
              </a:rPr>
              <a:t>Once the risk is understood, firms should require higher returns on investments in risky countries </a:t>
            </a:r>
          </a:p>
          <a:p>
            <a:pPr>
              <a:buFont typeface="Wingdings" pitchFamily="2" charset="2"/>
              <a:buNone/>
              <a:defRPr/>
            </a:pPr>
            <a:r>
              <a:rPr lang="en-US" sz="2200" dirty="0">
                <a:latin typeface="Calibri Light" panose="020F0302020204030204" pitchFamily="34" charset="0"/>
              </a:rPr>
              <a:t>							</a:t>
            </a:r>
          </a:p>
        </p:txBody>
      </p:sp>
      <p:sp>
        <p:nvSpPr>
          <p:cNvPr id="20484"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7C2F89CD-388B-4AB0-BBA1-F198CC515370}" type="slidenum">
              <a:rPr lang="en-CA" altLang="en-US" sz="1400" smtClean="0"/>
              <a:pPr eaLnBrk="1" hangingPunct="1"/>
              <a:t>14</a:t>
            </a:fld>
            <a:endParaRPr lang="en-CA" altLang="en-US" sz="140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219200"/>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 Micro-Analysis</a:t>
            </a:r>
          </a:p>
        </p:txBody>
      </p:sp>
      <p:sp>
        <p:nvSpPr>
          <p:cNvPr id="3" name="Content Placeholder 2"/>
          <p:cNvSpPr>
            <a:spLocks noGrp="1"/>
          </p:cNvSpPr>
          <p:nvPr>
            <p:ph idx="1"/>
          </p:nvPr>
        </p:nvSpPr>
        <p:spPr>
          <a:xfrm>
            <a:off x="685800" y="1066800"/>
            <a:ext cx="7772400" cy="4454525"/>
          </a:xfrm>
        </p:spPr>
        <p:txBody>
          <a:bodyPr>
            <a:normAutofit fontScale="92500" lnSpcReduction="10000"/>
          </a:bodyPr>
          <a:lstStyle/>
          <a:p>
            <a:pPr>
              <a:defRPr/>
            </a:pPr>
            <a:r>
              <a:rPr lang="en-US" dirty="0">
                <a:latin typeface="Calibri Light" panose="020F0302020204030204" pitchFamily="34" charset="0"/>
              </a:rPr>
              <a:t>What environmental contingencies are likely to emerge that may affect the business environment?</a:t>
            </a:r>
          </a:p>
          <a:p>
            <a:pPr>
              <a:defRPr/>
            </a:pPr>
            <a:r>
              <a:rPr lang="en-US" dirty="0">
                <a:latin typeface="Calibri Light" panose="020F0302020204030204" pitchFamily="34" charset="0"/>
              </a:rPr>
              <a:t>Which actors (government, NGOs, foreign governments, etc.) are likely to respond to the new contingencies in a way that will affect negatively the firm?</a:t>
            </a:r>
          </a:p>
          <a:p>
            <a:pPr>
              <a:defRPr/>
            </a:pPr>
            <a:r>
              <a:rPr lang="en-US" dirty="0">
                <a:latin typeface="Calibri Light" panose="020F0302020204030204" pitchFamily="34" charset="0"/>
              </a:rPr>
              <a:t>What do they want? How are they going to achieve it? What could be the effects of their actions on the firm? </a:t>
            </a:r>
          </a:p>
        </p:txBody>
      </p:sp>
      <p:sp>
        <p:nvSpPr>
          <p:cNvPr id="22532"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4D0E3C9-932C-4DA6-B1B0-06BA948B77D6}" type="slidenum">
              <a:rPr lang="en-CA" altLang="en-US" sz="1400" smtClean="0"/>
              <a:pPr eaLnBrk="1" hangingPunct="1"/>
              <a:t>15</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72281"/>
            <a:ext cx="8229600" cy="1143000"/>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What do host governments often want from foreign investors (MNEs)?</a:t>
            </a:r>
          </a:p>
        </p:txBody>
      </p:sp>
      <p:sp>
        <p:nvSpPr>
          <p:cNvPr id="4" name="Content Placeholder 3"/>
          <p:cNvSpPr>
            <a:spLocks noGrp="1"/>
          </p:cNvSpPr>
          <p:nvPr>
            <p:ph idx="1"/>
          </p:nvPr>
        </p:nvSpPr>
        <p:spPr>
          <a:xfrm>
            <a:off x="381000" y="2027237"/>
            <a:ext cx="8229600" cy="4525963"/>
          </a:xfrm>
        </p:spPr>
        <p:txBody>
          <a:bodyPr>
            <a:normAutofit/>
          </a:bodyPr>
          <a:lstStyle/>
          <a:p>
            <a:pPr>
              <a:defRPr/>
            </a:pPr>
            <a:r>
              <a:rPr lang="en-US" sz="2000" dirty="0">
                <a:latin typeface="Calibri Light" panose="020F0302020204030204" pitchFamily="34" charset="0"/>
              </a:rPr>
              <a:t>Capital inflow</a:t>
            </a:r>
          </a:p>
          <a:p>
            <a:pPr>
              <a:defRPr/>
            </a:pPr>
            <a:r>
              <a:rPr lang="en-US" sz="2000" dirty="0">
                <a:latin typeface="Calibri Light" panose="020F0302020204030204" pitchFamily="34" charset="0"/>
              </a:rPr>
              <a:t>Tax revenue</a:t>
            </a:r>
          </a:p>
          <a:p>
            <a:pPr>
              <a:defRPr/>
            </a:pPr>
            <a:r>
              <a:rPr lang="en-US" sz="2000" dirty="0">
                <a:latin typeface="Calibri Light" panose="020F0302020204030204" pitchFamily="34" charset="0"/>
              </a:rPr>
              <a:t>Job creation</a:t>
            </a:r>
          </a:p>
          <a:p>
            <a:pPr lvl="1">
              <a:defRPr/>
            </a:pPr>
            <a:r>
              <a:rPr lang="en-US" sz="2000" dirty="0">
                <a:latin typeface="Calibri Light" panose="020F0302020204030204" pitchFamily="34" charset="0"/>
              </a:rPr>
              <a:t>More jobs</a:t>
            </a:r>
          </a:p>
          <a:p>
            <a:pPr lvl="1">
              <a:defRPr/>
            </a:pPr>
            <a:r>
              <a:rPr lang="en-US" sz="2000" dirty="0">
                <a:latin typeface="Calibri Light" panose="020F0302020204030204" pitchFamily="34" charset="0"/>
              </a:rPr>
              <a:t>Better jobs (high wages)</a:t>
            </a:r>
          </a:p>
          <a:p>
            <a:pPr>
              <a:defRPr/>
            </a:pPr>
            <a:r>
              <a:rPr lang="en-US" sz="2000" dirty="0">
                <a:latin typeface="Calibri Light" panose="020F0302020204030204" pitchFamily="34" charset="0"/>
              </a:rPr>
              <a:t>“Improvement” in trade balance (net exports)</a:t>
            </a:r>
          </a:p>
          <a:p>
            <a:pPr>
              <a:defRPr/>
            </a:pPr>
            <a:r>
              <a:rPr lang="en-US" sz="2000" dirty="0">
                <a:latin typeface="Calibri Light" panose="020F0302020204030204" pitchFamily="34" charset="0"/>
              </a:rPr>
              <a:t>Technology (intellectual capital) inflow</a:t>
            </a:r>
          </a:p>
          <a:p>
            <a:pPr>
              <a:buFont typeface="Wingdings" pitchFamily="2" charset="2"/>
              <a:buNone/>
              <a:defRPr/>
            </a:pPr>
            <a:r>
              <a:rPr lang="en-US" sz="2000" dirty="0">
                <a:latin typeface="Calibri Light" panose="020F0302020204030204" pitchFamily="34" charset="0"/>
              </a:rPr>
              <a:t>						</a:t>
            </a:r>
          </a:p>
        </p:txBody>
      </p:sp>
      <p:sp>
        <p:nvSpPr>
          <p:cNvPr id="24580" name="Slide Number Placeholder 1"/>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A781C936-4A77-40AD-A88E-281DA645F3C7}" type="slidenum">
              <a:rPr lang="en-CA" altLang="en-US" sz="1400" smtClean="0"/>
              <a:pPr eaLnBrk="1" hangingPunct="1"/>
              <a:t>16</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How do governments get what they want from the MNEs?</a:t>
            </a:r>
          </a:p>
        </p:txBody>
      </p:sp>
      <p:sp>
        <p:nvSpPr>
          <p:cNvPr id="3" name="Content Placeholder 2"/>
          <p:cNvSpPr>
            <a:spLocks noGrp="1"/>
          </p:cNvSpPr>
          <p:nvPr>
            <p:ph idx="1"/>
          </p:nvPr>
        </p:nvSpPr>
        <p:spPr>
          <a:xfrm>
            <a:off x="685800" y="1524000"/>
            <a:ext cx="7772400" cy="4454525"/>
          </a:xfrm>
        </p:spPr>
        <p:txBody>
          <a:bodyPr>
            <a:normAutofit fontScale="92500" lnSpcReduction="10000"/>
          </a:bodyPr>
          <a:lstStyle/>
          <a:p>
            <a:pPr>
              <a:defRPr/>
            </a:pPr>
            <a:r>
              <a:rPr lang="en-US" sz="2400" dirty="0">
                <a:latin typeface="Calibri Light" panose="020F0302020204030204" pitchFamily="34" charset="0"/>
              </a:rPr>
              <a:t>Jobs:</a:t>
            </a:r>
          </a:p>
          <a:p>
            <a:pPr lvl="1">
              <a:defRPr/>
            </a:pPr>
            <a:r>
              <a:rPr lang="en-US" sz="2400" dirty="0">
                <a:latin typeface="Calibri Light" panose="020F0302020204030204" pitchFamily="34" charset="0"/>
              </a:rPr>
              <a:t>Contingent investment subsidies</a:t>
            </a:r>
          </a:p>
          <a:p>
            <a:pPr lvl="1">
              <a:defRPr/>
            </a:pPr>
            <a:r>
              <a:rPr lang="en-US" sz="2400" dirty="0">
                <a:latin typeface="Calibri Light" panose="020F0302020204030204" pitchFamily="34" charset="0"/>
              </a:rPr>
              <a:t>Minimum employment requirements</a:t>
            </a:r>
          </a:p>
          <a:p>
            <a:pPr lvl="1">
              <a:defRPr/>
            </a:pPr>
            <a:r>
              <a:rPr lang="en-US" sz="2400" dirty="0">
                <a:latin typeface="Calibri Light" panose="020F0302020204030204" pitchFamily="34" charset="0"/>
              </a:rPr>
              <a:t>Restrict use of expatriates</a:t>
            </a:r>
          </a:p>
          <a:p>
            <a:pPr>
              <a:defRPr/>
            </a:pPr>
            <a:r>
              <a:rPr lang="en-US" sz="2400" dirty="0">
                <a:latin typeface="Calibri Light" panose="020F0302020204030204" pitchFamily="34" charset="0"/>
              </a:rPr>
              <a:t>Improve trade balance:</a:t>
            </a:r>
          </a:p>
          <a:p>
            <a:pPr lvl="1">
              <a:defRPr/>
            </a:pPr>
            <a:r>
              <a:rPr lang="en-US" sz="2400" dirty="0">
                <a:latin typeface="Calibri Light" panose="020F0302020204030204" pitchFamily="34" charset="0"/>
              </a:rPr>
              <a:t>Export requirements</a:t>
            </a:r>
          </a:p>
          <a:p>
            <a:pPr lvl="1">
              <a:defRPr/>
            </a:pPr>
            <a:r>
              <a:rPr lang="en-US" sz="2400" dirty="0">
                <a:latin typeface="Calibri Light" panose="020F0302020204030204" pitchFamily="34" charset="0"/>
              </a:rPr>
              <a:t>Local content requirements</a:t>
            </a:r>
          </a:p>
          <a:p>
            <a:pPr>
              <a:defRPr/>
            </a:pPr>
            <a:r>
              <a:rPr lang="en-US" sz="2400" dirty="0">
                <a:latin typeface="Calibri Light" panose="020F0302020204030204" pitchFamily="34" charset="0"/>
              </a:rPr>
              <a:t>Technology transfer:</a:t>
            </a:r>
          </a:p>
          <a:p>
            <a:pPr lvl="1">
              <a:defRPr/>
            </a:pPr>
            <a:r>
              <a:rPr lang="en-US" sz="2400" dirty="0">
                <a:latin typeface="Calibri Light" panose="020F0302020204030204" pitchFamily="34" charset="0"/>
              </a:rPr>
              <a:t>Require  having local joint venture partners</a:t>
            </a:r>
          </a:p>
          <a:p>
            <a:pPr lvl="1">
              <a:defRPr/>
            </a:pPr>
            <a:r>
              <a:rPr lang="en-US" sz="2400" dirty="0">
                <a:latin typeface="Calibri Light" panose="020F0302020204030204" pitchFamily="34" charset="0"/>
              </a:rPr>
              <a:t>Technology transfers requirements</a:t>
            </a:r>
          </a:p>
          <a:p>
            <a:pPr lvl="1">
              <a:defRPr/>
            </a:pPr>
            <a:r>
              <a:rPr lang="en-US" sz="2400" dirty="0">
                <a:latin typeface="Calibri Light" panose="020F0302020204030204" pitchFamily="34" charset="0"/>
              </a:rPr>
              <a:t>Restrict use of expatriates</a:t>
            </a:r>
          </a:p>
          <a:p>
            <a:pPr lvl="1">
              <a:buFontTx/>
              <a:buNone/>
              <a:defRPr/>
            </a:pPr>
            <a:r>
              <a:rPr lang="en-US" sz="2400" dirty="0">
                <a:latin typeface="Calibri Light" panose="020F0302020204030204" pitchFamily="34" charset="0"/>
              </a:rPr>
              <a:t>						</a:t>
            </a:r>
            <a:r>
              <a:rPr lang="en-US" sz="2400" dirty="0"/>
              <a:t>	</a:t>
            </a:r>
          </a:p>
        </p:txBody>
      </p:sp>
      <p:sp>
        <p:nvSpPr>
          <p:cNvPr id="25604"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27147AD3-BF4C-4A6F-BD64-D86C6F613E99}" type="slidenum">
              <a:rPr lang="en-CA" altLang="en-US" sz="1400" smtClean="0"/>
              <a:pPr eaLnBrk="1" hangingPunct="1"/>
              <a:t>17</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417638"/>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Other Government Objectives: Internal Politics, social policies and Security Concerns</a:t>
            </a:r>
          </a:p>
        </p:txBody>
      </p:sp>
      <p:sp>
        <p:nvSpPr>
          <p:cNvPr id="3" name="Content Placeholder 2"/>
          <p:cNvSpPr>
            <a:spLocks noGrp="1"/>
          </p:cNvSpPr>
          <p:nvPr>
            <p:ph idx="1"/>
          </p:nvPr>
        </p:nvSpPr>
        <p:spPr/>
        <p:txBody>
          <a:bodyPr>
            <a:normAutofit/>
          </a:bodyPr>
          <a:lstStyle/>
          <a:p>
            <a:pPr>
              <a:defRPr/>
            </a:pPr>
            <a:r>
              <a:rPr lang="en-US" sz="2400" dirty="0">
                <a:latin typeface="Calibri Light" panose="020F0302020204030204" pitchFamily="34" charset="0"/>
              </a:rPr>
              <a:t>Protection of sovereignty</a:t>
            </a:r>
          </a:p>
          <a:p>
            <a:pPr>
              <a:defRPr/>
            </a:pPr>
            <a:r>
              <a:rPr lang="en-US" sz="2400" dirty="0">
                <a:latin typeface="Calibri Light" panose="020F0302020204030204" pitchFamily="34" charset="0"/>
              </a:rPr>
              <a:t>Protection of culture</a:t>
            </a:r>
          </a:p>
          <a:p>
            <a:pPr>
              <a:defRPr/>
            </a:pPr>
            <a:r>
              <a:rPr lang="en-US" sz="2400" dirty="0">
                <a:latin typeface="Calibri Light" panose="020F0302020204030204" pitchFamily="34" charset="0"/>
              </a:rPr>
              <a:t>Security concerns (real, imagined and manufactured)	</a:t>
            </a:r>
          </a:p>
          <a:p>
            <a:pPr>
              <a:defRPr/>
            </a:pPr>
            <a:r>
              <a:rPr lang="en-US" sz="2400" dirty="0">
                <a:latin typeface="Calibri Light" panose="020F0302020204030204" pitchFamily="34" charset="0"/>
              </a:rPr>
              <a:t>Nationalism</a:t>
            </a:r>
          </a:p>
          <a:p>
            <a:pPr>
              <a:defRPr/>
            </a:pPr>
            <a:r>
              <a:rPr lang="en-US" sz="2400" dirty="0">
                <a:latin typeface="Calibri Light" panose="020F0302020204030204" pitchFamily="34" charset="0"/>
              </a:rPr>
              <a:t>Pressure groups (impacts of special interest)</a:t>
            </a:r>
          </a:p>
          <a:p>
            <a:pPr>
              <a:defRPr/>
            </a:pPr>
            <a:endParaRPr lang="en-US" sz="2400" dirty="0">
              <a:latin typeface="Calibri Light" panose="020F0302020204030204" pitchFamily="34" charset="0"/>
            </a:endParaRPr>
          </a:p>
          <a:p>
            <a:pPr marL="109728" indent="0">
              <a:buNone/>
              <a:defRPr/>
            </a:pPr>
            <a:r>
              <a:rPr lang="en-US" sz="2400" dirty="0">
                <a:solidFill>
                  <a:schemeClr val="accent2"/>
                </a:solidFill>
                <a:latin typeface="Calibri Light" panose="020F0302020204030204" pitchFamily="34" charset="0"/>
              </a:rPr>
              <a:t>How may Governments try to achieve these objectives? How can firms try to prevent or reduce  negative impacts of Government actions?</a:t>
            </a:r>
          </a:p>
        </p:txBody>
      </p:sp>
      <p:sp>
        <p:nvSpPr>
          <p:cNvPr id="26628"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C90EC2C9-1F54-4CF8-B29A-51B987938551}" type="slidenum">
              <a:rPr lang="en-CA" altLang="en-US" sz="1400" smtClean="0"/>
              <a:pPr eaLnBrk="1" hangingPunct="1"/>
              <a:t>18</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rmAutofit/>
          </a:bodyPr>
          <a:lstStyle/>
          <a:p>
            <a:pPr algn="l">
              <a:defRPr/>
            </a:pPr>
            <a:r>
              <a:rPr lang="en-US" sz="2000" b="1" cap="all" spc="30" dirty="0">
                <a:solidFill>
                  <a:srgbClr val="0C2344"/>
                </a:solidFill>
                <a:latin typeface="Arial"/>
                <a:ea typeface="MS PGothic" panose="020B0600070205080204" pitchFamily="34" charset="-128"/>
                <a:cs typeface="Arial"/>
              </a:rPr>
              <a:t>Other groups that can generate political risk for some multinationals</a:t>
            </a:r>
          </a:p>
        </p:txBody>
      </p:sp>
      <p:sp>
        <p:nvSpPr>
          <p:cNvPr id="3" name="Content Placeholder 2"/>
          <p:cNvSpPr>
            <a:spLocks noGrp="1"/>
          </p:cNvSpPr>
          <p:nvPr>
            <p:ph idx="1"/>
          </p:nvPr>
        </p:nvSpPr>
        <p:spPr/>
        <p:txBody>
          <a:bodyPr>
            <a:normAutofit/>
          </a:bodyPr>
          <a:lstStyle/>
          <a:p>
            <a:pPr>
              <a:defRPr/>
            </a:pPr>
            <a:r>
              <a:rPr lang="en-US" sz="2400" dirty="0">
                <a:latin typeface="Calibri Light" panose="020F0302020204030204" pitchFamily="34" charset="0"/>
              </a:rPr>
              <a:t>Examples:</a:t>
            </a:r>
          </a:p>
          <a:p>
            <a:pPr lvl="1">
              <a:defRPr/>
            </a:pPr>
            <a:r>
              <a:rPr lang="en-US" sz="2400" dirty="0">
                <a:latin typeface="Calibri Light" panose="020F0302020204030204" pitchFamily="34" charset="0"/>
              </a:rPr>
              <a:t>Environmental NGO’s</a:t>
            </a:r>
          </a:p>
          <a:p>
            <a:pPr lvl="1">
              <a:defRPr/>
            </a:pPr>
            <a:r>
              <a:rPr lang="en-US" sz="2400" dirty="0">
                <a:latin typeface="Calibri Light" panose="020F0302020204030204" pitchFamily="34" charset="0"/>
              </a:rPr>
              <a:t>Human rights groups</a:t>
            </a:r>
          </a:p>
          <a:p>
            <a:pPr lvl="1">
              <a:defRPr/>
            </a:pPr>
            <a:r>
              <a:rPr lang="en-US" sz="2400" dirty="0">
                <a:latin typeface="Calibri Light" panose="020F0302020204030204" pitchFamily="34" charset="0"/>
              </a:rPr>
              <a:t>Unions</a:t>
            </a:r>
          </a:p>
          <a:p>
            <a:pPr lvl="1">
              <a:defRPr/>
            </a:pPr>
            <a:r>
              <a:rPr lang="en-US" sz="2400" dirty="0">
                <a:latin typeface="Calibri Light" panose="020F0302020204030204" pitchFamily="34" charset="0"/>
              </a:rPr>
              <a:t>Terrorist groups</a:t>
            </a:r>
          </a:p>
          <a:p>
            <a:pPr>
              <a:defRPr/>
            </a:pPr>
            <a:r>
              <a:rPr lang="en-US" sz="2400" dirty="0">
                <a:solidFill>
                  <a:schemeClr val="accent2"/>
                </a:solidFill>
                <a:latin typeface="Calibri Light" panose="020F0302020204030204" pitchFamily="34" charset="0"/>
              </a:rPr>
              <a:t>What are their goals? What actions do they tend to take to achieve their goals? How do they select their targets? What can firms do to mitigate such risks?</a:t>
            </a:r>
          </a:p>
        </p:txBody>
      </p:sp>
      <p:sp>
        <p:nvSpPr>
          <p:cNvPr id="27652"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FD813ACE-46DC-4C72-84C3-2CE9BDC0177E}" type="slidenum">
              <a:rPr lang="en-CA" altLang="en-US" sz="1400" smtClean="0"/>
              <a:pPr eaLnBrk="1" hangingPunct="1"/>
              <a:t>19</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0DEC-0CD4-48ED-BBC8-6DDCB27C49E4}"/>
              </a:ext>
            </a:extLst>
          </p:cNvPr>
          <p:cNvSpPr>
            <a:spLocks noGrp="1"/>
          </p:cNvSpPr>
          <p:nvPr>
            <p:ph type="title"/>
          </p:nvPr>
        </p:nvSpPr>
        <p:spPr/>
        <p:txBody>
          <a:bodyPr/>
          <a:lstStyle/>
          <a:p>
            <a:r>
              <a:rPr lang="en-US" dirty="0"/>
              <a:t>Micro versus Macro Political risk</a:t>
            </a:r>
            <a:endParaRPr lang="en-CA" dirty="0"/>
          </a:p>
        </p:txBody>
      </p:sp>
      <p:sp>
        <p:nvSpPr>
          <p:cNvPr id="3" name="Content Placeholder 2">
            <a:extLst>
              <a:ext uri="{FF2B5EF4-FFF2-40B4-BE49-F238E27FC236}">
                <a16:creationId xmlns:a16="http://schemas.microsoft.com/office/drawing/2014/main" id="{CFAAA835-DA2A-4512-A43D-86D6A950E98C}"/>
              </a:ext>
            </a:extLst>
          </p:cNvPr>
          <p:cNvSpPr>
            <a:spLocks noGrp="1"/>
          </p:cNvSpPr>
          <p:nvPr>
            <p:ph idx="1"/>
          </p:nvPr>
        </p:nvSpPr>
        <p:spPr/>
        <p:txBody>
          <a:bodyPr>
            <a:normAutofit fontScale="92500" lnSpcReduction="20000"/>
          </a:bodyPr>
          <a:lstStyle/>
          <a:p>
            <a:pPr marL="0" indent="0">
              <a:buNone/>
            </a:pPr>
            <a:r>
              <a:rPr lang="en-US" dirty="0"/>
              <a:t>We make in this lecture a distinction between the traditional political risks that an MNEs face in host and home countries as a result of their  decisions to enter and operate  across borders and risks that occur  because unanticipated or uncertain fundamental  changes to global and regional institutions (e.g., geopolitical changes) that inflict costs on MNEs and require costly adaptations to their  strategies, organization and operations. In most cases the MNE cannot anticipate and/or prevent  such risks on its own(e.g., the risks of  bifurcation). We focus in this lecture on micro-risks </a:t>
            </a:r>
            <a:endParaRPr lang="en-CA" dirty="0"/>
          </a:p>
        </p:txBody>
      </p:sp>
      <p:sp>
        <p:nvSpPr>
          <p:cNvPr id="4" name="Slide Number Placeholder 3">
            <a:extLst>
              <a:ext uri="{FF2B5EF4-FFF2-40B4-BE49-F238E27FC236}">
                <a16:creationId xmlns:a16="http://schemas.microsoft.com/office/drawing/2014/main" id="{B897D007-6D98-474A-A7EA-450B2AF0FDC1}"/>
              </a:ext>
            </a:extLst>
          </p:cNvPr>
          <p:cNvSpPr>
            <a:spLocks noGrp="1"/>
          </p:cNvSpPr>
          <p:nvPr>
            <p:ph type="sldNum" sz="quarter" idx="12"/>
          </p:nvPr>
        </p:nvSpPr>
        <p:spPr/>
        <p:txBody>
          <a:bodyPr/>
          <a:lstStyle/>
          <a:p>
            <a:pPr>
              <a:defRPr/>
            </a:pPr>
            <a:fld id="{211D4D40-6BEC-4BC4-A79C-0FEAB2666DC4}" type="slidenum">
              <a:rPr lang="en-CA" smtClean="0"/>
              <a:pPr>
                <a:defRPr/>
              </a:pPr>
              <a:t>2</a:t>
            </a:fld>
            <a:endParaRPr lang="en-CA"/>
          </a:p>
        </p:txBody>
      </p:sp>
    </p:spTree>
    <p:extLst>
      <p:ext uri="{BB962C8B-B14F-4D97-AF65-F5344CB8AC3E}">
        <p14:creationId xmlns:p14="http://schemas.microsoft.com/office/powerpoint/2010/main" val="583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6781800" cy="1143000"/>
          </a:xfrm>
        </p:spPr>
        <p:txBody>
          <a:bodyPr>
            <a:normAutofit/>
          </a:bodyPr>
          <a:lstStyle/>
          <a:p>
            <a:pPr algn="l"/>
            <a:r>
              <a:rPr lang="en-CA" sz="2000" b="1" cap="all" spc="30" dirty="0">
                <a:solidFill>
                  <a:srgbClr val="0C2344"/>
                </a:solidFill>
                <a:latin typeface="Arial"/>
                <a:ea typeface="MS PGothic" panose="020B0600070205080204" pitchFamily="34" charset="-128"/>
                <a:cs typeface="Arial"/>
              </a:rPr>
              <a:t>What gives a government the bargaining power it wants?</a:t>
            </a:r>
          </a:p>
        </p:txBody>
      </p:sp>
      <p:sp>
        <p:nvSpPr>
          <p:cNvPr id="4" name="Content Placeholder 3"/>
          <p:cNvSpPr>
            <a:spLocks noGrp="1"/>
          </p:cNvSpPr>
          <p:nvPr>
            <p:ph idx="1"/>
          </p:nvPr>
        </p:nvSpPr>
        <p:spPr>
          <a:xfrm>
            <a:off x="685800" y="1641475"/>
            <a:ext cx="7772400" cy="4911725"/>
          </a:xfrm>
        </p:spPr>
        <p:txBody>
          <a:bodyPr>
            <a:normAutofit/>
          </a:bodyPr>
          <a:lstStyle/>
          <a:p>
            <a:r>
              <a:rPr lang="en-CA" sz="2400" dirty="0">
                <a:latin typeface="Calibri Light" panose="020F0302020204030204" pitchFamily="34" charset="0"/>
              </a:rPr>
              <a:t>Uniquely valuable country characteristics</a:t>
            </a:r>
          </a:p>
          <a:p>
            <a:pPr lvl="1"/>
            <a:r>
              <a:rPr lang="en-CA" sz="2400" dirty="0">
                <a:latin typeface="Calibri Light" panose="020F0302020204030204" pitchFamily="34" charset="0"/>
              </a:rPr>
              <a:t>A large, protected market</a:t>
            </a:r>
          </a:p>
          <a:p>
            <a:pPr lvl="1"/>
            <a:r>
              <a:rPr lang="en-CA" sz="2400" dirty="0">
                <a:latin typeface="Calibri Light" panose="020F0302020204030204" pitchFamily="34" charset="0"/>
              </a:rPr>
              <a:t>A scarce natural resource</a:t>
            </a:r>
          </a:p>
          <a:p>
            <a:r>
              <a:rPr lang="en-CA" sz="2400" dirty="0">
                <a:latin typeface="Calibri Light" panose="020F0302020204030204" pitchFamily="34" charset="0"/>
              </a:rPr>
              <a:t>Investment decisions by the MNE that are irreversible (or very costly to reverse)</a:t>
            </a:r>
          </a:p>
          <a:p>
            <a:pPr marL="0" indent="0">
              <a:buNone/>
            </a:pPr>
            <a:endParaRPr lang="en-CA" sz="2400" dirty="0">
              <a:latin typeface="Calibri Light" panose="020F0302020204030204" pitchFamily="34" charset="0"/>
            </a:endParaRPr>
          </a:p>
          <a:p>
            <a:pPr marL="0" indent="0">
              <a:buNone/>
            </a:pPr>
            <a:endParaRPr lang="en-CA" sz="2400" dirty="0">
              <a:latin typeface="Calibri Light" panose="020F0302020204030204" pitchFamily="34" charset="0"/>
            </a:endParaRPr>
          </a:p>
          <a:p>
            <a:pPr marL="0" indent="0">
              <a:buNone/>
            </a:pPr>
            <a:r>
              <a:rPr lang="en-CA" dirty="0"/>
              <a:t>					</a:t>
            </a:r>
          </a:p>
          <a:p>
            <a:pPr marL="0" indent="0">
              <a:buNone/>
            </a:pPr>
            <a:r>
              <a:rPr lang="en-CA" dirty="0"/>
              <a:t>					</a:t>
            </a:r>
          </a:p>
        </p:txBody>
      </p:sp>
      <p:sp>
        <p:nvSpPr>
          <p:cNvPr id="2" name="Slide Number Placeholder 1"/>
          <p:cNvSpPr>
            <a:spLocks noGrp="1"/>
          </p:cNvSpPr>
          <p:nvPr>
            <p:ph type="sldNum" sz="quarter" idx="12"/>
          </p:nvPr>
        </p:nvSpPr>
        <p:spPr/>
        <p:txBody>
          <a:bodyPr/>
          <a:lstStyle/>
          <a:p>
            <a:pPr>
              <a:defRPr/>
            </a:pPr>
            <a:fld id="{8047D490-C389-46BD-AA4B-AA896F85220F}" type="slidenum">
              <a:rPr lang="en-CA" smtClean="0"/>
              <a:pPr>
                <a:defRPr/>
              </a:pPr>
              <a:t>20</a:t>
            </a:fld>
            <a:endParaRPr lang="en-CA"/>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78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CA" sz="2000" b="1" cap="all" spc="30" dirty="0">
                <a:solidFill>
                  <a:srgbClr val="0C2344"/>
                </a:solidFill>
                <a:latin typeface="Arial"/>
                <a:ea typeface="MS PGothic" panose="020B0600070205080204" pitchFamily="34" charset="-128"/>
                <a:cs typeface="Arial"/>
              </a:rPr>
              <a:t>Analysis and Strategy: A 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5198728"/>
              </p:ext>
            </p:extLst>
          </p:nvPr>
        </p:nvGraphicFramePr>
        <p:xfrm>
          <a:off x="609600" y="1295400"/>
          <a:ext cx="7772400" cy="491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8047D490-C389-46BD-AA4B-AA896F85220F}" type="slidenum">
              <a:rPr lang="en-CA" smtClean="0"/>
              <a:pPr>
                <a:defRPr/>
              </a:pPr>
              <a:t>21</a:t>
            </a:fld>
            <a:endParaRPr lang="en-CA"/>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8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CA" sz="2000" b="1" cap="all" spc="30" dirty="0">
                <a:solidFill>
                  <a:srgbClr val="0C2344"/>
                </a:solidFill>
                <a:latin typeface="Arial"/>
                <a:ea typeface="MS PGothic" panose="020B0600070205080204" pitchFamily="34" charset="-128"/>
                <a:cs typeface="Arial"/>
              </a:rPr>
              <a:t>How can the MNE improve its own strategic position?</a:t>
            </a:r>
          </a:p>
        </p:txBody>
      </p:sp>
      <p:sp>
        <p:nvSpPr>
          <p:cNvPr id="4" name="Content Placeholder 3"/>
          <p:cNvSpPr>
            <a:spLocks noGrp="1"/>
          </p:cNvSpPr>
          <p:nvPr>
            <p:ph idx="1"/>
          </p:nvPr>
        </p:nvSpPr>
        <p:spPr/>
        <p:txBody>
          <a:bodyPr/>
          <a:lstStyle/>
          <a:p>
            <a:r>
              <a:rPr lang="en-CA" dirty="0">
                <a:latin typeface="Calibri Light" panose="020F0302020204030204" pitchFamily="34" charset="0"/>
              </a:rPr>
              <a:t>Make “friends” with powerful allies</a:t>
            </a:r>
          </a:p>
          <a:p>
            <a:r>
              <a:rPr lang="en-CA" dirty="0">
                <a:latin typeface="Calibri Light" panose="020F0302020204030204" pitchFamily="34" charset="0"/>
              </a:rPr>
              <a:t>Strategic delay</a:t>
            </a:r>
          </a:p>
          <a:p>
            <a:r>
              <a:rPr lang="en-CA" dirty="0">
                <a:latin typeface="Calibri Light" panose="020F0302020204030204" pitchFamily="34" charset="0"/>
              </a:rPr>
              <a:t>Make “credible threats” (i.e. responses that the firm will really follow through)</a:t>
            </a:r>
          </a:p>
          <a:p>
            <a:pPr lvl="1"/>
            <a:r>
              <a:rPr lang="en-CA" dirty="0">
                <a:latin typeface="Calibri Light" panose="020F0302020204030204" pitchFamily="34" charset="0"/>
              </a:rPr>
              <a:t>Invest in strategic alternatives</a:t>
            </a:r>
          </a:p>
          <a:p>
            <a:pPr lvl="1"/>
            <a:r>
              <a:rPr lang="en-CA" dirty="0">
                <a:latin typeface="Calibri Light" panose="020F0302020204030204" pitchFamily="34" charset="0"/>
              </a:rPr>
              <a:t>Build a reputation for toughness</a:t>
            </a:r>
          </a:p>
          <a:p>
            <a:pPr lvl="1"/>
            <a:endParaRPr lang="en-CA" dirty="0"/>
          </a:p>
          <a:p>
            <a:pPr marL="457200" lvl="1" indent="0">
              <a:buNone/>
            </a:pPr>
            <a:r>
              <a:rPr lang="en-CA" dirty="0"/>
              <a:t>					</a:t>
            </a:r>
          </a:p>
        </p:txBody>
      </p:sp>
      <p:sp>
        <p:nvSpPr>
          <p:cNvPr id="2" name="Slide Number Placeholder 1"/>
          <p:cNvSpPr>
            <a:spLocks noGrp="1"/>
          </p:cNvSpPr>
          <p:nvPr>
            <p:ph type="sldNum" sz="quarter" idx="12"/>
          </p:nvPr>
        </p:nvSpPr>
        <p:spPr/>
        <p:txBody>
          <a:bodyPr/>
          <a:lstStyle/>
          <a:p>
            <a:pPr>
              <a:defRPr/>
            </a:pPr>
            <a:fld id="{8047D490-C389-46BD-AA4B-AA896F85220F}" type="slidenum">
              <a:rPr lang="en-CA" smtClean="0"/>
              <a:pPr>
                <a:defRPr/>
              </a:pPr>
              <a:t>22</a:t>
            </a:fld>
            <a:endParaRPr lang="en-CA"/>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24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C7220E6-2736-4E98-96FB-6CB950FE3F08}" type="slidenum">
              <a:rPr lang="en-CA" altLang="en-US" sz="1400" smtClean="0"/>
              <a:pPr eaLnBrk="1" hangingPunct="1"/>
              <a:t>23</a:t>
            </a:fld>
            <a:endParaRPr lang="en-CA" altLang="en-US" sz="1400"/>
          </a:p>
        </p:txBody>
      </p:sp>
      <p:sp>
        <p:nvSpPr>
          <p:cNvPr id="28675" name="Text Box 2"/>
          <p:cNvSpPr txBox="1">
            <a:spLocks noChangeArrowheads="1"/>
          </p:cNvSpPr>
          <p:nvPr/>
        </p:nvSpPr>
        <p:spPr bwMode="auto">
          <a:xfrm>
            <a:off x="457200" y="228600"/>
            <a:ext cx="6781800" cy="476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Times New Roman" pitchFamily="18" charset="0"/>
              </a:defRPr>
            </a:lvl1pPr>
            <a:lvl2pPr marL="742950" indent="-285750" defTabSz="457200" eaLnBrk="0" hangingPunct="0">
              <a:defRPr sz="2400">
                <a:solidFill>
                  <a:schemeClr val="tx1"/>
                </a:solidFill>
                <a:latin typeface="Times New Roman" pitchFamily="18" charset="0"/>
              </a:defRPr>
            </a:lvl2pPr>
            <a:lvl3pPr marL="1143000" indent="-228600" defTabSz="457200" eaLnBrk="0" hangingPunct="0">
              <a:defRPr sz="2400">
                <a:solidFill>
                  <a:schemeClr val="tx1"/>
                </a:solidFill>
                <a:latin typeface="Times New Roman" pitchFamily="18" charset="0"/>
              </a:defRPr>
            </a:lvl3pPr>
            <a:lvl4pPr marL="1600200" indent="-228600" defTabSz="457200" eaLnBrk="0" hangingPunct="0">
              <a:defRPr sz="2400">
                <a:solidFill>
                  <a:schemeClr val="tx1"/>
                </a:solidFill>
                <a:latin typeface="Times New Roman" pitchFamily="18" charset="0"/>
              </a:defRPr>
            </a:lvl4pPr>
            <a:lvl5pPr marL="2057400" indent="-228600" defTabSz="457200" eaLnBrk="0" hangingPunct="0">
              <a:defRPr sz="2400">
                <a:solidFill>
                  <a:schemeClr val="tx1"/>
                </a:solidFill>
                <a:latin typeface="Times New Roman" pitchFamily="18" charset="0"/>
              </a:defRPr>
            </a:lvl5pPr>
            <a:lvl6pPr marL="2514600" indent="-228600" algn="ctr" defTabSz="457200" eaLnBrk="0" fontAlgn="base" hangingPunct="0">
              <a:spcBef>
                <a:spcPct val="0"/>
              </a:spcBef>
              <a:spcAft>
                <a:spcPct val="0"/>
              </a:spcAft>
              <a:defRPr sz="2400">
                <a:solidFill>
                  <a:schemeClr val="tx1"/>
                </a:solidFill>
                <a:latin typeface="Times New Roman" pitchFamily="18" charset="0"/>
              </a:defRPr>
            </a:lvl6pPr>
            <a:lvl7pPr marL="2971800" indent="-228600" algn="ctr" defTabSz="457200" eaLnBrk="0" fontAlgn="base" hangingPunct="0">
              <a:spcBef>
                <a:spcPct val="0"/>
              </a:spcBef>
              <a:spcAft>
                <a:spcPct val="0"/>
              </a:spcAft>
              <a:defRPr sz="2400">
                <a:solidFill>
                  <a:schemeClr val="tx1"/>
                </a:solidFill>
                <a:latin typeface="Times New Roman" pitchFamily="18" charset="0"/>
              </a:defRPr>
            </a:lvl7pPr>
            <a:lvl8pPr marL="3429000" indent="-228600" algn="ctr" defTabSz="457200" eaLnBrk="0" fontAlgn="base" hangingPunct="0">
              <a:spcBef>
                <a:spcPct val="0"/>
              </a:spcBef>
              <a:spcAft>
                <a:spcPct val="0"/>
              </a:spcAft>
              <a:defRPr sz="2400">
                <a:solidFill>
                  <a:schemeClr val="tx1"/>
                </a:solidFill>
                <a:latin typeface="Times New Roman" pitchFamily="18" charset="0"/>
              </a:defRPr>
            </a:lvl8pPr>
            <a:lvl9pPr marL="3886200" indent="-228600" algn="ctr" defTabSz="457200" eaLnBrk="0" fontAlgn="base" hangingPunct="0">
              <a:spcBef>
                <a:spcPct val="0"/>
              </a:spcBef>
              <a:spcAft>
                <a:spcPct val="0"/>
              </a:spcAft>
              <a:defRPr sz="2400">
                <a:solidFill>
                  <a:schemeClr val="tx1"/>
                </a:solidFill>
                <a:latin typeface="Times New Roman" pitchFamily="18" charset="0"/>
              </a:defRPr>
            </a:lvl9pPr>
          </a:lstStyle>
          <a:p>
            <a:pPr algn="l">
              <a:lnSpc>
                <a:spcPct val="75000"/>
              </a:lnSpc>
            </a:pPr>
            <a:r>
              <a:rPr lang="en-US" altLang="en-US" sz="2000" b="1" cap="all" spc="30" dirty="0">
                <a:solidFill>
                  <a:srgbClr val="0C2344"/>
                </a:solidFill>
                <a:latin typeface="Arial"/>
                <a:ea typeface="MS PGothic" panose="020B0600070205080204" pitchFamily="34" charset="-128"/>
                <a:cs typeface="Arial"/>
              </a:rPr>
              <a:t>Specific measures to enhance the firm’s bargaining position</a:t>
            </a:r>
          </a:p>
          <a:p>
            <a:pPr algn="l">
              <a:lnSpc>
                <a:spcPct val="75000"/>
              </a:lnSpc>
            </a:pPr>
            <a:endParaRPr lang="en-US" altLang="en-US" sz="2000" b="1" cap="all" spc="30" dirty="0">
              <a:solidFill>
                <a:srgbClr val="0C2344"/>
              </a:solidFill>
              <a:latin typeface="Arial"/>
              <a:ea typeface="MS PGothic" panose="020B0600070205080204" pitchFamily="34" charset="-128"/>
              <a:cs typeface="Arial"/>
            </a:endParaRPr>
          </a:p>
          <a:p>
            <a:pPr algn="l">
              <a:lnSpc>
                <a:spcPct val="75000"/>
              </a:lnSpc>
            </a:pPr>
            <a:endParaRPr lang="en-US" altLang="en-US" sz="2000" b="1" cap="all" spc="30" dirty="0">
              <a:solidFill>
                <a:srgbClr val="0C2344"/>
              </a:solidFill>
              <a:latin typeface="Arial"/>
              <a:ea typeface="MS PGothic" panose="020B0600070205080204" pitchFamily="34" charset="-128"/>
              <a:cs typeface="Arial"/>
            </a:endParaRPr>
          </a:p>
          <a:p>
            <a:pPr algn="l">
              <a:lnSpc>
                <a:spcPct val="75000"/>
              </a:lnSpc>
            </a:pPr>
            <a:endParaRPr lang="en-US" altLang="en-US" sz="2000" b="1" cap="all" spc="30" dirty="0">
              <a:solidFill>
                <a:srgbClr val="0C2344"/>
              </a:solidFill>
              <a:latin typeface="Arial"/>
              <a:ea typeface="MS PGothic" panose="020B0600070205080204" pitchFamily="34" charset="-128"/>
              <a:cs typeface="Arial"/>
            </a:endParaRPr>
          </a:p>
          <a:p>
            <a:pPr algn="l">
              <a:spcBef>
                <a:spcPct val="20000"/>
              </a:spcBef>
              <a:buClr>
                <a:schemeClr val="tx2"/>
              </a:buClr>
              <a:buFont typeface="Wingdings" pitchFamily="2" charset="2"/>
              <a:buChar char="§"/>
            </a:pPr>
            <a:r>
              <a:rPr lang="en-US" altLang="en-US" dirty="0"/>
              <a:t>  </a:t>
            </a:r>
            <a:r>
              <a:rPr lang="en-US" altLang="en-US" sz="2000" dirty="0">
                <a:latin typeface="Calibri Light" panose="020F0302020204030204" pitchFamily="34" charset="0"/>
              </a:rPr>
              <a:t>JVs with local or foreign partners</a:t>
            </a:r>
          </a:p>
          <a:p>
            <a:pPr algn="l">
              <a:spcBef>
                <a:spcPct val="20000"/>
              </a:spcBef>
              <a:buClr>
                <a:schemeClr val="tx2"/>
              </a:buClr>
              <a:buFont typeface="Wingdings" pitchFamily="2" charset="2"/>
              <a:buChar char="§"/>
            </a:pPr>
            <a:r>
              <a:rPr lang="en-US" altLang="en-US" sz="2000" dirty="0">
                <a:latin typeface="Calibri Light" panose="020F0302020204030204" pitchFamily="34" charset="0"/>
              </a:rPr>
              <a:t>  Local stakeholders</a:t>
            </a:r>
          </a:p>
          <a:p>
            <a:pPr algn="l">
              <a:spcBef>
                <a:spcPct val="20000"/>
              </a:spcBef>
              <a:buClr>
                <a:schemeClr val="tx2"/>
              </a:buClr>
              <a:buFont typeface="Wingdings" pitchFamily="2" charset="2"/>
              <a:buChar char="§"/>
            </a:pPr>
            <a:r>
              <a:rPr lang="en-US" altLang="en-US" sz="2000" dirty="0">
                <a:latin typeface="Calibri Light" panose="020F0302020204030204" pitchFamily="34" charset="0"/>
              </a:rPr>
              <a:t>  Structural dependency</a:t>
            </a:r>
          </a:p>
          <a:p>
            <a:pPr algn="l">
              <a:spcBef>
                <a:spcPct val="20000"/>
              </a:spcBef>
              <a:buClr>
                <a:schemeClr val="tx2"/>
              </a:buClr>
              <a:buFont typeface="Wingdings" pitchFamily="2" charset="2"/>
              <a:buChar char="§"/>
            </a:pPr>
            <a:r>
              <a:rPr lang="en-US" altLang="en-US" sz="2000" dirty="0">
                <a:latin typeface="Calibri Light" panose="020F0302020204030204" pitchFamily="34" charset="0"/>
              </a:rPr>
              <a:t>  Lobbying</a:t>
            </a:r>
          </a:p>
          <a:p>
            <a:pPr algn="l">
              <a:spcBef>
                <a:spcPct val="20000"/>
              </a:spcBef>
              <a:buClr>
                <a:schemeClr val="tx2"/>
              </a:buClr>
              <a:buFont typeface="Wingdings" pitchFamily="2" charset="2"/>
              <a:buChar char="§"/>
            </a:pPr>
            <a:r>
              <a:rPr lang="en-US" altLang="en-US" sz="2000" dirty="0">
                <a:latin typeface="Calibri Light" panose="020F0302020204030204" pitchFamily="34" charset="0"/>
              </a:rPr>
              <a:t>  Planned divestiture with s/t profits</a:t>
            </a:r>
          </a:p>
          <a:p>
            <a:pPr algn="l">
              <a:spcBef>
                <a:spcPct val="20000"/>
              </a:spcBef>
              <a:buClr>
                <a:schemeClr val="tx2"/>
              </a:buClr>
              <a:buFont typeface="Wingdings" pitchFamily="2" charset="2"/>
              <a:buChar char="§"/>
            </a:pPr>
            <a:r>
              <a:rPr lang="en-US" altLang="en-US" sz="2000" dirty="0">
                <a:latin typeface="Calibri Light" panose="020F0302020204030204" pitchFamily="34" charset="0"/>
              </a:rPr>
              <a:t>  Security for expatriates</a:t>
            </a:r>
          </a:p>
          <a:p>
            <a:pPr algn="l">
              <a:lnSpc>
                <a:spcPct val="90000"/>
              </a:lnSpc>
              <a:spcBef>
                <a:spcPct val="20000"/>
              </a:spcBef>
              <a:buClr>
                <a:schemeClr val="tx2"/>
              </a:buClr>
              <a:buFont typeface="Wingdings" pitchFamily="2" charset="2"/>
              <a:buChar char="§"/>
            </a:pPr>
            <a:r>
              <a:rPr lang="en-US" altLang="en-US" sz="2000" dirty="0">
                <a:latin typeface="Calibri Light" panose="020F0302020204030204" pitchFamily="34" charset="0"/>
              </a:rPr>
              <a:t>  General rule: make the costs to the government of an undesirable move to the firm very costly. Provide  “incentives” for appropriate government regulations </a:t>
            </a:r>
          </a:p>
          <a:p>
            <a:pPr algn="l">
              <a:lnSpc>
                <a:spcPct val="90000"/>
              </a:lnSpc>
              <a:spcBef>
                <a:spcPct val="20000"/>
              </a:spcBef>
              <a:buClr>
                <a:schemeClr val="tx2"/>
              </a:buClr>
              <a:buFont typeface="Wingdings" pitchFamily="2" charset="2"/>
              <a:buNone/>
            </a:pPr>
            <a:r>
              <a:rPr lang="en-US" altLang="en-US" sz="2000" dirty="0">
                <a:latin typeface="Calibri Light" panose="020F0302020204030204" pitchFamily="34" charset="0"/>
              </a:rPr>
              <a:t>and policies.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spcBef>
                <a:spcPct val="50000"/>
              </a:spcBef>
            </a:pPr>
            <a:br>
              <a:rPr lang="en-US" altLang="en-US" b="1" dirty="0">
                <a:solidFill>
                  <a:schemeClr val="tx2"/>
                </a:solidFill>
              </a:rPr>
            </a:br>
            <a:r>
              <a:rPr lang="en-US" altLang="en-US" sz="2100" b="1" cap="all" spc="30" dirty="0">
                <a:solidFill>
                  <a:srgbClr val="0C2344"/>
                </a:solidFill>
                <a:latin typeface="Arial"/>
                <a:ea typeface="MS PGothic" panose="020B0600070205080204" pitchFamily="34" charset="-128"/>
                <a:cs typeface="Arial"/>
              </a:rPr>
              <a:t>Definition and Classification of Political Risk</a:t>
            </a:r>
            <a:br>
              <a:rPr lang="en-US" altLang="en-US" sz="2100" b="1" cap="all" spc="30" dirty="0">
                <a:solidFill>
                  <a:srgbClr val="0C2344"/>
                </a:solidFill>
                <a:latin typeface="Arial"/>
                <a:ea typeface="MS PGothic" panose="020B0600070205080204" pitchFamily="34" charset="-128"/>
                <a:cs typeface="Arial"/>
              </a:rPr>
            </a:br>
            <a:endParaRPr lang="en-CA" sz="2100" b="1" cap="all" spc="30" dirty="0">
              <a:solidFill>
                <a:srgbClr val="0C2344"/>
              </a:solidFill>
              <a:latin typeface="Arial"/>
              <a:ea typeface="MS PGothic" panose="020B0600070205080204" pitchFamily="34" charset="-128"/>
              <a:cs typeface="Arial"/>
            </a:endParaRPr>
          </a:p>
        </p:txBody>
      </p:sp>
      <p:sp>
        <p:nvSpPr>
          <p:cNvPr id="3" name="Content Placeholder 2"/>
          <p:cNvSpPr>
            <a:spLocks noGrp="1"/>
          </p:cNvSpPr>
          <p:nvPr>
            <p:ph idx="1"/>
          </p:nvPr>
        </p:nvSpPr>
        <p:spPr>
          <a:xfrm>
            <a:off x="457200" y="1524000"/>
            <a:ext cx="8229600" cy="4832350"/>
          </a:xfrm>
        </p:spPr>
        <p:txBody>
          <a:bodyPr>
            <a:normAutofit lnSpcReduction="10000"/>
          </a:bodyPr>
          <a:lstStyle/>
          <a:p>
            <a:pPr>
              <a:lnSpc>
                <a:spcPct val="85000"/>
              </a:lnSpc>
              <a:buFont typeface="Wingdings" pitchFamily="2" charset="2"/>
              <a:buChar char="§"/>
            </a:pPr>
            <a:r>
              <a:rPr lang="en-US" altLang="en-US" sz="2000" dirty="0">
                <a:latin typeface="Calibri Light" panose="020F0302020204030204" pitchFamily="34" charset="0"/>
              </a:rPr>
              <a:t>Definition :Possibility of an unexpected politically-</a:t>
            </a:r>
          </a:p>
          <a:p>
            <a:pPr>
              <a:lnSpc>
                <a:spcPct val="85000"/>
              </a:lnSpc>
              <a:buNone/>
            </a:pPr>
            <a:r>
              <a:rPr lang="en-US" altLang="en-US" sz="2000" dirty="0">
                <a:latin typeface="Calibri Light" panose="020F0302020204030204" pitchFamily="34" charset="0"/>
              </a:rPr>
              <a:t>   motivated event affecting negatively the outcome of an investment</a:t>
            </a:r>
          </a:p>
          <a:p>
            <a:pPr>
              <a:lnSpc>
                <a:spcPct val="85000"/>
              </a:lnSpc>
              <a:buFont typeface="Arial" charset="0"/>
              <a:buChar char="•"/>
            </a:pPr>
            <a:endParaRPr lang="en-US" altLang="en-US" sz="2000" dirty="0">
              <a:latin typeface="Calibri Light" panose="020F0302020204030204" pitchFamily="34" charset="0"/>
            </a:endParaRPr>
          </a:p>
          <a:p>
            <a:pPr>
              <a:lnSpc>
                <a:spcPct val="85000"/>
              </a:lnSpc>
              <a:buFont typeface="Wingdings" pitchFamily="2" charset="2"/>
              <a:buChar char="§"/>
            </a:pPr>
            <a:r>
              <a:rPr lang="en-US" altLang="en-US" sz="2000" dirty="0">
                <a:latin typeface="Calibri Light" panose="020F0302020204030204" pitchFamily="34" charset="0"/>
              </a:rPr>
              <a:t> Instability vs. risk. Political instability may not  necessarily generate political risk- examples, Italy in the 70’s,80’s and 90’s  had government changing very frequently but generally the attitude toward businesses remained positive </a:t>
            </a:r>
          </a:p>
          <a:p>
            <a:pPr>
              <a:lnSpc>
                <a:spcPct val="85000"/>
              </a:lnSpc>
            </a:pPr>
            <a:endParaRPr lang="en-US" altLang="en-US" sz="2000" dirty="0">
              <a:latin typeface="Calibri Light" panose="020F0302020204030204" pitchFamily="34" charset="0"/>
            </a:endParaRPr>
          </a:p>
          <a:p>
            <a:pPr>
              <a:lnSpc>
                <a:spcPct val="85000"/>
              </a:lnSpc>
              <a:buFont typeface="Wingdings" pitchFamily="2" charset="2"/>
              <a:buChar char="§"/>
            </a:pPr>
            <a:r>
              <a:rPr lang="en-US" altLang="en-US" sz="2000" dirty="0">
                <a:latin typeface="Calibri Light" panose="020F0302020204030204" pitchFamily="34" charset="0"/>
              </a:rPr>
              <a:t> Political risk can be classified based on</a:t>
            </a:r>
          </a:p>
          <a:p>
            <a:pPr marL="0" indent="0">
              <a:lnSpc>
                <a:spcPct val="85000"/>
              </a:lnSpc>
              <a:buNone/>
            </a:pPr>
            <a:r>
              <a:rPr lang="en-US" altLang="en-US" sz="2000" dirty="0">
                <a:latin typeface="Calibri Light" panose="020F0302020204030204" pitchFamily="34" charset="0"/>
              </a:rPr>
              <a:t>	- </a:t>
            </a:r>
            <a:r>
              <a:rPr lang="en-US" altLang="en-US" sz="2000" b="1" dirty="0">
                <a:latin typeface="Calibri Light" panose="020F0302020204030204" pitchFamily="34" charset="0"/>
              </a:rPr>
              <a:t>actor responsible </a:t>
            </a:r>
            <a:r>
              <a:rPr lang="en-US" altLang="en-US" sz="2000" dirty="0">
                <a:latin typeface="Calibri Light" panose="020F0302020204030204" pitchFamily="34" charset="0"/>
              </a:rPr>
              <a:t>(e.g. host governments, home governments, NGOs, other foreign governments ,terrorists)</a:t>
            </a:r>
          </a:p>
          <a:p>
            <a:pPr marL="0" indent="0">
              <a:lnSpc>
                <a:spcPct val="85000"/>
              </a:lnSpc>
              <a:buNone/>
            </a:pPr>
            <a:r>
              <a:rPr lang="en-US" altLang="en-US" sz="2000" dirty="0">
                <a:latin typeface="Calibri Light" panose="020F0302020204030204" pitchFamily="34" charset="0"/>
              </a:rPr>
              <a:t>	- </a:t>
            </a:r>
            <a:r>
              <a:rPr lang="en-US" altLang="en-US" sz="2000" b="1" dirty="0">
                <a:latin typeface="Calibri Light" panose="020F0302020204030204" pitchFamily="34" charset="0"/>
              </a:rPr>
              <a:t>nature of effect </a:t>
            </a:r>
            <a:r>
              <a:rPr lang="en-US" altLang="en-US" sz="2000" dirty="0">
                <a:latin typeface="Calibri Light" panose="020F0302020204030204" pitchFamily="34" charset="0"/>
              </a:rPr>
              <a:t>(e.g. expropriation, reduction in  investment value, lost opportunities)</a:t>
            </a:r>
          </a:p>
          <a:p>
            <a:pPr marL="0" indent="0">
              <a:lnSpc>
                <a:spcPct val="85000"/>
              </a:lnSpc>
              <a:buNone/>
            </a:pPr>
            <a:r>
              <a:rPr lang="en-US" altLang="en-US" sz="2000" dirty="0">
                <a:latin typeface="Calibri Light" panose="020F0302020204030204" pitchFamily="34" charset="0"/>
              </a:rPr>
              <a:t>	- </a:t>
            </a:r>
            <a:r>
              <a:rPr lang="en-US" altLang="en-US" sz="2000" b="1" dirty="0">
                <a:latin typeface="Calibri Light" panose="020F0302020204030204" pitchFamily="34" charset="0"/>
              </a:rPr>
              <a:t>breadth</a:t>
            </a:r>
            <a:r>
              <a:rPr lang="en-US" altLang="en-US" sz="2000" dirty="0">
                <a:latin typeface="Calibri Light" panose="020F0302020204030204" pitchFamily="34" charset="0"/>
              </a:rPr>
              <a:t> </a:t>
            </a:r>
          </a:p>
          <a:p>
            <a:pPr marL="0" indent="0">
              <a:lnSpc>
                <a:spcPct val="85000"/>
              </a:lnSpc>
              <a:buNone/>
            </a:pPr>
            <a:r>
              <a:rPr lang="en-US" altLang="en-US" sz="2000" dirty="0">
                <a:latin typeface="Calibri Light" panose="020F0302020204030204" pitchFamily="34" charset="0"/>
              </a:rPr>
              <a:t>	-  focus on products, sectors, firms</a:t>
            </a:r>
          </a:p>
          <a:p>
            <a:pPr marL="0" indent="0">
              <a:lnSpc>
                <a:spcPct val="85000"/>
              </a:lnSpc>
              <a:buNone/>
            </a:pPr>
            <a:r>
              <a:rPr lang="en-US" altLang="en-US" sz="2000" dirty="0">
                <a:latin typeface="Calibri Light" panose="020F0302020204030204" pitchFamily="34" charset="0"/>
              </a:rPr>
              <a:t>	-  generally bad business climate, and  discrimination </a:t>
            </a:r>
            <a:r>
              <a:rPr lang="en-US" altLang="en-US" sz="2000">
                <a:latin typeface="Calibri Light" panose="020F0302020204030204" pitchFamily="34" charset="0"/>
              </a:rPr>
              <a:t>against                          foreign firms        </a:t>
            </a:r>
            <a:endParaRPr lang="en-CA" sz="2000" dirty="0">
              <a:latin typeface="Calibri Light" panose="020F0302020204030204" pitchFamily="34" charset="0"/>
            </a:endParaRPr>
          </a:p>
        </p:txBody>
      </p:sp>
      <p:sp>
        <p:nvSpPr>
          <p:cNvPr id="5122"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314CE8DC-D7DB-46CB-B2DA-02C321DEB8C8}" type="slidenum">
              <a:rPr lang="en-CA" altLang="en-US" sz="1400" smtClean="0"/>
              <a:pPr eaLnBrk="1" hangingPunct="1"/>
              <a:t>3</a:t>
            </a:fld>
            <a:endParaRPr lang="en-CA" altLang="en-US" sz="1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a:bodyPr>
          <a:lstStyle/>
          <a:p>
            <a:pPr algn="l" eaLnBrk="1" hangingPunct="1">
              <a:defRPr/>
            </a:pPr>
            <a:r>
              <a:rPr lang="en-US" sz="4000" dirty="0"/>
              <a:t> </a:t>
            </a:r>
            <a:r>
              <a:rPr lang="en-US" sz="1900" b="1" cap="all" spc="30" dirty="0">
                <a:solidFill>
                  <a:srgbClr val="0C2344"/>
                </a:solidFill>
                <a:latin typeface="Arial"/>
                <a:ea typeface="MS PGothic" panose="020B0600070205080204" pitchFamily="34" charset="-128"/>
                <a:cs typeface="Arial"/>
              </a:rPr>
              <a:t>Examples of Political Risk</a:t>
            </a:r>
          </a:p>
        </p:txBody>
      </p:sp>
      <p:sp>
        <p:nvSpPr>
          <p:cNvPr id="193539" name="Rectangle 3"/>
          <p:cNvSpPr>
            <a:spLocks noGrp="1" noChangeArrowheads="1"/>
          </p:cNvSpPr>
          <p:nvPr>
            <p:ph idx="1"/>
          </p:nvPr>
        </p:nvSpPr>
        <p:spPr>
          <a:xfrm>
            <a:off x="609600" y="1417638"/>
            <a:ext cx="7848600" cy="4678362"/>
          </a:xfrm>
        </p:spPr>
        <p:txBody>
          <a:bodyPr>
            <a:normAutofit/>
          </a:bodyPr>
          <a:lstStyle/>
          <a:p>
            <a:pPr fontAlgn="base"/>
            <a:r>
              <a:rPr lang="en-US" sz="2000" dirty="0">
                <a:latin typeface="Calibri Light" panose="020F0302020204030204" pitchFamily="34" charset="0"/>
              </a:rPr>
              <a:t>May 2018 the government of Canada has blocked the proposed $1.5-billion takeover of Aecon Group Inc. by a Chinese state-owned company CCCI for reasons of national security.</a:t>
            </a:r>
          </a:p>
          <a:p>
            <a:pPr>
              <a:defRPr/>
            </a:pPr>
            <a:r>
              <a:rPr lang="en-US" sz="2000" dirty="0">
                <a:latin typeface="Calibri Light" panose="020F0302020204030204" pitchFamily="34" charset="0"/>
              </a:rPr>
              <a:t>May 2018 President Tramp announces investigation whether the imports of cars threaten the security of the US and a 25% tariff should be imposed on all car imports. </a:t>
            </a:r>
          </a:p>
          <a:p>
            <a:pPr>
              <a:defRPr/>
            </a:pPr>
            <a:r>
              <a:rPr lang="en-US" sz="2000" dirty="0">
                <a:latin typeface="Calibri Light" panose="020F0302020204030204" pitchFamily="34" charset="0"/>
              </a:rPr>
              <a:t>In September 2005, 12 cartoons depicting the prophet Muhammad were published in a Danish newspapers.</a:t>
            </a:r>
          </a:p>
          <a:p>
            <a:pPr lvl="1">
              <a:defRPr/>
            </a:pPr>
            <a:r>
              <a:rPr lang="en-US" sz="2000" dirty="0">
                <a:latin typeface="Calibri Light" panose="020F0302020204030204" pitchFamily="34" charset="0"/>
              </a:rPr>
              <a:t>Results: Riots  in the middle east targeting especially Danish companies. </a:t>
            </a:r>
            <a:r>
              <a:rPr lang="en-US" sz="2000" dirty="0" err="1">
                <a:latin typeface="Calibri Light" panose="020F0302020204030204" pitchFamily="34" charset="0"/>
              </a:rPr>
              <a:t>Arla</a:t>
            </a:r>
            <a:r>
              <a:rPr lang="en-US" sz="2000" dirty="0">
                <a:latin typeface="Calibri Light" panose="020F0302020204030204" pitchFamily="34" charset="0"/>
              </a:rPr>
              <a:t> Foods – Milk and dairy products company, lost its profitable business in the Middle East (annual sales of $550 millions and growing) and had to cancel the opening of its Saudi dairy factory which was to be opened 2 weeks later. </a:t>
            </a:r>
          </a:p>
          <a:p>
            <a:pPr eaLnBrk="1" hangingPunct="1">
              <a:defRPr/>
            </a:pPr>
            <a:endParaRPr lang="en-US" sz="2400" dirty="0">
              <a:latin typeface="Calibri Light" panose="020F0302020204030204" pitchFamily="34" charset="0"/>
            </a:endParaRPr>
          </a:p>
        </p:txBody>
      </p:sp>
      <p:sp>
        <p:nvSpPr>
          <p:cNvPr id="6146" name="Slide Number Placeholder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28197EE3-9FF5-4CDE-BC08-D7707F13047C}" type="slidenum">
              <a:rPr lang="en-CA" altLang="en-US" sz="1400" smtClean="0"/>
              <a:pPr eaLnBrk="1" hangingPunct="1"/>
              <a:t>4</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a:bodyPr>
          <a:lstStyle/>
          <a:p>
            <a:pPr algn="l">
              <a:defRPr/>
            </a:pPr>
            <a:r>
              <a:rPr lang="en-US" sz="4000" dirty="0"/>
              <a:t> </a:t>
            </a:r>
            <a:r>
              <a:rPr lang="en-US" sz="1900" b="1" cap="all" spc="30" dirty="0">
                <a:solidFill>
                  <a:srgbClr val="0C2344"/>
                </a:solidFill>
                <a:latin typeface="Arial"/>
                <a:ea typeface="MS PGothic" panose="020B0600070205080204" pitchFamily="34" charset="-128"/>
                <a:cs typeface="Arial"/>
              </a:rPr>
              <a:t>Examples of Political Risk 2</a:t>
            </a:r>
          </a:p>
        </p:txBody>
      </p:sp>
      <p:sp>
        <p:nvSpPr>
          <p:cNvPr id="194563" name="Rectangle 3"/>
          <p:cNvSpPr>
            <a:spLocks noGrp="1" noChangeArrowheads="1"/>
          </p:cNvSpPr>
          <p:nvPr>
            <p:ph idx="1"/>
          </p:nvPr>
        </p:nvSpPr>
        <p:spPr/>
        <p:txBody>
          <a:bodyPr>
            <a:normAutofit/>
          </a:bodyPr>
          <a:lstStyle/>
          <a:p>
            <a:pPr eaLnBrk="1" hangingPunct="1">
              <a:defRPr/>
            </a:pPr>
            <a:r>
              <a:rPr lang="en-US" sz="2000" dirty="0">
                <a:latin typeface="Calibri Light" panose="020F0302020204030204" pitchFamily="34" charset="0"/>
              </a:rPr>
              <a:t>In April 2012, the Spanish oil company, </a:t>
            </a:r>
            <a:r>
              <a:rPr lang="en-US" sz="2000" dirty="0" err="1">
                <a:latin typeface="Calibri Light" panose="020F0302020204030204" pitchFamily="34" charset="0"/>
              </a:rPr>
              <a:t>Repsol</a:t>
            </a:r>
            <a:r>
              <a:rPr lang="en-US" sz="2000" dirty="0">
                <a:latin typeface="Calibri Light" panose="020F0302020204030204" pitchFamily="34" charset="0"/>
              </a:rPr>
              <a:t>, had its assets (majority shares in YPF in Argentina) seized by the government of Argentina. It was accused of underinvesting in oil production. In February 2014 it settled with Argentina  for a $5 billion compensation down from the $10 billion it was seeking.</a:t>
            </a:r>
          </a:p>
          <a:p>
            <a:pPr eaLnBrk="1" hangingPunct="1">
              <a:defRPr/>
            </a:pPr>
            <a:endParaRPr lang="en-US" sz="2000" dirty="0">
              <a:latin typeface="Calibri Light" panose="020F0302020204030204" pitchFamily="34" charset="0"/>
            </a:endParaRPr>
          </a:p>
          <a:p>
            <a:pPr eaLnBrk="1" hangingPunct="1">
              <a:defRPr/>
            </a:pPr>
            <a:r>
              <a:rPr lang="en-US" sz="2000" dirty="0">
                <a:latin typeface="Calibri Light" panose="020F0302020204030204" pitchFamily="34" charset="0"/>
              </a:rPr>
              <a:t>Carrefour, a French Retailer, saw violent protests in 2008 in its shops in China after pro-Tibet campaigners disrupted the passage of the Olympic torch through Paris.</a:t>
            </a:r>
          </a:p>
        </p:txBody>
      </p:sp>
      <p:sp>
        <p:nvSpPr>
          <p:cNvPr id="7170" name="Slide Number Placeholder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DB0EE63A-48A8-4848-AF8E-57EB954B49CA}" type="slidenum">
              <a:rPr lang="en-CA" altLang="en-US" sz="1400" smtClean="0"/>
              <a:pPr eaLnBrk="1" hangingPunct="1"/>
              <a:t>5</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algn="l">
              <a:defRPr/>
            </a:pPr>
            <a:r>
              <a:rPr lang="en-US" sz="3600" dirty="0"/>
              <a:t> </a:t>
            </a:r>
            <a:r>
              <a:rPr lang="en-US" sz="1900" b="1" cap="all" spc="30" dirty="0">
                <a:solidFill>
                  <a:srgbClr val="0C2344"/>
                </a:solidFill>
                <a:latin typeface="Arial"/>
                <a:ea typeface="MS PGothic" panose="020B0600070205080204" pitchFamily="34" charset="-128"/>
                <a:cs typeface="Arial"/>
              </a:rPr>
              <a:t>Examples of Political Risk 3</a:t>
            </a:r>
          </a:p>
        </p:txBody>
      </p:sp>
      <p:sp>
        <p:nvSpPr>
          <p:cNvPr id="565251" name="Rectangle 3"/>
          <p:cNvSpPr>
            <a:spLocks noGrp="1" noChangeArrowheads="1"/>
          </p:cNvSpPr>
          <p:nvPr>
            <p:ph idx="1"/>
          </p:nvPr>
        </p:nvSpPr>
        <p:spPr/>
        <p:txBody>
          <a:bodyPr>
            <a:normAutofit/>
          </a:bodyPr>
          <a:lstStyle/>
          <a:p>
            <a:pPr>
              <a:defRPr/>
            </a:pPr>
            <a:r>
              <a:rPr lang="en-US" sz="2000" dirty="0">
                <a:latin typeface="Calibri Light" panose="020F0302020204030204" pitchFamily="34" charset="0"/>
              </a:rPr>
              <a:t>President </a:t>
            </a:r>
            <a:r>
              <a:rPr lang="en-US" sz="2000" dirty="0" err="1">
                <a:latin typeface="Calibri Light" panose="020F0302020204030204" pitchFamily="34" charset="0"/>
              </a:rPr>
              <a:t>Evo</a:t>
            </a:r>
            <a:r>
              <a:rPr lang="en-US" sz="2000" dirty="0">
                <a:latin typeface="Calibri Light" panose="020F0302020204030204" pitchFamily="34" charset="0"/>
              </a:rPr>
              <a:t> Morales ordered soldiers to immediately occupy Bolivia's natural gas fields and threatened to evict foreign companies unless they sign new contracts within six months giving Bolivia majority control over the entire chain of production. (NY Times, May 1, 2006)</a:t>
            </a:r>
          </a:p>
          <a:p>
            <a:pPr>
              <a:defRPr/>
            </a:pPr>
            <a:r>
              <a:rPr lang="en-US" sz="2000" dirty="0">
                <a:latin typeface="Calibri Light" panose="020F0302020204030204" pitchFamily="34" charset="0"/>
              </a:rPr>
              <a:t>BNP Paribas  faced an 8.97 Billion fine in the USA for violating US sanctions</a:t>
            </a:r>
          </a:p>
          <a:p>
            <a:pPr>
              <a:defRPr/>
            </a:pPr>
            <a:r>
              <a:rPr lang="en-US" sz="2000" dirty="0">
                <a:latin typeface="Calibri Light" panose="020F0302020204030204" pitchFamily="34" charset="0"/>
              </a:rPr>
              <a:t>BP fine of up to 18 Billion dollars in the 2010 Deeper Horizon Disaster –under the US Clean Water Act</a:t>
            </a:r>
          </a:p>
          <a:p>
            <a:pPr>
              <a:defRPr/>
            </a:pPr>
            <a:r>
              <a:rPr lang="en-US" sz="2000" dirty="0">
                <a:latin typeface="Calibri Light" panose="020F0302020204030204" pitchFamily="34" charset="0"/>
              </a:rPr>
              <a:t>Hacking of Sony by North Korean hackers releasing embarrassing emails exchanges between executives and sensitive financial information. Forcing cancelation of the release of the movie ‘The Interview’ ridiculing Kim Jong Un, the North Korean leader.</a:t>
            </a:r>
          </a:p>
          <a:p>
            <a:pPr>
              <a:defRPr/>
            </a:pPr>
            <a:endParaRPr lang="en-US" sz="2000" dirty="0">
              <a:latin typeface="Calibri Light" panose="020F0302020204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a:xfrm>
            <a:off x="457200" y="38100"/>
            <a:ext cx="6781800" cy="1143000"/>
          </a:xfrm>
        </p:spPr>
        <p:txBody>
          <a:bodyPr>
            <a:normAutofit/>
          </a:bodyPr>
          <a:lstStyle/>
          <a:p>
            <a:pPr algn="l">
              <a:defRPr/>
            </a:pPr>
            <a:r>
              <a:rPr lang="en-US" sz="1900" b="1" cap="all" spc="30" dirty="0">
                <a:solidFill>
                  <a:srgbClr val="0C2344"/>
                </a:solidFill>
                <a:latin typeface="Arial"/>
                <a:ea typeface="MS PGothic" panose="020B0600070205080204" pitchFamily="34" charset="-128"/>
                <a:cs typeface="Arial"/>
              </a:rPr>
              <a:t>Main Types of Political Risks-Governments as the prime actors</a:t>
            </a:r>
          </a:p>
        </p:txBody>
      </p:sp>
      <p:sp>
        <p:nvSpPr>
          <p:cNvPr id="77827" name="Rectangle 1027"/>
          <p:cNvSpPr>
            <a:spLocks noGrp="1" noChangeArrowheads="1"/>
          </p:cNvSpPr>
          <p:nvPr>
            <p:ph idx="1"/>
          </p:nvPr>
        </p:nvSpPr>
        <p:spPr>
          <a:xfrm>
            <a:off x="533400" y="1143000"/>
            <a:ext cx="7772400" cy="5181600"/>
          </a:xfrm>
        </p:spPr>
        <p:txBody>
          <a:bodyPr/>
          <a:lstStyle/>
          <a:p>
            <a:pPr marL="647700" lvl="1" indent="-476250" eaLnBrk="1" hangingPunct="1">
              <a:buClr>
                <a:schemeClr val="tx2"/>
              </a:buClr>
              <a:buFont typeface="Wingdings" panose="05000000000000000000" pitchFamily="2" charset="2"/>
              <a:buChar char="§"/>
              <a:defRPr/>
            </a:pPr>
            <a:endParaRPr lang="en-US" sz="2000" b="1" dirty="0">
              <a:solidFill>
                <a:schemeClr val="tx2"/>
              </a:solidFill>
              <a:cs typeface="Times New Roman" pitchFamily="18" charset="0"/>
            </a:endParaRPr>
          </a:p>
          <a:p>
            <a:pPr marL="647700" lvl="1" indent="-476250" eaLnBrk="1" hangingPunct="1">
              <a:buClr>
                <a:schemeClr val="tx2"/>
              </a:buClr>
              <a:buFont typeface="Wingdings" panose="05000000000000000000" pitchFamily="2" charset="2"/>
              <a:buChar char="§"/>
              <a:defRPr/>
            </a:pPr>
            <a:endParaRPr lang="en-US" sz="2000" b="1" dirty="0">
              <a:solidFill>
                <a:schemeClr val="tx2"/>
              </a:solidFill>
              <a:cs typeface="Times New Roman" pitchFamily="18" charset="0"/>
            </a:endParaRP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Expropriation-  </a:t>
            </a:r>
            <a:r>
              <a:rPr lang="en-US" sz="2000" b="1" dirty="0">
                <a:solidFill>
                  <a:srgbClr val="FF0000"/>
                </a:solidFill>
                <a:latin typeface="Calibri Light" panose="020F0302020204030204" pitchFamily="34" charset="0"/>
                <a:cs typeface="Times New Roman" pitchFamily="18" charset="0"/>
              </a:rPr>
              <a:t>why there is less of it now?</a:t>
            </a:r>
          </a:p>
          <a:p>
            <a:pPr marL="647700" lvl="1" indent="-476250" eaLnBrk="1" hangingPunct="1">
              <a:buClr>
                <a:schemeClr val="tx2"/>
              </a:buClr>
              <a:buFont typeface="Wingdings" panose="05000000000000000000" pitchFamily="2" charset="2"/>
              <a:buChar char="§"/>
              <a:defRPr/>
            </a:pPr>
            <a:endParaRPr lang="en-US" sz="2000" dirty="0">
              <a:solidFill>
                <a:schemeClr val="tx2"/>
              </a:solidFill>
              <a:latin typeface="Calibri Light" panose="020F0302020204030204" pitchFamily="34" charset="0"/>
              <a:cs typeface="Times New Roman" pitchFamily="18" charset="0"/>
            </a:endParaRP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Selective Regulatory Intervention</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Restrictions on Cross-Border Transfer of Resources</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Taxation Changes</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Investment Restrictions</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Operating Restrictions</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Regulation with Differential Effects on Foreigners</a:t>
            </a:r>
          </a:p>
          <a:p>
            <a:pPr lvl="2" eaLnBrk="1" hangingPunct="1">
              <a:buClr>
                <a:schemeClr val="tx2"/>
              </a:buClr>
              <a:buFont typeface="Times New Roman" pitchFamily="18" charset="0"/>
              <a:buAutoNum type="alphaLcParenR"/>
              <a:defRPr/>
            </a:pPr>
            <a:r>
              <a:rPr lang="en-US" sz="2000" b="1" dirty="0">
                <a:latin typeface="Calibri Light" panose="020F0302020204030204" pitchFamily="34" charset="0"/>
                <a:cs typeface="Times New Roman" pitchFamily="18" charset="0"/>
              </a:rPr>
              <a:t> Predatory use of regulations and law suits by governments to extort foreign companies</a:t>
            </a:r>
          </a:p>
          <a:p>
            <a:pPr marL="647700" lvl="1" indent="-476250" eaLnBrk="1" hangingPunct="1">
              <a:buClr>
                <a:schemeClr val="tx2"/>
              </a:buClr>
              <a:buFontTx/>
              <a:buNone/>
              <a:defRPr/>
            </a:pPr>
            <a:endParaRPr lang="en-US" sz="2000" b="1" dirty="0">
              <a:solidFill>
                <a:schemeClr val="tx2"/>
              </a:solidFill>
              <a:cs typeface="Times New Roman" pitchFamily="18" charset="0"/>
            </a:endParaRPr>
          </a:p>
        </p:txBody>
      </p:sp>
      <p:sp>
        <p:nvSpPr>
          <p:cNvPr id="10242" name="Rectangle 1035"/>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0665A22F-28C7-4315-8658-6AF2D0926E97}" type="slidenum">
              <a:rPr lang="en-CA" altLang="en-US" sz="1400" smtClean="0">
                <a:solidFill>
                  <a:srgbClr val="FFFFFF"/>
                </a:solidFill>
              </a:rPr>
              <a:pPr eaLnBrk="1" hangingPunct="1"/>
              <a:t>7</a:t>
            </a:fld>
            <a:endParaRPr lang="en-CA" altLang="en-US" sz="1400">
              <a:solidFill>
                <a:srgbClr val="FFFFFF"/>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pPr algn="l" eaLnBrk="1" hangingPunct="1">
              <a:defRPr/>
            </a:pPr>
            <a:r>
              <a:rPr lang="en-US" sz="1900" b="1" cap="all" spc="30" dirty="0">
                <a:solidFill>
                  <a:srgbClr val="0C2344"/>
                </a:solidFill>
                <a:latin typeface="Arial"/>
                <a:ea typeface="MS PGothic" panose="020B0600070205080204" pitchFamily="34" charset="-128"/>
                <a:cs typeface="Arial"/>
              </a:rPr>
              <a:t>Main Types of Political Risks (Continued)</a:t>
            </a:r>
          </a:p>
        </p:txBody>
      </p:sp>
      <p:sp>
        <p:nvSpPr>
          <p:cNvPr id="3" name="Content Placeholder 2"/>
          <p:cNvSpPr>
            <a:spLocks noGrp="1"/>
          </p:cNvSpPr>
          <p:nvPr>
            <p:ph idx="1"/>
          </p:nvPr>
        </p:nvSpPr>
        <p:spPr/>
        <p:txBody>
          <a:bodyPr/>
          <a:lstStyle/>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Non – Neutrality of the Legal Environment</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Changes in International and Regional Conventions</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Contract cancelation / repudiation by host governments </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War</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Cyber War</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“Crossfire” Problems and Extraterritoriality</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Trade dispute retaliation</a:t>
            </a:r>
          </a:p>
          <a:p>
            <a:pPr marL="647700" lvl="1" indent="-476250" eaLnBrk="1" hangingPunct="1">
              <a:buClr>
                <a:schemeClr val="tx2"/>
              </a:buClr>
              <a:buFont typeface="Wingdings" panose="05000000000000000000" pitchFamily="2" charset="2"/>
              <a:buChar char="§"/>
              <a:defRPr/>
            </a:pPr>
            <a:r>
              <a:rPr lang="en-US" sz="2000" b="1" dirty="0">
                <a:solidFill>
                  <a:schemeClr val="tx2"/>
                </a:solidFill>
                <a:latin typeface="Calibri Light" panose="020F0302020204030204" pitchFamily="34" charset="0"/>
                <a:cs typeface="Times New Roman" pitchFamily="18" charset="0"/>
              </a:rPr>
              <a:t>Implementation by a foreign country  of WTO  panel decisions authorizing governments to impose sanctions against one’s home country that affect exports from one’s sector though that sector was not involved in the dispute.</a:t>
            </a:r>
          </a:p>
          <a:p>
            <a:pPr marL="571500" lvl="2" indent="0" eaLnBrk="1" hangingPunct="1">
              <a:buClr>
                <a:schemeClr val="tx2"/>
              </a:buClr>
              <a:buNone/>
              <a:defRPr/>
            </a:pPr>
            <a:r>
              <a:rPr lang="en-US" sz="2000" b="1" dirty="0">
                <a:latin typeface="Calibri Light" panose="020F0302020204030204" pitchFamily="34" charset="0"/>
                <a:cs typeface="Times New Roman" pitchFamily="18" charset="0"/>
              </a:rPr>
              <a:t>	</a:t>
            </a:r>
          </a:p>
          <a:p>
            <a:pPr marL="571500" lvl="2" indent="0" eaLnBrk="1" hangingPunct="1">
              <a:buClr>
                <a:schemeClr val="tx2"/>
              </a:buClr>
              <a:buNone/>
              <a:defRPr/>
            </a:pPr>
            <a:endParaRPr lang="en-US" sz="2000" b="1" dirty="0">
              <a:cs typeface="Times New Roman" pitchFamily="18" charset="0"/>
            </a:endParaRPr>
          </a:p>
          <a:p>
            <a:pPr marL="571500" lvl="2" indent="0" eaLnBrk="1" hangingPunct="1">
              <a:buClr>
                <a:schemeClr val="tx2"/>
              </a:buClr>
              <a:buNone/>
              <a:defRPr/>
            </a:pPr>
            <a:endParaRPr lang="en-US" sz="2000" b="1" dirty="0">
              <a:cs typeface="Times New Roman" pitchFamily="18" charset="0"/>
            </a:endParaRPr>
          </a:p>
          <a:p>
            <a:pPr marL="571500" lvl="2" indent="0">
              <a:buClr>
                <a:schemeClr val="tx2"/>
              </a:buClr>
              <a:buNone/>
              <a:defRPr/>
            </a:pPr>
            <a:endParaRPr lang="en-US" sz="2000" b="1" dirty="0">
              <a:cs typeface="Times New Roman" pitchFamily="18" charset="0"/>
            </a:endParaRPr>
          </a:p>
          <a:p>
            <a:pPr marL="571500" lvl="2" indent="0">
              <a:buClr>
                <a:schemeClr val="tx2"/>
              </a:buClr>
              <a:buNone/>
              <a:defRPr/>
            </a:pPr>
            <a:endParaRPr lang="en-US" sz="2000" b="1" dirty="0">
              <a:cs typeface="Times New Roman" pitchFamily="18" charset="0"/>
            </a:endParaRPr>
          </a:p>
          <a:p>
            <a:pPr marL="571500" lvl="2" indent="0">
              <a:buClr>
                <a:schemeClr val="tx2"/>
              </a:buClr>
              <a:buNone/>
              <a:defRPr/>
            </a:pPr>
            <a:endParaRPr lang="en-US" sz="2000" b="1" dirty="0">
              <a:cs typeface="Times New Roman" pitchFamily="18" charset="0"/>
            </a:endParaRPr>
          </a:p>
          <a:p>
            <a:pPr marL="571500" lvl="2" indent="0" eaLnBrk="1" hangingPunct="1">
              <a:buClr>
                <a:schemeClr val="tx2"/>
              </a:buClr>
              <a:buNone/>
              <a:defRPr/>
            </a:pPr>
            <a:endParaRPr lang="en-US" sz="2000" b="1" dirty="0">
              <a:cs typeface="Times New Roman" pitchFamily="18" charset="0"/>
            </a:endParaRPr>
          </a:p>
          <a:p>
            <a:endParaRPr lang="en-CA" dirty="0"/>
          </a:p>
        </p:txBody>
      </p:sp>
      <p:sp>
        <p:nvSpPr>
          <p:cNvPr id="11266" name="Rectangle 1035"/>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3E18D19D-B134-42B9-8EF8-661A74281288}" type="slidenum">
              <a:rPr lang="en-CA" altLang="en-US" sz="1400" smtClean="0">
                <a:solidFill>
                  <a:srgbClr val="FFFFFF"/>
                </a:solidFill>
              </a:rPr>
              <a:pPr eaLnBrk="1" hangingPunct="1"/>
              <a:t>8</a:t>
            </a:fld>
            <a:endParaRPr lang="en-CA" altLang="en-US" sz="1400">
              <a:solidFill>
                <a:srgbClr val="FFFFFF"/>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219200"/>
          </a:xfrm>
        </p:spPr>
        <p:txBody>
          <a:bodyPr>
            <a:normAutofit/>
          </a:bodyPr>
          <a:lstStyle/>
          <a:p>
            <a:pPr algn="l">
              <a:defRPr/>
            </a:pPr>
            <a:r>
              <a:rPr lang="en-US" sz="1900" b="1" cap="all" spc="30" dirty="0">
                <a:solidFill>
                  <a:srgbClr val="0C2344"/>
                </a:solidFill>
                <a:latin typeface="Arial"/>
                <a:ea typeface="MS PGothic" panose="020B0600070205080204" pitchFamily="34" charset="-128"/>
                <a:cs typeface="Arial"/>
              </a:rPr>
              <a:t>Non – governmental actors (examples)</a:t>
            </a:r>
          </a:p>
        </p:txBody>
      </p:sp>
      <p:sp>
        <p:nvSpPr>
          <p:cNvPr id="3" name="Content Placeholder 2"/>
          <p:cNvSpPr>
            <a:spLocks noGrp="1"/>
          </p:cNvSpPr>
          <p:nvPr>
            <p:ph idx="1"/>
          </p:nvPr>
        </p:nvSpPr>
        <p:spPr>
          <a:xfrm>
            <a:off x="685800" y="1447800"/>
            <a:ext cx="7772400" cy="4454525"/>
          </a:xfrm>
        </p:spPr>
        <p:txBody>
          <a:bodyPr>
            <a:normAutofit/>
          </a:bodyPr>
          <a:lstStyle/>
          <a:p>
            <a:pPr>
              <a:defRPr/>
            </a:pPr>
            <a:r>
              <a:rPr lang="en-US" sz="2000" dirty="0">
                <a:latin typeface="Calibri Light" panose="020F0302020204030204" pitchFamily="34" charset="0"/>
              </a:rPr>
              <a:t>Destruction of assets by terrorists/insurgents/disgruntled locals</a:t>
            </a:r>
          </a:p>
          <a:p>
            <a:pPr>
              <a:defRPr/>
            </a:pPr>
            <a:r>
              <a:rPr lang="en-US" sz="2000" dirty="0">
                <a:latin typeface="Calibri Light" panose="020F0302020204030204" pitchFamily="34" charset="0"/>
              </a:rPr>
              <a:t>Kidnapping/hostage-taking/assassination of personnel</a:t>
            </a:r>
          </a:p>
          <a:p>
            <a:pPr>
              <a:defRPr/>
            </a:pPr>
            <a:r>
              <a:rPr lang="en-US" sz="2000" dirty="0">
                <a:latin typeface="Calibri Light" panose="020F0302020204030204" pitchFamily="34" charset="0"/>
              </a:rPr>
              <a:t>Civil unrest resulting in disruption of business, bad publicity, etc.</a:t>
            </a:r>
          </a:p>
          <a:p>
            <a:pPr>
              <a:defRPr/>
            </a:pPr>
            <a:r>
              <a:rPr lang="en-US" sz="2000" dirty="0">
                <a:latin typeface="Calibri Light" panose="020F0302020204030204" pitchFamily="34" charset="0"/>
              </a:rPr>
              <a:t>Boycotts </a:t>
            </a:r>
          </a:p>
          <a:p>
            <a:pPr>
              <a:defRPr/>
            </a:pPr>
            <a:r>
              <a:rPr lang="en-US" sz="2000" dirty="0">
                <a:latin typeface="Calibri Light" panose="020F0302020204030204" pitchFamily="34" charset="0"/>
              </a:rPr>
              <a:t>Cyber attacks by other governments and terrorists</a:t>
            </a:r>
          </a:p>
        </p:txBody>
      </p:sp>
      <p:sp>
        <p:nvSpPr>
          <p:cNvPr id="13316" name="Slide Number Placeholder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05A831A1-F052-415B-BA3A-98C18D83E5A5}" type="slidenum">
              <a:rPr lang="en-CA" altLang="en-US" sz="1400" smtClean="0"/>
              <a:pPr eaLnBrk="1" hangingPunct="1"/>
              <a:t>9</a:t>
            </a:fld>
            <a:endParaRPr lang="en-CA" altLang="en-US" sz="14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304800"/>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3020</TotalTime>
  <Words>1779</Words>
  <Application>Microsoft Office PowerPoint</Application>
  <PresentationFormat>On-screen Show (4:3)</PresentationFormat>
  <Paragraphs>215</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Times New Roman</vt:lpstr>
      <vt:lpstr>Whitney Book</vt:lpstr>
      <vt:lpstr>WhitneyHTF-Bold</vt:lpstr>
      <vt:lpstr>Wingdings</vt:lpstr>
      <vt:lpstr>Office Theme</vt:lpstr>
      <vt:lpstr>PowerPoint Presentation</vt:lpstr>
      <vt:lpstr>Micro versus Macro Political risk</vt:lpstr>
      <vt:lpstr> Definition and Classification of Political Risk </vt:lpstr>
      <vt:lpstr> Examples of Political Risk</vt:lpstr>
      <vt:lpstr> Examples of Political Risk 2</vt:lpstr>
      <vt:lpstr> Examples of Political Risk 3</vt:lpstr>
      <vt:lpstr>Main Types of Political Risks-Governments as the prime actors</vt:lpstr>
      <vt:lpstr>Main Types of Political Risks (Continued)</vt:lpstr>
      <vt:lpstr>Non – governmental actors (examples)</vt:lpstr>
      <vt:lpstr>The political risk analysis process</vt:lpstr>
      <vt:lpstr>PowerPoint Presentation</vt:lpstr>
      <vt:lpstr>PowerPoint Presentation</vt:lpstr>
      <vt:lpstr>  The Economist Method Political Risk Service (PRS) -- 100 points </vt:lpstr>
      <vt:lpstr>Sources of information for scanning</vt:lpstr>
      <vt:lpstr> Micro-Analysis</vt:lpstr>
      <vt:lpstr>What do host governments often want from foreign investors (MNEs)?</vt:lpstr>
      <vt:lpstr>How do governments get what they want from the MNEs?</vt:lpstr>
      <vt:lpstr>Other Government Objectives: Internal Politics, social policies and Security Concerns</vt:lpstr>
      <vt:lpstr>Other groups that can generate political risk for some multinationals</vt:lpstr>
      <vt:lpstr>What gives a government the bargaining power it wants?</vt:lpstr>
      <vt:lpstr>Analysis and Strategy: A Summary</vt:lpstr>
      <vt:lpstr>How can the MNE improve its own strategic position?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Risk and Political Risk Assessment</dc:title>
  <dc:subject>Lecture 7 May 13th</dc:subject>
  <dc:creator>Oana Branzei &amp; Ilan Vertinsky</dc:creator>
  <cp:lastModifiedBy>Vertinsky, Ilan</cp:lastModifiedBy>
  <cp:revision>561</cp:revision>
  <cp:lastPrinted>2001-02-01T21:58:30Z</cp:lastPrinted>
  <dcterms:created xsi:type="dcterms:W3CDTF">1997-06-28T03:55:55Z</dcterms:created>
  <dcterms:modified xsi:type="dcterms:W3CDTF">2025-03-18T21:57:09Z</dcterms:modified>
  <cp:category>BAIM 502, 2003</cp:category>
</cp:coreProperties>
</file>