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594" r:id="rId2"/>
    <p:sldId id="690" r:id="rId3"/>
    <p:sldId id="670" r:id="rId4"/>
    <p:sldId id="671" r:id="rId5"/>
    <p:sldId id="691" r:id="rId6"/>
    <p:sldId id="683" r:id="rId7"/>
    <p:sldId id="673" r:id="rId8"/>
    <p:sldId id="674" r:id="rId9"/>
    <p:sldId id="684" r:id="rId10"/>
    <p:sldId id="692" r:id="rId11"/>
    <p:sldId id="685" r:id="rId12"/>
    <p:sldId id="693" r:id="rId13"/>
    <p:sldId id="694" r:id="rId14"/>
    <p:sldId id="696" r:id="rId15"/>
    <p:sldId id="680"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tinsky, Ilan" initials="VI" lastIdx="1" clrIdx="0">
    <p:extLst>
      <p:ext uri="{19B8F6BF-5375-455C-9EA6-DF929625EA0E}">
        <p15:presenceInfo xmlns:p15="http://schemas.microsoft.com/office/powerpoint/2012/main" userId="S-1-5-21-3458574638-2780845101-4193349012-1681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7" autoAdjust="0"/>
    <p:restoredTop sz="94719" autoAdjust="0"/>
  </p:normalViewPr>
  <p:slideViewPr>
    <p:cSldViewPr snapToGrid="0">
      <p:cViewPr varScale="1">
        <p:scale>
          <a:sx n="107" d="100"/>
          <a:sy n="107" d="100"/>
        </p:scale>
        <p:origin x="63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4A8EDAA-F52B-084D-BABB-11AA12282F8E}" type="datetimeFigureOut">
              <a:rPr lang="en-US" smtClean="0"/>
              <a:t>3/11/2025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E02BBB6E-E24E-E94A-AAEB-FEC14A5214FB}" type="slidenum">
              <a:rPr lang="en-US" smtClean="0"/>
              <a:t>‹#›</a:t>
            </a:fld>
            <a:endParaRPr lang="en-US"/>
          </a:p>
        </p:txBody>
      </p:sp>
    </p:spTree>
    <p:extLst>
      <p:ext uri="{BB962C8B-B14F-4D97-AF65-F5344CB8AC3E}">
        <p14:creationId xmlns:p14="http://schemas.microsoft.com/office/powerpoint/2010/main" val="127671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FA612FDE-7A0E-ECA8-2AD9-A65A40B71267}"/>
              </a:ext>
            </a:extLst>
          </p:cNvPr>
          <p:cNvSpPr>
            <a:spLocks noGrp="1" noRot="1" noChangeAspect="1" noChangeArrowheads="1" noTextEdit="1"/>
          </p:cNvSpPr>
          <p:nvPr>
            <p:ph type="sldImg"/>
          </p:nvPr>
        </p:nvSpPr>
        <p:spPr>
          <a:ln/>
        </p:spPr>
      </p:sp>
      <p:sp>
        <p:nvSpPr>
          <p:cNvPr id="51202" name="Notes Placeholder 2">
            <a:extLst>
              <a:ext uri="{FF2B5EF4-FFF2-40B4-BE49-F238E27FC236}">
                <a16:creationId xmlns:a16="http://schemas.microsoft.com/office/drawing/2014/main" id="{1B49A82C-5805-2C80-EB04-5784900C2A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latin typeface="Arial" panose="020B0604020202020204" pitchFamily="34" charset="0"/>
            </a:endParaRPr>
          </a:p>
        </p:txBody>
      </p:sp>
      <p:sp>
        <p:nvSpPr>
          <p:cNvPr id="51203" name="Slide Number Placeholder 3">
            <a:extLst>
              <a:ext uri="{FF2B5EF4-FFF2-40B4-BE49-F238E27FC236}">
                <a16:creationId xmlns:a16="http://schemas.microsoft.com/office/drawing/2014/main" id="{876993D1-72CC-7DD7-E64A-685F19685CA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fld id="{2A6AEAA2-8DD7-A645-9733-F5023DDC67CC}" type="slidenum">
              <a:rPr lang="zh-CN" altLang="en-US" b="0" smtClean="0">
                <a:latin typeface="Arial" panose="020B0604020202020204" pitchFamily="34" charset="0"/>
                <a:ea typeface="SimSun" panose="02010600030101010101" pitchFamily="2" charset="-122"/>
              </a:rPr>
              <a:pPr/>
              <a:t>3</a:t>
            </a:fld>
            <a:endParaRPr lang="en-US" altLang="zh-CN" b="0">
              <a:latin typeface="Arial" panose="020B0604020202020204" pitchFamily="34" charset="0"/>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9580FAE1-251E-6F1A-4366-B687A09D8A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55650" indent="-290513">
              <a:spcBef>
                <a:spcPct val="30000"/>
              </a:spcBef>
              <a:defRPr sz="1200">
                <a:solidFill>
                  <a:schemeClr val="tx1"/>
                </a:solidFill>
                <a:latin typeface="Arial" panose="020B0604020202020204" pitchFamily="34" charset="0"/>
                <a:ea typeface="MS PGothic" panose="020B0600070205080204" pitchFamily="34" charset="-128"/>
              </a:defRPr>
            </a:lvl2pPr>
            <a:lvl3pPr marL="1163638" indent="-231775">
              <a:spcBef>
                <a:spcPct val="30000"/>
              </a:spcBef>
              <a:defRPr sz="1200">
                <a:solidFill>
                  <a:schemeClr val="tx1"/>
                </a:solidFill>
                <a:latin typeface="Arial" panose="020B0604020202020204" pitchFamily="34" charset="0"/>
                <a:ea typeface="MS PGothic" panose="020B0600070205080204" pitchFamily="34" charset="-128"/>
              </a:defRPr>
            </a:lvl3pPr>
            <a:lvl4pPr marL="1630363" indent="-231775">
              <a:spcBef>
                <a:spcPct val="30000"/>
              </a:spcBef>
              <a:defRPr sz="1200">
                <a:solidFill>
                  <a:schemeClr val="tx1"/>
                </a:solidFill>
                <a:latin typeface="Arial" panose="020B0604020202020204" pitchFamily="34" charset="0"/>
                <a:ea typeface="MS PGothic" panose="020B0600070205080204" pitchFamily="34" charset="-128"/>
              </a:defRPr>
            </a:lvl4pPr>
            <a:lvl5pPr marL="2095500" indent="-231775">
              <a:spcBef>
                <a:spcPct val="30000"/>
              </a:spcBef>
              <a:defRPr sz="1200">
                <a:solidFill>
                  <a:schemeClr val="tx1"/>
                </a:solidFill>
                <a:latin typeface="Arial" panose="020B0604020202020204" pitchFamily="34" charset="0"/>
                <a:ea typeface="MS PGothic" panose="020B0600070205080204" pitchFamily="34" charset="-128"/>
              </a:defRPr>
            </a:lvl5pPr>
            <a:lvl6pPr marL="2552700" indent="-2317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09900" indent="-2317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67100" indent="-2317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924300" indent="-2317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D0997FB-CF93-9543-9E0C-7B98CF7DA100}" type="slidenum">
              <a:rPr lang="en-US" altLang="ko-KR" smtClean="0">
                <a:solidFill>
                  <a:srgbClr val="000000"/>
                </a:solidFill>
                <a:ea typeface="SimSun" panose="02010600030101010101" pitchFamily="2" charset="-122"/>
                <a:cs typeface="Times New Roman" panose="02020603050405020304" pitchFamily="18" charset="0"/>
              </a:rPr>
              <a:pPr>
                <a:spcBef>
                  <a:spcPct val="0"/>
                </a:spcBef>
              </a:pPr>
              <a:t>4</a:t>
            </a:fld>
            <a:endParaRPr lang="en-US" altLang="ko-KR">
              <a:solidFill>
                <a:srgbClr val="000000"/>
              </a:solidFill>
              <a:ea typeface="SimSun" panose="02010600030101010101" pitchFamily="2" charset="-122"/>
              <a:cs typeface="Times New Roman" panose="02020603050405020304" pitchFamily="18" charset="0"/>
            </a:endParaRPr>
          </a:p>
        </p:txBody>
      </p:sp>
      <p:sp>
        <p:nvSpPr>
          <p:cNvPr id="53250" name="Rectangle 2">
            <a:extLst>
              <a:ext uri="{FF2B5EF4-FFF2-40B4-BE49-F238E27FC236}">
                <a16:creationId xmlns:a16="http://schemas.microsoft.com/office/drawing/2014/main" id="{4BCFDDB4-DE82-F075-B63B-4634AE4B7D87}"/>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F3A0C26E-A594-F8C5-8D24-7122531AC36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0BC78F23-387D-0DEE-ED7D-E774D2E785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55650" indent="-290513">
              <a:spcBef>
                <a:spcPct val="30000"/>
              </a:spcBef>
              <a:defRPr sz="1200">
                <a:solidFill>
                  <a:schemeClr val="tx1"/>
                </a:solidFill>
                <a:latin typeface="Arial" panose="020B0604020202020204" pitchFamily="34" charset="0"/>
                <a:ea typeface="MS PGothic" panose="020B0600070205080204" pitchFamily="34" charset="-128"/>
              </a:defRPr>
            </a:lvl2pPr>
            <a:lvl3pPr marL="1163638" indent="-231775">
              <a:spcBef>
                <a:spcPct val="30000"/>
              </a:spcBef>
              <a:defRPr sz="1200">
                <a:solidFill>
                  <a:schemeClr val="tx1"/>
                </a:solidFill>
                <a:latin typeface="Arial" panose="020B0604020202020204" pitchFamily="34" charset="0"/>
                <a:ea typeface="MS PGothic" panose="020B0600070205080204" pitchFamily="34" charset="-128"/>
              </a:defRPr>
            </a:lvl3pPr>
            <a:lvl4pPr marL="1630363" indent="-231775">
              <a:spcBef>
                <a:spcPct val="30000"/>
              </a:spcBef>
              <a:defRPr sz="1200">
                <a:solidFill>
                  <a:schemeClr val="tx1"/>
                </a:solidFill>
                <a:latin typeface="Arial" panose="020B0604020202020204" pitchFamily="34" charset="0"/>
                <a:ea typeface="MS PGothic" panose="020B0600070205080204" pitchFamily="34" charset="-128"/>
              </a:defRPr>
            </a:lvl4pPr>
            <a:lvl5pPr marL="2095500" indent="-231775">
              <a:spcBef>
                <a:spcPct val="30000"/>
              </a:spcBef>
              <a:defRPr sz="1200">
                <a:solidFill>
                  <a:schemeClr val="tx1"/>
                </a:solidFill>
                <a:latin typeface="Arial" panose="020B0604020202020204" pitchFamily="34" charset="0"/>
                <a:ea typeface="MS PGothic" panose="020B0600070205080204" pitchFamily="34" charset="-128"/>
              </a:defRPr>
            </a:lvl5pPr>
            <a:lvl6pPr marL="2552700" indent="-2317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09900" indent="-2317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67100" indent="-2317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924300" indent="-2317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03EAD75-651B-F841-B06E-A7FC7CEAB147}" type="slidenum">
              <a:rPr lang="en-US" altLang="en-US" smtClean="0">
                <a:latin typeface="Times New Roman" panose="02020603050405020304" pitchFamily="18" charset="0"/>
                <a:ea typeface="SimSun" panose="02010600030101010101" pitchFamily="2" charset="-122"/>
                <a:cs typeface="Times New Roman" panose="02020603050405020304" pitchFamily="18" charset="0"/>
              </a:rPr>
              <a:pPr>
                <a:spcBef>
                  <a:spcPct val="0"/>
                </a:spcBef>
              </a:pPr>
              <a:t>7</a:t>
            </a:fld>
            <a:endParaRPr lang="en-US"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57346" name="Rectangle 2">
            <a:extLst>
              <a:ext uri="{FF2B5EF4-FFF2-40B4-BE49-F238E27FC236}">
                <a16:creationId xmlns:a16="http://schemas.microsoft.com/office/drawing/2014/main" id="{83C21DCD-67B0-AB49-5395-8684E05D72FE}"/>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54F9A500-BDB6-FD08-034E-62B1EC8A646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B4670AA8-CF5D-2A26-5C36-62B220508833}"/>
              </a:ext>
            </a:extLst>
          </p:cNvPr>
          <p:cNvSpPr>
            <a:spLocks noGrp="1" noRot="1" noChangeAspect="1" noChangeArrowheads="1" noTextEdit="1"/>
          </p:cNvSpPr>
          <p:nvPr>
            <p:ph type="sldImg"/>
          </p:nvPr>
        </p:nvSpPr>
        <p:spPr>
          <a:ln/>
        </p:spPr>
      </p:sp>
      <p:sp>
        <p:nvSpPr>
          <p:cNvPr id="60418" name="Notes Placeholder 2">
            <a:extLst>
              <a:ext uri="{FF2B5EF4-FFF2-40B4-BE49-F238E27FC236}">
                <a16:creationId xmlns:a16="http://schemas.microsoft.com/office/drawing/2014/main" id="{DEA90CAB-589F-2DA6-3D7F-E2557177260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latin typeface="Arial" panose="020B0604020202020204" pitchFamily="34" charset="0"/>
            </a:endParaRPr>
          </a:p>
        </p:txBody>
      </p:sp>
      <p:sp>
        <p:nvSpPr>
          <p:cNvPr id="60419" name="Slide Number Placeholder 3">
            <a:extLst>
              <a:ext uri="{FF2B5EF4-FFF2-40B4-BE49-F238E27FC236}">
                <a16:creationId xmlns:a16="http://schemas.microsoft.com/office/drawing/2014/main" id="{7D04EA38-6DD3-7CE7-5B3F-A883BCBA90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fld id="{BD086033-5C95-974C-BD4C-CB95D8B4E98A}" type="slidenum">
              <a:rPr lang="zh-CN" altLang="en-US" b="0" smtClean="0">
                <a:latin typeface="Arial" panose="020B0604020202020204" pitchFamily="34" charset="0"/>
                <a:ea typeface="SimSun" panose="02010600030101010101" pitchFamily="2" charset="-122"/>
              </a:rPr>
              <a:pPr/>
              <a:t>9</a:t>
            </a:fld>
            <a:endParaRPr lang="en-US" altLang="zh-CN" b="0">
              <a:latin typeface="Arial" panose="020B0604020202020204" pitchFamily="34" charset="0"/>
              <a:ea typeface="SimSun"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7301E334-4F41-088D-078B-7A9BFA2D1B0D}"/>
              </a:ext>
            </a:extLst>
          </p:cNvPr>
          <p:cNvSpPr>
            <a:spLocks noGrp="1" noRot="1" noChangeAspect="1" noChangeArrowheads="1" noTextEdit="1"/>
          </p:cNvSpPr>
          <p:nvPr>
            <p:ph type="sldImg"/>
          </p:nvPr>
        </p:nvSpPr>
        <p:spPr>
          <a:ln/>
        </p:spPr>
      </p:sp>
      <p:sp>
        <p:nvSpPr>
          <p:cNvPr id="64514" name="Notes Placeholder 2">
            <a:extLst>
              <a:ext uri="{FF2B5EF4-FFF2-40B4-BE49-F238E27FC236}">
                <a16:creationId xmlns:a16="http://schemas.microsoft.com/office/drawing/2014/main" id="{655C6082-E741-664E-5A8A-1F6A136EE05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a:latin typeface="Arial" panose="020B0604020202020204" pitchFamily="34" charset="0"/>
            </a:endParaRPr>
          </a:p>
        </p:txBody>
      </p:sp>
      <p:sp>
        <p:nvSpPr>
          <p:cNvPr id="64515" name="Slide Number Placeholder 3">
            <a:extLst>
              <a:ext uri="{FF2B5EF4-FFF2-40B4-BE49-F238E27FC236}">
                <a16:creationId xmlns:a16="http://schemas.microsoft.com/office/drawing/2014/main" id="{9DF2A54D-65EB-3B29-EB8A-A196C09100C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fld id="{C9C063B2-0C3A-8340-8E2A-C6FA9F2FB0E8}" type="slidenum">
              <a:rPr lang="zh-CN" altLang="en-US" b="0" smtClean="0">
                <a:latin typeface="Arial" panose="020B0604020202020204" pitchFamily="34" charset="0"/>
                <a:ea typeface="SimSun" panose="02010600030101010101" pitchFamily="2" charset="-122"/>
              </a:rPr>
              <a:pPr/>
              <a:t>12</a:t>
            </a:fld>
            <a:endParaRPr lang="en-US" altLang="zh-CN" b="0">
              <a:latin typeface="Arial" panose="020B0604020202020204" pitchFamily="34" charset="0"/>
              <a:ea typeface="SimSun"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FDE770AF-56E4-C111-D281-40C9AACB9904}"/>
              </a:ext>
            </a:extLst>
          </p:cNvPr>
          <p:cNvSpPr>
            <a:spLocks noGrp="1" noRot="1" noChangeAspect="1" noChangeArrowheads="1" noTextEdit="1"/>
          </p:cNvSpPr>
          <p:nvPr>
            <p:ph type="sldImg"/>
          </p:nvPr>
        </p:nvSpPr>
        <p:spPr>
          <a:ln/>
        </p:spPr>
      </p:sp>
      <p:sp>
        <p:nvSpPr>
          <p:cNvPr id="66562" name="Notes Placeholder 2">
            <a:extLst>
              <a:ext uri="{FF2B5EF4-FFF2-40B4-BE49-F238E27FC236}">
                <a16:creationId xmlns:a16="http://schemas.microsoft.com/office/drawing/2014/main" id="{DAFDA10F-998D-9FBC-4C42-58F92EFBD75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EMCs Are Typically small and stand-alone companies with limited resources .Some may straggle to warehouse a companies’s products  or offer in- house financing. They also tend to deal with only a few profitable products..</a:t>
            </a:r>
            <a:endParaRPr lang="en-CA" altLang="en-US">
              <a:latin typeface="Arial" panose="020B0604020202020204" pitchFamily="34" charset="0"/>
            </a:endParaRPr>
          </a:p>
        </p:txBody>
      </p:sp>
      <p:sp>
        <p:nvSpPr>
          <p:cNvPr id="66563" name="Slide Number Placeholder 3">
            <a:extLst>
              <a:ext uri="{FF2B5EF4-FFF2-40B4-BE49-F238E27FC236}">
                <a16:creationId xmlns:a16="http://schemas.microsoft.com/office/drawing/2014/main" id="{3CAB09CD-37E6-A9BC-755D-A05BE67BEDF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MS PGothic" panose="020B0600070205080204" pitchFamily="34" charset="-128"/>
              </a:defRPr>
            </a:lvl1pPr>
            <a:lvl2pPr marL="742950" indent="-285750">
              <a:defRPr b="1">
                <a:solidFill>
                  <a:schemeClr val="tx1"/>
                </a:solidFill>
                <a:latin typeface="Tahoma" panose="020B0604030504040204" pitchFamily="34" charset="0"/>
                <a:ea typeface="MS PGothic" panose="020B0600070205080204" pitchFamily="34" charset="-128"/>
              </a:defRPr>
            </a:lvl2pPr>
            <a:lvl3pPr marL="1143000" indent="-228600">
              <a:defRPr b="1">
                <a:solidFill>
                  <a:schemeClr val="tx1"/>
                </a:solidFill>
                <a:latin typeface="Tahoma" panose="020B0604030504040204" pitchFamily="34" charset="0"/>
                <a:ea typeface="MS PGothic" panose="020B0600070205080204" pitchFamily="34" charset="-128"/>
              </a:defRPr>
            </a:lvl3pPr>
            <a:lvl4pPr marL="1600200" indent="-228600">
              <a:defRPr b="1">
                <a:solidFill>
                  <a:schemeClr val="tx1"/>
                </a:solidFill>
                <a:latin typeface="Tahoma" panose="020B0604030504040204" pitchFamily="34" charset="0"/>
                <a:ea typeface="MS PGothic" panose="020B0600070205080204" pitchFamily="34" charset="-128"/>
              </a:defRPr>
            </a:lvl4pPr>
            <a:lvl5pPr marL="2057400" indent="-228600">
              <a:defRPr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MS PGothic" panose="020B0600070205080204" pitchFamily="34" charset="-128"/>
              </a:defRPr>
            </a:lvl9pPr>
          </a:lstStyle>
          <a:p>
            <a:fld id="{EF3D6AF9-DDC5-BF48-BE70-2AA3E6FE63AE}" type="slidenum">
              <a:rPr lang="zh-CN" altLang="en-US" b="0" smtClean="0">
                <a:latin typeface="Arial" panose="020B0604020202020204" pitchFamily="34" charset="0"/>
                <a:ea typeface="SimSun" panose="02010600030101010101" pitchFamily="2" charset="-122"/>
              </a:rPr>
              <a:pPr/>
              <a:t>13</a:t>
            </a:fld>
            <a:endParaRPr lang="en-US" altLang="zh-CN" b="0">
              <a:latin typeface="Arial" panose="020B0604020202020204" pitchFamily="34" charset="0"/>
              <a:ea typeface="SimSun"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1F41CDD7-71F4-3D30-B79D-EEE8FF44439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55650" indent="-290513">
              <a:spcBef>
                <a:spcPct val="30000"/>
              </a:spcBef>
              <a:defRPr sz="1200">
                <a:solidFill>
                  <a:schemeClr val="tx1"/>
                </a:solidFill>
                <a:latin typeface="Arial" panose="020B0604020202020204" pitchFamily="34" charset="0"/>
                <a:ea typeface="MS PGothic" panose="020B0600070205080204" pitchFamily="34" charset="-128"/>
              </a:defRPr>
            </a:lvl2pPr>
            <a:lvl3pPr marL="1163638" indent="-231775">
              <a:spcBef>
                <a:spcPct val="30000"/>
              </a:spcBef>
              <a:defRPr sz="1200">
                <a:solidFill>
                  <a:schemeClr val="tx1"/>
                </a:solidFill>
                <a:latin typeface="Arial" panose="020B0604020202020204" pitchFamily="34" charset="0"/>
                <a:ea typeface="MS PGothic" panose="020B0600070205080204" pitchFamily="34" charset="-128"/>
              </a:defRPr>
            </a:lvl3pPr>
            <a:lvl4pPr marL="1630363" indent="-231775">
              <a:spcBef>
                <a:spcPct val="30000"/>
              </a:spcBef>
              <a:defRPr sz="1200">
                <a:solidFill>
                  <a:schemeClr val="tx1"/>
                </a:solidFill>
                <a:latin typeface="Arial" panose="020B0604020202020204" pitchFamily="34" charset="0"/>
                <a:ea typeface="MS PGothic" panose="020B0600070205080204" pitchFamily="34" charset="-128"/>
              </a:defRPr>
            </a:lvl4pPr>
            <a:lvl5pPr marL="2095500" indent="-231775">
              <a:spcBef>
                <a:spcPct val="30000"/>
              </a:spcBef>
              <a:defRPr sz="1200">
                <a:solidFill>
                  <a:schemeClr val="tx1"/>
                </a:solidFill>
                <a:latin typeface="Arial" panose="020B0604020202020204" pitchFamily="34" charset="0"/>
                <a:ea typeface="MS PGothic" panose="020B0600070205080204" pitchFamily="34" charset="-128"/>
              </a:defRPr>
            </a:lvl5pPr>
            <a:lvl6pPr marL="2552700" indent="-2317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3009900" indent="-2317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67100" indent="-2317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924300" indent="-2317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38A7128-B9E1-5B49-98B4-447E6CF49E70}" type="slidenum">
              <a:rPr lang="zh-CN" altLang="en-US" smtClean="0">
                <a:solidFill>
                  <a:srgbClr val="000000"/>
                </a:solidFill>
                <a:ea typeface="SimSun" panose="02010600030101010101" pitchFamily="2" charset="-122"/>
                <a:cs typeface="Times New Roman" panose="02020603050405020304" pitchFamily="18" charset="0"/>
              </a:rPr>
              <a:pPr>
                <a:spcBef>
                  <a:spcPct val="0"/>
                </a:spcBef>
              </a:pPr>
              <a:t>15</a:t>
            </a:fld>
            <a:endParaRPr lang="en-US" altLang="zh-CN">
              <a:solidFill>
                <a:srgbClr val="000000"/>
              </a:solidFill>
              <a:ea typeface="SimSun" panose="02010600030101010101" pitchFamily="2" charset="-122"/>
              <a:cs typeface="Times New Roman" panose="02020603050405020304" pitchFamily="18" charset="0"/>
            </a:endParaRPr>
          </a:p>
        </p:txBody>
      </p:sp>
      <p:sp>
        <p:nvSpPr>
          <p:cNvPr id="69634" name="Rectangle 2">
            <a:extLst>
              <a:ext uri="{FF2B5EF4-FFF2-40B4-BE49-F238E27FC236}">
                <a16:creationId xmlns:a16="http://schemas.microsoft.com/office/drawing/2014/main" id="{40BF638F-505D-FA13-A1AA-EB6730391288}"/>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77DE74BD-4408-C98A-1051-0475B59B71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9780-F4A7-4357-BEB5-EBCC284295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C8C67B1-5055-47E2-93F4-8CC321718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1E63B03-2A93-49DF-B8A2-3B6B8DD0872B}"/>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5" name="Footer Placeholder 4">
            <a:extLst>
              <a:ext uri="{FF2B5EF4-FFF2-40B4-BE49-F238E27FC236}">
                <a16:creationId xmlns:a16="http://schemas.microsoft.com/office/drawing/2014/main" id="{F45F434B-F7E0-459B-B0F0-8D008085E8E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05D2EF-76F4-495C-954A-EEA62A1FC399}"/>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32361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2E1A-4378-4F95-9FA6-BF31F554CA7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8C87017-FBBD-4D95-9A11-0CC1995013E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5BC12D-AF9E-4608-8C72-D5C46214842D}"/>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5" name="Footer Placeholder 4">
            <a:extLst>
              <a:ext uri="{FF2B5EF4-FFF2-40B4-BE49-F238E27FC236}">
                <a16:creationId xmlns:a16="http://schemas.microsoft.com/office/drawing/2014/main" id="{A7DFC34E-9B09-42F7-84DA-983CB1F8FF8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65A582-63B9-496F-8748-5DB38DC236B5}"/>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323944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AE0AD9-3542-41FB-AAF9-8DBD4231F0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2CF82F-3728-4604-8977-9B658524BB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594FF04-D13A-4C2B-96E1-182DD00A8832}"/>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5" name="Footer Placeholder 4">
            <a:extLst>
              <a:ext uri="{FF2B5EF4-FFF2-40B4-BE49-F238E27FC236}">
                <a16:creationId xmlns:a16="http://schemas.microsoft.com/office/drawing/2014/main" id="{16773503-8363-4077-8DD3-2899CFCE9A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CE6BAE-E786-4582-8A32-B564978D905F}"/>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387847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5652-E589-49F8-956A-A04D5C27F66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0135A5F-66F8-4687-9CC8-9FAE8414D8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A77DDF-CFC6-4CD2-AA00-C3587589C625}"/>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5" name="Footer Placeholder 4">
            <a:extLst>
              <a:ext uri="{FF2B5EF4-FFF2-40B4-BE49-F238E27FC236}">
                <a16:creationId xmlns:a16="http://schemas.microsoft.com/office/drawing/2014/main" id="{2A476910-C663-4143-9E36-076A0198BE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5B7972-126E-48E2-8B29-3CD46E0C766B}"/>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25983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76FB-61BF-4CA3-9E3E-C8EAB324F0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5FCD05C-B83F-43BA-8E21-F09094A3B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7B16AE-A058-419F-9939-B64F7F2D3618}"/>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5" name="Footer Placeholder 4">
            <a:extLst>
              <a:ext uri="{FF2B5EF4-FFF2-40B4-BE49-F238E27FC236}">
                <a16:creationId xmlns:a16="http://schemas.microsoft.com/office/drawing/2014/main" id="{F1D98FA4-D4A1-46E5-8BBB-CD6662ED3D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5C1849-644E-4C51-84D6-0AB4C2B04972}"/>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355991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F909-667D-4A0D-9888-F5C725A0318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6D19689-A5A1-4D05-AF36-6248CDFF07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872EDAB-351E-4D99-9D0B-B1450F9A20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EEE7C5-C894-4474-8CE3-E4C006A03B76}"/>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6" name="Footer Placeholder 5">
            <a:extLst>
              <a:ext uri="{FF2B5EF4-FFF2-40B4-BE49-F238E27FC236}">
                <a16:creationId xmlns:a16="http://schemas.microsoft.com/office/drawing/2014/main" id="{78F7D34B-6BF6-4CA3-ABF4-286DF3A6819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0F1189-69F0-47C4-96AB-97D5F77D01F0}"/>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157992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BE3C-622D-4A43-848E-1E3B4902108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2AA72C8-EFFC-49CA-A0E7-BB301C3109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A4F5DC-870F-4FBF-86BB-5F42C30486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0F76263-1BE8-4F34-94BC-C649160EEE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D9AC31-321F-4963-91C8-F186E61424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8295F2E-B1EB-458D-804F-D5A897069C07}"/>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8" name="Footer Placeholder 7">
            <a:extLst>
              <a:ext uri="{FF2B5EF4-FFF2-40B4-BE49-F238E27FC236}">
                <a16:creationId xmlns:a16="http://schemas.microsoft.com/office/drawing/2014/main" id="{237AE90D-3B2C-47E1-9DDF-9095768AD7E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BEF6B0B-F71B-434D-8F31-0F41A61FAEFD}"/>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26863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4FBC-2755-4116-81CB-9129607CDDD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C06AD05-8102-41EF-9025-8838AC622374}"/>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4" name="Footer Placeholder 3">
            <a:extLst>
              <a:ext uri="{FF2B5EF4-FFF2-40B4-BE49-F238E27FC236}">
                <a16:creationId xmlns:a16="http://schemas.microsoft.com/office/drawing/2014/main" id="{5D984EBD-025E-4E2C-A08F-36A432F6300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90B0AF1-FBD7-4BFE-97F3-ED7DD701A08D}"/>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340083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F5DF3-F680-401B-BE99-F1CCFA33BAE3}"/>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3" name="Footer Placeholder 2">
            <a:extLst>
              <a:ext uri="{FF2B5EF4-FFF2-40B4-BE49-F238E27FC236}">
                <a16:creationId xmlns:a16="http://schemas.microsoft.com/office/drawing/2014/main" id="{CF7E4B03-4F22-47A0-9B62-0B763B95D33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0D4BED6-E9FE-43B2-9151-27FF7420D2BE}"/>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251598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CCF8-74ED-45DD-AEC8-AC2F00E81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1BD30A6-B8AE-4574-9CD2-BEF005C31D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2EAC338-C5F0-4E2B-9BB4-8DB55AE2C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63B8A9-28C0-4655-841F-630436D0BEC1}"/>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6" name="Footer Placeholder 5">
            <a:extLst>
              <a:ext uri="{FF2B5EF4-FFF2-40B4-BE49-F238E27FC236}">
                <a16:creationId xmlns:a16="http://schemas.microsoft.com/office/drawing/2014/main" id="{B8A5840F-7FC5-464A-BD1F-517CF93E1F5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CF28100-D792-4D2B-9696-FCC5D821FADF}"/>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1258425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0B1C-03A4-4507-9D0B-6C019B455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4738739-E5A5-48DA-9514-474654F55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10B74C-88AD-4C1C-8835-620C048FB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47CFBC-A569-4771-9168-38D858FC855E}"/>
              </a:ext>
            </a:extLst>
          </p:cNvPr>
          <p:cNvSpPr>
            <a:spLocks noGrp="1"/>
          </p:cNvSpPr>
          <p:nvPr>
            <p:ph type="dt" sz="half" idx="10"/>
          </p:nvPr>
        </p:nvSpPr>
        <p:spPr/>
        <p:txBody>
          <a:bodyPr/>
          <a:lstStyle/>
          <a:p>
            <a:fld id="{1C4D8ECC-4E92-49F4-9C13-395BC4DC14C3}" type="datetimeFigureOut">
              <a:rPr lang="en-CA" smtClean="0"/>
              <a:t>2025-03-11</a:t>
            </a:fld>
            <a:endParaRPr lang="en-CA"/>
          </a:p>
        </p:txBody>
      </p:sp>
      <p:sp>
        <p:nvSpPr>
          <p:cNvPr id="6" name="Footer Placeholder 5">
            <a:extLst>
              <a:ext uri="{FF2B5EF4-FFF2-40B4-BE49-F238E27FC236}">
                <a16:creationId xmlns:a16="http://schemas.microsoft.com/office/drawing/2014/main" id="{05583E06-D069-43F4-83D7-2177AEA5AED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D3D7072-2E75-43CA-B28A-5906A3FC06F5}"/>
              </a:ext>
            </a:extLst>
          </p:cNvPr>
          <p:cNvSpPr>
            <a:spLocks noGrp="1"/>
          </p:cNvSpPr>
          <p:nvPr>
            <p:ph type="sldNum" sz="quarter" idx="12"/>
          </p:nvPr>
        </p:nvSpPr>
        <p:spPr/>
        <p:txBody>
          <a:bodyPr/>
          <a:lstStyle/>
          <a:p>
            <a:fld id="{AF3976D1-706B-449C-9B8B-492ABBDF0D05}" type="slidenum">
              <a:rPr lang="en-CA" smtClean="0"/>
              <a:t>‹#›</a:t>
            </a:fld>
            <a:endParaRPr lang="en-CA"/>
          </a:p>
        </p:txBody>
      </p:sp>
    </p:spTree>
    <p:extLst>
      <p:ext uri="{BB962C8B-B14F-4D97-AF65-F5344CB8AC3E}">
        <p14:creationId xmlns:p14="http://schemas.microsoft.com/office/powerpoint/2010/main" val="196278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DFE3B-3EED-4003-BB05-9812F21E0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8B3A4B-DEF1-4087-A08B-FD502E7D3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2F2D4D-4E1C-480F-A88B-8485114BA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D8ECC-4E92-49F4-9C13-395BC4DC14C3}" type="datetimeFigureOut">
              <a:rPr lang="en-CA" smtClean="0"/>
              <a:t>2025-03-11</a:t>
            </a:fld>
            <a:endParaRPr lang="en-CA"/>
          </a:p>
        </p:txBody>
      </p:sp>
      <p:sp>
        <p:nvSpPr>
          <p:cNvPr id="5" name="Footer Placeholder 4">
            <a:extLst>
              <a:ext uri="{FF2B5EF4-FFF2-40B4-BE49-F238E27FC236}">
                <a16:creationId xmlns:a16="http://schemas.microsoft.com/office/drawing/2014/main" id="{108F8F55-78F4-4937-A796-DCA0A719A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06DFCA1-465E-4595-A7BD-BFE4E424A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976D1-706B-449C-9B8B-492ABBDF0D05}" type="slidenum">
              <a:rPr lang="en-CA" smtClean="0"/>
              <a:t>‹#›</a:t>
            </a:fld>
            <a:endParaRPr lang="en-CA"/>
          </a:p>
        </p:txBody>
      </p:sp>
    </p:spTree>
    <p:extLst>
      <p:ext uri="{BB962C8B-B14F-4D97-AF65-F5344CB8AC3E}">
        <p14:creationId xmlns:p14="http://schemas.microsoft.com/office/powerpoint/2010/main" val="390737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C19C63F5-23B0-9441-7ECD-FB068F23D325}"/>
              </a:ext>
            </a:extLst>
          </p:cNvPr>
          <p:cNvSpPr txBox="1">
            <a:spLocks noChangeArrowheads="1"/>
          </p:cNvSpPr>
          <p:nvPr/>
        </p:nvSpPr>
        <p:spPr bwMode="auto">
          <a:xfrm>
            <a:off x="1981200" y="1905000"/>
            <a:ext cx="8229600" cy="1981200"/>
          </a:xfrm>
          <a:prstGeom prst="rect">
            <a:avLst/>
          </a:prstGeom>
          <a:noFill/>
          <a:ln>
            <a:noFill/>
          </a:ln>
        </p:spPr>
        <p:txBody>
          <a:bodyPr lIns="90488" tIns="44450" rIns="90488" bIns="44450"/>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buFontTx/>
              <a:buNone/>
              <a:defRPr/>
            </a:pPr>
            <a:r>
              <a:rPr lang="en-US" altLang="zh-CN" sz="4800">
                <a:latin typeface="+mj-lt"/>
                <a:cs typeface="Arial" panose="020B0604020202020204" pitchFamily="34" charset="0"/>
              </a:rPr>
              <a:t> </a:t>
            </a:r>
            <a:r>
              <a:rPr lang="en-US" altLang="zh-CN" sz="4800" dirty="0">
                <a:latin typeface="+mj-lt"/>
                <a:cs typeface="Arial" panose="020B0604020202020204" pitchFamily="34" charset="0"/>
              </a:rPr>
              <a:t>Class 11 </a:t>
            </a:r>
          </a:p>
          <a:p>
            <a:pPr algn="ctr" eaLnBrk="1" hangingPunct="1">
              <a:buFontTx/>
              <a:buNone/>
              <a:defRPr/>
            </a:pPr>
            <a:r>
              <a:rPr lang="en-US" altLang="zh-CN" sz="4800" dirty="0">
                <a:latin typeface="+mj-lt"/>
                <a:cs typeface="Arial" panose="020B0604020202020204" pitchFamily="34" charset="0"/>
              </a:rPr>
              <a:t>Entry Modes: Exporting</a:t>
            </a:r>
          </a:p>
        </p:txBody>
      </p:sp>
      <p:pic>
        <p:nvPicPr>
          <p:cNvPr id="46082" name="Picture 2">
            <a:extLst>
              <a:ext uri="{FF2B5EF4-FFF2-40B4-BE49-F238E27FC236}">
                <a16:creationId xmlns:a16="http://schemas.microsoft.com/office/drawing/2014/main" id="{DB472883-4B0A-9614-6DDF-F7BC83E3A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F544116-92A5-E454-1963-C891CD25C93F}"/>
              </a:ext>
            </a:extLst>
          </p:cNvPr>
          <p:cNvSpPr>
            <a:spLocks noGrp="1" noChangeArrowheads="1"/>
          </p:cNvSpPr>
          <p:nvPr>
            <p:ph type="title"/>
          </p:nvPr>
        </p:nvSpPr>
        <p:spPr>
          <a:xfrm>
            <a:off x="2203450" y="76200"/>
            <a:ext cx="7772400" cy="990600"/>
          </a:xfrm>
        </p:spPr>
        <p:txBody>
          <a:bodyPr rtlCol="0">
            <a:normAutofit fontScale="90000"/>
          </a:bodyPr>
          <a:lstStyle/>
          <a:p>
            <a:pPr>
              <a:defRPr/>
            </a:pPr>
            <a:r>
              <a:rPr lang="en-US" altLang="en-US" sz="3600" dirty="0"/>
              <a:t>What are the alternative options for Exporting(2)</a:t>
            </a:r>
            <a:endParaRPr lang="en-CA" altLang="en-US" sz="3600" dirty="0"/>
          </a:p>
        </p:txBody>
      </p:sp>
      <p:sp>
        <p:nvSpPr>
          <p:cNvPr id="38915" name="Content Placeholder 2">
            <a:extLst>
              <a:ext uri="{FF2B5EF4-FFF2-40B4-BE49-F238E27FC236}">
                <a16:creationId xmlns:a16="http://schemas.microsoft.com/office/drawing/2014/main" id="{D8C53C6B-519E-8309-1EAF-268D63DF2DCF}"/>
              </a:ext>
            </a:extLst>
          </p:cNvPr>
          <p:cNvSpPr>
            <a:spLocks noGrp="1" noChangeArrowheads="1"/>
          </p:cNvSpPr>
          <p:nvPr>
            <p:ph idx="1"/>
          </p:nvPr>
        </p:nvSpPr>
        <p:spPr>
          <a:xfrm>
            <a:off x="2209800" y="1069975"/>
            <a:ext cx="7772400" cy="4114800"/>
          </a:xfrm>
        </p:spPr>
        <p:txBody>
          <a:bodyPr rtlCol="0">
            <a:normAutofit fontScale="92500" lnSpcReduction="10000"/>
          </a:bodyPr>
          <a:lstStyle/>
          <a:p>
            <a:pPr>
              <a:defRPr/>
            </a:pPr>
            <a:r>
              <a:rPr lang="en-US" altLang="en-US" sz="2400" b="1" dirty="0"/>
              <a:t>Indirect exporting</a:t>
            </a:r>
            <a:r>
              <a:rPr lang="en-US" altLang="en-US" sz="2400" dirty="0"/>
              <a:t>: The company uses distributers or agents to sell its products and relies on these intermediaries to manage the marketing and sales process. Note that agents get commissions if they sell, but do not take title to the goods sold. They often represent competing products so the best is to hire ones that sell complementary products. Distributers do hold titles  to the exported products . They bear the risks and thus also have the right to decide on marketing parameters such as prices and promotion. </a:t>
            </a:r>
          </a:p>
          <a:p>
            <a:pPr>
              <a:defRPr/>
            </a:pPr>
            <a:endParaRPr lang="en-US" altLang="en-US" sz="2400" dirty="0"/>
          </a:p>
          <a:p>
            <a:pPr>
              <a:defRPr/>
            </a:pPr>
            <a:r>
              <a:rPr lang="en-US" altLang="en-US" sz="2400" b="1" dirty="0"/>
              <a:t>Passively filling orders of domestic agents of foreign  companies : </a:t>
            </a:r>
            <a:r>
              <a:rPr lang="en-US" altLang="en-US" sz="2400" dirty="0"/>
              <a:t>It</a:t>
            </a:r>
            <a:r>
              <a:rPr lang="en-US" altLang="en-US" sz="2400" b="1" dirty="0"/>
              <a:t> </a:t>
            </a:r>
            <a:r>
              <a:rPr lang="en-US" altLang="en-US" sz="2400" dirty="0"/>
              <a:t>is  not  very different from the perspective of the exporting company from selling its products  domestically. </a:t>
            </a:r>
          </a:p>
          <a:p>
            <a:pPr>
              <a:defRPr/>
            </a:pPr>
            <a:endParaRPr lang="en-US" altLang="en-US" sz="2400" b="1" dirty="0"/>
          </a:p>
          <a:p>
            <a:pPr>
              <a:defRPr/>
            </a:pPr>
            <a:endParaRPr lang="en-US" altLang="en-US" dirty="0"/>
          </a:p>
          <a:p>
            <a:pPr>
              <a:defRPr/>
            </a:pPr>
            <a:endParaRPr lang="en-CA" altLang="en-US" dirty="0"/>
          </a:p>
        </p:txBody>
      </p:sp>
      <p:pic>
        <p:nvPicPr>
          <p:cNvPr id="61443" name="Picture 3">
            <a:extLst>
              <a:ext uri="{FF2B5EF4-FFF2-40B4-BE49-F238E27FC236}">
                <a16:creationId xmlns:a16="http://schemas.microsoft.com/office/drawing/2014/main" id="{71871927-F58E-C0F7-6903-1CE685D4AF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50672D34-E267-9485-F6A0-BDA9E35F4AF7}"/>
              </a:ext>
            </a:extLst>
          </p:cNvPr>
          <p:cNvSpPr>
            <a:spLocks noGrp="1"/>
          </p:cNvSpPr>
          <p:nvPr>
            <p:ph type="title"/>
          </p:nvPr>
        </p:nvSpPr>
        <p:spPr>
          <a:xfrm>
            <a:off x="2209800" y="381000"/>
            <a:ext cx="8077200" cy="1828800"/>
          </a:xfrm>
        </p:spPr>
        <p:txBody>
          <a:bodyPr/>
          <a:lstStyle/>
          <a:p>
            <a:pPr eaLnBrk="1" hangingPunct="1"/>
            <a:r>
              <a:rPr lang="en-US" altLang="en-US" sz="3600"/>
              <a:t>Which approach to take and when?</a:t>
            </a:r>
            <a:br>
              <a:rPr lang="en-US" altLang="en-US" sz="3600"/>
            </a:br>
            <a:br>
              <a:rPr lang="en-US" altLang="en-US"/>
            </a:br>
            <a:endParaRPr lang="en-CA" altLang="en-US"/>
          </a:p>
        </p:txBody>
      </p:sp>
      <p:sp>
        <p:nvSpPr>
          <p:cNvPr id="40963" name="Content Placeholder 2">
            <a:extLst>
              <a:ext uri="{FF2B5EF4-FFF2-40B4-BE49-F238E27FC236}">
                <a16:creationId xmlns:a16="http://schemas.microsoft.com/office/drawing/2014/main" id="{6EA68C82-E4CF-5047-1183-7FFC70BA2DB3}"/>
              </a:ext>
            </a:extLst>
          </p:cNvPr>
          <p:cNvSpPr>
            <a:spLocks noGrp="1" noChangeArrowheads="1"/>
          </p:cNvSpPr>
          <p:nvPr>
            <p:ph idx="1"/>
          </p:nvPr>
        </p:nvSpPr>
        <p:spPr>
          <a:xfrm>
            <a:off x="2209800" y="1524000"/>
            <a:ext cx="7772400" cy="4572000"/>
          </a:xfrm>
        </p:spPr>
        <p:txBody>
          <a:bodyPr rtlCol="0">
            <a:normAutofit/>
          </a:bodyPr>
          <a:lstStyle/>
          <a:p>
            <a:pPr marL="0" indent="0">
              <a:buNone/>
              <a:defRPr/>
            </a:pPr>
            <a:r>
              <a:rPr lang="en-US" altLang="en-US" sz="2000" dirty="0"/>
              <a:t>Several factors affect selection of the  approach  for exporting:</a:t>
            </a:r>
          </a:p>
          <a:p>
            <a:pPr eaLnBrk="1" hangingPunct="1">
              <a:defRPr/>
            </a:pPr>
            <a:r>
              <a:rPr lang="en-US" altLang="en-US" sz="2000" dirty="0"/>
              <a:t>MNEs tend to use local affiliates to serve their foreign customers while retaining control on marketing strategies </a:t>
            </a:r>
          </a:p>
          <a:p>
            <a:pPr eaLnBrk="1" hangingPunct="1">
              <a:defRPr/>
            </a:pPr>
            <a:r>
              <a:rPr lang="en-US" altLang="en-US" sz="2000" dirty="0"/>
              <a:t>Passive exporting is in many ways similar to domestic sales— so it is “business as usual”</a:t>
            </a:r>
          </a:p>
          <a:p>
            <a:pPr eaLnBrk="1" hangingPunct="1">
              <a:defRPr/>
            </a:pPr>
            <a:r>
              <a:rPr lang="en-US" altLang="en-US" sz="2000" dirty="0"/>
              <a:t>Several factors affect SME’s choices: </a:t>
            </a:r>
          </a:p>
          <a:p>
            <a:pPr lvl="1" eaLnBrk="1" hangingPunct="1">
              <a:defRPr/>
            </a:pPr>
            <a:r>
              <a:rPr lang="en-US" altLang="en-US" sz="1600" dirty="0"/>
              <a:t>Protecting ownership advantages such as IP and reputation is likely to lead to direct exporting</a:t>
            </a:r>
          </a:p>
          <a:p>
            <a:pPr lvl="1" eaLnBrk="1" hangingPunct="1">
              <a:defRPr/>
            </a:pPr>
            <a:r>
              <a:rPr lang="en-US" altLang="en-US" sz="1600" dirty="0"/>
              <a:t>Regular exporters and more experienced exporters are likely to prefer direct exporting </a:t>
            </a:r>
          </a:p>
          <a:p>
            <a:pPr lvl="1" eaLnBrk="1" hangingPunct="1">
              <a:defRPr/>
            </a:pPr>
            <a:r>
              <a:rPr lang="en-US" altLang="en-US" sz="1600" dirty="0"/>
              <a:t>Firms new to exporting or those unable to commit sufficient staff and resources will most likely prefer indirect methods  </a:t>
            </a:r>
          </a:p>
          <a:p>
            <a:pPr lvl="1" eaLnBrk="1" hangingPunct="1">
              <a:defRPr/>
            </a:pPr>
            <a:endParaRPr lang="en-US" altLang="en-US" sz="1600" dirty="0"/>
          </a:p>
          <a:p>
            <a:pPr lvl="1" eaLnBrk="1" hangingPunct="1">
              <a:defRPr/>
            </a:pPr>
            <a:endParaRPr lang="en-US" altLang="en-US" sz="1600" dirty="0"/>
          </a:p>
          <a:p>
            <a:pPr lvl="1" eaLnBrk="1" hangingPunct="1">
              <a:defRPr/>
            </a:pPr>
            <a:endParaRPr lang="en-US" altLang="en-US" sz="1600" dirty="0"/>
          </a:p>
          <a:p>
            <a:pPr lvl="1" eaLnBrk="1" hangingPunct="1">
              <a:defRPr/>
            </a:pPr>
            <a:endParaRPr lang="en-US" altLang="en-US" sz="1600" dirty="0"/>
          </a:p>
          <a:p>
            <a:pPr lvl="1" eaLnBrk="1" hangingPunct="1">
              <a:defRPr/>
            </a:pPr>
            <a:endParaRPr lang="en-US" altLang="en-US" sz="1600" dirty="0"/>
          </a:p>
          <a:p>
            <a:pPr eaLnBrk="1" hangingPunct="1">
              <a:defRPr/>
            </a:pPr>
            <a:endParaRPr lang="en-CA" altLang="en-US" dirty="0"/>
          </a:p>
        </p:txBody>
      </p:sp>
      <p:pic>
        <p:nvPicPr>
          <p:cNvPr id="62467" name="Picture 3">
            <a:extLst>
              <a:ext uri="{FF2B5EF4-FFF2-40B4-BE49-F238E27FC236}">
                <a16:creationId xmlns:a16="http://schemas.microsoft.com/office/drawing/2014/main" id="{8A4B0BBB-5910-06E1-A79B-1464528967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CD44C934-4D1F-DFCB-FB62-69B44C92E622}"/>
              </a:ext>
            </a:extLst>
          </p:cNvPr>
          <p:cNvSpPr>
            <a:spLocks noGrp="1"/>
          </p:cNvSpPr>
          <p:nvPr>
            <p:ph type="title"/>
          </p:nvPr>
        </p:nvSpPr>
        <p:spPr/>
        <p:txBody>
          <a:bodyPr/>
          <a:lstStyle/>
          <a:p>
            <a:pPr eaLnBrk="1" hangingPunct="1"/>
            <a:r>
              <a:rPr lang="en-US" altLang="en-US"/>
              <a:t>Importing and Exporting: Problems and Pitfalls</a:t>
            </a:r>
            <a:endParaRPr lang="en-CA" altLang="en-US"/>
          </a:p>
        </p:txBody>
      </p:sp>
      <p:sp>
        <p:nvSpPr>
          <p:cNvPr id="41987" name="Content Placeholder 2">
            <a:extLst>
              <a:ext uri="{FF2B5EF4-FFF2-40B4-BE49-F238E27FC236}">
                <a16:creationId xmlns:a16="http://schemas.microsoft.com/office/drawing/2014/main" id="{7FAF2380-0ABA-B9F8-61AB-56CF1FC885F0}"/>
              </a:ext>
            </a:extLst>
          </p:cNvPr>
          <p:cNvSpPr>
            <a:spLocks noGrp="1" noChangeArrowheads="1"/>
          </p:cNvSpPr>
          <p:nvPr>
            <p:ph idx="1"/>
          </p:nvPr>
        </p:nvSpPr>
        <p:spPr/>
        <p:txBody>
          <a:bodyPr rtlCol="0">
            <a:normAutofit/>
          </a:bodyPr>
          <a:lstStyle/>
          <a:p>
            <a:pPr eaLnBrk="1" hangingPunct="1">
              <a:defRPr/>
            </a:pPr>
            <a:r>
              <a:rPr lang="en-US" altLang="en-US" b="1" dirty="0"/>
              <a:t>Financial constraints</a:t>
            </a:r>
            <a:r>
              <a:rPr lang="en-US" altLang="en-US" dirty="0"/>
              <a:t>: higher risks (including currency risks) and unexpected costs demand currency and credit processes that call for a sophisticated financial expertise </a:t>
            </a:r>
          </a:p>
          <a:p>
            <a:pPr eaLnBrk="1" hangingPunct="1">
              <a:defRPr/>
            </a:pPr>
            <a:r>
              <a:rPr lang="en-US" altLang="en-US" b="1" dirty="0"/>
              <a:t>Marketing barriers</a:t>
            </a:r>
            <a:r>
              <a:rPr lang="en-US" altLang="en-US" dirty="0"/>
              <a:t>: high and volatile shipment costs, logistic demands. </a:t>
            </a:r>
          </a:p>
          <a:p>
            <a:pPr eaLnBrk="1" hangingPunct="1">
              <a:defRPr/>
            </a:pPr>
            <a:r>
              <a:rPr lang="en-US" altLang="en-US" b="1" dirty="0"/>
              <a:t>Management commitment </a:t>
            </a:r>
            <a:r>
              <a:rPr lang="en-US" altLang="en-US" dirty="0"/>
              <a:t>(especially in the case of importing) is often wavering (some times because government pressure)</a:t>
            </a:r>
          </a:p>
          <a:p>
            <a:pPr eaLnBrk="1" hangingPunct="1">
              <a:defRPr/>
            </a:pPr>
            <a:r>
              <a:rPr lang="en-US" altLang="en-US" b="1" dirty="0"/>
              <a:t>Trade regulations and documentation </a:t>
            </a:r>
            <a:r>
              <a:rPr lang="en-US" altLang="en-US" dirty="0"/>
              <a:t>(bureaucratic hassle)</a:t>
            </a:r>
            <a:endParaRPr lang="en-CA"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F958277D-3443-C0D0-F8F2-CB2B5744DC9A}"/>
              </a:ext>
            </a:extLst>
          </p:cNvPr>
          <p:cNvSpPr>
            <a:spLocks noGrp="1"/>
          </p:cNvSpPr>
          <p:nvPr>
            <p:ph type="title"/>
          </p:nvPr>
        </p:nvSpPr>
        <p:spPr/>
        <p:txBody>
          <a:bodyPr/>
          <a:lstStyle/>
          <a:p>
            <a:pPr eaLnBrk="1" hangingPunct="1"/>
            <a:r>
              <a:rPr lang="en-US" altLang="en-US"/>
              <a:t>Major Types of Export Intermediaries </a:t>
            </a:r>
            <a:endParaRPr lang="en-CA" altLang="en-US"/>
          </a:p>
        </p:txBody>
      </p:sp>
      <p:sp>
        <p:nvSpPr>
          <p:cNvPr id="43011" name="Content Placeholder 2">
            <a:extLst>
              <a:ext uri="{FF2B5EF4-FFF2-40B4-BE49-F238E27FC236}">
                <a16:creationId xmlns:a16="http://schemas.microsoft.com/office/drawing/2014/main" id="{180A63EE-D591-F121-57FD-81CB6EE9B78D}"/>
              </a:ext>
            </a:extLst>
          </p:cNvPr>
          <p:cNvSpPr>
            <a:spLocks noGrp="1" noChangeArrowheads="1"/>
          </p:cNvSpPr>
          <p:nvPr>
            <p:ph idx="1"/>
          </p:nvPr>
        </p:nvSpPr>
        <p:spPr>
          <a:xfrm>
            <a:off x="2133600" y="2100263"/>
            <a:ext cx="7772400" cy="4114800"/>
          </a:xfrm>
        </p:spPr>
        <p:txBody>
          <a:bodyPr rtlCol="0">
            <a:normAutofit fontScale="92500" lnSpcReduction="10000"/>
          </a:bodyPr>
          <a:lstStyle/>
          <a:p>
            <a:pPr marL="0" indent="0">
              <a:buNone/>
              <a:defRPr/>
            </a:pPr>
            <a:r>
              <a:rPr lang="en-US" altLang="en-US" sz="2000" dirty="0"/>
              <a:t>Third party firms that market products and services abroad on behalf of exporters qualify as export intermediaries. They provide services that help firms deal with regulations, taxes, duties, insurance and transportation. The two major types:</a:t>
            </a:r>
          </a:p>
          <a:p>
            <a:pPr eaLnBrk="1" hangingPunct="1">
              <a:defRPr/>
            </a:pPr>
            <a:r>
              <a:rPr lang="en-US" altLang="en-US" sz="2000" dirty="0"/>
              <a:t>EMC (Export Management Companies): Represent the exporter, generate orders, organize distribution channels, develop promotion, verify credit information. They operate on a contractual basis.</a:t>
            </a:r>
            <a:r>
              <a:rPr lang="en-US" altLang="en-US" sz="2000" dirty="0">
                <a:latin typeface="Arial" panose="020B0604020202020204" pitchFamily="34" charset="0"/>
              </a:rPr>
              <a:t> EMCs Are Typically small and stand-alone companies with limited resources .Some may straggle to warehouse a companies' products  or offer in- house financing. They also tend to deal with only a few profitable products.</a:t>
            </a:r>
            <a:endParaRPr lang="en-US" altLang="en-US" sz="2000" dirty="0"/>
          </a:p>
          <a:p>
            <a:pPr eaLnBrk="1" hangingPunct="1">
              <a:defRPr/>
            </a:pPr>
            <a:r>
              <a:rPr lang="en-US" altLang="en-US" sz="2000" dirty="0"/>
              <a:t>ETC (Export Trading Companies): ETCs bring customers and sellers together serving as trade match-makers. ETCs works for many manufacturers(not one). They tend to work as independent distributors. Generally they avoid holding inventories in their own name and rarely provide post-sale services</a:t>
            </a:r>
            <a:r>
              <a:rPr lang="en-US" altLang="en-US" sz="2400" dirty="0"/>
              <a:t>.</a:t>
            </a:r>
          </a:p>
          <a:p>
            <a:pPr eaLnBrk="1" hangingPunct="1">
              <a:defRPr/>
            </a:pPr>
            <a:endParaRPr lang="en-CA"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D68A5D81-CB13-AF62-5C6A-B2032E2D639B}"/>
              </a:ext>
            </a:extLst>
          </p:cNvPr>
          <p:cNvSpPr>
            <a:spLocks noGrp="1"/>
          </p:cNvSpPr>
          <p:nvPr>
            <p:ph type="title"/>
          </p:nvPr>
        </p:nvSpPr>
        <p:spPr/>
        <p:txBody>
          <a:bodyPr/>
          <a:lstStyle/>
          <a:p>
            <a:r>
              <a:rPr lang="en-US" altLang="en-US"/>
              <a:t>Custom Brokers</a:t>
            </a:r>
            <a:endParaRPr lang="en-CA" altLang="en-US"/>
          </a:p>
        </p:txBody>
      </p:sp>
      <p:sp>
        <p:nvSpPr>
          <p:cNvPr id="67586" name="Content Placeholder 2">
            <a:extLst>
              <a:ext uri="{FF2B5EF4-FFF2-40B4-BE49-F238E27FC236}">
                <a16:creationId xmlns:a16="http://schemas.microsoft.com/office/drawing/2014/main" id="{4A4FFDD5-F57D-4D44-3E49-A1D4562ABC84}"/>
              </a:ext>
            </a:extLst>
          </p:cNvPr>
          <p:cNvSpPr>
            <a:spLocks noGrp="1" noChangeArrowheads="1"/>
          </p:cNvSpPr>
          <p:nvPr>
            <p:ph idx="1"/>
          </p:nvPr>
        </p:nvSpPr>
        <p:spPr/>
        <p:txBody>
          <a:bodyPr/>
          <a:lstStyle/>
          <a:p>
            <a:r>
              <a:rPr lang="en-US" altLang="en-US" sz="1800"/>
              <a:t>Custom agents enforce trade rules of their country and police compliance.</a:t>
            </a:r>
          </a:p>
          <a:p>
            <a:r>
              <a:rPr lang="en-US" altLang="en-US" sz="1800"/>
              <a:t> Upon entry  of merchandise to a country they assess and collect duties, taxes and fees on imported merchandise ,enforce custom and related laws, and administer certain treaties. They also protect their countries from smuggling operations and prevent  threatening imports.</a:t>
            </a:r>
          </a:p>
          <a:p>
            <a:r>
              <a:rPr lang="en-US" altLang="en-US" sz="1800"/>
              <a:t>Countries vary to the  degree that their customs authorities facilitate or hinder trade (The World Bank Doing Business”, provides  a ranking of countries that indicate where trading  is easier).</a:t>
            </a:r>
          </a:p>
          <a:p>
            <a:r>
              <a:rPr lang="en-US" altLang="en-US" sz="1800"/>
              <a:t> Assessing  fees involves first a classification of the product (in the USA there are nearly 10000 classifications in the Harmonized Tariff  Schedule of which approximately 60% are open to interpretation). Arguing for classification that minimizes  duty assessment requires expertise. Only large importers and exporters have such expertise. Typically hired Customs’ brokers possess the expertise and mange the required documentation.</a:t>
            </a:r>
            <a:endParaRPr lang="en-CA"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a:extLst>
              <a:ext uri="{FF2B5EF4-FFF2-40B4-BE49-F238E27FC236}">
                <a16:creationId xmlns:a16="http://schemas.microsoft.com/office/drawing/2014/main" id="{78F45E1C-B4CA-EAC5-7E6F-1445920251A3}"/>
              </a:ext>
            </a:extLst>
          </p:cNvPr>
          <p:cNvSpPr>
            <a:spLocks noGrp="1" noChangeArrowheads="1"/>
          </p:cNvSpPr>
          <p:nvPr>
            <p:ph idx="1"/>
          </p:nvPr>
        </p:nvSpPr>
        <p:spPr>
          <a:xfrm>
            <a:off x="2209800" y="1524000"/>
            <a:ext cx="7772400" cy="4876800"/>
          </a:xfrm>
        </p:spPr>
        <p:txBody>
          <a:bodyPr/>
          <a:lstStyle/>
          <a:p>
            <a:pPr eaLnBrk="1" hangingPunct="1">
              <a:lnSpc>
                <a:spcPct val="80000"/>
              </a:lnSpc>
            </a:pPr>
            <a:r>
              <a:rPr lang="en-US" altLang="zh-CN" sz="2000" dirty="0"/>
              <a:t>Production abroad is cheaper</a:t>
            </a:r>
          </a:p>
          <a:p>
            <a:pPr eaLnBrk="1" hangingPunct="1">
              <a:lnSpc>
                <a:spcPct val="80000"/>
              </a:lnSpc>
            </a:pPr>
            <a:r>
              <a:rPr lang="en-US" altLang="zh-CN" sz="2000" dirty="0"/>
              <a:t>Transportation costs are too expensive</a:t>
            </a:r>
          </a:p>
          <a:p>
            <a:pPr eaLnBrk="1" hangingPunct="1">
              <a:lnSpc>
                <a:spcPct val="80000"/>
              </a:lnSpc>
            </a:pPr>
            <a:r>
              <a:rPr lang="en-US" altLang="zh-CN" sz="2000" dirty="0"/>
              <a:t>When the company lacks sufficient domestic capacities to produce</a:t>
            </a:r>
          </a:p>
          <a:p>
            <a:pPr eaLnBrk="1" hangingPunct="1">
              <a:lnSpc>
                <a:spcPct val="80000"/>
              </a:lnSpc>
            </a:pPr>
            <a:r>
              <a:rPr lang="en-US" altLang="zh-CN" sz="2000" dirty="0"/>
              <a:t>When products and services need to be altered substantially to meet consumer needs abroad. </a:t>
            </a:r>
          </a:p>
          <a:p>
            <a:pPr eaLnBrk="1" hangingPunct="1">
              <a:lnSpc>
                <a:spcPct val="80000"/>
              </a:lnSpc>
            </a:pPr>
            <a:r>
              <a:rPr lang="en-US" altLang="zh-CN" sz="2000" dirty="0"/>
              <a:t>When there are constraints on imports in the foreign countries</a:t>
            </a:r>
          </a:p>
          <a:p>
            <a:pPr eaLnBrk="1" hangingPunct="1">
              <a:lnSpc>
                <a:spcPct val="80000"/>
              </a:lnSpc>
            </a:pPr>
            <a:r>
              <a:rPr lang="en-US" altLang="zh-CN" sz="2000" dirty="0"/>
              <a:t>When buyers prefer locally produced products</a:t>
            </a:r>
          </a:p>
          <a:p>
            <a:pPr eaLnBrk="1" hangingPunct="1">
              <a:lnSpc>
                <a:spcPct val="80000"/>
              </a:lnSpc>
            </a:pPr>
            <a:endParaRPr lang="en-US" altLang="zh-CN" sz="2400" dirty="0">
              <a:latin typeface="Arial" panose="020B0604020202020204" pitchFamily="34" charset="0"/>
            </a:endParaRPr>
          </a:p>
          <a:p>
            <a:pPr eaLnBrk="1" hangingPunct="1">
              <a:lnSpc>
                <a:spcPct val="80000"/>
              </a:lnSpc>
              <a:buFontTx/>
              <a:buNone/>
            </a:pPr>
            <a:r>
              <a:rPr lang="en-US" altLang="zh-CN" sz="2400" i="1" dirty="0">
                <a:latin typeface="Arial" panose="020B0604020202020204" pitchFamily="34" charset="0"/>
              </a:rPr>
              <a:t>   </a:t>
            </a:r>
            <a:r>
              <a:rPr lang="en-US" altLang="zh-CN" sz="2400" i="1" dirty="0">
                <a:solidFill>
                  <a:srgbClr val="FF0000"/>
                </a:solidFill>
                <a:latin typeface="Arial" panose="020B0604020202020204" pitchFamily="34" charset="0"/>
              </a:rPr>
              <a:t>So if you have ownership specific advantages that cannot be exploited through exporting you may want to explore whether you can extract their full value through </a:t>
            </a:r>
            <a:r>
              <a:rPr lang="en-US" altLang="zh-CN" sz="3600" i="1" u="sng" dirty="0">
                <a:solidFill>
                  <a:srgbClr val="FF0000"/>
                </a:solidFill>
                <a:latin typeface="Arial" panose="020B0604020202020204" pitchFamily="34" charset="0"/>
              </a:rPr>
              <a:t>licensing or FDI</a:t>
            </a:r>
          </a:p>
        </p:txBody>
      </p:sp>
      <p:sp>
        <p:nvSpPr>
          <p:cNvPr id="36867" name="Rectangle 11">
            <a:extLst>
              <a:ext uri="{FF2B5EF4-FFF2-40B4-BE49-F238E27FC236}">
                <a16:creationId xmlns:a16="http://schemas.microsoft.com/office/drawing/2014/main" id="{173E80C2-ECA9-A4F5-AB62-C78A828D4B22}"/>
              </a:ext>
            </a:extLst>
          </p:cNvPr>
          <p:cNvSpPr>
            <a:spLocks noChangeArrowheads="1"/>
          </p:cNvSpPr>
          <p:nvPr/>
        </p:nvSpPr>
        <p:spPr bwMode="auto">
          <a:xfrm>
            <a:off x="1524000" y="0"/>
            <a:ext cx="9144000" cy="1206500"/>
          </a:xfrm>
          <a:prstGeom prst="rect">
            <a:avLst/>
          </a:prstGeom>
          <a:noFill/>
          <a:ln w="25400">
            <a:noFill/>
            <a:miter lim="800000"/>
            <a:headEnd/>
            <a:tailEnd/>
          </a:ln>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defRPr/>
            </a:pPr>
            <a:r>
              <a:rPr lang="en-US" altLang="zh-CN" sz="3300" dirty="0">
                <a:latin typeface="+mj-lt"/>
                <a:ea typeface="+mj-ea"/>
                <a:cs typeface="+mj-cs"/>
              </a:rPr>
              <a:t>When may exports not be feasible?</a:t>
            </a:r>
            <a:endParaRPr lang="en-US" altLang="en-US" sz="3300" dirty="0">
              <a:latin typeface="+mj-lt"/>
              <a:ea typeface="+mj-ea"/>
              <a:cs typeface="+mj-cs"/>
            </a:endParaRPr>
          </a:p>
        </p:txBody>
      </p:sp>
      <p:pic>
        <p:nvPicPr>
          <p:cNvPr id="68611" name="Picture 3">
            <a:extLst>
              <a:ext uri="{FF2B5EF4-FFF2-40B4-BE49-F238E27FC236}">
                <a16:creationId xmlns:a16="http://schemas.microsoft.com/office/drawing/2014/main" id="{0E51E93C-E580-8D57-3749-B52E369959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E96F43DB-2B80-091C-44BC-F203CB528EA1}"/>
              </a:ext>
            </a:extLst>
          </p:cNvPr>
          <p:cNvSpPr>
            <a:spLocks noGrp="1"/>
          </p:cNvSpPr>
          <p:nvPr>
            <p:ph type="title"/>
          </p:nvPr>
        </p:nvSpPr>
        <p:spPr>
          <a:xfrm>
            <a:off x="2233614" y="-152400"/>
            <a:ext cx="7748587" cy="1905000"/>
          </a:xfrm>
        </p:spPr>
        <p:txBody>
          <a:bodyPr/>
          <a:lstStyle/>
          <a:p>
            <a:pPr eaLnBrk="1" hangingPunct="1"/>
            <a:r>
              <a:rPr lang="en-US" altLang="en-US" b="1"/>
              <a:t>Choice of Foreign Entry Modes</a:t>
            </a:r>
            <a:endParaRPr lang="en-CA" altLang="en-US" b="1"/>
          </a:p>
        </p:txBody>
      </p:sp>
      <p:sp>
        <p:nvSpPr>
          <p:cNvPr id="26627" name="Content Placeholder 2">
            <a:extLst>
              <a:ext uri="{FF2B5EF4-FFF2-40B4-BE49-F238E27FC236}">
                <a16:creationId xmlns:a16="http://schemas.microsoft.com/office/drawing/2014/main" id="{F5B5583F-757E-F17F-E64B-5D985C20B036}"/>
              </a:ext>
            </a:extLst>
          </p:cNvPr>
          <p:cNvSpPr>
            <a:spLocks noGrp="1" noChangeArrowheads="1"/>
          </p:cNvSpPr>
          <p:nvPr>
            <p:ph idx="1"/>
          </p:nvPr>
        </p:nvSpPr>
        <p:spPr>
          <a:xfrm>
            <a:off x="2209800" y="1371600"/>
            <a:ext cx="7748588" cy="4572000"/>
          </a:xfrm>
        </p:spPr>
        <p:txBody>
          <a:bodyPr rtlCol="0">
            <a:normAutofit fontScale="92500"/>
          </a:bodyPr>
          <a:lstStyle/>
          <a:p>
            <a:pPr>
              <a:defRPr/>
            </a:pPr>
            <a:r>
              <a:rPr lang="en-US" altLang="en-US" dirty="0"/>
              <a:t>We discussed previously the context of the internationalization decision process: vision, business model, resources and capabilities assessment, internationalization strategy, and  location selections   Today we  focus on mode of entry choice</a:t>
            </a:r>
          </a:p>
          <a:p>
            <a:pPr>
              <a:defRPr/>
            </a:pPr>
            <a:r>
              <a:rPr lang="en-US" altLang="en-US" dirty="0"/>
              <a:t>We start with  brief review of the basic modes of entry. </a:t>
            </a:r>
          </a:p>
          <a:p>
            <a:pPr marL="0" indent="0">
              <a:buNone/>
              <a:defRPr/>
            </a:pPr>
            <a:r>
              <a:rPr lang="en-US" altLang="en-US" dirty="0"/>
              <a:t>Keep in mind that the process of  mode of entry selection is iterative. Once an entry mode is chosen it is possible to more precisely assess the expected outcomes and compare them to other location options. </a:t>
            </a:r>
            <a:endParaRPr lang="en-CA" altLang="en-US" dirty="0"/>
          </a:p>
        </p:txBody>
      </p:sp>
      <p:pic>
        <p:nvPicPr>
          <p:cNvPr id="49155" name="Picture 3">
            <a:extLst>
              <a:ext uri="{FF2B5EF4-FFF2-40B4-BE49-F238E27FC236}">
                <a16:creationId xmlns:a16="http://schemas.microsoft.com/office/drawing/2014/main" id="{2772F527-18C0-3D68-223F-7F6EF3E6FA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Line 52">
            <a:extLst>
              <a:ext uri="{FF2B5EF4-FFF2-40B4-BE49-F238E27FC236}">
                <a16:creationId xmlns:a16="http://schemas.microsoft.com/office/drawing/2014/main" id="{CD4CFC0C-B896-B26D-8D6B-EB27D2E1E7A0}"/>
              </a:ext>
            </a:extLst>
          </p:cNvPr>
          <p:cNvSpPr>
            <a:spLocks noChangeShapeType="1"/>
          </p:cNvSpPr>
          <p:nvPr/>
        </p:nvSpPr>
        <p:spPr bwMode="auto">
          <a:xfrm>
            <a:off x="3170238" y="3744913"/>
            <a:ext cx="4492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78" name="Line 3">
            <a:extLst>
              <a:ext uri="{FF2B5EF4-FFF2-40B4-BE49-F238E27FC236}">
                <a16:creationId xmlns:a16="http://schemas.microsoft.com/office/drawing/2014/main" id="{71E2DAF6-F2EB-D7EC-729C-E06034B6A0D8}"/>
              </a:ext>
            </a:extLst>
          </p:cNvPr>
          <p:cNvSpPr>
            <a:spLocks noChangeShapeType="1"/>
          </p:cNvSpPr>
          <p:nvPr/>
        </p:nvSpPr>
        <p:spPr bwMode="auto">
          <a:xfrm flipV="1">
            <a:off x="3619501" y="3249613"/>
            <a:ext cx="225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64" name="Oval 5">
            <a:extLst>
              <a:ext uri="{FF2B5EF4-FFF2-40B4-BE49-F238E27FC236}">
                <a16:creationId xmlns:a16="http://schemas.microsoft.com/office/drawing/2014/main" id="{0056047A-B6C9-72A0-9C65-E20367342855}"/>
              </a:ext>
            </a:extLst>
          </p:cNvPr>
          <p:cNvSpPr>
            <a:spLocks noChangeArrowheads="1"/>
          </p:cNvSpPr>
          <p:nvPr/>
        </p:nvSpPr>
        <p:spPr bwMode="auto">
          <a:xfrm>
            <a:off x="1774826" y="3190875"/>
            <a:ext cx="1584325" cy="1081088"/>
          </a:xfrm>
          <a:prstGeom prst="ellipse">
            <a:avLst/>
          </a:prstGeom>
          <a:solidFill>
            <a:srgbClr val="F4DC84"/>
          </a:solidFill>
          <a:ln w="9525">
            <a:solidFill>
              <a:srgbClr val="403B9B"/>
            </a:solidFill>
            <a:round/>
            <a:headEnd/>
            <a:tailEnd/>
          </a:ln>
          <a:effectLst>
            <a:outerShdw blurRad="63500" dist="71842" dir="2700000" algn="ctr" rotWithShape="0">
              <a:srgbClr val="422100">
                <a:alpha val="50000"/>
              </a:srgbClr>
            </a:outerShdw>
          </a:effectLst>
        </p:spPr>
        <p:txBody>
          <a:bodyPr wrap="none" anchor="ctr"/>
          <a:lstStyle/>
          <a:p>
            <a:pPr algn="ctr">
              <a:defRPr/>
            </a:pPr>
            <a:r>
              <a:rPr lang="en-US" altLang="ko-KR" sz="1600">
                <a:solidFill>
                  <a:srgbClr val="000000"/>
                </a:solidFill>
                <a:latin typeface="Book Antiqua" charset="0"/>
                <a:ea typeface="Gulim" charset="0"/>
                <a:cs typeface="Gulim" charset="0"/>
              </a:rPr>
              <a:t>Entry</a:t>
            </a:r>
            <a:br>
              <a:rPr lang="en-US" altLang="ko-KR" sz="1600">
                <a:solidFill>
                  <a:srgbClr val="000000"/>
                </a:solidFill>
                <a:latin typeface="Book Antiqua" charset="0"/>
                <a:ea typeface="Gulim" charset="0"/>
                <a:cs typeface="Gulim" charset="0"/>
              </a:rPr>
            </a:br>
            <a:r>
              <a:rPr lang="en-US" altLang="ko-KR" sz="1600">
                <a:solidFill>
                  <a:srgbClr val="000000"/>
                </a:solidFill>
                <a:latin typeface="Book Antiqua" charset="0"/>
                <a:ea typeface="Gulim" charset="0"/>
                <a:cs typeface="Gulim" charset="0"/>
              </a:rPr>
              <a:t>Modes</a:t>
            </a:r>
          </a:p>
        </p:txBody>
      </p:sp>
      <p:sp>
        <p:nvSpPr>
          <p:cNvPr id="66565" name="Rectangle 6">
            <a:extLst>
              <a:ext uri="{FF2B5EF4-FFF2-40B4-BE49-F238E27FC236}">
                <a16:creationId xmlns:a16="http://schemas.microsoft.com/office/drawing/2014/main" id="{A380C17D-B7D1-59BE-1ADB-E68A3C91726D}"/>
              </a:ext>
            </a:extLst>
          </p:cNvPr>
          <p:cNvSpPr>
            <a:spLocks noChangeArrowheads="1"/>
          </p:cNvSpPr>
          <p:nvPr/>
        </p:nvSpPr>
        <p:spPr bwMode="auto">
          <a:xfrm>
            <a:off x="3835400" y="1449388"/>
            <a:ext cx="2376488" cy="569912"/>
          </a:xfrm>
          <a:prstGeom prst="rect">
            <a:avLst/>
          </a:prstGeom>
          <a:solidFill>
            <a:srgbClr val="FDFAC7"/>
          </a:solidFill>
          <a:ln w="9525">
            <a:solidFill>
              <a:schemeClr val="bg1"/>
            </a:solidFill>
            <a:miter lim="800000"/>
            <a:headEnd/>
            <a:tailEnd/>
          </a:ln>
          <a:effectLst>
            <a:outerShdw blurRad="63500" dist="71842" dir="2700000" algn="ctr" rotWithShape="0">
              <a:srgbClr val="422100">
                <a:alpha val="50000"/>
              </a:srgbClr>
            </a:outerShdw>
          </a:effectLst>
        </p:spPr>
        <p:txBody>
          <a:bodyPr wrap="none" anchor="ctr"/>
          <a:lstStyle/>
          <a:p>
            <a:pPr algn="ctr">
              <a:defRPr/>
            </a:pPr>
            <a:r>
              <a:rPr lang="en-US" altLang="ko-KR" sz="1600" dirty="0">
                <a:solidFill>
                  <a:srgbClr val="000000"/>
                </a:solidFill>
                <a:latin typeface="Book Antiqua" charset="0"/>
                <a:ea typeface="Gulim" charset="0"/>
                <a:cs typeface="Gulim" charset="0"/>
              </a:rPr>
              <a:t>Joint venture /Wholly-owned</a:t>
            </a:r>
            <a:br>
              <a:rPr lang="en-US" altLang="ko-KR" sz="1600" dirty="0">
                <a:solidFill>
                  <a:srgbClr val="000000"/>
                </a:solidFill>
                <a:latin typeface="Book Antiqua" charset="0"/>
                <a:ea typeface="Gulim" charset="0"/>
                <a:cs typeface="Gulim" charset="0"/>
              </a:rPr>
            </a:br>
            <a:r>
              <a:rPr lang="en-US" altLang="ko-KR" sz="1600" dirty="0">
                <a:solidFill>
                  <a:srgbClr val="000000"/>
                </a:solidFill>
                <a:latin typeface="Book Antiqua" charset="0"/>
                <a:ea typeface="Gulim" charset="0"/>
                <a:cs typeface="Gulim" charset="0"/>
              </a:rPr>
              <a:t>Subsidiary</a:t>
            </a:r>
          </a:p>
        </p:txBody>
      </p:sp>
      <p:sp>
        <p:nvSpPr>
          <p:cNvPr id="66566" name="Rectangle 7">
            <a:extLst>
              <a:ext uri="{FF2B5EF4-FFF2-40B4-BE49-F238E27FC236}">
                <a16:creationId xmlns:a16="http://schemas.microsoft.com/office/drawing/2014/main" id="{F30BCE33-BDC1-7CAA-A1D0-39F39864500A}"/>
              </a:ext>
            </a:extLst>
          </p:cNvPr>
          <p:cNvSpPr>
            <a:spLocks noChangeArrowheads="1"/>
          </p:cNvSpPr>
          <p:nvPr/>
        </p:nvSpPr>
        <p:spPr bwMode="auto">
          <a:xfrm>
            <a:off x="3808415" y="2294731"/>
            <a:ext cx="2376488" cy="541337"/>
          </a:xfrm>
          <a:prstGeom prst="rect">
            <a:avLst/>
          </a:prstGeom>
          <a:solidFill>
            <a:srgbClr val="FDFAC7"/>
          </a:solidFill>
          <a:ln w="9525">
            <a:solidFill>
              <a:schemeClr val="bg1"/>
            </a:solidFill>
            <a:miter lim="800000"/>
            <a:headEnd/>
            <a:tailEnd/>
          </a:ln>
          <a:effectLst>
            <a:outerShdw blurRad="63500" dist="71842" dir="2700000" algn="ctr" rotWithShape="0">
              <a:srgbClr val="422100">
                <a:alpha val="50000"/>
              </a:srgbClr>
            </a:outerShdw>
          </a:effectLst>
        </p:spPr>
        <p:txBody>
          <a:bodyPr wrap="none" anchor="ctr"/>
          <a:lstStyle/>
          <a:p>
            <a:pPr algn="ctr">
              <a:defRPr/>
            </a:pPr>
            <a:r>
              <a:rPr lang="en-US" altLang="ko-KR" sz="1600" dirty="0">
                <a:solidFill>
                  <a:srgbClr val="000000"/>
                </a:solidFill>
                <a:latin typeface="Book Antiqua" charset="0"/>
                <a:ea typeface="Gulim" charset="0"/>
                <a:cs typeface="Gulim" charset="0"/>
              </a:rPr>
              <a:t>Greenfield /Acquisition</a:t>
            </a:r>
          </a:p>
        </p:txBody>
      </p:sp>
      <p:sp>
        <p:nvSpPr>
          <p:cNvPr id="66567" name="Rectangle 8">
            <a:extLst>
              <a:ext uri="{FF2B5EF4-FFF2-40B4-BE49-F238E27FC236}">
                <a16:creationId xmlns:a16="http://schemas.microsoft.com/office/drawing/2014/main" id="{0F569F33-F40E-2D94-2D28-239BCDA84E83}"/>
              </a:ext>
            </a:extLst>
          </p:cNvPr>
          <p:cNvSpPr>
            <a:spLocks noChangeArrowheads="1"/>
          </p:cNvSpPr>
          <p:nvPr/>
        </p:nvSpPr>
        <p:spPr bwMode="auto">
          <a:xfrm>
            <a:off x="3712369" y="3030725"/>
            <a:ext cx="2376488" cy="541338"/>
          </a:xfrm>
          <a:prstGeom prst="rect">
            <a:avLst/>
          </a:prstGeom>
          <a:solidFill>
            <a:srgbClr val="FDFAC7"/>
          </a:solidFill>
          <a:ln w="9525">
            <a:solidFill>
              <a:schemeClr val="bg1"/>
            </a:solidFill>
            <a:miter lim="800000"/>
            <a:headEnd/>
            <a:tailEnd/>
          </a:ln>
          <a:effectLst>
            <a:outerShdw blurRad="63500" dist="71842" dir="2700000" algn="ctr" rotWithShape="0">
              <a:srgbClr val="422100">
                <a:alpha val="50000"/>
              </a:srgbClr>
            </a:outerShdw>
          </a:effectLst>
        </p:spPr>
        <p:txBody>
          <a:bodyPr wrap="none" anchor="ctr"/>
          <a:lstStyle/>
          <a:p>
            <a:pPr algn="ctr">
              <a:defRPr/>
            </a:pPr>
            <a:r>
              <a:rPr lang="en-US" altLang="ko-KR" sz="1600" dirty="0">
                <a:solidFill>
                  <a:srgbClr val="000000"/>
                </a:solidFill>
                <a:latin typeface="Book Antiqua" charset="0"/>
                <a:ea typeface="Gulim" charset="0"/>
                <a:cs typeface="Gulim" charset="0"/>
              </a:rPr>
              <a:t>FDI</a:t>
            </a:r>
          </a:p>
        </p:txBody>
      </p:sp>
      <p:sp>
        <p:nvSpPr>
          <p:cNvPr id="66568" name="Rectangle 9">
            <a:extLst>
              <a:ext uri="{FF2B5EF4-FFF2-40B4-BE49-F238E27FC236}">
                <a16:creationId xmlns:a16="http://schemas.microsoft.com/office/drawing/2014/main" id="{588F7BD4-9FEB-591B-D02B-39A310AA9ABC}"/>
              </a:ext>
            </a:extLst>
          </p:cNvPr>
          <p:cNvSpPr>
            <a:spLocks noChangeArrowheads="1"/>
          </p:cNvSpPr>
          <p:nvPr/>
        </p:nvSpPr>
        <p:spPr bwMode="auto">
          <a:xfrm>
            <a:off x="3835400" y="3789363"/>
            <a:ext cx="2376488" cy="539750"/>
          </a:xfrm>
          <a:prstGeom prst="rect">
            <a:avLst/>
          </a:prstGeom>
          <a:solidFill>
            <a:srgbClr val="FDFAC7"/>
          </a:solidFill>
          <a:ln w="9525">
            <a:solidFill>
              <a:schemeClr val="bg1"/>
            </a:solidFill>
            <a:miter lim="800000"/>
            <a:headEnd/>
            <a:tailEnd/>
          </a:ln>
          <a:effectLst>
            <a:outerShdw blurRad="63500" dist="71842" dir="2700000" algn="ctr" rotWithShape="0">
              <a:srgbClr val="422100">
                <a:alpha val="50000"/>
              </a:srgbClr>
            </a:outerShdw>
          </a:effectLst>
        </p:spPr>
        <p:txBody>
          <a:bodyPr wrap="none" anchor="ctr"/>
          <a:lstStyle/>
          <a:p>
            <a:pPr algn="ctr">
              <a:defRPr/>
            </a:pPr>
            <a:r>
              <a:rPr lang="en-US" altLang="ko-KR" sz="1600" dirty="0">
                <a:solidFill>
                  <a:srgbClr val="000000"/>
                </a:solidFill>
                <a:latin typeface="Book Antiqua" charset="0"/>
                <a:ea typeface="Gulim" charset="0"/>
                <a:cs typeface="Gulim" charset="0"/>
              </a:rPr>
              <a:t>License / Franchise</a:t>
            </a:r>
          </a:p>
        </p:txBody>
      </p:sp>
      <p:sp>
        <p:nvSpPr>
          <p:cNvPr id="66569" name="Rectangle 10">
            <a:extLst>
              <a:ext uri="{FF2B5EF4-FFF2-40B4-BE49-F238E27FC236}">
                <a16:creationId xmlns:a16="http://schemas.microsoft.com/office/drawing/2014/main" id="{EF5F422E-2A24-578C-CEA6-AFDFF1ABBE4B}"/>
              </a:ext>
            </a:extLst>
          </p:cNvPr>
          <p:cNvSpPr>
            <a:spLocks noChangeArrowheads="1"/>
          </p:cNvSpPr>
          <p:nvPr/>
        </p:nvSpPr>
        <p:spPr bwMode="auto">
          <a:xfrm>
            <a:off x="3835400" y="4643438"/>
            <a:ext cx="2376488" cy="842962"/>
          </a:xfrm>
          <a:prstGeom prst="rect">
            <a:avLst/>
          </a:prstGeom>
          <a:solidFill>
            <a:srgbClr val="FDFAC7"/>
          </a:solidFill>
          <a:ln w="9525">
            <a:solidFill>
              <a:schemeClr val="bg1"/>
            </a:solidFill>
            <a:miter lim="800000"/>
            <a:headEnd/>
            <a:tailEnd/>
          </a:ln>
          <a:effectLst>
            <a:outerShdw blurRad="63500" dist="71842" dir="2700000" algn="ctr" rotWithShape="0">
              <a:srgbClr val="422100">
                <a:alpha val="50000"/>
              </a:srgbClr>
            </a:outerShdw>
          </a:effectLst>
        </p:spPr>
        <p:txBody>
          <a:bodyPr wrap="none" anchor="ctr"/>
          <a:lstStyle/>
          <a:p>
            <a:pPr algn="ctr">
              <a:defRPr/>
            </a:pPr>
            <a:r>
              <a:rPr lang="en-US" altLang="ko-KR" sz="1600" dirty="0">
                <a:solidFill>
                  <a:srgbClr val="000000"/>
                </a:solidFill>
                <a:latin typeface="Book Antiqua" charset="0"/>
                <a:ea typeface="Gulim" charset="0"/>
                <a:cs typeface="Gulim" charset="0"/>
              </a:rPr>
              <a:t>Export:</a:t>
            </a:r>
          </a:p>
          <a:p>
            <a:pPr algn="ctr">
              <a:defRPr/>
            </a:pPr>
            <a:r>
              <a:rPr lang="en-US" altLang="ko-KR" sz="1600" dirty="0">
                <a:solidFill>
                  <a:srgbClr val="000000"/>
                </a:solidFill>
                <a:latin typeface="Book Antiqua" charset="0"/>
                <a:ea typeface="Gulim" charset="0"/>
                <a:cs typeface="Gulim" charset="0"/>
              </a:rPr>
              <a:t>Agent / Distributor</a:t>
            </a:r>
          </a:p>
          <a:p>
            <a:pPr algn="ctr">
              <a:defRPr/>
            </a:pPr>
            <a:r>
              <a:rPr lang="en-US" altLang="ko-KR" sz="1600" dirty="0">
                <a:solidFill>
                  <a:srgbClr val="000000"/>
                </a:solidFill>
                <a:latin typeface="Book Antiqua" charset="0"/>
                <a:ea typeface="Gulim" charset="0"/>
                <a:cs typeface="Gulim" charset="0"/>
              </a:rPr>
              <a:t>Brach Office</a:t>
            </a:r>
          </a:p>
        </p:txBody>
      </p:sp>
      <p:sp>
        <p:nvSpPr>
          <p:cNvPr id="50185" name="Line 11">
            <a:extLst>
              <a:ext uri="{FF2B5EF4-FFF2-40B4-BE49-F238E27FC236}">
                <a16:creationId xmlns:a16="http://schemas.microsoft.com/office/drawing/2014/main" id="{9F838D9E-373C-F833-19BB-284589AEA90E}"/>
              </a:ext>
            </a:extLst>
          </p:cNvPr>
          <p:cNvSpPr>
            <a:spLocks noChangeShapeType="1"/>
          </p:cNvSpPr>
          <p:nvPr/>
        </p:nvSpPr>
        <p:spPr bwMode="auto">
          <a:xfrm>
            <a:off x="3619500" y="1720850"/>
            <a:ext cx="0" cy="3194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6" name="Line 12">
            <a:extLst>
              <a:ext uri="{FF2B5EF4-FFF2-40B4-BE49-F238E27FC236}">
                <a16:creationId xmlns:a16="http://schemas.microsoft.com/office/drawing/2014/main" id="{EDA09F40-9473-9327-16EA-6A6AD3335A92}"/>
              </a:ext>
            </a:extLst>
          </p:cNvPr>
          <p:cNvSpPr>
            <a:spLocks noChangeShapeType="1"/>
          </p:cNvSpPr>
          <p:nvPr/>
        </p:nvSpPr>
        <p:spPr bwMode="auto">
          <a:xfrm>
            <a:off x="3619500" y="17097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7" name="Line 13">
            <a:extLst>
              <a:ext uri="{FF2B5EF4-FFF2-40B4-BE49-F238E27FC236}">
                <a16:creationId xmlns:a16="http://schemas.microsoft.com/office/drawing/2014/main" id="{2DD634A7-F49C-CB60-DE3A-9A242D3F6C76}"/>
              </a:ext>
            </a:extLst>
          </p:cNvPr>
          <p:cNvSpPr>
            <a:spLocks noChangeShapeType="1"/>
          </p:cNvSpPr>
          <p:nvPr/>
        </p:nvSpPr>
        <p:spPr bwMode="auto">
          <a:xfrm>
            <a:off x="3619500" y="252888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8" name="Line 14">
            <a:extLst>
              <a:ext uri="{FF2B5EF4-FFF2-40B4-BE49-F238E27FC236}">
                <a16:creationId xmlns:a16="http://schemas.microsoft.com/office/drawing/2014/main" id="{34B0AE75-5191-B6A5-DE3D-961B8B2A262B}"/>
              </a:ext>
            </a:extLst>
          </p:cNvPr>
          <p:cNvSpPr>
            <a:spLocks noChangeShapeType="1"/>
          </p:cNvSpPr>
          <p:nvPr/>
        </p:nvSpPr>
        <p:spPr bwMode="auto">
          <a:xfrm>
            <a:off x="3619500" y="40592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9" name="Line 50">
            <a:extLst>
              <a:ext uri="{FF2B5EF4-FFF2-40B4-BE49-F238E27FC236}">
                <a16:creationId xmlns:a16="http://schemas.microsoft.com/office/drawing/2014/main" id="{6284D482-97FB-97D4-0A14-AD172F54F6E0}"/>
              </a:ext>
            </a:extLst>
          </p:cNvPr>
          <p:cNvSpPr>
            <a:spLocks noChangeShapeType="1"/>
          </p:cNvSpPr>
          <p:nvPr/>
        </p:nvSpPr>
        <p:spPr bwMode="auto">
          <a:xfrm>
            <a:off x="3619500" y="49149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0" name="AutoShape 53">
            <a:extLst>
              <a:ext uri="{FF2B5EF4-FFF2-40B4-BE49-F238E27FC236}">
                <a16:creationId xmlns:a16="http://schemas.microsoft.com/office/drawing/2014/main" id="{B7990A2C-DA43-E171-705C-43E50E63AA5B}"/>
              </a:ext>
            </a:extLst>
          </p:cNvPr>
          <p:cNvSpPr>
            <a:spLocks noChangeArrowheads="1"/>
          </p:cNvSpPr>
          <p:nvPr/>
        </p:nvSpPr>
        <p:spPr bwMode="auto">
          <a:xfrm rot="5400000">
            <a:off x="5214938" y="3365500"/>
            <a:ext cx="3338512" cy="585788"/>
          </a:xfrm>
          <a:prstGeom prst="triangle">
            <a:avLst>
              <a:gd name="adj" fmla="val 50000"/>
            </a:avLst>
          </a:prstGeom>
          <a:solidFill>
            <a:srgbClr val="F1D469"/>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00000"/>
              </a:lnSpc>
              <a:spcBef>
                <a:spcPct val="0"/>
              </a:spcBef>
              <a:buFontTx/>
              <a:buNone/>
            </a:pPr>
            <a:endParaRPr lang="ko-KR" altLang="en-US" sz="2400">
              <a:solidFill>
                <a:srgbClr val="000000"/>
              </a:solidFill>
              <a:latin typeface="Tahoma" panose="020B0604030504040204" pitchFamily="34" charset="0"/>
              <a:ea typeface="Gulim" panose="020B0600000101010101" pitchFamily="34" charset="-127"/>
              <a:cs typeface="Times New Roman" panose="02020603050405020304" pitchFamily="18" charset="0"/>
            </a:endParaRPr>
          </a:p>
        </p:txBody>
      </p:sp>
      <p:sp>
        <p:nvSpPr>
          <p:cNvPr id="66576" name="Rectangle 54">
            <a:extLst>
              <a:ext uri="{FF2B5EF4-FFF2-40B4-BE49-F238E27FC236}">
                <a16:creationId xmlns:a16="http://schemas.microsoft.com/office/drawing/2014/main" id="{01902939-5B50-3ADF-D4E6-C0FD96DA1E15}"/>
              </a:ext>
            </a:extLst>
          </p:cNvPr>
          <p:cNvSpPr>
            <a:spLocks noChangeArrowheads="1"/>
          </p:cNvSpPr>
          <p:nvPr/>
        </p:nvSpPr>
        <p:spPr bwMode="auto">
          <a:xfrm>
            <a:off x="7491413" y="1387475"/>
            <a:ext cx="2844800" cy="558800"/>
          </a:xfrm>
          <a:prstGeom prst="rect">
            <a:avLst/>
          </a:prstGeom>
          <a:solidFill>
            <a:srgbClr val="ACC4AC"/>
          </a:solidFill>
          <a:ln w="9525">
            <a:solidFill>
              <a:schemeClr val="tx1"/>
            </a:solidFill>
            <a:miter lim="800000"/>
            <a:headEnd/>
            <a:tailEnd/>
          </a:ln>
          <a:effectLst>
            <a:outerShdw blurRad="63500" dist="71842" dir="2700000" algn="ctr" rotWithShape="0">
              <a:schemeClr val="bg2">
                <a:alpha val="74998"/>
              </a:schemeClr>
            </a:outerShdw>
          </a:effectLst>
        </p:spPr>
        <p:txBody>
          <a:bodyPr wrap="none" anchor="ctr"/>
          <a:lstStyle/>
          <a:p>
            <a:pPr algn="ctr">
              <a:lnSpc>
                <a:spcPct val="90000"/>
              </a:lnSpc>
              <a:defRPr/>
            </a:pPr>
            <a:r>
              <a:rPr lang="en-US" altLang="ko-KR" sz="1600">
                <a:solidFill>
                  <a:srgbClr val="000000"/>
                </a:solidFill>
                <a:latin typeface="Times New Roman" charset="0"/>
                <a:ea typeface="Gulim" charset="0"/>
                <a:cs typeface="Gulim" charset="0"/>
              </a:rPr>
              <a:t>Factors to Consider</a:t>
            </a:r>
          </a:p>
        </p:txBody>
      </p:sp>
      <p:sp>
        <p:nvSpPr>
          <p:cNvPr id="66577" name="Rectangle 55">
            <a:extLst>
              <a:ext uri="{FF2B5EF4-FFF2-40B4-BE49-F238E27FC236}">
                <a16:creationId xmlns:a16="http://schemas.microsoft.com/office/drawing/2014/main" id="{C458E88B-4B78-FAC6-1FE4-08BC6C6CD694}"/>
              </a:ext>
            </a:extLst>
          </p:cNvPr>
          <p:cNvSpPr>
            <a:spLocks noChangeArrowheads="1"/>
          </p:cNvSpPr>
          <p:nvPr/>
        </p:nvSpPr>
        <p:spPr bwMode="auto">
          <a:xfrm>
            <a:off x="7493000" y="1946276"/>
            <a:ext cx="2844800" cy="4156075"/>
          </a:xfrm>
          <a:prstGeom prst="rect">
            <a:avLst/>
          </a:prstGeom>
          <a:solidFill>
            <a:srgbClr val="FFFFDD"/>
          </a:solidFill>
          <a:ln w="9525">
            <a:solidFill>
              <a:schemeClr val="tx1"/>
            </a:solidFill>
            <a:miter lim="800000"/>
            <a:headEnd/>
            <a:tailEnd/>
          </a:ln>
          <a:effectLst>
            <a:outerShdw blurRad="63500" dist="71842" dir="2700000" algn="ctr" rotWithShape="0">
              <a:schemeClr val="bg2">
                <a:alpha val="74998"/>
              </a:schemeClr>
            </a:outerShdw>
          </a:effectLst>
        </p:spPr>
        <p:txBody>
          <a:bodyPr wrap="none"/>
          <a:lstStyle/>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a:p>
            <a:pPr>
              <a:lnSpc>
                <a:spcPct val="80000"/>
              </a:lnSpc>
              <a:defRPr/>
            </a:pPr>
            <a:endParaRPr lang="en-US" altLang="ko-KR" sz="1600">
              <a:solidFill>
                <a:srgbClr val="000000"/>
              </a:solidFill>
              <a:latin typeface="Times New Roman" charset="0"/>
              <a:ea typeface="Gulim" charset="0"/>
              <a:cs typeface="Gulim" charset="0"/>
            </a:endParaRPr>
          </a:p>
        </p:txBody>
      </p:sp>
      <p:sp>
        <p:nvSpPr>
          <p:cNvPr id="50193" name="Text Box 56">
            <a:extLst>
              <a:ext uri="{FF2B5EF4-FFF2-40B4-BE49-F238E27FC236}">
                <a16:creationId xmlns:a16="http://schemas.microsoft.com/office/drawing/2014/main" id="{0C9C20CB-45FF-33FE-28A2-A1F6B9822C00}"/>
              </a:ext>
            </a:extLst>
          </p:cNvPr>
          <p:cNvSpPr txBox="1">
            <a:spLocks noChangeArrowheads="1"/>
          </p:cNvSpPr>
          <p:nvPr/>
        </p:nvSpPr>
        <p:spPr bwMode="auto">
          <a:xfrm>
            <a:off x="7681914" y="2089151"/>
            <a:ext cx="2376487"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210000"/>
              </a:lnSpc>
              <a:spcBef>
                <a:spcPct val="0"/>
              </a:spcBef>
              <a:buFontTx/>
              <a:buChar char="•"/>
            </a:pPr>
            <a:r>
              <a:rPr lang="en-US" altLang="ko-KR" sz="1600">
                <a:solidFill>
                  <a:srgbClr val="000000"/>
                </a:solidFill>
                <a:latin typeface="Times New Roman" panose="02020603050405020304" pitchFamily="18" charset="0"/>
                <a:ea typeface="Gulim" panose="020B0600000101010101" pitchFamily="34" charset="-127"/>
                <a:cs typeface="Times New Roman" panose="02020603050405020304" pitchFamily="18" charset="0"/>
              </a:rPr>
              <a:t> Market attractiveness</a:t>
            </a:r>
          </a:p>
          <a:p>
            <a:pPr>
              <a:lnSpc>
                <a:spcPct val="210000"/>
              </a:lnSpc>
              <a:spcBef>
                <a:spcPct val="0"/>
              </a:spcBef>
              <a:buFontTx/>
              <a:buChar char="•"/>
            </a:pPr>
            <a:r>
              <a:rPr lang="en-US" altLang="ko-KR" sz="1600">
                <a:solidFill>
                  <a:srgbClr val="000000"/>
                </a:solidFill>
                <a:latin typeface="Times New Roman" panose="02020603050405020304" pitchFamily="18" charset="0"/>
                <a:ea typeface="Gulim" panose="020B0600000101010101" pitchFamily="34" charset="-127"/>
                <a:cs typeface="Times New Roman" panose="02020603050405020304" pitchFamily="18" charset="0"/>
              </a:rPr>
              <a:t> Strategic objectives</a:t>
            </a:r>
          </a:p>
          <a:p>
            <a:pPr>
              <a:lnSpc>
                <a:spcPct val="210000"/>
              </a:lnSpc>
              <a:spcBef>
                <a:spcPct val="0"/>
              </a:spcBef>
              <a:buFontTx/>
              <a:buChar char="•"/>
            </a:pPr>
            <a:r>
              <a:rPr lang="en-US" altLang="ko-KR" sz="1600">
                <a:solidFill>
                  <a:srgbClr val="000000"/>
                </a:solidFill>
                <a:latin typeface="Times New Roman" panose="02020603050405020304" pitchFamily="18" charset="0"/>
                <a:ea typeface="Gulim" panose="020B0600000101010101" pitchFamily="34" charset="-127"/>
                <a:cs typeface="Times New Roman" panose="02020603050405020304" pitchFamily="18" charset="0"/>
              </a:rPr>
              <a:t> Government policies</a:t>
            </a:r>
          </a:p>
          <a:p>
            <a:pPr>
              <a:lnSpc>
                <a:spcPct val="210000"/>
              </a:lnSpc>
              <a:spcBef>
                <a:spcPct val="0"/>
              </a:spcBef>
              <a:buFontTx/>
              <a:buChar char="•"/>
            </a:pPr>
            <a:r>
              <a:rPr lang="en-US" altLang="ko-KR" sz="1600">
                <a:solidFill>
                  <a:srgbClr val="000000"/>
                </a:solidFill>
                <a:latin typeface="Times New Roman" panose="02020603050405020304" pitchFamily="18" charset="0"/>
                <a:ea typeface="Gulim" panose="020B0600000101010101" pitchFamily="34" charset="-127"/>
                <a:cs typeface="Times New Roman" panose="02020603050405020304" pitchFamily="18" charset="0"/>
              </a:rPr>
              <a:t> Internal capabilities</a:t>
            </a:r>
          </a:p>
          <a:p>
            <a:pPr>
              <a:lnSpc>
                <a:spcPct val="210000"/>
              </a:lnSpc>
              <a:spcBef>
                <a:spcPct val="0"/>
              </a:spcBef>
              <a:buFontTx/>
              <a:buChar char="•"/>
            </a:pPr>
            <a:r>
              <a:rPr lang="en-US" altLang="ko-KR" sz="1600">
                <a:solidFill>
                  <a:srgbClr val="000000"/>
                </a:solidFill>
                <a:latin typeface="Times New Roman" panose="02020603050405020304" pitchFamily="18" charset="0"/>
                <a:ea typeface="Gulim" panose="020B0600000101010101" pitchFamily="34" charset="-127"/>
                <a:cs typeface="Times New Roman" panose="02020603050405020304" pitchFamily="18" charset="0"/>
              </a:rPr>
              <a:t> Time pressure</a:t>
            </a:r>
          </a:p>
          <a:p>
            <a:pPr>
              <a:lnSpc>
                <a:spcPct val="210000"/>
              </a:lnSpc>
              <a:spcBef>
                <a:spcPct val="0"/>
              </a:spcBef>
              <a:buFontTx/>
              <a:buChar char="•"/>
            </a:pPr>
            <a:r>
              <a:rPr lang="en-US" altLang="ko-KR" sz="1600">
                <a:solidFill>
                  <a:srgbClr val="000000"/>
                </a:solidFill>
                <a:latin typeface="Times New Roman" panose="02020603050405020304" pitchFamily="18" charset="0"/>
                <a:ea typeface="Gulim" panose="020B0600000101010101" pitchFamily="34" charset="-127"/>
                <a:cs typeface="Times New Roman" panose="02020603050405020304" pitchFamily="18" charset="0"/>
              </a:rPr>
              <a:t> Risk factors</a:t>
            </a:r>
          </a:p>
          <a:p>
            <a:pPr>
              <a:lnSpc>
                <a:spcPct val="210000"/>
              </a:lnSpc>
              <a:spcBef>
                <a:spcPct val="0"/>
              </a:spcBef>
              <a:buFontTx/>
              <a:buChar char="•"/>
            </a:pPr>
            <a:r>
              <a:rPr lang="en-US" altLang="ko-KR" sz="1600">
                <a:solidFill>
                  <a:srgbClr val="000000"/>
                </a:solidFill>
                <a:latin typeface="Times New Roman" panose="02020603050405020304" pitchFamily="18" charset="0"/>
                <a:ea typeface="Gulim" panose="020B0600000101010101" pitchFamily="34" charset="-127"/>
                <a:cs typeface="Times New Roman" panose="02020603050405020304" pitchFamily="18" charset="0"/>
              </a:rPr>
              <a:t> Cost/benefit analysis</a:t>
            </a:r>
          </a:p>
        </p:txBody>
      </p:sp>
      <p:sp>
        <p:nvSpPr>
          <p:cNvPr id="27667" name="Rectangle 11">
            <a:extLst>
              <a:ext uri="{FF2B5EF4-FFF2-40B4-BE49-F238E27FC236}">
                <a16:creationId xmlns:a16="http://schemas.microsoft.com/office/drawing/2014/main" id="{C7DAA37A-6D91-9848-34C6-81F8581D0DE8}"/>
              </a:ext>
            </a:extLst>
          </p:cNvPr>
          <p:cNvSpPr>
            <a:spLocks noChangeArrowheads="1"/>
          </p:cNvSpPr>
          <p:nvPr/>
        </p:nvSpPr>
        <p:spPr bwMode="auto">
          <a:xfrm>
            <a:off x="2019300" y="26988"/>
            <a:ext cx="9144000" cy="1206500"/>
          </a:xfrm>
          <a:prstGeom prst="rect">
            <a:avLst/>
          </a:prstGeom>
          <a:solidFill>
            <a:schemeClr val="bg1"/>
          </a:solidFill>
          <a:ln w="25400">
            <a:solidFill>
              <a:schemeClr val="bg1">
                <a:alpha val="41960"/>
              </a:schemeClr>
            </a:solidFill>
            <a:miter lim="800000"/>
            <a:headEnd/>
            <a:tailEnd/>
          </a:ln>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defTabSz="685800">
              <a:lnSpc>
                <a:spcPct val="90000"/>
              </a:lnSpc>
              <a:spcBef>
                <a:spcPct val="0"/>
              </a:spcBef>
              <a:buNone/>
              <a:defRPr/>
            </a:pPr>
            <a:r>
              <a:rPr lang="en-US" altLang="ko-KR" sz="3300" dirty="0">
                <a:latin typeface="+mj-lt"/>
                <a:ea typeface="+mj-ea"/>
                <a:cs typeface="+mj-cs"/>
              </a:rPr>
              <a:t>How to Enter – Choice of Entry Mode</a:t>
            </a:r>
          </a:p>
        </p:txBody>
      </p:sp>
      <p:pic>
        <p:nvPicPr>
          <p:cNvPr id="50195" name="Picture 3">
            <a:extLst>
              <a:ext uri="{FF2B5EF4-FFF2-40B4-BE49-F238E27FC236}">
                <a16:creationId xmlns:a16="http://schemas.microsoft.com/office/drawing/2014/main" id="{D1FE1439-7D31-97FA-A620-815283F221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0663" y="76201"/>
            <a:ext cx="15049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5" name="Group 157">
            <a:extLst>
              <a:ext uri="{FF2B5EF4-FFF2-40B4-BE49-F238E27FC236}">
                <a16:creationId xmlns:a16="http://schemas.microsoft.com/office/drawing/2014/main" id="{1A93DAAD-E997-E170-3DC2-EB27A5DFC870}"/>
              </a:ext>
            </a:extLst>
          </p:cNvPr>
          <p:cNvGrpSpPr>
            <a:grpSpLocks/>
          </p:cNvGrpSpPr>
          <p:nvPr/>
        </p:nvGrpSpPr>
        <p:grpSpPr bwMode="auto">
          <a:xfrm>
            <a:off x="4133851" y="1906588"/>
            <a:ext cx="1503363" cy="4514850"/>
            <a:chOff x="1644" y="1201"/>
            <a:chExt cx="947" cy="2844"/>
          </a:xfrm>
        </p:grpSpPr>
        <p:sp>
          <p:nvSpPr>
            <p:cNvPr id="52308" name="Rectangle 108">
              <a:extLst>
                <a:ext uri="{FF2B5EF4-FFF2-40B4-BE49-F238E27FC236}">
                  <a16:creationId xmlns:a16="http://schemas.microsoft.com/office/drawing/2014/main" id="{04ED51A3-2B82-7AF4-B81E-BF22ED31EB64}"/>
                </a:ext>
              </a:extLst>
            </p:cNvPr>
            <p:cNvSpPr>
              <a:spLocks noChangeArrowheads="1"/>
            </p:cNvSpPr>
            <p:nvPr/>
          </p:nvSpPr>
          <p:spPr bwMode="auto">
            <a:xfrm>
              <a:off x="1644" y="3193"/>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09" name="Rectangle 97">
              <a:extLst>
                <a:ext uri="{FF2B5EF4-FFF2-40B4-BE49-F238E27FC236}">
                  <a16:creationId xmlns:a16="http://schemas.microsoft.com/office/drawing/2014/main" id="{DB6EBAB0-F472-8778-E57F-E82B9CABC5F3}"/>
                </a:ext>
              </a:extLst>
            </p:cNvPr>
            <p:cNvSpPr>
              <a:spLocks noChangeArrowheads="1"/>
            </p:cNvSpPr>
            <p:nvPr/>
          </p:nvSpPr>
          <p:spPr bwMode="auto">
            <a:xfrm>
              <a:off x="1644" y="3477"/>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10" name="Rectangle 92">
              <a:extLst>
                <a:ext uri="{FF2B5EF4-FFF2-40B4-BE49-F238E27FC236}">
                  <a16:creationId xmlns:a16="http://schemas.microsoft.com/office/drawing/2014/main" id="{264E1CC2-B9B1-5153-9E06-D105AA57F224}"/>
                </a:ext>
              </a:extLst>
            </p:cNvPr>
            <p:cNvSpPr>
              <a:spLocks noChangeArrowheads="1"/>
            </p:cNvSpPr>
            <p:nvPr/>
          </p:nvSpPr>
          <p:spPr bwMode="auto">
            <a:xfrm>
              <a:off x="1644" y="3761"/>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11" name="Rectangle 90">
              <a:extLst>
                <a:ext uri="{FF2B5EF4-FFF2-40B4-BE49-F238E27FC236}">
                  <a16:creationId xmlns:a16="http://schemas.microsoft.com/office/drawing/2014/main" id="{4A893C20-3D27-274A-D47D-E5244188C64C}"/>
                </a:ext>
              </a:extLst>
            </p:cNvPr>
            <p:cNvSpPr>
              <a:spLocks noChangeArrowheads="1"/>
            </p:cNvSpPr>
            <p:nvPr/>
          </p:nvSpPr>
          <p:spPr bwMode="auto">
            <a:xfrm>
              <a:off x="1644" y="2908"/>
              <a:ext cx="947"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12" name="Rectangle 88">
              <a:extLst>
                <a:ext uri="{FF2B5EF4-FFF2-40B4-BE49-F238E27FC236}">
                  <a16:creationId xmlns:a16="http://schemas.microsoft.com/office/drawing/2014/main" id="{5198B213-B84C-2F98-2C9F-AFAAB8051CA2}"/>
                </a:ext>
              </a:extLst>
            </p:cNvPr>
            <p:cNvSpPr>
              <a:spLocks noChangeArrowheads="1"/>
            </p:cNvSpPr>
            <p:nvPr/>
          </p:nvSpPr>
          <p:spPr bwMode="auto">
            <a:xfrm>
              <a:off x="1644" y="2624"/>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13" name="Rectangle 86">
              <a:extLst>
                <a:ext uri="{FF2B5EF4-FFF2-40B4-BE49-F238E27FC236}">
                  <a16:creationId xmlns:a16="http://schemas.microsoft.com/office/drawing/2014/main" id="{6477BBC2-A239-5961-218F-0B7131ED9647}"/>
                </a:ext>
              </a:extLst>
            </p:cNvPr>
            <p:cNvSpPr>
              <a:spLocks noChangeArrowheads="1"/>
            </p:cNvSpPr>
            <p:nvPr/>
          </p:nvSpPr>
          <p:spPr bwMode="auto">
            <a:xfrm>
              <a:off x="1644" y="2339"/>
              <a:ext cx="947"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14" name="Rectangle 84">
              <a:extLst>
                <a:ext uri="{FF2B5EF4-FFF2-40B4-BE49-F238E27FC236}">
                  <a16:creationId xmlns:a16="http://schemas.microsoft.com/office/drawing/2014/main" id="{0CBE46C1-F350-58C1-C4F5-BC1EF605CC44}"/>
                </a:ext>
              </a:extLst>
            </p:cNvPr>
            <p:cNvSpPr>
              <a:spLocks noChangeArrowheads="1"/>
            </p:cNvSpPr>
            <p:nvPr/>
          </p:nvSpPr>
          <p:spPr bwMode="auto">
            <a:xfrm>
              <a:off x="1644" y="2055"/>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15" name="Rectangle 82">
              <a:extLst>
                <a:ext uri="{FF2B5EF4-FFF2-40B4-BE49-F238E27FC236}">
                  <a16:creationId xmlns:a16="http://schemas.microsoft.com/office/drawing/2014/main" id="{CD358162-68F5-7C4B-7A10-E0EB2A831D3A}"/>
                </a:ext>
              </a:extLst>
            </p:cNvPr>
            <p:cNvSpPr>
              <a:spLocks noChangeArrowheads="1"/>
            </p:cNvSpPr>
            <p:nvPr/>
          </p:nvSpPr>
          <p:spPr bwMode="auto">
            <a:xfrm>
              <a:off x="1644" y="1770"/>
              <a:ext cx="947"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16" name="Rectangle 80">
              <a:extLst>
                <a:ext uri="{FF2B5EF4-FFF2-40B4-BE49-F238E27FC236}">
                  <a16:creationId xmlns:a16="http://schemas.microsoft.com/office/drawing/2014/main" id="{44111AD0-A36B-5F39-7166-C37BE6A1B698}"/>
                </a:ext>
              </a:extLst>
            </p:cNvPr>
            <p:cNvSpPr>
              <a:spLocks noChangeArrowheads="1"/>
            </p:cNvSpPr>
            <p:nvPr/>
          </p:nvSpPr>
          <p:spPr bwMode="auto">
            <a:xfrm>
              <a:off x="1644" y="1486"/>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17" name="Rectangle 78">
              <a:extLst>
                <a:ext uri="{FF2B5EF4-FFF2-40B4-BE49-F238E27FC236}">
                  <a16:creationId xmlns:a16="http://schemas.microsoft.com/office/drawing/2014/main" id="{DF3A5257-85E0-F15F-46DB-9314B13B4D30}"/>
                </a:ext>
              </a:extLst>
            </p:cNvPr>
            <p:cNvSpPr>
              <a:spLocks noChangeArrowheads="1"/>
            </p:cNvSpPr>
            <p:nvPr/>
          </p:nvSpPr>
          <p:spPr bwMode="auto">
            <a:xfrm>
              <a:off x="1644" y="1201"/>
              <a:ext cx="947"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grpSp>
      <p:grpSp>
        <p:nvGrpSpPr>
          <p:cNvPr id="52226" name="Group 158">
            <a:extLst>
              <a:ext uri="{FF2B5EF4-FFF2-40B4-BE49-F238E27FC236}">
                <a16:creationId xmlns:a16="http://schemas.microsoft.com/office/drawing/2014/main" id="{D0A684BE-6241-437B-98EC-00AE7CEE44CA}"/>
              </a:ext>
            </a:extLst>
          </p:cNvPr>
          <p:cNvGrpSpPr>
            <a:grpSpLocks/>
          </p:cNvGrpSpPr>
          <p:nvPr/>
        </p:nvGrpSpPr>
        <p:grpSpPr bwMode="auto">
          <a:xfrm>
            <a:off x="5637214" y="1906588"/>
            <a:ext cx="1501775" cy="4514850"/>
            <a:chOff x="2591" y="1201"/>
            <a:chExt cx="946" cy="2844"/>
          </a:xfrm>
        </p:grpSpPr>
        <p:sp>
          <p:nvSpPr>
            <p:cNvPr id="52298" name="Rectangle 110">
              <a:extLst>
                <a:ext uri="{FF2B5EF4-FFF2-40B4-BE49-F238E27FC236}">
                  <a16:creationId xmlns:a16="http://schemas.microsoft.com/office/drawing/2014/main" id="{3F02A844-21FB-0FE9-10B2-849FD8451210}"/>
                </a:ext>
              </a:extLst>
            </p:cNvPr>
            <p:cNvSpPr>
              <a:spLocks noChangeArrowheads="1"/>
            </p:cNvSpPr>
            <p:nvPr/>
          </p:nvSpPr>
          <p:spPr bwMode="auto">
            <a:xfrm>
              <a:off x="2591" y="3193"/>
              <a:ext cx="946"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99" name="Rectangle 99">
              <a:extLst>
                <a:ext uri="{FF2B5EF4-FFF2-40B4-BE49-F238E27FC236}">
                  <a16:creationId xmlns:a16="http://schemas.microsoft.com/office/drawing/2014/main" id="{0B3AC7D3-114E-A5ED-90E7-4007DB9A31C5}"/>
                </a:ext>
              </a:extLst>
            </p:cNvPr>
            <p:cNvSpPr>
              <a:spLocks noChangeArrowheads="1"/>
            </p:cNvSpPr>
            <p:nvPr/>
          </p:nvSpPr>
          <p:spPr bwMode="auto">
            <a:xfrm>
              <a:off x="2591" y="3477"/>
              <a:ext cx="946"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00" name="Rectangle 73">
              <a:extLst>
                <a:ext uri="{FF2B5EF4-FFF2-40B4-BE49-F238E27FC236}">
                  <a16:creationId xmlns:a16="http://schemas.microsoft.com/office/drawing/2014/main" id="{BD63EDC5-C9FF-ACB2-6E93-BB603860FA4D}"/>
                </a:ext>
              </a:extLst>
            </p:cNvPr>
            <p:cNvSpPr>
              <a:spLocks noChangeArrowheads="1"/>
            </p:cNvSpPr>
            <p:nvPr/>
          </p:nvSpPr>
          <p:spPr bwMode="auto">
            <a:xfrm>
              <a:off x="2591" y="3761"/>
              <a:ext cx="946"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01" name="Rectangle 71">
              <a:extLst>
                <a:ext uri="{FF2B5EF4-FFF2-40B4-BE49-F238E27FC236}">
                  <a16:creationId xmlns:a16="http://schemas.microsoft.com/office/drawing/2014/main" id="{4E7E4DD3-F92A-45C1-F1F5-2A8BBD8D1B5C}"/>
                </a:ext>
              </a:extLst>
            </p:cNvPr>
            <p:cNvSpPr>
              <a:spLocks noChangeArrowheads="1"/>
            </p:cNvSpPr>
            <p:nvPr/>
          </p:nvSpPr>
          <p:spPr bwMode="auto">
            <a:xfrm>
              <a:off x="2591" y="2908"/>
              <a:ext cx="946"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02" name="Rectangle 69">
              <a:extLst>
                <a:ext uri="{FF2B5EF4-FFF2-40B4-BE49-F238E27FC236}">
                  <a16:creationId xmlns:a16="http://schemas.microsoft.com/office/drawing/2014/main" id="{EEACD219-7242-A8CC-F0A6-A16572BE5BDD}"/>
                </a:ext>
              </a:extLst>
            </p:cNvPr>
            <p:cNvSpPr>
              <a:spLocks noChangeArrowheads="1"/>
            </p:cNvSpPr>
            <p:nvPr/>
          </p:nvSpPr>
          <p:spPr bwMode="auto">
            <a:xfrm>
              <a:off x="2591" y="2624"/>
              <a:ext cx="946"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03" name="Rectangle 67">
              <a:extLst>
                <a:ext uri="{FF2B5EF4-FFF2-40B4-BE49-F238E27FC236}">
                  <a16:creationId xmlns:a16="http://schemas.microsoft.com/office/drawing/2014/main" id="{3FB5802D-2A07-9C4D-46C0-243CA73C75D8}"/>
                </a:ext>
              </a:extLst>
            </p:cNvPr>
            <p:cNvSpPr>
              <a:spLocks noChangeArrowheads="1"/>
            </p:cNvSpPr>
            <p:nvPr/>
          </p:nvSpPr>
          <p:spPr bwMode="auto">
            <a:xfrm>
              <a:off x="2591" y="2339"/>
              <a:ext cx="946"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04" name="Rectangle 65">
              <a:extLst>
                <a:ext uri="{FF2B5EF4-FFF2-40B4-BE49-F238E27FC236}">
                  <a16:creationId xmlns:a16="http://schemas.microsoft.com/office/drawing/2014/main" id="{8D17A7CE-5913-EFCB-1D35-3DD03947F7F2}"/>
                </a:ext>
              </a:extLst>
            </p:cNvPr>
            <p:cNvSpPr>
              <a:spLocks noChangeArrowheads="1"/>
            </p:cNvSpPr>
            <p:nvPr/>
          </p:nvSpPr>
          <p:spPr bwMode="auto">
            <a:xfrm>
              <a:off x="2591" y="2055"/>
              <a:ext cx="946"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05" name="Rectangle 63">
              <a:extLst>
                <a:ext uri="{FF2B5EF4-FFF2-40B4-BE49-F238E27FC236}">
                  <a16:creationId xmlns:a16="http://schemas.microsoft.com/office/drawing/2014/main" id="{DFE3ECDD-061E-EDBC-0737-71F18A2B667C}"/>
                </a:ext>
              </a:extLst>
            </p:cNvPr>
            <p:cNvSpPr>
              <a:spLocks noChangeArrowheads="1"/>
            </p:cNvSpPr>
            <p:nvPr/>
          </p:nvSpPr>
          <p:spPr bwMode="auto">
            <a:xfrm>
              <a:off x="2591" y="1770"/>
              <a:ext cx="946"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06" name="Rectangle 61">
              <a:extLst>
                <a:ext uri="{FF2B5EF4-FFF2-40B4-BE49-F238E27FC236}">
                  <a16:creationId xmlns:a16="http://schemas.microsoft.com/office/drawing/2014/main" id="{7007F8B2-9D3F-5BF0-3A78-BC184091DADB}"/>
                </a:ext>
              </a:extLst>
            </p:cNvPr>
            <p:cNvSpPr>
              <a:spLocks noChangeArrowheads="1"/>
            </p:cNvSpPr>
            <p:nvPr/>
          </p:nvSpPr>
          <p:spPr bwMode="auto">
            <a:xfrm>
              <a:off x="2591" y="1486"/>
              <a:ext cx="946"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307" name="Rectangle 59">
              <a:extLst>
                <a:ext uri="{FF2B5EF4-FFF2-40B4-BE49-F238E27FC236}">
                  <a16:creationId xmlns:a16="http://schemas.microsoft.com/office/drawing/2014/main" id="{E0EAE58C-AB16-9E59-11CC-3FBABFB0C0B7}"/>
                </a:ext>
              </a:extLst>
            </p:cNvPr>
            <p:cNvSpPr>
              <a:spLocks noChangeArrowheads="1"/>
            </p:cNvSpPr>
            <p:nvPr/>
          </p:nvSpPr>
          <p:spPr bwMode="auto">
            <a:xfrm>
              <a:off x="2591" y="1201"/>
              <a:ext cx="946"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grpSp>
      <p:grpSp>
        <p:nvGrpSpPr>
          <p:cNvPr id="52227" name="Group 159">
            <a:extLst>
              <a:ext uri="{FF2B5EF4-FFF2-40B4-BE49-F238E27FC236}">
                <a16:creationId xmlns:a16="http://schemas.microsoft.com/office/drawing/2014/main" id="{159AA6EC-1CDC-1385-2FC3-C5738A54F12C}"/>
              </a:ext>
            </a:extLst>
          </p:cNvPr>
          <p:cNvGrpSpPr>
            <a:grpSpLocks/>
          </p:cNvGrpSpPr>
          <p:nvPr/>
        </p:nvGrpSpPr>
        <p:grpSpPr bwMode="auto">
          <a:xfrm>
            <a:off x="7138988" y="1906588"/>
            <a:ext cx="1503362" cy="4514850"/>
            <a:chOff x="3537" y="1201"/>
            <a:chExt cx="947" cy="2844"/>
          </a:xfrm>
        </p:grpSpPr>
        <p:sp>
          <p:nvSpPr>
            <p:cNvPr id="52288" name="Rectangle 112">
              <a:extLst>
                <a:ext uri="{FF2B5EF4-FFF2-40B4-BE49-F238E27FC236}">
                  <a16:creationId xmlns:a16="http://schemas.microsoft.com/office/drawing/2014/main" id="{FF29B404-3CD5-12DF-27F4-92C4E3B7D122}"/>
                </a:ext>
              </a:extLst>
            </p:cNvPr>
            <p:cNvSpPr>
              <a:spLocks noChangeArrowheads="1"/>
            </p:cNvSpPr>
            <p:nvPr/>
          </p:nvSpPr>
          <p:spPr bwMode="auto">
            <a:xfrm>
              <a:off x="3537" y="3193"/>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89" name="Rectangle 101">
              <a:extLst>
                <a:ext uri="{FF2B5EF4-FFF2-40B4-BE49-F238E27FC236}">
                  <a16:creationId xmlns:a16="http://schemas.microsoft.com/office/drawing/2014/main" id="{BFC9BC74-3DE1-0854-EE10-D43DC4786ED3}"/>
                </a:ext>
              </a:extLst>
            </p:cNvPr>
            <p:cNvSpPr>
              <a:spLocks noChangeArrowheads="1"/>
            </p:cNvSpPr>
            <p:nvPr/>
          </p:nvSpPr>
          <p:spPr bwMode="auto">
            <a:xfrm>
              <a:off x="3537" y="3477"/>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90" name="Rectangle 54">
              <a:extLst>
                <a:ext uri="{FF2B5EF4-FFF2-40B4-BE49-F238E27FC236}">
                  <a16:creationId xmlns:a16="http://schemas.microsoft.com/office/drawing/2014/main" id="{D9D9D0B2-BA6B-AF7D-48AC-83593982E08D}"/>
                </a:ext>
              </a:extLst>
            </p:cNvPr>
            <p:cNvSpPr>
              <a:spLocks noChangeArrowheads="1"/>
            </p:cNvSpPr>
            <p:nvPr/>
          </p:nvSpPr>
          <p:spPr bwMode="auto">
            <a:xfrm>
              <a:off x="3537" y="3761"/>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91" name="Rectangle 52">
              <a:extLst>
                <a:ext uri="{FF2B5EF4-FFF2-40B4-BE49-F238E27FC236}">
                  <a16:creationId xmlns:a16="http://schemas.microsoft.com/office/drawing/2014/main" id="{839D8924-EC4B-9CD8-C3E7-204496827CED}"/>
                </a:ext>
              </a:extLst>
            </p:cNvPr>
            <p:cNvSpPr>
              <a:spLocks noChangeArrowheads="1"/>
            </p:cNvSpPr>
            <p:nvPr/>
          </p:nvSpPr>
          <p:spPr bwMode="auto">
            <a:xfrm>
              <a:off x="3537" y="2908"/>
              <a:ext cx="947"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92" name="Rectangle 50">
              <a:extLst>
                <a:ext uri="{FF2B5EF4-FFF2-40B4-BE49-F238E27FC236}">
                  <a16:creationId xmlns:a16="http://schemas.microsoft.com/office/drawing/2014/main" id="{96E16D7F-0623-77D5-060D-FAABFE11F017}"/>
                </a:ext>
              </a:extLst>
            </p:cNvPr>
            <p:cNvSpPr>
              <a:spLocks noChangeArrowheads="1"/>
            </p:cNvSpPr>
            <p:nvPr/>
          </p:nvSpPr>
          <p:spPr bwMode="auto">
            <a:xfrm>
              <a:off x="3537" y="2624"/>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93" name="Rectangle 48">
              <a:extLst>
                <a:ext uri="{FF2B5EF4-FFF2-40B4-BE49-F238E27FC236}">
                  <a16:creationId xmlns:a16="http://schemas.microsoft.com/office/drawing/2014/main" id="{887A1626-D1E6-ECAB-4341-E96EB6361D8B}"/>
                </a:ext>
              </a:extLst>
            </p:cNvPr>
            <p:cNvSpPr>
              <a:spLocks noChangeArrowheads="1"/>
            </p:cNvSpPr>
            <p:nvPr/>
          </p:nvSpPr>
          <p:spPr bwMode="auto">
            <a:xfrm>
              <a:off x="3537" y="2339"/>
              <a:ext cx="947"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94" name="Rectangle 46">
              <a:extLst>
                <a:ext uri="{FF2B5EF4-FFF2-40B4-BE49-F238E27FC236}">
                  <a16:creationId xmlns:a16="http://schemas.microsoft.com/office/drawing/2014/main" id="{306BA803-7FCE-6B4C-DD41-42F994999553}"/>
                </a:ext>
              </a:extLst>
            </p:cNvPr>
            <p:cNvSpPr>
              <a:spLocks noChangeArrowheads="1"/>
            </p:cNvSpPr>
            <p:nvPr/>
          </p:nvSpPr>
          <p:spPr bwMode="auto">
            <a:xfrm>
              <a:off x="3537" y="2055"/>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95" name="Rectangle 44">
              <a:extLst>
                <a:ext uri="{FF2B5EF4-FFF2-40B4-BE49-F238E27FC236}">
                  <a16:creationId xmlns:a16="http://schemas.microsoft.com/office/drawing/2014/main" id="{60BE5A3A-4F47-8B9A-37BA-AFD90AA1B0FB}"/>
                </a:ext>
              </a:extLst>
            </p:cNvPr>
            <p:cNvSpPr>
              <a:spLocks noChangeArrowheads="1"/>
            </p:cNvSpPr>
            <p:nvPr/>
          </p:nvSpPr>
          <p:spPr bwMode="auto">
            <a:xfrm>
              <a:off x="3537" y="1770"/>
              <a:ext cx="947"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96" name="Rectangle 42">
              <a:extLst>
                <a:ext uri="{FF2B5EF4-FFF2-40B4-BE49-F238E27FC236}">
                  <a16:creationId xmlns:a16="http://schemas.microsoft.com/office/drawing/2014/main" id="{98C2E864-B8FE-46F9-7B15-4414C446B587}"/>
                </a:ext>
              </a:extLst>
            </p:cNvPr>
            <p:cNvSpPr>
              <a:spLocks noChangeArrowheads="1"/>
            </p:cNvSpPr>
            <p:nvPr/>
          </p:nvSpPr>
          <p:spPr bwMode="auto">
            <a:xfrm>
              <a:off x="3537" y="1486"/>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97" name="Rectangle 40">
              <a:extLst>
                <a:ext uri="{FF2B5EF4-FFF2-40B4-BE49-F238E27FC236}">
                  <a16:creationId xmlns:a16="http://schemas.microsoft.com/office/drawing/2014/main" id="{2D77758E-D503-505F-F36F-AC48DDA42A0A}"/>
                </a:ext>
              </a:extLst>
            </p:cNvPr>
            <p:cNvSpPr>
              <a:spLocks noChangeArrowheads="1"/>
            </p:cNvSpPr>
            <p:nvPr/>
          </p:nvSpPr>
          <p:spPr bwMode="auto">
            <a:xfrm>
              <a:off x="3537" y="1201"/>
              <a:ext cx="947"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grpSp>
      <p:grpSp>
        <p:nvGrpSpPr>
          <p:cNvPr id="52228" name="Group 160">
            <a:extLst>
              <a:ext uri="{FF2B5EF4-FFF2-40B4-BE49-F238E27FC236}">
                <a16:creationId xmlns:a16="http://schemas.microsoft.com/office/drawing/2014/main" id="{99AD88B7-8618-A23E-1A1E-611F72248E2F}"/>
              </a:ext>
            </a:extLst>
          </p:cNvPr>
          <p:cNvGrpSpPr>
            <a:grpSpLocks/>
          </p:cNvGrpSpPr>
          <p:nvPr/>
        </p:nvGrpSpPr>
        <p:grpSpPr bwMode="auto">
          <a:xfrm>
            <a:off x="8642351" y="1906588"/>
            <a:ext cx="1503363" cy="4514850"/>
            <a:chOff x="4484" y="1201"/>
            <a:chExt cx="947" cy="2844"/>
          </a:xfrm>
        </p:grpSpPr>
        <p:sp>
          <p:nvSpPr>
            <p:cNvPr id="52278" name="Rectangle 114">
              <a:extLst>
                <a:ext uri="{FF2B5EF4-FFF2-40B4-BE49-F238E27FC236}">
                  <a16:creationId xmlns:a16="http://schemas.microsoft.com/office/drawing/2014/main" id="{007906E3-CB7A-7A43-D689-544E11604AF3}"/>
                </a:ext>
              </a:extLst>
            </p:cNvPr>
            <p:cNvSpPr>
              <a:spLocks noChangeArrowheads="1"/>
            </p:cNvSpPr>
            <p:nvPr/>
          </p:nvSpPr>
          <p:spPr bwMode="auto">
            <a:xfrm>
              <a:off x="4484" y="3193"/>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79" name="Rectangle 103">
              <a:extLst>
                <a:ext uri="{FF2B5EF4-FFF2-40B4-BE49-F238E27FC236}">
                  <a16:creationId xmlns:a16="http://schemas.microsoft.com/office/drawing/2014/main" id="{BAC3A191-8D92-E833-28EE-D890264281A7}"/>
                </a:ext>
              </a:extLst>
            </p:cNvPr>
            <p:cNvSpPr>
              <a:spLocks noChangeArrowheads="1"/>
            </p:cNvSpPr>
            <p:nvPr/>
          </p:nvSpPr>
          <p:spPr bwMode="auto">
            <a:xfrm>
              <a:off x="4484" y="3477"/>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80" name="Rectangle 4">
              <a:extLst>
                <a:ext uri="{FF2B5EF4-FFF2-40B4-BE49-F238E27FC236}">
                  <a16:creationId xmlns:a16="http://schemas.microsoft.com/office/drawing/2014/main" id="{DA7BD83A-578D-5AC9-9722-E86CBE6A8261}"/>
                </a:ext>
              </a:extLst>
            </p:cNvPr>
            <p:cNvSpPr>
              <a:spLocks noChangeArrowheads="1"/>
            </p:cNvSpPr>
            <p:nvPr/>
          </p:nvSpPr>
          <p:spPr bwMode="auto">
            <a:xfrm>
              <a:off x="4484" y="3761"/>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81" name="Rectangle 6">
              <a:extLst>
                <a:ext uri="{FF2B5EF4-FFF2-40B4-BE49-F238E27FC236}">
                  <a16:creationId xmlns:a16="http://schemas.microsoft.com/office/drawing/2014/main" id="{CA8B14F9-A34F-E4E7-208E-A2F42D9A95C3}"/>
                </a:ext>
              </a:extLst>
            </p:cNvPr>
            <p:cNvSpPr>
              <a:spLocks noChangeArrowheads="1"/>
            </p:cNvSpPr>
            <p:nvPr/>
          </p:nvSpPr>
          <p:spPr bwMode="auto">
            <a:xfrm>
              <a:off x="4484" y="2908"/>
              <a:ext cx="947"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82" name="Rectangle 8">
              <a:extLst>
                <a:ext uri="{FF2B5EF4-FFF2-40B4-BE49-F238E27FC236}">
                  <a16:creationId xmlns:a16="http://schemas.microsoft.com/office/drawing/2014/main" id="{E006DD01-B2CA-0B1C-CEFD-BB31131EF632}"/>
                </a:ext>
              </a:extLst>
            </p:cNvPr>
            <p:cNvSpPr>
              <a:spLocks noChangeArrowheads="1"/>
            </p:cNvSpPr>
            <p:nvPr/>
          </p:nvSpPr>
          <p:spPr bwMode="auto">
            <a:xfrm>
              <a:off x="4484" y="2624"/>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83" name="Rectangle 10">
              <a:extLst>
                <a:ext uri="{FF2B5EF4-FFF2-40B4-BE49-F238E27FC236}">
                  <a16:creationId xmlns:a16="http://schemas.microsoft.com/office/drawing/2014/main" id="{97646386-B967-7124-1171-33F33D369067}"/>
                </a:ext>
              </a:extLst>
            </p:cNvPr>
            <p:cNvSpPr>
              <a:spLocks noChangeArrowheads="1"/>
            </p:cNvSpPr>
            <p:nvPr/>
          </p:nvSpPr>
          <p:spPr bwMode="auto">
            <a:xfrm>
              <a:off x="4484" y="2339"/>
              <a:ext cx="947"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84" name="Rectangle 12">
              <a:extLst>
                <a:ext uri="{FF2B5EF4-FFF2-40B4-BE49-F238E27FC236}">
                  <a16:creationId xmlns:a16="http://schemas.microsoft.com/office/drawing/2014/main" id="{7907449F-69C0-3F02-F178-70DCF0A9DC02}"/>
                </a:ext>
              </a:extLst>
            </p:cNvPr>
            <p:cNvSpPr>
              <a:spLocks noChangeArrowheads="1"/>
            </p:cNvSpPr>
            <p:nvPr/>
          </p:nvSpPr>
          <p:spPr bwMode="auto">
            <a:xfrm>
              <a:off x="4484" y="2055"/>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85" name="Rectangle 14">
              <a:extLst>
                <a:ext uri="{FF2B5EF4-FFF2-40B4-BE49-F238E27FC236}">
                  <a16:creationId xmlns:a16="http://schemas.microsoft.com/office/drawing/2014/main" id="{864AD8DD-62BD-4AF7-FC2F-196668444DE2}"/>
                </a:ext>
              </a:extLst>
            </p:cNvPr>
            <p:cNvSpPr>
              <a:spLocks noChangeArrowheads="1"/>
            </p:cNvSpPr>
            <p:nvPr/>
          </p:nvSpPr>
          <p:spPr bwMode="auto">
            <a:xfrm>
              <a:off x="4484" y="1770"/>
              <a:ext cx="947"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86" name="Rectangle 16">
              <a:extLst>
                <a:ext uri="{FF2B5EF4-FFF2-40B4-BE49-F238E27FC236}">
                  <a16:creationId xmlns:a16="http://schemas.microsoft.com/office/drawing/2014/main" id="{A18D9FF5-9DDA-6C94-46B8-F653AE48C2DE}"/>
                </a:ext>
              </a:extLst>
            </p:cNvPr>
            <p:cNvSpPr>
              <a:spLocks noChangeArrowheads="1"/>
            </p:cNvSpPr>
            <p:nvPr/>
          </p:nvSpPr>
          <p:spPr bwMode="auto">
            <a:xfrm>
              <a:off x="4484" y="1486"/>
              <a:ext cx="947"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sp>
          <p:nvSpPr>
            <p:cNvPr id="52287" name="Rectangle 18">
              <a:extLst>
                <a:ext uri="{FF2B5EF4-FFF2-40B4-BE49-F238E27FC236}">
                  <a16:creationId xmlns:a16="http://schemas.microsoft.com/office/drawing/2014/main" id="{F350EEBA-34E7-437B-0F15-715B6A5EE861}"/>
                </a:ext>
              </a:extLst>
            </p:cNvPr>
            <p:cNvSpPr>
              <a:spLocks noChangeArrowheads="1"/>
            </p:cNvSpPr>
            <p:nvPr/>
          </p:nvSpPr>
          <p:spPr bwMode="auto">
            <a:xfrm>
              <a:off x="4484" y="1201"/>
              <a:ext cx="947"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nSpc>
                  <a:spcPct val="110000"/>
                </a:lnSpc>
                <a:spcBef>
                  <a:spcPct val="20000"/>
                </a:spcBef>
                <a:buFontTx/>
                <a:buNone/>
              </a:pPr>
              <a:endParaRPr lang="ko-KR" altLang="en-US" sz="1400">
                <a:solidFill>
                  <a:srgbClr val="000000"/>
                </a:solidFill>
                <a:latin typeface="Book Antiqua" panose="02040602050305030304" pitchFamily="18" charset="0"/>
                <a:ea typeface="Gulim" panose="020B0600000101010101" pitchFamily="34" charset="-127"/>
                <a:cs typeface="Times New Roman" panose="02020603050405020304" pitchFamily="18" charset="0"/>
              </a:endParaRPr>
            </a:p>
          </p:txBody>
        </p:sp>
      </p:grpSp>
      <p:grpSp>
        <p:nvGrpSpPr>
          <p:cNvPr id="52229" name="Group 162">
            <a:extLst>
              <a:ext uri="{FF2B5EF4-FFF2-40B4-BE49-F238E27FC236}">
                <a16:creationId xmlns:a16="http://schemas.microsoft.com/office/drawing/2014/main" id="{8934F7C2-DCBB-6B9C-22E9-19A02E90E9D4}"/>
              </a:ext>
            </a:extLst>
          </p:cNvPr>
          <p:cNvGrpSpPr>
            <a:grpSpLocks/>
          </p:cNvGrpSpPr>
          <p:nvPr/>
        </p:nvGrpSpPr>
        <p:grpSpPr bwMode="auto">
          <a:xfrm>
            <a:off x="2208214" y="1906588"/>
            <a:ext cx="1925637" cy="4514850"/>
            <a:chOff x="431" y="1201"/>
            <a:chExt cx="1213" cy="2844"/>
          </a:xfrm>
        </p:grpSpPr>
        <p:sp>
          <p:nvSpPr>
            <p:cNvPr id="52268" name="Rectangle 106">
              <a:extLst>
                <a:ext uri="{FF2B5EF4-FFF2-40B4-BE49-F238E27FC236}">
                  <a16:creationId xmlns:a16="http://schemas.microsoft.com/office/drawing/2014/main" id="{15C0D4FB-DCA7-F634-83D2-54D9E1D8B5C2}"/>
                </a:ext>
              </a:extLst>
            </p:cNvPr>
            <p:cNvSpPr>
              <a:spLocks noChangeArrowheads="1"/>
            </p:cNvSpPr>
            <p:nvPr/>
          </p:nvSpPr>
          <p:spPr bwMode="auto">
            <a:xfrm>
              <a:off x="431" y="3193"/>
              <a:ext cx="1213"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60000"/>
                </a:lnSpc>
                <a:spcBef>
                  <a:spcPct val="20000"/>
                </a:spcBef>
                <a:buFontTx/>
                <a:buNone/>
              </a:pPr>
              <a:r>
                <a:rPr lang="en-US" altLang="ko-KR" sz="1400">
                  <a:solidFill>
                    <a:srgbClr val="000000"/>
                  </a:solidFill>
                  <a:latin typeface="Book Antiqua" panose="02040602050305030304" pitchFamily="18" charset="0"/>
                  <a:ea typeface="Gulim" panose="020B0600000101010101" pitchFamily="34" charset="-127"/>
                  <a:cs typeface="Times New Roman" panose="02020603050405020304" pitchFamily="18" charset="0"/>
                </a:rPr>
                <a:t>Germany</a:t>
              </a:r>
            </a:p>
          </p:txBody>
        </p:sp>
        <p:sp>
          <p:nvSpPr>
            <p:cNvPr id="52269" name="Rectangle 95">
              <a:extLst>
                <a:ext uri="{FF2B5EF4-FFF2-40B4-BE49-F238E27FC236}">
                  <a16:creationId xmlns:a16="http://schemas.microsoft.com/office/drawing/2014/main" id="{4F205D04-E662-B054-6785-146F66305441}"/>
                </a:ext>
              </a:extLst>
            </p:cNvPr>
            <p:cNvSpPr>
              <a:spLocks noChangeArrowheads="1"/>
            </p:cNvSpPr>
            <p:nvPr/>
          </p:nvSpPr>
          <p:spPr bwMode="auto">
            <a:xfrm>
              <a:off x="431" y="3477"/>
              <a:ext cx="1213"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60000"/>
                </a:lnSpc>
                <a:spcBef>
                  <a:spcPct val="20000"/>
                </a:spcBef>
                <a:buFontTx/>
                <a:buNone/>
              </a:pPr>
              <a:r>
                <a:rPr lang="en-US" altLang="ko-KR" sz="1400">
                  <a:solidFill>
                    <a:srgbClr val="000000"/>
                  </a:solidFill>
                  <a:latin typeface="Book Antiqua" panose="02040602050305030304" pitchFamily="18" charset="0"/>
                  <a:ea typeface="Gulim" panose="020B0600000101010101" pitchFamily="34" charset="-127"/>
                  <a:cs typeface="Times New Roman" panose="02020603050405020304" pitchFamily="18" charset="0"/>
                </a:rPr>
                <a:t>Korea</a:t>
              </a:r>
            </a:p>
          </p:txBody>
        </p:sp>
        <p:sp>
          <p:nvSpPr>
            <p:cNvPr id="52270" name="Rectangle 5">
              <a:extLst>
                <a:ext uri="{FF2B5EF4-FFF2-40B4-BE49-F238E27FC236}">
                  <a16:creationId xmlns:a16="http://schemas.microsoft.com/office/drawing/2014/main" id="{39576C9D-EE7D-B5F2-0CB2-B418B8A81C16}"/>
                </a:ext>
              </a:extLst>
            </p:cNvPr>
            <p:cNvSpPr>
              <a:spLocks noChangeArrowheads="1"/>
            </p:cNvSpPr>
            <p:nvPr/>
          </p:nvSpPr>
          <p:spPr bwMode="auto">
            <a:xfrm>
              <a:off x="431" y="3761"/>
              <a:ext cx="1213"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60000"/>
                </a:lnSpc>
                <a:spcBef>
                  <a:spcPct val="20000"/>
                </a:spcBef>
                <a:buFontTx/>
                <a:buNone/>
              </a:pPr>
              <a:r>
                <a:rPr lang="en-US" altLang="ko-KR" sz="1400">
                  <a:solidFill>
                    <a:srgbClr val="000000"/>
                  </a:solidFill>
                  <a:latin typeface="Book Antiqua" panose="02040602050305030304" pitchFamily="18" charset="0"/>
                  <a:ea typeface="Gulim" panose="020B0600000101010101" pitchFamily="34" charset="-127"/>
                  <a:cs typeface="Times New Roman" panose="02020603050405020304" pitchFamily="18" charset="0"/>
                </a:rPr>
                <a:t>UK</a:t>
              </a:r>
            </a:p>
          </p:txBody>
        </p:sp>
        <p:sp>
          <p:nvSpPr>
            <p:cNvPr id="52271" name="Rectangle 7">
              <a:extLst>
                <a:ext uri="{FF2B5EF4-FFF2-40B4-BE49-F238E27FC236}">
                  <a16:creationId xmlns:a16="http://schemas.microsoft.com/office/drawing/2014/main" id="{CC7967E8-FC90-6329-BC64-61A3776EC6C9}"/>
                </a:ext>
              </a:extLst>
            </p:cNvPr>
            <p:cNvSpPr>
              <a:spLocks noChangeArrowheads="1"/>
            </p:cNvSpPr>
            <p:nvPr/>
          </p:nvSpPr>
          <p:spPr bwMode="auto">
            <a:xfrm>
              <a:off x="431" y="2908"/>
              <a:ext cx="1213"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60000"/>
                </a:lnSpc>
                <a:spcBef>
                  <a:spcPct val="20000"/>
                </a:spcBef>
                <a:buFontTx/>
                <a:buNone/>
              </a:pPr>
              <a:r>
                <a:rPr lang="en-US" altLang="ko-KR" sz="1400">
                  <a:solidFill>
                    <a:srgbClr val="000000"/>
                  </a:solidFill>
                  <a:latin typeface="Book Antiqua" panose="02040602050305030304" pitchFamily="18" charset="0"/>
                  <a:ea typeface="Gulim" panose="020B0600000101010101" pitchFamily="34" charset="-127"/>
                  <a:cs typeface="Times New Roman" panose="02020603050405020304" pitchFamily="18" charset="0"/>
                </a:rPr>
                <a:t>Indonesia</a:t>
              </a:r>
            </a:p>
          </p:txBody>
        </p:sp>
        <p:sp>
          <p:nvSpPr>
            <p:cNvPr id="52272" name="Rectangle 9">
              <a:extLst>
                <a:ext uri="{FF2B5EF4-FFF2-40B4-BE49-F238E27FC236}">
                  <a16:creationId xmlns:a16="http://schemas.microsoft.com/office/drawing/2014/main" id="{C1DE2583-4CE4-AD24-1EC7-4B78E66DD057}"/>
                </a:ext>
              </a:extLst>
            </p:cNvPr>
            <p:cNvSpPr>
              <a:spLocks noChangeArrowheads="1"/>
            </p:cNvSpPr>
            <p:nvPr/>
          </p:nvSpPr>
          <p:spPr bwMode="auto">
            <a:xfrm>
              <a:off x="431" y="2624"/>
              <a:ext cx="1213"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60000"/>
                </a:lnSpc>
                <a:spcBef>
                  <a:spcPct val="20000"/>
                </a:spcBef>
                <a:buFontTx/>
                <a:buNone/>
              </a:pPr>
              <a:r>
                <a:rPr lang="en-US" altLang="ko-KR" sz="1400">
                  <a:solidFill>
                    <a:srgbClr val="000000"/>
                  </a:solidFill>
                  <a:latin typeface="Book Antiqua" panose="02040602050305030304" pitchFamily="18" charset="0"/>
                  <a:ea typeface="Gulim" panose="020B0600000101010101" pitchFamily="34" charset="-127"/>
                  <a:cs typeface="Times New Roman" panose="02020603050405020304" pitchFamily="18" charset="0"/>
                </a:rPr>
                <a:t>China</a:t>
              </a:r>
            </a:p>
          </p:txBody>
        </p:sp>
        <p:sp>
          <p:nvSpPr>
            <p:cNvPr id="52273" name="Rectangle 11">
              <a:extLst>
                <a:ext uri="{FF2B5EF4-FFF2-40B4-BE49-F238E27FC236}">
                  <a16:creationId xmlns:a16="http://schemas.microsoft.com/office/drawing/2014/main" id="{B7ABF797-8D5F-0CA4-B9D3-D61A53A87DE8}"/>
                </a:ext>
              </a:extLst>
            </p:cNvPr>
            <p:cNvSpPr>
              <a:spLocks noChangeArrowheads="1"/>
            </p:cNvSpPr>
            <p:nvPr/>
          </p:nvSpPr>
          <p:spPr bwMode="auto">
            <a:xfrm>
              <a:off x="431" y="2339"/>
              <a:ext cx="1213"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60000"/>
                </a:lnSpc>
                <a:spcBef>
                  <a:spcPct val="20000"/>
                </a:spcBef>
                <a:buFontTx/>
                <a:buNone/>
              </a:pPr>
              <a:r>
                <a:rPr lang="en-US" altLang="ko-KR" sz="1400">
                  <a:solidFill>
                    <a:srgbClr val="000000"/>
                  </a:solidFill>
                  <a:latin typeface="Book Antiqua" panose="02040602050305030304" pitchFamily="18" charset="0"/>
                  <a:ea typeface="Gulim" panose="020B0600000101010101" pitchFamily="34" charset="-127"/>
                  <a:cs typeface="Times New Roman" panose="02020603050405020304" pitchFamily="18" charset="0"/>
                </a:rPr>
                <a:t>Japan</a:t>
              </a:r>
            </a:p>
          </p:txBody>
        </p:sp>
        <p:sp>
          <p:nvSpPr>
            <p:cNvPr id="52274" name="Rectangle 13">
              <a:extLst>
                <a:ext uri="{FF2B5EF4-FFF2-40B4-BE49-F238E27FC236}">
                  <a16:creationId xmlns:a16="http://schemas.microsoft.com/office/drawing/2014/main" id="{BBBC0D3A-33A9-7F01-7EC8-AB73BE94540E}"/>
                </a:ext>
              </a:extLst>
            </p:cNvPr>
            <p:cNvSpPr>
              <a:spLocks noChangeArrowheads="1"/>
            </p:cNvSpPr>
            <p:nvPr/>
          </p:nvSpPr>
          <p:spPr bwMode="auto">
            <a:xfrm>
              <a:off x="431" y="2055"/>
              <a:ext cx="1213"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60000"/>
                </a:lnSpc>
                <a:spcBef>
                  <a:spcPct val="20000"/>
                </a:spcBef>
                <a:buFontTx/>
                <a:buNone/>
              </a:pPr>
              <a:r>
                <a:rPr lang="en-US" altLang="ko-KR" sz="1400">
                  <a:solidFill>
                    <a:srgbClr val="000000"/>
                  </a:solidFill>
                  <a:latin typeface="Book Antiqua" panose="02040602050305030304" pitchFamily="18" charset="0"/>
                  <a:ea typeface="Gulim" panose="020B0600000101010101" pitchFamily="34" charset="-127"/>
                  <a:cs typeface="Times New Roman" panose="02020603050405020304" pitchFamily="18" charset="0"/>
                </a:rPr>
                <a:t>Canada</a:t>
              </a:r>
            </a:p>
          </p:txBody>
        </p:sp>
        <p:sp>
          <p:nvSpPr>
            <p:cNvPr id="52275" name="Rectangle 15">
              <a:extLst>
                <a:ext uri="{FF2B5EF4-FFF2-40B4-BE49-F238E27FC236}">
                  <a16:creationId xmlns:a16="http://schemas.microsoft.com/office/drawing/2014/main" id="{EAA096EC-065B-1886-A3DB-F124B449E576}"/>
                </a:ext>
              </a:extLst>
            </p:cNvPr>
            <p:cNvSpPr>
              <a:spLocks noChangeArrowheads="1"/>
            </p:cNvSpPr>
            <p:nvPr/>
          </p:nvSpPr>
          <p:spPr bwMode="auto">
            <a:xfrm>
              <a:off x="431" y="1770"/>
              <a:ext cx="1213"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60000"/>
                </a:lnSpc>
                <a:spcBef>
                  <a:spcPct val="20000"/>
                </a:spcBef>
                <a:buFontTx/>
                <a:buNone/>
              </a:pPr>
              <a:r>
                <a:rPr lang="en-US" altLang="ko-KR" sz="1400">
                  <a:solidFill>
                    <a:srgbClr val="000000"/>
                  </a:solidFill>
                  <a:latin typeface="Book Antiqua" panose="02040602050305030304" pitchFamily="18" charset="0"/>
                  <a:ea typeface="Gulim" panose="020B0600000101010101" pitchFamily="34" charset="-127"/>
                  <a:cs typeface="Times New Roman" panose="02020603050405020304" pitchFamily="18" charset="0"/>
                </a:rPr>
                <a:t>Argentina</a:t>
              </a:r>
            </a:p>
          </p:txBody>
        </p:sp>
        <p:sp>
          <p:nvSpPr>
            <p:cNvPr id="52276" name="Rectangle 17">
              <a:extLst>
                <a:ext uri="{FF2B5EF4-FFF2-40B4-BE49-F238E27FC236}">
                  <a16:creationId xmlns:a16="http://schemas.microsoft.com/office/drawing/2014/main" id="{A23DDF4D-E585-C190-D69C-01D34481B58D}"/>
                </a:ext>
              </a:extLst>
            </p:cNvPr>
            <p:cNvSpPr>
              <a:spLocks noChangeArrowheads="1"/>
            </p:cNvSpPr>
            <p:nvPr/>
          </p:nvSpPr>
          <p:spPr bwMode="auto">
            <a:xfrm>
              <a:off x="431" y="1486"/>
              <a:ext cx="1213" cy="284"/>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60000"/>
                </a:lnSpc>
                <a:spcBef>
                  <a:spcPct val="20000"/>
                </a:spcBef>
                <a:buFontTx/>
                <a:buNone/>
              </a:pPr>
              <a:r>
                <a:rPr lang="en-US" altLang="ko-KR" sz="1400">
                  <a:solidFill>
                    <a:srgbClr val="000000"/>
                  </a:solidFill>
                  <a:latin typeface="Book Antiqua" panose="02040602050305030304" pitchFamily="18" charset="0"/>
                  <a:ea typeface="Gulim" panose="020B0600000101010101" pitchFamily="34" charset="-127"/>
                  <a:cs typeface="Times New Roman" panose="02020603050405020304" pitchFamily="18" charset="0"/>
                </a:rPr>
                <a:t>Brazil</a:t>
              </a:r>
            </a:p>
          </p:txBody>
        </p:sp>
        <p:sp>
          <p:nvSpPr>
            <p:cNvPr id="52277" name="Rectangle 19">
              <a:extLst>
                <a:ext uri="{FF2B5EF4-FFF2-40B4-BE49-F238E27FC236}">
                  <a16:creationId xmlns:a16="http://schemas.microsoft.com/office/drawing/2014/main" id="{1C5022EA-10D6-9C6F-1201-B0585B55ACB6}"/>
                </a:ext>
              </a:extLst>
            </p:cNvPr>
            <p:cNvSpPr>
              <a:spLocks noChangeArrowheads="1"/>
            </p:cNvSpPr>
            <p:nvPr/>
          </p:nvSpPr>
          <p:spPr bwMode="auto">
            <a:xfrm>
              <a:off x="431" y="1201"/>
              <a:ext cx="1213" cy="285"/>
            </a:xfrm>
            <a:prstGeom prst="rect">
              <a:avLst/>
            </a:prstGeom>
            <a:solidFill>
              <a:srgbClr val="FAF4DE"/>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60000"/>
                </a:lnSpc>
                <a:spcBef>
                  <a:spcPct val="20000"/>
                </a:spcBef>
                <a:buFontTx/>
                <a:buNone/>
              </a:pPr>
              <a:r>
                <a:rPr lang="en-US" altLang="ko-KR" sz="1400">
                  <a:solidFill>
                    <a:srgbClr val="000000"/>
                  </a:solidFill>
                  <a:latin typeface="Book Antiqua" panose="02040602050305030304" pitchFamily="18" charset="0"/>
                  <a:ea typeface="Gulim" panose="020B0600000101010101" pitchFamily="34" charset="-127"/>
                  <a:cs typeface="Times New Roman" panose="02020603050405020304" pitchFamily="18" charset="0"/>
                </a:rPr>
                <a:t>Mexico</a:t>
              </a:r>
            </a:p>
          </p:txBody>
        </p:sp>
      </p:grpSp>
      <p:grpSp>
        <p:nvGrpSpPr>
          <p:cNvPr id="52230" name="Group 161">
            <a:extLst>
              <a:ext uri="{FF2B5EF4-FFF2-40B4-BE49-F238E27FC236}">
                <a16:creationId xmlns:a16="http://schemas.microsoft.com/office/drawing/2014/main" id="{C21DE414-4CDB-2A3E-F5BE-E9D98A090783}"/>
              </a:ext>
            </a:extLst>
          </p:cNvPr>
          <p:cNvGrpSpPr>
            <a:grpSpLocks/>
          </p:cNvGrpSpPr>
          <p:nvPr/>
        </p:nvGrpSpPr>
        <p:grpSpPr bwMode="auto">
          <a:xfrm>
            <a:off x="4133851" y="1179514"/>
            <a:ext cx="6011863" cy="727075"/>
            <a:chOff x="1644" y="743"/>
            <a:chExt cx="3787" cy="458"/>
          </a:xfrm>
        </p:grpSpPr>
        <p:sp>
          <p:nvSpPr>
            <p:cNvPr id="52264" name="Rectangle 76">
              <a:extLst>
                <a:ext uri="{FF2B5EF4-FFF2-40B4-BE49-F238E27FC236}">
                  <a16:creationId xmlns:a16="http://schemas.microsoft.com/office/drawing/2014/main" id="{80910F9F-080F-693E-1C62-31E856E93539}"/>
                </a:ext>
              </a:extLst>
            </p:cNvPr>
            <p:cNvSpPr>
              <a:spLocks noChangeArrowheads="1"/>
            </p:cNvSpPr>
            <p:nvPr/>
          </p:nvSpPr>
          <p:spPr bwMode="auto">
            <a:xfrm>
              <a:off x="1644" y="743"/>
              <a:ext cx="947" cy="458"/>
            </a:xfrm>
            <a:prstGeom prst="rect">
              <a:avLst/>
            </a:prstGeom>
            <a:solidFill>
              <a:srgbClr val="EFDC95"/>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30000"/>
                </a:lnSpc>
                <a:spcBef>
                  <a:spcPct val="20000"/>
                </a:spcBef>
                <a:buFontTx/>
                <a:buNone/>
              </a:pPr>
              <a:r>
                <a:rPr lang="en-US" altLang="ko-KR" sz="1600">
                  <a:solidFill>
                    <a:srgbClr val="000000"/>
                  </a:solidFill>
                  <a:latin typeface="Times New Roman" panose="02020603050405020304" pitchFamily="18" charset="0"/>
                  <a:ea typeface="Gulim" panose="020B0600000101010101" pitchFamily="34" charset="-127"/>
                  <a:cs typeface="Times New Roman" panose="02020603050405020304" pitchFamily="18" charset="0"/>
                </a:rPr>
                <a:t>Joint Venture</a:t>
              </a:r>
            </a:p>
          </p:txBody>
        </p:sp>
        <p:sp>
          <p:nvSpPr>
            <p:cNvPr id="52265" name="Rectangle 57">
              <a:extLst>
                <a:ext uri="{FF2B5EF4-FFF2-40B4-BE49-F238E27FC236}">
                  <a16:creationId xmlns:a16="http://schemas.microsoft.com/office/drawing/2014/main" id="{731FCA2B-2B94-2AE2-47C5-A6905F1BBA59}"/>
                </a:ext>
              </a:extLst>
            </p:cNvPr>
            <p:cNvSpPr>
              <a:spLocks noChangeArrowheads="1"/>
            </p:cNvSpPr>
            <p:nvPr/>
          </p:nvSpPr>
          <p:spPr bwMode="auto">
            <a:xfrm>
              <a:off x="2591" y="743"/>
              <a:ext cx="946" cy="458"/>
            </a:xfrm>
            <a:prstGeom prst="rect">
              <a:avLst/>
            </a:prstGeom>
            <a:solidFill>
              <a:srgbClr val="EFDC95"/>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30000"/>
                </a:lnSpc>
                <a:spcBef>
                  <a:spcPct val="20000"/>
                </a:spcBef>
                <a:buFontTx/>
                <a:buNone/>
              </a:pPr>
              <a:r>
                <a:rPr lang="en-US" altLang="ko-KR" sz="1600">
                  <a:solidFill>
                    <a:srgbClr val="000000"/>
                  </a:solidFill>
                  <a:latin typeface="Times New Roman" panose="02020603050405020304" pitchFamily="18" charset="0"/>
                  <a:ea typeface="Gulim" panose="020B0600000101010101" pitchFamily="34" charset="-127"/>
                  <a:cs typeface="Times New Roman" panose="02020603050405020304" pitchFamily="18" charset="0"/>
                </a:rPr>
                <a:t>Acquisition</a:t>
              </a:r>
            </a:p>
          </p:txBody>
        </p:sp>
        <p:sp>
          <p:nvSpPr>
            <p:cNvPr id="52266" name="Rectangle 38">
              <a:extLst>
                <a:ext uri="{FF2B5EF4-FFF2-40B4-BE49-F238E27FC236}">
                  <a16:creationId xmlns:a16="http://schemas.microsoft.com/office/drawing/2014/main" id="{9BA51840-95D1-80A3-0ED2-AC34A2F3434B}"/>
                </a:ext>
              </a:extLst>
            </p:cNvPr>
            <p:cNvSpPr>
              <a:spLocks noChangeArrowheads="1"/>
            </p:cNvSpPr>
            <p:nvPr/>
          </p:nvSpPr>
          <p:spPr bwMode="auto">
            <a:xfrm>
              <a:off x="3537" y="743"/>
              <a:ext cx="947" cy="458"/>
            </a:xfrm>
            <a:prstGeom prst="rect">
              <a:avLst/>
            </a:prstGeom>
            <a:solidFill>
              <a:srgbClr val="EFDC95"/>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30000"/>
                </a:lnSpc>
                <a:spcBef>
                  <a:spcPct val="20000"/>
                </a:spcBef>
                <a:buFontTx/>
                <a:buNone/>
              </a:pPr>
              <a:r>
                <a:rPr lang="en-US" altLang="ko-KR" sz="1600">
                  <a:solidFill>
                    <a:srgbClr val="000000"/>
                  </a:solidFill>
                  <a:latin typeface="Times New Roman" panose="02020603050405020304" pitchFamily="18" charset="0"/>
                  <a:ea typeface="Gulim" panose="020B0600000101010101" pitchFamily="34" charset="-127"/>
                  <a:cs typeface="Times New Roman" panose="02020603050405020304" pitchFamily="18" charset="0"/>
                </a:rPr>
                <a:t>Wholly-owned Subsidiary</a:t>
              </a:r>
            </a:p>
          </p:txBody>
        </p:sp>
        <p:sp>
          <p:nvSpPr>
            <p:cNvPr id="52267" name="Rectangle 20">
              <a:extLst>
                <a:ext uri="{FF2B5EF4-FFF2-40B4-BE49-F238E27FC236}">
                  <a16:creationId xmlns:a16="http://schemas.microsoft.com/office/drawing/2014/main" id="{C5474FE6-DF40-C61E-C3CD-4A5B5FDBF8A5}"/>
                </a:ext>
              </a:extLst>
            </p:cNvPr>
            <p:cNvSpPr>
              <a:spLocks noChangeArrowheads="1"/>
            </p:cNvSpPr>
            <p:nvPr/>
          </p:nvSpPr>
          <p:spPr bwMode="auto">
            <a:xfrm>
              <a:off x="4484" y="743"/>
              <a:ext cx="947" cy="458"/>
            </a:xfrm>
            <a:prstGeom prst="rect">
              <a:avLst/>
            </a:prstGeom>
            <a:solidFill>
              <a:srgbClr val="EFDC95"/>
            </a:solidFill>
            <a:ln w="9525">
              <a:solidFill>
                <a:srgbClr val="081C2B"/>
              </a:solidFill>
              <a:miter lim="800000"/>
              <a:headEnd/>
              <a:tailEnd/>
            </a:ln>
          </p:spPr>
          <p:txBody>
            <a:bodyPr lIns="90000" tIns="46800" rIns="90000" bIns="468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30000"/>
                </a:lnSpc>
                <a:spcBef>
                  <a:spcPct val="20000"/>
                </a:spcBef>
                <a:buFontTx/>
                <a:buNone/>
              </a:pPr>
              <a:r>
                <a:rPr lang="en-US" altLang="ko-KR" sz="1600">
                  <a:solidFill>
                    <a:srgbClr val="000000"/>
                  </a:solidFill>
                  <a:latin typeface="Times New Roman" panose="02020603050405020304" pitchFamily="18" charset="0"/>
                  <a:ea typeface="Gulim" panose="020B0600000101010101" pitchFamily="34" charset="-127"/>
                  <a:cs typeface="Times New Roman" panose="02020603050405020304" pitchFamily="18" charset="0"/>
                </a:rPr>
                <a:t>Supply Agreement</a:t>
              </a:r>
            </a:p>
          </p:txBody>
        </p:sp>
      </p:grpSp>
      <p:sp>
        <p:nvSpPr>
          <p:cNvPr id="52231" name="Line 118">
            <a:extLst>
              <a:ext uri="{FF2B5EF4-FFF2-40B4-BE49-F238E27FC236}">
                <a16:creationId xmlns:a16="http://schemas.microsoft.com/office/drawing/2014/main" id="{58769D64-6647-F1BD-0FBF-4547E129669B}"/>
              </a:ext>
            </a:extLst>
          </p:cNvPr>
          <p:cNvSpPr>
            <a:spLocks noChangeShapeType="1"/>
          </p:cNvSpPr>
          <p:nvPr/>
        </p:nvSpPr>
        <p:spPr bwMode="auto">
          <a:xfrm>
            <a:off x="4133851" y="1179513"/>
            <a:ext cx="6011863" cy="0"/>
          </a:xfrm>
          <a:prstGeom prst="line">
            <a:avLst/>
          </a:prstGeom>
          <a:noFill/>
          <a:ln w="12700" cap="sq">
            <a:solidFill>
              <a:srgbClr val="081C2B"/>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sp>
        <p:nvSpPr>
          <p:cNvPr id="52232" name="Line 119">
            <a:extLst>
              <a:ext uri="{FF2B5EF4-FFF2-40B4-BE49-F238E27FC236}">
                <a16:creationId xmlns:a16="http://schemas.microsoft.com/office/drawing/2014/main" id="{42463249-E6E4-9204-FA35-3A15F32082C4}"/>
              </a:ext>
            </a:extLst>
          </p:cNvPr>
          <p:cNvSpPr>
            <a:spLocks noChangeShapeType="1"/>
          </p:cNvSpPr>
          <p:nvPr/>
        </p:nvSpPr>
        <p:spPr bwMode="auto">
          <a:xfrm>
            <a:off x="2208213" y="1906588"/>
            <a:ext cx="0" cy="4514850"/>
          </a:xfrm>
          <a:prstGeom prst="line">
            <a:avLst/>
          </a:prstGeom>
          <a:noFill/>
          <a:ln w="12700" cap="sq">
            <a:solidFill>
              <a:srgbClr val="081C2B"/>
            </a:solidFill>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en-US"/>
          </a:p>
        </p:txBody>
      </p:sp>
      <p:grpSp>
        <p:nvGrpSpPr>
          <p:cNvPr id="52233" name="Group 125">
            <a:extLst>
              <a:ext uri="{FF2B5EF4-FFF2-40B4-BE49-F238E27FC236}">
                <a16:creationId xmlns:a16="http://schemas.microsoft.com/office/drawing/2014/main" id="{588E5D46-12AE-862E-E85A-72BD6342468F}"/>
              </a:ext>
            </a:extLst>
          </p:cNvPr>
          <p:cNvGrpSpPr>
            <a:grpSpLocks/>
          </p:cNvGrpSpPr>
          <p:nvPr/>
        </p:nvGrpSpPr>
        <p:grpSpPr bwMode="auto">
          <a:xfrm>
            <a:off x="4621214" y="2033588"/>
            <a:ext cx="422275" cy="215900"/>
            <a:chOff x="2495" y="1147"/>
            <a:chExt cx="266" cy="136"/>
          </a:xfrm>
        </p:grpSpPr>
        <p:sp>
          <p:nvSpPr>
            <p:cNvPr id="67623" name="Line 126">
              <a:extLst>
                <a:ext uri="{FF2B5EF4-FFF2-40B4-BE49-F238E27FC236}">
                  <a16:creationId xmlns:a16="http://schemas.microsoft.com/office/drawing/2014/main" id="{DCFDA7E2-0D12-7769-5FB6-E0E97A687482}"/>
                </a:ext>
              </a:extLst>
            </p:cNvPr>
            <p:cNvSpPr>
              <a:spLocks noChangeShapeType="1"/>
            </p:cNvSpPr>
            <p:nvPr/>
          </p:nvSpPr>
          <p:spPr bwMode="auto">
            <a:xfrm>
              <a:off x="249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sp>
          <p:nvSpPr>
            <p:cNvPr id="67624" name="Line 127">
              <a:extLst>
                <a:ext uri="{FF2B5EF4-FFF2-40B4-BE49-F238E27FC236}">
                  <a16:creationId xmlns:a16="http://schemas.microsoft.com/office/drawing/2014/main" id="{0DB9AD7E-E221-5E6D-8408-7E37151E1FB4}"/>
                </a:ext>
              </a:extLst>
            </p:cNvPr>
            <p:cNvSpPr>
              <a:spLocks noChangeShapeType="1"/>
            </p:cNvSpPr>
            <p:nvPr/>
          </p:nvSpPr>
          <p:spPr bwMode="auto">
            <a:xfrm flipV="1">
              <a:off x="262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grpSp>
      <p:grpSp>
        <p:nvGrpSpPr>
          <p:cNvPr id="52234" name="Group 128">
            <a:extLst>
              <a:ext uri="{FF2B5EF4-FFF2-40B4-BE49-F238E27FC236}">
                <a16:creationId xmlns:a16="http://schemas.microsoft.com/office/drawing/2014/main" id="{AE9DD930-4FCF-1AFD-764B-51F87BEDFB13}"/>
              </a:ext>
            </a:extLst>
          </p:cNvPr>
          <p:cNvGrpSpPr>
            <a:grpSpLocks/>
          </p:cNvGrpSpPr>
          <p:nvPr/>
        </p:nvGrpSpPr>
        <p:grpSpPr bwMode="auto">
          <a:xfrm>
            <a:off x="4621214" y="2457450"/>
            <a:ext cx="422275" cy="215900"/>
            <a:chOff x="2495" y="1147"/>
            <a:chExt cx="266" cy="136"/>
          </a:xfrm>
        </p:grpSpPr>
        <p:sp>
          <p:nvSpPr>
            <p:cNvPr id="67621" name="Line 129">
              <a:extLst>
                <a:ext uri="{FF2B5EF4-FFF2-40B4-BE49-F238E27FC236}">
                  <a16:creationId xmlns:a16="http://schemas.microsoft.com/office/drawing/2014/main" id="{148EFF7D-D3D4-3BED-7EBA-9F5C92B378C0}"/>
                </a:ext>
              </a:extLst>
            </p:cNvPr>
            <p:cNvSpPr>
              <a:spLocks noChangeShapeType="1"/>
            </p:cNvSpPr>
            <p:nvPr/>
          </p:nvSpPr>
          <p:spPr bwMode="auto">
            <a:xfrm>
              <a:off x="249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sp>
          <p:nvSpPr>
            <p:cNvPr id="67622" name="Line 130">
              <a:extLst>
                <a:ext uri="{FF2B5EF4-FFF2-40B4-BE49-F238E27FC236}">
                  <a16:creationId xmlns:a16="http://schemas.microsoft.com/office/drawing/2014/main" id="{759D5465-5B24-4C68-F418-5C415E07818A}"/>
                </a:ext>
              </a:extLst>
            </p:cNvPr>
            <p:cNvSpPr>
              <a:spLocks noChangeShapeType="1"/>
            </p:cNvSpPr>
            <p:nvPr/>
          </p:nvSpPr>
          <p:spPr bwMode="auto">
            <a:xfrm flipV="1">
              <a:off x="262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grpSp>
      <p:grpSp>
        <p:nvGrpSpPr>
          <p:cNvPr id="52235" name="Group 131">
            <a:extLst>
              <a:ext uri="{FF2B5EF4-FFF2-40B4-BE49-F238E27FC236}">
                <a16:creationId xmlns:a16="http://schemas.microsoft.com/office/drawing/2014/main" id="{5441BFA6-47FB-F24E-8A22-215CF2F7A0C4}"/>
              </a:ext>
            </a:extLst>
          </p:cNvPr>
          <p:cNvGrpSpPr>
            <a:grpSpLocks/>
          </p:cNvGrpSpPr>
          <p:nvPr/>
        </p:nvGrpSpPr>
        <p:grpSpPr bwMode="auto">
          <a:xfrm>
            <a:off x="4683126" y="4248150"/>
            <a:ext cx="422275" cy="215900"/>
            <a:chOff x="2495" y="1147"/>
            <a:chExt cx="266" cy="136"/>
          </a:xfrm>
        </p:grpSpPr>
        <p:sp>
          <p:nvSpPr>
            <p:cNvPr id="67619" name="Line 132">
              <a:extLst>
                <a:ext uri="{FF2B5EF4-FFF2-40B4-BE49-F238E27FC236}">
                  <a16:creationId xmlns:a16="http://schemas.microsoft.com/office/drawing/2014/main" id="{37F80FE2-3664-E804-6DE8-2C825229AE81}"/>
                </a:ext>
              </a:extLst>
            </p:cNvPr>
            <p:cNvSpPr>
              <a:spLocks noChangeShapeType="1"/>
            </p:cNvSpPr>
            <p:nvPr/>
          </p:nvSpPr>
          <p:spPr bwMode="auto">
            <a:xfrm>
              <a:off x="249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sp>
          <p:nvSpPr>
            <p:cNvPr id="67620" name="Line 133">
              <a:extLst>
                <a:ext uri="{FF2B5EF4-FFF2-40B4-BE49-F238E27FC236}">
                  <a16:creationId xmlns:a16="http://schemas.microsoft.com/office/drawing/2014/main" id="{816A802C-EB55-9672-72B0-17045664B2CB}"/>
                </a:ext>
              </a:extLst>
            </p:cNvPr>
            <p:cNvSpPr>
              <a:spLocks noChangeShapeType="1"/>
            </p:cNvSpPr>
            <p:nvPr/>
          </p:nvSpPr>
          <p:spPr bwMode="auto">
            <a:xfrm flipV="1">
              <a:off x="262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grpSp>
      <p:grpSp>
        <p:nvGrpSpPr>
          <p:cNvPr id="52236" name="Group 134">
            <a:extLst>
              <a:ext uri="{FF2B5EF4-FFF2-40B4-BE49-F238E27FC236}">
                <a16:creationId xmlns:a16="http://schemas.microsoft.com/office/drawing/2014/main" id="{D886E3E2-6DB4-1FF4-5A37-EEF8900B5899}"/>
              </a:ext>
            </a:extLst>
          </p:cNvPr>
          <p:cNvGrpSpPr>
            <a:grpSpLocks/>
          </p:cNvGrpSpPr>
          <p:nvPr/>
        </p:nvGrpSpPr>
        <p:grpSpPr bwMode="auto">
          <a:xfrm>
            <a:off x="4683126" y="4743450"/>
            <a:ext cx="422275" cy="215900"/>
            <a:chOff x="2495" y="1147"/>
            <a:chExt cx="266" cy="136"/>
          </a:xfrm>
        </p:grpSpPr>
        <p:sp>
          <p:nvSpPr>
            <p:cNvPr id="67617" name="Line 135">
              <a:extLst>
                <a:ext uri="{FF2B5EF4-FFF2-40B4-BE49-F238E27FC236}">
                  <a16:creationId xmlns:a16="http://schemas.microsoft.com/office/drawing/2014/main" id="{F699FCBC-4D66-9763-5716-E444AAEE7FEA}"/>
                </a:ext>
              </a:extLst>
            </p:cNvPr>
            <p:cNvSpPr>
              <a:spLocks noChangeShapeType="1"/>
            </p:cNvSpPr>
            <p:nvPr/>
          </p:nvSpPr>
          <p:spPr bwMode="auto">
            <a:xfrm>
              <a:off x="249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sp>
          <p:nvSpPr>
            <p:cNvPr id="67618" name="Line 136">
              <a:extLst>
                <a:ext uri="{FF2B5EF4-FFF2-40B4-BE49-F238E27FC236}">
                  <a16:creationId xmlns:a16="http://schemas.microsoft.com/office/drawing/2014/main" id="{EFF1BFB5-69BD-B87A-0981-77B3C48567F2}"/>
                </a:ext>
              </a:extLst>
            </p:cNvPr>
            <p:cNvSpPr>
              <a:spLocks noChangeShapeType="1"/>
            </p:cNvSpPr>
            <p:nvPr/>
          </p:nvSpPr>
          <p:spPr bwMode="auto">
            <a:xfrm flipV="1">
              <a:off x="262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grpSp>
      <p:grpSp>
        <p:nvGrpSpPr>
          <p:cNvPr id="52237" name="Group 137">
            <a:extLst>
              <a:ext uri="{FF2B5EF4-FFF2-40B4-BE49-F238E27FC236}">
                <a16:creationId xmlns:a16="http://schemas.microsoft.com/office/drawing/2014/main" id="{783830BB-09CC-A06C-1E18-BF315C23D94A}"/>
              </a:ext>
            </a:extLst>
          </p:cNvPr>
          <p:cNvGrpSpPr>
            <a:grpSpLocks/>
          </p:cNvGrpSpPr>
          <p:nvPr/>
        </p:nvGrpSpPr>
        <p:grpSpPr bwMode="auto">
          <a:xfrm>
            <a:off x="6122989" y="3384550"/>
            <a:ext cx="422275" cy="215900"/>
            <a:chOff x="2495" y="1147"/>
            <a:chExt cx="266" cy="136"/>
          </a:xfrm>
        </p:grpSpPr>
        <p:sp>
          <p:nvSpPr>
            <p:cNvPr id="67615" name="Line 138">
              <a:extLst>
                <a:ext uri="{FF2B5EF4-FFF2-40B4-BE49-F238E27FC236}">
                  <a16:creationId xmlns:a16="http://schemas.microsoft.com/office/drawing/2014/main" id="{4603A8BF-B36A-806B-ED5B-AA11FAA5906C}"/>
                </a:ext>
              </a:extLst>
            </p:cNvPr>
            <p:cNvSpPr>
              <a:spLocks noChangeShapeType="1"/>
            </p:cNvSpPr>
            <p:nvPr/>
          </p:nvSpPr>
          <p:spPr bwMode="auto">
            <a:xfrm>
              <a:off x="249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sp>
          <p:nvSpPr>
            <p:cNvPr id="67616" name="Line 139">
              <a:extLst>
                <a:ext uri="{FF2B5EF4-FFF2-40B4-BE49-F238E27FC236}">
                  <a16:creationId xmlns:a16="http://schemas.microsoft.com/office/drawing/2014/main" id="{C7F36477-185A-0463-EAE8-309619AFA863}"/>
                </a:ext>
              </a:extLst>
            </p:cNvPr>
            <p:cNvSpPr>
              <a:spLocks noChangeShapeType="1"/>
            </p:cNvSpPr>
            <p:nvPr/>
          </p:nvSpPr>
          <p:spPr bwMode="auto">
            <a:xfrm flipV="1">
              <a:off x="262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grpSp>
      <p:grpSp>
        <p:nvGrpSpPr>
          <p:cNvPr id="52238" name="Group 140">
            <a:extLst>
              <a:ext uri="{FF2B5EF4-FFF2-40B4-BE49-F238E27FC236}">
                <a16:creationId xmlns:a16="http://schemas.microsoft.com/office/drawing/2014/main" id="{F006BF5B-298B-2C04-1C23-C9AB0A04ACA9}"/>
              </a:ext>
            </a:extLst>
          </p:cNvPr>
          <p:cNvGrpSpPr>
            <a:grpSpLocks/>
          </p:cNvGrpSpPr>
          <p:nvPr/>
        </p:nvGrpSpPr>
        <p:grpSpPr bwMode="auto">
          <a:xfrm>
            <a:off x="6122989" y="5176838"/>
            <a:ext cx="422275" cy="215900"/>
            <a:chOff x="2495" y="1147"/>
            <a:chExt cx="266" cy="136"/>
          </a:xfrm>
        </p:grpSpPr>
        <p:sp>
          <p:nvSpPr>
            <p:cNvPr id="67613" name="Line 141">
              <a:extLst>
                <a:ext uri="{FF2B5EF4-FFF2-40B4-BE49-F238E27FC236}">
                  <a16:creationId xmlns:a16="http://schemas.microsoft.com/office/drawing/2014/main" id="{B1570490-9D18-63E5-0EF5-8DDF6B4A81DA}"/>
                </a:ext>
              </a:extLst>
            </p:cNvPr>
            <p:cNvSpPr>
              <a:spLocks noChangeShapeType="1"/>
            </p:cNvSpPr>
            <p:nvPr/>
          </p:nvSpPr>
          <p:spPr bwMode="auto">
            <a:xfrm>
              <a:off x="249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sp>
          <p:nvSpPr>
            <p:cNvPr id="67614" name="Line 142">
              <a:extLst>
                <a:ext uri="{FF2B5EF4-FFF2-40B4-BE49-F238E27FC236}">
                  <a16:creationId xmlns:a16="http://schemas.microsoft.com/office/drawing/2014/main" id="{31952BFF-527B-7F9C-75B7-C9A7A7AE0299}"/>
                </a:ext>
              </a:extLst>
            </p:cNvPr>
            <p:cNvSpPr>
              <a:spLocks noChangeShapeType="1"/>
            </p:cNvSpPr>
            <p:nvPr/>
          </p:nvSpPr>
          <p:spPr bwMode="auto">
            <a:xfrm flipV="1">
              <a:off x="262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grpSp>
      <p:grpSp>
        <p:nvGrpSpPr>
          <p:cNvPr id="52239" name="Group 143">
            <a:extLst>
              <a:ext uri="{FF2B5EF4-FFF2-40B4-BE49-F238E27FC236}">
                <a16:creationId xmlns:a16="http://schemas.microsoft.com/office/drawing/2014/main" id="{B8DCA0D1-9B63-D4A7-5B6C-C35FDBDCEBAD}"/>
              </a:ext>
            </a:extLst>
          </p:cNvPr>
          <p:cNvGrpSpPr>
            <a:grpSpLocks/>
          </p:cNvGrpSpPr>
          <p:nvPr/>
        </p:nvGrpSpPr>
        <p:grpSpPr bwMode="auto">
          <a:xfrm>
            <a:off x="6122989" y="5626100"/>
            <a:ext cx="422275" cy="215900"/>
            <a:chOff x="2495" y="1147"/>
            <a:chExt cx="266" cy="136"/>
          </a:xfrm>
        </p:grpSpPr>
        <p:sp>
          <p:nvSpPr>
            <p:cNvPr id="67611" name="Line 144">
              <a:extLst>
                <a:ext uri="{FF2B5EF4-FFF2-40B4-BE49-F238E27FC236}">
                  <a16:creationId xmlns:a16="http://schemas.microsoft.com/office/drawing/2014/main" id="{FA677403-68F7-AFEB-B019-3173A017F8B3}"/>
                </a:ext>
              </a:extLst>
            </p:cNvPr>
            <p:cNvSpPr>
              <a:spLocks noChangeShapeType="1"/>
            </p:cNvSpPr>
            <p:nvPr/>
          </p:nvSpPr>
          <p:spPr bwMode="auto">
            <a:xfrm>
              <a:off x="249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sp>
          <p:nvSpPr>
            <p:cNvPr id="67612" name="Line 145">
              <a:extLst>
                <a:ext uri="{FF2B5EF4-FFF2-40B4-BE49-F238E27FC236}">
                  <a16:creationId xmlns:a16="http://schemas.microsoft.com/office/drawing/2014/main" id="{7D084E2F-8560-1D5D-3248-9D7DEEEF5F05}"/>
                </a:ext>
              </a:extLst>
            </p:cNvPr>
            <p:cNvSpPr>
              <a:spLocks noChangeShapeType="1"/>
            </p:cNvSpPr>
            <p:nvPr/>
          </p:nvSpPr>
          <p:spPr bwMode="auto">
            <a:xfrm flipV="1">
              <a:off x="262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grpSp>
      <p:grpSp>
        <p:nvGrpSpPr>
          <p:cNvPr id="52240" name="Group 146">
            <a:extLst>
              <a:ext uri="{FF2B5EF4-FFF2-40B4-BE49-F238E27FC236}">
                <a16:creationId xmlns:a16="http://schemas.microsoft.com/office/drawing/2014/main" id="{BA6AD45E-DB23-9543-FB88-0B28A36F7DB4}"/>
              </a:ext>
            </a:extLst>
          </p:cNvPr>
          <p:cNvGrpSpPr>
            <a:grpSpLocks/>
          </p:cNvGrpSpPr>
          <p:nvPr/>
        </p:nvGrpSpPr>
        <p:grpSpPr bwMode="auto">
          <a:xfrm>
            <a:off x="6122989" y="6076950"/>
            <a:ext cx="422275" cy="215900"/>
            <a:chOff x="2495" y="1147"/>
            <a:chExt cx="266" cy="136"/>
          </a:xfrm>
        </p:grpSpPr>
        <p:sp>
          <p:nvSpPr>
            <p:cNvPr id="67609" name="Line 147">
              <a:extLst>
                <a:ext uri="{FF2B5EF4-FFF2-40B4-BE49-F238E27FC236}">
                  <a16:creationId xmlns:a16="http://schemas.microsoft.com/office/drawing/2014/main" id="{01CE1AF7-3A8C-4894-3470-7F847C65CCEE}"/>
                </a:ext>
              </a:extLst>
            </p:cNvPr>
            <p:cNvSpPr>
              <a:spLocks noChangeShapeType="1"/>
            </p:cNvSpPr>
            <p:nvPr/>
          </p:nvSpPr>
          <p:spPr bwMode="auto">
            <a:xfrm>
              <a:off x="249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sp>
          <p:nvSpPr>
            <p:cNvPr id="67610" name="Line 148">
              <a:extLst>
                <a:ext uri="{FF2B5EF4-FFF2-40B4-BE49-F238E27FC236}">
                  <a16:creationId xmlns:a16="http://schemas.microsoft.com/office/drawing/2014/main" id="{46335BB7-0C06-882F-3EFD-D12D7E217F9A}"/>
                </a:ext>
              </a:extLst>
            </p:cNvPr>
            <p:cNvSpPr>
              <a:spLocks noChangeShapeType="1"/>
            </p:cNvSpPr>
            <p:nvPr/>
          </p:nvSpPr>
          <p:spPr bwMode="auto">
            <a:xfrm flipV="1">
              <a:off x="262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grpSp>
      <p:grpSp>
        <p:nvGrpSpPr>
          <p:cNvPr id="52241" name="Group 149">
            <a:extLst>
              <a:ext uri="{FF2B5EF4-FFF2-40B4-BE49-F238E27FC236}">
                <a16:creationId xmlns:a16="http://schemas.microsoft.com/office/drawing/2014/main" id="{F76E3064-95D2-4AA9-0ECA-B2F7F5C8CA3C}"/>
              </a:ext>
            </a:extLst>
          </p:cNvPr>
          <p:cNvGrpSpPr>
            <a:grpSpLocks/>
          </p:cNvGrpSpPr>
          <p:nvPr/>
        </p:nvGrpSpPr>
        <p:grpSpPr bwMode="auto">
          <a:xfrm>
            <a:off x="9245601" y="3835400"/>
            <a:ext cx="422275" cy="215900"/>
            <a:chOff x="2495" y="1147"/>
            <a:chExt cx="266" cy="136"/>
          </a:xfrm>
        </p:grpSpPr>
        <p:sp>
          <p:nvSpPr>
            <p:cNvPr id="67607" name="Line 150">
              <a:extLst>
                <a:ext uri="{FF2B5EF4-FFF2-40B4-BE49-F238E27FC236}">
                  <a16:creationId xmlns:a16="http://schemas.microsoft.com/office/drawing/2014/main" id="{A76FA575-0965-B15D-5B4A-696590CBC3CA}"/>
                </a:ext>
              </a:extLst>
            </p:cNvPr>
            <p:cNvSpPr>
              <a:spLocks noChangeShapeType="1"/>
            </p:cNvSpPr>
            <p:nvPr/>
          </p:nvSpPr>
          <p:spPr bwMode="auto">
            <a:xfrm>
              <a:off x="249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sp>
          <p:nvSpPr>
            <p:cNvPr id="67608" name="Line 151">
              <a:extLst>
                <a:ext uri="{FF2B5EF4-FFF2-40B4-BE49-F238E27FC236}">
                  <a16:creationId xmlns:a16="http://schemas.microsoft.com/office/drawing/2014/main" id="{65F7010B-8672-B140-EE39-F345F20F134D}"/>
                </a:ext>
              </a:extLst>
            </p:cNvPr>
            <p:cNvSpPr>
              <a:spLocks noChangeShapeType="1"/>
            </p:cNvSpPr>
            <p:nvPr/>
          </p:nvSpPr>
          <p:spPr bwMode="auto">
            <a:xfrm flipV="1">
              <a:off x="262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grpSp>
      <p:grpSp>
        <p:nvGrpSpPr>
          <p:cNvPr id="52242" name="Group 152">
            <a:extLst>
              <a:ext uri="{FF2B5EF4-FFF2-40B4-BE49-F238E27FC236}">
                <a16:creationId xmlns:a16="http://schemas.microsoft.com/office/drawing/2014/main" id="{9EEB2AE1-77FC-4232-F71B-029558AC68B8}"/>
              </a:ext>
            </a:extLst>
          </p:cNvPr>
          <p:cNvGrpSpPr>
            <a:grpSpLocks/>
          </p:cNvGrpSpPr>
          <p:nvPr/>
        </p:nvGrpSpPr>
        <p:grpSpPr bwMode="auto">
          <a:xfrm>
            <a:off x="7670801" y="2935288"/>
            <a:ext cx="422275" cy="215900"/>
            <a:chOff x="2495" y="1147"/>
            <a:chExt cx="266" cy="136"/>
          </a:xfrm>
        </p:grpSpPr>
        <p:sp>
          <p:nvSpPr>
            <p:cNvPr id="67605" name="Line 153">
              <a:extLst>
                <a:ext uri="{FF2B5EF4-FFF2-40B4-BE49-F238E27FC236}">
                  <a16:creationId xmlns:a16="http://schemas.microsoft.com/office/drawing/2014/main" id="{EB8D381C-7F4C-6981-97A8-2F8BB9A097E7}"/>
                </a:ext>
              </a:extLst>
            </p:cNvPr>
            <p:cNvSpPr>
              <a:spLocks noChangeShapeType="1"/>
            </p:cNvSpPr>
            <p:nvPr/>
          </p:nvSpPr>
          <p:spPr bwMode="auto">
            <a:xfrm>
              <a:off x="249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sp>
          <p:nvSpPr>
            <p:cNvPr id="67606" name="Line 154">
              <a:extLst>
                <a:ext uri="{FF2B5EF4-FFF2-40B4-BE49-F238E27FC236}">
                  <a16:creationId xmlns:a16="http://schemas.microsoft.com/office/drawing/2014/main" id="{4B25906E-6629-7031-9781-0414F530A4AC}"/>
                </a:ext>
              </a:extLst>
            </p:cNvPr>
            <p:cNvSpPr>
              <a:spLocks noChangeShapeType="1"/>
            </p:cNvSpPr>
            <p:nvPr/>
          </p:nvSpPr>
          <p:spPr bwMode="auto">
            <a:xfrm flipV="1">
              <a:off x="2625" y="1147"/>
              <a:ext cx="136" cy="136"/>
            </a:xfrm>
            <a:prstGeom prst="line">
              <a:avLst/>
            </a:prstGeom>
            <a:noFill/>
            <a:ln w="38100">
              <a:solidFill>
                <a:srgbClr val="684522"/>
              </a:solidFill>
              <a:round/>
              <a:headEnd/>
              <a:tailEnd/>
            </a:ln>
            <a:effectLst>
              <a:outerShdw blurRad="63500" dist="38099" dir="2700000" algn="ctr" rotWithShape="0">
                <a:schemeClr val="bg2">
                  <a:alpha val="74998"/>
                </a:schemeClr>
              </a:outerShdw>
            </a:effectLst>
          </p:spPr>
          <p:txBody>
            <a:bodyPr/>
            <a:lstStyle/>
            <a:p>
              <a:pPr>
                <a:defRPr/>
              </a:pPr>
              <a:endParaRPr lang="en-US">
                <a:solidFill>
                  <a:srgbClr val="000000"/>
                </a:solidFill>
                <a:latin typeface="Tahoma" charset="0"/>
                <a:ea typeface="ＭＳ Ｐゴシック" charset="0"/>
                <a:cs typeface="ＭＳ Ｐゴシック" charset="0"/>
              </a:endParaRPr>
            </a:p>
          </p:txBody>
        </p:sp>
      </p:grpSp>
      <p:sp>
        <p:nvSpPr>
          <p:cNvPr id="29716" name="Rectangle 11">
            <a:extLst>
              <a:ext uri="{FF2B5EF4-FFF2-40B4-BE49-F238E27FC236}">
                <a16:creationId xmlns:a16="http://schemas.microsoft.com/office/drawing/2014/main" id="{2DEB9030-80A9-B82D-559C-9BDF6AC92594}"/>
              </a:ext>
            </a:extLst>
          </p:cNvPr>
          <p:cNvSpPr>
            <a:spLocks noChangeArrowheads="1"/>
          </p:cNvSpPr>
          <p:nvPr/>
        </p:nvSpPr>
        <p:spPr bwMode="auto">
          <a:xfrm>
            <a:off x="1524000" y="30163"/>
            <a:ext cx="9144000" cy="1066800"/>
          </a:xfrm>
          <a:prstGeom prst="rect">
            <a:avLst/>
          </a:prstGeom>
          <a:solidFill>
            <a:schemeClr val="bg1"/>
          </a:solidFill>
          <a:ln w="25400">
            <a:solidFill>
              <a:schemeClr val="bg1">
                <a:alpha val="41960"/>
              </a:schemeClr>
            </a:solidFill>
            <a:miter lim="800000"/>
            <a:headEnd/>
            <a:tailEnd/>
          </a:ln>
        </p:spPr>
        <p:txBody>
          <a:bodyPr lIns="90488" tIns="44450" rIns="90488" bIns="44450" anchor="ctr"/>
          <a:lstStyle>
            <a:lvl1pPr>
              <a:spcBef>
                <a:spcPct val="20000"/>
              </a:spcBef>
              <a:buChar char="•"/>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defTabSz="685800">
              <a:lnSpc>
                <a:spcPct val="90000"/>
              </a:lnSpc>
              <a:spcBef>
                <a:spcPct val="0"/>
              </a:spcBef>
              <a:buNone/>
              <a:defRPr/>
            </a:pPr>
            <a:r>
              <a:rPr lang="en-US" altLang="ko-KR" sz="2800" dirty="0">
                <a:latin typeface="+mj-lt"/>
                <a:ea typeface="+mj-ea"/>
                <a:cs typeface="+mj-cs"/>
              </a:rPr>
              <a:t>First entry choices depend on locations’ and company’s contexts: Wal-Mart’s Market Entry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E04F461A-AB36-094C-738D-CFDEB85D1C5E}"/>
              </a:ext>
            </a:extLst>
          </p:cNvPr>
          <p:cNvSpPr>
            <a:spLocks noGrp="1"/>
          </p:cNvSpPr>
          <p:nvPr>
            <p:ph type="title"/>
          </p:nvPr>
        </p:nvSpPr>
        <p:spPr>
          <a:xfrm>
            <a:off x="1905000" y="-228600"/>
            <a:ext cx="7772400" cy="1524000"/>
          </a:xfrm>
        </p:spPr>
        <p:txBody>
          <a:bodyPr/>
          <a:lstStyle/>
          <a:p>
            <a:pPr eaLnBrk="1" hangingPunct="1"/>
            <a:r>
              <a:rPr lang="en-US" altLang="en-US" sz="2800" b="1"/>
              <a:t>Exports and Imports</a:t>
            </a:r>
            <a:endParaRPr lang="en-CA" altLang="en-US" sz="2800" b="1"/>
          </a:p>
        </p:txBody>
      </p:sp>
      <p:sp>
        <p:nvSpPr>
          <p:cNvPr id="31747" name="Content Placeholder 2">
            <a:extLst>
              <a:ext uri="{FF2B5EF4-FFF2-40B4-BE49-F238E27FC236}">
                <a16:creationId xmlns:a16="http://schemas.microsoft.com/office/drawing/2014/main" id="{F623ED1E-DAA4-C846-DCF0-54A691E5BE18}"/>
              </a:ext>
            </a:extLst>
          </p:cNvPr>
          <p:cNvSpPr>
            <a:spLocks noGrp="1" noChangeArrowheads="1"/>
          </p:cNvSpPr>
          <p:nvPr>
            <p:ph idx="1"/>
          </p:nvPr>
        </p:nvSpPr>
        <p:spPr>
          <a:xfrm>
            <a:off x="1905000" y="1066800"/>
            <a:ext cx="8153400" cy="5334000"/>
          </a:xfrm>
        </p:spPr>
        <p:txBody>
          <a:bodyPr rtlCol="0">
            <a:normAutofit lnSpcReduction="10000"/>
          </a:bodyPr>
          <a:lstStyle/>
          <a:p>
            <a:pPr>
              <a:defRPr/>
            </a:pPr>
            <a:r>
              <a:rPr lang="en-US" altLang="en-US" sz="2400" dirty="0"/>
              <a:t>Exports and imports have been important for the global economy since ancient times</a:t>
            </a:r>
          </a:p>
          <a:p>
            <a:pPr>
              <a:defRPr/>
            </a:pPr>
            <a:r>
              <a:rPr lang="en-US" altLang="en-US" sz="2400" dirty="0"/>
              <a:t>Exporting is the sale of goods and services produced in one country to customers that reside in another country (the importers)</a:t>
            </a:r>
          </a:p>
          <a:p>
            <a:pPr>
              <a:defRPr/>
            </a:pPr>
            <a:r>
              <a:rPr lang="en-US" altLang="en-US" sz="2400" dirty="0"/>
              <a:t>Exports include goods, services and the sale of intellectual property</a:t>
            </a:r>
          </a:p>
          <a:p>
            <a:pPr>
              <a:defRPr/>
            </a:pPr>
            <a:r>
              <a:rPr lang="en-US" altLang="en-US" sz="2400" dirty="0"/>
              <a:t>Technically, a product does not need to “physically” leave a country to be considered an export. For example, some of the students in our class are considered as customers of  Canada’s exports of educational services, when the funds supporting them originate in a foreign country. Tourism also constitutes a form of exporting by the host country.</a:t>
            </a:r>
          </a:p>
          <a:p>
            <a:pPr>
              <a:defRPr/>
            </a:pPr>
            <a:r>
              <a:rPr lang="en-US" altLang="en-US" sz="2400" dirty="0"/>
              <a:t>Generally it is more difficult to decide what qualifies as an export when dealing with services</a:t>
            </a:r>
            <a:endParaRPr lang="en-CA" altLang="en-US" sz="2400" dirty="0"/>
          </a:p>
        </p:txBody>
      </p:sp>
      <p:pic>
        <p:nvPicPr>
          <p:cNvPr id="54275" name="Picture 3">
            <a:extLst>
              <a:ext uri="{FF2B5EF4-FFF2-40B4-BE49-F238E27FC236}">
                <a16:creationId xmlns:a16="http://schemas.microsoft.com/office/drawing/2014/main" id="{637CB197-3526-E71D-B73A-D557D9BC8A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4B15539D-91C4-D747-785F-B4F23D9C5070}"/>
              </a:ext>
            </a:extLst>
          </p:cNvPr>
          <p:cNvSpPr>
            <a:spLocks noGrp="1"/>
          </p:cNvSpPr>
          <p:nvPr>
            <p:ph type="title"/>
          </p:nvPr>
        </p:nvSpPr>
        <p:spPr>
          <a:xfrm>
            <a:off x="2171700" y="355600"/>
            <a:ext cx="7772400" cy="1143000"/>
          </a:xfrm>
        </p:spPr>
        <p:txBody>
          <a:bodyPr/>
          <a:lstStyle/>
          <a:p>
            <a:pPr eaLnBrk="1" hangingPunct="1"/>
            <a:r>
              <a:rPr lang="en-US" altLang="en-US"/>
              <a:t>Why Export?</a:t>
            </a:r>
            <a:endParaRPr lang="en-CA" altLang="en-US"/>
          </a:p>
        </p:txBody>
      </p:sp>
      <p:sp>
        <p:nvSpPr>
          <p:cNvPr id="3" name="Content Placeholder 2">
            <a:extLst>
              <a:ext uri="{FF2B5EF4-FFF2-40B4-BE49-F238E27FC236}">
                <a16:creationId xmlns:a16="http://schemas.microsoft.com/office/drawing/2014/main" id="{4CE8AA21-E8AA-1315-B4BB-377D4E880636}"/>
              </a:ext>
            </a:extLst>
          </p:cNvPr>
          <p:cNvSpPr>
            <a:spLocks noGrp="1"/>
          </p:cNvSpPr>
          <p:nvPr>
            <p:ph idx="1"/>
          </p:nvPr>
        </p:nvSpPr>
        <p:spPr>
          <a:xfrm>
            <a:off x="2133600" y="1524000"/>
            <a:ext cx="7848600" cy="4572000"/>
          </a:xfrm>
        </p:spPr>
        <p:txBody>
          <a:bodyPr rtlCol="0">
            <a:normAutofit lnSpcReduction="10000"/>
          </a:bodyPr>
          <a:lstStyle/>
          <a:p>
            <a:pPr marL="0" indent="0">
              <a:buNone/>
              <a:defRPr/>
            </a:pPr>
            <a:r>
              <a:rPr lang="en-US" dirty="0"/>
              <a:t>Several factors motivate exporting:</a:t>
            </a:r>
          </a:p>
          <a:p>
            <a:pPr>
              <a:defRPr/>
            </a:pPr>
            <a:r>
              <a:rPr lang="en-US" sz="2000" dirty="0"/>
              <a:t>Companies that are capital and research intensive export to amortize the steep costs of research and development and/or expensive investments in production facilities.</a:t>
            </a:r>
          </a:p>
          <a:p>
            <a:pPr>
              <a:defRPr/>
            </a:pPr>
            <a:r>
              <a:rPr lang="en-US" sz="2000" dirty="0"/>
              <a:t>Smaller companies export to offset the production advantage of industry leaders. Some companies export rather than foreign direct  invest abroad because alternative modes of entry are typically more risky. </a:t>
            </a:r>
          </a:p>
          <a:p>
            <a:pPr>
              <a:defRPr/>
            </a:pPr>
            <a:r>
              <a:rPr lang="en-US" sz="2000" dirty="0"/>
              <a:t>Exporting provides opportunities to 1)increase profits, especially if the targeted markets lack competitive alternatives or are growing fast; 2) increase productivity  through learning and exploiting economies to scale; and  3)geographically diversify</a:t>
            </a:r>
          </a:p>
          <a:p>
            <a:pPr>
              <a:defRPr/>
            </a:pPr>
            <a:r>
              <a:rPr lang="en-US" sz="2000" dirty="0"/>
              <a:t>Exporting can serve as a first stage of penetrating a new market allowing a firm to acquire local legitimacy, networks and local knowledge</a:t>
            </a:r>
            <a:endParaRPr lang="en-CA" sz="2000" dirty="0"/>
          </a:p>
        </p:txBody>
      </p:sp>
      <p:pic>
        <p:nvPicPr>
          <p:cNvPr id="55299" name="Picture 3">
            <a:extLst>
              <a:ext uri="{FF2B5EF4-FFF2-40B4-BE49-F238E27FC236}">
                <a16:creationId xmlns:a16="http://schemas.microsoft.com/office/drawing/2014/main" id="{48A839F0-D447-FA87-2B1A-90C64C8011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E8556F54-DC1F-4127-CD7F-BF05D3B72EB0}"/>
              </a:ext>
            </a:extLst>
          </p:cNvPr>
          <p:cNvSpPr>
            <a:spLocks noGrp="1"/>
          </p:cNvSpPr>
          <p:nvPr>
            <p:ph type="title"/>
          </p:nvPr>
        </p:nvSpPr>
        <p:spPr>
          <a:xfrm>
            <a:off x="2133600" y="666750"/>
            <a:ext cx="7772400" cy="1143000"/>
          </a:xfrm>
        </p:spPr>
        <p:txBody>
          <a:bodyPr>
            <a:normAutofit fontScale="90000"/>
          </a:bodyPr>
          <a:lstStyle/>
          <a:p>
            <a:pPr eaLnBrk="1" hangingPunct="1"/>
            <a:r>
              <a:rPr lang="en-US" altLang="en-US"/>
              <a:t>Advantages of exporting compared to other entry modes</a:t>
            </a:r>
          </a:p>
        </p:txBody>
      </p:sp>
      <p:sp>
        <p:nvSpPr>
          <p:cNvPr id="56322" name="Rectangle 3">
            <a:extLst>
              <a:ext uri="{FF2B5EF4-FFF2-40B4-BE49-F238E27FC236}">
                <a16:creationId xmlns:a16="http://schemas.microsoft.com/office/drawing/2014/main" id="{31A2AA5A-96FB-3658-7306-D8A0A2C673B3}"/>
              </a:ext>
            </a:extLst>
          </p:cNvPr>
          <p:cNvSpPr>
            <a:spLocks noGrp="1" noChangeArrowheads="1"/>
          </p:cNvSpPr>
          <p:nvPr>
            <p:ph idx="1"/>
          </p:nvPr>
        </p:nvSpPr>
        <p:spPr/>
        <p:txBody>
          <a:bodyPr/>
          <a:lstStyle/>
          <a:p>
            <a:pPr marL="0" indent="0">
              <a:buNone/>
            </a:pPr>
            <a:r>
              <a:rPr lang="en-US" altLang="en-US">
                <a:latin typeface="Arial" panose="020B0604020202020204" pitchFamily="34" charset="0"/>
              </a:rPr>
              <a:t> Exporting</a:t>
            </a:r>
          </a:p>
          <a:p>
            <a:pPr lvl="1" eaLnBrk="1" hangingPunct="1"/>
            <a:r>
              <a:rPr lang="en-US" altLang="en-US">
                <a:latin typeface="Arial" panose="020B0604020202020204" pitchFamily="34" charset="0"/>
              </a:rPr>
              <a:t>Requires less expertise, time, and capital than other modes of entry</a:t>
            </a:r>
          </a:p>
          <a:p>
            <a:pPr lvl="1" eaLnBrk="1" hangingPunct="1"/>
            <a:endParaRPr lang="en-US" altLang="en-US">
              <a:latin typeface="Arial" panose="020B0604020202020204" pitchFamily="34" charset="0"/>
            </a:endParaRPr>
          </a:p>
          <a:p>
            <a:pPr lvl="1" eaLnBrk="1" hangingPunct="1"/>
            <a:r>
              <a:rPr lang="en-US" altLang="en-US">
                <a:latin typeface="Arial" panose="020B0604020202020204" pitchFamily="34" charset="0"/>
              </a:rPr>
              <a:t>Operational control</a:t>
            </a:r>
          </a:p>
          <a:p>
            <a:pPr lvl="1" eaLnBrk="1" hangingPunct="1"/>
            <a:endParaRPr lang="en-US" altLang="en-US">
              <a:latin typeface="Arial" panose="020B0604020202020204" pitchFamily="34" charset="0"/>
            </a:endParaRPr>
          </a:p>
          <a:p>
            <a:pPr lvl="1" eaLnBrk="1" hangingPunct="1"/>
            <a:r>
              <a:rPr lang="en-US" altLang="en-US">
                <a:latin typeface="Arial" panose="020B0604020202020204" pitchFamily="34" charset="0"/>
              </a:rPr>
              <a:t>Helps companies expand and diversify sales as well as achieve economies of scale</a:t>
            </a:r>
          </a:p>
        </p:txBody>
      </p:sp>
      <p:pic>
        <p:nvPicPr>
          <p:cNvPr id="56323" name="Picture 4">
            <a:extLst>
              <a:ext uri="{FF2B5EF4-FFF2-40B4-BE49-F238E27FC236}">
                <a16:creationId xmlns:a16="http://schemas.microsoft.com/office/drawing/2014/main" id="{CE2A4CC0-2899-4B6C-0F04-3065772F4F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98E09FCA-AA0C-7E84-E6F5-838992B479DC}"/>
              </a:ext>
            </a:extLst>
          </p:cNvPr>
          <p:cNvSpPr>
            <a:spLocks noGrp="1"/>
          </p:cNvSpPr>
          <p:nvPr>
            <p:ph type="title"/>
          </p:nvPr>
        </p:nvSpPr>
        <p:spPr/>
        <p:txBody>
          <a:bodyPr/>
          <a:lstStyle/>
          <a:p>
            <a:pPr eaLnBrk="1" hangingPunct="1"/>
            <a:r>
              <a:rPr lang="en-US" altLang="en-US"/>
              <a:t>Questions to Consider</a:t>
            </a:r>
          </a:p>
        </p:txBody>
      </p:sp>
      <p:sp>
        <p:nvSpPr>
          <p:cNvPr id="35843" name="Rectangle 3">
            <a:extLst>
              <a:ext uri="{FF2B5EF4-FFF2-40B4-BE49-F238E27FC236}">
                <a16:creationId xmlns:a16="http://schemas.microsoft.com/office/drawing/2014/main" id="{6A9CC403-B6DF-C5C1-36FB-9A651DCA4EAE}"/>
              </a:ext>
            </a:extLst>
          </p:cNvPr>
          <p:cNvSpPr>
            <a:spLocks noGrp="1" noChangeArrowheads="1"/>
          </p:cNvSpPr>
          <p:nvPr>
            <p:ph idx="1"/>
          </p:nvPr>
        </p:nvSpPr>
        <p:spPr/>
        <p:txBody>
          <a:bodyPr rtlCol="0">
            <a:normAutofit/>
          </a:bodyPr>
          <a:lstStyle/>
          <a:p>
            <a:pPr>
              <a:buNone/>
              <a:defRPr/>
            </a:pPr>
            <a:r>
              <a:rPr lang="en-US" altLang="en-US" sz="2400" dirty="0">
                <a:latin typeface="Arial" panose="020B0604020202020204" pitchFamily="34" charset="0"/>
              </a:rPr>
              <a:t>Companies typically consider the following questions in evaluating the export option:</a:t>
            </a:r>
          </a:p>
          <a:p>
            <a:pPr>
              <a:defRPr/>
            </a:pPr>
            <a:r>
              <a:rPr lang="en-US" altLang="en-US" sz="2000" dirty="0">
                <a:latin typeface="Arial" panose="020B0604020202020204" pitchFamily="34" charset="0"/>
              </a:rPr>
              <a:t>What do we want to gain from exporting?</a:t>
            </a:r>
          </a:p>
          <a:p>
            <a:pPr>
              <a:buNone/>
              <a:defRPr/>
            </a:pPr>
            <a:r>
              <a:rPr lang="en-US" altLang="en-US" sz="2000" dirty="0">
                <a:latin typeface="Arial" panose="020B0604020202020204" pitchFamily="34" charset="0"/>
              </a:rPr>
              <a:t>• Is exporting consistent with our goals?</a:t>
            </a:r>
          </a:p>
          <a:p>
            <a:pPr>
              <a:defRPr/>
            </a:pPr>
            <a:r>
              <a:rPr lang="en-US" altLang="en-US" sz="2000" dirty="0">
                <a:latin typeface="Arial" panose="020B0604020202020204" pitchFamily="34" charset="0"/>
              </a:rPr>
              <a:t>Will exporting put undue demands on our resources? If so, how will we meet them?</a:t>
            </a:r>
          </a:p>
          <a:p>
            <a:pPr>
              <a:defRPr/>
            </a:pPr>
            <a:r>
              <a:rPr lang="en-US" altLang="en-US" sz="2000" dirty="0">
                <a:latin typeface="Arial" panose="020B0604020202020204" pitchFamily="34" charset="0"/>
              </a:rPr>
              <a:t>Does exporting leverage our core competency?</a:t>
            </a:r>
          </a:p>
          <a:p>
            <a:pPr>
              <a:defRPr/>
            </a:pPr>
            <a:r>
              <a:rPr lang="en-US" altLang="en-US" sz="2000" dirty="0">
                <a:latin typeface="Arial" panose="020B0604020202020204" pitchFamily="34" charset="0"/>
              </a:rPr>
              <a:t>Does exporting fit the current configuration of our value chain?</a:t>
            </a:r>
          </a:p>
          <a:p>
            <a:pPr>
              <a:defRPr/>
            </a:pPr>
            <a:r>
              <a:rPr lang="en-US" altLang="en-US" sz="2000" dirty="0">
                <a:latin typeface="Arial" panose="020B0604020202020204" pitchFamily="34" charset="0"/>
              </a:rPr>
              <a:t>Do our coordination systems support the needs posed by exporting?</a:t>
            </a:r>
          </a:p>
          <a:p>
            <a:pPr>
              <a:defRPr/>
            </a:pPr>
            <a:r>
              <a:rPr lang="en-US" altLang="en-US" sz="2000" dirty="0">
                <a:latin typeface="Arial" panose="020B0604020202020204" pitchFamily="34" charset="0"/>
              </a:rPr>
              <a:t>Are the projected benefits of exporting worth the costs?</a:t>
            </a:r>
          </a:p>
          <a:p>
            <a:pPr>
              <a:defRPr/>
            </a:pPr>
            <a:r>
              <a:rPr lang="en-US" altLang="en-US" sz="2000" dirty="0">
                <a:latin typeface="Arial" panose="020B0604020202020204" pitchFamily="34" charset="0"/>
              </a:rPr>
              <a:t>Would our resources be better used to develop new domestic business?</a:t>
            </a:r>
          </a:p>
        </p:txBody>
      </p:sp>
      <p:pic>
        <p:nvPicPr>
          <p:cNvPr id="58371" name="Picture 3">
            <a:extLst>
              <a:ext uri="{FF2B5EF4-FFF2-40B4-BE49-F238E27FC236}">
                <a16:creationId xmlns:a16="http://schemas.microsoft.com/office/drawing/2014/main" id="{AAA31796-8ED6-8789-A034-60896EA406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86F5C27-2AB7-FDDA-5886-6D4CCA2572E7}"/>
              </a:ext>
            </a:extLst>
          </p:cNvPr>
          <p:cNvSpPr>
            <a:spLocks noGrp="1" noChangeArrowheads="1"/>
          </p:cNvSpPr>
          <p:nvPr>
            <p:ph type="title"/>
          </p:nvPr>
        </p:nvSpPr>
        <p:spPr>
          <a:xfrm>
            <a:off x="2205038" y="685800"/>
            <a:ext cx="7777162" cy="647700"/>
          </a:xfrm>
        </p:spPr>
        <p:txBody>
          <a:bodyPr rtlCol="0">
            <a:normAutofit fontScale="90000"/>
          </a:bodyPr>
          <a:lstStyle/>
          <a:p>
            <a:pPr>
              <a:defRPr/>
            </a:pPr>
            <a:r>
              <a:rPr lang="en-US" altLang="en-US" sz="3700" dirty="0"/>
              <a:t>What are the alternative approaches to exporting? (1)</a:t>
            </a:r>
            <a:br>
              <a:rPr lang="en-US" altLang="en-US" sz="3200" dirty="0"/>
            </a:br>
            <a:endParaRPr lang="en-CA" altLang="en-US" sz="3200" dirty="0"/>
          </a:p>
        </p:txBody>
      </p:sp>
      <p:sp>
        <p:nvSpPr>
          <p:cNvPr id="3" name="Content Placeholder 2">
            <a:extLst>
              <a:ext uri="{FF2B5EF4-FFF2-40B4-BE49-F238E27FC236}">
                <a16:creationId xmlns:a16="http://schemas.microsoft.com/office/drawing/2014/main" id="{293CEAE4-6308-7AB6-BC2B-47814DE35CD2}"/>
              </a:ext>
            </a:extLst>
          </p:cNvPr>
          <p:cNvSpPr>
            <a:spLocks noGrp="1"/>
          </p:cNvSpPr>
          <p:nvPr>
            <p:ph idx="1"/>
          </p:nvPr>
        </p:nvSpPr>
        <p:spPr>
          <a:xfrm>
            <a:off x="1905000" y="1828800"/>
            <a:ext cx="8077200" cy="4610100"/>
          </a:xfrm>
        </p:spPr>
        <p:txBody>
          <a:bodyPr rtlCol="0">
            <a:normAutofit lnSpcReduction="10000"/>
          </a:bodyPr>
          <a:lstStyle/>
          <a:p>
            <a:pPr>
              <a:defRPr/>
            </a:pPr>
            <a:r>
              <a:rPr lang="en-US" b="1" i="1" dirty="0"/>
              <a:t>Direct exporting</a:t>
            </a:r>
            <a:r>
              <a:rPr lang="en-US" sz="2000" dirty="0"/>
              <a:t>: </a:t>
            </a:r>
            <a:r>
              <a:rPr lang="en-US" sz="2400" dirty="0"/>
              <a:t>The company sells its products to an independent intermediary such as an agent, distributor or retailer outside its country ,or establishes a marketing subsidiary to sell its products to consumers. It can also hire an Exporting Management Company(ETC)  to advise ,represent it and/ provide  a wide range of exporting services to it( I will elaborate later).The company , however, manages the export process including marketing the product in the foreign market. Most direct exporters are large companies, but significant percentage of SMEs (close to 50%) are also direct exporters. Establishing  a marketing subsidiary tends to be the most expensive option. While the disadvantage of a subsidiary is also an initial lack of local knowledge and contacts , all learning from experience is retained in the company and control can be maximized.</a:t>
            </a:r>
          </a:p>
          <a:p>
            <a:pPr marL="0" indent="0">
              <a:buNone/>
              <a:defRPr/>
            </a:pPr>
            <a:endParaRPr lang="en-US" sz="2400" dirty="0"/>
          </a:p>
          <a:p>
            <a:pPr marL="0" indent="0">
              <a:buNone/>
              <a:defRPr/>
            </a:pPr>
            <a:endParaRPr lang="en-US" sz="2400" dirty="0"/>
          </a:p>
          <a:p>
            <a:pPr marL="0" indent="0">
              <a:buNone/>
              <a:defRPr/>
            </a:pPr>
            <a:endParaRPr lang="en-US" sz="2400" dirty="0"/>
          </a:p>
          <a:p>
            <a:pPr marL="0" indent="0">
              <a:buNone/>
              <a:defRPr/>
            </a:pPr>
            <a:endParaRPr lang="en-US" sz="2400" dirty="0"/>
          </a:p>
          <a:p>
            <a:pPr marL="0" indent="0">
              <a:buNone/>
              <a:defRPr/>
            </a:pPr>
            <a:endParaRPr lang="en-US" sz="2400" dirty="0"/>
          </a:p>
        </p:txBody>
      </p:sp>
      <p:pic>
        <p:nvPicPr>
          <p:cNvPr id="59395" name="Picture 3">
            <a:extLst>
              <a:ext uri="{FF2B5EF4-FFF2-40B4-BE49-F238E27FC236}">
                <a16:creationId xmlns:a16="http://schemas.microsoft.com/office/drawing/2014/main" id="{C0C08DFA-3448-887D-17A6-74C235F51A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29713" y="106363"/>
            <a:ext cx="15049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1197</TotalTime>
  <Words>1509</Words>
  <Application>Microsoft Office PowerPoint</Application>
  <PresentationFormat>Widescreen</PresentationFormat>
  <Paragraphs>135</Paragraphs>
  <Slides>15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Book Antiqua</vt:lpstr>
      <vt:lpstr>Calibri</vt:lpstr>
      <vt:lpstr>Calibri Light</vt:lpstr>
      <vt:lpstr>Tahoma</vt:lpstr>
      <vt:lpstr>Times New Roman</vt:lpstr>
      <vt:lpstr>Office Theme</vt:lpstr>
      <vt:lpstr>PowerPoint Presentation</vt:lpstr>
      <vt:lpstr>Choice of Foreign Entry Modes</vt:lpstr>
      <vt:lpstr>PowerPoint Presentation</vt:lpstr>
      <vt:lpstr>PowerPoint Presentation</vt:lpstr>
      <vt:lpstr>Exports and Imports</vt:lpstr>
      <vt:lpstr>Why Export?</vt:lpstr>
      <vt:lpstr>Advantages of exporting compared to other entry modes</vt:lpstr>
      <vt:lpstr>Questions to Consider</vt:lpstr>
      <vt:lpstr>What are the alternative approaches to exporting? (1) </vt:lpstr>
      <vt:lpstr>What are the alternative options for Exporting(2)</vt:lpstr>
      <vt:lpstr>Which approach to take and when?  </vt:lpstr>
      <vt:lpstr>Importing and Exporting: Problems and Pitfalls</vt:lpstr>
      <vt:lpstr>Major Types of Export Intermediaries </vt:lpstr>
      <vt:lpstr>Custom Brokers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Goes Global Notes</dc:title>
  <dc:creator>Ilan Vertinsky</dc:creator>
  <cp:lastModifiedBy>Vertinsky, Ilan</cp:lastModifiedBy>
  <cp:revision>59</cp:revision>
  <cp:lastPrinted>2025-02-10T20:12:26Z</cp:lastPrinted>
  <dcterms:created xsi:type="dcterms:W3CDTF">2021-05-23T00:21:10Z</dcterms:created>
  <dcterms:modified xsi:type="dcterms:W3CDTF">2025-03-11T20:35:04Z</dcterms:modified>
</cp:coreProperties>
</file>