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1" r:id="rId4"/>
    <p:sldId id="279" r:id="rId5"/>
    <p:sldId id="281" r:id="rId6"/>
    <p:sldId id="284" r:id="rId7"/>
    <p:sldId id="285" r:id="rId8"/>
    <p:sldId id="286" r:id="rId9"/>
    <p:sldId id="307" r:id="rId10"/>
    <p:sldId id="283" r:id="rId11"/>
    <p:sldId id="288" r:id="rId12"/>
    <p:sldId id="299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304" r:id="rId21"/>
    <p:sldId id="296" r:id="rId22"/>
    <p:sldId id="297" r:id="rId23"/>
    <p:sldId id="309" r:id="rId24"/>
    <p:sldId id="300" r:id="rId25"/>
    <p:sldId id="301" r:id="rId26"/>
    <p:sldId id="303" r:id="rId27"/>
    <p:sldId id="306" r:id="rId28"/>
    <p:sldId id="305" r:id="rId29"/>
    <p:sldId id="308" r:id="rId30"/>
    <p:sldId id="312" r:id="rId31"/>
    <p:sldId id="313" r:id="rId32"/>
    <p:sldId id="314" r:id="rId33"/>
    <p:sldId id="315" r:id="rId34"/>
    <p:sldId id="310" r:id="rId35"/>
    <p:sldId id="280" r:id="rId36"/>
    <p:sldId id="311" r:id="rId3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9/18/2017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9/18/2017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2017/9/18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9/18/2017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0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科学使用</a:t>
            </a:r>
            <a:r>
              <a:rPr lang="en-US" dirty="0"/>
              <a:t>GIT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- the stupid content tracker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49673" y="546805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Terry </a:t>
            </a:r>
            <a:r>
              <a:rPr lang="en-US" altLang="zh-CN" dirty="0" smtClean="0"/>
              <a:t>2017/08/24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日常</a:t>
            </a:r>
            <a:r>
              <a:rPr lang="zh-CN" altLang="en-US" dirty="0" smtClean="0"/>
              <a:t>使用 </a:t>
            </a:r>
            <a:r>
              <a:rPr lang="en-US" altLang="zh-CN" dirty="0"/>
              <a:t>– </a:t>
            </a:r>
            <a:r>
              <a:rPr lang="zh-CN" altLang="en-US" dirty="0" smtClean="0"/>
              <a:t>图解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1026" name="Picture 2" descr="http://www.ruanyifeng.com/blogimg/asset/2015/bg20151209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7" y="1853248"/>
            <a:ext cx="8947150" cy="259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07750" y="5214417"/>
            <a:ext cx="3990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Workspace：</a:t>
            </a:r>
            <a:r>
              <a:rPr lang="zh-CN" altLang="en-US" dirty="0"/>
              <a:t>工作区</a:t>
            </a:r>
          </a:p>
          <a:p>
            <a:r>
              <a:rPr lang="en-US" dirty="0"/>
              <a:t>Index / Stage：</a:t>
            </a:r>
            <a:r>
              <a:rPr lang="zh-CN" altLang="en-US" dirty="0"/>
              <a:t>暂存区</a:t>
            </a:r>
          </a:p>
          <a:p>
            <a:r>
              <a:rPr lang="en-US" dirty="0"/>
              <a:t>Repository：</a:t>
            </a:r>
            <a:r>
              <a:rPr lang="zh-CN" altLang="en-US" dirty="0"/>
              <a:t>仓库区（或本地仓库）</a:t>
            </a:r>
          </a:p>
          <a:p>
            <a:r>
              <a:rPr lang="en-US" dirty="0"/>
              <a:t>Remote：</a:t>
            </a:r>
            <a:r>
              <a:rPr lang="zh-CN" altLang="en-US" dirty="0"/>
              <a:t>远程仓库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日常使用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图解</a:t>
            </a:r>
            <a:r>
              <a:rPr lang="en-US" altLang="zh-CN" dirty="0"/>
              <a:t>2</a:t>
            </a:r>
            <a:endParaRPr lang="en-US" dirty="0"/>
          </a:p>
        </p:txBody>
      </p:sp>
      <p:pic>
        <p:nvPicPr>
          <p:cNvPr id="12290" name="Picture 2" descr="https://pic4.zhimg.com/7e27e33239eeee59001da23a23483ccb_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0" y="2177977"/>
            <a:ext cx="49244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216074" y="22654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Workspace：</a:t>
            </a:r>
            <a:r>
              <a:rPr lang="zh-CN" altLang="en-US" dirty="0"/>
              <a:t>工作区</a:t>
            </a:r>
          </a:p>
          <a:p>
            <a:r>
              <a:rPr lang="en-US" dirty="0"/>
              <a:t>Index / Stage：</a:t>
            </a:r>
            <a:r>
              <a:rPr lang="zh-CN" altLang="en-US" dirty="0"/>
              <a:t>暂存区</a:t>
            </a:r>
          </a:p>
          <a:p>
            <a:r>
              <a:rPr lang="en-US" dirty="0"/>
              <a:t>Repository：</a:t>
            </a:r>
            <a:r>
              <a:rPr lang="zh-CN" altLang="en-US" dirty="0"/>
              <a:t>仓库区（或本地仓库）</a:t>
            </a:r>
          </a:p>
          <a:p>
            <a:r>
              <a:rPr lang="en-US" dirty="0"/>
              <a:t>Remote：</a:t>
            </a:r>
            <a:r>
              <a:rPr lang="zh-CN" altLang="en-US" dirty="0"/>
              <a:t>远程仓库</a:t>
            </a:r>
          </a:p>
        </p:txBody>
      </p:sp>
    </p:spTree>
    <p:extLst>
      <p:ext uri="{BB962C8B-B14F-4D97-AF65-F5344CB8AC3E}">
        <p14:creationId xmlns:p14="http://schemas.microsoft.com/office/powerpoint/2010/main" val="170268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、新建</a:t>
            </a:r>
            <a:r>
              <a:rPr lang="zh-CN" altLang="en-US" dirty="0"/>
              <a:t>代码</a:t>
            </a:r>
            <a:r>
              <a:rPr lang="zh-CN" altLang="en-US" dirty="0" smtClean="0"/>
              <a:t>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在当前目录新建一个</a:t>
            </a:r>
            <a:r>
              <a:rPr lang="en-US" dirty="0" err="1"/>
              <a:t>Git</a:t>
            </a:r>
            <a:r>
              <a:rPr lang="zh-CN" altLang="en-US" dirty="0"/>
              <a:t>代码库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新建一个目录，将其初始化为</a:t>
            </a:r>
            <a:r>
              <a:rPr lang="en-US" dirty="0" err="1"/>
              <a:t>Git</a:t>
            </a:r>
            <a:r>
              <a:rPr lang="zh-CN" altLang="en-US" dirty="0"/>
              <a:t>代码库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[project-name]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下载一个项目和它的整个代码历史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clone [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335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zh-CN" altLang="en-US" dirty="0"/>
              <a:t>的设置文件为</a:t>
            </a:r>
            <a:r>
              <a:rPr lang="en-US" altLang="zh-CN" dirty="0"/>
              <a:t>.</a:t>
            </a:r>
            <a:r>
              <a:rPr lang="en-US" altLang="zh-CN" dirty="0" err="1"/>
              <a:t>gitconfig</a:t>
            </a:r>
            <a:r>
              <a:rPr lang="zh-CN" altLang="en-US" dirty="0"/>
              <a:t>，它可以在用户主目录下（全局配置），也可以在项目目录下（项目配置）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zh-CN" altLang="en-US" dirty="0"/>
              <a:t>显示当前的</a:t>
            </a:r>
            <a:r>
              <a:rPr lang="en-US" dirty="0" err="1"/>
              <a:t>Git</a:t>
            </a:r>
            <a:r>
              <a:rPr lang="zh-CN" altLang="en-US" dirty="0"/>
              <a:t>配置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–list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编辑</a:t>
            </a:r>
            <a:r>
              <a:rPr lang="en-US" dirty="0" err="1"/>
              <a:t>Git</a:t>
            </a:r>
            <a:r>
              <a:rPr lang="zh-CN" altLang="en-US" dirty="0"/>
              <a:t>配置文件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-e [--global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设置提交代码时的用户信息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user.name "[name]"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user.email</a:t>
            </a:r>
            <a:r>
              <a:rPr lang="en-US" dirty="0"/>
              <a:t> "[email address]"</a:t>
            </a:r>
          </a:p>
        </p:txBody>
      </p:sp>
    </p:spTree>
    <p:extLst>
      <p:ext uri="{BB962C8B-B14F-4D97-AF65-F5344CB8AC3E}">
        <p14:creationId xmlns:p14="http://schemas.microsoft.com/office/powerpoint/2010/main" val="42252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zh-CN" altLang="en-US" dirty="0" smtClean="0"/>
              <a:t>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0845" y="1484851"/>
            <a:ext cx="8665828" cy="490755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添加指定文件到暂存区</a:t>
            </a:r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[file1] [file2] 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添加指定目录到暂存区，包括子目录</a:t>
            </a:r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[</a:t>
            </a:r>
            <a:r>
              <a:rPr lang="en-US" dirty="0" err="1" smtClean="0"/>
              <a:t>dir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添加当前目录的所有文件到暂存区</a:t>
            </a:r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添加每个变化前，都会要求</a:t>
            </a:r>
            <a:r>
              <a:rPr lang="zh-CN" altLang="en-US" dirty="0" smtClean="0"/>
              <a:t>确认，对于</a:t>
            </a:r>
            <a:r>
              <a:rPr lang="zh-CN" altLang="en-US" dirty="0" smtClean="0"/>
              <a:t>同一个文件的多处变化，可以实现分次提交</a:t>
            </a:r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smtClean="0"/>
              <a:t>–p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删除工作区文件，并且将这次删除放入暂存区</a:t>
            </a:r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[file1] [file2] 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停止追踪指定文件，但该文件会保留在工作区</a:t>
            </a:r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--cached [file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改名文件，并且将这个改名放入暂存区</a:t>
            </a:r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mv [file-original] [file-renamed]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四、代码</a:t>
            </a:r>
            <a:r>
              <a:rPr lang="zh-CN" altLang="en-US" dirty="0" smtClean="0"/>
              <a:t>提交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7008842" cy="41954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提交暂存区到仓库区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commit -m [</a:t>
            </a:r>
            <a:r>
              <a:rPr lang="en-US" dirty="0" smtClean="0"/>
              <a:t>message]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提交暂存区的指定文件到仓库区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commit [file1] [file2] ... -m [message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提交工作区自上次</a:t>
            </a:r>
            <a:r>
              <a:rPr lang="en-US" dirty="0"/>
              <a:t>commit</a:t>
            </a:r>
            <a:r>
              <a:rPr lang="zh-CN" altLang="en-US" dirty="0"/>
              <a:t>之后的变化，直接到仓库区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en-US" dirty="0" smtClean="0"/>
              <a:t> –a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提交时显示所有</a:t>
            </a:r>
            <a:r>
              <a:rPr lang="en-US" dirty="0"/>
              <a:t>diff</a:t>
            </a:r>
            <a:r>
              <a:rPr lang="zh-CN" altLang="en-US" dirty="0"/>
              <a:t>信息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en-US" dirty="0" smtClean="0"/>
              <a:t>–v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使用一次新的</a:t>
            </a:r>
            <a:r>
              <a:rPr lang="en-US" dirty="0"/>
              <a:t>commit，</a:t>
            </a:r>
            <a:r>
              <a:rPr lang="zh-CN" altLang="en-US" dirty="0"/>
              <a:t>替代上一次</a:t>
            </a:r>
            <a:r>
              <a:rPr lang="zh-CN" altLang="en-US" dirty="0" smtClean="0"/>
              <a:t>提交，</a:t>
            </a:r>
            <a:r>
              <a:rPr lang="en-US" altLang="zh-CN" dirty="0" smtClean="0"/>
              <a:t> </a:t>
            </a:r>
            <a:r>
              <a:rPr lang="zh-CN" altLang="en-US" dirty="0"/>
              <a:t>如果代码没有任何新变化，则用来改写上一次</a:t>
            </a:r>
            <a:r>
              <a:rPr lang="en-US" dirty="0"/>
              <a:t>commit</a:t>
            </a:r>
            <a:r>
              <a:rPr lang="zh-CN" altLang="en-US" dirty="0"/>
              <a:t>的提交信息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commit --amend -m [message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重做上一次</a:t>
            </a:r>
            <a:r>
              <a:rPr lang="en-US" dirty="0"/>
              <a:t>commit，</a:t>
            </a:r>
            <a:r>
              <a:rPr lang="zh-CN" altLang="en-US" dirty="0"/>
              <a:t>并包括指定文件的新变化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commit --amend [file1] [file2] ...</a:t>
            </a:r>
          </a:p>
        </p:txBody>
      </p:sp>
    </p:spTree>
    <p:extLst>
      <p:ext uri="{BB962C8B-B14F-4D97-AF65-F5344CB8AC3E}">
        <p14:creationId xmlns:p14="http://schemas.microsoft.com/office/powerpoint/2010/main" val="34048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五、分支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109" y="1487056"/>
            <a:ext cx="3676073" cy="51908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列出所有本地分支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列出所有远程分支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branch -r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列出所有本地分支和远程分支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branch -a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新建一个分支，但依然停留在当前分支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branch [branch-name]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新建一个分支，并切换到该分支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checkout -b [branch]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新建一个分支，指向指定</a:t>
            </a:r>
            <a:r>
              <a:rPr lang="en-US" dirty="0"/>
              <a:t>commit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branch [branch] [commit]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新建一个分支，与指定的远程分支建立追踪关系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branch --track [branch] [remote-branch]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09309" y="1487056"/>
            <a:ext cx="4165600" cy="5190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0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切换到指定分支，并更新工作区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[branch-name]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切换到上一个分支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建立追踪关系，在现有分支与指定的远程分支之间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--set-upstream [branch] [remote-branch]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合并指定分支到当前分支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[branch]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选择一个</a:t>
            </a:r>
            <a:r>
              <a:rPr lang="en-US" dirty="0" smtClean="0"/>
              <a:t>commit，</a:t>
            </a:r>
            <a:r>
              <a:rPr lang="zh-CN" altLang="en-US" dirty="0" smtClean="0"/>
              <a:t>合并进当前分支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cherry-pick [commit]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删除分支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-d [branch-name]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删除远程分支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origin --delete [branch-name]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-</a:t>
            </a:r>
            <a:r>
              <a:rPr lang="en-US" dirty="0" err="1" smtClean="0"/>
              <a:t>dr</a:t>
            </a:r>
            <a:r>
              <a:rPr lang="en-US" dirty="0" smtClean="0"/>
              <a:t> [remote/branch]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3561052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列出所有</a:t>
            </a:r>
            <a:r>
              <a:rPr lang="en-US" altLang="zh-CN" dirty="0"/>
              <a:t>tag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tag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新建一个</a:t>
            </a:r>
            <a:r>
              <a:rPr lang="en-US" altLang="zh-CN" dirty="0"/>
              <a:t>tag</a:t>
            </a:r>
            <a:r>
              <a:rPr lang="zh-CN" altLang="en-US" dirty="0"/>
              <a:t>在当前</a:t>
            </a:r>
            <a:r>
              <a:rPr lang="en-US" altLang="zh-CN" dirty="0"/>
              <a:t>commit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tag [tag]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新建一个</a:t>
            </a:r>
            <a:r>
              <a:rPr lang="en-US" altLang="zh-CN" dirty="0"/>
              <a:t>tag</a:t>
            </a:r>
            <a:r>
              <a:rPr lang="zh-CN" altLang="en-US" dirty="0"/>
              <a:t>在指定</a:t>
            </a:r>
            <a:r>
              <a:rPr lang="en-US" altLang="zh-CN" dirty="0"/>
              <a:t>commit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tag [tag] [commit]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删除本地</a:t>
            </a:r>
            <a:r>
              <a:rPr lang="en-US" altLang="zh-CN" dirty="0"/>
              <a:t>tag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tag -d [tag]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删除远程</a:t>
            </a:r>
            <a:r>
              <a:rPr lang="en-US" altLang="zh-CN" dirty="0"/>
              <a:t>tag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push origin :refs/tags/[</a:t>
            </a:r>
            <a:r>
              <a:rPr lang="en-US" altLang="zh-CN" dirty="0" err="1"/>
              <a:t>tagName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91564" y="2052918"/>
            <a:ext cx="3241963" cy="3202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0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zh-CN" altLang="en-US" dirty="0"/>
              <a:t>查看</a:t>
            </a:r>
            <a:r>
              <a:rPr lang="en-US" altLang="zh-CN" dirty="0"/>
              <a:t>tag</a:t>
            </a:r>
            <a:r>
              <a:rPr lang="zh-CN" altLang="en-US" dirty="0"/>
              <a:t>信息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show [tag]</a:t>
            </a:r>
            <a:endParaRPr 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zh-CN" altLang="en-US" dirty="0"/>
              <a:t>提交指定</a:t>
            </a:r>
            <a:r>
              <a:rPr lang="en-US" altLang="zh-CN" dirty="0"/>
              <a:t>tag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push [remote] [tag]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提交所有</a:t>
            </a:r>
            <a:r>
              <a:rPr lang="en-US" altLang="zh-CN" dirty="0"/>
              <a:t>tag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push [remote] --tags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新建一个分支，指向某个</a:t>
            </a:r>
            <a:r>
              <a:rPr lang="en-US" altLang="zh-CN" dirty="0"/>
              <a:t>tag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-b [branch] [tag]</a:t>
            </a:r>
          </a:p>
        </p:txBody>
      </p:sp>
    </p:spTree>
    <p:extLst>
      <p:ext uri="{BB962C8B-B14F-4D97-AF65-F5344CB8AC3E}">
        <p14:creationId xmlns:p14="http://schemas.microsoft.com/office/powerpoint/2010/main" val="33075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七、查看</a:t>
            </a:r>
            <a:r>
              <a:rPr lang="zh-CN" altLang="en-US" dirty="0" smtClean="0"/>
              <a:t>信息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689" y="1573170"/>
            <a:ext cx="3676073" cy="51908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显示有变更的文件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显示当前分支的版本历史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log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显示</a:t>
            </a:r>
            <a:r>
              <a:rPr lang="en-US" altLang="zh-CN" dirty="0"/>
              <a:t>commit</a:t>
            </a:r>
            <a:r>
              <a:rPr lang="zh-CN" altLang="en-US" dirty="0"/>
              <a:t>历史，以及每次</a:t>
            </a:r>
            <a:r>
              <a:rPr lang="en-US" altLang="zh-CN" dirty="0"/>
              <a:t>commit</a:t>
            </a:r>
            <a:r>
              <a:rPr lang="zh-CN" altLang="en-US" dirty="0"/>
              <a:t>发生变更的文件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log --stat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搜索提交历史，根据关键词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log -S [keyword]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显示某个</a:t>
            </a:r>
            <a:r>
              <a:rPr lang="en-US" altLang="zh-CN" dirty="0"/>
              <a:t>commit</a:t>
            </a:r>
            <a:r>
              <a:rPr lang="zh-CN" altLang="en-US" dirty="0"/>
              <a:t>之后的所有变动，每个</a:t>
            </a:r>
            <a:r>
              <a:rPr lang="en-US" altLang="zh-CN" dirty="0"/>
              <a:t>commit</a:t>
            </a:r>
            <a:r>
              <a:rPr lang="zh-CN" altLang="en-US" dirty="0"/>
              <a:t>占据一行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log [tag] HEAD --pretty=format:%s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显示某个</a:t>
            </a:r>
            <a:r>
              <a:rPr lang="en-US" altLang="zh-CN" dirty="0"/>
              <a:t>commit</a:t>
            </a:r>
            <a:r>
              <a:rPr lang="zh-CN" altLang="en-US" dirty="0"/>
              <a:t>之后的所有变动，其</a:t>
            </a:r>
            <a:r>
              <a:rPr lang="en-US" altLang="zh-CN" dirty="0"/>
              <a:t>"</a:t>
            </a:r>
            <a:r>
              <a:rPr lang="zh-CN" altLang="en-US" dirty="0"/>
              <a:t>提交说明</a:t>
            </a:r>
            <a:r>
              <a:rPr lang="en-US" altLang="zh-CN" dirty="0"/>
              <a:t>"</a:t>
            </a:r>
            <a:r>
              <a:rPr lang="zh-CN" altLang="en-US" dirty="0"/>
              <a:t>必须符合搜索条件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log [tag] HEAD --</a:t>
            </a:r>
            <a:r>
              <a:rPr lang="en-US" altLang="zh-CN" dirty="0" err="1"/>
              <a:t>grep</a:t>
            </a:r>
            <a:r>
              <a:rPr lang="en-US" altLang="zh-CN" dirty="0"/>
              <a:t> feature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显示某个文件的版本历史，包括文件改名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log --follow [file]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whatchanged</a:t>
            </a:r>
            <a:r>
              <a:rPr lang="en-US" altLang="zh-CN" dirty="0"/>
              <a:t> [file</a:t>
            </a:r>
            <a:r>
              <a:rPr lang="en-US" altLang="zh-CN" dirty="0" smtClean="0"/>
              <a:t>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09309" y="1487056"/>
            <a:ext cx="4165600" cy="5190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0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092762" y="1551711"/>
            <a:ext cx="3203966" cy="4932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0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# </a:t>
            </a:r>
            <a:r>
              <a:rPr lang="zh-CN" altLang="en-US" sz="1400" dirty="0" smtClean="0"/>
              <a:t>显示指定文件相关的每一次</a:t>
            </a:r>
            <a:r>
              <a:rPr lang="en-US" altLang="zh-CN" sz="1400" dirty="0" smtClean="0"/>
              <a:t>diff</a:t>
            </a:r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$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log -p [file]</a:t>
            </a:r>
          </a:p>
          <a:p>
            <a:pPr marL="0" indent="0">
              <a:buFont typeface="Wingdings 3" charset="2"/>
              <a:buNone/>
            </a:pPr>
            <a:endParaRPr lang="en-US" altLang="zh-CN" sz="1400" dirty="0" smtClean="0"/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# </a:t>
            </a:r>
            <a:r>
              <a:rPr lang="zh-CN" altLang="en-US" sz="1400" dirty="0" smtClean="0"/>
              <a:t>显示过去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次提交</a:t>
            </a:r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$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log -5 --pretty --</a:t>
            </a:r>
            <a:r>
              <a:rPr lang="en-US" altLang="zh-CN" sz="1400" dirty="0" err="1" smtClean="0"/>
              <a:t>oneline</a:t>
            </a:r>
            <a:endParaRPr lang="en-US" altLang="zh-CN" sz="1400" dirty="0" smtClean="0"/>
          </a:p>
          <a:p>
            <a:pPr marL="0" indent="0">
              <a:buFont typeface="Wingdings 3" charset="2"/>
              <a:buNone/>
            </a:pPr>
            <a:endParaRPr lang="en-US" altLang="zh-CN" sz="1400" dirty="0" smtClean="0"/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# </a:t>
            </a:r>
            <a:r>
              <a:rPr lang="zh-CN" altLang="en-US" sz="1400" dirty="0" smtClean="0"/>
              <a:t>显示所有提交过的用户，按提交次数排序</a:t>
            </a:r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$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shortlog</a:t>
            </a:r>
            <a:r>
              <a:rPr lang="en-US" altLang="zh-CN" sz="1400" dirty="0" smtClean="0"/>
              <a:t> -</a:t>
            </a:r>
            <a:r>
              <a:rPr lang="en-US" altLang="zh-CN" sz="1400" dirty="0" err="1" smtClean="0"/>
              <a:t>sn</a:t>
            </a:r>
            <a:endParaRPr lang="en-US" altLang="zh-CN" sz="1400" dirty="0" smtClean="0"/>
          </a:p>
          <a:p>
            <a:pPr marL="0" indent="0">
              <a:buFont typeface="Wingdings 3" charset="2"/>
              <a:buNone/>
            </a:pPr>
            <a:endParaRPr lang="en-US" altLang="zh-CN" sz="1400" dirty="0" smtClean="0"/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# </a:t>
            </a:r>
            <a:r>
              <a:rPr lang="zh-CN" altLang="en-US" sz="1400" dirty="0" smtClean="0"/>
              <a:t>显示指定文件是什么人在什么时间修改过</a:t>
            </a:r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$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blame [file]</a:t>
            </a:r>
          </a:p>
          <a:p>
            <a:pPr marL="0" indent="0">
              <a:buFont typeface="Wingdings 3" charset="2"/>
              <a:buNone/>
            </a:pPr>
            <a:endParaRPr lang="en-US" altLang="zh-CN" sz="1400" dirty="0" smtClean="0"/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# </a:t>
            </a:r>
            <a:r>
              <a:rPr lang="zh-CN" altLang="en-US" sz="1400" dirty="0" smtClean="0"/>
              <a:t>显示暂存区和工作区的差异</a:t>
            </a:r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$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diff</a:t>
            </a:r>
          </a:p>
          <a:p>
            <a:pPr marL="0" indent="0">
              <a:buFont typeface="Wingdings 3" charset="2"/>
              <a:buNone/>
            </a:pPr>
            <a:endParaRPr lang="en-US" altLang="zh-CN" sz="1400" dirty="0" smtClean="0"/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# </a:t>
            </a:r>
            <a:r>
              <a:rPr lang="zh-CN" altLang="en-US" sz="1400" dirty="0" smtClean="0"/>
              <a:t>显示暂存区和上一个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的差异</a:t>
            </a:r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$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diff --cached [file]</a:t>
            </a:r>
          </a:p>
          <a:p>
            <a:pPr marL="0" indent="0">
              <a:buFont typeface="Wingdings 3" charset="2"/>
              <a:buNone/>
            </a:pPr>
            <a:endParaRPr lang="en-US" altLang="zh-CN" sz="1400" dirty="0" smtClean="0"/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# </a:t>
            </a:r>
            <a:r>
              <a:rPr lang="zh-CN" altLang="en-US" sz="1400" dirty="0" smtClean="0"/>
              <a:t>显示工作区与当前分支最新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之间的差异</a:t>
            </a:r>
          </a:p>
          <a:p>
            <a:pPr marL="0" indent="0">
              <a:buFont typeface="Wingdings 3" charset="2"/>
              <a:buNone/>
            </a:pPr>
            <a:r>
              <a:rPr lang="en-US" altLang="zh-CN" sz="1400" dirty="0" smtClean="0"/>
              <a:t>$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diff HEAD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556833" y="1551712"/>
            <a:ext cx="2566223" cy="4276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0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显示两次提交之间的差异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[first-branch]...[second-branch]</a:t>
            </a:r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显示今天你写了多少行代码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--</a:t>
            </a:r>
            <a:r>
              <a:rPr lang="en-US" altLang="zh-CN" dirty="0" err="1" smtClean="0"/>
              <a:t>shortstat</a:t>
            </a:r>
            <a:r>
              <a:rPr lang="en-US" altLang="zh-CN" dirty="0" smtClean="0"/>
              <a:t> "@{0 day ago}"</a:t>
            </a:r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显示某次提交的元数据和内容变化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 [commit]</a:t>
            </a:r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显示某次提交发生变化的文件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 --name-only [commit]</a:t>
            </a:r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显示某次提交时，某个文件的内容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 [commit]:[filename]</a:t>
            </a:r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显示当前分支的最近几次提交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reflog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引用版本的一些注意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854" y="1853248"/>
            <a:ext cx="5680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zh-CN" altLang="en-US" dirty="0" smtClean="0"/>
              <a:t>父节点引用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show HEAD^  # to see the parent of HEAD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show HEAD^^ # to see the grandparent of HEAD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show HEAD~4 # to see the great-great grandparent of </a:t>
            </a:r>
            <a:r>
              <a:rPr lang="en-US" dirty="0" smtClean="0"/>
              <a:t>HEAD</a:t>
            </a:r>
          </a:p>
          <a:p>
            <a:endParaRPr lang="en-US" dirty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多个祖先</a:t>
            </a:r>
            <a:r>
              <a:rPr lang="en-US" altLang="zh-CN" dirty="0" smtClean="0"/>
              <a:t>HEAD^2</a:t>
            </a:r>
            <a:r>
              <a:rPr lang="zh-CN" altLang="en-US" dirty="0" smtClean="0"/>
              <a:t>第二个父提交引用</a:t>
            </a:r>
            <a:endParaRPr lang="en-US" dirty="0" smtClean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show HEAD^1 # show the first parent of HEAD (same as HEAD^)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show HEAD^2 # show the second parent of HEAD</a:t>
            </a:r>
          </a:p>
        </p:txBody>
      </p:sp>
    </p:spTree>
    <p:extLst>
      <p:ext uri="{BB962C8B-B14F-4D97-AF65-F5344CB8AC3E}">
        <p14:creationId xmlns:p14="http://schemas.microsoft.com/office/powerpoint/2010/main" val="197269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课程目标</a:t>
            </a:r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772583"/>
              </p:ext>
            </p:extLst>
          </p:nvPr>
        </p:nvGraphicFramePr>
        <p:xfrm>
          <a:off x="1103313" y="2052638"/>
          <a:ext cx="8947149" cy="403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课程目标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结果/预期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成果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培养的技能</a:t>
                      </a:r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GIT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相关介绍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了解</a:t>
                      </a:r>
                      <a:r>
                        <a:rPr lang="en-US" altLang="zh-CN" dirty="0" err="1" smtClean="0">
                          <a:ea typeface="Microsoft YaHei UI" panose="020B0503020204020204" pitchFamily="34" charset="-122"/>
                        </a:rPr>
                        <a:t>Git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的基本原理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GIT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基本操作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GIT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基本掌握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会用 </a:t>
                      </a:r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&amp; 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正确使用日常操作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a typeface="Microsoft YaHei UI" panose="020B0503020204020204" pitchFamily="34" charset="-122"/>
                        </a:rPr>
                        <a:t>Git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日常操作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3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、深入了解</a:t>
                      </a:r>
                      <a:r>
                        <a:rPr lang="en-US" altLang="zh-CN" dirty="0" err="1" smtClean="0">
                          <a:ea typeface="Microsoft YaHei UI" panose="020B0503020204020204" pitchFamily="34" charset="-122"/>
                        </a:rPr>
                        <a:t>Git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掌握</a:t>
                      </a:r>
                      <a:r>
                        <a:rPr lang="en-US" altLang="zh-CN" dirty="0" err="1" smtClean="0">
                          <a:ea typeface="Microsoft YaHei UI" panose="020B0503020204020204" pitchFamily="34" charset="-122"/>
                        </a:rPr>
                        <a:t>Git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日常使用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ea typeface="Microsoft YaHei UI" panose="020B0503020204020204" pitchFamily="34" charset="-122"/>
                        </a:rPr>
                        <a:t>Git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的内部操作的一些原理</a:t>
                      </a:r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4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、</a:t>
                      </a:r>
                      <a:r>
                        <a:rPr lang="en-US" altLang="zh-CN" dirty="0" err="1" smtClean="0">
                          <a:ea typeface="Microsoft YaHei UI" panose="020B0503020204020204" pitchFamily="34" charset="-122"/>
                        </a:rPr>
                        <a:t>Git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分支管控流程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掌握分支管控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熟悉多人协作开发的工作流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5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、后续学习目标</a:t>
                      </a:r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&amp;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方向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学习途径分享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自学能力、</a:t>
                      </a:r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GIT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深入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八、远程</a:t>
            </a:r>
            <a:r>
              <a:rPr lang="zh-CN" altLang="en-US" dirty="0" smtClean="0"/>
              <a:t>同步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3644179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下载远程仓库的所有变动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fetch [remote]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显示所有远程仓库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remote -v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显示某个远程仓库的信息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remote show [remote]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增加一个新的远程仓库，并命名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zh-CN" altLang="en-US" dirty="0" smtClean="0"/>
              <a:t>取回远程仓库的变化，并与本地分支合并</a:t>
            </a:r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[remote] [branch]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66692" y="2052919"/>
            <a:ext cx="3482108" cy="2629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zh-CN" sz="2000" b="0"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b="0"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>
                <a:latin typeface="+mj-lt"/>
                <a:ea typeface="+mj-ea"/>
                <a:cs typeface="+mj-cs"/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>
                <a:latin typeface="+mj-lt"/>
                <a:ea typeface="+mj-ea"/>
                <a:cs typeface="+mj-cs"/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>
                <a:latin typeface="+mj-lt"/>
                <a:ea typeface="+mj-ea"/>
                <a:cs typeface="+mj-cs"/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# </a:t>
            </a:r>
            <a:r>
              <a:rPr lang="zh-CN" altLang="en-US" dirty="0"/>
              <a:t>上传本地指定分支到远程仓库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push [remote] [branch]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zh-CN" altLang="en-US" dirty="0"/>
              <a:t>强行推送当前分支到远程仓库，即使有冲突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push [remote] --force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zh-CN" altLang="en-US" dirty="0"/>
              <a:t>推送所有分支到远程仓库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九、撤销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3376324" cy="42001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恢复暂存区的指定文件到工作区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checkout [file]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恢复某个</a:t>
            </a:r>
            <a:r>
              <a:rPr lang="en-US" dirty="0"/>
              <a:t>commit</a:t>
            </a:r>
            <a:r>
              <a:rPr lang="zh-CN" altLang="en-US" dirty="0"/>
              <a:t>的指定文件到暂存区和工作区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checkout [commit] [file]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恢复暂存区的所有文件到工作区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checkout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重置暂存区的指定文件，与上一次</a:t>
            </a:r>
            <a:r>
              <a:rPr lang="en-US" dirty="0"/>
              <a:t>commit</a:t>
            </a:r>
            <a:r>
              <a:rPr lang="zh-CN" altLang="en-US" dirty="0"/>
              <a:t>保持一致，但工作区不变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reset [file]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重置暂存区与工作区，与上一次</a:t>
            </a:r>
            <a:r>
              <a:rPr lang="en-US" dirty="0"/>
              <a:t>commit</a:t>
            </a:r>
            <a:r>
              <a:rPr lang="zh-CN" altLang="en-US" dirty="0"/>
              <a:t>保持一致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reset --hard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zh-CN" altLang="en-US" dirty="0"/>
              <a:t>重置当前分支的指针为指定</a:t>
            </a:r>
            <a:r>
              <a:rPr lang="en-US" dirty="0"/>
              <a:t>commit，</a:t>
            </a:r>
            <a:r>
              <a:rPr lang="zh-CN" altLang="en-US" dirty="0"/>
              <a:t>同时重置暂存区，但工作区不变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reset [commit]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303386" y="2052918"/>
            <a:ext cx="3376324" cy="42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0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86151" y="2052918"/>
            <a:ext cx="3893559" cy="3350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0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重置当前分支的</a:t>
            </a:r>
            <a:r>
              <a:rPr lang="en-US" altLang="zh-CN" dirty="0"/>
              <a:t>HEAD</a:t>
            </a:r>
            <a:r>
              <a:rPr lang="zh-CN" altLang="en-US" dirty="0"/>
              <a:t>为指定</a:t>
            </a:r>
            <a:r>
              <a:rPr lang="en-US" altLang="zh-CN" dirty="0"/>
              <a:t>commit</a:t>
            </a:r>
            <a:r>
              <a:rPr lang="zh-CN" altLang="en-US" dirty="0"/>
              <a:t>，同时重置暂存区和工作区，与指定</a:t>
            </a:r>
            <a:r>
              <a:rPr lang="en-US" altLang="zh-CN" dirty="0"/>
              <a:t>commit</a:t>
            </a:r>
            <a:r>
              <a:rPr lang="zh-CN" altLang="en-US" dirty="0"/>
              <a:t>一致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--hard [commit]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重置当前</a:t>
            </a:r>
            <a:r>
              <a:rPr lang="en-US" altLang="zh-CN" dirty="0"/>
              <a:t>HEAD</a:t>
            </a:r>
            <a:r>
              <a:rPr lang="zh-CN" altLang="en-US" dirty="0"/>
              <a:t>为指定</a:t>
            </a:r>
            <a:r>
              <a:rPr lang="en-US" altLang="zh-CN" dirty="0"/>
              <a:t>commit</a:t>
            </a:r>
            <a:r>
              <a:rPr lang="zh-CN" altLang="en-US" dirty="0"/>
              <a:t>，但保持暂存区和工作区不变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--keep [commit]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新建一个</a:t>
            </a:r>
            <a:r>
              <a:rPr lang="en-US" altLang="zh-CN" dirty="0"/>
              <a:t>commit</a:t>
            </a:r>
            <a:r>
              <a:rPr lang="zh-CN" altLang="en-US" dirty="0"/>
              <a:t>，用来撤销指定</a:t>
            </a:r>
            <a:r>
              <a:rPr lang="en-US" altLang="zh-CN" dirty="0"/>
              <a:t>commit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后者的所有变化都将被前者抵消，并且应用到当前分支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revert [commit]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暂时将未提交的变化移除，稍后再移入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stash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stash pop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理解三棵树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68205"/>
            <a:ext cx="4388073" cy="23366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62" y="2168204"/>
            <a:ext cx="5453876" cy="23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07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内部对象图解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2154510"/>
            <a:ext cx="4894478" cy="27812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76884" y="523701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各种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的差别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0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分支合并</a:t>
            </a:r>
            <a:r>
              <a:rPr lang="en-US" altLang="zh-CN" dirty="0" smtClean="0"/>
              <a:t>(</a:t>
            </a:r>
            <a:r>
              <a:rPr lang="zh-CN" altLang="en-US" dirty="0" smtClean="0"/>
              <a:t>普通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merge</a:t>
            </a:r>
            <a:r>
              <a:rPr lang="zh-CN" altLang="en-US" dirty="0" smtClean="0"/>
              <a:t>两种合并类型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91793"/>
            <a:ext cx="4359998" cy="27164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8" y="1991793"/>
            <a:ext cx="4763994" cy="27187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08734" y="5126121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Fast-forward</a:t>
            </a:r>
            <a:r>
              <a:rPr lang="zh-CN" altLang="en-US" dirty="0" smtClean="0"/>
              <a:t>合并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96179" y="51261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三方合并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646111" y="1368523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-- </a:t>
            </a: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分支上进行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4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分支合并</a:t>
            </a:r>
            <a:r>
              <a:rPr lang="en-US" altLang="zh-CN" dirty="0" smtClean="0"/>
              <a:t>(</a:t>
            </a:r>
            <a:r>
              <a:rPr lang="zh-CN" altLang="en-US" dirty="0" smtClean="0"/>
              <a:t>挑选</a:t>
            </a:r>
            <a:r>
              <a:rPr lang="en-US" altLang="zh-CN" dirty="0"/>
              <a:t>)</a:t>
            </a:r>
            <a:r>
              <a:rPr lang="en-US" altLang="zh-CN" dirty="0" smtClean="0"/>
              <a:t> - cherry-pick</a:t>
            </a:r>
            <a:br>
              <a:rPr lang="en-US" altLang="zh-CN" dirty="0" smtClean="0"/>
            </a:b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93393"/>
            <a:ext cx="5209744" cy="29182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19882" y="525183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挑选</a:t>
            </a:r>
            <a:r>
              <a:rPr lang="zh-CN" altLang="en-US" dirty="0"/>
              <a:t>提交对象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46111" y="1389181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-- </a:t>
            </a: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分支上进行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9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重放</a:t>
            </a:r>
            <a:r>
              <a:rPr lang="en-US" altLang="zh-CN" dirty="0" smtClean="0"/>
              <a:t>) - rebase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4757162" cy="28013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6111" y="1240044"/>
            <a:ext cx="7061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-- </a:t>
            </a:r>
            <a:r>
              <a:rPr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</a:t>
            </a:r>
            <a:r>
              <a:rPr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分支</a:t>
            </a: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上</a:t>
            </a:r>
            <a:r>
              <a:rPr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进行，把相关更新在</a:t>
            </a: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分支上重放提交历史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8909" y="5041416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rebase</a:t>
            </a:r>
            <a:r>
              <a:rPr lang="zh-CN" altLang="en-US" dirty="0" smtClean="0"/>
              <a:t>本质是</a:t>
            </a:r>
            <a:r>
              <a:rPr lang="zh-CN" altLang="en-US" dirty="0"/>
              <a:t>线性化的自动的 </a:t>
            </a:r>
            <a:r>
              <a:rPr lang="en-US" dirty="0"/>
              <a:t>cherry-pick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03" y="1853248"/>
            <a:ext cx="5208469" cy="28013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30216" y="5041416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rebase –onto </a:t>
            </a:r>
            <a:r>
              <a:rPr lang="zh-CN" altLang="en-US" dirty="0" smtClean="0"/>
              <a:t>选项限制了重放历史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18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r>
              <a:rPr lang="zh-CN" altLang="en-US" dirty="0" smtClean="0"/>
              <a:t>内部对象图解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00879"/>
            <a:ext cx="4120944" cy="2520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51" y="1700879"/>
            <a:ext cx="4081738" cy="2520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0176" y="4608945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zh-CN" altLang="en-US" dirty="0" smtClean="0"/>
              <a:t>撤回到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个提交版本前的提交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74782" y="460894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zh-CN" altLang="en-US" dirty="0"/>
              <a:t>回滚到最后一次提交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93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/>
            </a:gs>
            <a:gs pos="65000">
              <a:schemeClr val="tx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分支管控流程</a:t>
            </a:r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zh-CN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gitflow</a:t>
            </a:r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zh-CN" altLang="en-US" sz="1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基于</a:t>
            </a:r>
            <a:r>
              <a:rPr lang="zh-CN" altLang="en-US" sz="1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归并的解决</a:t>
            </a:r>
            <a:r>
              <a:rPr lang="zh-CN" altLang="en-US" sz="1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方案，基于</a:t>
            </a:r>
            <a:r>
              <a:rPr lang="en-US" altLang="zh-CN" sz="1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merge</a:t>
            </a:r>
            <a:r>
              <a:rPr lang="zh-CN" altLang="en-US" sz="1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 sz="1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rebase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0146" y="1942722"/>
            <a:ext cx="6031344" cy="34009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Master</a:t>
            </a:r>
            <a:r>
              <a:rPr lang="zh-CN" altLang="en-US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分支（运维人员）</a:t>
            </a:r>
            <a:r>
              <a:rPr lang="en-US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>: 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主分支，主要用来版本发布</a:t>
            </a:r>
            <a:r>
              <a:rPr lang="zh-CN" altLang="en-US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>。</a:t>
            </a:r>
            <a:r>
              <a:rPr lang="en-US" altLang="zh-CN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/>
            </a:r>
            <a:br>
              <a:rPr lang="en-US" altLang="zh-CN" sz="1400" dirty="0" smtClean="0">
                <a:latin typeface="+mj-lt"/>
                <a:ea typeface="Microsoft YaHei UI" panose="020B0503020204020204" pitchFamily="34" charset="-122"/>
                <a:cs typeface="+mj-cs"/>
              </a:rPr>
            </a:br>
            <a:endParaRPr lang="en-US" altLang="zh-CN" sz="1400" dirty="0">
              <a:latin typeface="+mj-lt"/>
              <a:ea typeface="Microsoft YaHei UI" panose="020B0503020204020204" pitchFamily="34" charset="-122"/>
              <a:cs typeface="+mj-cs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Develop</a:t>
            </a:r>
            <a:r>
              <a:rPr lang="zh-CN" altLang="en-US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分支（开发人员）</a:t>
            </a:r>
            <a:r>
              <a:rPr lang="en-US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>：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日常开发分支，该分支正常保存了开发的最新代码</a:t>
            </a:r>
            <a:r>
              <a:rPr lang="zh-CN" altLang="en-US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>。 </a:t>
            </a:r>
            <a:r>
              <a:rPr lang="en-US" altLang="zh-CN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PS</a:t>
            </a:r>
            <a:r>
              <a:rPr lang="zh-CN" alt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：</a:t>
            </a:r>
            <a:r>
              <a:rPr lang="en-US" altLang="zh-CN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 </a:t>
            </a:r>
            <a:r>
              <a:rPr lang="zh-CN" alt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开发人员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自行</a:t>
            </a:r>
            <a:r>
              <a:rPr lang="zh-CN" alt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 </a:t>
            </a:r>
            <a:r>
              <a:rPr lang="en-US" altLang="zh-CN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push &amp; pull</a:t>
            </a:r>
            <a:r>
              <a:rPr lang="zh-CN" alt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，</a:t>
            </a:r>
            <a:r>
              <a:rPr lang="en-US" altLang="zh-CN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90%</a:t>
            </a:r>
            <a:r>
              <a:rPr lang="zh-CN" alt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可用，项目组共用。</a:t>
            </a:r>
            <a:endParaRPr lang="en-US" altLang="zh-CN" sz="1100" dirty="0" smtClean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Microsoft YaHei UI" panose="020B0503020204020204" pitchFamily="34" charset="-122"/>
              <a:cs typeface="+mj-cs"/>
            </a:endParaRPr>
          </a:p>
          <a:p>
            <a:pPr marL="400050" indent="-400050">
              <a:buFont typeface="+mj-lt"/>
              <a:buAutoNum type="romanUcPeriod"/>
            </a:pPr>
            <a:endParaRPr lang="zh-CN" altLang="en-US" sz="1400" dirty="0">
              <a:latin typeface="+mj-lt"/>
              <a:ea typeface="Microsoft YaHei UI" panose="020B0503020204020204" pitchFamily="34" charset="-122"/>
              <a:cs typeface="+mj-cs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 dirty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Feature</a:t>
            </a:r>
            <a:r>
              <a:rPr lang="zh-CN" altLang="en-US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分支（开发人员）</a:t>
            </a:r>
            <a:r>
              <a:rPr lang="en-US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>：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具体的功能开发分支，只与 </a:t>
            </a:r>
            <a:r>
              <a:rPr lang="en-US" sz="1400" dirty="0">
                <a:latin typeface="+mj-lt"/>
                <a:ea typeface="Microsoft YaHei UI" panose="020B0503020204020204" pitchFamily="34" charset="-122"/>
                <a:cs typeface="+mj-cs"/>
              </a:rPr>
              <a:t>develop 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分支</a:t>
            </a:r>
            <a:r>
              <a:rPr lang="zh-CN" altLang="en-US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>交互</a:t>
            </a:r>
            <a:r>
              <a:rPr lang="zh-CN" alt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。 </a:t>
            </a:r>
            <a:r>
              <a:rPr lang="en-US" altLang="zh-CN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 PS</a:t>
            </a:r>
            <a:r>
              <a:rPr lang="zh-CN" alt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：</a:t>
            </a:r>
            <a:r>
              <a:rPr lang="en-US" altLang="zh-CN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开发人员自行</a:t>
            </a: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pull &amp; push,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功能单一，前后端配合居多，开发人员自行维护。</a:t>
            </a:r>
            <a:r>
              <a:rPr lang="en-US" altLang="zh-CN" sz="1100" dirty="0" smtClean="0">
                <a:latin typeface="+mj-lt"/>
                <a:ea typeface="Microsoft YaHei UI" panose="020B0503020204020204" pitchFamily="34" charset="-122"/>
                <a:cs typeface="+mj-cs"/>
              </a:rPr>
              <a:t/>
            </a:r>
            <a:br>
              <a:rPr lang="en-US" altLang="zh-CN" sz="1100" dirty="0" smtClean="0">
                <a:latin typeface="+mj-lt"/>
                <a:ea typeface="Microsoft YaHei UI" panose="020B0503020204020204" pitchFamily="34" charset="-122"/>
                <a:cs typeface="+mj-cs"/>
              </a:rPr>
            </a:br>
            <a:endParaRPr lang="en-US" altLang="zh-CN" sz="1100" dirty="0" smtClean="0">
              <a:latin typeface="+mj-lt"/>
              <a:ea typeface="Microsoft YaHei UI" panose="020B0503020204020204" pitchFamily="34" charset="-122"/>
              <a:cs typeface="+mj-cs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Release</a:t>
            </a:r>
            <a:r>
              <a:rPr lang="zh-CN" altLang="en-US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分支（</a:t>
            </a:r>
            <a:r>
              <a:rPr lang="en-US" altLang="zh-CN" sz="1400" b="1" dirty="0" smtClean="0">
                <a:solidFill>
                  <a:schemeClr val="bg2"/>
                </a:solidFill>
                <a:ea typeface="Microsoft YaHei UI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开发、测试、产品、运营）</a:t>
            </a:r>
            <a:r>
              <a:rPr lang="en-US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>：</a:t>
            </a:r>
            <a:r>
              <a:rPr lang="en-US" sz="1400" dirty="0">
                <a:latin typeface="+mj-lt"/>
                <a:ea typeface="Microsoft YaHei UI" panose="020B0503020204020204" pitchFamily="34" charset="-122"/>
                <a:cs typeface="+mj-cs"/>
              </a:rPr>
              <a:t>release 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分支可以认为是 </a:t>
            </a:r>
            <a:r>
              <a:rPr lang="en-US" sz="1400" dirty="0">
                <a:latin typeface="+mj-lt"/>
                <a:ea typeface="Microsoft YaHei UI" panose="020B0503020204020204" pitchFamily="34" charset="-122"/>
                <a:cs typeface="+mj-cs"/>
              </a:rPr>
              <a:t>master 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分支</a:t>
            </a:r>
            <a:r>
              <a:rPr lang="zh-CN" altLang="en-US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>的预先版本。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比如说某一期的功能全部开发完成，那么就将 </a:t>
            </a:r>
            <a:r>
              <a:rPr lang="en-US" sz="1400" dirty="0">
                <a:latin typeface="+mj-lt"/>
                <a:ea typeface="Microsoft YaHei UI" panose="020B0503020204020204" pitchFamily="34" charset="-122"/>
                <a:cs typeface="+mj-cs"/>
              </a:rPr>
              <a:t>develop 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分支合并到 </a:t>
            </a:r>
            <a:r>
              <a:rPr lang="en-US" sz="1400" dirty="0">
                <a:latin typeface="+mj-lt"/>
                <a:ea typeface="Microsoft YaHei UI" panose="020B0503020204020204" pitchFamily="34" charset="-122"/>
                <a:cs typeface="+mj-cs"/>
              </a:rPr>
              <a:t>release 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分支，测试没有问题并且到了发布日期就合并到 </a:t>
            </a:r>
            <a:r>
              <a:rPr lang="en-US" sz="1400" dirty="0">
                <a:latin typeface="+mj-lt"/>
                <a:ea typeface="Microsoft YaHei UI" panose="020B0503020204020204" pitchFamily="34" charset="-122"/>
                <a:cs typeface="+mj-cs"/>
              </a:rPr>
              <a:t>master 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分支，进行</a:t>
            </a:r>
            <a:r>
              <a:rPr lang="zh-CN" altLang="en-US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>发布。</a:t>
            </a:r>
            <a:r>
              <a:rPr lang="en-US" altLang="zh-CN" sz="1400" dirty="0">
                <a:latin typeface="+mj-lt"/>
                <a:ea typeface="Microsoft YaHei UI" panose="020B0503020204020204" pitchFamily="34" charset="-122"/>
                <a:cs typeface="+mj-cs"/>
              </a:rPr>
              <a:t> </a:t>
            </a: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-- PS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Microsoft YaHei UI" panose="020B0503020204020204" pitchFamily="34" charset="-122"/>
                <a:cs typeface="+mj-cs"/>
              </a:rPr>
              <a:t>：具体提前多久视版迭代功能大小。</a:t>
            </a:r>
            <a:r>
              <a:rPr lang="en-US" altLang="zh-CN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/>
            </a:r>
            <a:br>
              <a:rPr lang="en-US" altLang="zh-CN" sz="1400" dirty="0" smtClean="0">
                <a:latin typeface="+mj-lt"/>
                <a:ea typeface="Microsoft YaHei UI" panose="020B0503020204020204" pitchFamily="34" charset="-122"/>
                <a:cs typeface="+mj-cs"/>
              </a:rPr>
            </a:br>
            <a:endParaRPr lang="en-US" altLang="zh-CN" sz="1400" dirty="0" smtClean="0">
              <a:latin typeface="+mj-lt"/>
              <a:ea typeface="Microsoft YaHei UI" panose="020B0503020204020204" pitchFamily="34" charset="-122"/>
              <a:cs typeface="+mj-cs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Hotfix</a:t>
            </a:r>
            <a:r>
              <a:rPr lang="zh-CN" altLang="en-US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分支（</a:t>
            </a:r>
            <a:r>
              <a:rPr lang="en-US" altLang="zh-CN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BUG</a:t>
            </a:r>
            <a:r>
              <a:rPr lang="zh-CN" altLang="en-US" sz="1400" b="1" dirty="0" smtClean="0">
                <a:solidFill>
                  <a:schemeClr val="bg2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修复人员、测试人员）</a:t>
            </a:r>
            <a:r>
              <a:rPr lang="en-US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>：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线上 </a:t>
            </a:r>
            <a:r>
              <a:rPr lang="en-US" sz="1400" dirty="0">
                <a:latin typeface="+mj-lt"/>
                <a:ea typeface="Microsoft YaHei UI" panose="020B0503020204020204" pitchFamily="34" charset="-122"/>
                <a:cs typeface="+mj-cs"/>
              </a:rPr>
              <a:t>bug </a:t>
            </a:r>
            <a:r>
              <a:rPr lang="zh-CN" altLang="en-US" sz="1400" dirty="0">
                <a:latin typeface="+mj-lt"/>
                <a:ea typeface="Microsoft YaHei UI" panose="020B0503020204020204" pitchFamily="34" charset="-122"/>
                <a:cs typeface="+mj-cs"/>
              </a:rPr>
              <a:t>修复</a:t>
            </a:r>
            <a:r>
              <a:rPr lang="zh-CN" altLang="en-US" sz="1400" dirty="0" smtClean="0">
                <a:latin typeface="+mj-lt"/>
                <a:ea typeface="Microsoft YaHei UI" panose="020B0503020204020204" pitchFamily="34" charset="-122"/>
                <a:cs typeface="+mj-cs"/>
              </a:rPr>
              <a:t>分支。</a:t>
            </a:r>
            <a:endParaRPr lang="zh-CN" altLang="en-US" sz="1400" b="0" i="0" dirty="0">
              <a:solidFill>
                <a:srgbClr val="2E2E2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8" name="Picture 4" descr="http://legendtkl.com/img/uploads/2016/git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974" y="259771"/>
            <a:ext cx="4915948" cy="651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02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流程演化 </a:t>
            </a:r>
            <a:r>
              <a:rPr lang="en-US" altLang="zh-CN" dirty="0" smtClean="0"/>
              <a:t>– </a:t>
            </a:r>
            <a:r>
              <a:rPr lang="zh-CN" altLang="en-US" dirty="0"/>
              <a:t>人</a:t>
            </a:r>
            <a:r>
              <a:rPr lang="zh-CN" altLang="en-US" dirty="0" smtClean="0"/>
              <a:t>少团队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2938987" cy="38163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9271" y="2239142"/>
            <a:ext cx="3129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弊端</a:t>
            </a:r>
            <a:r>
              <a:rPr lang="en-US" altLang="zh-CN" sz="16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开发分支串行；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线</a:t>
            </a:r>
            <a:r>
              <a:rPr lang="zh-CN" altLang="en-US" sz="1600" dirty="0" smtClean="0"/>
              <a:t>上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无法修复；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4706383" y="4084775"/>
            <a:ext cx="3129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解决方案，引入辅助分支：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feature </a:t>
            </a:r>
            <a:r>
              <a:rPr lang="zh-CN" altLang="en-US" sz="1600" dirty="0"/>
              <a:t>分支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release </a:t>
            </a:r>
            <a:r>
              <a:rPr lang="zh-CN" altLang="en-US" sz="1600" dirty="0"/>
              <a:t>分支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hotfix </a:t>
            </a:r>
            <a:r>
              <a:rPr lang="zh-CN" altLang="en-US" sz="1600" dirty="0" smtClean="0"/>
              <a:t>分支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647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	简介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dirty="0" err="1"/>
              <a:t>git</a:t>
            </a:r>
            <a:r>
              <a:rPr lang="en-US" dirty="0"/>
              <a:t> - the stupid content tracker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/>
              <a:t>背景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dirty="0"/>
              <a:t>Linus Benedict Torvalds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BitKeeper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	特点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dirty="0"/>
              <a:t>C</a:t>
            </a:r>
            <a:r>
              <a:rPr lang="zh-CN" altLang="en-US" dirty="0"/>
              <a:t>语言</a:t>
            </a:r>
            <a:r>
              <a:rPr lang="zh-CN" altLang="en-US" dirty="0" smtClean="0"/>
              <a:t>开发出来的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	分布式</a:t>
            </a:r>
          </a:p>
          <a:p>
            <a:pPr marL="0" indent="0">
              <a:buNone/>
            </a:pPr>
            <a:r>
              <a:rPr lang="zh-CN" altLang="en-US" dirty="0"/>
              <a:t>			对比</a:t>
            </a:r>
            <a:r>
              <a:rPr lang="en-US" dirty="0" err="1"/>
              <a:t>CVS、Subversion</a:t>
            </a:r>
            <a:r>
              <a:rPr lang="zh-CN" altLang="en-US" dirty="0" smtClean="0"/>
              <a:t>集中式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灵活的分支管控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	本身关心文件的整体性是否有改变，而非文件内容差异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演化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多人团队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- feature</a:t>
            </a:r>
            <a:r>
              <a:rPr lang="zh-CN" altLang="en-US" sz="2400" dirty="0" smtClean="0"/>
              <a:t>分支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(branch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源于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分支，最终合并回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分支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560194" cy="37552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53" y="1853248"/>
            <a:ext cx="4474749" cy="3755226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2558642" y="3405930"/>
            <a:ext cx="1979802" cy="637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merge</a:t>
            </a:r>
            <a:r>
              <a:rPr lang="zh-CN" altLang="en-US" sz="1200" dirty="0" smtClean="0"/>
              <a:t>操作对比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662569" y="5888407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三方合并 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快速合并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751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流程演化 </a:t>
            </a:r>
            <a:r>
              <a:rPr lang="en-US" altLang="zh-CN" dirty="0"/>
              <a:t>– </a:t>
            </a:r>
            <a:r>
              <a:rPr lang="zh-CN" altLang="en-US" dirty="0"/>
              <a:t>多人团队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- </a:t>
            </a:r>
            <a:r>
              <a:rPr lang="en-US" altLang="zh-CN" sz="2400" dirty="0" smtClean="0"/>
              <a:t>release</a:t>
            </a:r>
            <a:r>
              <a:rPr lang="zh-CN" altLang="en-US" sz="2400" dirty="0"/>
              <a:t>（</a:t>
            </a:r>
            <a:r>
              <a:rPr lang="en-US" altLang="zh-CN" sz="2400" dirty="0"/>
              <a:t>pre-master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分支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（源于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 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，最终会合并到 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 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分支和 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master 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分支）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6110" y="2056686"/>
            <a:ext cx="76170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分支创建预发布分支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-b </a:t>
            </a:r>
            <a:r>
              <a:rPr lang="en-US" altLang="zh-CN" dirty="0" smtClean="0"/>
              <a:t>release-1.0 develop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release-1.0</a:t>
            </a:r>
            <a:r>
              <a:rPr lang="zh-CN" altLang="en-US" dirty="0" smtClean="0"/>
              <a:t>分支做些最终修改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分支，三方合并掉</a:t>
            </a:r>
            <a:r>
              <a:rPr lang="en-US" altLang="zh-CN" dirty="0" smtClean="0"/>
              <a:t>release-1.0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en-US" altLang="zh-CN" dirty="0" smtClean="0"/>
              <a:t>master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merge --no-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r>
              <a:rPr lang="en-US" altLang="zh-CN" dirty="0" smtClean="0"/>
              <a:t>release-1.0</a:t>
            </a:r>
          </a:p>
          <a:p>
            <a:endParaRPr lang="en-US" altLang="zh-CN" dirty="0"/>
          </a:p>
          <a:p>
            <a:r>
              <a:rPr lang="en-US" altLang="zh-CN" dirty="0" smtClean="0"/>
              <a:t># </a:t>
            </a:r>
            <a:r>
              <a:rPr lang="zh-CN" altLang="en-US" dirty="0"/>
              <a:t>切</a:t>
            </a:r>
            <a:r>
              <a:rPr lang="zh-CN" altLang="en-US" dirty="0" smtClean="0"/>
              <a:t>回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分支，同步</a:t>
            </a:r>
            <a:r>
              <a:rPr lang="en-US" altLang="zh-CN" dirty="0" smtClean="0"/>
              <a:t>release-1.0</a:t>
            </a:r>
            <a:r>
              <a:rPr lang="zh-CN" altLang="en-US" dirty="0" smtClean="0"/>
              <a:t>修改内容到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en-US" altLang="zh-CN" dirty="0" smtClean="0"/>
              <a:t>develop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merge --no-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r>
              <a:rPr lang="en-US" altLang="zh-CN" dirty="0" smtClean="0"/>
              <a:t>release-1.0</a:t>
            </a:r>
          </a:p>
          <a:p>
            <a:endParaRPr lang="en-US" altLang="zh-CN" dirty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删除预发布版本分支</a:t>
            </a:r>
            <a:endParaRPr lang="en-US" altLang="zh-CN" dirty="0" smtClean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branch -d </a:t>
            </a:r>
            <a:r>
              <a:rPr lang="en-US" altLang="zh-CN" dirty="0" smtClean="0"/>
              <a:t>release-1.0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388" y="2056686"/>
            <a:ext cx="4077849" cy="37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24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流程演化 </a:t>
            </a:r>
            <a:r>
              <a:rPr lang="en-US" altLang="zh-CN" dirty="0"/>
              <a:t>– </a:t>
            </a:r>
            <a:r>
              <a:rPr lang="zh-CN" altLang="en-US" dirty="0"/>
              <a:t>多人</a:t>
            </a:r>
            <a:r>
              <a:rPr lang="zh-CN" altLang="en-US" dirty="0" smtClean="0"/>
              <a:t>团队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/>
              <a:t>- </a:t>
            </a:r>
            <a:r>
              <a:rPr lang="en-US" altLang="zh-CN" sz="2400" dirty="0" smtClean="0"/>
              <a:t>hotfix</a:t>
            </a:r>
            <a:r>
              <a:rPr lang="zh-CN" altLang="en-US" sz="2400" dirty="0" smtClean="0"/>
              <a:t>分支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hotfix 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分支用来修复线上 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，源于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master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分支，最终合并回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以及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master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分支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3117936" cy="39973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0170" y="1835751"/>
            <a:ext cx="42691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新建热修复分支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-b hotfix-1.2.1 </a:t>
            </a:r>
            <a:r>
              <a:rPr lang="en-US" altLang="zh-CN" dirty="0" smtClean="0"/>
              <a:t>master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fix</a:t>
            </a:r>
            <a:r>
              <a:rPr lang="zh-CN" altLang="en-US" dirty="0" smtClean="0"/>
              <a:t>修复工作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hotfix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smtClean="0"/>
              <a:t>bug </a:t>
            </a:r>
            <a:r>
              <a:rPr lang="zh-CN" altLang="en-US" dirty="0" smtClean="0"/>
              <a:t>修复之后</a:t>
            </a:r>
            <a:r>
              <a:rPr lang="zh-CN" altLang="en-US" dirty="0"/>
              <a:t>，</a:t>
            </a:r>
            <a:r>
              <a:rPr lang="en-US" altLang="zh-CN" dirty="0"/>
              <a:t>hotfix </a:t>
            </a:r>
            <a:r>
              <a:rPr lang="zh-CN" altLang="en-US" dirty="0"/>
              <a:t>合并到 </a:t>
            </a:r>
            <a:r>
              <a:rPr lang="en-US" altLang="zh-CN" dirty="0"/>
              <a:t>master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en-US" altLang="zh-CN" dirty="0" smtClean="0"/>
              <a:t>master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merge --no-</a:t>
            </a:r>
            <a:r>
              <a:rPr lang="en-US" altLang="zh-CN" dirty="0" err="1"/>
              <a:t>ff</a:t>
            </a:r>
            <a:r>
              <a:rPr lang="en-US" altLang="zh-CN" dirty="0"/>
              <a:t> hotfix-1.2.1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 hotfix </a:t>
            </a:r>
            <a:r>
              <a:rPr lang="zh-CN" altLang="en-US" dirty="0"/>
              <a:t>合并到 </a:t>
            </a:r>
            <a:r>
              <a:rPr lang="en-US" altLang="zh-CN" dirty="0"/>
              <a:t>develop 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en-US" altLang="zh-CN" dirty="0" smtClean="0"/>
              <a:t>develop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merge --no-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r>
              <a:rPr lang="en-US" altLang="zh-CN" dirty="0" smtClean="0"/>
              <a:t>hotfix-1.2.1</a:t>
            </a:r>
          </a:p>
          <a:p>
            <a:endParaRPr lang="en-US" altLang="zh-CN" dirty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删除 </a:t>
            </a:r>
            <a:r>
              <a:rPr lang="en-US" altLang="zh-CN" dirty="0"/>
              <a:t>hotfix 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branch -d hotfix-1.2.1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428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gitflow</a:t>
            </a:r>
            <a:r>
              <a:rPr lang="zh-CN" altLang="en-US" dirty="0" smtClean="0"/>
              <a:t>相关命令（</a:t>
            </a:r>
            <a:r>
              <a:rPr lang="zh-CN" altLang="en-US" dirty="0" smtClean="0"/>
              <a:t>了解即可）</a:t>
            </a:r>
            <a:endParaRPr lang="zh-CN" altLang="en-US" dirty="0"/>
          </a:p>
        </p:txBody>
      </p:sp>
      <p:pic>
        <p:nvPicPr>
          <p:cNvPr id="1026" name="Picture 2" descr="https://danielkummer.github.io/git-flow-cheatsheet/img/git-flow-comman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13" y="2107871"/>
            <a:ext cx="5638976" cy="31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7256477" y="29193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46110" y="2395972"/>
            <a:ext cx="4960363" cy="274690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```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altLang="zh-CN" sz="1050" dirty="0" err="1">
                <a:solidFill>
                  <a:schemeClr val="accent5">
                    <a:lumMod val="50000"/>
                  </a:schemeClr>
                </a:solidFill>
              </a:rPr>
              <a:t>Terry@tkstorm-srv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]$ </a:t>
            </a:r>
            <a:r>
              <a:rPr lang="en-US" altLang="zh-CN" sz="1050" dirty="0" err="1">
                <a:solidFill>
                  <a:schemeClr val="accent5">
                    <a:lumMod val="50000"/>
                  </a:schemeClr>
                </a:solidFill>
              </a:rPr>
              <a:t>git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-flow -h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usage: </a:t>
            </a:r>
            <a:r>
              <a:rPr lang="en-US" altLang="zh-CN" sz="1050" dirty="0" err="1">
                <a:solidFill>
                  <a:schemeClr val="accent5">
                    <a:lumMod val="50000"/>
                  </a:schemeClr>
                </a:solidFill>
              </a:rPr>
              <a:t>git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 flow &lt;subcommand&gt;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Available subcommands are: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  </a:t>
            </a:r>
            <a:r>
              <a:rPr lang="en-US" altLang="zh-CN" sz="1050" dirty="0" err="1">
                <a:solidFill>
                  <a:schemeClr val="accent5">
                    <a:lumMod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     </a:t>
            </a:r>
            <a:r>
              <a:rPr lang="en-US" altLang="zh-CN" sz="1050" dirty="0" smtClean="0">
                <a:solidFill>
                  <a:schemeClr val="accent5">
                    <a:lumMod val="50000"/>
                  </a:schemeClr>
                </a:solidFill>
              </a:rPr>
              <a:t>	Initialize 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a new </a:t>
            </a:r>
            <a:r>
              <a:rPr lang="en-US" altLang="zh-CN" sz="1050" dirty="0" err="1">
                <a:solidFill>
                  <a:schemeClr val="accent5">
                    <a:lumMod val="50000"/>
                  </a:schemeClr>
                </a:solidFill>
              </a:rPr>
              <a:t>git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 repo with support for the branching model.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  feature   </a:t>
            </a:r>
            <a:r>
              <a:rPr lang="en-US" altLang="zh-CN" sz="1050" dirty="0" smtClean="0">
                <a:solidFill>
                  <a:schemeClr val="accent5">
                    <a:lumMod val="50000"/>
                  </a:schemeClr>
                </a:solidFill>
              </a:rPr>
              <a:t>	Manage 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your feature branches.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  </a:t>
            </a:r>
            <a:r>
              <a:rPr lang="en-US" altLang="zh-CN" sz="1050" dirty="0" err="1">
                <a:solidFill>
                  <a:schemeClr val="accent5">
                    <a:lumMod val="50000"/>
                  </a:schemeClr>
                </a:solidFill>
              </a:rPr>
              <a:t>bugfix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   </a:t>
            </a:r>
            <a:r>
              <a:rPr lang="en-US" altLang="zh-CN" sz="1050" dirty="0" smtClean="0">
                <a:solidFill>
                  <a:schemeClr val="accent5">
                    <a:lumMod val="50000"/>
                  </a:schemeClr>
                </a:solidFill>
              </a:rPr>
              <a:t>	Manage 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your </a:t>
            </a:r>
            <a:r>
              <a:rPr lang="en-US" altLang="zh-CN" sz="1050" dirty="0" err="1">
                <a:solidFill>
                  <a:schemeClr val="accent5">
                    <a:lumMod val="50000"/>
                  </a:schemeClr>
                </a:solidFill>
              </a:rPr>
              <a:t>bugfix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 branches.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  release   </a:t>
            </a:r>
            <a:r>
              <a:rPr lang="en-US" altLang="zh-CN" sz="1050" dirty="0" smtClean="0">
                <a:solidFill>
                  <a:schemeClr val="accent5">
                    <a:lumMod val="50000"/>
                  </a:schemeClr>
                </a:solidFill>
              </a:rPr>
              <a:t>	Manage 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your release branches.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  hotfix    </a:t>
            </a:r>
            <a:r>
              <a:rPr lang="en-US" altLang="zh-CN" sz="1050" dirty="0" smtClean="0">
                <a:solidFill>
                  <a:schemeClr val="accent5">
                    <a:lumMod val="50000"/>
                  </a:schemeClr>
                </a:solidFill>
              </a:rPr>
              <a:t>	Manage 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your hotfix branches.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  support   </a:t>
            </a:r>
            <a:r>
              <a:rPr lang="en-US" altLang="zh-CN" sz="1050" dirty="0" smtClean="0">
                <a:solidFill>
                  <a:schemeClr val="accent5">
                    <a:lumMod val="50000"/>
                  </a:schemeClr>
                </a:solidFill>
              </a:rPr>
              <a:t>	Manage 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your support branches. </a:t>
            </a:r>
            <a:r>
              <a:rPr lang="zh-CN" altLang="en-US" sz="105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zh-CN" altLang="en-US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zh-CN" altLang="en-US" sz="1050" dirty="0">
                <a:solidFill>
                  <a:schemeClr val="accent5">
                    <a:lumMod val="50000"/>
                  </a:schemeClr>
                </a:solidFill>
              </a:rPr>
              <a:t>   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version   </a:t>
            </a:r>
            <a:r>
              <a:rPr lang="en-US" altLang="zh-CN" sz="1050" dirty="0" smtClean="0">
                <a:solidFill>
                  <a:schemeClr val="accent5">
                    <a:lumMod val="50000"/>
                  </a:schemeClr>
                </a:solidFill>
              </a:rPr>
              <a:t>	Shows 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version information.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  </a:t>
            </a:r>
            <a:r>
              <a:rPr lang="en-US" altLang="zh-CN" sz="1050" dirty="0" err="1">
                <a:solidFill>
                  <a:schemeClr val="accent5">
                    <a:lumMod val="50000"/>
                  </a:schemeClr>
                </a:solidFill>
              </a:rPr>
              <a:t>config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   </a:t>
            </a:r>
            <a:r>
              <a:rPr lang="en-US" altLang="zh-CN" sz="1050" dirty="0" smtClean="0">
                <a:solidFill>
                  <a:schemeClr val="accent5">
                    <a:lumMod val="50000"/>
                  </a:schemeClr>
                </a:solidFill>
              </a:rPr>
              <a:t>	Manage 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your </a:t>
            </a:r>
            <a:r>
              <a:rPr lang="en-US" altLang="zh-CN" sz="1050" dirty="0" err="1">
                <a:solidFill>
                  <a:schemeClr val="accent5">
                    <a:lumMod val="50000"/>
                  </a:schemeClr>
                </a:solidFill>
              </a:rPr>
              <a:t>git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-flow configuration.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  log      </a:t>
            </a:r>
            <a:r>
              <a:rPr lang="en-US" altLang="zh-CN" sz="105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 Show log deviating from base branch.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Try '</a:t>
            </a:r>
            <a:r>
              <a:rPr lang="en-US" altLang="zh-CN" sz="1050" dirty="0" err="1">
                <a:solidFill>
                  <a:schemeClr val="accent5">
                    <a:lumMod val="50000"/>
                  </a:schemeClr>
                </a:solidFill>
              </a:rPr>
              <a:t>git</a:t>
            </a: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 flow &lt;subcommand&gt; help' for details.</a:t>
            </a:r>
            <a:b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50" dirty="0">
                <a:solidFill>
                  <a:schemeClr val="accent5">
                    <a:lumMod val="50000"/>
                  </a:schemeClr>
                </a:solidFill>
              </a:rPr>
              <a:t>```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2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学习资源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	</a:t>
            </a:r>
            <a:r>
              <a:rPr lang="zh-CN" altLang="en-US" dirty="0" smtClean="0"/>
              <a:t>书籍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《</a:t>
            </a:r>
            <a:r>
              <a:rPr lang="en-US" altLang="zh-CN" dirty="0" err="1"/>
              <a:t>git</a:t>
            </a:r>
            <a:r>
              <a:rPr lang="zh-CN" altLang="en-US" dirty="0"/>
              <a:t>版本控制管理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	man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网上资源</a:t>
            </a:r>
          </a:p>
          <a:p>
            <a:pPr marL="0" indent="0">
              <a:buNone/>
            </a:pPr>
            <a:r>
              <a:rPr lang="zh-CN" altLang="en-US" dirty="0"/>
              <a:t>		猴子都能看懂的</a:t>
            </a:r>
            <a:r>
              <a:rPr lang="en-US" altLang="zh-CN" dirty="0" err="1"/>
              <a:t>git</a:t>
            </a:r>
            <a:r>
              <a:rPr lang="zh-CN" altLang="en-US" dirty="0"/>
              <a:t>教程</a:t>
            </a:r>
          </a:p>
          <a:p>
            <a:pPr marL="0" indent="0">
              <a:buNone/>
            </a:pPr>
            <a:r>
              <a:rPr lang="zh-CN" altLang="en-US" dirty="0"/>
              <a:t>			</a:t>
            </a:r>
            <a:r>
              <a:rPr lang="zh-CN" altLang="en-US" dirty="0" smtClean="0"/>
              <a:t>（</a:t>
            </a:r>
            <a:r>
              <a:rPr lang="en-US" altLang="zh-CN" dirty="0"/>
              <a:t> https://backlogtool.com/git-tutorial/cn/intro/intro1_1.html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廖雪峰</a:t>
            </a:r>
            <a:r>
              <a:rPr lang="en-US" altLang="zh-CN" dirty="0" err="1"/>
              <a:t>git</a:t>
            </a:r>
            <a:r>
              <a:rPr lang="zh-CN" altLang="en-US" dirty="0" smtClean="0"/>
              <a:t>教程（</a:t>
            </a:r>
            <a:r>
              <a:rPr lang="en-US" altLang="zh-CN" dirty="0"/>
              <a:t> https://www.liaoxuefeng.com/wiki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0013739516305929606dd18361248578c67b8067c8c017b000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git-scm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/>
              <a:t>https://git-scm.com/book/zh/v2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 smtClean="0"/>
              <a:t>阮一峰（</a:t>
            </a:r>
            <a:r>
              <a:rPr lang="en-US" altLang="zh-CN" dirty="0" smtClean="0"/>
              <a:t> </a:t>
            </a:r>
            <a:r>
              <a:rPr lang="en-US" altLang="zh-CN" dirty="0"/>
              <a:t>http://www.ruanyifeng.com/blog/2015/12/git-cheat-sheet.html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gitflow</a:t>
            </a:r>
            <a:r>
              <a:rPr lang="zh-CN" altLang="en-US" dirty="0" smtClean="0"/>
              <a:t>流程管控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(</a:t>
            </a:r>
            <a:r>
              <a:rPr lang="en-US" altLang="zh-CN" dirty="0"/>
              <a:t>https://danielkummer.github.io/git-flow-cheatsheet/index.zh_CN.html)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每天学习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giteveryday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Step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6110" y="2104918"/>
            <a:ext cx="9920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部署和推进，工作</a:t>
            </a:r>
            <a:r>
              <a:rPr lang="zh-CN" altLang="en-US" sz="2800" dirty="0"/>
              <a:t>流整理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与运维、测试、</a:t>
            </a:r>
            <a:r>
              <a:rPr lang="en-US" altLang="zh-CN" sz="2800" dirty="0" smtClean="0"/>
              <a:t>PM)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 smtClean="0"/>
              <a:t>Gitflow</a:t>
            </a:r>
            <a:r>
              <a:rPr lang="zh-CN" altLang="en-US" sz="2800" dirty="0" smtClean="0"/>
              <a:t>流程推进（结合我们的实际情况）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的相关后续课程培训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个人学习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36" y="5288304"/>
            <a:ext cx="1066800" cy="590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3345" y="5198859"/>
            <a:ext cx="3177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Thanks</a:t>
            </a:r>
            <a:r>
              <a:rPr lang="zh-CN" altLang="en-US" sz="4400" dirty="0" smtClean="0"/>
              <a:t>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5304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相关软件工具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	客户端</a:t>
            </a:r>
            <a:r>
              <a:rPr lang="en-US" dirty="0"/>
              <a:t>GUI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Git</a:t>
            </a:r>
            <a:r>
              <a:rPr lang="en-US" dirty="0"/>
              <a:t> for </a:t>
            </a:r>
            <a:r>
              <a:rPr lang="en-US" dirty="0" smtClean="0"/>
              <a:t>Windows</a:t>
            </a:r>
            <a:r>
              <a:rPr lang="zh-CN" altLang="en-US" dirty="0" smtClean="0"/>
              <a:t>（命令行较方便）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TortoiseGit</a:t>
            </a:r>
            <a:r>
              <a:rPr lang="zh-CN" altLang="en-US" dirty="0" smtClean="0"/>
              <a:t>（类</a:t>
            </a:r>
            <a:r>
              <a:rPr lang="en-US" altLang="zh-CN" dirty="0" smtClean="0"/>
              <a:t>SVN</a:t>
            </a:r>
            <a:r>
              <a:rPr lang="zh-CN" altLang="en-US" dirty="0" smtClean="0"/>
              <a:t>）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SourceTree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通吃）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Desktop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GitEye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/>
              <a:t>仓库管控</a:t>
            </a:r>
            <a:r>
              <a:rPr lang="en-US" altLang="zh-CN" dirty="0"/>
              <a:t>/</a:t>
            </a:r>
            <a:r>
              <a:rPr lang="zh-CN" altLang="en-US" dirty="0"/>
              <a:t>托管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dirty="0" err="1" smtClean="0"/>
              <a:t>github</a:t>
            </a:r>
            <a:r>
              <a:rPr lang="zh-CN" altLang="en-US" dirty="0" smtClean="0"/>
              <a:t>（开源项目）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gitlab</a:t>
            </a:r>
            <a:r>
              <a:rPr lang="zh-CN" altLang="en-US" dirty="0" smtClean="0"/>
              <a:t>（支持自行部署、快速实现软件开发流程、集成</a:t>
            </a:r>
            <a:r>
              <a:rPr lang="en-US" altLang="zh-CN" dirty="0" smtClean="0"/>
              <a:t>CI/CD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CodeReview</a:t>
            </a:r>
            <a:r>
              <a:rPr lang="zh-CN" altLang="en-US" dirty="0"/>
              <a:t>等</a:t>
            </a:r>
            <a:r>
              <a:rPr lang="zh-CN" altLang="en-US" dirty="0" smtClean="0"/>
              <a:t>）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zh-CN" altLang="en-US" dirty="0"/>
              <a:t>码</a:t>
            </a:r>
            <a:r>
              <a:rPr lang="zh-CN" altLang="en-US" dirty="0" smtClean="0"/>
              <a:t>云（国内）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dirty="0"/>
              <a:t>CSDN </a:t>
            </a:r>
            <a:r>
              <a:rPr lang="en-US" dirty="0" smtClean="0"/>
              <a:t>CODE</a:t>
            </a:r>
            <a:r>
              <a:rPr lang="zh-CN" altLang="en-US" dirty="0" smtClean="0"/>
              <a:t>（国内）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zh-CN" altLang="en-US" dirty="0"/>
              <a:t>理论</a:t>
            </a:r>
            <a:r>
              <a:rPr lang="en-US" altLang="zh-CN" dirty="0" smtClean="0"/>
              <a:t>- </a:t>
            </a:r>
            <a:r>
              <a:rPr lang="en-US" altLang="zh-CN" dirty="0" err="1"/>
              <a:t>git</a:t>
            </a:r>
            <a:r>
              <a:rPr lang="zh-CN" altLang="en-US" dirty="0"/>
              <a:t>库</a:t>
            </a:r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hooks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存储钩子的文件夹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logs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存储日志的文件夹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refs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存储指向各个分支的指针（</a:t>
            </a:r>
            <a:r>
              <a:rPr lang="en-US" altLang="zh-CN" dirty="0"/>
              <a:t>SHA-1</a:t>
            </a:r>
            <a:r>
              <a:rPr lang="zh-CN" altLang="en-US" dirty="0"/>
              <a:t>标识）文件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objects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存放</a:t>
            </a:r>
            <a:r>
              <a:rPr lang="en-US" altLang="zh-CN" dirty="0" err="1"/>
              <a:t>git</a:t>
            </a:r>
            <a:r>
              <a:rPr lang="zh-CN" altLang="en-US" dirty="0"/>
              <a:t>对象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config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存放各种设置文档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HEAD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指向当前所在分支的指针文件路径，一般指向</a:t>
            </a:r>
            <a:r>
              <a:rPr lang="en-US" altLang="zh-CN" dirty="0"/>
              <a:t>refs</a:t>
            </a:r>
            <a:r>
              <a:rPr lang="zh-CN" altLang="en-US" dirty="0"/>
              <a:t>下的某文件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64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zh-CN" altLang="en-US" dirty="0"/>
              <a:t>理论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git</a:t>
            </a:r>
            <a:r>
              <a:rPr lang="zh-CN" altLang="en-US" dirty="0"/>
              <a:t>数据结构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76218"/>
            <a:ext cx="8946541" cy="48721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不变的、仅追加的对象数据库，对象用</a:t>
            </a:r>
            <a:r>
              <a:rPr lang="en-US" altLang="zh-CN" dirty="0"/>
              <a:t>hash</a:t>
            </a:r>
            <a:r>
              <a:rPr lang="zh-CN" altLang="en-US" dirty="0"/>
              <a:t>标识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blob</a:t>
            </a:r>
            <a:r>
              <a:rPr lang="zh-CN" altLang="en-US" dirty="0"/>
              <a:t>对象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 smtClean="0"/>
              <a:t>Blobs</a:t>
            </a:r>
            <a:r>
              <a:rPr lang="zh-CN" altLang="en-US" dirty="0"/>
              <a:t>没有适当的文件名、时间戳、或其他元数据。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是</a:t>
            </a:r>
            <a:r>
              <a:rPr lang="zh-CN" altLang="en-US" dirty="0"/>
              <a:t>一个文件的内容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blob</a:t>
            </a:r>
            <a:r>
              <a:rPr lang="zh-CN" altLang="en-US" dirty="0"/>
              <a:t>的内部名字是它的内容的</a:t>
            </a:r>
            <a:r>
              <a:rPr lang="en-US" altLang="zh-CN" dirty="0"/>
              <a:t>hash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tree</a:t>
            </a:r>
            <a:r>
              <a:rPr lang="zh-CN" altLang="en-US" dirty="0"/>
              <a:t>对象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等效</a:t>
            </a:r>
            <a:r>
              <a:rPr lang="zh-CN" altLang="en-US" dirty="0"/>
              <a:t>于目录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包含</a:t>
            </a:r>
            <a:r>
              <a:rPr lang="zh-CN" altLang="en-US" dirty="0"/>
              <a:t>文件名列表以及文件的类型比特、到</a:t>
            </a:r>
            <a:r>
              <a:rPr lang="en-US" altLang="zh-CN" dirty="0"/>
              <a:t>blob</a:t>
            </a:r>
            <a:r>
              <a:rPr lang="zh-CN" altLang="en-US" dirty="0"/>
              <a:t>或</a:t>
            </a:r>
            <a:r>
              <a:rPr lang="en-US" altLang="zh-CN" dirty="0"/>
              <a:t>tree</a:t>
            </a:r>
            <a:r>
              <a:rPr lang="zh-CN" altLang="en-US" dirty="0"/>
              <a:t>对象的引用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 smtClean="0"/>
              <a:t>tree</a:t>
            </a:r>
            <a:r>
              <a:rPr lang="zh-CN" altLang="en-US" dirty="0"/>
              <a:t>对象是源树</a:t>
            </a:r>
            <a:r>
              <a:rPr lang="en-US" altLang="zh-CN" dirty="0"/>
              <a:t>(source tree)</a:t>
            </a:r>
            <a:r>
              <a:rPr lang="zh-CN" altLang="en-US" dirty="0"/>
              <a:t>的快照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commit</a:t>
            </a:r>
            <a:r>
              <a:rPr lang="zh-CN" altLang="en-US" dirty="0"/>
              <a:t>对象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 smtClean="0"/>
              <a:t>tree</a:t>
            </a:r>
            <a:r>
              <a:rPr lang="zh-CN" altLang="en-US" dirty="0"/>
              <a:t>对象名字、一个时间戳、</a:t>
            </a:r>
            <a:r>
              <a:rPr lang="en-US" altLang="zh-CN" dirty="0"/>
              <a:t>log</a:t>
            </a:r>
            <a:r>
              <a:rPr lang="zh-CN" altLang="en-US" dirty="0"/>
              <a:t>信息、</a:t>
            </a:r>
            <a:r>
              <a:rPr lang="en-US" altLang="zh-CN" dirty="0"/>
              <a:t>0</a:t>
            </a:r>
            <a:r>
              <a:rPr lang="zh-CN" altLang="en-US" dirty="0"/>
              <a:t>个或多个父</a:t>
            </a:r>
            <a:r>
              <a:rPr lang="en-US" altLang="zh-CN" dirty="0"/>
              <a:t>commit</a:t>
            </a:r>
            <a:r>
              <a:rPr lang="zh-CN" altLang="en-US" dirty="0"/>
              <a:t>对象的名字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tag</a:t>
            </a:r>
            <a:r>
              <a:rPr lang="zh-CN" altLang="en-US" dirty="0"/>
              <a:t>对象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容器</a:t>
            </a:r>
            <a:r>
              <a:rPr lang="zh-CN" altLang="en-US" dirty="0"/>
              <a:t>（包含了到另一个对象的引用）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保存</a:t>
            </a:r>
            <a:r>
              <a:rPr lang="zh-CN" altLang="en-US" dirty="0"/>
              <a:t>需要追溯的特定版本数据的一个</a:t>
            </a:r>
            <a:r>
              <a:rPr lang="en-US" altLang="zh-CN" dirty="0"/>
              <a:t>commit</a:t>
            </a:r>
            <a:r>
              <a:rPr lang="zh-CN" altLang="en-US" dirty="0"/>
              <a:t>对象的数字签名</a:t>
            </a:r>
          </a:p>
          <a:p>
            <a:pPr marL="0" indent="0">
              <a:buNone/>
            </a:pPr>
            <a:r>
              <a:rPr lang="zh-CN" altLang="en-US" dirty="0" smtClean="0"/>
              <a:t>可变</a:t>
            </a:r>
            <a:r>
              <a:rPr lang="zh-CN" altLang="en-US" dirty="0"/>
              <a:t>的索引（</a:t>
            </a:r>
            <a:r>
              <a:rPr lang="en-US" altLang="zh-CN" dirty="0"/>
              <a:t>index/stage/cache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暂</a:t>
            </a:r>
            <a:r>
              <a:rPr lang="zh-CN" altLang="en-US" dirty="0"/>
              <a:t>存目录树，为后续提交</a:t>
            </a:r>
            <a:r>
              <a:rPr lang="en-US" altLang="zh-CN" dirty="0"/>
              <a:t>/</a:t>
            </a:r>
            <a:r>
              <a:rPr lang="zh-CN" altLang="en-US" dirty="0"/>
              <a:t>合并做准备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66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基本理论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理解引用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579418"/>
            <a:ext cx="9338653" cy="46689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branch、tag</a:t>
            </a:r>
            <a:r>
              <a:rPr lang="zh-CN" altLang="en-US" dirty="0"/>
              <a:t>都算</a:t>
            </a:r>
            <a:r>
              <a:rPr lang="zh-CN" altLang="en-US" dirty="0" smtClean="0"/>
              <a:t>引用</a:t>
            </a:r>
            <a:r>
              <a:rPr lang="zh-CN" altLang="en-US" dirty="0"/>
              <a:t>，</a:t>
            </a:r>
            <a:r>
              <a:rPr lang="en-US" dirty="0" err="1" smtClean="0"/>
              <a:t>Git</a:t>
            </a:r>
            <a:r>
              <a:rPr lang="zh-CN" altLang="en-US" dirty="0"/>
              <a:t>命令可以创建、移动、删除</a:t>
            </a:r>
            <a:r>
              <a:rPr lang="zh-CN" altLang="en-US" dirty="0" smtClean="0"/>
              <a:t>引用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引用</a:t>
            </a:r>
            <a:r>
              <a:rPr lang="zh-CN" altLang="en-US" dirty="0"/>
              <a:t>类型</a:t>
            </a:r>
            <a:r>
              <a:rPr lang="en-US" altLang="zh-CN" dirty="0"/>
              <a:t>(.</a:t>
            </a:r>
            <a:r>
              <a:rPr lang="en-US" dirty="0" err="1"/>
              <a:t>git</a:t>
            </a:r>
            <a:r>
              <a:rPr lang="en-US" dirty="0"/>
              <a:t>/refs)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heads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zh-CN" altLang="en-US" dirty="0" smtClean="0"/>
              <a:t>引用</a:t>
            </a:r>
            <a:r>
              <a:rPr lang="zh-CN" altLang="en-US" dirty="0"/>
              <a:t>一个本地对象，是</a:t>
            </a:r>
            <a:r>
              <a:rPr lang="en-US" dirty="0"/>
              <a:t>commit</a:t>
            </a:r>
            <a:r>
              <a:rPr lang="zh-CN" altLang="en-US" dirty="0"/>
              <a:t>的指针。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smtClean="0"/>
              <a:t>HEAD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zh-CN" altLang="en-US" dirty="0" smtClean="0"/>
              <a:t>仅仅</a:t>
            </a:r>
            <a:r>
              <a:rPr lang="zh-CN" altLang="en-US" dirty="0"/>
              <a:t>指的是当前有效的</a:t>
            </a:r>
            <a:r>
              <a:rPr lang="en-US" dirty="0"/>
              <a:t>head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zh-CN" altLang="en-US" dirty="0" smtClean="0"/>
              <a:t>默认</a:t>
            </a:r>
            <a:r>
              <a:rPr lang="zh-CN" altLang="en-US" dirty="0"/>
              <a:t>情况下，在每个仓库下都有一个</a:t>
            </a:r>
            <a:r>
              <a:rPr lang="en-US" dirty="0" smtClean="0"/>
              <a:t>head，</a:t>
            </a:r>
            <a:r>
              <a:rPr lang="zh-CN" altLang="en-US" dirty="0" smtClean="0"/>
              <a:t>指向</a:t>
            </a:r>
            <a:r>
              <a:rPr lang="en-US" dirty="0" smtClean="0"/>
              <a:t>master</a:t>
            </a:r>
            <a:r>
              <a:rPr lang="zh-CN" altLang="en-US" smtClean="0"/>
              <a:t>的引用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remotes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zh-CN" altLang="en-US" dirty="0" smtClean="0"/>
              <a:t>引用</a:t>
            </a:r>
            <a:r>
              <a:rPr lang="zh-CN" altLang="en-US" dirty="0"/>
              <a:t>远程</a:t>
            </a:r>
            <a:r>
              <a:rPr lang="en-US" dirty="0"/>
              <a:t>repository</a:t>
            </a:r>
            <a:r>
              <a:rPr lang="zh-CN" altLang="en-US" dirty="0"/>
              <a:t>中的一个对象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smtClean="0"/>
              <a:t>tags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zh-CN" altLang="en-US" dirty="0" smtClean="0"/>
              <a:t>标签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smtClean="0"/>
              <a:t>stash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zh-CN" altLang="en-US" dirty="0" smtClean="0"/>
              <a:t>引用</a:t>
            </a:r>
            <a:r>
              <a:rPr lang="zh-CN" altLang="en-US" dirty="0"/>
              <a:t>一个还没有</a:t>
            </a:r>
            <a:r>
              <a:rPr lang="en-US" dirty="0"/>
              <a:t>committed</a:t>
            </a:r>
            <a:r>
              <a:rPr lang="zh-CN" altLang="en-US" dirty="0"/>
              <a:t>的一个对象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smtClean="0"/>
              <a:t>meta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20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内部对象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702007"/>
            <a:ext cx="3436362" cy="39475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874" y="587432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首次提交后内部对象结构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72" y="1702007"/>
            <a:ext cx="3308034" cy="39519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33161" y="587432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第二次提交后内部对象结构</a:t>
            </a:r>
            <a:endParaRPr lang="en-US" dirty="0"/>
          </a:p>
        </p:txBody>
      </p:sp>
      <p:sp>
        <p:nvSpPr>
          <p:cNvPr id="8" name="右箭头 7"/>
          <p:cNvSpPr/>
          <p:nvPr/>
        </p:nvSpPr>
        <p:spPr>
          <a:xfrm>
            <a:off x="4442691" y="3232727"/>
            <a:ext cx="1653309" cy="591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4675755" y="334362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89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初级（快速上手）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	简介</a:t>
            </a:r>
          </a:p>
          <a:p>
            <a:r>
              <a:rPr lang="zh-CN" altLang="en-US" dirty="0"/>
              <a:t>	导入新项目</a:t>
            </a:r>
          </a:p>
          <a:p>
            <a:r>
              <a:rPr lang="zh-CN" altLang="en-US" dirty="0"/>
              <a:t>	做一些变更</a:t>
            </a:r>
          </a:p>
          <a:p>
            <a:r>
              <a:rPr lang="zh-CN" altLang="en-US" dirty="0"/>
              <a:t>	跟踪是文件内容非文件</a:t>
            </a:r>
          </a:p>
          <a:p>
            <a:r>
              <a:rPr lang="zh-CN" altLang="en-US" dirty="0"/>
              <a:t>	查看项目历史</a:t>
            </a:r>
          </a:p>
          <a:p>
            <a:r>
              <a:rPr lang="zh-CN" altLang="en-US" dirty="0"/>
              <a:t>	分支管理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分支</a:t>
            </a:r>
            <a:r>
              <a:rPr lang="zh-CN" altLang="en-US" dirty="0"/>
              <a:t>仅是对一个</a:t>
            </a:r>
            <a:r>
              <a:rPr lang="en-US" altLang="zh-CN" dirty="0"/>
              <a:t>commit</a:t>
            </a:r>
            <a:r>
              <a:rPr lang="zh-CN" altLang="en-US" dirty="0"/>
              <a:t>的引用</a:t>
            </a:r>
          </a:p>
          <a:p>
            <a:r>
              <a:rPr lang="zh-CN" altLang="en-US" dirty="0"/>
              <a:t>	开发协作</a:t>
            </a:r>
          </a:p>
          <a:p>
            <a:r>
              <a:rPr lang="zh-CN" altLang="en-US" dirty="0"/>
              <a:t>	勘查历史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2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3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4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5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6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2171</Words>
  <Application>Microsoft Office PowerPoint</Application>
  <PresentationFormat>宽屏</PresentationFormat>
  <Paragraphs>459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Microsoft YaHei UI</vt:lpstr>
      <vt:lpstr>宋体</vt:lpstr>
      <vt:lpstr>Microsoft YaHei</vt:lpstr>
      <vt:lpstr>Arial</vt:lpstr>
      <vt:lpstr>Calibri</vt:lpstr>
      <vt:lpstr>Century Gothic</vt:lpstr>
      <vt:lpstr>Wingdings 3</vt:lpstr>
      <vt:lpstr>离子</vt:lpstr>
      <vt:lpstr>科学使用GIT</vt:lpstr>
      <vt:lpstr>课程目标</vt:lpstr>
      <vt:lpstr>GIT背景</vt:lpstr>
      <vt:lpstr>GIT相关软件工具</vt:lpstr>
      <vt:lpstr>基本理论- git库目录</vt:lpstr>
      <vt:lpstr>基本理论- git数据结构 </vt:lpstr>
      <vt:lpstr>基本理论 – 理解引用 </vt:lpstr>
      <vt:lpstr>Git内部对象</vt:lpstr>
      <vt:lpstr>初级（快速上手）</vt:lpstr>
      <vt:lpstr>日常使用 – 图解1</vt:lpstr>
      <vt:lpstr>日常使用 – 图解2</vt:lpstr>
      <vt:lpstr>一、新建代码库</vt:lpstr>
      <vt:lpstr>二、配置 </vt:lpstr>
      <vt:lpstr>三、增加/删除文件</vt:lpstr>
      <vt:lpstr>四、代码提交</vt:lpstr>
      <vt:lpstr>五、分支 </vt:lpstr>
      <vt:lpstr>六、标签</vt:lpstr>
      <vt:lpstr>七、查看信息 </vt:lpstr>
      <vt:lpstr>Git 引用版本的一些注意</vt:lpstr>
      <vt:lpstr>八、远程同步</vt:lpstr>
      <vt:lpstr>九、撤销 </vt:lpstr>
      <vt:lpstr>理解三棵树</vt:lpstr>
      <vt:lpstr>Git diff内部对象图解</vt:lpstr>
      <vt:lpstr>分支合并(普通) – merge两种合并类型 </vt:lpstr>
      <vt:lpstr>分支合并(挑选) - cherry-pick </vt:lpstr>
      <vt:lpstr>分支合并(重放) - rebase</vt:lpstr>
      <vt:lpstr>Git reset内部对象图解</vt:lpstr>
      <vt:lpstr>分支管控流程 - gitflow 基于归并的解决方案，基于merge非rebase</vt:lpstr>
      <vt:lpstr>流程演化 – 人少团队</vt:lpstr>
      <vt:lpstr>流程演化 – 多人团队 - feature分支(branch源于develop分支，最终合并回develop分支)</vt:lpstr>
      <vt:lpstr>流程演化 – 多人团队 - release（pre-master）分支（源于develop ，最终会合并到 develop 分支和 master 分支） </vt:lpstr>
      <vt:lpstr>流程演化 – 多人团队 - hotfix分支(hotfix 分支用来修复线上 bug，源于master分支，最终合并回develop以及master分支)</vt:lpstr>
      <vt:lpstr>gitflow相关命令（了解即可）</vt:lpstr>
      <vt:lpstr>学习资源 </vt:lpstr>
      <vt:lpstr>Next 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2017-08-23T13:30:05Z</dcterms:created>
  <dcterms:modified xsi:type="dcterms:W3CDTF">2017-09-18T05:55:54Z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