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67" r:id="rId2"/>
    <p:sldId id="268" r:id="rId3"/>
    <p:sldId id="269" r:id="rId4"/>
    <p:sldId id="266" r:id="rId5"/>
    <p:sldId id="257" r:id="rId6"/>
    <p:sldId id="258" r:id="rId7"/>
    <p:sldId id="259" r:id="rId8"/>
    <p:sldId id="260" r:id="rId9"/>
    <p:sldId id="261" r:id="rId10"/>
    <p:sldId id="286" r:id="rId11"/>
    <p:sldId id="287" r:id="rId12"/>
    <p:sldId id="288" r:id="rId13"/>
    <p:sldId id="289" r:id="rId14"/>
    <p:sldId id="290" r:id="rId15"/>
    <p:sldId id="291" r:id="rId16"/>
    <p:sldId id="292" r:id="rId17"/>
    <p:sldId id="293" r:id="rId18"/>
    <p:sldId id="294" r:id="rId19"/>
    <p:sldId id="295" r:id="rId20"/>
    <p:sldId id="263" r:id="rId21"/>
    <p:sldId id="271" r:id="rId22"/>
    <p:sldId id="272" r:id="rId23"/>
    <p:sldId id="273" r:id="rId24"/>
    <p:sldId id="274" r:id="rId25"/>
    <p:sldId id="275" r:id="rId26"/>
    <p:sldId id="276" r:id="rId27"/>
    <p:sldId id="283" r:id="rId28"/>
    <p:sldId id="277" r:id="rId29"/>
    <p:sldId id="278" r:id="rId30"/>
    <p:sldId id="279" r:id="rId31"/>
    <p:sldId id="280" r:id="rId32"/>
    <p:sldId id="281" r:id="rId33"/>
    <p:sldId id="282" r:id="rId34"/>
    <p:sldId id="284" r:id="rId35"/>
    <p:sldId id="285" r:id="rId36"/>
    <p:sldId id="264"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38" d="100"/>
          <a:sy n="38" d="100"/>
        </p:scale>
        <p:origin x="56" y="6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C6D29E-FB0C-46F8-ADAF-450C051751D5}"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6D6E6-D1BF-4553-B4BE-3BA32E2CCBF8}" type="slidenum">
              <a:rPr lang="en-US" smtClean="0"/>
              <a:t>‹#›</a:t>
            </a:fld>
            <a:endParaRPr lang="en-US"/>
          </a:p>
        </p:txBody>
      </p:sp>
    </p:spTree>
    <p:extLst>
      <p:ext uri="{BB962C8B-B14F-4D97-AF65-F5344CB8AC3E}">
        <p14:creationId xmlns:p14="http://schemas.microsoft.com/office/powerpoint/2010/main" val="1168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DC6D29E-FB0C-46F8-ADAF-450C051751D5}"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6D6E6-D1BF-4553-B4BE-3BA32E2CCBF8}" type="slidenum">
              <a:rPr lang="en-US" smtClean="0"/>
              <a:t>‹#›</a:t>
            </a:fld>
            <a:endParaRPr lang="en-US"/>
          </a:p>
        </p:txBody>
      </p:sp>
    </p:spTree>
    <p:extLst>
      <p:ext uri="{BB962C8B-B14F-4D97-AF65-F5344CB8AC3E}">
        <p14:creationId xmlns:p14="http://schemas.microsoft.com/office/powerpoint/2010/main" val="931113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DC6D29E-FB0C-46F8-ADAF-450C051751D5}"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6D6E6-D1BF-4553-B4BE-3BA32E2CCBF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064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DC6D29E-FB0C-46F8-ADAF-450C051751D5}"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6D6E6-D1BF-4553-B4BE-3BA32E2CCBF8}" type="slidenum">
              <a:rPr lang="en-US" smtClean="0"/>
              <a:t>‹#›</a:t>
            </a:fld>
            <a:endParaRPr lang="en-US"/>
          </a:p>
        </p:txBody>
      </p:sp>
    </p:spTree>
    <p:extLst>
      <p:ext uri="{BB962C8B-B14F-4D97-AF65-F5344CB8AC3E}">
        <p14:creationId xmlns:p14="http://schemas.microsoft.com/office/powerpoint/2010/main" val="2206419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DC6D29E-FB0C-46F8-ADAF-450C051751D5}"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6D6E6-D1BF-4553-B4BE-3BA32E2CCBF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78609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DC6D29E-FB0C-46F8-ADAF-450C051751D5}"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6D6E6-D1BF-4553-B4BE-3BA32E2CCBF8}" type="slidenum">
              <a:rPr lang="en-US" smtClean="0"/>
              <a:t>‹#›</a:t>
            </a:fld>
            <a:endParaRPr lang="en-US"/>
          </a:p>
        </p:txBody>
      </p:sp>
    </p:spTree>
    <p:extLst>
      <p:ext uri="{BB962C8B-B14F-4D97-AF65-F5344CB8AC3E}">
        <p14:creationId xmlns:p14="http://schemas.microsoft.com/office/powerpoint/2010/main" val="1124870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C6D29E-FB0C-46F8-ADAF-450C051751D5}"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6D6E6-D1BF-4553-B4BE-3BA32E2CCBF8}" type="slidenum">
              <a:rPr lang="en-US" smtClean="0"/>
              <a:t>‹#›</a:t>
            </a:fld>
            <a:endParaRPr lang="en-US"/>
          </a:p>
        </p:txBody>
      </p:sp>
    </p:spTree>
    <p:extLst>
      <p:ext uri="{BB962C8B-B14F-4D97-AF65-F5344CB8AC3E}">
        <p14:creationId xmlns:p14="http://schemas.microsoft.com/office/powerpoint/2010/main" val="28027187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C6D29E-FB0C-46F8-ADAF-450C051751D5}"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6D6E6-D1BF-4553-B4BE-3BA32E2CCBF8}" type="slidenum">
              <a:rPr lang="en-US" smtClean="0"/>
              <a:t>‹#›</a:t>
            </a:fld>
            <a:endParaRPr lang="en-US"/>
          </a:p>
        </p:txBody>
      </p:sp>
    </p:spTree>
    <p:extLst>
      <p:ext uri="{BB962C8B-B14F-4D97-AF65-F5344CB8AC3E}">
        <p14:creationId xmlns:p14="http://schemas.microsoft.com/office/powerpoint/2010/main" val="2847890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C6D29E-FB0C-46F8-ADAF-450C051751D5}"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6D6E6-D1BF-4553-B4BE-3BA32E2CCBF8}" type="slidenum">
              <a:rPr lang="en-US" smtClean="0"/>
              <a:t>‹#›</a:t>
            </a:fld>
            <a:endParaRPr lang="en-US"/>
          </a:p>
        </p:txBody>
      </p:sp>
    </p:spTree>
    <p:extLst>
      <p:ext uri="{BB962C8B-B14F-4D97-AF65-F5344CB8AC3E}">
        <p14:creationId xmlns:p14="http://schemas.microsoft.com/office/powerpoint/2010/main" val="1065385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DC6D29E-FB0C-46F8-ADAF-450C051751D5}"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6D6E6-D1BF-4553-B4BE-3BA32E2CCBF8}" type="slidenum">
              <a:rPr lang="en-US" smtClean="0"/>
              <a:t>‹#›</a:t>
            </a:fld>
            <a:endParaRPr lang="en-US"/>
          </a:p>
        </p:txBody>
      </p:sp>
    </p:spTree>
    <p:extLst>
      <p:ext uri="{BB962C8B-B14F-4D97-AF65-F5344CB8AC3E}">
        <p14:creationId xmlns:p14="http://schemas.microsoft.com/office/powerpoint/2010/main" val="745456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C6D29E-FB0C-46F8-ADAF-450C051751D5}" type="datetimeFigureOut">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36D6E6-D1BF-4553-B4BE-3BA32E2CCBF8}" type="slidenum">
              <a:rPr lang="en-US" smtClean="0"/>
              <a:t>‹#›</a:t>
            </a:fld>
            <a:endParaRPr lang="en-US"/>
          </a:p>
        </p:txBody>
      </p:sp>
    </p:spTree>
    <p:extLst>
      <p:ext uri="{BB962C8B-B14F-4D97-AF65-F5344CB8AC3E}">
        <p14:creationId xmlns:p14="http://schemas.microsoft.com/office/powerpoint/2010/main" val="4216862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C6D29E-FB0C-46F8-ADAF-450C051751D5}" type="datetimeFigureOut">
              <a:rPr lang="en-US" smtClean="0"/>
              <a:t>4/18/2021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36D6E6-D1BF-4553-B4BE-3BA32E2CCBF8}" type="slidenum">
              <a:rPr lang="en-US" smtClean="0"/>
              <a:t>‹#›</a:t>
            </a:fld>
            <a:endParaRPr lang="en-US"/>
          </a:p>
        </p:txBody>
      </p:sp>
    </p:spTree>
    <p:extLst>
      <p:ext uri="{BB962C8B-B14F-4D97-AF65-F5344CB8AC3E}">
        <p14:creationId xmlns:p14="http://schemas.microsoft.com/office/powerpoint/2010/main" val="3347075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C6D29E-FB0C-46F8-ADAF-450C051751D5}" type="datetimeFigureOut">
              <a:rPr lang="en-US" smtClean="0"/>
              <a:t>4/18/2021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36D6E6-D1BF-4553-B4BE-3BA32E2CCBF8}" type="slidenum">
              <a:rPr lang="en-US" smtClean="0"/>
              <a:t>‹#›</a:t>
            </a:fld>
            <a:endParaRPr lang="en-US"/>
          </a:p>
        </p:txBody>
      </p:sp>
    </p:spTree>
    <p:extLst>
      <p:ext uri="{BB962C8B-B14F-4D97-AF65-F5344CB8AC3E}">
        <p14:creationId xmlns:p14="http://schemas.microsoft.com/office/powerpoint/2010/main" val="385487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C6D29E-FB0C-46F8-ADAF-450C051751D5}" type="datetimeFigureOut">
              <a:rPr lang="en-US" smtClean="0"/>
              <a:t>4/18/2021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36D6E6-D1BF-4553-B4BE-3BA32E2CCBF8}" type="slidenum">
              <a:rPr lang="en-US" smtClean="0"/>
              <a:t>‹#›</a:t>
            </a:fld>
            <a:endParaRPr lang="en-US"/>
          </a:p>
        </p:txBody>
      </p:sp>
    </p:spTree>
    <p:extLst>
      <p:ext uri="{BB962C8B-B14F-4D97-AF65-F5344CB8AC3E}">
        <p14:creationId xmlns:p14="http://schemas.microsoft.com/office/powerpoint/2010/main" val="177653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DC6D29E-FB0C-46F8-ADAF-450C051751D5}" type="datetimeFigureOut">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36D6E6-D1BF-4553-B4BE-3BA32E2CCBF8}" type="slidenum">
              <a:rPr lang="en-US" smtClean="0"/>
              <a:t>‹#›</a:t>
            </a:fld>
            <a:endParaRPr lang="en-US"/>
          </a:p>
        </p:txBody>
      </p:sp>
    </p:spTree>
    <p:extLst>
      <p:ext uri="{BB962C8B-B14F-4D97-AF65-F5344CB8AC3E}">
        <p14:creationId xmlns:p14="http://schemas.microsoft.com/office/powerpoint/2010/main" val="1298425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DC6D29E-FB0C-46F8-ADAF-450C051751D5}" type="datetimeFigureOut">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36D6E6-D1BF-4553-B4BE-3BA32E2CCBF8}" type="slidenum">
              <a:rPr lang="en-US" smtClean="0"/>
              <a:t>‹#›</a:t>
            </a:fld>
            <a:endParaRPr lang="en-US"/>
          </a:p>
        </p:txBody>
      </p:sp>
    </p:spTree>
    <p:extLst>
      <p:ext uri="{BB962C8B-B14F-4D97-AF65-F5344CB8AC3E}">
        <p14:creationId xmlns:p14="http://schemas.microsoft.com/office/powerpoint/2010/main" val="21557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C6D29E-FB0C-46F8-ADAF-450C051751D5}" type="datetimeFigureOut">
              <a:rPr lang="en-US" smtClean="0"/>
              <a:t>4/18/2021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736D6E6-D1BF-4553-B4BE-3BA32E2CCBF8}" type="slidenum">
              <a:rPr lang="en-US" smtClean="0"/>
              <a:t>‹#›</a:t>
            </a:fld>
            <a:endParaRPr lang="en-US"/>
          </a:p>
        </p:txBody>
      </p:sp>
    </p:spTree>
    <p:extLst>
      <p:ext uri="{BB962C8B-B14F-4D97-AF65-F5344CB8AC3E}">
        <p14:creationId xmlns:p14="http://schemas.microsoft.com/office/powerpoint/2010/main" val="184467677"/>
      </p:ext>
    </p:extLst>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7148" y="3516743"/>
            <a:ext cx="7766936" cy="1646302"/>
          </a:xfrm>
        </p:spPr>
        <p:txBody>
          <a:bodyPr/>
          <a:lstStyle/>
          <a:p>
            <a:pPr algn="ctr"/>
            <a:r>
              <a:rPr lang="en-US" sz="11500" dirty="0"/>
              <a:t>BALANCED TREES</a:t>
            </a:r>
          </a:p>
        </p:txBody>
      </p:sp>
    </p:spTree>
    <p:extLst>
      <p:ext uri="{BB962C8B-B14F-4D97-AF65-F5344CB8AC3E}">
        <p14:creationId xmlns:p14="http://schemas.microsoft.com/office/powerpoint/2010/main" val="2269753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AVL tree (balanced BST)</a:t>
            </a:r>
          </a:p>
        </p:txBody>
      </p:sp>
      <p:sp>
        <p:nvSpPr>
          <p:cNvPr id="3" name="Content Placeholder 2"/>
          <p:cNvSpPr>
            <a:spLocks noGrp="1"/>
          </p:cNvSpPr>
          <p:nvPr>
            <p:ph idx="1"/>
          </p:nvPr>
        </p:nvSpPr>
        <p:spPr>
          <a:xfrm>
            <a:off x="457946" y="1301576"/>
            <a:ext cx="11029615" cy="3678303"/>
          </a:xfrm>
        </p:spPr>
        <p:txBody>
          <a:bodyPr anchor="t">
            <a:normAutofit/>
          </a:bodyPr>
          <a:lstStyle/>
          <a:p>
            <a:pPr marL="0" indent="0">
              <a:buNone/>
            </a:pPr>
            <a:r>
              <a:rPr lang="en-US" sz="2800" dirty="0"/>
              <a:t>An </a:t>
            </a:r>
            <a:r>
              <a:rPr lang="en-US" sz="2800" b="1" dirty="0">
                <a:solidFill>
                  <a:srgbClr val="FF0000"/>
                </a:solidFill>
              </a:rPr>
              <a:t>AVL Tree </a:t>
            </a:r>
            <a:r>
              <a:rPr lang="en-US" sz="2800" dirty="0"/>
              <a:t>is a </a:t>
            </a:r>
            <a:r>
              <a:rPr lang="en-US" sz="2800" b="1" dirty="0">
                <a:solidFill>
                  <a:srgbClr val="0070C0"/>
                </a:solidFill>
              </a:rPr>
              <a:t>Binary Search Tree (BST) </a:t>
            </a:r>
            <a:r>
              <a:rPr lang="en-US" sz="2800" dirty="0"/>
              <a:t>in which the Balance Factor of every node is either 0, 1, or -1.</a:t>
            </a:r>
          </a:p>
        </p:txBody>
      </p:sp>
      <p:pic>
        <p:nvPicPr>
          <p:cNvPr id="4" name="Picture 3"/>
          <p:cNvPicPr>
            <a:picLocks noChangeAspect="1"/>
          </p:cNvPicPr>
          <p:nvPr/>
        </p:nvPicPr>
        <p:blipFill rotWithShape="1">
          <a:blip r:embed="rId2"/>
          <a:srcRect b="7508"/>
          <a:stretch/>
        </p:blipFill>
        <p:spPr>
          <a:xfrm>
            <a:off x="1896941" y="2497700"/>
            <a:ext cx="7944118" cy="3756242"/>
          </a:xfrm>
          <a:prstGeom prst="rect">
            <a:avLst/>
          </a:prstGeom>
        </p:spPr>
      </p:pic>
    </p:spTree>
    <p:extLst>
      <p:ext uri="{BB962C8B-B14F-4D97-AF65-F5344CB8AC3E}">
        <p14:creationId xmlns:p14="http://schemas.microsoft.com/office/powerpoint/2010/main" val="738278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AVL or not?</a:t>
            </a:r>
          </a:p>
        </p:txBody>
      </p:sp>
      <p:pic>
        <p:nvPicPr>
          <p:cNvPr id="4" name="Content Placeholder 3"/>
          <p:cNvPicPr>
            <a:picLocks noGrp="1" noChangeAspect="1"/>
          </p:cNvPicPr>
          <p:nvPr>
            <p:ph idx="1"/>
          </p:nvPr>
        </p:nvPicPr>
        <p:blipFill>
          <a:blip r:embed="rId2"/>
          <a:stretch>
            <a:fillRect/>
          </a:stretch>
        </p:blipFill>
        <p:spPr>
          <a:xfrm>
            <a:off x="1528618" y="1359591"/>
            <a:ext cx="9156931" cy="4908595"/>
          </a:xfrm>
          <a:prstGeom prst="rect">
            <a:avLst/>
          </a:prstGeom>
        </p:spPr>
      </p:pic>
    </p:spTree>
    <p:extLst>
      <p:ext uri="{BB962C8B-B14F-4D97-AF65-F5344CB8AC3E}">
        <p14:creationId xmlns:p14="http://schemas.microsoft.com/office/powerpoint/2010/main" val="63845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stretch>
            <a:fillRect/>
          </a:stretch>
        </p:blipFill>
        <p:spPr>
          <a:xfrm>
            <a:off x="5505719" y="75528"/>
            <a:ext cx="6484512" cy="6618155"/>
          </a:xfrm>
          <a:prstGeom prst="rect">
            <a:avLst/>
          </a:prstGeom>
        </p:spPr>
      </p:pic>
      <p:sp>
        <p:nvSpPr>
          <p:cNvPr id="3" name="TextBox 2"/>
          <p:cNvSpPr txBox="1"/>
          <p:nvPr/>
        </p:nvSpPr>
        <p:spPr>
          <a:xfrm>
            <a:off x="457200" y="1242812"/>
            <a:ext cx="4707228" cy="3970318"/>
          </a:xfrm>
          <a:prstGeom prst="rect">
            <a:avLst/>
          </a:prstGeom>
          <a:noFill/>
        </p:spPr>
        <p:txBody>
          <a:bodyPr wrap="square" rtlCol="0">
            <a:spAutoFit/>
          </a:bodyPr>
          <a:lstStyle/>
          <a:p>
            <a:r>
              <a:rPr lang="en-US" sz="2800" dirty="0"/>
              <a:t>Keep an AVL Tree balanced by doing </a:t>
            </a:r>
            <a:r>
              <a:rPr lang="en-US" sz="2800" b="1" dirty="0">
                <a:solidFill>
                  <a:srgbClr val="FF0000"/>
                </a:solidFill>
              </a:rPr>
              <a:t>ROTATIONS</a:t>
            </a:r>
            <a:r>
              <a:rPr lang="en-US" sz="2800" dirty="0"/>
              <a:t> when a node has a balance factor other than 0, 1, or -1. </a:t>
            </a:r>
          </a:p>
          <a:p>
            <a:endParaRPr lang="en-US" sz="2800" dirty="0"/>
          </a:p>
          <a:p>
            <a:r>
              <a:rPr lang="en-US" sz="2800" dirty="0"/>
              <a:t>There are four types of rotations – two are single rotations and two are double rotations.</a:t>
            </a:r>
          </a:p>
        </p:txBody>
      </p:sp>
    </p:spTree>
    <p:extLst>
      <p:ext uri="{BB962C8B-B14F-4D97-AF65-F5344CB8AC3E}">
        <p14:creationId xmlns:p14="http://schemas.microsoft.com/office/powerpoint/2010/main" val="2544956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Right rotation</a:t>
            </a:r>
          </a:p>
        </p:txBody>
      </p:sp>
      <p:pic>
        <p:nvPicPr>
          <p:cNvPr id="4" name="Content Placeholder 3"/>
          <p:cNvPicPr>
            <a:picLocks noGrp="1" noChangeAspect="1"/>
          </p:cNvPicPr>
          <p:nvPr>
            <p:ph idx="1"/>
          </p:nvPr>
        </p:nvPicPr>
        <p:blipFill>
          <a:blip r:embed="rId2"/>
          <a:stretch>
            <a:fillRect/>
          </a:stretch>
        </p:blipFill>
        <p:spPr>
          <a:xfrm>
            <a:off x="1411172" y="1741618"/>
            <a:ext cx="9458325" cy="3238500"/>
          </a:xfrm>
          <a:prstGeom prst="rect">
            <a:avLst/>
          </a:prstGeom>
        </p:spPr>
      </p:pic>
    </p:spTree>
    <p:extLst>
      <p:ext uri="{BB962C8B-B14F-4D97-AF65-F5344CB8AC3E}">
        <p14:creationId xmlns:p14="http://schemas.microsoft.com/office/powerpoint/2010/main" val="361793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Left rotation</a:t>
            </a:r>
          </a:p>
        </p:txBody>
      </p:sp>
      <p:pic>
        <p:nvPicPr>
          <p:cNvPr id="4" name="Content Placeholder 3"/>
          <p:cNvPicPr>
            <a:picLocks noGrp="1" noChangeAspect="1"/>
          </p:cNvPicPr>
          <p:nvPr>
            <p:ph idx="1"/>
          </p:nvPr>
        </p:nvPicPr>
        <p:blipFill>
          <a:blip r:embed="rId2"/>
          <a:stretch>
            <a:fillRect/>
          </a:stretch>
        </p:blipFill>
        <p:spPr>
          <a:xfrm>
            <a:off x="971633" y="1603560"/>
            <a:ext cx="10515600" cy="3390900"/>
          </a:xfrm>
          <a:prstGeom prst="rect">
            <a:avLst/>
          </a:prstGeom>
        </p:spPr>
      </p:pic>
    </p:spTree>
    <p:extLst>
      <p:ext uri="{BB962C8B-B14F-4D97-AF65-F5344CB8AC3E}">
        <p14:creationId xmlns:p14="http://schemas.microsoft.com/office/powerpoint/2010/main" val="1885828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Left-Right rotation</a:t>
            </a:r>
          </a:p>
        </p:txBody>
      </p:sp>
      <p:pic>
        <p:nvPicPr>
          <p:cNvPr id="6" name="Content Placeholder 5"/>
          <p:cNvPicPr>
            <a:picLocks noGrp="1" noChangeAspect="1"/>
          </p:cNvPicPr>
          <p:nvPr>
            <p:ph idx="1"/>
          </p:nvPr>
        </p:nvPicPr>
        <p:blipFill>
          <a:blip r:embed="rId2"/>
          <a:stretch>
            <a:fillRect/>
          </a:stretch>
        </p:blipFill>
        <p:spPr>
          <a:xfrm>
            <a:off x="740067" y="1447479"/>
            <a:ext cx="10830344" cy="4277531"/>
          </a:xfrm>
          <a:prstGeom prst="rect">
            <a:avLst/>
          </a:prstGeom>
        </p:spPr>
      </p:pic>
    </p:spTree>
    <p:extLst>
      <p:ext uri="{BB962C8B-B14F-4D97-AF65-F5344CB8AC3E}">
        <p14:creationId xmlns:p14="http://schemas.microsoft.com/office/powerpoint/2010/main" val="1394385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Right-left rotation</a:t>
            </a:r>
          </a:p>
        </p:txBody>
      </p:sp>
      <p:pic>
        <p:nvPicPr>
          <p:cNvPr id="4" name="Content Placeholder 3"/>
          <p:cNvPicPr>
            <a:picLocks noGrp="1" noChangeAspect="1"/>
          </p:cNvPicPr>
          <p:nvPr>
            <p:ph idx="1"/>
          </p:nvPr>
        </p:nvPicPr>
        <p:blipFill>
          <a:blip r:embed="rId2"/>
          <a:stretch>
            <a:fillRect/>
          </a:stretch>
        </p:blipFill>
        <p:spPr>
          <a:xfrm>
            <a:off x="677334" y="1467853"/>
            <a:ext cx="10935290" cy="4097226"/>
          </a:xfrm>
          <a:prstGeom prst="rect">
            <a:avLst/>
          </a:prstGeom>
        </p:spPr>
      </p:pic>
    </p:spTree>
    <p:extLst>
      <p:ext uri="{BB962C8B-B14F-4D97-AF65-F5344CB8AC3E}">
        <p14:creationId xmlns:p14="http://schemas.microsoft.com/office/powerpoint/2010/main" val="3383921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ROTATIONS FROM DEEPEST DEPTH</a:t>
            </a:r>
          </a:p>
        </p:txBody>
      </p:sp>
      <p:pic>
        <p:nvPicPr>
          <p:cNvPr id="4" name="Content Placeholder 3"/>
          <p:cNvPicPr>
            <a:picLocks noGrp="1" noChangeAspect="1"/>
          </p:cNvPicPr>
          <p:nvPr>
            <p:ph idx="1"/>
          </p:nvPr>
        </p:nvPicPr>
        <p:blipFill>
          <a:blip r:embed="rId2"/>
          <a:stretch>
            <a:fillRect/>
          </a:stretch>
        </p:blipFill>
        <p:spPr>
          <a:xfrm>
            <a:off x="1640003" y="1415752"/>
            <a:ext cx="9140402" cy="4728290"/>
          </a:xfrm>
          <a:prstGeom prst="rect">
            <a:avLst/>
          </a:prstGeom>
        </p:spPr>
      </p:pic>
    </p:spTree>
    <p:extLst>
      <p:ext uri="{BB962C8B-B14F-4D97-AF65-F5344CB8AC3E}">
        <p14:creationId xmlns:p14="http://schemas.microsoft.com/office/powerpoint/2010/main" val="2151747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practice</a:t>
            </a:r>
          </a:p>
        </p:txBody>
      </p:sp>
      <p:sp>
        <p:nvSpPr>
          <p:cNvPr id="3" name="Content Placeholder 2"/>
          <p:cNvSpPr>
            <a:spLocks noGrp="1"/>
          </p:cNvSpPr>
          <p:nvPr>
            <p:ph idx="1"/>
          </p:nvPr>
        </p:nvSpPr>
        <p:spPr>
          <a:xfrm>
            <a:off x="452403" y="1890721"/>
            <a:ext cx="11029615" cy="3678303"/>
          </a:xfrm>
        </p:spPr>
        <p:txBody>
          <a:bodyPr anchor="t">
            <a:normAutofit/>
          </a:bodyPr>
          <a:lstStyle/>
          <a:p>
            <a:pPr marL="0" indent="0">
              <a:buNone/>
            </a:pPr>
            <a:r>
              <a:rPr lang="en-US" sz="2800" dirty="0">
                <a:solidFill>
                  <a:schemeClr val="tx1"/>
                </a:solidFill>
              </a:rPr>
              <a:t>Construct an AVL tree by inserting the elements successively in a list with values 5, 6, 8, 3, 2, 4, 7.  </a:t>
            </a:r>
          </a:p>
          <a:p>
            <a:pPr marL="0" indent="0">
              <a:buNone/>
            </a:pPr>
            <a:r>
              <a:rPr lang="en-US" sz="2800" dirty="0">
                <a:solidFill>
                  <a:schemeClr val="tx1"/>
                </a:solidFill>
              </a:rPr>
              <a:t>Show each step including rotations.</a:t>
            </a:r>
          </a:p>
        </p:txBody>
      </p:sp>
    </p:spTree>
    <p:extLst>
      <p:ext uri="{BB962C8B-B14F-4D97-AF65-F5344CB8AC3E}">
        <p14:creationId xmlns:p14="http://schemas.microsoft.com/office/powerpoint/2010/main" val="4022552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49372" y="91494"/>
            <a:ext cx="11479873" cy="1184856"/>
          </a:xfrm>
          <a:prstGeom prst="rect">
            <a:avLst/>
          </a:prstGeom>
          <a:solidFill>
            <a:schemeClr val="bg2"/>
          </a:solidFill>
        </p:spPr>
        <p:txBody>
          <a:bodyPr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2800" dirty="0">
                <a:solidFill>
                  <a:schemeClr val="tx1"/>
                </a:solidFill>
              </a:rPr>
              <a:t>Construct an AVL tree by inserting the elements successively in a list with values 5, 6, 8, 3, 2, 4, 7.  Show each step including rotations.</a:t>
            </a:r>
          </a:p>
        </p:txBody>
      </p:sp>
      <p:pic>
        <p:nvPicPr>
          <p:cNvPr id="2" name="Picture 1"/>
          <p:cNvPicPr>
            <a:picLocks noChangeAspect="1"/>
          </p:cNvPicPr>
          <p:nvPr/>
        </p:nvPicPr>
        <p:blipFill>
          <a:blip r:embed="rId2"/>
          <a:stretch>
            <a:fillRect/>
          </a:stretch>
        </p:blipFill>
        <p:spPr>
          <a:xfrm>
            <a:off x="259225" y="1054677"/>
            <a:ext cx="11515725" cy="5581650"/>
          </a:xfrm>
          <a:prstGeom prst="rect">
            <a:avLst/>
          </a:prstGeom>
        </p:spPr>
      </p:pic>
    </p:spTree>
    <p:extLst>
      <p:ext uri="{BB962C8B-B14F-4D97-AF65-F5344CB8AC3E}">
        <p14:creationId xmlns:p14="http://schemas.microsoft.com/office/powerpoint/2010/main" val="3383146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n w="0"/>
                <a:effectLst>
                  <a:outerShdw blurRad="38100" dist="25400" dir="5400000" algn="ctr" rotWithShape="0">
                    <a:srgbClr val="6E747A">
                      <a:alpha val="43000"/>
                    </a:srgbClr>
                  </a:outerShdw>
                </a:effectLst>
              </a:rPr>
              <a:t>BALANCED TREES</a:t>
            </a:r>
          </a:p>
        </p:txBody>
      </p:sp>
      <p:pic>
        <p:nvPicPr>
          <p:cNvPr id="4" name="Content Placeholder 3" descr="Image result for balanced tre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7256" y="1576120"/>
            <a:ext cx="7729074" cy="4974033"/>
          </a:xfrm>
          <a:prstGeom prst="rect">
            <a:avLst/>
          </a:prstGeom>
          <a:solidFill>
            <a:schemeClr val="tx1"/>
          </a:solidFill>
          <a:extLst/>
        </p:spPr>
      </p:pic>
    </p:spTree>
    <p:extLst>
      <p:ext uri="{BB962C8B-B14F-4D97-AF65-F5344CB8AC3E}">
        <p14:creationId xmlns:p14="http://schemas.microsoft.com/office/powerpoint/2010/main" val="2151393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536" y="199053"/>
            <a:ext cx="8596668" cy="1320800"/>
          </a:xfrm>
        </p:spPr>
        <p:txBody>
          <a:bodyPr anchor="ctr"/>
          <a:lstStyle/>
          <a:p>
            <a:r>
              <a:rPr lang="en-US" dirty="0"/>
              <a:t>AVL TREE CODE EXAMPLE ONE</a:t>
            </a:r>
          </a:p>
        </p:txBody>
      </p:sp>
      <p:sp>
        <p:nvSpPr>
          <p:cNvPr id="3" name="Content Placeholder 2"/>
          <p:cNvSpPr>
            <a:spLocks noGrp="1"/>
          </p:cNvSpPr>
          <p:nvPr>
            <p:ph idx="1"/>
          </p:nvPr>
        </p:nvSpPr>
        <p:spPr>
          <a:xfrm>
            <a:off x="248125" y="1559697"/>
            <a:ext cx="10424423" cy="3880773"/>
          </a:xfrm>
        </p:spPr>
        <p:txBody>
          <a:bodyPr>
            <a:normAutofit fontScale="92500" lnSpcReduction="20000"/>
          </a:bodyPr>
          <a:lstStyle/>
          <a:p>
            <a:pPr marL="0" indent="0">
              <a:buNone/>
            </a:pPr>
            <a:r>
              <a:rPr lang="en-US" sz="3600" dirty="0"/>
              <a:t>This example uses a non-recursive algorithm</a:t>
            </a:r>
          </a:p>
          <a:p>
            <a:pPr marL="0" indent="0">
              <a:buNone/>
            </a:pPr>
            <a:r>
              <a:rPr lang="en-US" sz="3600" dirty="0"/>
              <a:t>for insert.</a:t>
            </a:r>
          </a:p>
          <a:p>
            <a:pPr marL="0" indent="0">
              <a:buNone/>
            </a:pPr>
            <a:endParaRPr lang="en-US" sz="3600" dirty="0"/>
          </a:p>
          <a:p>
            <a:r>
              <a:rPr lang="en-US" sz="3600" dirty="0" err="1"/>
              <a:t>TreeNode.h</a:t>
            </a:r>
            <a:r>
              <a:rPr lang="en-US" sz="3600" dirty="0"/>
              <a:t> </a:t>
            </a:r>
            <a:endParaRPr lang="en-US" sz="3600" dirty="0">
              <a:solidFill>
                <a:schemeClr val="accent5"/>
              </a:solidFill>
            </a:endParaRPr>
          </a:p>
          <a:p>
            <a:r>
              <a:rPr lang="en-US" sz="3600" dirty="0" err="1"/>
              <a:t>AVLTree.h</a:t>
            </a:r>
            <a:r>
              <a:rPr lang="en-US" sz="3600" dirty="0"/>
              <a:t> </a:t>
            </a:r>
            <a:r>
              <a:rPr lang="en-US" sz="3600" dirty="0">
                <a:solidFill>
                  <a:schemeClr val="accent5"/>
                </a:solidFill>
              </a:rPr>
              <a:t>(class AVL Tree)</a:t>
            </a:r>
          </a:p>
          <a:p>
            <a:r>
              <a:rPr lang="en-US" sz="3600" dirty="0"/>
              <a:t>DriverForAVLTree.cpp </a:t>
            </a:r>
            <a:r>
              <a:rPr lang="en-US" sz="3600" dirty="0">
                <a:solidFill>
                  <a:schemeClr val="accent5"/>
                </a:solidFill>
              </a:rPr>
              <a:t>(main function containing </a:t>
            </a:r>
            <a:r>
              <a:rPr lang="en-US" sz="3600" dirty="0" err="1">
                <a:solidFill>
                  <a:schemeClr val="accent5"/>
                </a:solidFill>
              </a:rPr>
              <a:t>AVLTree</a:t>
            </a:r>
            <a:r>
              <a:rPr lang="en-US" sz="3600" dirty="0">
                <a:solidFill>
                  <a:schemeClr val="accent5"/>
                </a:solidFill>
              </a:rPr>
              <a:t> object</a:t>
            </a:r>
          </a:p>
        </p:txBody>
      </p:sp>
    </p:spTree>
    <p:extLst>
      <p:ext uri="{BB962C8B-B14F-4D97-AF65-F5344CB8AC3E}">
        <p14:creationId xmlns:p14="http://schemas.microsoft.com/office/powerpoint/2010/main" val="1957694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536" y="199053"/>
            <a:ext cx="8596668" cy="1320800"/>
          </a:xfrm>
        </p:spPr>
        <p:txBody>
          <a:bodyPr anchor="ctr"/>
          <a:lstStyle/>
          <a:p>
            <a:r>
              <a:rPr lang="en-US" dirty="0"/>
              <a:t>AVL TREE CODE EXAMPLE TWO</a:t>
            </a:r>
          </a:p>
        </p:txBody>
      </p:sp>
      <p:sp>
        <p:nvSpPr>
          <p:cNvPr id="3" name="Content Placeholder 2"/>
          <p:cNvSpPr>
            <a:spLocks noGrp="1"/>
          </p:cNvSpPr>
          <p:nvPr>
            <p:ph idx="1"/>
          </p:nvPr>
        </p:nvSpPr>
        <p:spPr>
          <a:xfrm>
            <a:off x="248125" y="1559697"/>
            <a:ext cx="10424423" cy="3880773"/>
          </a:xfrm>
        </p:spPr>
        <p:txBody>
          <a:bodyPr>
            <a:normAutofit fontScale="92500" lnSpcReduction="10000"/>
          </a:bodyPr>
          <a:lstStyle/>
          <a:p>
            <a:pPr marL="0" indent="0">
              <a:buNone/>
            </a:pPr>
            <a:r>
              <a:rPr lang="en-US" sz="3600" dirty="0"/>
              <a:t>This example uses a recursive algorithm for insertions.</a:t>
            </a:r>
            <a:br>
              <a:rPr lang="en-US" sz="3600" dirty="0"/>
            </a:br>
            <a:endParaRPr lang="en-US" sz="3600" dirty="0"/>
          </a:p>
          <a:p>
            <a:r>
              <a:rPr lang="en-US" sz="3600" dirty="0" err="1"/>
              <a:t>TreeNode.h</a:t>
            </a:r>
            <a:r>
              <a:rPr lang="en-US" sz="3600" dirty="0"/>
              <a:t> </a:t>
            </a:r>
            <a:endParaRPr lang="en-US" sz="3600" dirty="0">
              <a:solidFill>
                <a:schemeClr val="accent5"/>
              </a:solidFill>
            </a:endParaRPr>
          </a:p>
          <a:p>
            <a:r>
              <a:rPr lang="en-US" sz="3600" dirty="0" err="1"/>
              <a:t>AVLTree.h</a:t>
            </a:r>
            <a:r>
              <a:rPr lang="en-US" sz="3600" dirty="0"/>
              <a:t> </a:t>
            </a:r>
            <a:r>
              <a:rPr lang="en-US" sz="3600" dirty="0">
                <a:solidFill>
                  <a:schemeClr val="accent5"/>
                </a:solidFill>
              </a:rPr>
              <a:t>(class AVL Tree)</a:t>
            </a:r>
          </a:p>
          <a:p>
            <a:r>
              <a:rPr lang="en-US" sz="3600" dirty="0"/>
              <a:t>DriverForAVLTree.cpp </a:t>
            </a:r>
            <a:r>
              <a:rPr lang="en-US" sz="3600" dirty="0">
                <a:solidFill>
                  <a:schemeClr val="accent5"/>
                </a:solidFill>
              </a:rPr>
              <a:t>(main function containing </a:t>
            </a:r>
            <a:r>
              <a:rPr lang="en-US" sz="3600" dirty="0" err="1">
                <a:solidFill>
                  <a:schemeClr val="accent5"/>
                </a:solidFill>
              </a:rPr>
              <a:t>AVLTree</a:t>
            </a:r>
            <a:r>
              <a:rPr lang="en-US" sz="3600" dirty="0">
                <a:solidFill>
                  <a:schemeClr val="accent5"/>
                </a:solidFill>
              </a:rPr>
              <a:t> object</a:t>
            </a:r>
          </a:p>
        </p:txBody>
      </p:sp>
    </p:spTree>
    <p:extLst>
      <p:ext uri="{BB962C8B-B14F-4D97-AF65-F5344CB8AC3E}">
        <p14:creationId xmlns:p14="http://schemas.microsoft.com/office/powerpoint/2010/main" val="1138834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637" y="2141309"/>
            <a:ext cx="8596668" cy="1826581"/>
          </a:xfrm>
        </p:spPr>
        <p:txBody>
          <a:bodyPr>
            <a:normAutofit/>
          </a:bodyPr>
          <a:lstStyle/>
          <a:p>
            <a:r>
              <a:rPr lang="en-US" sz="7200" dirty="0"/>
              <a:t>RED-BLACK Tree</a:t>
            </a:r>
          </a:p>
        </p:txBody>
      </p:sp>
    </p:spTree>
    <p:extLst>
      <p:ext uri="{BB962C8B-B14F-4D97-AF65-F5344CB8AC3E}">
        <p14:creationId xmlns:p14="http://schemas.microsoft.com/office/powerpoint/2010/main" val="3838736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71" y="139810"/>
            <a:ext cx="8596668" cy="1320800"/>
          </a:xfrm>
        </p:spPr>
        <p:txBody>
          <a:bodyPr anchor="ctr"/>
          <a:lstStyle/>
          <a:p>
            <a:r>
              <a:rPr lang="en-US" dirty="0"/>
              <a:t>RED-BLACK TREE RULES</a:t>
            </a:r>
          </a:p>
        </p:txBody>
      </p:sp>
      <p:sp>
        <p:nvSpPr>
          <p:cNvPr id="3" name="Content Placeholder 2"/>
          <p:cNvSpPr>
            <a:spLocks noGrp="1"/>
          </p:cNvSpPr>
          <p:nvPr>
            <p:ph idx="1"/>
          </p:nvPr>
        </p:nvSpPr>
        <p:spPr>
          <a:xfrm>
            <a:off x="145071" y="1144025"/>
            <a:ext cx="9551664" cy="3880773"/>
          </a:xfrm>
        </p:spPr>
        <p:txBody>
          <a:bodyPr>
            <a:noAutofit/>
          </a:bodyPr>
          <a:lstStyle/>
          <a:p>
            <a:r>
              <a:rPr lang="en-US" sz="2800" dirty="0"/>
              <a:t>A red-black tree is a Binary Search Tree (BST).</a:t>
            </a:r>
          </a:p>
          <a:p>
            <a:r>
              <a:rPr lang="en-US" sz="2800" dirty="0"/>
              <a:t>Every node is colored either red or black.</a:t>
            </a:r>
          </a:p>
          <a:p>
            <a:r>
              <a:rPr lang="en-US" sz="2800" dirty="0"/>
              <a:t>The root node is black.</a:t>
            </a:r>
          </a:p>
          <a:p>
            <a:r>
              <a:rPr lang="en-US" sz="2800" dirty="0"/>
              <a:t>A red node’s children cannot be red.</a:t>
            </a:r>
          </a:p>
          <a:p>
            <a:r>
              <a:rPr lang="en-US" sz="2800" dirty="0"/>
              <a:t>A null child is considered to be a black leaf node.</a:t>
            </a:r>
          </a:p>
        </p:txBody>
      </p:sp>
      <p:pic>
        <p:nvPicPr>
          <p:cNvPr id="1027" name="Picture 3" descr="C:\Users\acrockett\AppData\Local\Packages\Microsoft.Office.OneNote_8wekyb3d8bbwe\TempState\msohtmlclip\clip_image00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563" b="3388"/>
          <a:stretch/>
        </p:blipFill>
        <p:spPr bwMode="auto">
          <a:xfrm>
            <a:off x="1142067" y="3997234"/>
            <a:ext cx="7182860" cy="2578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951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71" y="206991"/>
            <a:ext cx="8596668" cy="1320800"/>
          </a:xfrm>
        </p:spPr>
        <p:txBody>
          <a:bodyPr anchor="ctr"/>
          <a:lstStyle/>
          <a:p>
            <a:r>
              <a:rPr lang="en-US" dirty="0"/>
              <a:t>RED-BLACK TREE RULES (continued)</a:t>
            </a:r>
          </a:p>
        </p:txBody>
      </p:sp>
      <p:sp>
        <p:nvSpPr>
          <p:cNvPr id="3" name="Content Placeholder 2"/>
          <p:cNvSpPr>
            <a:spLocks noGrp="1"/>
          </p:cNvSpPr>
          <p:nvPr>
            <p:ph idx="1"/>
          </p:nvPr>
        </p:nvSpPr>
        <p:spPr>
          <a:xfrm>
            <a:off x="322492" y="1300780"/>
            <a:ext cx="9551664" cy="3880773"/>
          </a:xfrm>
        </p:spPr>
        <p:txBody>
          <a:bodyPr>
            <a:noAutofit/>
          </a:bodyPr>
          <a:lstStyle/>
          <a:p>
            <a:r>
              <a:rPr lang="en-US" sz="2800" dirty="0"/>
              <a:t>All paths from a node to any null leaf descendant node must have the same number of black nodes.</a:t>
            </a:r>
          </a:p>
        </p:txBody>
      </p:sp>
      <p:pic>
        <p:nvPicPr>
          <p:cNvPr id="2049" name="Picture 1" descr="C:\Users\acrockett\AppData\Local\Packages\Microsoft.Office.OneNote_8wekyb3d8bbwe\TempState\msohtmlclip\clip_image0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3749" y="2439664"/>
            <a:ext cx="7199501" cy="4228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457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426" y="135605"/>
            <a:ext cx="8596668" cy="1320800"/>
          </a:xfrm>
        </p:spPr>
        <p:txBody>
          <a:bodyPr anchor="ctr"/>
          <a:lstStyle/>
          <a:p>
            <a:r>
              <a:rPr lang="en-US" dirty="0"/>
              <a:t>LARGER RED-BLACK TREE EXAMPLE</a:t>
            </a:r>
          </a:p>
        </p:txBody>
      </p:sp>
      <p:pic>
        <p:nvPicPr>
          <p:cNvPr id="3074" name="Picture 2" descr="Image result for red-black tre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7951" y="1247400"/>
            <a:ext cx="10354138" cy="527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597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142" y="139337"/>
            <a:ext cx="8596668" cy="1320800"/>
          </a:xfrm>
        </p:spPr>
        <p:txBody>
          <a:bodyPr anchor="ctr"/>
          <a:lstStyle/>
          <a:p>
            <a:r>
              <a:rPr lang="en-US" dirty="0"/>
              <a:t>RED-BLACK TREE INSERT &amp; DELETE</a:t>
            </a:r>
          </a:p>
        </p:txBody>
      </p:sp>
      <p:sp>
        <p:nvSpPr>
          <p:cNvPr id="3" name="Content Placeholder 2"/>
          <p:cNvSpPr>
            <a:spLocks noGrp="1"/>
          </p:cNvSpPr>
          <p:nvPr>
            <p:ph idx="1"/>
          </p:nvPr>
        </p:nvSpPr>
        <p:spPr/>
        <p:txBody>
          <a:bodyPr>
            <a:normAutofit/>
          </a:bodyPr>
          <a:lstStyle/>
          <a:p>
            <a:pPr marL="0" indent="0">
              <a:buNone/>
            </a:pPr>
            <a:r>
              <a:rPr lang="en-US" sz="4000" dirty="0"/>
              <a:t>Red-black trees have such strict rules that the trickiest thing is making sure we don’t </a:t>
            </a:r>
            <a:r>
              <a:rPr lang="en-US" sz="4000" dirty="0">
                <a:solidFill>
                  <a:schemeClr val="accent5"/>
                </a:solidFill>
              </a:rPr>
              <a:t>violate</a:t>
            </a:r>
            <a:r>
              <a:rPr lang="en-US" sz="4000" dirty="0"/>
              <a:t> any of these rules when we </a:t>
            </a:r>
            <a:r>
              <a:rPr lang="en-US" sz="4000" dirty="0">
                <a:solidFill>
                  <a:schemeClr val="accent2"/>
                </a:solidFill>
              </a:rPr>
              <a:t>insert</a:t>
            </a:r>
            <a:r>
              <a:rPr lang="en-US" sz="4000" dirty="0"/>
              <a:t> or </a:t>
            </a:r>
            <a:r>
              <a:rPr lang="en-US" sz="4000" dirty="0">
                <a:solidFill>
                  <a:schemeClr val="accent2"/>
                </a:solidFill>
              </a:rPr>
              <a:t>delete</a:t>
            </a:r>
            <a:r>
              <a:rPr lang="en-US" sz="4000" dirty="0"/>
              <a:t>.</a:t>
            </a:r>
          </a:p>
        </p:txBody>
      </p:sp>
    </p:spTree>
    <p:extLst>
      <p:ext uri="{BB962C8B-B14F-4D97-AF65-F5344CB8AC3E}">
        <p14:creationId xmlns:p14="http://schemas.microsoft.com/office/powerpoint/2010/main" val="3340419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732" y="146801"/>
            <a:ext cx="8596668" cy="1320800"/>
          </a:xfrm>
        </p:spPr>
        <p:txBody>
          <a:bodyPr anchor="ctr"/>
          <a:lstStyle/>
          <a:p>
            <a:r>
              <a:rPr lang="en-US" dirty="0"/>
              <a:t>RED-BLACK TREE INSERTION STEPS</a:t>
            </a:r>
          </a:p>
        </p:txBody>
      </p:sp>
      <p:sp>
        <p:nvSpPr>
          <p:cNvPr id="4" name="Rectangle 1"/>
          <p:cNvSpPr>
            <a:spLocks noGrp="1" noChangeArrowheads="1"/>
          </p:cNvSpPr>
          <p:nvPr>
            <p:ph idx="1"/>
          </p:nvPr>
        </p:nvSpPr>
        <p:spPr bwMode="auto">
          <a:xfrm>
            <a:off x="70913" y="1369047"/>
            <a:ext cx="11954380" cy="52937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buClrTx/>
              <a:buSzTx/>
              <a:buFontTx/>
              <a:buAutoNum type="arabicPeriod"/>
            </a:pPr>
            <a:r>
              <a:rPr kumimoji="0" lang="en-US" altLang="en-US" sz="2000" b="0" i="0" u="none" strike="noStrike" cap="none" normalizeH="0" baseline="0" dirty="0">
                <a:ln>
                  <a:noFill/>
                </a:ln>
                <a:solidFill>
                  <a:srgbClr val="37474F"/>
                </a:solidFill>
                <a:effectLst/>
                <a:latin typeface="Roboto"/>
              </a:rPr>
              <a:t>Create  new </a:t>
            </a:r>
            <a:r>
              <a:rPr lang="en-US" altLang="en-US" sz="2000" dirty="0">
                <a:solidFill>
                  <a:srgbClr val="37474F"/>
                </a:solidFill>
                <a:latin typeface="Courier New" panose="02070309020205020404" pitchFamily="49" charset="0"/>
                <a:cs typeface="Courier New" panose="02070309020205020404" pitchFamily="49" charset="0"/>
              </a:rPr>
              <a:t>node</a:t>
            </a:r>
          </a:p>
          <a:p>
            <a:pPr lvl="0" defTabSz="914400" eaLnBrk="0" fontAlgn="base" hangingPunct="0">
              <a:spcBef>
                <a:spcPct val="0"/>
              </a:spcBef>
              <a:spcAft>
                <a:spcPct val="0"/>
              </a:spcAft>
              <a:buClrTx/>
              <a:buSzTx/>
              <a:buFontTx/>
              <a:buAutoNum type="arabicPeriod"/>
            </a:pPr>
            <a:r>
              <a:rPr lang="en-US" altLang="en-US" sz="2000" dirty="0">
                <a:solidFill>
                  <a:srgbClr val="37474F"/>
                </a:solidFill>
                <a:latin typeface="Roboto"/>
              </a:rPr>
              <a:t>C</a:t>
            </a:r>
            <a:r>
              <a:rPr kumimoji="0" lang="en-US" altLang="en-US" sz="2000" b="0" i="0" u="none" strike="noStrike" cap="none" normalizeH="0" baseline="0" dirty="0">
                <a:ln>
                  <a:noFill/>
                </a:ln>
                <a:solidFill>
                  <a:srgbClr val="37474F"/>
                </a:solidFill>
                <a:effectLst/>
                <a:latin typeface="Roboto"/>
              </a:rPr>
              <a:t>olor the </a:t>
            </a:r>
            <a:r>
              <a:rPr lang="en-US" altLang="en-US" sz="2000" dirty="0">
                <a:solidFill>
                  <a:srgbClr val="37474F"/>
                </a:solidFill>
                <a:latin typeface="Courier New" panose="02070309020205020404" pitchFamily="49" charset="0"/>
                <a:cs typeface="Courier New" panose="02070309020205020404" pitchFamily="49" charset="0"/>
              </a:rPr>
              <a:t>node</a:t>
            </a:r>
            <a:r>
              <a:rPr kumimoji="0" lang="en-US" altLang="en-US" sz="2000" b="0" i="0" u="none" strike="noStrike" cap="none" normalizeH="0" baseline="0" dirty="0">
                <a:ln>
                  <a:noFill/>
                </a:ln>
                <a:solidFill>
                  <a:srgbClr val="37474F"/>
                </a:solidFill>
                <a:effectLst/>
                <a:latin typeface="Roboto"/>
              </a:rPr>
              <a:t> red</a:t>
            </a:r>
          </a:p>
          <a:p>
            <a:pPr lvl="0" defTabSz="914400" eaLnBrk="0" fontAlgn="base" hangingPunct="0">
              <a:spcBef>
                <a:spcPct val="0"/>
              </a:spcBef>
              <a:spcAft>
                <a:spcPct val="0"/>
              </a:spcAft>
              <a:buClrTx/>
              <a:buSzTx/>
              <a:buFontTx/>
              <a:buAutoNum type="arabicPeriod"/>
            </a:pPr>
            <a:r>
              <a:rPr lang="en-US" altLang="en-US" sz="2000" dirty="0">
                <a:solidFill>
                  <a:srgbClr val="37474F"/>
                </a:solidFill>
                <a:latin typeface="Roboto"/>
              </a:rPr>
              <a:t>Insert </a:t>
            </a:r>
            <a:r>
              <a:rPr lang="en-US" altLang="en-US" sz="2000" dirty="0">
                <a:solidFill>
                  <a:srgbClr val="37474F"/>
                </a:solidFill>
                <a:latin typeface="Courier New" panose="02070309020205020404" pitchFamily="49" charset="0"/>
                <a:cs typeface="Courier New" panose="02070309020205020404" pitchFamily="49" charset="0"/>
              </a:rPr>
              <a:t>node </a:t>
            </a:r>
            <a:r>
              <a:rPr lang="en-US" altLang="en-US" sz="2000" dirty="0">
                <a:solidFill>
                  <a:srgbClr val="37474F"/>
                </a:solidFill>
                <a:latin typeface="Roboto"/>
              </a:rPr>
              <a:t>into tree using Binary Search Tree rules.  A</a:t>
            </a:r>
            <a:r>
              <a:rPr kumimoji="0" lang="en-US" altLang="en-US" sz="2000" b="0" i="0" u="none" strike="noStrike" cap="none" normalizeH="0" baseline="0" dirty="0">
                <a:ln>
                  <a:noFill/>
                </a:ln>
                <a:solidFill>
                  <a:srgbClr val="37474F"/>
                </a:solidFill>
                <a:effectLst/>
                <a:latin typeface="Roboto"/>
              </a:rPr>
              <a:t>ssign </a:t>
            </a:r>
            <a:r>
              <a:rPr kumimoji="0" lang="en-US" altLang="en-US" sz="2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parent</a:t>
            </a:r>
            <a:r>
              <a:rPr kumimoji="0" lang="en-US" altLang="en-US" sz="2000" b="0" i="0" u="none" strike="noStrike" cap="none" normalizeH="0" baseline="0" dirty="0">
                <a:ln>
                  <a:noFill/>
                </a:ln>
                <a:solidFill>
                  <a:srgbClr val="37474F"/>
                </a:solidFill>
                <a:effectLst/>
                <a:latin typeface="Roboto"/>
              </a:rPr>
              <a:t> with </a:t>
            </a:r>
            <a:r>
              <a:rPr kumimoji="0" lang="en-US" altLang="en-US" sz="2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node</a:t>
            </a:r>
            <a:r>
              <a:rPr kumimoji="0" lang="en-US" altLang="en-US" sz="2000" b="0" i="0" u="none" strike="noStrike" cap="none" normalizeH="0" baseline="0" dirty="0">
                <a:ln>
                  <a:noFill/>
                </a:ln>
                <a:solidFill>
                  <a:srgbClr val="37474F"/>
                </a:solidFill>
                <a:effectLst/>
                <a:latin typeface="Roboto"/>
              </a:rPr>
              <a:t>'s parent, </a:t>
            </a:r>
            <a:r>
              <a:rPr kumimoji="0" lang="en-US" altLang="en-US" sz="2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uncle</a:t>
            </a:r>
            <a:r>
              <a:rPr kumimoji="0" lang="en-US" altLang="en-US" sz="2000" b="0" i="0" u="none" strike="noStrike" cap="none" normalizeH="0" baseline="0" dirty="0">
                <a:ln>
                  <a:noFill/>
                </a:ln>
                <a:solidFill>
                  <a:srgbClr val="37474F"/>
                </a:solidFill>
                <a:effectLst/>
                <a:latin typeface="Roboto"/>
              </a:rPr>
              <a:t> with </a:t>
            </a:r>
            <a:r>
              <a:rPr kumimoji="0" lang="en-US" altLang="en-US" sz="2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node</a:t>
            </a:r>
            <a:r>
              <a:rPr kumimoji="0" lang="en-US" altLang="en-US" sz="2000" b="0" i="0" u="none" strike="noStrike" cap="none" normalizeH="0" baseline="0" dirty="0">
                <a:ln>
                  <a:noFill/>
                </a:ln>
                <a:solidFill>
                  <a:srgbClr val="37474F"/>
                </a:solidFill>
                <a:effectLst/>
                <a:latin typeface="Roboto"/>
              </a:rPr>
              <a:t>'s uncle, which is a sibling of </a:t>
            </a:r>
            <a:r>
              <a:rPr kumimoji="0" lang="en-US" altLang="en-US" sz="2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parent</a:t>
            </a:r>
            <a:r>
              <a:rPr kumimoji="0" lang="en-US" altLang="en-US" sz="2000" b="0" i="0" u="none" strike="noStrike" cap="none" normalizeH="0" baseline="0" dirty="0">
                <a:ln>
                  <a:noFill/>
                </a:ln>
                <a:solidFill>
                  <a:srgbClr val="37474F"/>
                </a:solidFill>
                <a:effectLst/>
                <a:latin typeface="Roboto"/>
              </a:rPr>
              <a:t>, and </a:t>
            </a:r>
            <a:r>
              <a:rPr kumimoji="0" lang="en-US" altLang="en-US" sz="2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grandparent</a:t>
            </a:r>
            <a:r>
              <a:rPr kumimoji="0" lang="en-US" altLang="en-US" sz="2000" b="0" i="0" u="none" strike="noStrike" cap="none" normalizeH="0" baseline="0" dirty="0">
                <a:ln>
                  <a:noFill/>
                </a:ln>
                <a:solidFill>
                  <a:srgbClr val="37474F"/>
                </a:solidFill>
                <a:effectLst/>
                <a:latin typeface="Roboto"/>
              </a:rPr>
              <a:t> with </a:t>
            </a:r>
            <a:r>
              <a:rPr kumimoji="0" lang="en-US" altLang="en-US" sz="2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node</a:t>
            </a:r>
            <a:r>
              <a:rPr kumimoji="0" lang="en-US" altLang="en-US" sz="2000" b="0" i="0" u="none" strike="noStrike" cap="none" normalizeH="0" baseline="0" dirty="0">
                <a:ln>
                  <a:noFill/>
                </a:ln>
                <a:solidFill>
                  <a:srgbClr val="37474F"/>
                </a:solidFill>
                <a:effectLst/>
                <a:latin typeface="Roboto"/>
              </a:rPr>
              <a:t>'s grandparent.</a:t>
            </a:r>
          </a:p>
          <a:p>
            <a:pPr marR="0" lvl="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37474F"/>
                </a:solidFill>
                <a:effectLst/>
                <a:latin typeface="Roboto"/>
              </a:rPr>
              <a:t>If </a:t>
            </a:r>
            <a:r>
              <a:rPr kumimoji="0" lang="en-US" altLang="en-US" sz="2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node</a:t>
            </a:r>
            <a:r>
              <a:rPr kumimoji="0" lang="en-US" altLang="en-US" sz="2000" b="0" i="0" u="none" strike="noStrike" cap="none" normalizeH="0" baseline="0" dirty="0">
                <a:ln>
                  <a:noFill/>
                </a:ln>
                <a:solidFill>
                  <a:srgbClr val="37474F"/>
                </a:solidFill>
                <a:effectLst/>
                <a:latin typeface="Roboto"/>
              </a:rPr>
              <a:t> is the tree's root, then color </a:t>
            </a:r>
            <a:r>
              <a:rPr kumimoji="0" lang="en-US" altLang="en-US" sz="2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node</a:t>
            </a:r>
            <a:r>
              <a:rPr kumimoji="0" lang="en-US" altLang="en-US" sz="2000" b="0" i="0" u="none" strike="noStrike" cap="none" normalizeH="0" baseline="0" dirty="0">
                <a:ln>
                  <a:noFill/>
                </a:ln>
                <a:solidFill>
                  <a:srgbClr val="37474F"/>
                </a:solidFill>
                <a:effectLst/>
                <a:latin typeface="Roboto"/>
              </a:rPr>
              <a:t> black and return.</a:t>
            </a:r>
          </a:p>
          <a:p>
            <a:pPr marR="0" lvl="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37474F"/>
                </a:solidFill>
                <a:effectLst/>
                <a:latin typeface="Roboto"/>
              </a:rPr>
              <a:t>If </a:t>
            </a:r>
            <a:r>
              <a:rPr kumimoji="0" lang="en-US" altLang="en-US" sz="2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parent</a:t>
            </a:r>
            <a:r>
              <a:rPr kumimoji="0" lang="en-US" altLang="en-US" sz="2000" b="0" i="0" u="none" strike="noStrike" cap="none" normalizeH="0" baseline="0" dirty="0">
                <a:ln>
                  <a:noFill/>
                </a:ln>
                <a:solidFill>
                  <a:srgbClr val="37474F"/>
                </a:solidFill>
                <a:effectLst/>
                <a:latin typeface="Roboto"/>
              </a:rPr>
              <a:t> is black, then return without any alterations.</a:t>
            </a:r>
          </a:p>
          <a:p>
            <a:pPr marR="0" lvl="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37474F"/>
                </a:solidFill>
                <a:effectLst/>
                <a:latin typeface="Roboto"/>
              </a:rPr>
              <a:t>If </a:t>
            </a:r>
            <a:r>
              <a:rPr kumimoji="0" lang="en-US" altLang="en-US" sz="2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parent</a:t>
            </a:r>
            <a:r>
              <a:rPr kumimoji="0" lang="en-US" altLang="en-US" sz="2000" b="0" i="0" u="none" strike="noStrike" cap="none" normalizeH="0" baseline="0" dirty="0">
                <a:ln>
                  <a:noFill/>
                </a:ln>
                <a:solidFill>
                  <a:srgbClr val="37474F"/>
                </a:solidFill>
                <a:effectLst/>
                <a:latin typeface="Roboto"/>
              </a:rPr>
              <a:t> and </a:t>
            </a:r>
            <a:r>
              <a:rPr kumimoji="0" lang="en-US" altLang="en-US" sz="2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uncle</a:t>
            </a:r>
            <a:r>
              <a:rPr kumimoji="0" lang="en-US" altLang="en-US" sz="2000" b="0" i="0" u="none" strike="noStrike" cap="none" normalizeH="0" baseline="0" dirty="0">
                <a:ln>
                  <a:noFill/>
                </a:ln>
                <a:solidFill>
                  <a:srgbClr val="37474F"/>
                </a:solidFill>
                <a:effectLst/>
                <a:latin typeface="Roboto"/>
              </a:rPr>
              <a:t> are both red, then color </a:t>
            </a:r>
            <a:r>
              <a:rPr kumimoji="0" lang="en-US" altLang="en-US" sz="2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parent</a:t>
            </a:r>
            <a:r>
              <a:rPr kumimoji="0" lang="en-US" altLang="en-US" sz="2000" b="0" i="0" u="none" strike="noStrike" cap="none" normalizeH="0" baseline="0" dirty="0">
                <a:ln>
                  <a:noFill/>
                </a:ln>
                <a:solidFill>
                  <a:srgbClr val="37474F"/>
                </a:solidFill>
                <a:effectLst/>
                <a:latin typeface="Roboto"/>
              </a:rPr>
              <a:t> and </a:t>
            </a:r>
            <a:r>
              <a:rPr kumimoji="0" lang="en-US" altLang="en-US" sz="2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uncle</a:t>
            </a:r>
            <a:r>
              <a:rPr kumimoji="0" lang="en-US" altLang="en-US" sz="2000" b="0" i="0" u="none" strike="noStrike" cap="none" normalizeH="0" baseline="0" dirty="0">
                <a:ln>
                  <a:noFill/>
                </a:ln>
                <a:solidFill>
                  <a:srgbClr val="37474F"/>
                </a:solidFill>
                <a:effectLst/>
                <a:latin typeface="Roboto"/>
              </a:rPr>
              <a:t> black, color </a:t>
            </a:r>
            <a:r>
              <a:rPr kumimoji="0" lang="en-US" altLang="en-US" sz="2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grandparent</a:t>
            </a:r>
            <a:r>
              <a:rPr kumimoji="0" lang="en-US" altLang="en-US" sz="2000" b="0" i="0" u="none" strike="noStrike" cap="none" normalizeH="0" baseline="0" dirty="0">
                <a:ln>
                  <a:noFill/>
                </a:ln>
                <a:solidFill>
                  <a:srgbClr val="37474F"/>
                </a:solidFill>
                <a:effectLst/>
                <a:latin typeface="Roboto"/>
              </a:rPr>
              <a:t> red, recursively balance </a:t>
            </a:r>
            <a:r>
              <a:rPr kumimoji="0" lang="en-US" altLang="en-US" sz="2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grandparent</a:t>
            </a:r>
            <a:r>
              <a:rPr kumimoji="0" lang="en-US" altLang="en-US" sz="2000" b="0" i="0" u="none" strike="noStrike" cap="none" normalizeH="0" baseline="0" dirty="0">
                <a:ln>
                  <a:noFill/>
                </a:ln>
                <a:solidFill>
                  <a:srgbClr val="37474F"/>
                </a:solidFill>
                <a:effectLst/>
                <a:latin typeface="Roboto"/>
              </a:rPr>
              <a:t>, then return.</a:t>
            </a:r>
          </a:p>
          <a:p>
            <a:pPr marR="0" lvl="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37474F"/>
                </a:solidFill>
                <a:effectLst/>
                <a:latin typeface="Roboto"/>
              </a:rPr>
              <a:t>If </a:t>
            </a:r>
            <a:r>
              <a:rPr kumimoji="0" lang="en-US" altLang="en-US" sz="2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node</a:t>
            </a:r>
            <a:r>
              <a:rPr kumimoji="0" lang="en-US" altLang="en-US" sz="2000" b="0" i="0" u="none" strike="noStrike" cap="none" normalizeH="0" baseline="0" dirty="0">
                <a:ln>
                  <a:noFill/>
                </a:ln>
                <a:solidFill>
                  <a:srgbClr val="37474F"/>
                </a:solidFill>
                <a:effectLst/>
                <a:latin typeface="Roboto"/>
              </a:rPr>
              <a:t> is </a:t>
            </a:r>
            <a:r>
              <a:rPr kumimoji="0" lang="en-US" altLang="en-US" sz="2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parent</a:t>
            </a:r>
            <a:r>
              <a:rPr kumimoji="0" lang="en-US" altLang="en-US" sz="2000" b="0" i="0" u="none" strike="noStrike" cap="none" normalizeH="0" baseline="0" dirty="0">
                <a:ln>
                  <a:noFill/>
                </a:ln>
                <a:solidFill>
                  <a:srgbClr val="37474F"/>
                </a:solidFill>
                <a:effectLst/>
                <a:latin typeface="Roboto"/>
              </a:rPr>
              <a:t>'s right child and </a:t>
            </a:r>
            <a:r>
              <a:rPr kumimoji="0" lang="en-US" altLang="en-US" sz="2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parent</a:t>
            </a:r>
            <a:r>
              <a:rPr kumimoji="0" lang="en-US" altLang="en-US" sz="2000" b="0" i="0" u="none" strike="noStrike" cap="none" normalizeH="0" baseline="0" dirty="0">
                <a:ln>
                  <a:noFill/>
                </a:ln>
                <a:solidFill>
                  <a:srgbClr val="37474F"/>
                </a:solidFill>
                <a:effectLst/>
                <a:latin typeface="Roboto"/>
              </a:rPr>
              <a:t> is </a:t>
            </a:r>
            <a:r>
              <a:rPr kumimoji="0" lang="en-US" altLang="en-US" sz="2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grandparent</a:t>
            </a:r>
            <a:r>
              <a:rPr kumimoji="0" lang="en-US" altLang="en-US" sz="2000" b="0" i="0" u="none" strike="noStrike" cap="none" normalizeH="0" baseline="0" dirty="0">
                <a:ln>
                  <a:noFill/>
                </a:ln>
                <a:solidFill>
                  <a:srgbClr val="37474F"/>
                </a:solidFill>
                <a:effectLst/>
                <a:latin typeface="Roboto"/>
              </a:rPr>
              <a:t>'s left child, then rotate left at </a:t>
            </a:r>
            <a:r>
              <a:rPr kumimoji="0" lang="en-US" altLang="en-US" sz="2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parent</a:t>
            </a:r>
            <a:r>
              <a:rPr kumimoji="0" lang="en-US" altLang="en-US" sz="2000" b="0" i="0" u="none" strike="noStrike" cap="none" normalizeH="0" baseline="0" dirty="0">
                <a:ln>
                  <a:noFill/>
                </a:ln>
                <a:solidFill>
                  <a:srgbClr val="37474F"/>
                </a:solidFill>
                <a:effectLst/>
                <a:latin typeface="Roboto"/>
              </a:rPr>
              <a:t>, update </a:t>
            </a:r>
            <a:r>
              <a:rPr kumimoji="0" lang="en-US" altLang="en-US" sz="2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node</a:t>
            </a:r>
            <a:r>
              <a:rPr kumimoji="0" lang="en-US" altLang="en-US" sz="2000" b="0" i="0" u="none" strike="noStrike" cap="none" normalizeH="0" baseline="0" dirty="0">
                <a:ln>
                  <a:noFill/>
                </a:ln>
                <a:solidFill>
                  <a:srgbClr val="37474F"/>
                </a:solidFill>
                <a:effectLst/>
                <a:latin typeface="Roboto"/>
              </a:rPr>
              <a:t> and </a:t>
            </a:r>
            <a:r>
              <a:rPr kumimoji="0" lang="en-US" altLang="en-US" sz="2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parent</a:t>
            </a:r>
            <a:r>
              <a:rPr kumimoji="0" lang="en-US" altLang="en-US" sz="2000" b="0" i="0" u="none" strike="noStrike" cap="none" normalizeH="0" baseline="0" dirty="0">
                <a:ln>
                  <a:noFill/>
                </a:ln>
                <a:solidFill>
                  <a:srgbClr val="37474F"/>
                </a:solidFill>
                <a:effectLst/>
                <a:latin typeface="Roboto"/>
              </a:rPr>
              <a:t> to point to </a:t>
            </a:r>
            <a:r>
              <a:rPr kumimoji="0" lang="en-US" altLang="en-US" sz="2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parent</a:t>
            </a:r>
            <a:r>
              <a:rPr kumimoji="0" lang="en-US" altLang="en-US" sz="2000" b="0" i="0" u="none" strike="noStrike" cap="none" normalizeH="0" baseline="0" dirty="0">
                <a:ln>
                  <a:noFill/>
                </a:ln>
                <a:solidFill>
                  <a:srgbClr val="37474F"/>
                </a:solidFill>
                <a:effectLst/>
                <a:latin typeface="Roboto"/>
              </a:rPr>
              <a:t> and </a:t>
            </a:r>
            <a:r>
              <a:rPr kumimoji="0" lang="en-US" altLang="en-US" sz="2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grandparent</a:t>
            </a:r>
            <a:r>
              <a:rPr kumimoji="0" lang="en-US" altLang="en-US" sz="2000" b="0" i="0" u="none" strike="noStrike" cap="none" normalizeH="0" baseline="0" dirty="0">
                <a:ln>
                  <a:noFill/>
                </a:ln>
                <a:solidFill>
                  <a:srgbClr val="37474F"/>
                </a:solidFill>
                <a:effectLst/>
                <a:latin typeface="Roboto"/>
              </a:rPr>
              <a:t>, respectively, and </a:t>
            </a:r>
            <a:r>
              <a:rPr kumimoji="0" lang="en-US" altLang="en-US" sz="2000" b="0" i="0" u="none" strike="noStrike" cap="none" normalizeH="0" baseline="0" dirty="0" err="1">
                <a:ln>
                  <a:noFill/>
                </a:ln>
                <a:solidFill>
                  <a:srgbClr val="37474F"/>
                </a:solidFill>
                <a:effectLst/>
                <a:latin typeface="Roboto"/>
              </a:rPr>
              <a:t>goto</a:t>
            </a:r>
            <a:r>
              <a:rPr kumimoji="0" lang="en-US" altLang="en-US" sz="2000" b="0" i="0" u="none" strike="noStrike" cap="none" normalizeH="0" baseline="0" dirty="0">
                <a:ln>
                  <a:noFill/>
                </a:ln>
                <a:solidFill>
                  <a:srgbClr val="37474F"/>
                </a:solidFill>
                <a:effectLst/>
                <a:latin typeface="Roboto"/>
              </a:rPr>
              <a:t> step 7.</a:t>
            </a:r>
          </a:p>
          <a:p>
            <a:pPr marR="0" lvl="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0" i="0" u="none" strike="noStrike" cap="none" normalizeH="0" baseline="0" dirty="0">
                <a:ln>
                  <a:noFill/>
                </a:ln>
                <a:solidFill>
                  <a:srgbClr val="37474F"/>
                </a:solidFill>
                <a:effectLst/>
                <a:latin typeface="Roboto"/>
              </a:rPr>
              <a:t>If </a:t>
            </a:r>
            <a:r>
              <a:rPr kumimoji="0" lang="en-US" altLang="en-US" sz="2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node</a:t>
            </a:r>
            <a:r>
              <a:rPr kumimoji="0" lang="en-US" altLang="en-US" sz="2000" b="0" i="0" u="none" strike="noStrike" cap="none" normalizeH="0" baseline="0" dirty="0">
                <a:ln>
                  <a:noFill/>
                </a:ln>
                <a:solidFill>
                  <a:srgbClr val="37474F"/>
                </a:solidFill>
                <a:effectLst/>
                <a:latin typeface="Roboto"/>
              </a:rPr>
              <a:t> is </a:t>
            </a:r>
            <a:r>
              <a:rPr kumimoji="0" lang="en-US" altLang="en-US" sz="2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parent</a:t>
            </a:r>
            <a:r>
              <a:rPr kumimoji="0" lang="en-US" altLang="en-US" sz="2000" b="0" i="0" u="none" strike="noStrike" cap="none" normalizeH="0" baseline="0" dirty="0">
                <a:ln>
                  <a:noFill/>
                </a:ln>
                <a:solidFill>
                  <a:srgbClr val="37474F"/>
                </a:solidFill>
                <a:effectLst/>
                <a:latin typeface="Roboto"/>
              </a:rPr>
              <a:t>'s left child and </a:t>
            </a:r>
            <a:r>
              <a:rPr kumimoji="0" lang="en-US" altLang="en-US" sz="2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parent</a:t>
            </a:r>
            <a:r>
              <a:rPr kumimoji="0" lang="en-US" altLang="en-US" sz="2000" b="0" i="0" u="none" strike="noStrike" cap="none" normalizeH="0" baseline="0" dirty="0">
                <a:ln>
                  <a:noFill/>
                </a:ln>
                <a:solidFill>
                  <a:srgbClr val="37474F"/>
                </a:solidFill>
                <a:effectLst/>
                <a:latin typeface="Roboto"/>
              </a:rPr>
              <a:t> is </a:t>
            </a:r>
            <a:r>
              <a:rPr kumimoji="0" lang="en-US" altLang="en-US" sz="2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grandparent</a:t>
            </a:r>
            <a:r>
              <a:rPr kumimoji="0" lang="en-US" altLang="en-US" sz="2000" b="0" i="0" u="none" strike="noStrike" cap="none" normalizeH="0" baseline="0" dirty="0">
                <a:ln>
                  <a:noFill/>
                </a:ln>
                <a:solidFill>
                  <a:srgbClr val="37474F"/>
                </a:solidFill>
                <a:effectLst/>
                <a:latin typeface="Roboto"/>
              </a:rPr>
              <a:t>'s right child, then rotate right at </a:t>
            </a:r>
            <a:r>
              <a:rPr kumimoji="0" lang="en-US" altLang="en-US" sz="2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parent</a:t>
            </a:r>
            <a:r>
              <a:rPr kumimoji="0" lang="en-US" altLang="en-US" sz="2000" b="0" i="0" u="none" strike="noStrike" cap="none" normalizeH="0" baseline="0" dirty="0">
                <a:ln>
                  <a:noFill/>
                </a:ln>
                <a:solidFill>
                  <a:srgbClr val="37474F"/>
                </a:solidFill>
                <a:effectLst/>
                <a:latin typeface="Roboto"/>
              </a:rPr>
              <a:t>, update </a:t>
            </a:r>
            <a:r>
              <a:rPr kumimoji="0" lang="en-US" altLang="en-US" sz="2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node</a:t>
            </a:r>
            <a:r>
              <a:rPr kumimoji="0" lang="en-US" altLang="en-US" sz="2000" b="0" i="0" u="none" strike="noStrike" cap="none" normalizeH="0" baseline="0" dirty="0">
                <a:ln>
                  <a:noFill/>
                </a:ln>
                <a:solidFill>
                  <a:srgbClr val="37474F"/>
                </a:solidFill>
                <a:effectLst/>
                <a:latin typeface="Roboto"/>
              </a:rPr>
              <a:t> and </a:t>
            </a:r>
            <a:r>
              <a:rPr kumimoji="0" lang="en-US" altLang="en-US" sz="2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parent</a:t>
            </a:r>
            <a:r>
              <a:rPr kumimoji="0" lang="en-US" altLang="en-US" sz="2000" b="0" i="0" u="none" strike="noStrike" cap="none" normalizeH="0" baseline="0" dirty="0">
                <a:ln>
                  <a:noFill/>
                </a:ln>
                <a:solidFill>
                  <a:srgbClr val="37474F"/>
                </a:solidFill>
                <a:effectLst/>
                <a:latin typeface="Roboto"/>
              </a:rPr>
              <a:t> to point to </a:t>
            </a:r>
            <a:r>
              <a:rPr kumimoji="0" lang="en-US" altLang="en-US" sz="2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parent</a:t>
            </a:r>
            <a:r>
              <a:rPr kumimoji="0" lang="en-US" altLang="en-US" sz="2000" b="0" i="0" u="none" strike="noStrike" cap="none" normalizeH="0" baseline="0" dirty="0">
                <a:ln>
                  <a:noFill/>
                </a:ln>
                <a:solidFill>
                  <a:srgbClr val="37474F"/>
                </a:solidFill>
                <a:effectLst/>
                <a:latin typeface="Roboto"/>
              </a:rPr>
              <a:t> and </a:t>
            </a:r>
            <a:r>
              <a:rPr kumimoji="0" lang="en-US" altLang="en-US" sz="2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grandparent</a:t>
            </a:r>
            <a:r>
              <a:rPr kumimoji="0" lang="en-US" altLang="en-US" sz="2000" b="0" i="0" u="none" strike="noStrike" cap="none" normalizeH="0" baseline="0" dirty="0">
                <a:ln>
                  <a:noFill/>
                </a:ln>
                <a:solidFill>
                  <a:srgbClr val="37474F"/>
                </a:solidFill>
                <a:effectLst/>
                <a:latin typeface="Roboto"/>
              </a:rPr>
              <a:t>, respectively, and </a:t>
            </a:r>
            <a:r>
              <a:rPr kumimoji="0" lang="en-US" altLang="en-US" sz="2000" b="0" i="0" u="none" strike="noStrike" cap="none" normalizeH="0" baseline="0" dirty="0" err="1">
                <a:ln>
                  <a:noFill/>
                </a:ln>
                <a:solidFill>
                  <a:srgbClr val="37474F"/>
                </a:solidFill>
                <a:effectLst/>
                <a:latin typeface="Roboto"/>
              </a:rPr>
              <a:t>goto</a:t>
            </a:r>
            <a:r>
              <a:rPr kumimoji="0" lang="en-US" altLang="en-US" sz="2000" b="0" i="0" u="none" strike="noStrike" cap="none" normalizeH="0" baseline="0" dirty="0">
                <a:ln>
                  <a:noFill/>
                </a:ln>
                <a:solidFill>
                  <a:srgbClr val="37474F"/>
                </a:solidFill>
                <a:effectLst/>
                <a:latin typeface="Roboto"/>
              </a:rPr>
              <a:t> step 7.</a:t>
            </a:r>
          </a:p>
          <a:p>
            <a:pPr marR="0" lvl="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000" b="0" i="0" u="none" strike="noStrike" cap="none" normalizeH="0" baseline="0" dirty="0">
                <a:ln>
                  <a:noFill/>
                </a:ln>
                <a:solidFill>
                  <a:srgbClr val="37474F"/>
                </a:solidFill>
                <a:effectLst/>
                <a:latin typeface="Roboto"/>
              </a:rPr>
              <a:t>Color </a:t>
            </a:r>
            <a:r>
              <a:rPr kumimoji="0" lang="en-US" altLang="en-US" sz="2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parent</a:t>
            </a:r>
            <a:r>
              <a:rPr kumimoji="0" lang="en-US" altLang="en-US" sz="2000" b="0" i="0" u="none" strike="noStrike" cap="none" normalizeH="0" baseline="0" dirty="0">
                <a:ln>
                  <a:noFill/>
                </a:ln>
                <a:solidFill>
                  <a:srgbClr val="37474F"/>
                </a:solidFill>
                <a:effectLst/>
                <a:latin typeface="Roboto"/>
              </a:rPr>
              <a:t> black and </a:t>
            </a:r>
            <a:r>
              <a:rPr kumimoji="0" lang="en-US" altLang="en-US" sz="2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grandparent</a:t>
            </a:r>
            <a:r>
              <a:rPr kumimoji="0" lang="en-US" altLang="en-US" sz="2000" b="0" i="0" u="none" strike="noStrike" cap="none" normalizeH="0" baseline="0" dirty="0">
                <a:ln>
                  <a:noFill/>
                </a:ln>
                <a:solidFill>
                  <a:srgbClr val="37474F"/>
                </a:solidFill>
                <a:effectLst/>
                <a:latin typeface="Roboto"/>
              </a:rPr>
              <a:t> red.</a:t>
            </a:r>
          </a:p>
          <a:p>
            <a:pPr marR="0" lvl="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2000" b="0" i="0" u="none" strike="noStrike" cap="none" normalizeH="0" baseline="0" dirty="0">
                <a:ln>
                  <a:noFill/>
                </a:ln>
                <a:solidFill>
                  <a:srgbClr val="37474F"/>
                </a:solidFill>
                <a:effectLst/>
                <a:latin typeface="Roboto"/>
              </a:rPr>
              <a:t>If </a:t>
            </a:r>
            <a:r>
              <a:rPr kumimoji="0" lang="en-US" altLang="en-US" sz="2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node</a:t>
            </a:r>
            <a:r>
              <a:rPr kumimoji="0" lang="en-US" altLang="en-US" sz="2000" b="0" i="0" u="none" strike="noStrike" cap="none" normalizeH="0" baseline="0" dirty="0">
                <a:ln>
                  <a:noFill/>
                </a:ln>
                <a:solidFill>
                  <a:srgbClr val="37474F"/>
                </a:solidFill>
                <a:effectLst/>
                <a:latin typeface="Roboto"/>
              </a:rPr>
              <a:t> is </a:t>
            </a:r>
            <a:r>
              <a:rPr kumimoji="0" lang="en-US" altLang="en-US" sz="2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parent</a:t>
            </a:r>
            <a:r>
              <a:rPr kumimoji="0" lang="en-US" altLang="en-US" sz="2000" b="0" i="0" u="none" strike="noStrike" cap="none" normalizeH="0" baseline="0" dirty="0">
                <a:ln>
                  <a:noFill/>
                </a:ln>
                <a:solidFill>
                  <a:srgbClr val="37474F"/>
                </a:solidFill>
                <a:effectLst/>
                <a:latin typeface="Roboto"/>
              </a:rPr>
              <a:t>'s left child, then rotate right at </a:t>
            </a:r>
            <a:r>
              <a:rPr kumimoji="0" lang="en-US" altLang="en-US" sz="2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grandparent</a:t>
            </a:r>
            <a:r>
              <a:rPr kumimoji="0" lang="en-US" altLang="en-US" sz="2000" b="0" i="0" u="none" strike="noStrike" cap="none" normalizeH="0" baseline="0" dirty="0">
                <a:ln>
                  <a:noFill/>
                </a:ln>
                <a:solidFill>
                  <a:srgbClr val="37474F"/>
                </a:solidFill>
                <a:effectLst/>
                <a:latin typeface="Roboto"/>
              </a:rPr>
              <a:t>, otherwise rotate left at </a:t>
            </a:r>
            <a:r>
              <a:rPr kumimoji="0" lang="en-US" altLang="en-US" sz="2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grandparent</a:t>
            </a:r>
            <a:r>
              <a:rPr kumimoji="0" lang="en-US" altLang="en-US" sz="2000" b="0" i="0" u="none" strike="noStrike" cap="none" normalizeH="0" baseline="0" dirty="0">
                <a:ln>
                  <a:noFill/>
                </a:ln>
                <a:solidFill>
                  <a:srgbClr val="37474F"/>
                </a:solidFill>
                <a:effectLst/>
                <a:latin typeface="Roboto"/>
              </a:rPr>
              <a:t>.</a:t>
            </a:r>
          </a:p>
          <a:p>
            <a:pPr marR="0" lvl="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3639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732" y="146801"/>
            <a:ext cx="8596668" cy="1320800"/>
          </a:xfrm>
        </p:spPr>
        <p:txBody>
          <a:bodyPr anchor="ctr"/>
          <a:lstStyle/>
          <a:p>
            <a:r>
              <a:rPr lang="en-US" dirty="0"/>
              <a:t>RED-BLACK TREE INSERTIONS</a:t>
            </a:r>
          </a:p>
        </p:txBody>
      </p:sp>
      <p:sp>
        <p:nvSpPr>
          <p:cNvPr id="3" name="Content Placeholder 2"/>
          <p:cNvSpPr>
            <a:spLocks noGrp="1"/>
          </p:cNvSpPr>
          <p:nvPr>
            <p:ph idx="1"/>
          </p:nvPr>
        </p:nvSpPr>
        <p:spPr>
          <a:xfrm>
            <a:off x="162284" y="1467601"/>
            <a:ext cx="8596668" cy="3880773"/>
          </a:xfrm>
        </p:spPr>
        <p:txBody>
          <a:bodyPr/>
          <a:lstStyle/>
          <a:p>
            <a:r>
              <a:rPr lang="en-US" dirty="0"/>
              <a:t>A newly inserted node is colored red &amp; then a balance operation is performed on the node.</a:t>
            </a:r>
          </a:p>
          <a:p>
            <a:pPr marL="0" indent="0" algn="ctr">
              <a:buNone/>
            </a:pPr>
            <a:r>
              <a:rPr lang="en-US" sz="4400" dirty="0"/>
              <a:t>INSERT 86</a:t>
            </a:r>
          </a:p>
        </p:txBody>
      </p:sp>
      <p:pic>
        <p:nvPicPr>
          <p:cNvPr id="4097" name="Picture 1" descr="C:\Users\acrockett\AppData\Local\Packages\Microsoft.Office.OneNote_8wekyb3d8bbwe\TempState\msohtmlclip\clip_image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438" y="2895456"/>
            <a:ext cx="8764871" cy="2382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0493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732" y="146801"/>
            <a:ext cx="8596668" cy="1320800"/>
          </a:xfrm>
        </p:spPr>
        <p:txBody>
          <a:bodyPr anchor="ctr"/>
          <a:lstStyle/>
          <a:p>
            <a:r>
              <a:rPr lang="en-US" dirty="0"/>
              <a:t>RED-BLACK TREE INSERTIONS</a:t>
            </a:r>
          </a:p>
        </p:txBody>
      </p:sp>
      <p:sp>
        <p:nvSpPr>
          <p:cNvPr id="3" name="Content Placeholder 2"/>
          <p:cNvSpPr>
            <a:spLocks noGrp="1"/>
          </p:cNvSpPr>
          <p:nvPr>
            <p:ph idx="1"/>
          </p:nvPr>
        </p:nvSpPr>
        <p:spPr>
          <a:xfrm>
            <a:off x="162284" y="1467601"/>
            <a:ext cx="8596668" cy="3880773"/>
          </a:xfrm>
        </p:spPr>
        <p:txBody>
          <a:bodyPr/>
          <a:lstStyle/>
          <a:p>
            <a:r>
              <a:rPr lang="en-US" dirty="0"/>
              <a:t>Insert according to BST rules.</a:t>
            </a:r>
          </a:p>
          <a:p>
            <a:pPr marL="0" indent="0" algn="ctr">
              <a:buNone/>
            </a:pPr>
            <a:r>
              <a:rPr lang="en-US" sz="4400" dirty="0"/>
              <a:t>INSERT 180</a:t>
            </a:r>
          </a:p>
        </p:txBody>
      </p:sp>
      <p:pic>
        <p:nvPicPr>
          <p:cNvPr id="5121" name="Picture 1" descr="C:\Users\acrockett\AppData\Local\Packages\Microsoft.Office.OneNote_8wekyb3d8bbwe\TempState\msohtmlclip\clip_image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571" y="3075369"/>
            <a:ext cx="9729325" cy="3403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4835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a:t>AVL TREES</a:t>
            </a:r>
          </a:p>
        </p:txBody>
      </p:sp>
    </p:spTree>
    <p:extLst>
      <p:ext uri="{BB962C8B-B14F-4D97-AF65-F5344CB8AC3E}">
        <p14:creationId xmlns:p14="http://schemas.microsoft.com/office/powerpoint/2010/main" val="4340366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732" y="146801"/>
            <a:ext cx="8596668" cy="1320800"/>
          </a:xfrm>
        </p:spPr>
        <p:txBody>
          <a:bodyPr anchor="ctr"/>
          <a:lstStyle/>
          <a:p>
            <a:r>
              <a:rPr lang="en-US" dirty="0"/>
              <a:t>RED-BLACK TREE INSERTIONS</a:t>
            </a:r>
          </a:p>
        </p:txBody>
      </p:sp>
      <p:sp>
        <p:nvSpPr>
          <p:cNvPr id="3" name="Content Placeholder 2"/>
          <p:cNvSpPr>
            <a:spLocks noGrp="1"/>
          </p:cNvSpPr>
          <p:nvPr>
            <p:ph idx="1"/>
          </p:nvPr>
        </p:nvSpPr>
        <p:spPr>
          <a:xfrm>
            <a:off x="162284" y="1467601"/>
            <a:ext cx="8596668" cy="3880773"/>
          </a:xfrm>
        </p:spPr>
        <p:txBody>
          <a:bodyPr/>
          <a:lstStyle/>
          <a:p>
            <a:pPr marL="0" indent="0" algn="ctr">
              <a:buNone/>
            </a:pPr>
            <a:r>
              <a:rPr lang="en-US" sz="4400" dirty="0"/>
              <a:t>INSERT 92</a:t>
            </a:r>
          </a:p>
        </p:txBody>
      </p:sp>
      <p:pic>
        <p:nvPicPr>
          <p:cNvPr id="6147" name="Picture 3" descr="C:\Users\acrockett\AppData\Local\Packages\Microsoft.Office.OneNote_8wekyb3d8bbwe\TempState\msohtmlclip\clip_image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090" y="2270054"/>
            <a:ext cx="10688836" cy="4462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166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9303"/>
            <a:ext cx="8596668" cy="1320800"/>
          </a:xfrm>
        </p:spPr>
        <p:txBody>
          <a:bodyPr anchor="ctr"/>
          <a:lstStyle/>
          <a:p>
            <a:r>
              <a:rPr lang="en-US" dirty="0"/>
              <a:t>RED-BLACK TREE INSERTIONS</a:t>
            </a:r>
          </a:p>
        </p:txBody>
      </p:sp>
      <p:sp>
        <p:nvSpPr>
          <p:cNvPr id="3" name="Content Placeholder 2"/>
          <p:cNvSpPr>
            <a:spLocks noGrp="1"/>
          </p:cNvSpPr>
          <p:nvPr>
            <p:ph idx="1"/>
          </p:nvPr>
        </p:nvSpPr>
        <p:spPr>
          <a:xfrm>
            <a:off x="61514" y="490788"/>
            <a:ext cx="8596668" cy="3880773"/>
          </a:xfrm>
        </p:spPr>
        <p:txBody>
          <a:bodyPr/>
          <a:lstStyle/>
          <a:p>
            <a:pPr marL="0" indent="0">
              <a:buNone/>
            </a:pPr>
            <a:r>
              <a:rPr lang="en-US" sz="4400" dirty="0"/>
              <a:t>INSERT 92 (continued)</a:t>
            </a:r>
          </a:p>
        </p:txBody>
      </p:sp>
      <p:pic>
        <p:nvPicPr>
          <p:cNvPr id="7170" name="Picture 2" descr="C:\Users\acrockett\AppData\Local\Packages\Microsoft.Office.OneNote_8wekyb3d8bbwe\TempState\msohtmlclip\clip_image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525" y="1300291"/>
            <a:ext cx="10423614" cy="55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195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9303"/>
            <a:ext cx="8596668" cy="1320800"/>
          </a:xfrm>
        </p:spPr>
        <p:txBody>
          <a:bodyPr anchor="ctr"/>
          <a:lstStyle/>
          <a:p>
            <a:r>
              <a:rPr lang="en-US" dirty="0"/>
              <a:t>RED-BLACK TREE INSERTIONS</a:t>
            </a:r>
          </a:p>
        </p:txBody>
      </p:sp>
      <p:sp>
        <p:nvSpPr>
          <p:cNvPr id="3" name="Content Placeholder 2"/>
          <p:cNvSpPr>
            <a:spLocks noGrp="1"/>
          </p:cNvSpPr>
          <p:nvPr>
            <p:ph idx="1"/>
          </p:nvPr>
        </p:nvSpPr>
        <p:spPr>
          <a:xfrm>
            <a:off x="61514" y="490788"/>
            <a:ext cx="8596668" cy="3880773"/>
          </a:xfrm>
        </p:spPr>
        <p:txBody>
          <a:bodyPr/>
          <a:lstStyle/>
          <a:p>
            <a:pPr marL="0" indent="0">
              <a:buNone/>
            </a:pPr>
            <a:r>
              <a:rPr lang="en-US" sz="4400" dirty="0"/>
              <a:t>INSERT 92 (continued)</a:t>
            </a:r>
          </a:p>
        </p:txBody>
      </p:sp>
      <p:pic>
        <p:nvPicPr>
          <p:cNvPr id="8194" name="Picture 2" descr="C:\Users\acrockett\AppData\Local\Packages\Microsoft.Office.OneNote_8wekyb3d8bbwe\TempState\msohtmlclip\clip_image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318" y="1754002"/>
            <a:ext cx="10758894" cy="4700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1125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9303"/>
            <a:ext cx="8596668" cy="1320800"/>
          </a:xfrm>
        </p:spPr>
        <p:txBody>
          <a:bodyPr anchor="ctr"/>
          <a:lstStyle/>
          <a:p>
            <a:r>
              <a:rPr lang="en-US" dirty="0"/>
              <a:t>RED-BLACK TREE INSERTIONS</a:t>
            </a:r>
          </a:p>
        </p:txBody>
      </p:sp>
      <p:sp>
        <p:nvSpPr>
          <p:cNvPr id="3" name="Content Placeholder 2"/>
          <p:cNvSpPr>
            <a:spLocks noGrp="1"/>
          </p:cNvSpPr>
          <p:nvPr>
            <p:ph idx="1"/>
          </p:nvPr>
        </p:nvSpPr>
        <p:spPr>
          <a:xfrm>
            <a:off x="61514" y="490788"/>
            <a:ext cx="8596668" cy="3880773"/>
          </a:xfrm>
        </p:spPr>
        <p:txBody>
          <a:bodyPr/>
          <a:lstStyle/>
          <a:p>
            <a:pPr marL="0" indent="0">
              <a:buNone/>
            </a:pPr>
            <a:r>
              <a:rPr lang="en-US" sz="4400" dirty="0"/>
              <a:t>INSERT 92 (continued)</a:t>
            </a:r>
          </a:p>
        </p:txBody>
      </p:sp>
      <p:pic>
        <p:nvPicPr>
          <p:cNvPr id="9217" name="Picture 1" descr="C:\Users\acrockett\AppData\Local\Packages\Microsoft.Office.OneNote_8wekyb3d8bbwe\TempState\msohtmlclip\clip_image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01" y="1357111"/>
            <a:ext cx="11093699" cy="5428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8264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RED-BLACK TREE DELETIONS</a:t>
            </a:r>
          </a:p>
        </p:txBody>
      </p:sp>
      <p:sp>
        <p:nvSpPr>
          <p:cNvPr id="3" name="Content Placeholder 2"/>
          <p:cNvSpPr>
            <a:spLocks noGrp="1"/>
          </p:cNvSpPr>
          <p:nvPr>
            <p:ph idx="1"/>
          </p:nvPr>
        </p:nvSpPr>
        <p:spPr/>
        <p:txBody>
          <a:bodyPr/>
          <a:lstStyle/>
          <a:p>
            <a:r>
              <a:rPr lang="en-US" dirty="0"/>
              <a:t>There is an algorithm that must be followed before removal happens.</a:t>
            </a:r>
          </a:p>
          <a:p>
            <a:r>
              <a:rPr lang="en-US" dirty="0"/>
              <a:t>This algorithm will change colors on nodes when necessary and do rotations.</a:t>
            </a:r>
          </a:p>
          <a:p>
            <a:r>
              <a:rPr lang="en-US" dirty="0"/>
              <a:t>Check out Table 8.8.1 in </a:t>
            </a:r>
            <a:r>
              <a:rPr lang="en-US" dirty="0" err="1"/>
              <a:t>zybooks</a:t>
            </a:r>
            <a:r>
              <a:rPr lang="en-US" dirty="0"/>
              <a:t> for the prepare-for-removal case descriptions (there are 6 different cases).\</a:t>
            </a:r>
          </a:p>
        </p:txBody>
      </p:sp>
    </p:spTree>
    <p:extLst>
      <p:ext uri="{BB962C8B-B14F-4D97-AF65-F5344CB8AC3E}">
        <p14:creationId xmlns:p14="http://schemas.microsoft.com/office/powerpoint/2010/main" val="15876390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45" y="115733"/>
            <a:ext cx="8596668" cy="1320800"/>
          </a:xfrm>
        </p:spPr>
        <p:txBody>
          <a:bodyPr anchor="ctr"/>
          <a:lstStyle/>
          <a:p>
            <a:r>
              <a:rPr lang="en-US" dirty="0"/>
              <a:t>WHAT DO I NEED TO KNOW FOR EXAM?</a:t>
            </a:r>
          </a:p>
        </p:txBody>
      </p:sp>
      <p:sp>
        <p:nvSpPr>
          <p:cNvPr id="3" name="Content Placeholder 2"/>
          <p:cNvSpPr>
            <a:spLocks noGrp="1"/>
          </p:cNvSpPr>
          <p:nvPr>
            <p:ph idx="1"/>
          </p:nvPr>
        </p:nvSpPr>
        <p:spPr>
          <a:xfrm>
            <a:off x="453400" y="1436533"/>
            <a:ext cx="8985448" cy="3880773"/>
          </a:xfrm>
        </p:spPr>
        <p:txBody>
          <a:bodyPr>
            <a:normAutofit fontScale="92500"/>
          </a:bodyPr>
          <a:lstStyle/>
          <a:p>
            <a:r>
              <a:rPr lang="en-US" sz="2800" dirty="0"/>
              <a:t>You are not required to memorize insertion or deletion steps.  Just be aware that there are multiple steps in either situation that require sometimes changing node colors and sometimes doing rotations in order to comply with the red-black tree rules.</a:t>
            </a:r>
            <a:br>
              <a:rPr lang="en-US" sz="2800" dirty="0"/>
            </a:br>
            <a:endParaRPr lang="en-US" sz="2800" dirty="0"/>
          </a:p>
          <a:p>
            <a:r>
              <a:rPr lang="en-US" sz="2800" dirty="0"/>
              <a:t>You should know the rules of what makes a tree a red-black tree and also be able to look at a tree and tell if it is a valid red-black tree or not.</a:t>
            </a:r>
          </a:p>
          <a:p>
            <a:endParaRPr lang="en-US" dirty="0"/>
          </a:p>
        </p:txBody>
      </p:sp>
    </p:spTree>
    <p:extLst>
      <p:ext uri="{BB962C8B-B14F-4D97-AF65-F5344CB8AC3E}">
        <p14:creationId xmlns:p14="http://schemas.microsoft.com/office/powerpoint/2010/main" val="21445709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0041" y="2882573"/>
            <a:ext cx="8473440" cy="1015663"/>
          </a:xfrm>
          <a:prstGeom prst="rect">
            <a:avLst/>
          </a:prstGeom>
          <a:noFill/>
        </p:spPr>
        <p:txBody>
          <a:bodyPr wrap="square" rtlCol="0">
            <a:spAutoFit/>
          </a:bodyPr>
          <a:lstStyle/>
          <a:p>
            <a:pPr algn="ctr"/>
            <a:r>
              <a:rPr lang="en-US" sz="6000" dirty="0"/>
              <a:t>END</a:t>
            </a:r>
          </a:p>
        </p:txBody>
      </p:sp>
    </p:spTree>
    <p:extLst>
      <p:ext uri="{BB962C8B-B14F-4D97-AF65-F5344CB8AC3E}">
        <p14:creationId xmlns:p14="http://schemas.microsoft.com/office/powerpoint/2010/main" val="2704347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143" y="202786"/>
            <a:ext cx="8596668" cy="1320800"/>
          </a:xfrm>
        </p:spPr>
        <p:txBody>
          <a:bodyPr anchor="ctr"/>
          <a:lstStyle/>
          <a:p>
            <a:r>
              <a:rPr lang="en-US" dirty="0"/>
              <a:t>WHAT DOES AVL STAND FOR?</a:t>
            </a:r>
          </a:p>
        </p:txBody>
      </p:sp>
      <p:sp>
        <p:nvSpPr>
          <p:cNvPr id="3" name="Content Placeholder 2"/>
          <p:cNvSpPr>
            <a:spLocks noGrp="1"/>
          </p:cNvSpPr>
          <p:nvPr>
            <p:ph idx="1"/>
          </p:nvPr>
        </p:nvSpPr>
        <p:spPr/>
        <p:txBody>
          <a:bodyPr>
            <a:normAutofit/>
          </a:bodyPr>
          <a:lstStyle/>
          <a:p>
            <a:pPr marL="0" indent="0" algn="ctr">
              <a:buNone/>
            </a:pPr>
            <a:r>
              <a:rPr lang="en-US" sz="4800" dirty="0">
                <a:solidFill>
                  <a:schemeClr val="tx1"/>
                </a:solidFill>
              </a:rPr>
              <a:t>Adelson-</a:t>
            </a:r>
            <a:r>
              <a:rPr lang="en-US" sz="4800" dirty="0" err="1">
                <a:solidFill>
                  <a:schemeClr val="tx1"/>
                </a:solidFill>
              </a:rPr>
              <a:t>Velskii</a:t>
            </a:r>
            <a:r>
              <a:rPr lang="en-US" sz="4800" dirty="0">
                <a:solidFill>
                  <a:schemeClr val="tx1"/>
                </a:solidFill>
              </a:rPr>
              <a:t> and Landis</a:t>
            </a:r>
            <a:br>
              <a:rPr lang="en-US" sz="4800" dirty="0">
                <a:solidFill>
                  <a:schemeClr val="tx1"/>
                </a:solidFill>
              </a:rPr>
            </a:br>
            <a:r>
              <a:rPr lang="en-US" sz="4800" dirty="0">
                <a:solidFill>
                  <a:schemeClr val="accent5"/>
                </a:solidFill>
              </a:rPr>
              <a:t>(named after the inventors)</a:t>
            </a:r>
          </a:p>
        </p:txBody>
      </p:sp>
    </p:spTree>
    <p:extLst>
      <p:ext uri="{BB962C8B-B14F-4D97-AF65-F5344CB8AC3E}">
        <p14:creationId xmlns:p14="http://schemas.microsoft.com/office/powerpoint/2010/main" val="1854606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88" y="175416"/>
            <a:ext cx="10515600" cy="1325563"/>
          </a:xfrm>
        </p:spPr>
        <p:txBody>
          <a:bodyPr anchor="ctr"/>
          <a:lstStyle/>
          <a:p>
            <a:r>
              <a:rPr lang="en-US" dirty="0"/>
              <a:t>WHAT IS AN AVL TREE?</a:t>
            </a:r>
          </a:p>
        </p:txBody>
      </p:sp>
      <p:sp>
        <p:nvSpPr>
          <p:cNvPr id="3" name="Content Placeholder 2"/>
          <p:cNvSpPr>
            <a:spLocks noGrp="1"/>
          </p:cNvSpPr>
          <p:nvPr>
            <p:ph idx="1"/>
          </p:nvPr>
        </p:nvSpPr>
        <p:spPr>
          <a:xfrm>
            <a:off x="251857" y="1395479"/>
            <a:ext cx="9970761" cy="3880773"/>
          </a:xfrm>
        </p:spPr>
        <p:txBody>
          <a:bodyPr>
            <a:normAutofit/>
          </a:bodyPr>
          <a:lstStyle/>
          <a:p>
            <a:r>
              <a:rPr lang="en-US" sz="4400" dirty="0"/>
              <a:t>An AVL tree is a </a:t>
            </a:r>
            <a:br>
              <a:rPr lang="en-US" sz="4400" dirty="0"/>
            </a:br>
            <a:r>
              <a:rPr lang="en-US" sz="4400" dirty="0"/>
              <a:t>binary search tree (BST)</a:t>
            </a:r>
            <a:br>
              <a:rPr lang="en-US" sz="4400" dirty="0"/>
            </a:br>
            <a:endParaRPr lang="en-US" sz="4400" dirty="0"/>
          </a:p>
          <a:p>
            <a:r>
              <a:rPr lang="en-US" sz="3900" dirty="0"/>
              <a:t>It is a </a:t>
            </a:r>
            <a:r>
              <a:rPr lang="en-US" sz="3900" b="1" dirty="0">
                <a:solidFill>
                  <a:schemeClr val="accent1"/>
                </a:solidFill>
              </a:rPr>
              <a:t>balanced</a:t>
            </a:r>
            <a:r>
              <a:rPr lang="en-US" sz="3900" dirty="0"/>
              <a:t> tree.  </a:t>
            </a:r>
            <a:br>
              <a:rPr lang="en-US" sz="3900" dirty="0"/>
            </a:br>
            <a:r>
              <a:rPr lang="en-US" sz="3500" dirty="0"/>
              <a:t>This means that the h</a:t>
            </a:r>
            <a:r>
              <a:rPr lang="en-US" sz="3000" dirty="0"/>
              <a:t>eight of the left sub-tree and height of the right sub-tree differ by at most 1</a:t>
            </a:r>
          </a:p>
        </p:txBody>
      </p:sp>
    </p:spTree>
    <p:extLst>
      <p:ext uri="{BB962C8B-B14F-4D97-AF65-F5344CB8AC3E}">
        <p14:creationId xmlns:p14="http://schemas.microsoft.com/office/powerpoint/2010/main" val="3662970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328" y="174171"/>
            <a:ext cx="10515600" cy="1325563"/>
          </a:xfrm>
        </p:spPr>
        <p:txBody>
          <a:bodyPr anchor="ctr"/>
          <a:lstStyle/>
          <a:p>
            <a:r>
              <a:rPr lang="en-US" dirty="0"/>
              <a:t>HOW TO TELL IF IT’S BALANCED</a:t>
            </a:r>
          </a:p>
        </p:txBody>
      </p:sp>
      <p:sp>
        <p:nvSpPr>
          <p:cNvPr id="3" name="Content Placeholder 2"/>
          <p:cNvSpPr>
            <a:spLocks noGrp="1"/>
          </p:cNvSpPr>
          <p:nvPr>
            <p:ph idx="1"/>
          </p:nvPr>
        </p:nvSpPr>
        <p:spPr>
          <a:xfrm>
            <a:off x="167328" y="1626878"/>
            <a:ext cx="9312575" cy="3880773"/>
          </a:xfrm>
        </p:spPr>
        <p:txBody>
          <a:bodyPr>
            <a:normAutofit fontScale="92500" lnSpcReduction="10000"/>
          </a:bodyPr>
          <a:lstStyle/>
          <a:p>
            <a:r>
              <a:rPr lang="en-US" sz="3600" dirty="0"/>
              <a:t>To calculate the balance of a tree:</a:t>
            </a:r>
          </a:p>
          <a:p>
            <a:pPr marL="0" indent="0">
              <a:buNone/>
            </a:pPr>
            <a:endParaRPr lang="en-US" sz="3600" dirty="0"/>
          </a:p>
          <a:p>
            <a:pPr marL="0" indent="0">
              <a:buNone/>
            </a:pPr>
            <a:r>
              <a:rPr lang="en-US" sz="3200" b="1" dirty="0">
                <a:solidFill>
                  <a:srgbClr val="FF0000"/>
                </a:solidFill>
              </a:rPr>
              <a:t>Balance factor </a:t>
            </a:r>
            <a:r>
              <a:rPr lang="en-US" sz="3200" b="1" dirty="0">
                <a:solidFill>
                  <a:srgbClr val="FFFF00"/>
                </a:solidFill>
              </a:rPr>
              <a:t>= </a:t>
            </a:r>
            <a:br>
              <a:rPr lang="en-US" sz="3200" b="1" dirty="0">
                <a:solidFill>
                  <a:srgbClr val="FFFF00"/>
                </a:solidFill>
              </a:rPr>
            </a:br>
            <a:r>
              <a:rPr lang="en-US" sz="3200" b="1" dirty="0">
                <a:solidFill>
                  <a:srgbClr val="FFFF00"/>
                </a:solidFill>
              </a:rPr>
              <a:t>height of left subtree – height of right subtree</a:t>
            </a:r>
          </a:p>
          <a:p>
            <a:endParaRPr lang="en-US" sz="3600" dirty="0"/>
          </a:p>
          <a:p>
            <a:r>
              <a:rPr lang="en-US" sz="3600" dirty="0"/>
              <a:t>For a tree to be considered balanced, the balance factor must be -1, 0, or 1.</a:t>
            </a:r>
          </a:p>
        </p:txBody>
      </p:sp>
    </p:spTree>
    <p:extLst>
      <p:ext uri="{BB962C8B-B14F-4D97-AF65-F5344CB8AC3E}">
        <p14:creationId xmlns:p14="http://schemas.microsoft.com/office/powerpoint/2010/main" val="3291575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THIS IS A BALANCED TREE</a:t>
            </a:r>
          </a:p>
        </p:txBody>
      </p:sp>
      <p:pic>
        <p:nvPicPr>
          <p:cNvPr id="4" name="Picture 3"/>
          <p:cNvPicPr>
            <a:picLocks noChangeAspect="1"/>
          </p:cNvPicPr>
          <p:nvPr/>
        </p:nvPicPr>
        <p:blipFill>
          <a:blip r:embed="rId2"/>
          <a:stretch>
            <a:fillRect/>
          </a:stretch>
        </p:blipFill>
        <p:spPr>
          <a:xfrm>
            <a:off x="539466" y="771693"/>
            <a:ext cx="10592979" cy="5747254"/>
          </a:xfrm>
          <a:prstGeom prst="rect">
            <a:avLst/>
          </a:prstGeom>
        </p:spPr>
      </p:pic>
    </p:spTree>
    <p:extLst>
      <p:ext uri="{BB962C8B-B14F-4D97-AF65-F5344CB8AC3E}">
        <p14:creationId xmlns:p14="http://schemas.microsoft.com/office/powerpoint/2010/main" val="2622298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WHAT HAPPENS IF  I ADD A NODE?</a:t>
            </a:r>
          </a:p>
        </p:txBody>
      </p:sp>
      <p:pic>
        <p:nvPicPr>
          <p:cNvPr id="4" name="Picture 3"/>
          <p:cNvPicPr>
            <a:picLocks noChangeAspect="1"/>
          </p:cNvPicPr>
          <p:nvPr/>
        </p:nvPicPr>
        <p:blipFill>
          <a:blip r:embed="rId2"/>
          <a:stretch>
            <a:fillRect/>
          </a:stretch>
        </p:blipFill>
        <p:spPr>
          <a:xfrm>
            <a:off x="1443397" y="862168"/>
            <a:ext cx="8731987" cy="5702008"/>
          </a:xfrm>
          <a:prstGeom prst="rect">
            <a:avLst/>
          </a:prstGeom>
        </p:spPr>
      </p:pic>
    </p:spTree>
    <p:extLst>
      <p:ext uri="{BB962C8B-B14F-4D97-AF65-F5344CB8AC3E}">
        <p14:creationId xmlns:p14="http://schemas.microsoft.com/office/powerpoint/2010/main" val="1918775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769" y="154236"/>
            <a:ext cx="11990231" cy="1325563"/>
          </a:xfrm>
        </p:spPr>
        <p:txBody>
          <a:bodyPr anchor="ctr">
            <a:normAutofit/>
          </a:bodyPr>
          <a:lstStyle/>
          <a:p>
            <a:r>
              <a:rPr lang="en-US" dirty="0"/>
              <a:t>MAKING A TREE UNBALANCED</a:t>
            </a:r>
          </a:p>
        </p:txBody>
      </p:sp>
      <p:sp>
        <p:nvSpPr>
          <p:cNvPr id="3" name="Content Placeholder 2"/>
          <p:cNvSpPr>
            <a:spLocks noGrp="1"/>
          </p:cNvSpPr>
          <p:nvPr>
            <p:ph idx="1"/>
          </p:nvPr>
        </p:nvSpPr>
        <p:spPr>
          <a:xfrm>
            <a:off x="174216" y="1593455"/>
            <a:ext cx="11024777" cy="4351338"/>
          </a:xfrm>
        </p:spPr>
        <p:txBody>
          <a:bodyPr>
            <a:normAutofit/>
          </a:bodyPr>
          <a:lstStyle/>
          <a:p>
            <a:pPr marL="0" indent="0">
              <a:buNone/>
            </a:pPr>
            <a:r>
              <a:rPr lang="en-US" sz="3600" dirty="0">
                <a:solidFill>
                  <a:srgbClr val="FF3300"/>
                </a:solidFill>
              </a:rPr>
              <a:t>FOUR ways to cause a tree to be UNBALANCED</a:t>
            </a:r>
          </a:p>
          <a:p>
            <a:pPr marL="742950" indent="-742950">
              <a:buFont typeface="+mj-lt"/>
              <a:buAutoNum type="arabicPeriod"/>
            </a:pPr>
            <a:r>
              <a:rPr lang="en-US" sz="3200" dirty="0"/>
              <a:t>insert into the </a:t>
            </a:r>
            <a:r>
              <a:rPr lang="en-US" sz="3200" dirty="0">
                <a:solidFill>
                  <a:schemeClr val="accent6"/>
                </a:solidFill>
              </a:rPr>
              <a:t>left</a:t>
            </a:r>
            <a:r>
              <a:rPr lang="en-US" sz="3200" dirty="0"/>
              <a:t> sub-tree of the </a:t>
            </a:r>
            <a:r>
              <a:rPr lang="en-US" sz="3200" dirty="0">
                <a:solidFill>
                  <a:schemeClr val="accent6"/>
                </a:solidFill>
              </a:rPr>
              <a:t>left</a:t>
            </a:r>
            <a:r>
              <a:rPr lang="en-US" sz="3200" dirty="0"/>
              <a:t> child</a:t>
            </a:r>
          </a:p>
          <a:p>
            <a:pPr marL="742950" indent="-742950">
              <a:buFont typeface="+mj-lt"/>
              <a:buAutoNum type="arabicPeriod"/>
            </a:pPr>
            <a:r>
              <a:rPr lang="en-US" sz="3200" dirty="0"/>
              <a:t>insert into the </a:t>
            </a:r>
            <a:r>
              <a:rPr lang="en-US" sz="3200" dirty="0">
                <a:solidFill>
                  <a:srgbClr val="7030A0"/>
                </a:solidFill>
              </a:rPr>
              <a:t>right</a:t>
            </a:r>
            <a:r>
              <a:rPr lang="en-US" sz="3200" dirty="0"/>
              <a:t> sub-tree of the </a:t>
            </a:r>
            <a:r>
              <a:rPr lang="en-US" sz="3200" dirty="0">
                <a:solidFill>
                  <a:srgbClr val="7030A0"/>
                </a:solidFill>
              </a:rPr>
              <a:t>right</a:t>
            </a:r>
            <a:r>
              <a:rPr lang="en-US" sz="3200" dirty="0"/>
              <a:t> child</a:t>
            </a:r>
          </a:p>
          <a:p>
            <a:pPr marL="742950" indent="-742950">
              <a:buFont typeface="+mj-lt"/>
              <a:buAutoNum type="arabicPeriod"/>
            </a:pPr>
            <a:r>
              <a:rPr lang="en-US" sz="3200" dirty="0"/>
              <a:t>insert into the </a:t>
            </a:r>
            <a:r>
              <a:rPr lang="en-US" sz="3200" dirty="0">
                <a:solidFill>
                  <a:schemeClr val="accent6"/>
                </a:solidFill>
              </a:rPr>
              <a:t>left</a:t>
            </a:r>
            <a:r>
              <a:rPr lang="en-US" sz="3200" dirty="0"/>
              <a:t> sub-tree of the </a:t>
            </a:r>
            <a:r>
              <a:rPr lang="en-US" sz="3200" dirty="0">
                <a:solidFill>
                  <a:srgbClr val="7030A0"/>
                </a:solidFill>
              </a:rPr>
              <a:t>right</a:t>
            </a:r>
            <a:r>
              <a:rPr lang="en-US" sz="3200" dirty="0"/>
              <a:t> child</a:t>
            </a:r>
          </a:p>
          <a:p>
            <a:pPr marL="742950" indent="-742950">
              <a:buFont typeface="+mj-lt"/>
              <a:buAutoNum type="arabicPeriod"/>
            </a:pPr>
            <a:r>
              <a:rPr lang="en-US" sz="3200" dirty="0"/>
              <a:t>insert into the </a:t>
            </a:r>
            <a:r>
              <a:rPr lang="en-US" sz="3200" dirty="0">
                <a:solidFill>
                  <a:srgbClr val="7030A0"/>
                </a:solidFill>
              </a:rPr>
              <a:t>right</a:t>
            </a:r>
            <a:r>
              <a:rPr lang="en-US" sz="3200" dirty="0"/>
              <a:t> sub-tree of the </a:t>
            </a:r>
            <a:r>
              <a:rPr lang="en-US" sz="3200" dirty="0">
                <a:solidFill>
                  <a:schemeClr val="accent6"/>
                </a:solidFill>
              </a:rPr>
              <a:t>left</a:t>
            </a:r>
            <a:r>
              <a:rPr lang="en-US" sz="3200" dirty="0"/>
              <a:t> child</a:t>
            </a:r>
          </a:p>
        </p:txBody>
      </p:sp>
    </p:spTree>
    <p:extLst>
      <p:ext uri="{BB962C8B-B14F-4D97-AF65-F5344CB8AC3E}">
        <p14:creationId xmlns:p14="http://schemas.microsoft.com/office/powerpoint/2010/main" val="39259592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
  <TotalTime>326</TotalTime>
  <Words>979</Words>
  <Application>Microsoft Office PowerPoint</Application>
  <PresentationFormat>Widescreen</PresentationFormat>
  <Paragraphs>94</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Courier New</vt:lpstr>
      <vt:lpstr>Roboto</vt:lpstr>
      <vt:lpstr>Trebuchet MS</vt:lpstr>
      <vt:lpstr>Wingdings 2</vt:lpstr>
      <vt:lpstr>Wingdings 3</vt:lpstr>
      <vt:lpstr>Facet</vt:lpstr>
      <vt:lpstr>BALANCED TREES</vt:lpstr>
      <vt:lpstr>BALANCED TREES</vt:lpstr>
      <vt:lpstr>AVL TREES</vt:lpstr>
      <vt:lpstr>WHAT DOES AVL STAND FOR?</vt:lpstr>
      <vt:lpstr>WHAT IS AN AVL TREE?</vt:lpstr>
      <vt:lpstr>HOW TO TELL IF IT’S BALANCED</vt:lpstr>
      <vt:lpstr>THIS IS A BALANCED TREE</vt:lpstr>
      <vt:lpstr>WHAT HAPPENS IF  I ADD A NODE?</vt:lpstr>
      <vt:lpstr>MAKING A TREE UNBALANCED</vt:lpstr>
      <vt:lpstr>AVL tree (balanced BST)</vt:lpstr>
      <vt:lpstr>AVL or not?</vt:lpstr>
      <vt:lpstr>PowerPoint Presentation</vt:lpstr>
      <vt:lpstr>Right rotation</vt:lpstr>
      <vt:lpstr>Left rotation</vt:lpstr>
      <vt:lpstr>Left-Right rotation</vt:lpstr>
      <vt:lpstr>Right-left rotation</vt:lpstr>
      <vt:lpstr>START ROTATIONS FROM DEEPEST DEPTH</vt:lpstr>
      <vt:lpstr>In-class practice</vt:lpstr>
      <vt:lpstr>PowerPoint Presentation</vt:lpstr>
      <vt:lpstr>AVL TREE CODE EXAMPLE ONE</vt:lpstr>
      <vt:lpstr>AVL TREE CODE EXAMPLE TWO</vt:lpstr>
      <vt:lpstr>RED-BLACK Tree</vt:lpstr>
      <vt:lpstr>RED-BLACK TREE RULES</vt:lpstr>
      <vt:lpstr>RED-BLACK TREE RULES (continued)</vt:lpstr>
      <vt:lpstr>LARGER RED-BLACK TREE EXAMPLE</vt:lpstr>
      <vt:lpstr>RED-BLACK TREE INSERT &amp; DELETE</vt:lpstr>
      <vt:lpstr>RED-BLACK TREE INSERTION STEPS</vt:lpstr>
      <vt:lpstr>RED-BLACK TREE INSERTIONS</vt:lpstr>
      <vt:lpstr>RED-BLACK TREE INSERTIONS</vt:lpstr>
      <vt:lpstr>RED-BLACK TREE INSERTIONS</vt:lpstr>
      <vt:lpstr>RED-BLACK TREE INSERTIONS</vt:lpstr>
      <vt:lpstr>RED-BLACK TREE INSERTIONS</vt:lpstr>
      <vt:lpstr>RED-BLACK TREE INSERTIONS</vt:lpstr>
      <vt:lpstr>RED-BLACK TREE DELETIONS</vt:lpstr>
      <vt:lpstr>WHAT DO I NEED TO KNOW FOR EXAM?</vt:lpstr>
      <vt:lpstr>PowerPoint Presentation</vt:lpstr>
    </vt:vector>
  </TitlesOfParts>
  <Company>Tennessee Tech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AVL  Trees</dc:title>
  <dc:creator>Crockett, April</dc:creator>
  <cp:lastModifiedBy>Crockett, April</cp:lastModifiedBy>
  <cp:revision>33</cp:revision>
  <dcterms:created xsi:type="dcterms:W3CDTF">2018-04-06T18:53:20Z</dcterms:created>
  <dcterms:modified xsi:type="dcterms:W3CDTF">2021-04-18T21:22:02Z</dcterms:modified>
</cp:coreProperties>
</file>