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73" r:id="rId14"/>
    <p:sldId id="274" r:id="rId15"/>
    <p:sldId id="279" r:id="rId16"/>
    <p:sldId id="283" r:id="rId17"/>
    <p:sldId id="284" r:id="rId18"/>
    <p:sldId id="276" r:id="rId19"/>
    <p:sldId id="285" r:id="rId20"/>
    <p:sldId id="286" r:id="rId21"/>
    <p:sldId id="287" r:id="rId22"/>
    <p:sldId id="288" r:id="rId23"/>
    <p:sldId id="289" r:id="rId24"/>
    <p:sldId id="267" r:id="rId25"/>
    <p:sldId id="268" r:id="rId26"/>
    <p:sldId id="269" r:id="rId27"/>
    <p:sldId id="290" r:id="rId28"/>
    <p:sldId id="270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ckett, April" initials="CA" lastIdx="2" clrIdx="0">
    <p:extLst>
      <p:ext uri="{19B8F6BF-5375-455C-9EA6-DF929625EA0E}">
        <p15:presenceInfo xmlns:p15="http://schemas.microsoft.com/office/powerpoint/2012/main" userId="S-1-5-21-1777954443-780945429-581009308-65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ckett, April" userId="571a9d59-45b5-4985-97c4-784f2cbe086c" providerId="ADAL" clId="{CB67F9FC-E7F2-4C3A-863D-005DBCA8A77F}"/>
    <pc:docChg chg="custSel addSld delSld modSld">
      <pc:chgData name="Crockett, April" userId="571a9d59-45b5-4985-97c4-784f2cbe086c" providerId="ADAL" clId="{CB67F9FC-E7F2-4C3A-863D-005DBCA8A77F}" dt="2021-04-26T15:19:38.426" v="479" actId="20577"/>
      <pc:docMkLst>
        <pc:docMk/>
      </pc:docMkLst>
      <pc:sldChg chg="modSp">
        <pc:chgData name="Crockett, April" userId="571a9d59-45b5-4985-97c4-784f2cbe086c" providerId="ADAL" clId="{CB67F9FC-E7F2-4C3A-863D-005DBCA8A77F}" dt="2021-04-26T15:14:11.954" v="403" actId="20577"/>
        <pc:sldMkLst>
          <pc:docMk/>
          <pc:sldMk cId="1032021938" sldId="267"/>
        </pc:sldMkLst>
        <pc:spChg chg="mod">
          <ac:chgData name="Crockett, April" userId="571a9d59-45b5-4985-97c4-784f2cbe086c" providerId="ADAL" clId="{CB67F9FC-E7F2-4C3A-863D-005DBCA8A77F}" dt="2021-04-26T15:14:11.954" v="403" actId="20577"/>
          <ac:spMkLst>
            <pc:docMk/>
            <pc:sldMk cId="1032021938" sldId="267"/>
            <ac:spMk id="3" creationId="{00000000-0000-0000-0000-000000000000}"/>
          </ac:spMkLst>
        </pc:spChg>
      </pc:sldChg>
      <pc:sldChg chg="del">
        <pc:chgData name="Crockett, April" userId="571a9d59-45b5-4985-97c4-784f2cbe086c" providerId="ADAL" clId="{CB67F9FC-E7F2-4C3A-863D-005DBCA8A77F}" dt="2021-04-26T15:18:05.029" v="453" actId="2696"/>
        <pc:sldMkLst>
          <pc:docMk/>
          <pc:sldMk cId="3483606938" sldId="271"/>
        </pc:sldMkLst>
      </pc:sldChg>
      <pc:sldChg chg="del">
        <pc:chgData name="Crockett, April" userId="571a9d59-45b5-4985-97c4-784f2cbe086c" providerId="ADAL" clId="{CB67F9FC-E7F2-4C3A-863D-005DBCA8A77F}" dt="2021-04-26T15:18:05.699" v="454" actId="2696"/>
        <pc:sldMkLst>
          <pc:docMk/>
          <pc:sldMk cId="4116474389" sldId="272"/>
        </pc:sldMkLst>
      </pc:sldChg>
      <pc:sldChg chg="addCm">
        <pc:chgData name="Crockett, April" userId="571a9d59-45b5-4985-97c4-784f2cbe086c" providerId="ADAL" clId="{CB67F9FC-E7F2-4C3A-863D-005DBCA8A77F}" dt="2021-04-26T15:05:10.509" v="0"/>
        <pc:sldMkLst>
          <pc:docMk/>
          <pc:sldMk cId="4101847591" sldId="279"/>
        </pc:sldMkLst>
      </pc:sldChg>
      <pc:sldChg chg="del">
        <pc:chgData name="Crockett, April" userId="571a9d59-45b5-4985-97c4-784f2cbe086c" providerId="ADAL" clId="{CB67F9FC-E7F2-4C3A-863D-005DBCA8A77F}" dt="2021-04-26T15:18:01.857" v="450" actId="2696"/>
        <pc:sldMkLst>
          <pc:docMk/>
          <pc:sldMk cId="4096565134" sldId="280"/>
        </pc:sldMkLst>
      </pc:sldChg>
      <pc:sldChg chg="del">
        <pc:chgData name="Crockett, April" userId="571a9d59-45b5-4985-97c4-784f2cbe086c" providerId="ADAL" clId="{CB67F9FC-E7F2-4C3A-863D-005DBCA8A77F}" dt="2021-04-26T15:18:03.307" v="451" actId="2696"/>
        <pc:sldMkLst>
          <pc:docMk/>
          <pc:sldMk cId="1784895490" sldId="281"/>
        </pc:sldMkLst>
      </pc:sldChg>
      <pc:sldChg chg="del">
        <pc:chgData name="Crockett, April" userId="571a9d59-45b5-4985-97c4-784f2cbe086c" providerId="ADAL" clId="{CB67F9FC-E7F2-4C3A-863D-005DBCA8A77F}" dt="2021-04-26T15:18:04.348" v="452" actId="2696"/>
        <pc:sldMkLst>
          <pc:docMk/>
          <pc:sldMk cId="3407408559" sldId="282"/>
        </pc:sldMkLst>
      </pc:sldChg>
      <pc:sldChg chg="addSp modSp add addCm delCm">
        <pc:chgData name="Crockett, April" userId="571a9d59-45b5-4985-97c4-784f2cbe086c" providerId="ADAL" clId="{CB67F9FC-E7F2-4C3A-863D-005DBCA8A77F}" dt="2021-04-26T15:06:36.012" v="85" actId="113"/>
        <pc:sldMkLst>
          <pc:docMk/>
          <pc:sldMk cId="799908603" sldId="283"/>
        </pc:sldMkLst>
        <pc:spChg chg="mod">
          <ac:chgData name="Crockett, April" userId="571a9d59-45b5-4985-97c4-784f2cbe086c" providerId="ADAL" clId="{CB67F9FC-E7F2-4C3A-863D-005DBCA8A77F}" dt="2021-04-26T15:05:28.294" v="4" actId="27636"/>
          <ac:spMkLst>
            <pc:docMk/>
            <pc:sldMk cId="799908603" sldId="283"/>
            <ac:spMk id="3" creationId="{00000000-0000-0000-0000-000000000000}"/>
          </ac:spMkLst>
        </pc:spChg>
        <pc:spChg chg="add mod">
          <ac:chgData name="Crockett, April" userId="571a9d59-45b5-4985-97c4-784f2cbe086c" providerId="ADAL" clId="{CB67F9FC-E7F2-4C3A-863D-005DBCA8A77F}" dt="2021-04-26T15:06:36.012" v="85" actId="113"/>
          <ac:spMkLst>
            <pc:docMk/>
            <pc:sldMk cId="799908603" sldId="283"/>
            <ac:spMk id="4" creationId="{DF0FBE48-9FD9-4C04-B48F-BF2943CC9F5A}"/>
          </ac:spMkLst>
        </pc:spChg>
      </pc:sldChg>
      <pc:sldChg chg="addSp modSp add">
        <pc:chgData name="Crockett, April" userId="571a9d59-45b5-4985-97c4-784f2cbe086c" providerId="ADAL" clId="{CB67F9FC-E7F2-4C3A-863D-005DBCA8A77F}" dt="2021-04-26T15:10:47.986" v="402" actId="20577"/>
        <pc:sldMkLst>
          <pc:docMk/>
          <pc:sldMk cId="4109633191" sldId="284"/>
        </pc:sldMkLst>
        <pc:spChg chg="mod">
          <ac:chgData name="Crockett, April" userId="571a9d59-45b5-4985-97c4-784f2cbe086c" providerId="ADAL" clId="{CB67F9FC-E7F2-4C3A-863D-005DBCA8A77F}" dt="2021-04-26T15:10:17.152" v="337" actId="13926"/>
          <ac:spMkLst>
            <pc:docMk/>
            <pc:sldMk cId="4109633191" sldId="284"/>
            <ac:spMk id="3" creationId="{00000000-0000-0000-0000-000000000000}"/>
          </ac:spMkLst>
        </pc:spChg>
        <pc:spChg chg="mod">
          <ac:chgData name="Crockett, April" userId="571a9d59-45b5-4985-97c4-784f2cbe086c" providerId="ADAL" clId="{CB67F9FC-E7F2-4C3A-863D-005DBCA8A77F}" dt="2021-04-26T15:08:39.196" v="165" actId="20577"/>
          <ac:spMkLst>
            <pc:docMk/>
            <pc:sldMk cId="4109633191" sldId="284"/>
            <ac:spMk id="4" creationId="{DF0FBE48-9FD9-4C04-B48F-BF2943CC9F5A}"/>
          </ac:spMkLst>
        </pc:spChg>
        <pc:spChg chg="add mod">
          <ac:chgData name="Crockett, April" userId="571a9d59-45b5-4985-97c4-784f2cbe086c" providerId="ADAL" clId="{CB67F9FC-E7F2-4C3A-863D-005DBCA8A77F}" dt="2021-04-26T15:09:41.516" v="334" actId="20577"/>
          <ac:spMkLst>
            <pc:docMk/>
            <pc:sldMk cId="4109633191" sldId="284"/>
            <ac:spMk id="5" creationId="{98B69D1B-E384-49A6-B5E5-B35F81D854E0}"/>
          </ac:spMkLst>
        </pc:spChg>
        <pc:spChg chg="add mod">
          <ac:chgData name="Crockett, April" userId="571a9d59-45b5-4985-97c4-784f2cbe086c" providerId="ADAL" clId="{CB67F9FC-E7F2-4C3A-863D-005DBCA8A77F}" dt="2021-04-26T15:10:47.986" v="402" actId="20577"/>
          <ac:spMkLst>
            <pc:docMk/>
            <pc:sldMk cId="4109633191" sldId="284"/>
            <ac:spMk id="6" creationId="{2E618D03-BC7B-4D0D-A7EB-EC5DD2026162}"/>
          </ac:spMkLst>
        </pc:spChg>
      </pc:sldChg>
      <pc:sldChg chg="modSp add">
        <pc:chgData name="Crockett, April" userId="571a9d59-45b5-4985-97c4-784f2cbe086c" providerId="ADAL" clId="{CB67F9FC-E7F2-4C3A-863D-005DBCA8A77F}" dt="2021-04-26T15:15:54.179" v="432" actId="207"/>
        <pc:sldMkLst>
          <pc:docMk/>
          <pc:sldMk cId="313187129" sldId="285"/>
        </pc:sldMkLst>
        <pc:spChg chg="mod">
          <ac:chgData name="Crockett, April" userId="571a9d59-45b5-4985-97c4-784f2cbe086c" providerId="ADAL" clId="{CB67F9FC-E7F2-4C3A-863D-005DBCA8A77F}" dt="2021-04-26T15:14:29.038" v="425" actId="20577"/>
          <ac:spMkLst>
            <pc:docMk/>
            <pc:sldMk cId="313187129" sldId="285"/>
            <ac:spMk id="2" creationId="{00000000-0000-0000-0000-000000000000}"/>
          </ac:spMkLst>
        </pc:spChg>
        <pc:spChg chg="mod">
          <ac:chgData name="Crockett, April" userId="571a9d59-45b5-4985-97c4-784f2cbe086c" providerId="ADAL" clId="{CB67F9FC-E7F2-4C3A-863D-005DBCA8A77F}" dt="2021-04-26T15:15:54.179" v="432" actId="207"/>
          <ac:spMkLst>
            <pc:docMk/>
            <pc:sldMk cId="313187129" sldId="285"/>
            <ac:spMk id="3" creationId="{00000000-0000-0000-0000-000000000000}"/>
          </ac:spMkLst>
        </pc:spChg>
      </pc:sldChg>
      <pc:sldChg chg="add">
        <pc:chgData name="Crockett, April" userId="571a9d59-45b5-4985-97c4-784f2cbe086c" providerId="ADAL" clId="{CB67F9FC-E7F2-4C3A-863D-005DBCA8A77F}" dt="2021-04-26T15:15:58.692" v="433"/>
        <pc:sldMkLst>
          <pc:docMk/>
          <pc:sldMk cId="3337195855" sldId="286"/>
        </pc:sldMkLst>
      </pc:sldChg>
      <pc:sldChg chg="modSp add">
        <pc:chgData name="Crockett, April" userId="571a9d59-45b5-4985-97c4-784f2cbe086c" providerId="ADAL" clId="{CB67F9FC-E7F2-4C3A-863D-005DBCA8A77F}" dt="2021-04-26T15:16:19.420" v="437" actId="207"/>
        <pc:sldMkLst>
          <pc:docMk/>
          <pc:sldMk cId="11872452" sldId="287"/>
        </pc:sldMkLst>
        <pc:spChg chg="mod">
          <ac:chgData name="Crockett, April" userId="571a9d59-45b5-4985-97c4-784f2cbe086c" providerId="ADAL" clId="{CB67F9FC-E7F2-4C3A-863D-005DBCA8A77F}" dt="2021-04-26T15:16:19.420" v="437" actId="207"/>
          <ac:spMkLst>
            <pc:docMk/>
            <pc:sldMk cId="11872452" sldId="287"/>
            <ac:spMk id="3" creationId="{00000000-0000-0000-0000-000000000000}"/>
          </ac:spMkLst>
        </pc:spChg>
      </pc:sldChg>
      <pc:sldChg chg="addSp delSp modSp add">
        <pc:chgData name="Crockett, April" userId="571a9d59-45b5-4985-97c4-784f2cbe086c" providerId="ADAL" clId="{CB67F9FC-E7F2-4C3A-863D-005DBCA8A77F}" dt="2021-04-26T15:16:42.171" v="443" actId="1076"/>
        <pc:sldMkLst>
          <pc:docMk/>
          <pc:sldMk cId="849265463" sldId="288"/>
        </pc:sldMkLst>
        <pc:spChg chg="del mod">
          <ac:chgData name="Crockett, April" userId="571a9d59-45b5-4985-97c4-784f2cbe086c" providerId="ADAL" clId="{CB67F9FC-E7F2-4C3A-863D-005DBCA8A77F}" dt="2021-04-26T15:16:34.409" v="440"/>
          <ac:spMkLst>
            <pc:docMk/>
            <pc:sldMk cId="849265463" sldId="288"/>
            <ac:spMk id="3" creationId="{00000000-0000-0000-0000-000000000000}"/>
          </ac:spMkLst>
        </pc:spChg>
        <pc:picChg chg="add mod">
          <ac:chgData name="Crockett, April" userId="571a9d59-45b5-4985-97c4-784f2cbe086c" providerId="ADAL" clId="{CB67F9FC-E7F2-4C3A-863D-005DBCA8A77F}" dt="2021-04-26T15:16:42.171" v="443" actId="1076"/>
          <ac:picMkLst>
            <pc:docMk/>
            <pc:sldMk cId="849265463" sldId="288"/>
            <ac:picMk id="4" creationId="{0A549199-E178-4959-BF5D-770E8B3363AF}"/>
          </ac:picMkLst>
        </pc:picChg>
      </pc:sldChg>
      <pc:sldChg chg="addSp delSp modSp add">
        <pc:chgData name="Crockett, April" userId="571a9d59-45b5-4985-97c4-784f2cbe086c" providerId="ADAL" clId="{CB67F9FC-E7F2-4C3A-863D-005DBCA8A77F}" dt="2021-04-26T15:17:32.736" v="449" actId="14100"/>
        <pc:sldMkLst>
          <pc:docMk/>
          <pc:sldMk cId="2474317786" sldId="289"/>
        </pc:sldMkLst>
        <pc:spChg chg="add mod">
          <ac:chgData name="Crockett, April" userId="571a9d59-45b5-4985-97c4-784f2cbe086c" providerId="ADAL" clId="{CB67F9FC-E7F2-4C3A-863D-005DBCA8A77F}" dt="2021-04-26T15:17:15.464" v="445" actId="478"/>
          <ac:spMkLst>
            <pc:docMk/>
            <pc:sldMk cId="2474317786" sldId="289"/>
            <ac:spMk id="5" creationId="{C6EB7D66-7A52-4289-BA6B-6E4686B4653E}"/>
          </ac:spMkLst>
        </pc:spChg>
        <pc:picChg chg="del">
          <ac:chgData name="Crockett, April" userId="571a9d59-45b5-4985-97c4-784f2cbe086c" providerId="ADAL" clId="{CB67F9FC-E7F2-4C3A-863D-005DBCA8A77F}" dt="2021-04-26T15:17:15.464" v="445" actId="478"/>
          <ac:picMkLst>
            <pc:docMk/>
            <pc:sldMk cId="2474317786" sldId="289"/>
            <ac:picMk id="4" creationId="{0A549199-E178-4959-BF5D-770E8B3363AF}"/>
          </ac:picMkLst>
        </pc:picChg>
        <pc:picChg chg="add mod modCrop">
          <ac:chgData name="Crockett, April" userId="571a9d59-45b5-4985-97c4-784f2cbe086c" providerId="ADAL" clId="{CB67F9FC-E7F2-4C3A-863D-005DBCA8A77F}" dt="2021-04-26T15:17:32.736" v="449" actId="14100"/>
          <ac:picMkLst>
            <pc:docMk/>
            <pc:sldMk cId="2474317786" sldId="289"/>
            <ac:picMk id="6" creationId="{26DC2AD3-F22F-43A2-BC6C-3C6D89724436}"/>
          </ac:picMkLst>
        </pc:picChg>
      </pc:sldChg>
      <pc:sldChg chg="modSp add">
        <pc:chgData name="Crockett, April" userId="571a9d59-45b5-4985-97c4-784f2cbe086c" providerId="ADAL" clId="{CB67F9FC-E7F2-4C3A-863D-005DBCA8A77F}" dt="2021-04-26T15:19:38.426" v="479" actId="20577"/>
        <pc:sldMkLst>
          <pc:docMk/>
          <pc:sldMk cId="2824378389" sldId="290"/>
        </pc:sldMkLst>
        <pc:spChg chg="mod">
          <ac:chgData name="Crockett, April" userId="571a9d59-45b5-4985-97c4-784f2cbe086c" providerId="ADAL" clId="{CB67F9FC-E7F2-4C3A-863D-005DBCA8A77F}" dt="2021-04-26T15:19:29.008" v="476" actId="20577"/>
          <ac:spMkLst>
            <pc:docMk/>
            <pc:sldMk cId="2824378389" sldId="290"/>
            <ac:spMk id="2" creationId="{00000000-0000-0000-0000-000000000000}"/>
          </ac:spMkLst>
        </pc:spChg>
        <pc:spChg chg="mod">
          <ac:chgData name="Crockett, April" userId="571a9d59-45b5-4985-97c4-784f2cbe086c" providerId="ADAL" clId="{CB67F9FC-E7F2-4C3A-863D-005DBCA8A77F}" dt="2021-04-26T15:19:38.426" v="479" actId="20577"/>
          <ac:spMkLst>
            <pc:docMk/>
            <pc:sldMk cId="2824378389" sldId="290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6T10:05:10.45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cient_Greek_language" TargetMode="External"/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techniques</a:t>
            </a:r>
          </a:p>
        </p:txBody>
      </p:sp>
    </p:spTree>
    <p:extLst>
      <p:ext uri="{BB962C8B-B14F-4D97-AF65-F5344CB8AC3E}">
        <p14:creationId xmlns:p14="http://schemas.microsoft.com/office/powerpoint/2010/main" val="33993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456" y="658251"/>
            <a:ext cx="8187071" cy="4064627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51104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23555"/>
            <a:ext cx="10178322" cy="4456037"/>
          </a:xfrm>
        </p:spPr>
        <p:txBody>
          <a:bodyPr>
            <a:noAutofit/>
          </a:bodyPr>
          <a:lstStyle/>
          <a:p>
            <a:r>
              <a:rPr lang="en-US" sz="2800" dirty="0"/>
              <a:t>A </a:t>
            </a:r>
            <a:r>
              <a:rPr lang="en-US" sz="2800" b="1" i="1" dirty="0">
                <a:solidFill>
                  <a:srgbClr val="FF0000"/>
                </a:solidFill>
              </a:rPr>
              <a:t>greedy algorithm</a:t>
            </a:r>
            <a:r>
              <a:rPr lang="en-US" sz="2800" dirty="0"/>
              <a:t> is an algorithm that, when presented with a list of options, chooses the option that is </a:t>
            </a:r>
            <a:r>
              <a:rPr lang="en-US" sz="2800" b="1" dirty="0">
                <a:solidFill>
                  <a:srgbClr val="FF0000"/>
                </a:solidFill>
              </a:rPr>
              <a:t>optimal at that point in time.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optimal choice at that point in time is the choice that offers the most obvious and immediate benefit.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choice of option does not consider additional subsequent options, and </a:t>
            </a:r>
            <a:r>
              <a:rPr lang="en-US" sz="2800" b="1" dirty="0">
                <a:solidFill>
                  <a:srgbClr val="FF0000"/>
                </a:solidFill>
              </a:rPr>
              <a:t>may or may not lead to an optimal solution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63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- make change</a:t>
            </a:r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36" y="1309253"/>
            <a:ext cx="7279914" cy="529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</a:t>
            </a:r>
            <a:br>
              <a:rPr lang="en-US" dirty="0"/>
            </a:br>
            <a:r>
              <a:rPr lang="en-US" dirty="0"/>
              <a:t>make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Example:  </a:t>
            </a:r>
            <a:r>
              <a:rPr lang="en-US" sz="4000" dirty="0">
                <a:solidFill>
                  <a:srgbClr val="0070C0"/>
                </a:solidFill>
              </a:rPr>
              <a:t>makeChangeMinBills.cpp</a:t>
            </a:r>
          </a:p>
        </p:txBody>
      </p:sp>
    </p:spTree>
    <p:extLst>
      <p:ext uri="{BB962C8B-B14F-4D97-AF65-F5344CB8AC3E}">
        <p14:creationId xmlns:p14="http://schemas.microsoft.com/office/powerpoint/2010/main" val="10324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fractional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6"/>
            <a:ext cx="10178322" cy="4983483"/>
          </a:xfrm>
        </p:spPr>
        <p:txBody>
          <a:bodyPr>
            <a:noAutofit/>
          </a:bodyPr>
          <a:lstStyle/>
          <a:p>
            <a:r>
              <a:rPr lang="en-US" sz="2400" dirty="0"/>
              <a:t>The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b="1" i="1" dirty="0">
                <a:solidFill>
                  <a:srgbClr val="FF0000"/>
                </a:solidFill>
              </a:rPr>
              <a:t>fractional knapsack problem</a:t>
            </a:r>
            <a:r>
              <a:rPr lang="en-US" sz="2400" dirty="0"/>
              <a:t> is the knapsack problem with the potential to take each item a fractional number of times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Example:   A 4 pound, $10 item could be taken 0.5 times to fill a knapsack with a 2 pound weight limit. The resulting knapsack would be worth $5.</a:t>
            </a:r>
          </a:p>
          <a:p>
            <a:endParaRPr lang="en-US" sz="2400" dirty="0"/>
          </a:p>
          <a:p>
            <a:r>
              <a:rPr lang="en-US" sz="2400" dirty="0"/>
              <a:t>GREEDY 0-1 Knapsack problem is not optimal but GREEDY fractional Knapsack is!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Example:  </a:t>
            </a:r>
            <a:r>
              <a:rPr lang="en-US" sz="2400" dirty="0">
                <a:solidFill>
                  <a:srgbClr val="0070C0"/>
                </a:solidFill>
              </a:rPr>
              <a:t>fractionalKnapsack.cpp</a:t>
            </a:r>
          </a:p>
        </p:txBody>
      </p:sp>
    </p:spTree>
    <p:extLst>
      <p:ext uri="{BB962C8B-B14F-4D97-AF65-F5344CB8AC3E}">
        <p14:creationId xmlns:p14="http://schemas.microsoft.com/office/powerpoint/2010/main" val="428362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02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are given a list of possible available activities.  Each activity has a start time and a finish time.  </a:t>
            </a:r>
          </a:p>
          <a:p>
            <a:pPr marL="0" indent="0">
              <a:buNone/>
            </a:pPr>
            <a:r>
              <a:rPr lang="en-US" dirty="0"/>
              <a:t>The goal is to build the largest possible set of activities without time conflicts.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say the following activities are going to be available for participants at the Global Game Jam: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1	Getting Started with Game Dev		start: 1am	finish:  2am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2	How to Build a Card Game		start: 3am	finish: 4am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3	Sid Meier talk: Civilization			start: 12am	finish: 6am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4	Todd Howard talk: Elder Scrolls		start: 5am	finish: 7am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5	Creating a Game in Unity			start: 8am	finish: 9am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6	Designing Assets for your Game		start: 5am	finish: 9am</a:t>
            </a:r>
          </a:p>
        </p:txBody>
      </p:sp>
    </p:spTree>
    <p:extLst>
      <p:ext uri="{BB962C8B-B14F-4D97-AF65-F5344CB8AC3E}">
        <p14:creationId xmlns:p14="http://schemas.microsoft.com/office/powerpoint/2010/main" val="410184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327094"/>
            <a:ext cx="10178322" cy="3261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say the following activities are going to be available for participants at the Global Game Jam: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1	Getting Started with Game Dev		start: 1am	finish:  2am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2	How to Build a Card Game		start: 3am	finish: 4am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3	Sid Meier talk: Civilization			start: 12am	finish: 6am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4	Todd Howard talk: Elder Scrolls		start: 5am	finish: 7am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5	Creating a Game in Unity			start: 8am	finish: 9am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6	Designing Assets for your Game		start: 5am	finish: 9am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F0FBE48-9FD9-4C04-B48F-BF2943CC9F5A}"/>
              </a:ext>
            </a:extLst>
          </p:cNvPr>
          <p:cNvSpPr/>
          <p:nvPr/>
        </p:nvSpPr>
        <p:spPr>
          <a:xfrm>
            <a:off x="7797800" y="2475650"/>
            <a:ext cx="3556000" cy="1181950"/>
          </a:xfrm>
          <a:prstGeom prst="wedgeRectCallout">
            <a:avLst>
              <a:gd name="adj1" fmla="val 18453"/>
              <a:gd name="adj2" fmla="val 94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Step One:  Sort activities in ascending order by finish time.</a:t>
            </a:r>
          </a:p>
        </p:txBody>
      </p:sp>
    </p:spTree>
    <p:extLst>
      <p:ext uri="{BB962C8B-B14F-4D97-AF65-F5344CB8AC3E}">
        <p14:creationId xmlns:p14="http://schemas.microsoft.com/office/powerpoint/2010/main" val="79990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132" y="2531228"/>
            <a:ext cx="9008535" cy="32615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Activity 1	Getting Started with Game Dev  	start: 1am	finish:  2am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Activity 2	How to Build a Card Game	start: 3am	finish: 4am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3	Sid Meier talk: Civilization		start: 12am	finish: 6am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Activity 4	Todd Howard talk: Elder Scrolls	start: 5am	finish: 7am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Activity 5	Creating a Game in Unity		start: 8am	finish: 9am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6	Designing Assets for your Game	start: 5am	finish: 9am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F0FBE48-9FD9-4C04-B48F-BF2943CC9F5A}"/>
              </a:ext>
            </a:extLst>
          </p:cNvPr>
          <p:cNvSpPr/>
          <p:nvPr/>
        </p:nvSpPr>
        <p:spPr>
          <a:xfrm>
            <a:off x="84667" y="1874517"/>
            <a:ext cx="2429933" cy="1181950"/>
          </a:xfrm>
          <a:prstGeom prst="wedgeRectCallout">
            <a:avLst>
              <a:gd name="adj1" fmla="val 66885"/>
              <a:gd name="adj2" fmla="val 58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First activity always gets selected.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8B69D1B-E384-49A6-B5E5-B35F81D854E0}"/>
              </a:ext>
            </a:extLst>
          </p:cNvPr>
          <p:cNvSpPr/>
          <p:nvPr/>
        </p:nvSpPr>
        <p:spPr>
          <a:xfrm>
            <a:off x="84667" y="3720251"/>
            <a:ext cx="2429933" cy="2519682"/>
          </a:xfrm>
          <a:prstGeom prst="wedgeRectCallout">
            <a:avLst>
              <a:gd name="adj1" fmla="val 46327"/>
              <a:gd name="adj2" fmla="val 13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Then, go through other activities one by one and if the activity has start time &gt;= previously selected activity, then select it.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E618D03-BC7B-4D0D-A7EB-EC5DD2026162}"/>
              </a:ext>
            </a:extLst>
          </p:cNvPr>
          <p:cNvSpPr/>
          <p:nvPr/>
        </p:nvSpPr>
        <p:spPr>
          <a:xfrm>
            <a:off x="2810934" y="5969000"/>
            <a:ext cx="8923866" cy="866984"/>
          </a:xfrm>
          <a:prstGeom prst="wedgeRectCallout">
            <a:avLst>
              <a:gd name="adj1" fmla="val 46327"/>
              <a:gd name="adj2" fmla="val 13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Activities 1, 2, 4, &amp; 5 would get selected.</a:t>
            </a:r>
          </a:p>
        </p:txBody>
      </p:sp>
    </p:spTree>
    <p:extLst>
      <p:ext uri="{BB962C8B-B14F-4D97-AF65-F5344CB8AC3E}">
        <p14:creationId xmlns:p14="http://schemas.microsoft.com/office/powerpoint/2010/main" val="410963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3029"/>
            <a:ext cx="10178322" cy="1492132"/>
          </a:xfrm>
        </p:spPr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1830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Example:  </a:t>
            </a:r>
            <a:r>
              <a:rPr lang="en-US" sz="4000" dirty="0">
                <a:solidFill>
                  <a:srgbClr val="0070C0"/>
                </a:solidFill>
              </a:rPr>
              <a:t>activitySelection.cpp</a:t>
            </a:r>
          </a:p>
        </p:txBody>
      </p:sp>
    </p:spTree>
    <p:extLst>
      <p:ext uri="{BB962C8B-B14F-4D97-AF65-F5344CB8AC3E}">
        <p14:creationId xmlns:p14="http://schemas.microsoft.com/office/powerpoint/2010/main" val="413071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3029"/>
            <a:ext cx="10178322" cy="1492132"/>
          </a:xfrm>
        </p:spPr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1830"/>
            <a:ext cx="10178322" cy="3593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Dijkstra’s algorithm uses the greedy approach to find the </a:t>
            </a:r>
            <a:r>
              <a:rPr lang="en-US" sz="4000" b="1" dirty="0">
                <a:solidFill>
                  <a:srgbClr val="FF0000"/>
                </a:solidFill>
              </a:rPr>
              <a:t>shortest path to ALL vertices </a:t>
            </a:r>
            <a:r>
              <a:rPr lang="en-US" sz="4000" b="1" dirty="0">
                <a:solidFill>
                  <a:schemeClr val="tx1"/>
                </a:solidFill>
              </a:rPr>
              <a:t>in a weighted, connected directed or undirected graph.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This is a single-source-shortest-path problem.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The solution is a </a:t>
            </a:r>
            <a:r>
              <a:rPr lang="en-US" sz="4000" b="1" dirty="0">
                <a:solidFill>
                  <a:srgbClr val="FF0000"/>
                </a:solidFill>
              </a:rPr>
              <a:t>family of paths</a:t>
            </a:r>
            <a:r>
              <a:rPr lang="en-US" sz="4000" dirty="0">
                <a:solidFill>
                  <a:schemeClr val="tx1"/>
                </a:solidFill>
              </a:rPr>
              <a:t>, each leading from the source to a different vertex in the graph.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353" y="2755392"/>
            <a:ext cx="8187071" cy="1444339"/>
          </a:xfrm>
        </p:spPr>
        <p:txBody>
          <a:bodyPr/>
          <a:lstStyle/>
          <a:p>
            <a:r>
              <a:rPr lang="en-US" dirty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295228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3029"/>
            <a:ext cx="10178322" cy="1492132"/>
          </a:xfrm>
        </p:spPr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1830"/>
            <a:ext cx="10178322" cy="3593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Dijkstra’s algorithm uses the greedy approach to find the </a:t>
            </a:r>
            <a:r>
              <a:rPr lang="en-US" sz="4000" b="1" dirty="0">
                <a:solidFill>
                  <a:srgbClr val="FF0000"/>
                </a:solidFill>
              </a:rPr>
              <a:t>shortest path to ALL vertices </a:t>
            </a:r>
            <a:r>
              <a:rPr lang="en-US" sz="4000" b="1" dirty="0">
                <a:solidFill>
                  <a:schemeClr val="tx1"/>
                </a:solidFill>
              </a:rPr>
              <a:t>in a weighted, connected directed or undirected graph.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This is a single-source-shortest-path problem.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The solution is a </a:t>
            </a:r>
            <a:r>
              <a:rPr lang="en-US" sz="4000" b="1" dirty="0">
                <a:solidFill>
                  <a:srgbClr val="FF0000"/>
                </a:solidFill>
              </a:rPr>
              <a:t>family of paths</a:t>
            </a:r>
            <a:r>
              <a:rPr lang="en-US" sz="4000" dirty="0">
                <a:solidFill>
                  <a:schemeClr val="tx1"/>
                </a:solidFill>
              </a:rPr>
              <a:t>, each leading from the source to a different vertex in the graph.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3029"/>
            <a:ext cx="10178322" cy="1492132"/>
          </a:xfrm>
        </p:spPr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1830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Real-Life Applications</a:t>
            </a:r>
          </a:p>
          <a:p>
            <a:r>
              <a:rPr lang="en-US" sz="3600" dirty="0">
                <a:solidFill>
                  <a:schemeClr val="tx1"/>
                </a:solidFill>
              </a:rPr>
              <a:t>Transportation planning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GIS (Geographic Information System ) – </a:t>
            </a:r>
            <a:r>
              <a:rPr lang="en-US" sz="3200" b="1" dirty="0">
                <a:solidFill>
                  <a:schemeClr val="tx1"/>
                </a:solidFill>
              </a:rPr>
              <a:t>Google Maps!</a:t>
            </a:r>
          </a:p>
          <a:p>
            <a:r>
              <a:rPr lang="en-US" sz="3600" dirty="0">
                <a:solidFill>
                  <a:schemeClr val="tx1"/>
                </a:solidFill>
              </a:rPr>
              <a:t>Packet routing in communication networks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3029"/>
            <a:ext cx="10178322" cy="1492132"/>
          </a:xfrm>
        </p:spPr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pic>
        <p:nvPicPr>
          <p:cNvPr id="4" name="Picture 1" descr="C:\Users\acrockett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A549199-E178-4959-BF5D-770E8B336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12" y="1821290"/>
            <a:ext cx="9314722" cy="475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6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83029"/>
            <a:ext cx="10178322" cy="1492132"/>
          </a:xfrm>
        </p:spPr>
        <p:txBody>
          <a:bodyPr/>
          <a:lstStyle/>
          <a:p>
            <a:r>
              <a:rPr lang="en-US" dirty="0"/>
              <a:t>Greedy algorithm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B7D66-7A52-4289-BA6B-6E4686B4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C2AD3-F22F-43A2-BC6C-3C6D89724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19"/>
          <a:stretch/>
        </p:blipFill>
        <p:spPr>
          <a:xfrm>
            <a:off x="975655" y="1879600"/>
            <a:ext cx="10614893" cy="35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32" y="1266093"/>
            <a:ext cx="10178322" cy="5380892"/>
          </a:xfrm>
        </p:spPr>
        <p:txBody>
          <a:bodyPr>
            <a:normAutofit/>
          </a:bodyPr>
          <a:lstStyle/>
          <a:p>
            <a:r>
              <a:rPr lang="en-US" sz="2400" dirty="0" err="1"/>
              <a:t>Kruskals</a:t>
            </a:r>
            <a:r>
              <a:rPr lang="en-US" sz="2400" dirty="0"/>
              <a:t> minimum spanning tree </a:t>
            </a:r>
          </a:p>
          <a:p>
            <a:r>
              <a:rPr lang="en-US" sz="2400" dirty="0"/>
              <a:t>Prims minimum spanning tree</a:t>
            </a:r>
          </a:p>
          <a:p>
            <a:r>
              <a:rPr lang="en-US" sz="2400" dirty="0"/>
              <a:t>Maximum flow problem (anything that has a flow or network – data, water, electricity, roads)</a:t>
            </a:r>
          </a:p>
          <a:p>
            <a:r>
              <a:rPr lang="en-US" sz="2400" dirty="0"/>
              <a:t>Huffman coding  (data compression)</a:t>
            </a:r>
          </a:p>
          <a:p>
            <a:r>
              <a:rPr lang="en-US" sz="2400" dirty="0"/>
              <a:t>Traveling salesman problem</a:t>
            </a:r>
          </a:p>
          <a:p>
            <a:r>
              <a:rPr lang="en-US" sz="2400" dirty="0"/>
              <a:t>Graph coloring (making schedule, Sudoku, map coloring, etc.)</a:t>
            </a:r>
          </a:p>
          <a:p>
            <a:r>
              <a:rPr lang="en-US" sz="2400" dirty="0"/>
              <a:t>And many, many more…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021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14" y="792534"/>
            <a:ext cx="8187071" cy="4064627"/>
          </a:xfrm>
        </p:spPr>
        <p:txBody>
          <a:bodyPr/>
          <a:lstStyle/>
          <a:p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1532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6432"/>
            <a:ext cx="10178322" cy="5310553"/>
          </a:xfrm>
        </p:spPr>
        <p:txBody>
          <a:bodyPr>
            <a:normAutofit lnSpcReduction="10000"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Dynamic programming</a:t>
            </a:r>
            <a:r>
              <a:rPr lang="en-US" sz="4000" dirty="0"/>
              <a:t> is a problem solving technique that splits a problem into smaller sub-problems, computes and </a:t>
            </a:r>
            <a:r>
              <a:rPr lang="en-US" sz="4000" b="1" dirty="0">
                <a:solidFill>
                  <a:srgbClr val="FF0000"/>
                </a:solidFill>
              </a:rPr>
              <a:t>stores solutions to sub-problems in memory</a:t>
            </a:r>
            <a:r>
              <a:rPr lang="en-US" sz="4000" dirty="0"/>
              <a:t>, and then uses the stored solutions to solve the larger problem. 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Example:  </a:t>
            </a:r>
            <a:r>
              <a:rPr lang="en-US" sz="4000" b="1" dirty="0"/>
              <a:t>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378247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7724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Fibonacci numbers are the following sequence: 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0, 1, 1, 2, 3, 5, 8, 13, 21, 34, 55, 89, 144, 233, …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Notice after the 2</a:t>
            </a:r>
            <a:r>
              <a:rPr lang="en-US" sz="4000" baseline="30000" dirty="0">
                <a:solidFill>
                  <a:schemeClr val="tx1"/>
                </a:solidFill>
              </a:rPr>
              <a:t>nd</a:t>
            </a:r>
            <a:r>
              <a:rPr lang="en-US" sz="4000" dirty="0">
                <a:solidFill>
                  <a:schemeClr val="tx1"/>
                </a:solidFill>
              </a:rPr>
              <a:t> number, each number in the series is the sum of the two previous numbers.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F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r>
              <a:rPr lang="en-US" sz="4000" dirty="0">
                <a:solidFill>
                  <a:schemeClr val="tx1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F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 = 1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F</a:t>
            </a:r>
            <a:r>
              <a:rPr lang="en-US" sz="4000" baseline="-25000" dirty="0">
                <a:solidFill>
                  <a:schemeClr val="tx1"/>
                </a:solidFill>
              </a:rPr>
              <a:t>N</a:t>
            </a:r>
            <a:r>
              <a:rPr lang="en-US" sz="4000" dirty="0">
                <a:solidFill>
                  <a:schemeClr val="tx1"/>
                </a:solidFill>
              </a:rPr>
              <a:t> = F</a:t>
            </a:r>
            <a:r>
              <a:rPr lang="en-US" sz="4000" baseline="-25000" dirty="0">
                <a:solidFill>
                  <a:schemeClr val="tx1"/>
                </a:solidFill>
              </a:rPr>
              <a:t>N</a:t>
            </a:r>
            <a:r>
              <a:rPr lang="en-US" sz="4000" dirty="0">
                <a:solidFill>
                  <a:schemeClr val="tx1"/>
                </a:solidFill>
              </a:rPr>
              <a:t>-1 + F</a:t>
            </a:r>
            <a:r>
              <a:rPr lang="en-US" sz="4000" baseline="-25000" dirty="0">
                <a:solidFill>
                  <a:schemeClr val="tx1"/>
                </a:solidFill>
              </a:rPr>
              <a:t>N</a:t>
            </a:r>
            <a:r>
              <a:rPr lang="en-US" sz="4000" dirty="0">
                <a:solidFill>
                  <a:schemeClr val="tx1"/>
                </a:solidFill>
              </a:rPr>
              <a:t>-2 for N &gt;= 2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7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55371"/>
            <a:ext cx="10178322" cy="37242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fibonacci.cpp</a:t>
            </a:r>
            <a:r>
              <a:rPr lang="en-US" sz="3200" dirty="0"/>
              <a:t> - non dynamic programming example</a:t>
            </a:r>
          </a:p>
          <a:p>
            <a:r>
              <a:rPr lang="en-US" sz="3200" dirty="0">
                <a:solidFill>
                  <a:srgbClr val="0070C0"/>
                </a:solidFill>
              </a:rPr>
              <a:t>fibonacci_db.cpp</a:t>
            </a:r>
            <a:r>
              <a:rPr lang="en-US" sz="3200" dirty="0"/>
              <a:t> – dynamic programming example</a:t>
            </a:r>
          </a:p>
        </p:txBody>
      </p:sp>
    </p:spTree>
    <p:extLst>
      <p:ext uri="{BB962C8B-B14F-4D97-AF65-F5344CB8AC3E}">
        <p14:creationId xmlns:p14="http://schemas.microsoft.com/office/powerpoint/2010/main" val="931717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3030521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243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814" y="1128451"/>
            <a:ext cx="10500441" cy="3593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Sometimes doing something the perfect (most optimal) way is not feasible (or possible)</a:t>
            </a:r>
          </a:p>
          <a:p>
            <a:pPr marL="685800" indent="-457200"/>
            <a:r>
              <a:rPr lang="en-US" sz="3600" dirty="0"/>
              <a:t>Maybe not enough computational resources</a:t>
            </a:r>
          </a:p>
          <a:p>
            <a:pPr marL="685800" indent="-457200"/>
            <a:r>
              <a:rPr lang="en-US" sz="3600" dirty="0"/>
              <a:t>Maybe not enough time</a:t>
            </a:r>
          </a:p>
          <a:p>
            <a:pPr marL="685800" indent="-457200"/>
            <a:r>
              <a:rPr lang="en-US" sz="3600" dirty="0"/>
              <a:t>Maybe you can get a good enough solution without the extra time or effort </a:t>
            </a:r>
          </a:p>
        </p:txBody>
      </p:sp>
    </p:spTree>
    <p:extLst>
      <p:ext uri="{BB962C8B-B14F-4D97-AF65-F5344CB8AC3E}">
        <p14:creationId xmlns:p14="http://schemas.microsoft.com/office/powerpoint/2010/main" val="180022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14" y="3157863"/>
            <a:ext cx="5185064" cy="341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273216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EXAMPLE:   Goal is to have clothes when you go on a vacation and you are leaving in 30 minutes.</a:t>
            </a:r>
          </a:p>
          <a:p>
            <a:endParaRPr lang="en-US" dirty="0"/>
          </a:p>
        </p:txBody>
      </p:sp>
      <p:pic>
        <p:nvPicPr>
          <p:cNvPr id="2050" name="Picture 2" descr="Image result for folding laundry perfect vs 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r="10880"/>
          <a:stretch/>
        </p:blipFill>
        <p:spPr bwMode="auto">
          <a:xfrm>
            <a:off x="6650181" y="3157863"/>
            <a:ext cx="5112328" cy="364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172" y="2816664"/>
            <a:ext cx="241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TIME TO DO THIS: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6372" y="2810040"/>
            <a:ext cx="39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YOU WILL HAVE CLOTHES:</a:t>
            </a:r>
          </a:p>
        </p:txBody>
      </p:sp>
    </p:spTree>
    <p:extLst>
      <p:ext uri="{BB962C8B-B14F-4D97-AF65-F5344CB8AC3E}">
        <p14:creationId xmlns:p14="http://schemas.microsoft.com/office/powerpoint/2010/main" val="76761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36518"/>
            <a:ext cx="10178322" cy="55071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Algorithms that use a heuristic use a technique that willingly accepts a </a:t>
            </a:r>
            <a:r>
              <a:rPr lang="en-US" sz="2800" b="1" dirty="0">
                <a:solidFill>
                  <a:srgbClr val="FF0000"/>
                </a:solidFill>
              </a:rPr>
              <a:t>non-optimal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less accurate</a:t>
            </a:r>
            <a:r>
              <a:rPr lang="en-US" sz="2800" dirty="0"/>
              <a:t> solution in order to </a:t>
            </a:r>
            <a:r>
              <a:rPr lang="en-US" sz="2800" b="1" dirty="0">
                <a:solidFill>
                  <a:srgbClr val="FF0000"/>
                </a:solidFill>
              </a:rPr>
              <a:t>improve execution speed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You still get a satisfactory solution.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From Wikipedia:  “A </a:t>
            </a:r>
            <a:r>
              <a:rPr lang="en-US" sz="2800" b="1" dirty="0"/>
              <a:t>heuristic technique</a:t>
            </a:r>
            <a:r>
              <a:rPr lang="en-US" sz="2800" dirty="0"/>
              <a:t> (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 err="1">
                <a:hlinkClick r:id="rId2" tooltip="Help:IPA/English"/>
              </a:rPr>
              <a:t>hjʊəˈrɪstɪk</a:t>
            </a:r>
            <a:r>
              <a:rPr lang="en-US" sz="2800" dirty="0">
                <a:hlinkClick r:id="rId2" tooltip="Help:IPA/English"/>
              </a:rPr>
              <a:t>/</a:t>
            </a:r>
            <a:r>
              <a:rPr lang="en-US" sz="2800" dirty="0"/>
              <a:t>; </a:t>
            </a:r>
            <a:r>
              <a:rPr lang="en-US" sz="2800" dirty="0">
                <a:hlinkClick r:id="rId3" tooltip="Ancient Greek language"/>
              </a:rPr>
              <a:t>Ancient Greek</a:t>
            </a:r>
            <a:r>
              <a:rPr lang="en-US" sz="2800" dirty="0"/>
              <a:t>: </a:t>
            </a:r>
            <a:r>
              <a:rPr lang="en-US" sz="2800" dirty="0" err="1"/>
              <a:t>εὑρίσκω</a:t>
            </a:r>
            <a:r>
              <a:rPr lang="en-US" sz="2800" dirty="0"/>
              <a:t>, "find" or "discover"), often called simply a </a:t>
            </a:r>
            <a:r>
              <a:rPr lang="en-US" sz="2800" b="1" dirty="0"/>
              <a:t>heuristic</a:t>
            </a:r>
            <a:r>
              <a:rPr lang="en-US" sz="2800" dirty="0"/>
              <a:t>, is any approach to problem solving or self-discovery that employs a practical method, </a:t>
            </a:r>
            <a:r>
              <a:rPr lang="en-US" sz="2800" b="1" dirty="0">
                <a:solidFill>
                  <a:srgbClr val="FF0000"/>
                </a:solidFill>
              </a:rPr>
              <a:t>not guaranteed to be optimal, perfect, logical, or rational,</a:t>
            </a:r>
            <a:r>
              <a:rPr lang="en-US" sz="2800" dirty="0"/>
              <a:t> but instead </a:t>
            </a:r>
            <a:r>
              <a:rPr lang="en-US" sz="2800" b="1" dirty="0">
                <a:solidFill>
                  <a:srgbClr val="FF0000"/>
                </a:solidFill>
              </a:rPr>
              <a:t>sufficient</a:t>
            </a:r>
            <a:r>
              <a:rPr lang="en-US" sz="2800" dirty="0"/>
              <a:t> for reaching an immediate goal.”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Heuristics:</a:t>
            </a:r>
            <a:br>
              <a:rPr lang="en-US" dirty="0"/>
            </a:br>
            <a:r>
              <a:rPr lang="en-US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35282"/>
            <a:ext cx="10406922" cy="500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Knapsack problem is an example where a heuristic technique is more feasible, but not optimal.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51" y="2834788"/>
            <a:ext cx="10069975" cy="39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Heuristics:</a:t>
            </a:r>
            <a:br>
              <a:rPr lang="en-US" dirty="0"/>
            </a:br>
            <a:r>
              <a:rPr lang="en-US" dirty="0"/>
              <a:t>Knapsack </a:t>
            </a:r>
            <a:br>
              <a:rPr lang="en-US" dirty="0"/>
            </a:br>
            <a:r>
              <a:rPr lang="en-US" dirty="0"/>
              <a:t>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19" y="-1"/>
            <a:ext cx="6219708" cy="68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Heuristics:</a:t>
            </a:r>
            <a:br>
              <a:rPr lang="en-US" dirty="0"/>
            </a:br>
            <a:r>
              <a:rPr lang="en-US" dirty="0"/>
              <a:t>self-adjusting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026904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Adjust the data structure during algorithm.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Move-to-front self-adjusting search </a:t>
            </a:r>
            <a:br>
              <a:rPr lang="en-US" sz="2800" dirty="0"/>
            </a:br>
            <a:r>
              <a:rPr lang="en-US" sz="2800" dirty="0"/>
              <a:t>example--------------------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91" y="1908158"/>
            <a:ext cx="6610783" cy="4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Heuristics:</a:t>
            </a:r>
            <a:br>
              <a:rPr lang="en-US" dirty="0"/>
            </a:br>
            <a:r>
              <a:rPr lang="en-US" dirty="0"/>
              <a:t>self-adjusting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169408" cy="35935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dirty="0"/>
              <a:t>AVL trees and Black-Red trees are both self-adjusting data structures.</a:t>
            </a:r>
          </a:p>
        </p:txBody>
      </p:sp>
      <p:pic>
        <p:nvPicPr>
          <p:cNvPr id="1028" name="Picture 4" descr="Image result for avl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85" y="2286001"/>
            <a:ext cx="5775544" cy="36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193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203</TotalTime>
  <Words>1239</Words>
  <Application>Microsoft Office PowerPoint</Application>
  <PresentationFormat>Widescreen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Impact</vt:lpstr>
      <vt:lpstr>Wingdings</vt:lpstr>
      <vt:lpstr>Badge</vt:lpstr>
      <vt:lpstr>Algorithm techniques</vt:lpstr>
      <vt:lpstr>heuristics</vt:lpstr>
      <vt:lpstr>heuristics</vt:lpstr>
      <vt:lpstr>heuristics</vt:lpstr>
      <vt:lpstr>heuristics</vt:lpstr>
      <vt:lpstr>Heuristics: Knapsack Problem</vt:lpstr>
      <vt:lpstr>Heuristics: Knapsack  Problem</vt:lpstr>
      <vt:lpstr>Heuristics: self-adjusting</vt:lpstr>
      <vt:lpstr>Heuristics: self-adjusting</vt:lpstr>
      <vt:lpstr>Greedy algorithms</vt:lpstr>
      <vt:lpstr>Greedy algorithm</vt:lpstr>
      <vt:lpstr>Greedy algorithm - make change</vt:lpstr>
      <vt:lpstr>Greedy algorithm  make change</vt:lpstr>
      <vt:lpstr>Greedy algorithm fractional knapsack</vt:lpstr>
      <vt:lpstr>Greedy Algorithm Activity Selection problem</vt:lpstr>
      <vt:lpstr>Greedy Algorithm Activity Selection problem</vt:lpstr>
      <vt:lpstr>Greedy Algorithm Activity Selection problem</vt:lpstr>
      <vt:lpstr>Greedy algorithm activity selection problem</vt:lpstr>
      <vt:lpstr>Greedy algorithm Dijkstra’s Algorithm</vt:lpstr>
      <vt:lpstr>Greedy algorithm Dijkstra’s Algorithm</vt:lpstr>
      <vt:lpstr>Greedy algorithm Dijkstra’s Algorithm</vt:lpstr>
      <vt:lpstr>Greedy algorithm Dijkstra’s Algorithm</vt:lpstr>
      <vt:lpstr>Greedy algorithm Dijkstra’s Algorithm</vt:lpstr>
      <vt:lpstr>Greedy algorithms</vt:lpstr>
      <vt:lpstr>Dynamic programming</vt:lpstr>
      <vt:lpstr>Dynamic programming</vt:lpstr>
      <vt:lpstr>Dynamic programming Fibonacci Numbers</vt:lpstr>
      <vt:lpstr>Dynamic programming Fibonacci numbers</vt:lpstr>
      <vt:lpstr>end</vt:lpstr>
    </vt:vector>
  </TitlesOfParts>
  <Company>Tennessee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techniques</dc:title>
  <dc:creator>Crockett, April</dc:creator>
  <cp:lastModifiedBy>Crockett, April</cp:lastModifiedBy>
  <cp:revision>19</cp:revision>
  <dcterms:created xsi:type="dcterms:W3CDTF">2019-04-07T18:45:45Z</dcterms:created>
  <dcterms:modified xsi:type="dcterms:W3CDTF">2021-04-26T15:19:44Z</dcterms:modified>
</cp:coreProperties>
</file>