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notesMasterIdLst>
    <p:notesMasterId r:id="rId17"/>
  </p:notesMasterIdLst>
  <p:sldIdLst>
    <p:sldId id="308" r:id="rId2"/>
    <p:sldId id="335" r:id="rId3"/>
    <p:sldId id="350" r:id="rId4"/>
    <p:sldId id="336" r:id="rId5"/>
    <p:sldId id="349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8" r:id="rId15"/>
    <p:sldId id="34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24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6C80B-586B-4813-8C3C-2D841E6F148B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00C6A4-8A2F-4485-A91A-9FAAB542F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0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F605BA81-8F63-4ED0-A4B7-007A2F6307B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2BB60A63-ABCD-4C79-AC13-DBEBBF540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00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BA81-8F63-4ED0-A4B7-007A2F6307B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60A63-ABCD-4C79-AC13-DBEBBF540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014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BA81-8F63-4ED0-A4B7-007A2F6307B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60A63-ABCD-4C79-AC13-DBEBBF540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90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BA81-8F63-4ED0-A4B7-007A2F6307B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60A63-ABCD-4C79-AC13-DBEBBF540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535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BA81-8F63-4ED0-A4B7-007A2F6307B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60A63-ABCD-4C79-AC13-DBEBBF540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629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BA81-8F63-4ED0-A4B7-007A2F6307B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60A63-ABCD-4C79-AC13-DBEBBF540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98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BA81-8F63-4ED0-A4B7-007A2F6307B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60A63-ABCD-4C79-AC13-DBEBBF540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860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BA81-8F63-4ED0-A4B7-007A2F6307B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60A63-ABCD-4C79-AC13-DBEBBF540D0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2753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BA81-8F63-4ED0-A4B7-007A2F6307B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60A63-ABCD-4C79-AC13-DBEBBF540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644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BA81-8F63-4ED0-A4B7-007A2F6307B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60A63-ABCD-4C79-AC13-DBEBBF540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93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BA81-8F63-4ED0-A4B7-007A2F6307B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60A63-ABCD-4C79-AC13-DBEBBF540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761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BA81-8F63-4ED0-A4B7-007A2F6307B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60A63-ABCD-4C79-AC13-DBEBBF540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97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BA81-8F63-4ED0-A4B7-007A2F6307B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60A63-ABCD-4C79-AC13-DBEBBF540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5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BA81-8F63-4ED0-A4B7-007A2F6307B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60A63-ABCD-4C79-AC13-DBEBBF540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529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BA81-8F63-4ED0-A4B7-007A2F6307B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60A63-ABCD-4C79-AC13-DBEBBF540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588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BA81-8F63-4ED0-A4B7-007A2F6307B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60A63-ABCD-4C79-AC13-DBEBBF540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946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BA81-8F63-4ED0-A4B7-007A2F6307B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60A63-ABCD-4C79-AC13-DBEBBF540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65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05BA81-8F63-4ED0-A4B7-007A2F6307B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B60A63-ABCD-4C79-AC13-DBEBBF540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917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alcor88.deviantart.com/art/1390614-615874978450917-1162797191-N-413184974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treap-set-2-implementation-of-search-insert-and-delete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atadornetwork.com/trips/21-beautiful-trees-forests/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325" y="81407"/>
            <a:ext cx="10131425" cy="1456267"/>
          </a:xfrm>
        </p:spPr>
        <p:txBody>
          <a:bodyPr>
            <a:normAutofit/>
          </a:bodyPr>
          <a:lstStyle/>
          <a:p>
            <a:r>
              <a:rPr lang="en-US" sz="6000" dirty="0" err="1" smtClean="0"/>
              <a:t>treaps</a:t>
            </a:r>
            <a:endParaRPr lang="en-US" sz="6000" dirty="0"/>
          </a:p>
        </p:txBody>
      </p:sp>
      <p:pic>
        <p:nvPicPr>
          <p:cNvPr id="1026" name="Picture 2" descr="1390614 615874978450917 1162797191 N by Falcor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006" y="129316"/>
            <a:ext cx="9144000" cy="605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258812" y="6468954"/>
            <a:ext cx="8246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falcor88.deviantart.com/art/1390614-615874978450917-1162797191-N-413184974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241784" y="4873013"/>
            <a:ext cx="2697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Japanese Maple Tree in </a:t>
            </a:r>
            <a:r>
              <a:rPr lang="en-US" dirty="0"/>
              <a:t>Portland, Oregon Japanese Gardens</a:t>
            </a:r>
          </a:p>
        </p:txBody>
      </p:sp>
    </p:spTree>
    <p:extLst>
      <p:ext uri="{BB962C8B-B14F-4D97-AF65-F5344CB8AC3E}">
        <p14:creationId xmlns:p14="http://schemas.microsoft.com/office/powerpoint/2010/main" val="745175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700" y="50433"/>
            <a:ext cx="10131425" cy="1456267"/>
          </a:xfrm>
        </p:spPr>
        <p:txBody>
          <a:bodyPr/>
          <a:lstStyle/>
          <a:p>
            <a:r>
              <a:rPr lang="en-US" dirty="0" err="1" smtClean="0"/>
              <a:t>treaps</a:t>
            </a:r>
            <a:r>
              <a:rPr lang="en-US" dirty="0" smtClean="0"/>
              <a:t> operations – insert (AGAIN)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185" y="1129048"/>
            <a:ext cx="4869286" cy="555508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6500" dirty="0" smtClean="0">
                <a:solidFill>
                  <a:srgbClr val="FF0066"/>
                </a:solidFill>
              </a:rPr>
              <a:t>insert</a:t>
            </a:r>
            <a:r>
              <a:rPr lang="en-US" dirty="0" smtClean="0"/>
              <a:t>  </a:t>
            </a:r>
            <a:r>
              <a:rPr lang="en-US" sz="5800" dirty="0" smtClean="0">
                <a:solidFill>
                  <a:srgbClr val="FFFF00"/>
                </a:solidFill>
              </a:rPr>
              <a:t>step one</a:t>
            </a:r>
          </a:p>
          <a:p>
            <a:pPr marL="0" indent="0">
              <a:buNone/>
            </a:pPr>
            <a:r>
              <a:rPr lang="en-US" sz="2800" dirty="0" smtClean="0"/>
              <a:t>insert node as in a BST using the value to compare.</a:t>
            </a:r>
          </a:p>
          <a:p>
            <a:pPr marL="0" indent="0">
              <a:buNone/>
            </a:pPr>
            <a:r>
              <a:rPr lang="en-US" sz="6500" dirty="0" smtClean="0">
                <a:solidFill>
                  <a:srgbClr val="FF0066"/>
                </a:solidFill>
              </a:rPr>
              <a:t/>
            </a:r>
            <a:br>
              <a:rPr lang="en-US" sz="6500" dirty="0" smtClean="0">
                <a:solidFill>
                  <a:srgbClr val="FF0066"/>
                </a:solidFill>
              </a:rPr>
            </a:br>
            <a:r>
              <a:rPr lang="en-US" sz="6500" dirty="0" smtClean="0">
                <a:solidFill>
                  <a:srgbClr val="FF0066"/>
                </a:solidFill>
              </a:rPr>
              <a:t>insert</a:t>
            </a:r>
            <a:r>
              <a:rPr lang="en-US" sz="5800" dirty="0" smtClean="0"/>
              <a:t> </a:t>
            </a:r>
            <a:r>
              <a:rPr lang="en-US" sz="5800" dirty="0">
                <a:solidFill>
                  <a:srgbClr val="FFFF00"/>
                </a:solidFill>
              </a:rPr>
              <a:t>step </a:t>
            </a:r>
            <a:r>
              <a:rPr lang="en-US" sz="5800" dirty="0" smtClean="0">
                <a:solidFill>
                  <a:srgbClr val="FFFF00"/>
                </a:solidFill>
              </a:rPr>
              <a:t>two</a:t>
            </a:r>
          </a:p>
          <a:p>
            <a:pPr marL="0" indent="0">
              <a:buNone/>
            </a:pPr>
            <a:r>
              <a:rPr lang="en-US" sz="2800" dirty="0" smtClean="0"/>
              <a:t>assign a random priority number</a:t>
            </a: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856" y="176010"/>
            <a:ext cx="1303852" cy="13205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338" y="1018704"/>
            <a:ext cx="2814866" cy="564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298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39" y="0"/>
            <a:ext cx="10131425" cy="61554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treaps</a:t>
            </a:r>
            <a:r>
              <a:rPr lang="en-US" dirty="0" smtClean="0"/>
              <a:t> operations - insert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395" y="360441"/>
            <a:ext cx="11377410" cy="496277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6500" dirty="0" smtClean="0">
                <a:solidFill>
                  <a:srgbClr val="FF0066"/>
                </a:solidFill>
              </a:rPr>
              <a:t>insert</a:t>
            </a:r>
            <a:r>
              <a:rPr lang="en-US" dirty="0" smtClean="0"/>
              <a:t>  </a:t>
            </a:r>
            <a:r>
              <a:rPr lang="en-US" sz="5800" dirty="0" smtClean="0">
                <a:solidFill>
                  <a:srgbClr val="FFFF00"/>
                </a:solidFill>
              </a:rPr>
              <a:t>step three</a:t>
            </a:r>
          </a:p>
          <a:p>
            <a:pPr marL="0" indent="0">
              <a:buNone/>
            </a:pPr>
            <a:r>
              <a:rPr lang="en-US" sz="2800" dirty="0" smtClean="0"/>
              <a:t>Use the max-heap property to percolate node up to maintain heap (this is based on priority number – not the value</a:t>
            </a:r>
            <a:r>
              <a:rPr lang="en-US" sz="2800" dirty="0" smtClean="0"/>
              <a:t>!)  Then make rotations to maintain BST on value if necessary.</a:t>
            </a:r>
            <a:endParaRPr lang="en-US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406" y="2924981"/>
            <a:ext cx="9857696" cy="383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240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87" y="93372"/>
            <a:ext cx="10131425" cy="1456267"/>
          </a:xfrm>
        </p:spPr>
        <p:txBody>
          <a:bodyPr/>
          <a:lstStyle/>
          <a:p>
            <a:r>
              <a:rPr lang="en-US" dirty="0" err="1" smtClean="0"/>
              <a:t>treaps</a:t>
            </a:r>
            <a:r>
              <a:rPr lang="en-US" dirty="0" smtClean="0"/>
              <a:t> operations - insert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184" y="1257718"/>
            <a:ext cx="11377410" cy="496277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6500" dirty="0" smtClean="0">
                <a:solidFill>
                  <a:srgbClr val="FF0066"/>
                </a:solidFill>
              </a:rPr>
              <a:t>delete</a:t>
            </a:r>
            <a:r>
              <a:rPr lang="en-US" dirty="0" smtClean="0"/>
              <a:t>  </a:t>
            </a:r>
            <a:r>
              <a:rPr lang="en-US" sz="5800" dirty="0" smtClean="0">
                <a:solidFill>
                  <a:srgbClr val="FFFF00"/>
                </a:solidFill>
              </a:rPr>
              <a:t>step one</a:t>
            </a:r>
          </a:p>
          <a:p>
            <a:pPr marL="0" indent="0">
              <a:buNone/>
            </a:pPr>
            <a:r>
              <a:rPr lang="en-US" sz="2800" dirty="0" smtClean="0"/>
              <a:t>Set the node you want to delete to have a new priority such that the node should be a leaf (negative infinity or minimum for a max-heap).  Note:  you can use </a:t>
            </a:r>
            <a:r>
              <a:rPr lang="en-US" sz="2800" dirty="0" err="1" smtClean="0"/>
              <a:t>numeric_limits</a:t>
            </a:r>
            <a:r>
              <a:rPr lang="en-US" sz="2800" dirty="0" smtClean="0"/>
              <a:t> C++ class for this.</a:t>
            </a:r>
            <a:endParaRPr lang="en-US" sz="2800" dirty="0"/>
          </a:p>
          <a:p>
            <a:pPr marL="0" indent="0">
              <a:buNone/>
            </a:pPr>
            <a:r>
              <a:rPr lang="en-US" sz="6500" dirty="0">
                <a:solidFill>
                  <a:srgbClr val="FF0066"/>
                </a:solidFill>
              </a:rPr>
              <a:t>delete</a:t>
            </a:r>
            <a:r>
              <a:rPr lang="en-US" sz="2800" dirty="0"/>
              <a:t>  </a:t>
            </a:r>
            <a:r>
              <a:rPr lang="en-US" sz="5800" dirty="0">
                <a:solidFill>
                  <a:srgbClr val="FFFF00"/>
                </a:solidFill>
              </a:rPr>
              <a:t>step </a:t>
            </a:r>
            <a:r>
              <a:rPr lang="en-US" sz="5800" dirty="0" smtClean="0">
                <a:solidFill>
                  <a:srgbClr val="FFFF00"/>
                </a:solidFill>
              </a:rPr>
              <a:t>two</a:t>
            </a:r>
            <a:endParaRPr lang="en-US" sz="58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2800" dirty="0" smtClean="0"/>
              <a:t>Percolate down (bubble down) using rotations until the node is a leaf</a:t>
            </a: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041422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87" y="93372"/>
            <a:ext cx="10131425" cy="1456267"/>
          </a:xfrm>
        </p:spPr>
        <p:txBody>
          <a:bodyPr/>
          <a:lstStyle/>
          <a:p>
            <a:r>
              <a:rPr lang="en-US" dirty="0" err="1" smtClean="0"/>
              <a:t>treaps</a:t>
            </a:r>
            <a:r>
              <a:rPr lang="en-US" dirty="0" smtClean="0"/>
              <a:t> operations - insert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184" y="1257718"/>
            <a:ext cx="11377410" cy="496277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6500" dirty="0" smtClean="0">
                <a:solidFill>
                  <a:srgbClr val="FF0066"/>
                </a:solidFill>
              </a:rPr>
              <a:t>delete</a:t>
            </a:r>
            <a:r>
              <a:rPr lang="en-US" dirty="0" smtClean="0"/>
              <a:t>  </a:t>
            </a:r>
            <a:r>
              <a:rPr lang="en-US" sz="5800" dirty="0" smtClean="0">
                <a:solidFill>
                  <a:srgbClr val="FFFF00"/>
                </a:solidFill>
              </a:rPr>
              <a:t>step three</a:t>
            </a:r>
          </a:p>
          <a:p>
            <a:pPr marL="0" indent="0">
              <a:buNone/>
            </a:pPr>
            <a:r>
              <a:rPr lang="en-US" sz="2800" dirty="0" smtClean="0"/>
              <a:t>delete the leaf node</a:t>
            </a:r>
            <a:r>
              <a:rPr lang="en-US" sz="2800" dirty="0" smtClean="0"/>
              <a:t>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819977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Treaps</a:t>
            </a:r>
            <a:r>
              <a:rPr lang="en-US" dirty="0" smtClean="0"/>
              <a:t> example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 smtClean="0"/>
              <a:t>Below </a:t>
            </a:r>
            <a:r>
              <a:rPr lang="en-US" sz="2400" dirty="0" smtClean="0"/>
              <a:t>are two pages that show some C++ code for </a:t>
            </a:r>
            <a:r>
              <a:rPr lang="en-US" sz="2400" dirty="0" err="1" smtClean="0"/>
              <a:t>Treap</a:t>
            </a:r>
            <a:endParaRPr lang="en-US" sz="2400" dirty="0" smtClean="0"/>
          </a:p>
          <a:p>
            <a:r>
              <a:rPr lang="en-US" sz="2400" dirty="0">
                <a:hlinkClick r:id="rId2"/>
              </a:rPr>
              <a:t>https://www.geeksforgeeks.org/treap-a-randomized-binary-search-tree/</a:t>
            </a:r>
          </a:p>
          <a:p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://www.geeksforgeeks.org/treap-set-2-implementation-of-search-insert-and-delete</a:t>
            </a:r>
            <a:r>
              <a:rPr lang="en-US" sz="2400" dirty="0" smtClean="0">
                <a:hlinkClick r:id="rId2"/>
              </a:rPr>
              <a:t>/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65790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d36tnp772eyphs.cloudfront.net/blogs/1/2014/08/angel-oak-medium-web-940x34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8763" y="0"/>
            <a:ext cx="13974204" cy="5069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14457" y="5438275"/>
            <a:ext cx="651017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Angel oak tree, South Carolina (just outside of Charleston)</a:t>
            </a:r>
          </a:p>
          <a:p>
            <a:r>
              <a:rPr lang="en-US" sz="1400" dirty="0">
                <a:hlinkClick r:id="rId3"/>
              </a:rPr>
              <a:t>https://matadornetwork.com/trips/21-beautiful-trees-forests</a:t>
            </a:r>
            <a:r>
              <a:rPr lang="en-US" sz="1400" dirty="0" smtClean="0">
                <a:hlinkClick r:id="rId3"/>
              </a:rPr>
              <a:t>/</a:t>
            </a:r>
            <a:r>
              <a:rPr lang="en-US" sz="1400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842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325" y="0"/>
            <a:ext cx="10131425" cy="1456267"/>
          </a:xfrm>
        </p:spPr>
        <p:txBody>
          <a:bodyPr/>
          <a:lstStyle/>
          <a:p>
            <a:r>
              <a:rPr lang="en-US" dirty="0" smtClean="0"/>
              <a:t>All About </a:t>
            </a:r>
            <a:r>
              <a:rPr lang="en-US" dirty="0" err="1" smtClean="0">
                <a:solidFill>
                  <a:srgbClr val="FF0000"/>
                </a:solidFill>
              </a:rPr>
              <a:t>Treaps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559" y="1456267"/>
            <a:ext cx="10131425" cy="4344592"/>
          </a:xfrm>
        </p:spPr>
        <p:txBody>
          <a:bodyPr anchor="t">
            <a:normAutofit/>
          </a:bodyPr>
          <a:lstStyle/>
          <a:p>
            <a:r>
              <a:rPr lang="en-US" sz="3600" dirty="0" smtClean="0"/>
              <a:t>Combination of Binary Search Tree &amp; a </a:t>
            </a:r>
            <a:r>
              <a:rPr lang="en-US" sz="3600" dirty="0" smtClean="0"/>
              <a:t>Heap</a:t>
            </a:r>
            <a:br>
              <a:rPr lang="en-US" sz="3600" dirty="0" smtClean="0"/>
            </a:br>
            <a:endParaRPr lang="en-US" sz="3600" dirty="0"/>
          </a:p>
          <a:p>
            <a:r>
              <a:rPr lang="en-US" sz="3600" dirty="0" smtClean="0"/>
              <a:t>Purpose is to have a balanced tree like a heap (fast insertions/deletions) but also be able to search quickly like a binary search tree.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765769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325" y="0"/>
            <a:ext cx="10131425" cy="1456267"/>
          </a:xfrm>
        </p:spPr>
        <p:txBody>
          <a:bodyPr/>
          <a:lstStyle/>
          <a:p>
            <a:r>
              <a:rPr lang="en-US" dirty="0" smtClean="0"/>
              <a:t>All About </a:t>
            </a:r>
            <a:r>
              <a:rPr lang="en-US" dirty="0" err="1" smtClean="0">
                <a:solidFill>
                  <a:srgbClr val="FF0000"/>
                </a:solidFill>
              </a:rPr>
              <a:t>Treaps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559" y="1456267"/>
            <a:ext cx="10131425" cy="4344592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3600" dirty="0" smtClean="0"/>
              <a:t>In </a:t>
            </a:r>
            <a:r>
              <a:rPr lang="en-US" sz="3600" dirty="0" smtClean="0"/>
              <a:t>addition to the </a:t>
            </a:r>
            <a:r>
              <a:rPr lang="en-US" sz="3600" dirty="0" smtClean="0"/>
              <a:t>key value </a:t>
            </a:r>
            <a:r>
              <a:rPr lang="en-US" sz="3600" dirty="0" smtClean="0"/>
              <a:t>stored in each node, you have a priority number</a:t>
            </a:r>
            <a:br>
              <a:rPr lang="en-US" sz="3600" dirty="0" smtClean="0"/>
            </a:br>
            <a:endParaRPr lang="en-US" sz="3600" dirty="0" smtClean="0"/>
          </a:p>
          <a:p>
            <a:r>
              <a:rPr lang="en-US" sz="3600" b="1" dirty="0" smtClean="0">
                <a:solidFill>
                  <a:srgbClr val="FF0000"/>
                </a:solidFill>
              </a:rPr>
              <a:t>Key value </a:t>
            </a:r>
            <a:r>
              <a:rPr lang="en-US" sz="3600" dirty="0" smtClean="0"/>
              <a:t>– follows standard BST ordering (left is smaller and right is greater)</a:t>
            </a:r>
            <a:br>
              <a:rPr lang="en-US" sz="3600" dirty="0" smtClean="0"/>
            </a:br>
            <a:endParaRPr lang="en-US" sz="3600" dirty="0" smtClean="0"/>
          </a:p>
          <a:p>
            <a:r>
              <a:rPr lang="en-US" sz="3600" b="1" dirty="0" smtClean="0">
                <a:solidFill>
                  <a:srgbClr val="FF0000"/>
                </a:solidFill>
              </a:rPr>
              <a:t>Priority</a:t>
            </a:r>
            <a:r>
              <a:rPr lang="en-US" sz="3600" dirty="0" smtClean="0"/>
              <a:t> – randomly assigned value that follows max-heap property</a:t>
            </a:r>
          </a:p>
        </p:txBody>
      </p:sp>
    </p:spTree>
    <p:extLst>
      <p:ext uri="{BB962C8B-B14F-4D97-AF65-F5344CB8AC3E}">
        <p14:creationId xmlns:p14="http://schemas.microsoft.com/office/powerpoint/2010/main" val="4161033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treaps</a:t>
            </a:r>
            <a:r>
              <a:rPr lang="en-US" dirty="0" smtClean="0"/>
              <a:t> operations -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SEARCH is the </a:t>
            </a:r>
            <a:r>
              <a:rPr lang="en-US" sz="3600" u="sng" dirty="0" smtClean="0">
                <a:solidFill>
                  <a:srgbClr val="FF0000"/>
                </a:solidFill>
              </a:rPr>
              <a:t>same as a Binary Search Tree </a:t>
            </a:r>
            <a:r>
              <a:rPr lang="en-US" sz="3600" dirty="0" smtClean="0"/>
              <a:t>– searches through the nodes (looking at the value in the node) to see if it matches.  </a:t>
            </a:r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 smtClean="0"/>
              <a:t>The thing (value) you are searching for is called a </a:t>
            </a:r>
            <a:r>
              <a:rPr lang="en-US" sz="3600" b="1" dirty="0" smtClean="0">
                <a:solidFill>
                  <a:srgbClr val="FF0000"/>
                </a:solidFill>
              </a:rPr>
              <a:t>key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530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Operations – insert &amp; 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The TREAP is self-balancing – it uses </a:t>
            </a:r>
            <a:r>
              <a:rPr lang="en-US" sz="4000" dirty="0" smtClean="0">
                <a:solidFill>
                  <a:srgbClr val="FF0000"/>
                </a:solidFill>
              </a:rPr>
              <a:t>rotations</a:t>
            </a:r>
            <a:r>
              <a:rPr lang="en-US" sz="4000" dirty="0" smtClean="0"/>
              <a:t> to maintain max-heap property during insertion &amp; deletion.</a:t>
            </a:r>
          </a:p>
        </p:txBody>
      </p:sp>
    </p:spTree>
    <p:extLst>
      <p:ext uri="{BB962C8B-B14F-4D97-AF65-F5344CB8AC3E}">
        <p14:creationId xmlns:p14="http://schemas.microsoft.com/office/powerpoint/2010/main" val="3985780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treaps</a:t>
            </a:r>
            <a:r>
              <a:rPr lang="en-US" dirty="0" smtClean="0"/>
              <a:t> operations - insert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185" y="1721357"/>
            <a:ext cx="4869286" cy="496277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6500" dirty="0" smtClean="0">
                <a:solidFill>
                  <a:srgbClr val="FF0066"/>
                </a:solidFill>
              </a:rPr>
              <a:t>insert</a:t>
            </a:r>
            <a:r>
              <a:rPr lang="en-US" dirty="0" smtClean="0"/>
              <a:t>  </a:t>
            </a:r>
            <a:r>
              <a:rPr lang="en-US" sz="5800" dirty="0" smtClean="0">
                <a:solidFill>
                  <a:srgbClr val="FFFF00"/>
                </a:solidFill>
              </a:rPr>
              <a:t>step one</a:t>
            </a:r>
          </a:p>
          <a:p>
            <a:pPr marL="0" indent="0">
              <a:buNone/>
            </a:pPr>
            <a:r>
              <a:rPr lang="en-US" sz="2800" dirty="0" smtClean="0"/>
              <a:t>insert node as in a BST using the value to compare.</a:t>
            </a:r>
          </a:p>
          <a:p>
            <a:pPr marL="0" indent="0">
              <a:buNone/>
            </a:pPr>
            <a:r>
              <a:rPr lang="en-US" sz="6500" dirty="0">
                <a:solidFill>
                  <a:srgbClr val="FF0066"/>
                </a:solidFill>
              </a:rPr>
              <a:t>insert</a:t>
            </a:r>
            <a:r>
              <a:rPr lang="en-US" sz="5800" dirty="0"/>
              <a:t> </a:t>
            </a:r>
            <a:r>
              <a:rPr lang="en-US" sz="5800" dirty="0">
                <a:solidFill>
                  <a:srgbClr val="FFFF00"/>
                </a:solidFill>
              </a:rPr>
              <a:t>step </a:t>
            </a:r>
            <a:r>
              <a:rPr lang="en-US" sz="5800" dirty="0" smtClean="0">
                <a:solidFill>
                  <a:srgbClr val="FFFF00"/>
                </a:solidFill>
              </a:rPr>
              <a:t>two</a:t>
            </a:r>
          </a:p>
          <a:p>
            <a:pPr marL="0" indent="0">
              <a:buNone/>
            </a:pPr>
            <a:r>
              <a:rPr lang="en-US" sz="2800" dirty="0" smtClean="0"/>
              <a:t>assign a random priority number</a:t>
            </a: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775" y="2107840"/>
            <a:ext cx="1294382" cy="10745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960" y="4350145"/>
            <a:ext cx="1406413" cy="118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51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treaps</a:t>
            </a:r>
            <a:r>
              <a:rPr lang="en-US" dirty="0" smtClean="0"/>
              <a:t> operations - insert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184" y="1721357"/>
            <a:ext cx="5289995" cy="496277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6500" dirty="0" smtClean="0">
                <a:solidFill>
                  <a:srgbClr val="FF0066"/>
                </a:solidFill>
              </a:rPr>
              <a:t>insert</a:t>
            </a:r>
            <a:r>
              <a:rPr lang="en-US" dirty="0" smtClean="0"/>
              <a:t>  </a:t>
            </a:r>
            <a:r>
              <a:rPr lang="en-US" sz="5800" dirty="0" smtClean="0">
                <a:solidFill>
                  <a:srgbClr val="FFFF00"/>
                </a:solidFill>
              </a:rPr>
              <a:t>step three</a:t>
            </a:r>
          </a:p>
          <a:p>
            <a:pPr marL="0" indent="0">
              <a:buNone/>
            </a:pPr>
            <a:r>
              <a:rPr lang="en-US" sz="2800" dirty="0" smtClean="0"/>
              <a:t>Use the max-heap property to percolate node up to maintain heap (this is based on priority number – not the value!)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7115" y="2401142"/>
            <a:ext cx="2266682" cy="190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474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700" y="50433"/>
            <a:ext cx="10131425" cy="1456267"/>
          </a:xfrm>
        </p:spPr>
        <p:txBody>
          <a:bodyPr/>
          <a:lstStyle/>
          <a:p>
            <a:r>
              <a:rPr lang="en-US" dirty="0" err="1" smtClean="0"/>
              <a:t>treaps</a:t>
            </a:r>
            <a:r>
              <a:rPr lang="en-US" dirty="0" smtClean="0"/>
              <a:t> operations – insert (AGAIN)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185" y="1129048"/>
            <a:ext cx="4869286" cy="555508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6500" dirty="0" smtClean="0">
                <a:solidFill>
                  <a:srgbClr val="FF0066"/>
                </a:solidFill>
              </a:rPr>
              <a:t>insert</a:t>
            </a:r>
            <a:r>
              <a:rPr lang="en-US" dirty="0" smtClean="0"/>
              <a:t>  </a:t>
            </a:r>
            <a:r>
              <a:rPr lang="en-US" sz="5800" dirty="0" smtClean="0">
                <a:solidFill>
                  <a:srgbClr val="FFFF00"/>
                </a:solidFill>
              </a:rPr>
              <a:t>step one</a:t>
            </a:r>
          </a:p>
          <a:p>
            <a:pPr marL="0" indent="0">
              <a:buNone/>
            </a:pPr>
            <a:r>
              <a:rPr lang="en-US" sz="2800" dirty="0" smtClean="0"/>
              <a:t>insert node as in a BST using the value to compare.</a:t>
            </a:r>
          </a:p>
          <a:p>
            <a:pPr marL="0" indent="0">
              <a:buNone/>
            </a:pPr>
            <a:r>
              <a:rPr lang="en-US" sz="6500" dirty="0" smtClean="0">
                <a:solidFill>
                  <a:srgbClr val="FF0066"/>
                </a:solidFill>
              </a:rPr>
              <a:t/>
            </a:r>
            <a:br>
              <a:rPr lang="en-US" sz="6500" dirty="0" smtClean="0">
                <a:solidFill>
                  <a:srgbClr val="FF0066"/>
                </a:solidFill>
              </a:rPr>
            </a:br>
            <a:r>
              <a:rPr lang="en-US" sz="6500" dirty="0" smtClean="0">
                <a:solidFill>
                  <a:srgbClr val="FF0066"/>
                </a:solidFill>
              </a:rPr>
              <a:t>insert</a:t>
            </a:r>
            <a:r>
              <a:rPr lang="en-US" sz="5800" dirty="0" smtClean="0"/>
              <a:t> </a:t>
            </a:r>
            <a:r>
              <a:rPr lang="en-US" sz="5800" dirty="0">
                <a:solidFill>
                  <a:srgbClr val="FFFF00"/>
                </a:solidFill>
              </a:rPr>
              <a:t>step </a:t>
            </a:r>
            <a:r>
              <a:rPr lang="en-US" sz="5800" dirty="0" smtClean="0">
                <a:solidFill>
                  <a:srgbClr val="FFFF00"/>
                </a:solidFill>
              </a:rPr>
              <a:t>two</a:t>
            </a:r>
          </a:p>
          <a:p>
            <a:pPr marL="0" indent="0">
              <a:buNone/>
            </a:pPr>
            <a:r>
              <a:rPr lang="en-US" sz="2800" dirty="0" smtClean="0"/>
              <a:t>assign a random priority number</a:t>
            </a: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4514" y="119120"/>
            <a:ext cx="1636156" cy="15796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006" y="1018780"/>
            <a:ext cx="2637057" cy="27727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4005" y="4029876"/>
            <a:ext cx="2637057" cy="261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794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51" y="92468"/>
            <a:ext cx="10131425" cy="434939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treaps</a:t>
            </a:r>
            <a:r>
              <a:rPr lang="en-US" dirty="0" smtClean="0"/>
              <a:t> operations - insert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51" y="527407"/>
            <a:ext cx="5289995" cy="496277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6500" dirty="0" smtClean="0">
                <a:solidFill>
                  <a:srgbClr val="FF0066"/>
                </a:solidFill>
              </a:rPr>
              <a:t>insert</a:t>
            </a:r>
            <a:r>
              <a:rPr lang="en-US" dirty="0" smtClean="0"/>
              <a:t>  </a:t>
            </a:r>
            <a:r>
              <a:rPr lang="en-US" sz="5800" dirty="0" smtClean="0">
                <a:solidFill>
                  <a:srgbClr val="FFFF00"/>
                </a:solidFill>
              </a:rPr>
              <a:t>step </a:t>
            </a:r>
            <a:r>
              <a:rPr lang="en-US" sz="5800" dirty="0" smtClean="0">
                <a:solidFill>
                  <a:srgbClr val="FFFF00"/>
                </a:solidFill>
              </a:rPr>
              <a:t>three</a:t>
            </a:r>
            <a:endParaRPr lang="en-US" sz="5800" dirty="0" smtClean="0">
              <a:solidFill>
                <a:srgbClr val="FFFF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108" y="2628466"/>
            <a:ext cx="10434229" cy="41410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26142" y="354100"/>
            <a:ext cx="64144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 the max-heap property to percolate node up to maintain heap (this is based on priority number – not the value</a:t>
            </a:r>
            <a:r>
              <a:rPr lang="en-US" sz="2400" dirty="0" smtClean="0"/>
              <a:t>!)</a:t>
            </a:r>
          </a:p>
          <a:p>
            <a:endParaRPr lang="en-US" sz="2400" dirty="0"/>
          </a:p>
          <a:p>
            <a:r>
              <a:rPr lang="en-US" sz="2400" dirty="0"/>
              <a:t>Also – rotate if necessary to maintain BST on the key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1501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2177</TotalTime>
  <Words>412</Words>
  <Application>Microsoft Office PowerPoint</Application>
  <PresentationFormat>Widescreen</PresentationFormat>
  <Paragraphs>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Celestial</vt:lpstr>
      <vt:lpstr>treaps</vt:lpstr>
      <vt:lpstr>All About Treaps</vt:lpstr>
      <vt:lpstr>All About Treaps</vt:lpstr>
      <vt:lpstr>treaps operations - search</vt:lpstr>
      <vt:lpstr>Tree Operations – insert &amp; delete</vt:lpstr>
      <vt:lpstr>treaps operations - insert</vt:lpstr>
      <vt:lpstr>treaps operations - insert</vt:lpstr>
      <vt:lpstr>treaps operations – insert (AGAIN)</vt:lpstr>
      <vt:lpstr>treaps operations - insert</vt:lpstr>
      <vt:lpstr>treaps operations – insert (AGAIN)</vt:lpstr>
      <vt:lpstr>treaps operations - insert</vt:lpstr>
      <vt:lpstr>treaps operations - insert</vt:lpstr>
      <vt:lpstr>treaps operations - insert</vt:lpstr>
      <vt:lpstr>Treaps example code</vt:lpstr>
      <vt:lpstr>PowerPoint Presentation</vt:lpstr>
    </vt:vector>
  </TitlesOfParts>
  <Company>Tennessee Tech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</dc:title>
  <dc:creator>Crockett, April</dc:creator>
  <cp:lastModifiedBy>Crockett, April</cp:lastModifiedBy>
  <cp:revision>84</cp:revision>
  <dcterms:created xsi:type="dcterms:W3CDTF">2018-03-22T22:11:43Z</dcterms:created>
  <dcterms:modified xsi:type="dcterms:W3CDTF">2018-11-15T17:34:36Z</dcterms:modified>
</cp:coreProperties>
</file>