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8A0D1-140A-47BD-B742-A041832D0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329" y="320998"/>
            <a:ext cx="5605672" cy="2673993"/>
          </a:xfrm>
        </p:spPr>
        <p:txBody>
          <a:bodyPr anchor="t">
            <a:normAutofit fontScale="90000"/>
          </a:bodyPr>
          <a:lstStyle/>
          <a:p>
            <a:pPr algn="l"/>
            <a:r>
              <a:rPr lang="es-ES" sz="6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EVALUACION PROCESUAL </a:t>
            </a:r>
            <a:br>
              <a:rPr lang="es-ES" sz="6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6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HITO 2</a:t>
            </a:r>
            <a:br>
              <a:rPr lang="es-ES" sz="6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sz="6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BO" sz="27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963EFA-FECB-41C8-B91C-4824C9495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329" y="3215810"/>
            <a:ext cx="3248577" cy="821635"/>
          </a:xfrm>
        </p:spPr>
        <p:txBody>
          <a:bodyPr>
            <a:normAutofit/>
          </a:bodyPr>
          <a:lstStyle/>
          <a:p>
            <a:pPr algn="l"/>
            <a:r>
              <a:rPr lang="es-ES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BASE DE DATOS I</a:t>
            </a:r>
            <a:endParaRPr lang="es-BO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51A82F8-FA8A-49BB-9F33-3D7EE322E1CE}"/>
              </a:ext>
            </a:extLst>
          </p:cNvPr>
          <p:cNvSpPr txBox="1"/>
          <p:nvPr/>
        </p:nvSpPr>
        <p:spPr>
          <a:xfrm>
            <a:off x="490329" y="3898295"/>
            <a:ext cx="443948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PRESENTA :</a:t>
            </a:r>
          </a:p>
          <a:p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WILLIAM GARRI</a:t>
            </a:r>
          </a:p>
          <a:p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ESCALANTE JIHUAÑA</a:t>
            </a:r>
          </a:p>
          <a:p>
            <a:endParaRPr lang="es-E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SIS 6903691</a:t>
            </a:r>
            <a:endParaRPr lang="es-BO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6B2181A-C9F2-45BB-9ADF-A85A152B53BD}"/>
              </a:ext>
            </a:extLst>
          </p:cNvPr>
          <p:cNvSpPr txBox="1"/>
          <p:nvPr/>
        </p:nvSpPr>
        <p:spPr>
          <a:xfrm>
            <a:off x="490329" y="6202385"/>
            <a:ext cx="332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/>
              <a:t>EL ALTO, SEPTIEMBRE DE 2022</a:t>
            </a:r>
            <a:endParaRPr lang="es-BO" i="1" dirty="0"/>
          </a:p>
        </p:txBody>
      </p:sp>
      <p:pic>
        <p:nvPicPr>
          <p:cNvPr id="1026" name="Picture 2" descr="Ubicación y empleados actuales y anteriores de Universidad Franz Tamayo |  LinkedIn">
            <a:extLst>
              <a:ext uri="{FF2B5EF4-FFF2-40B4-BE49-F238E27FC236}">
                <a16:creationId xmlns:a16="http://schemas.microsoft.com/office/drawing/2014/main" id="{76A8F572-53C0-48FC-A3C4-D05FC9BBB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868" y="4955028"/>
            <a:ext cx="6665843" cy="166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Silhouette graphy, Silhouette, animals, silhouette png | PNGEgg">
            <a:extLst>
              <a:ext uri="{FF2B5EF4-FFF2-40B4-BE49-F238E27FC236}">
                <a16:creationId xmlns:a16="http://schemas.microsoft.com/office/drawing/2014/main" id="{6BDD0300-35C1-46A7-932C-E12A4D037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" b="100000" l="19333" r="80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227" y="320998"/>
            <a:ext cx="3663720" cy="4167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BABBDF1-2B04-476E-A23F-8B9F8D9CE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2181" y="307746"/>
            <a:ext cx="3614530" cy="361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70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A5D5E-5FFF-452B-A9AC-6D46AC31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74" y="609600"/>
            <a:ext cx="11078817" cy="1245704"/>
          </a:xfrm>
        </p:spPr>
        <p:txBody>
          <a:bodyPr>
            <a:normAutofit fontScale="90000"/>
          </a:bodyPr>
          <a:lstStyle/>
          <a:p>
            <a:pPr algn="ctr"/>
            <a:r>
              <a:rPr lang="es-BO" sz="4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 componentes y las características de un diagrama 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DF7D1C-80DB-446F-B36C-F1DB51E18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4" y="2133601"/>
            <a:ext cx="11078817" cy="4499112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s-BO" sz="2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Entidad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s-BO" sz="2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Algo que se puede definir, como una persona, objeto, concepto u evento, 	que puede tener datos almacenados acerca de este.</a:t>
            </a:r>
          </a:p>
          <a:p>
            <a:pPr>
              <a:lnSpc>
                <a:spcPct val="120000"/>
              </a:lnSpc>
            </a:pPr>
            <a:r>
              <a:rPr lang="es-BO" sz="2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Relación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s-BO" sz="2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Cómo las entidades interactúan o se asocian entre sí. Piensa en las 	relaciones como si fueran verbos. </a:t>
            </a:r>
          </a:p>
          <a:p>
            <a:pPr>
              <a:lnSpc>
                <a:spcPct val="120000"/>
              </a:lnSpc>
            </a:pPr>
            <a:r>
              <a:rPr lang="es-BO" sz="2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Atributo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s-BO" sz="2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Una propiedad o característica de una entidad. A menudo se muestra como 	un óvalo o círculo.</a:t>
            </a:r>
          </a:p>
          <a:p>
            <a:endParaRPr lang="es-BO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DF75EEB-9322-4845-B44C-9247C00C3F26}"/>
              </a:ext>
            </a:extLst>
          </p:cNvPr>
          <p:cNvSpPr txBox="1"/>
          <p:nvPr/>
        </p:nvSpPr>
        <p:spPr>
          <a:xfrm>
            <a:off x="172278" y="225287"/>
            <a:ext cx="1716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/>
              <a:t>c).2</a:t>
            </a:r>
            <a:endParaRPr lang="es-BO" sz="3600" b="1" dirty="0"/>
          </a:p>
        </p:txBody>
      </p:sp>
    </p:spTree>
    <p:extLst>
      <p:ext uri="{BB962C8B-B14F-4D97-AF65-F5344CB8AC3E}">
        <p14:creationId xmlns:p14="http://schemas.microsoft.com/office/powerpoint/2010/main" val="1756555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A5D5E-5FFF-452B-A9AC-6D46AC31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8452"/>
            <a:ext cx="4280452" cy="5761095"/>
          </a:xfrm>
        </p:spPr>
        <p:txBody>
          <a:bodyPr numCol="1">
            <a:noAutofit/>
          </a:bodyPr>
          <a:lstStyle/>
          <a:p>
            <a:pPr marL="457200" lvl="1" algn="ctr"/>
            <a:r>
              <a:rPr lang="es-BO" sz="4000" b="1" dirty="0">
                <a:latin typeface="Arial" panose="020B0604020202020204" pitchFamily="34" charset="0"/>
                <a:cs typeface="Arial" panose="020B0604020202020204" pitchFamily="34" charset="0"/>
              </a:rPr>
              <a:t>¿CUÁLES SON LAS FIGURAS QUE REPRESENTAN A UN DIAGRAMA ENTIDAD RELACIÓN?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DF75EEB-9322-4845-B44C-9247C00C3F26}"/>
              </a:ext>
            </a:extLst>
          </p:cNvPr>
          <p:cNvSpPr txBox="1"/>
          <p:nvPr/>
        </p:nvSpPr>
        <p:spPr>
          <a:xfrm>
            <a:off x="172278" y="225287"/>
            <a:ext cx="1716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/>
              <a:t>d).1</a:t>
            </a:r>
            <a:endParaRPr lang="es-BO" sz="3600" b="1" dirty="0"/>
          </a:p>
        </p:txBody>
      </p:sp>
      <p:pic>
        <p:nvPicPr>
          <p:cNvPr id="7172" name="Picture 4" descr="Resumen de las unidades I a la IV | SDiLabo">
            <a:extLst>
              <a:ext uri="{FF2B5EF4-FFF2-40B4-BE49-F238E27FC236}">
                <a16:creationId xmlns:a16="http://schemas.microsoft.com/office/drawing/2014/main" id="{4E8A3475-EA19-4418-9E93-51DA36543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110" y="548452"/>
            <a:ext cx="7191529" cy="576109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279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A5D5E-5FFF-452B-A9AC-6D46AC31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34" y="801755"/>
            <a:ext cx="11463131" cy="861391"/>
          </a:xfrm>
        </p:spPr>
        <p:txBody>
          <a:bodyPr>
            <a:noAutofit/>
          </a:bodyPr>
          <a:lstStyle/>
          <a:p>
            <a:pPr marL="457200" lvl="1" algn="ctr"/>
            <a:r>
              <a:rPr lang="es-BO" sz="4000" b="1" dirty="0">
                <a:latin typeface="Arial" panose="020B0604020202020204" pitchFamily="34" charset="0"/>
                <a:cs typeface="Arial" panose="020B0604020202020204" pitchFamily="34" charset="0"/>
              </a:rPr>
              <a:t>¿QUÉ ES SQL SERVER Y QUÉ ES SQL SERVER MANAGEMENT STUDIO?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DF7D1C-80DB-446F-B36C-F1DB51E18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34" y="2239617"/>
            <a:ext cx="5794511" cy="4393096"/>
          </a:xfrm>
        </p:spPr>
        <p:txBody>
          <a:bodyPr>
            <a:normAutofit/>
          </a:bodyPr>
          <a:lstStyle/>
          <a:p>
            <a:r>
              <a:rPr lang="es-BO" sz="2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¿QUÉ ES MICROSOFT SQL SERVER?</a:t>
            </a:r>
          </a:p>
          <a:p>
            <a:pPr marL="0" indent="0">
              <a:buNone/>
            </a:pPr>
            <a:r>
              <a:rPr lang="es-BO" sz="2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BO" sz="25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Microsoft SQL Server es uno de los 	principales sistemas de gestión de 	bases de datos relacional del 	mercado que presta servicio a un 	amplio abanico de 	aplicaciones de 	software 	destinadas a la 	inteligencia empresarial y análisis 	sobre 	entornos corporativos.</a:t>
            </a:r>
          </a:p>
          <a:p>
            <a:pPr marL="0" indent="0">
              <a:buNone/>
            </a:pPr>
            <a:endParaRPr lang="es-BO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DF75EEB-9322-4845-B44C-9247C00C3F26}"/>
              </a:ext>
            </a:extLst>
          </p:cNvPr>
          <p:cNvSpPr txBox="1"/>
          <p:nvPr/>
        </p:nvSpPr>
        <p:spPr>
          <a:xfrm>
            <a:off x="172278" y="225287"/>
            <a:ext cx="1716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/>
              <a:t>e).1</a:t>
            </a:r>
            <a:endParaRPr lang="es-BO" sz="3600" b="1" dirty="0"/>
          </a:p>
        </p:txBody>
      </p:sp>
      <p:pic>
        <p:nvPicPr>
          <p:cNvPr id="9220" name="Picture 4" descr="▷ ¿Cómo adjuntar masivamente las bases de datos del ADD (nuevo visor)  mediante SQL Management Studio? | Te-5 | Soluciones Empresariales en TI">
            <a:extLst>
              <a:ext uri="{FF2B5EF4-FFF2-40B4-BE49-F238E27FC236}">
                <a16:creationId xmlns:a16="http://schemas.microsoft.com/office/drawing/2014/main" id="{A40AB6EB-DF1E-4485-A511-EC262DF62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558" y="2372808"/>
            <a:ext cx="5387008" cy="393078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195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A5D5E-5FFF-452B-A9AC-6D46AC31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34" y="801755"/>
            <a:ext cx="11463131" cy="861391"/>
          </a:xfrm>
        </p:spPr>
        <p:txBody>
          <a:bodyPr>
            <a:noAutofit/>
          </a:bodyPr>
          <a:lstStyle/>
          <a:p>
            <a:pPr marL="457200" lvl="1" algn="ctr"/>
            <a:r>
              <a:rPr lang="es-BO" sz="4000" b="1" dirty="0">
                <a:latin typeface="Arial" panose="020B0604020202020204" pitchFamily="34" charset="0"/>
                <a:cs typeface="Arial" panose="020B0604020202020204" pitchFamily="34" charset="0"/>
              </a:rPr>
              <a:t>¿QUÉ ES SQL SERVER Y QUÉ ES SQL SERVER MANAGEMENT STUDIO?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DF7D1C-80DB-446F-B36C-F1DB51E18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34" y="2239617"/>
            <a:ext cx="7070036" cy="4393096"/>
          </a:xfrm>
        </p:spPr>
        <p:txBody>
          <a:bodyPr>
            <a:normAutofit lnSpcReduction="10000"/>
          </a:bodyPr>
          <a:lstStyle/>
          <a:p>
            <a:pPr algn="l" fontAlgn="base"/>
            <a:r>
              <a:rPr lang="es-BO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¿PARA QUÉ SIRVE EXACTAMENTE MICROSOFT SQL SERVER?</a:t>
            </a:r>
          </a:p>
          <a:p>
            <a:pPr marL="0" indent="0" fontAlgn="base">
              <a:buNone/>
            </a:pPr>
            <a:r>
              <a:rPr lang="es-BO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Microsoft SQL Server es ideal para almacenar 	toda la información deseada en bases de 	datos relacionales, como también para 	administrar dichos datos sin complicaciones, 	gracias a su interfaz visual y a las opciones y 	herramientas que tiene. </a:t>
            </a:r>
          </a:p>
          <a:p>
            <a:pPr marL="0" indent="0" fontAlgn="base">
              <a:buNone/>
            </a:pPr>
            <a:r>
              <a:rPr lang="es-BO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Es algo vital, especialmente en webs que 	tienen la opción de registrar usuarios para 	que inicien sesión.</a:t>
            </a:r>
          </a:p>
          <a:p>
            <a:pPr marL="0" indent="0">
              <a:buNone/>
            </a:pPr>
            <a:endParaRPr lang="es-BO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DF75EEB-9322-4845-B44C-9247C00C3F26}"/>
              </a:ext>
            </a:extLst>
          </p:cNvPr>
          <p:cNvSpPr txBox="1"/>
          <p:nvPr/>
        </p:nvSpPr>
        <p:spPr>
          <a:xfrm>
            <a:off x="172278" y="225287"/>
            <a:ext cx="1716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/>
              <a:t>e).2</a:t>
            </a:r>
            <a:endParaRPr lang="es-BO" sz="3600" b="1" dirty="0"/>
          </a:p>
        </p:txBody>
      </p:sp>
      <p:pic>
        <p:nvPicPr>
          <p:cNvPr id="10242" name="Picture 2" descr="CURSO DE MICROSOFT SQL SERVER - CAMEX | Hotmart">
            <a:extLst>
              <a:ext uri="{FF2B5EF4-FFF2-40B4-BE49-F238E27FC236}">
                <a16:creationId xmlns:a16="http://schemas.microsoft.com/office/drawing/2014/main" id="{BBBE6232-18A8-46D3-B36C-A9FEFD851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267" y="2239614"/>
            <a:ext cx="4217298" cy="412016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864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A5D5E-5FFF-452B-A9AC-6D46AC31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34" y="694223"/>
            <a:ext cx="11463131" cy="861391"/>
          </a:xfrm>
        </p:spPr>
        <p:txBody>
          <a:bodyPr>
            <a:noAutofit/>
          </a:bodyPr>
          <a:lstStyle/>
          <a:p>
            <a:pPr marL="457200" lvl="1" algn="ctr"/>
            <a:r>
              <a:rPr lang="es-BO" sz="4000" b="1" dirty="0">
                <a:latin typeface="Arial" panose="020B0604020202020204" pitchFamily="34" charset="0"/>
                <a:cs typeface="Arial" panose="020B0604020202020204" pitchFamily="34" charset="0"/>
              </a:rPr>
              <a:t>¿QUÉ ES SQL SERVER Y QUÉ ES SQL SERVER MANAGEMENT STUDIO?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DF7D1C-80DB-446F-B36C-F1DB51E18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34" y="2024550"/>
            <a:ext cx="7070036" cy="4393096"/>
          </a:xfrm>
        </p:spPr>
        <p:txBody>
          <a:bodyPr anchor="t">
            <a:normAutofit/>
          </a:bodyPr>
          <a:lstStyle/>
          <a:p>
            <a:pPr algn="l"/>
            <a:endParaRPr lang="de-DE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de-DE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¿Qué es SQL Server Management Studio (SSMS)?</a:t>
            </a:r>
          </a:p>
          <a:p>
            <a:pPr marL="0" indent="0" fontAlgn="base">
              <a:buNone/>
            </a:pPr>
            <a:r>
              <a:rPr lang="es-BO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BO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SQL Server Management Studio (SSMS para 	abreviar) es un entorno de desarrollo integrado 	para administrar cualquier infraestructura SQL. 	Se utiliza para acceder, administrar, configurar 	y desarrollar todos los componentes de </a:t>
            </a:r>
            <a:r>
              <a:rPr lang="es-BO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s-BO" sz="2400" dirty="0">
                <a:latin typeface="Arial" panose="020B0604020202020204" pitchFamily="34" charset="0"/>
                <a:cs typeface="Arial" panose="020B0604020202020204" pitchFamily="34" charset="0"/>
              </a:rPr>
              <a:t> 	Server</a:t>
            </a:r>
            <a:r>
              <a:rPr lang="es-BO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y SQL Data base.</a:t>
            </a:r>
            <a:endParaRPr lang="es-BO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DF75EEB-9322-4845-B44C-9247C00C3F26}"/>
              </a:ext>
            </a:extLst>
          </p:cNvPr>
          <p:cNvSpPr txBox="1"/>
          <p:nvPr/>
        </p:nvSpPr>
        <p:spPr>
          <a:xfrm>
            <a:off x="172278" y="225287"/>
            <a:ext cx="1716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/>
              <a:t>e).3</a:t>
            </a:r>
            <a:endParaRPr lang="es-BO" sz="3600" b="1" dirty="0"/>
          </a:p>
        </p:txBody>
      </p:sp>
      <p:pic>
        <p:nvPicPr>
          <p:cNvPr id="11266" name="Picture 2" descr="SQL Server Management Studio. In this article we are going to know… | by  Rohit Patil | Medium">
            <a:extLst>
              <a:ext uri="{FF2B5EF4-FFF2-40B4-BE49-F238E27FC236}">
                <a16:creationId xmlns:a16="http://schemas.microsoft.com/office/drawing/2014/main" id="{7A8F3BC3-79A6-4643-9556-17C2123BD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361" y="2239614"/>
            <a:ext cx="4287204" cy="43930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516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A5D5E-5FFF-452B-A9AC-6D46AC31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32" y="611687"/>
            <a:ext cx="11463131" cy="861391"/>
          </a:xfrm>
        </p:spPr>
        <p:txBody>
          <a:bodyPr>
            <a:noAutofit/>
          </a:bodyPr>
          <a:lstStyle/>
          <a:p>
            <a:pPr marL="457200" lvl="1" algn="ctr"/>
            <a:r>
              <a:rPr lang="es-BO" sz="4000" b="1" dirty="0">
                <a:latin typeface="Arial" panose="020B0604020202020204" pitchFamily="34" charset="0"/>
                <a:cs typeface="Arial" panose="020B0604020202020204" pitchFamily="34" charset="0"/>
              </a:rPr>
              <a:t>¿QUÉ ES SQL SERVER Y QUÉ ES SQL SERVER MANAGEMENT STUDIO?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DF7D1C-80DB-446F-B36C-F1DB51E18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383" y="2001078"/>
            <a:ext cx="11019179" cy="4631635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r>
              <a:rPr lang="es-BO" sz="31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¿PARA QUÉ SE UTILIZA SQL SERVER MANAGEMENT STUDIO?</a:t>
            </a:r>
          </a:p>
          <a:p>
            <a:pPr marL="0" indent="0">
              <a:buNone/>
            </a:pPr>
            <a:r>
              <a:rPr lang="es-BO" sz="3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Se utiliza para las siguientes </a:t>
            </a:r>
            <a:r>
              <a:rPr lang="es-BO" sz="31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actividades de la base de datos</a:t>
            </a:r>
            <a:r>
              <a:rPr lang="es-BO" sz="3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entre otras:</a:t>
            </a:r>
          </a:p>
          <a:p>
            <a:pPr lvl="1"/>
            <a:r>
              <a:rPr lang="es-BO" sz="3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Cree y modifique bases de datos rápidamente;</a:t>
            </a:r>
          </a:p>
          <a:p>
            <a:pPr lvl="1"/>
            <a:r>
              <a:rPr lang="es-BO" sz="3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Agregar y modificar objetos de base de datos, incluidas tablas y vistas;</a:t>
            </a:r>
          </a:p>
          <a:p>
            <a:pPr lvl="1"/>
            <a:r>
              <a:rPr lang="es-BO" sz="3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Prueba de objetos de base de datos con herramientas de prueba externas;</a:t>
            </a:r>
          </a:p>
          <a:p>
            <a:pPr lvl="1"/>
            <a:r>
              <a:rPr lang="es-BO" sz="3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Implementación de bases de datos;</a:t>
            </a:r>
          </a:p>
          <a:p>
            <a:pPr lvl="1"/>
            <a:r>
              <a:rPr lang="es-BO" sz="3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Ejecución de una </a:t>
            </a:r>
            <a:r>
              <a:rPr lang="es-BO" sz="3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es-BO" sz="3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bases de datos;</a:t>
            </a:r>
          </a:p>
          <a:p>
            <a:pPr lvl="1"/>
            <a:r>
              <a:rPr lang="es-BO" sz="3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Optimizar las bases de datos para mejorar el tiempo de respuesta;</a:t>
            </a:r>
          </a:p>
          <a:p>
            <a:pPr lvl="1"/>
            <a:r>
              <a:rPr lang="es-BO" sz="3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Gestionar bases de datos como copias de seguridad y restauración;</a:t>
            </a:r>
          </a:p>
          <a:p>
            <a:pPr lvl="1"/>
            <a:r>
              <a:rPr lang="es-BO" sz="3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Importar y exportar datos.</a:t>
            </a:r>
          </a:p>
          <a:p>
            <a:pPr marL="0" indent="0" fontAlgn="base">
              <a:buNone/>
            </a:pPr>
            <a:endParaRPr lang="es-BO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DF75EEB-9322-4845-B44C-9247C00C3F26}"/>
              </a:ext>
            </a:extLst>
          </p:cNvPr>
          <p:cNvSpPr txBox="1"/>
          <p:nvPr/>
        </p:nvSpPr>
        <p:spPr>
          <a:xfrm>
            <a:off x="172278" y="225287"/>
            <a:ext cx="1716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/>
              <a:t>e).4</a:t>
            </a:r>
            <a:endParaRPr lang="es-BO" sz="3600" b="1" dirty="0"/>
          </a:p>
        </p:txBody>
      </p:sp>
    </p:spTree>
    <p:extLst>
      <p:ext uri="{BB962C8B-B14F-4D97-AF65-F5344CB8AC3E}">
        <p14:creationId xmlns:p14="http://schemas.microsoft.com/office/powerpoint/2010/main" val="2509194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A5D5E-5FFF-452B-A9AC-6D46AC31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15" y="609600"/>
            <a:ext cx="11260169" cy="861391"/>
          </a:xfrm>
        </p:spPr>
        <p:txBody>
          <a:bodyPr>
            <a:normAutofit fontScale="90000"/>
          </a:bodyPr>
          <a:lstStyle/>
          <a:p>
            <a:pPr marL="457200" lvl="1" algn="ctr"/>
            <a:r>
              <a:rPr lang="es-BO" sz="4400" b="1" dirty="0">
                <a:latin typeface="Arial" panose="020B0604020202020204" pitchFamily="34" charset="0"/>
                <a:cs typeface="Arial" panose="020B0604020202020204" pitchFamily="34" charset="0"/>
              </a:rPr>
              <a:t> ¿CÓMO SE CREA UNA BASE DE DATOS?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DF75EEB-9322-4845-B44C-9247C00C3F26}"/>
              </a:ext>
            </a:extLst>
          </p:cNvPr>
          <p:cNvSpPr txBox="1"/>
          <p:nvPr/>
        </p:nvSpPr>
        <p:spPr>
          <a:xfrm>
            <a:off x="172278" y="225287"/>
            <a:ext cx="1716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/>
              <a:t>f).1</a:t>
            </a:r>
            <a:endParaRPr lang="es-BO" sz="36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24BD1C6-B8C5-49DB-AB75-451109F72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287" y="2377445"/>
            <a:ext cx="8100461" cy="402029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8BE4D19-441D-4DE9-8D1B-71B05876C82D}"/>
              </a:ext>
            </a:extLst>
          </p:cNvPr>
          <p:cNvSpPr txBox="1"/>
          <p:nvPr/>
        </p:nvSpPr>
        <p:spPr>
          <a:xfrm>
            <a:off x="1030287" y="1656522"/>
            <a:ext cx="64836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PASO 1: ABRIMOS LO QUE ES EL PROGRAMA</a:t>
            </a:r>
            <a:endParaRPr lang="es-BO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814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A5D5E-5FFF-452B-A9AC-6D46AC31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15" y="609600"/>
            <a:ext cx="11260169" cy="861391"/>
          </a:xfrm>
        </p:spPr>
        <p:txBody>
          <a:bodyPr>
            <a:normAutofit fontScale="90000"/>
          </a:bodyPr>
          <a:lstStyle/>
          <a:p>
            <a:pPr marL="457200" lvl="1" algn="ctr"/>
            <a:r>
              <a:rPr lang="es-BO" sz="4400" b="1" dirty="0">
                <a:latin typeface="Arial" panose="020B0604020202020204" pitchFamily="34" charset="0"/>
                <a:cs typeface="Arial" panose="020B0604020202020204" pitchFamily="34" charset="0"/>
              </a:rPr>
              <a:t> ¿CÓMO SE CREA UNA BASE DE DATOS?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DF75EEB-9322-4845-B44C-9247C00C3F26}"/>
              </a:ext>
            </a:extLst>
          </p:cNvPr>
          <p:cNvSpPr txBox="1"/>
          <p:nvPr/>
        </p:nvSpPr>
        <p:spPr>
          <a:xfrm>
            <a:off x="172278" y="225287"/>
            <a:ext cx="1716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/>
              <a:t>f).2</a:t>
            </a:r>
            <a:endParaRPr lang="es-BO" sz="3600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8BE4D19-441D-4DE9-8D1B-71B05876C82D}"/>
              </a:ext>
            </a:extLst>
          </p:cNvPr>
          <p:cNvSpPr txBox="1"/>
          <p:nvPr/>
        </p:nvSpPr>
        <p:spPr>
          <a:xfrm>
            <a:off x="1030287" y="1656522"/>
            <a:ext cx="6483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PASO 2: ABRIMOS NUEVO DOCUMENTO</a:t>
            </a:r>
            <a:endParaRPr lang="es-BO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C69B018-CAD3-4C0E-94B1-CE8A75DE6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17" y="2266122"/>
            <a:ext cx="4649219" cy="398227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ECC1A16-6EB6-4872-B897-036D28497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453" y="2266123"/>
            <a:ext cx="5698631" cy="398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01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A5D5E-5FFF-452B-A9AC-6D46AC31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15" y="609600"/>
            <a:ext cx="11260169" cy="861391"/>
          </a:xfrm>
        </p:spPr>
        <p:txBody>
          <a:bodyPr>
            <a:normAutofit fontScale="90000"/>
          </a:bodyPr>
          <a:lstStyle/>
          <a:p>
            <a:pPr marL="457200" lvl="1" algn="ctr"/>
            <a:r>
              <a:rPr lang="es-BO" sz="4400" b="1" dirty="0">
                <a:latin typeface="Arial" panose="020B0604020202020204" pitchFamily="34" charset="0"/>
                <a:cs typeface="Arial" panose="020B0604020202020204" pitchFamily="34" charset="0"/>
              </a:rPr>
              <a:t> ¿CÓMO SE CREA UNA BASE DE DATOS?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DF75EEB-9322-4845-B44C-9247C00C3F26}"/>
              </a:ext>
            </a:extLst>
          </p:cNvPr>
          <p:cNvSpPr txBox="1"/>
          <p:nvPr/>
        </p:nvSpPr>
        <p:spPr>
          <a:xfrm>
            <a:off x="172278" y="225287"/>
            <a:ext cx="1716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/>
              <a:t>f).3</a:t>
            </a:r>
            <a:endParaRPr lang="es-BO" sz="3600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8BE4D19-441D-4DE9-8D1B-71B05876C82D}"/>
              </a:ext>
            </a:extLst>
          </p:cNvPr>
          <p:cNvSpPr txBox="1"/>
          <p:nvPr/>
        </p:nvSpPr>
        <p:spPr>
          <a:xfrm>
            <a:off x="636104" y="1656522"/>
            <a:ext cx="11089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PASO 3: ESCRIBIMOS EL COMANDO PARA CREAR UNA BASE DE DATOS “CRÉATE DATABASE” Y LUEGO COLOCAMOS EL NOMBRE DE LA BASE DE DATOS Y PULSAMOS F5 PARA EJECUTARLO</a:t>
            </a:r>
            <a:endParaRPr lang="es-BO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B90B227-3B6F-4438-9CCE-72AE5EE0A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861" y="2488384"/>
            <a:ext cx="7814276" cy="412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7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A5D5E-5FFF-452B-A9AC-6D46AC31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74" y="609600"/>
            <a:ext cx="11078817" cy="1245704"/>
          </a:xfrm>
        </p:spPr>
        <p:txBody>
          <a:bodyPr>
            <a:normAutofit fontScale="90000"/>
          </a:bodyPr>
          <a:lstStyle/>
          <a:p>
            <a:pPr marL="457200" lvl="1"/>
            <a:r>
              <a:rPr lang="es-BO" sz="4400" b="1" dirty="0">
                <a:latin typeface="Arial" panose="020B0604020202020204" pitchFamily="34" charset="0"/>
                <a:cs typeface="Arial" panose="020B0604020202020204" pitchFamily="34" charset="0"/>
              </a:rPr>
              <a:t>¿PARA QUÉ SIRVE EL COMANDO USE?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DF7D1C-80DB-446F-B36C-F1DB51E18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5" y="2133601"/>
            <a:ext cx="4253948" cy="4499112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s-BO" sz="2400" b="0" i="0" dirty="0">
                <a:effectLst/>
                <a:latin typeface="arial" panose="020B0604020202020204" pitchFamily="34" charset="0"/>
              </a:rPr>
              <a:t>se utiliza para designar una base externa como base de datos actual, en otras palabras, la base a la cual se dirigirán las próximas consultas SQL en el proceso actual.</a:t>
            </a:r>
            <a:endParaRPr lang="es-BO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DF75EEB-9322-4845-B44C-9247C00C3F26}"/>
              </a:ext>
            </a:extLst>
          </p:cNvPr>
          <p:cNvSpPr txBox="1"/>
          <p:nvPr/>
        </p:nvSpPr>
        <p:spPr>
          <a:xfrm>
            <a:off x="172278" y="225287"/>
            <a:ext cx="1716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/>
              <a:t>g).1</a:t>
            </a:r>
            <a:endParaRPr lang="es-BO" sz="36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AC2953A-7297-4514-8D8D-7B7816CA6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485" y="2133601"/>
            <a:ext cx="6597706" cy="429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25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42D58-79F7-4161-9A0C-248F012F6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31304"/>
            <a:ext cx="10131425" cy="834887"/>
          </a:xfrm>
        </p:spPr>
        <p:txBody>
          <a:bodyPr/>
          <a:lstStyle/>
          <a:p>
            <a:r>
              <a:rPr lang="es-ES" sz="4400" b="1" dirty="0">
                <a:latin typeface="Arial" panose="020B0604020202020204" pitchFamily="34" charset="0"/>
                <a:cs typeface="Arial" panose="020B0604020202020204" pitchFamily="34" charset="0"/>
              </a:rPr>
              <a:t>INDICE</a:t>
            </a:r>
            <a:endParaRPr lang="es-BO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FA4ABF-52B9-4EDB-946B-288B9CAA7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97496"/>
            <a:ext cx="10131425" cy="4625009"/>
          </a:xfrm>
        </p:spPr>
        <p:txBody>
          <a:bodyPr>
            <a:no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PARTE TEORICA</a:t>
            </a:r>
            <a:endParaRPr lang="es-B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es-BO" sz="2000" dirty="0">
                <a:latin typeface="Arial" panose="020B0604020202020204" pitchFamily="34" charset="0"/>
                <a:cs typeface="Arial" panose="020B0604020202020204" pitchFamily="34" charset="0"/>
              </a:rPr>
              <a:t>	¿Qué son las bases de datos?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BO" sz="2000" dirty="0">
                <a:latin typeface="Arial" panose="020B0604020202020204" pitchFamily="34" charset="0"/>
                <a:cs typeface="Arial" panose="020B0604020202020204" pitchFamily="34" charset="0"/>
              </a:rPr>
              <a:t>  ¿A que se refiere cuando se habla de bases de datos relacionales?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BO" sz="2000" dirty="0">
                <a:latin typeface="Arial" panose="020B0604020202020204" pitchFamily="34" charset="0"/>
                <a:cs typeface="Arial" panose="020B0604020202020204" pitchFamily="34" charset="0"/>
              </a:rPr>
              <a:t>  ¿Qué es el modelo entidad relación y/o diagrama entidad relación?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BO" sz="2000" dirty="0">
                <a:latin typeface="Arial" panose="020B0604020202020204" pitchFamily="34" charset="0"/>
                <a:cs typeface="Arial" panose="020B0604020202020204" pitchFamily="34" charset="0"/>
              </a:rPr>
              <a:t>  ¿Cuáles son las figuras que representan a un diagrama entidad relación?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BO" sz="2000" dirty="0">
                <a:latin typeface="Arial" panose="020B0604020202020204" pitchFamily="34" charset="0"/>
                <a:cs typeface="Arial" panose="020B0604020202020204" pitchFamily="34" charset="0"/>
              </a:rPr>
              <a:t>  ¿Qué es SQL Server y qué es SQL Server Management Studio?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BO" sz="2000" dirty="0">
                <a:latin typeface="Arial" panose="020B0604020202020204" pitchFamily="34" charset="0"/>
                <a:cs typeface="Arial" panose="020B0604020202020204" pitchFamily="34" charset="0"/>
              </a:rPr>
              <a:t> ¿Cómo se crea una base de datos?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BO" sz="2000" dirty="0">
                <a:latin typeface="Arial" panose="020B0604020202020204" pitchFamily="34" charset="0"/>
                <a:cs typeface="Arial" panose="020B0604020202020204" pitchFamily="34" charset="0"/>
              </a:rPr>
              <a:t> ¿Para qué sirve el comando USE?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BO" sz="2000" dirty="0">
                <a:latin typeface="Arial" panose="020B0604020202020204" pitchFamily="34" charset="0"/>
                <a:cs typeface="Arial" panose="020B0604020202020204" pitchFamily="34" charset="0"/>
              </a:rPr>
              <a:t> Crear una tabla cualquiera con 3 columnas y su </a:t>
            </a:r>
            <a:r>
              <a:rPr lang="es-BO" sz="2000" dirty="0" err="1">
                <a:latin typeface="Arial" panose="020B0604020202020204" pitchFamily="34" charset="0"/>
                <a:cs typeface="Arial" panose="020B0604020202020204" pitchFamily="34" charset="0"/>
              </a:rPr>
              <a:t>primary</a:t>
            </a:r>
            <a:r>
              <a:rPr lang="es-BO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BO" sz="2000" dirty="0" err="1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s-BO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BO" sz="2000" dirty="0">
                <a:latin typeface="Arial" panose="020B0604020202020204" pitchFamily="34" charset="0"/>
                <a:cs typeface="Arial" panose="020B0604020202020204" pitchFamily="34" charset="0"/>
              </a:rPr>
              <a:t> Insertar 3 registros a la tabla creada anteriormente.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BO" sz="2000" dirty="0">
                <a:latin typeface="Arial" panose="020B0604020202020204" pitchFamily="34" charset="0"/>
                <a:cs typeface="Arial" panose="020B0604020202020204" pitchFamily="34" charset="0"/>
              </a:rPr>
              <a:t> ¿Cómo se elimina una tabla?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200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A5D5E-5FFF-452B-A9AC-6D46AC31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74" y="609600"/>
            <a:ext cx="11078817" cy="1245704"/>
          </a:xfrm>
        </p:spPr>
        <p:txBody>
          <a:bodyPr>
            <a:normAutofit fontScale="90000"/>
          </a:bodyPr>
          <a:lstStyle/>
          <a:p>
            <a:pPr marL="457200" lvl="1" algn="ctr"/>
            <a:r>
              <a:rPr lang="es-BO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CREAR UNA TABLA CUALQUIERA CON 3 COLUMNAS Y SU PRIMARY KEY.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DF75EEB-9322-4845-B44C-9247C00C3F26}"/>
              </a:ext>
            </a:extLst>
          </p:cNvPr>
          <p:cNvSpPr txBox="1"/>
          <p:nvPr/>
        </p:nvSpPr>
        <p:spPr>
          <a:xfrm>
            <a:off x="172278" y="225287"/>
            <a:ext cx="1716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/>
              <a:t>h).1</a:t>
            </a:r>
            <a:endParaRPr lang="es-BO" sz="3600" b="1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35CD647-AB37-44DA-975E-8A79B4C77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78" y="2296246"/>
            <a:ext cx="6530304" cy="400686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82B0D9A-265F-486B-BCA9-FB06C6EE6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764" y="2033470"/>
            <a:ext cx="3418565" cy="137863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62AD978-CE02-445D-A858-A4921D99B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7309" y="3590275"/>
            <a:ext cx="2343477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41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A5D5E-5FFF-452B-A9AC-6D46AC31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122" y="426933"/>
            <a:ext cx="11078817" cy="1245704"/>
          </a:xfrm>
        </p:spPr>
        <p:txBody>
          <a:bodyPr>
            <a:normAutofit/>
          </a:bodyPr>
          <a:lstStyle/>
          <a:p>
            <a:pPr marL="457200" lvl="1" algn="ctr"/>
            <a:r>
              <a:rPr lang="es-BO" sz="4000" b="1" dirty="0">
                <a:latin typeface="Arial" panose="020B0604020202020204" pitchFamily="34" charset="0"/>
                <a:cs typeface="Arial" panose="020B0604020202020204" pitchFamily="34" charset="0"/>
              </a:rPr>
              <a:t>¿CÓMO SE ELIMINA UNA TABLA?</a:t>
            </a:r>
            <a:endParaRPr lang="es-BO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DF75EEB-9322-4845-B44C-9247C00C3F26}"/>
              </a:ext>
            </a:extLst>
          </p:cNvPr>
          <p:cNvSpPr txBox="1"/>
          <p:nvPr/>
        </p:nvSpPr>
        <p:spPr>
          <a:xfrm>
            <a:off x="172278" y="225287"/>
            <a:ext cx="1716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/>
              <a:t>h).1</a:t>
            </a:r>
            <a:endParaRPr lang="es-BO" sz="36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94108D0-9AE5-4EC7-99B9-1A267E8DF0CE}"/>
              </a:ext>
            </a:extLst>
          </p:cNvPr>
          <p:cNvSpPr txBox="1"/>
          <p:nvPr/>
        </p:nvSpPr>
        <p:spPr>
          <a:xfrm>
            <a:off x="556591" y="1672637"/>
            <a:ext cx="11078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PARA ELIMINAR UNA TABLA DEBEMOS DE COLOCAR EL SIGUIENTE COMANDO “DROP TABLE” Y POSTERIORMENTE EL NOMBRE DE LA TABLA CREADA ANTERIORMENTE</a:t>
            </a:r>
            <a:endParaRPr lang="es-BO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C680FC7-6647-4D9C-87EA-E33A2A309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788" y="2473656"/>
            <a:ext cx="7124422" cy="408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71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AC402-9CAF-4616-9EC4-034705190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857250" indent="-857250" algn="ctr">
              <a:buFont typeface="+mj-lt"/>
              <a:buAutoNum type="romanUcPeriod"/>
            </a:pPr>
            <a:r>
              <a:rPr lang="es-ES" sz="8800" b="1" dirty="0">
                <a:latin typeface="Arial" panose="020B0604020202020204" pitchFamily="34" charset="0"/>
                <a:cs typeface="Arial" panose="020B0604020202020204" pitchFamily="34" charset="0"/>
              </a:rPr>
              <a:t>PARTE PRACTICA</a:t>
            </a:r>
            <a:endParaRPr lang="es-BO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484" name="Picture 4" descr="Grado 9 Bases de Datos - Página web de roboticaholguinista">
            <a:extLst>
              <a:ext uri="{FF2B5EF4-FFF2-40B4-BE49-F238E27FC236}">
                <a16:creationId xmlns:a16="http://schemas.microsoft.com/office/drawing/2014/main" id="{AC21FD53-C69A-4D87-9899-6594D9797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47" y="2065867"/>
            <a:ext cx="9223306" cy="446745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424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A5D5E-5FFF-452B-A9AC-6D46AC31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09600"/>
            <a:ext cx="10131425" cy="861391"/>
          </a:xfrm>
        </p:spPr>
        <p:txBody>
          <a:bodyPr>
            <a:normAutofit fontScale="90000"/>
          </a:bodyPr>
          <a:lstStyle/>
          <a:p>
            <a:pPr marL="457200" lvl="1" algn="ctr"/>
            <a:r>
              <a:rPr lang="es-BO" sz="4400" b="1" dirty="0">
                <a:latin typeface="Arial" panose="020B0604020202020204" pitchFamily="34" charset="0"/>
                <a:cs typeface="Arial" panose="020B0604020202020204" pitchFamily="34" charset="0"/>
              </a:rPr>
              <a:t>CREAR EL DISEÑO PARA UNA “UNIVERSIDAD”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DF75EEB-9322-4845-B44C-9247C00C3F26}"/>
              </a:ext>
            </a:extLst>
          </p:cNvPr>
          <p:cNvSpPr txBox="1"/>
          <p:nvPr/>
        </p:nvSpPr>
        <p:spPr>
          <a:xfrm>
            <a:off x="172278" y="225287"/>
            <a:ext cx="1716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/>
              <a:t>a).1</a:t>
            </a:r>
            <a:endParaRPr lang="es-BO" sz="36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0B8E0C-44B2-440D-8029-373251078052}"/>
              </a:ext>
            </a:extLst>
          </p:cNvPr>
          <p:cNvSpPr txBox="1"/>
          <p:nvPr/>
        </p:nvSpPr>
        <p:spPr>
          <a:xfrm>
            <a:off x="1030287" y="1855304"/>
            <a:ext cx="68547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UNIVERSIDAD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id_estudiante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varchar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, Llave primaria y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unica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BO" sz="2000" b="1" dirty="0"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es-BO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BO" sz="2000" dirty="0" err="1">
                <a:latin typeface="Arial" panose="020B0604020202020204" pitchFamily="34" charset="0"/>
                <a:cs typeface="Arial" panose="020B0604020202020204" pitchFamily="34" charset="0"/>
              </a:rPr>
              <a:t>varchar</a:t>
            </a:r>
            <a:r>
              <a:rPr lang="es-BO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BO" sz="20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BO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BO" sz="2000" b="1" dirty="0">
                <a:latin typeface="Arial" panose="020B0604020202020204" pitchFamily="34" charset="0"/>
                <a:cs typeface="Arial" panose="020B0604020202020204" pitchFamily="34" charset="0"/>
              </a:rPr>
              <a:t>Apellido</a:t>
            </a:r>
            <a:r>
              <a:rPr lang="es-BO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BO" sz="2000" dirty="0" err="1">
                <a:latin typeface="Arial" panose="020B0604020202020204" pitchFamily="34" charset="0"/>
                <a:cs typeface="Arial" panose="020B0604020202020204" pitchFamily="34" charset="0"/>
              </a:rPr>
              <a:t>varchar</a:t>
            </a:r>
            <a:r>
              <a:rPr lang="es-BO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BO" sz="20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BO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BO" sz="2000" b="1" dirty="0">
                <a:latin typeface="Arial" panose="020B0604020202020204" pitchFamily="34" charset="0"/>
                <a:cs typeface="Arial" panose="020B0604020202020204" pitchFamily="34" charset="0"/>
              </a:rPr>
              <a:t>Genero</a:t>
            </a:r>
            <a:r>
              <a:rPr lang="es-BO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BO" sz="2000" dirty="0" err="1">
                <a:latin typeface="Arial" panose="020B0604020202020204" pitchFamily="34" charset="0"/>
                <a:cs typeface="Arial" panose="020B0604020202020204" pitchFamily="34" charset="0"/>
              </a:rPr>
              <a:t>varchar</a:t>
            </a:r>
            <a:r>
              <a:rPr lang="es-BO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BO" sz="20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BO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BO" sz="2000" b="1" dirty="0">
                <a:latin typeface="Arial" panose="020B0604020202020204" pitchFamily="34" charset="0"/>
                <a:cs typeface="Arial" panose="020B0604020202020204" pitchFamily="34" charset="0"/>
              </a:rPr>
              <a:t>Edad</a:t>
            </a:r>
            <a:r>
              <a:rPr lang="es-BO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BO" sz="2000" dirty="0" err="1"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es-BO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BO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Cedula_identidad</a:t>
            </a:r>
            <a:r>
              <a:rPr lang="es-BO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BO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BO" sz="2000" dirty="0" err="1"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es-BO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BO" sz="2000" b="1" dirty="0">
                <a:latin typeface="Arial" panose="020B0604020202020204" pitchFamily="34" charset="0"/>
                <a:cs typeface="Arial" panose="020B0604020202020204" pitchFamily="34" charset="0"/>
              </a:rPr>
              <a:t>Facultad</a:t>
            </a:r>
            <a:r>
              <a:rPr lang="es-BO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BO" sz="2000" dirty="0" err="1">
                <a:latin typeface="Arial" panose="020B0604020202020204" pitchFamily="34" charset="0"/>
                <a:cs typeface="Arial" panose="020B0604020202020204" pitchFamily="34" charset="0"/>
              </a:rPr>
              <a:t>varchar</a:t>
            </a:r>
            <a:r>
              <a:rPr lang="es-BO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BO" sz="20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BO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BO" sz="2000" b="1" dirty="0">
                <a:latin typeface="Arial" panose="020B0604020202020204" pitchFamily="34" charset="0"/>
                <a:cs typeface="Arial" panose="020B0604020202020204" pitchFamily="34" charset="0"/>
              </a:rPr>
              <a:t>Docente</a:t>
            </a:r>
            <a:r>
              <a:rPr lang="es-BO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BO" sz="2000" dirty="0" err="1">
                <a:latin typeface="Arial" panose="020B0604020202020204" pitchFamily="34" charset="0"/>
                <a:cs typeface="Arial" panose="020B0604020202020204" pitchFamily="34" charset="0"/>
              </a:rPr>
              <a:t>varchar</a:t>
            </a:r>
            <a:r>
              <a:rPr lang="es-BO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BO" sz="20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BO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BO" sz="2000" b="1" dirty="0">
                <a:latin typeface="Arial" panose="020B0604020202020204" pitchFamily="34" charset="0"/>
                <a:cs typeface="Arial" panose="020B0604020202020204" pitchFamily="34" charset="0"/>
              </a:rPr>
              <a:t>Asignatura</a:t>
            </a:r>
            <a:r>
              <a:rPr lang="es-BO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BO" sz="2000" dirty="0" err="1">
                <a:latin typeface="Arial" panose="020B0604020202020204" pitchFamily="34" charset="0"/>
                <a:cs typeface="Arial" panose="020B0604020202020204" pitchFamily="34" charset="0"/>
              </a:rPr>
              <a:t>varchar</a:t>
            </a:r>
            <a:r>
              <a:rPr lang="es-BO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BO" sz="2000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BO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315796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A5D5E-5FFF-452B-A9AC-6D46AC31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08" y="871618"/>
            <a:ext cx="11781183" cy="861391"/>
          </a:xfrm>
        </p:spPr>
        <p:txBody>
          <a:bodyPr>
            <a:normAutofit fontScale="90000"/>
          </a:bodyPr>
          <a:lstStyle/>
          <a:p>
            <a:pPr marL="457200" lvl="1" algn="ctr"/>
            <a:r>
              <a:rPr lang="es-BO" sz="4400" b="1" dirty="0">
                <a:latin typeface="Arial" panose="020B0604020202020204" pitchFamily="34" charset="0"/>
                <a:cs typeface="Arial" panose="020B0604020202020204" pitchFamily="34" charset="0"/>
              </a:rPr>
              <a:t>CREAR EL DIAGRAMA ENTIDAD RELACIÓN E-R PARA EL EJERCICIO ANTERIOR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DF75EEB-9322-4845-B44C-9247C00C3F26}"/>
              </a:ext>
            </a:extLst>
          </p:cNvPr>
          <p:cNvSpPr txBox="1"/>
          <p:nvPr/>
        </p:nvSpPr>
        <p:spPr>
          <a:xfrm>
            <a:off x="172278" y="225287"/>
            <a:ext cx="1716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/>
              <a:t>b).1</a:t>
            </a:r>
            <a:endParaRPr lang="es-BO" sz="3600" b="1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874104D-BBDA-49EB-9BFE-651B38855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336" y="1955403"/>
            <a:ext cx="6811326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23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A5D5E-5FFF-452B-A9AC-6D46AC31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08" y="1322192"/>
            <a:ext cx="11781183" cy="861391"/>
          </a:xfrm>
        </p:spPr>
        <p:txBody>
          <a:bodyPr>
            <a:normAutofit fontScale="90000"/>
          </a:bodyPr>
          <a:lstStyle/>
          <a:p>
            <a:pPr marL="457200" lvl="1" algn="ctr"/>
            <a:r>
              <a:rPr lang="es-BO" sz="4400" b="1" dirty="0">
                <a:latin typeface="Arial" panose="020B0604020202020204" pitchFamily="34" charset="0"/>
                <a:cs typeface="Arial" panose="020B0604020202020204" pitchFamily="34" charset="0"/>
              </a:rPr>
              <a:t>CREAR LA TABLA UNIVERSIDAD EN BASE AL DISEÑO ANTERIOR.</a:t>
            </a:r>
            <a:br>
              <a:rPr lang="es-BO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BO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DF75EEB-9322-4845-B44C-9247C00C3F26}"/>
              </a:ext>
            </a:extLst>
          </p:cNvPr>
          <p:cNvSpPr txBox="1"/>
          <p:nvPr/>
        </p:nvSpPr>
        <p:spPr>
          <a:xfrm>
            <a:off x="172278" y="225287"/>
            <a:ext cx="1716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/>
              <a:t>c).1</a:t>
            </a:r>
            <a:endParaRPr lang="es-BO" sz="3600" b="1" dirty="0"/>
          </a:p>
        </p:txBody>
      </p:sp>
      <p:pic>
        <p:nvPicPr>
          <p:cNvPr id="5" name="Marcador de contenido 8">
            <a:extLst>
              <a:ext uri="{FF2B5EF4-FFF2-40B4-BE49-F238E27FC236}">
                <a16:creationId xmlns:a16="http://schemas.microsoft.com/office/drawing/2014/main" id="{CF2D665A-1400-4FD7-9FD3-8A1F5A88D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124" y="2200979"/>
            <a:ext cx="8809750" cy="4431734"/>
          </a:xfrm>
        </p:spPr>
      </p:pic>
    </p:spTree>
    <p:extLst>
      <p:ext uri="{BB962C8B-B14F-4D97-AF65-F5344CB8AC3E}">
        <p14:creationId xmlns:p14="http://schemas.microsoft.com/office/powerpoint/2010/main" val="1890098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A5D5E-5FFF-452B-A9AC-6D46AC31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07" y="674907"/>
            <a:ext cx="11781183" cy="861391"/>
          </a:xfrm>
        </p:spPr>
        <p:txBody>
          <a:bodyPr>
            <a:normAutofit fontScale="90000"/>
          </a:bodyPr>
          <a:lstStyle/>
          <a:p>
            <a:pPr marL="457200" lvl="1" algn="ctr"/>
            <a:r>
              <a:rPr lang="es-BO" sz="4400" b="1" dirty="0">
                <a:latin typeface="Arial" panose="020B0604020202020204" pitchFamily="34" charset="0"/>
                <a:cs typeface="Arial" panose="020B0604020202020204" pitchFamily="34" charset="0"/>
              </a:rPr>
              <a:t>AGREGAR REGISTROS A LA TABLA CREADA ANTERIORMENTE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DF75EEB-9322-4845-B44C-9247C00C3F26}"/>
              </a:ext>
            </a:extLst>
          </p:cNvPr>
          <p:cNvSpPr txBox="1"/>
          <p:nvPr/>
        </p:nvSpPr>
        <p:spPr>
          <a:xfrm>
            <a:off x="172278" y="225287"/>
            <a:ext cx="1716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/>
              <a:t>d).1</a:t>
            </a:r>
            <a:endParaRPr lang="es-BO" sz="36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A13145B-B7CC-4981-B3FE-6B7EC6D406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54"/>
          <a:stretch/>
        </p:blipFill>
        <p:spPr>
          <a:xfrm>
            <a:off x="914399" y="1891233"/>
            <a:ext cx="10575235" cy="474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58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A5D5E-5FFF-452B-A9AC-6D46AC31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8403"/>
            <a:ext cx="12192000" cy="861391"/>
          </a:xfrm>
        </p:spPr>
        <p:txBody>
          <a:bodyPr>
            <a:noAutofit/>
          </a:bodyPr>
          <a:lstStyle/>
          <a:p>
            <a:pPr marL="457200" lvl="1" algn="ctr"/>
            <a:r>
              <a:rPr lang="es-BO" sz="3800" b="1" dirty="0">
                <a:latin typeface="Arial" panose="020B0604020202020204" pitchFamily="34" charset="0"/>
                <a:cs typeface="Arial" panose="020B0604020202020204" pitchFamily="34" charset="0"/>
              </a:rPr>
              <a:t>CREAR LAS TABLAS Y 2 REGISTROS PARA CADA TABLA PARA EL SIGUIENTE MODELO ER.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DF75EEB-9322-4845-B44C-9247C00C3F26}"/>
              </a:ext>
            </a:extLst>
          </p:cNvPr>
          <p:cNvSpPr txBox="1"/>
          <p:nvPr/>
        </p:nvSpPr>
        <p:spPr>
          <a:xfrm>
            <a:off x="172278" y="225287"/>
            <a:ext cx="1716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/>
              <a:t>d).1</a:t>
            </a:r>
            <a:endParaRPr lang="es-BO" sz="3600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3033AD0-C534-439A-8654-044E48E6C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5182"/>
            <a:ext cx="12192000" cy="45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33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A5D5E-5FFF-452B-A9AC-6D46AC31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8403"/>
            <a:ext cx="12192000" cy="861391"/>
          </a:xfrm>
        </p:spPr>
        <p:txBody>
          <a:bodyPr>
            <a:noAutofit/>
          </a:bodyPr>
          <a:lstStyle/>
          <a:p>
            <a:pPr marL="457200" lvl="1" algn="ctr"/>
            <a:r>
              <a:rPr lang="es-BO" sz="3800" b="1" dirty="0">
                <a:latin typeface="Arial" panose="020B0604020202020204" pitchFamily="34" charset="0"/>
                <a:cs typeface="Arial" panose="020B0604020202020204" pitchFamily="34" charset="0"/>
              </a:rPr>
              <a:t>CREAR LAS TABLAS Y 2 REGISTROS PARA CADA TABLA PARA EL SIGUIENTE MODELO ER.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DF75EEB-9322-4845-B44C-9247C00C3F26}"/>
              </a:ext>
            </a:extLst>
          </p:cNvPr>
          <p:cNvSpPr txBox="1"/>
          <p:nvPr/>
        </p:nvSpPr>
        <p:spPr>
          <a:xfrm>
            <a:off x="172278" y="225287"/>
            <a:ext cx="1716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/>
              <a:t>d).2</a:t>
            </a:r>
            <a:endParaRPr lang="es-BO" sz="3600" b="1" dirty="0"/>
          </a:p>
        </p:txBody>
      </p:sp>
    </p:spTree>
    <p:extLst>
      <p:ext uri="{BB962C8B-B14F-4D97-AF65-F5344CB8AC3E}">
        <p14:creationId xmlns:p14="http://schemas.microsoft.com/office/powerpoint/2010/main" val="175121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BA8673-0FBD-48DC-B7E0-6D426A2C7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954157"/>
            <a:ext cx="10131425" cy="4837043"/>
          </a:xfrm>
        </p:spPr>
        <p:txBody>
          <a:bodyPr anchor="t">
            <a:normAutofit/>
          </a:bodyPr>
          <a:lstStyle/>
          <a:p>
            <a:pPr marL="400050" indent="-400050">
              <a:buFont typeface="+mj-lt"/>
              <a:buAutoNum type="romanUcPeriod" startAt="2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PARTE PRACTICA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BO" sz="2000" dirty="0">
                <a:latin typeface="Arial" panose="020B0604020202020204" pitchFamily="34" charset="0"/>
                <a:cs typeface="Arial" panose="020B0604020202020204" pitchFamily="34" charset="0"/>
              </a:rPr>
              <a:t>Crear el diseño para una UNIVERSIDAD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BO" sz="2000" dirty="0">
                <a:latin typeface="Arial" panose="020B0604020202020204" pitchFamily="34" charset="0"/>
                <a:cs typeface="Arial" panose="020B0604020202020204" pitchFamily="34" charset="0"/>
              </a:rPr>
              <a:t>Crear el diagrama Entidad Relación E-R para el ejercicio anterior.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BO" sz="2000" dirty="0">
                <a:latin typeface="Arial" panose="020B0604020202020204" pitchFamily="34" charset="0"/>
                <a:cs typeface="Arial" panose="020B0604020202020204" pitchFamily="34" charset="0"/>
              </a:rPr>
              <a:t>Crear la tabla universidad en base al diseño anterior.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BO" sz="2000" dirty="0">
                <a:latin typeface="Arial" panose="020B0604020202020204" pitchFamily="34" charset="0"/>
                <a:cs typeface="Arial" panose="020B0604020202020204" pitchFamily="34" charset="0"/>
              </a:rPr>
              <a:t>Agregar registros a la tabla creada anteriormente.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BO" sz="2000" dirty="0">
                <a:latin typeface="Arial" panose="020B0604020202020204" pitchFamily="34" charset="0"/>
                <a:cs typeface="Arial" panose="020B0604020202020204" pitchFamily="34" charset="0"/>
              </a:rPr>
              <a:t>Crear las tablas y 2 registros para cada tabla para el siguiente modelo ER.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BO" sz="2000" dirty="0">
                <a:latin typeface="Arial" panose="020B0604020202020204" pitchFamily="34" charset="0"/>
                <a:cs typeface="Arial" panose="020B0604020202020204" pitchFamily="34" charset="0"/>
              </a:rPr>
              <a:t>Crear el modelo entidad relación ER y su código SQL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B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886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AC402-9CAF-4616-9EC4-034705190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 algn="ctr">
              <a:buFont typeface="+mj-lt"/>
              <a:buAutoNum type="romanUcPeriod"/>
            </a:pPr>
            <a:r>
              <a:rPr lang="es-ES" sz="8800" b="1" dirty="0">
                <a:latin typeface="Arial" panose="020B0604020202020204" pitchFamily="34" charset="0"/>
                <a:cs typeface="Arial" panose="020B0604020202020204" pitchFamily="34" charset="0"/>
              </a:rPr>
              <a:t>PARTE TEORICA</a:t>
            </a:r>
            <a:endParaRPr lang="es-BO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290" name="Picture 2" descr="Bases de datos | S.I.A Wiki | Fandom">
            <a:extLst>
              <a:ext uri="{FF2B5EF4-FFF2-40B4-BE49-F238E27FC236}">
                <a16:creationId xmlns:a16="http://schemas.microsoft.com/office/drawing/2014/main" id="{6B2697F0-821C-49FD-9D57-89D65EBA8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3" y="2065867"/>
            <a:ext cx="9753600" cy="46005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664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A5D5E-5FFF-452B-A9AC-6D46AC31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09600"/>
            <a:ext cx="10131425" cy="861391"/>
          </a:xfrm>
        </p:spPr>
        <p:txBody>
          <a:bodyPr>
            <a:normAutofit fontScale="90000"/>
          </a:bodyPr>
          <a:lstStyle/>
          <a:p>
            <a:pPr algn="ctr"/>
            <a:r>
              <a:rPr lang="es-BO" sz="4400" b="1" dirty="0">
                <a:latin typeface="Arial" panose="020B0604020202020204" pitchFamily="34" charset="0"/>
                <a:cs typeface="Arial" panose="020B0604020202020204" pitchFamily="34" charset="0"/>
              </a:rPr>
              <a:t>¿Qué son las bases de datos?</a:t>
            </a:r>
            <a:br>
              <a:rPr lang="es-BO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B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DF7D1C-80DB-446F-B36C-F1DB51E18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42661"/>
            <a:ext cx="6788425" cy="4505739"/>
          </a:xfrm>
        </p:spPr>
        <p:txBody>
          <a:bodyPr>
            <a:normAutofit/>
          </a:bodyPr>
          <a:lstStyle/>
          <a:p>
            <a:r>
              <a:rPr lang="es-BO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 llama base de datos, o también banco de datos, a un conjunto de </a:t>
            </a:r>
            <a:r>
              <a:rPr lang="es-BO" sz="2400" dirty="0">
                <a:latin typeface="Arial" panose="020B0604020202020204" pitchFamily="34" charset="0"/>
                <a:cs typeface="Arial" panose="020B0604020202020204" pitchFamily="34" charset="0"/>
              </a:rPr>
              <a:t>información</a:t>
            </a:r>
            <a:r>
              <a:rPr lang="es-BO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perteneciente a un mismo contexto, ordenada de modo sistemático para su posterior recuperación, </a:t>
            </a:r>
            <a:r>
              <a:rPr lang="es-BO" sz="2400" dirty="0">
                <a:latin typeface="Arial" panose="020B0604020202020204" pitchFamily="34" charset="0"/>
                <a:cs typeface="Arial" panose="020B0604020202020204" pitchFamily="34" charset="0"/>
              </a:rPr>
              <a:t>análisis</a:t>
            </a:r>
            <a:r>
              <a:rPr lang="es-BO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y/o transmisión.</a:t>
            </a:r>
          </a:p>
          <a:p>
            <a:r>
              <a:rPr lang="es-BO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Las bases de datos son el producto de la necesidad humana de almacenar la información, es decir, de preservarla contra el </a:t>
            </a:r>
            <a:r>
              <a:rPr lang="es-BO" sz="2400" dirty="0">
                <a:latin typeface="Arial" panose="020B0604020202020204" pitchFamily="34" charset="0"/>
                <a:cs typeface="Arial" panose="020B0604020202020204" pitchFamily="34" charset="0"/>
              </a:rPr>
              <a:t>tiempo</a:t>
            </a:r>
            <a:r>
              <a:rPr lang="es-BO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y el deterioro, para poder acudir a ella posteriormente.</a:t>
            </a:r>
            <a:endParaRPr lang="es-BO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USO DE BASE DE DATOS - soribeth alfaro | Hotmart">
            <a:extLst>
              <a:ext uri="{FF2B5EF4-FFF2-40B4-BE49-F238E27FC236}">
                <a16:creationId xmlns:a16="http://schemas.microsoft.com/office/drawing/2014/main" id="{A004FBA4-E860-4232-8E40-95F206293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739" y="1742661"/>
            <a:ext cx="4138769" cy="450573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DF75EEB-9322-4845-B44C-9247C00C3F26}"/>
              </a:ext>
            </a:extLst>
          </p:cNvPr>
          <p:cNvSpPr txBox="1"/>
          <p:nvPr/>
        </p:nvSpPr>
        <p:spPr>
          <a:xfrm>
            <a:off x="172278" y="225287"/>
            <a:ext cx="1716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/>
              <a:t>a).1</a:t>
            </a:r>
            <a:endParaRPr lang="es-BO" sz="3600" b="1" dirty="0"/>
          </a:p>
        </p:txBody>
      </p:sp>
    </p:spTree>
    <p:extLst>
      <p:ext uri="{BB962C8B-B14F-4D97-AF65-F5344CB8AC3E}">
        <p14:creationId xmlns:p14="http://schemas.microsoft.com/office/powerpoint/2010/main" val="2609221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A5D5E-5FFF-452B-A9AC-6D46AC31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09600"/>
            <a:ext cx="10131425" cy="861391"/>
          </a:xfrm>
        </p:spPr>
        <p:txBody>
          <a:bodyPr>
            <a:normAutofit/>
          </a:bodyPr>
          <a:lstStyle/>
          <a:p>
            <a:pPr algn="ctr"/>
            <a:r>
              <a:rPr lang="es-BO" sz="4000" b="1" i="0" dirty="0">
                <a:effectLst/>
                <a:latin typeface="Montserrat" panose="00000500000000000000" pitchFamily="2" charset="0"/>
              </a:rPr>
              <a:t>Tipos de bases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DF7D1C-80DB-446F-B36C-F1DB51E18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6740" y="1742661"/>
            <a:ext cx="6788425" cy="4505739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s-BO" sz="2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Según su variabilidad.</a:t>
            </a:r>
            <a:r>
              <a:rPr lang="es-BO" sz="2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Conforme a los procesos de recuperación y preservación de los datos, podemos hablar de:</a:t>
            </a:r>
          </a:p>
          <a:p>
            <a:r>
              <a:rPr lang="es-BO" sz="2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Bases de datos estáticas.</a:t>
            </a:r>
            <a:r>
              <a:rPr lang="es-BO" sz="2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Típicas de la inteligencia empresarial y otras áreas de análisis histórico, son bases de datos de sólo lectura, de las cuales se puede extraer información, pero no modificar la ya existente.</a:t>
            </a:r>
          </a:p>
          <a:p>
            <a:r>
              <a:rPr lang="es-BO" sz="2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Bases de datos dinámicas.</a:t>
            </a:r>
            <a:r>
              <a:rPr lang="es-BO" sz="2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Aparte de las operaciones básicas de consulta, estas bases de datos manejan procesos de actualización, reorganización, añadidura y borrado de información.</a:t>
            </a:r>
          </a:p>
          <a:p>
            <a:endParaRPr lang="es-BO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DF75EEB-9322-4845-B44C-9247C00C3F26}"/>
              </a:ext>
            </a:extLst>
          </p:cNvPr>
          <p:cNvSpPr txBox="1"/>
          <p:nvPr/>
        </p:nvSpPr>
        <p:spPr>
          <a:xfrm>
            <a:off x="172278" y="225287"/>
            <a:ext cx="1716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/>
              <a:t>a).2</a:t>
            </a:r>
            <a:endParaRPr lang="es-BO" sz="3600" b="1" dirty="0"/>
          </a:p>
        </p:txBody>
      </p:sp>
      <p:pic>
        <p:nvPicPr>
          <p:cNvPr id="2052" name="Picture 4" descr="Base de datos - Wikipedia, la enciclopedia libre">
            <a:extLst>
              <a:ext uri="{FF2B5EF4-FFF2-40B4-BE49-F238E27FC236}">
                <a16:creationId xmlns:a16="http://schemas.microsoft.com/office/drawing/2014/main" id="{823A84A1-47D5-466F-BCF9-78FE209A4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08" y="1742661"/>
            <a:ext cx="4364266" cy="402203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366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A5D5E-5FFF-452B-A9AC-6D46AC31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09600"/>
            <a:ext cx="10131425" cy="861391"/>
          </a:xfrm>
        </p:spPr>
        <p:txBody>
          <a:bodyPr>
            <a:normAutofit/>
          </a:bodyPr>
          <a:lstStyle/>
          <a:p>
            <a:pPr algn="ctr"/>
            <a:r>
              <a:rPr lang="es-BO" sz="4000" b="1" i="0" dirty="0">
                <a:effectLst/>
                <a:latin typeface="Montserrat" panose="00000500000000000000" pitchFamily="2" charset="0"/>
              </a:rPr>
              <a:t>Tipos de bases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DF7D1C-80DB-446F-B36C-F1DB51E18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5766" y="1742661"/>
            <a:ext cx="6788425" cy="4505739"/>
          </a:xfrm>
        </p:spPr>
        <p:txBody>
          <a:bodyPr anchor="t">
            <a:normAutofit fontScale="40000" lnSpcReduction="20000"/>
          </a:bodyPr>
          <a:lstStyle/>
          <a:p>
            <a:pPr marL="0" indent="0">
              <a:buNone/>
            </a:pPr>
            <a:r>
              <a:rPr lang="es-BO" sz="59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Según su contenido.</a:t>
            </a:r>
            <a:r>
              <a:rPr lang="es-BO" sz="59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De acuerdo a la naturaleza de la información contenida, pueden ser: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BO" sz="59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Bibliográficas.</a:t>
            </a:r>
            <a:r>
              <a:rPr lang="es-BO" sz="59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ordenado a partir de información clave como son los datos del autor, del editor,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BO" sz="59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 texto completo.</a:t>
            </a:r>
            <a:r>
              <a:rPr lang="es-BO" sz="59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Se manejan con </a:t>
            </a:r>
            <a:r>
              <a:rPr lang="es-BO" sz="5900" dirty="0">
                <a:latin typeface="Arial" panose="020B0604020202020204" pitchFamily="34" charset="0"/>
                <a:cs typeface="Arial" panose="020B0604020202020204" pitchFamily="34" charset="0"/>
              </a:rPr>
              <a:t>textos</a:t>
            </a:r>
            <a:r>
              <a:rPr lang="es-BO" sz="59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históricos o documentales, cuya preservación debe ser a todo nivel y se consideran fuentes primarias.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BO" sz="59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Directorios.</a:t>
            </a:r>
            <a:r>
              <a:rPr lang="es-BO" sz="59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Listados enormes de datos personalizados o de direcciones de </a:t>
            </a:r>
            <a:r>
              <a:rPr lang="es-BO" sz="5900" dirty="0">
                <a:latin typeface="Arial" panose="020B0604020202020204" pitchFamily="34" charset="0"/>
                <a:cs typeface="Arial" panose="020B0604020202020204" pitchFamily="34" charset="0"/>
              </a:rPr>
              <a:t>correo electrónico</a:t>
            </a:r>
            <a:r>
              <a:rPr lang="es-BO" sz="59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números telefónicos, etc. </a:t>
            </a:r>
          </a:p>
          <a:p>
            <a:endParaRPr lang="es-BO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DF75EEB-9322-4845-B44C-9247C00C3F26}"/>
              </a:ext>
            </a:extLst>
          </p:cNvPr>
          <p:cNvSpPr txBox="1"/>
          <p:nvPr/>
        </p:nvSpPr>
        <p:spPr>
          <a:xfrm>
            <a:off x="172278" y="225287"/>
            <a:ext cx="1716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/>
              <a:t>a).3</a:t>
            </a:r>
            <a:endParaRPr lang="es-BO" sz="3600" b="1" dirty="0"/>
          </a:p>
        </p:txBody>
      </p:sp>
      <p:pic>
        <p:nvPicPr>
          <p:cNvPr id="3074" name="Picture 2" descr="Tipos de Bases de Datos 2022">
            <a:extLst>
              <a:ext uri="{FF2B5EF4-FFF2-40B4-BE49-F238E27FC236}">
                <a16:creationId xmlns:a16="http://schemas.microsoft.com/office/drawing/2014/main" id="{F9BFBB73-F344-4B6B-986B-50236DB9F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08" y="1742660"/>
            <a:ext cx="4505739" cy="450573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757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A5D5E-5FFF-452B-A9AC-6D46AC31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34" y="609600"/>
            <a:ext cx="11463131" cy="861391"/>
          </a:xfrm>
        </p:spPr>
        <p:txBody>
          <a:bodyPr>
            <a:noAutofit/>
          </a:bodyPr>
          <a:lstStyle/>
          <a:p>
            <a:pPr marL="457200" lvl="1" algn="ctr"/>
            <a:r>
              <a:rPr lang="es-BO" sz="4000" b="1" dirty="0">
                <a:latin typeface="Arial" panose="020B0604020202020204" pitchFamily="34" charset="0"/>
                <a:cs typeface="Arial" panose="020B0604020202020204" pitchFamily="34" charset="0"/>
              </a:rPr>
              <a:t>¿A QUE SE REFIERE CUANDO SE HABLA DE BASES DE DATOS RELACIONALES?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DF7D1C-80DB-446F-B36C-F1DB51E18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47459"/>
            <a:ext cx="6788425" cy="4393096"/>
          </a:xfrm>
        </p:spPr>
        <p:txBody>
          <a:bodyPr>
            <a:normAutofit/>
          </a:bodyPr>
          <a:lstStyle/>
          <a:p>
            <a:r>
              <a:rPr lang="es-BO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 refiere a que es un tipo de base de datos que almacena y proporciona acceso a puntos de datos relacionados entre sí. </a:t>
            </a:r>
          </a:p>
          <a:p>
            <a:r>
              <a:rPr lang="es-BO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Las </a:t>
            </a:r>
            <a:r>
              <a:rPr lang="es-BO" sz="2400" dirty="0">
                <a:latin typeface="Arial" panose="020B0604020202020204" pitchFamily="34" charset="0"/>
                <a:cs typeface="Arial" panose="020B0604020202020204" pitchFamily="34" charset="0"/>
              </a:rPr>
              <a:t>bases de datos</a:t>
            </a:r>
            <a:r>
              <a:rPr lang="es-BO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relacionales se basan en el modelo relacional, una forma intuitiva y directa de representar datos en tablas. </a:t>
            </a:r>
          </a:p>
          <a:p>
            <a:r>
              <a:rPr lang="es-BO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una base de datos relacional, cada fila en una tabla es un registro con una ID única, llamada clave.</a:t>
            </a:r>
            <a:endParaRPr lang="es-BO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DF75EEB-9322-4845-B44C-9247C00C3F26}"/>
              </a:ext>
            </a:extLst>
          </p:cNvPr>
          <p:cNvSpPr txBox="1"/>
          <p:nvPr/>
        </p:nvSpPr>
        <p:spPr>
          <a:xfrm>
            <a:off x="172278" y="225287"/>
            <a:ext cx="1716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/>
              <a:t>b).1</a:t>
            </a:r>
            <a:endParaRPr lang="es-BO" sz="3600" b="1" dirty="0"/>
          </a:p>
        </p:txBody>
      </p:sp>
      <p:pic>
        <p:nvPicPr>
          <p:cNvPr id="4098" name="Picture 2" descr="Motores de bases de datos relacionales | EDteam">
            <a:extLst>
              <a:ext uri="{FF2B5EF4-FFF2-40B4-BE49-F238E27FC236}">
                <a16:creationId xmlns:a16="http://schemas.microsoft.com/office/drawing/2014/main" id="{2AAA719D-3E8F-4EA8-B912-E13E095A3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26" y="1855303"/>
            <a:ext cx="4393096" cy="477740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524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A5D5E-5FFF-452B-A9AC-6D46AC31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34" y="801755"/>
            <a:ext cx="11463131" cy="861391"/>
          </a:xfrm>
        </p:spPr>
        <p:txBody>
          <a:bodyPr>
            <a:noAutofit/>
          </a:bodyPr>
          <a:lstStyle/>
          <a:p>
            <a:pPr marL="457200" lvl="1" algn="ctr"/>
            <a:r>
              <a:rPr lang="es-BO" sz="4000" b="1" dirty="0">
                <a:latin typeface="Arial" panose="020B0604020202020204" pitchFamily="34" charset="0"/>
                <a:cs typeface="Arial" panose="020B0604020202020204" pitchFamily="34" charset="0"/>
              </a:rPr>
              <a:t>¿QUÉ ES EL MODELO ENTIDAD RELACIÓN Y/O DIAGRAMA ENTIDAD RELACIÓN?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DF7D1C-80DB-446F-B36C-F1DB51E18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047459"/>
            <a:ext cx="6616146" cy="4393096"/>
          </a:xfrm>
        </p:spPr>
        <p:txBody>
          <a:bodyPr>
            <a:normAutofit/>
          </a:bodyPr>
          <a:lstStyle/>
          <a:p>
            <a:r>
              <a:rPr lang="es-BO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 diagrama entidad-relación, también conocido como modelo entidad relación o ERD, es un tipo de diagrama de flujo que ilustra cómo las "entidades", como personas, objetos o conceptos, se relacionan entre sí dentro de un sistema.</a:t>
            </a:r>
          </a:p>
          <a:p>
            <a:r>
              <a:rPr lang="es-BO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 diagramas ER a menudo se combinan con los diagramas de </a:t>
            </a:r>
            <a:r>
              <a:rPr lang="es-BO" sz="2400" dirty="0">
                <a:latin typeface="Arial" panose="020B0604020202020204" pitchFamily="34" charset="0"/>
                <a:cs typeface="Arial" panose="020B0604020202020204" pitchFamily="34" charset="0"/>
              </a:rPr>
              <a:t>flujo de datos</a:t>
            </a:r>
            <a:r>
              <a:rPr lang="es-BO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(DFD), que trazan el flujo de la información para procesos o sistemas.</a:t>
            </a:r>
            <a:endParaRPr lang="es-BO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DF75EEB-9322-4845-B44C-9247C00C3F26}"/>
              </a:ext>
            </a:extLst>
          </p:cNvPr>
          <p:cNvSpPr txBox="1"/>
          <p:nvPr/>
        </p:nvSpPr>
        <p:spPr>
          <a:xfrm>
            <a:off x="172278" y="225287"/>
            <a:ext cx="1716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/>
              <a:t>c).1</a:t>
            </a:r>
            <a:endParaRPr lang="es-BO" sz="3600" b="1" dirty="0"/>
          </a:p>
        </p:txBody>
      </p:sp>
      <p:pic>
        <p:nvPicPr>
          <p:cNvPr id="5122" name="Picture 2" descr="Modelo Entidad Relación - ▷ Modelos y Declaraciones 2022">
            <a:extLst>
              <a:ext uri="{FF2B5EF4-FFF2-40B4-BE49-F238E27FC236}">
                <a16:creationId xmlns:a16="http://schemas.microsoft.com/office/drawing/2014/main" id="{41A8C06E-9C3A-4B3C-B640-A461C4047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993" y="2047459"/>
            <a:ext cx="4333572" cy="43930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268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242</TotalTime>
  <Words>1441</Words>
  <Application>Microsoft Office PowerPoint</Application>
  <PresentationFormat>Panorámica</PresentationFormat>
  <Paragraphs>128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4" baseType="lpstr">
      <vt:lpstr>Arial</vt:lpstr>
      <vt:lpstr>Arial</vt:lpstr>
      <vt:lpstr>Calibri</vt:lpstr>
      <vt:lpstr>Calibri Light</vt:lpstr>
      <vt:lpstr>Montserrat</vt:lpstr>
      <vt:lpstr>Celestial</vt:lpstr>
      <vt:lpstr>EVALUACION PROCESUAL  HITO 2  </vt:lpstr>
      <vt:lpstr>INDICE</vt:lpstr>
      <vt:lpstr>Presentación de PowerPoint</vt:lpstr>
      <vt:lpstr>PARTE TEORICA</vt:lpstr>
      <vt:lpstr>¿Qué son las bases de datos? </vt:lpstr>
      <vt:lpstr>Tipos de bases de datos</vt:lpstr>
      <vt:lpstr>Tipos de bases de datos</vt:lpstr>
      <vt:lpstr>¿A QUE SE REFIERE CUANDO SE HABLA DE BASES DE DATOS RELACIONALES?</vt:lpstr>
      <vt:lpstr>¿QUÉ ES EL MODELO ENTIDAD RELACIÓN Y/O DIAGRAMA ENTIDAD RELACIÓN? </vt:lpstr>
      <vt:lpstr>Los componentes y las características de un diagrama ER</vt:lpstr>
      <vt:lpstr>¿CUÁLES SON LAS FIGURAS QUE REPRESENTAN A UN DIAGRAMA ENTIDAD RELACIÓN?</vt:lpstr>
      <vt:lpstr>¿QUÉ ES SQL SERVER Y QUÉ ES SQL SERVER MANAGEMENT STUDIO?</vt:lpstr>
      <vt:lpstr>¿QUÉ ES SQL SERVER Y QUÉ ES SQL SERVER MANAGEMENT STUDIO?</vt:lpstr>
      <vt:lpstr>¿QUÉ ES SQL SERVER Y QUÉ ES SQL SERVER MANAGEMENT STUDIO?</vt:lpstr>
      <vt:lpstr>¿QUÉ ES SQL SERVER Y QUÉ ES SQL SERVER MANAGEMENT STUDIO?</vt:lpstr>
      <vt:lpstr> ¿CÓMO SE CREA UNA BASE DE DATOS?</vt:lpstr>
      <vt:lpstr> ¿CÓMO SE CREA UNA BASE DE DATOS?</vt:lpstr>
      <vt:lpstr> ¿CÓMO SE CREA UNA BASE DE DATOS?</vt:lpstr>
      <vt:lpstr>¿PARA QUÉ SIRVE EL COMANDO USE?</vt:lpstr>
      <vt:lpstr>CREAR UNA TABLA CUALQUIERA CON 3 COLUMNAS Y SU PRIMARY KEY.</vt:lpstr>
      <vt:lpstr>¿CÓMO SE ELIMINA UNA TABLA?</vt:lpstr>
      <vt:lpstr>PARTE PRACTICA</vt:lpstr>
      <vt:lpstr>CREAR EL DISEÑO PARA UNA “UNIVERSIDAD”</vt:lpstr>
      <vt:lpstr>CREAR EL DIAGRAMA ENTIDAD RELACIÓN E-R PARA EL EJERCICIO ANTERIOR</vt:lpstr>
      <vt:lpstr>CREAR LA TABLA UNIVERSIDAD EN BASE AL DISEÑO ANTERIOR. </vt:lpstr>
      <vt:lpstr>AGREGAR REGISTROS A LA TABLA CREADA ANTERIORMENTE</vt:lpstr>
      <vt:lpstr>CREAR LAS TABLAS Y 2 REGISTROS PARA CADA TABLA PARA EL SIGUIENTE MODELO ER.</vt:lpstr>
      <vt:lpstr>CREAR LAS TABLAS Y 2 REGISTROS PARA CADA TABLA PARA EL SIGUIENTE MODELO ER.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EVALUACION PROCESUAL  HITO 2</dc:title>
  <dc:creator>william escalante</dc:creator>
  <cp:lastModifiedBy>william escalante</cp:lastModifiedBy>
  <cp:revision>20</cp:revision>
  <dcterms:created xsi:type="dcterms:W3CDTF">2022-09-12T08:46:57Z</dcterms:created>
  <dcterms:modified xsi:type="dcterms:W3CDTF">2022-09-13T02:46:23Z</dcterms:modified>
</cp:coreProperties>
</file>