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2" r:id="rId5"/>
    <p:sldId id="263" r:id="rId6"/>
    <p:sldId id="264" r:id="rId7"/>
    <p:sldId id="271" r:id="rId8"/>
    <p:sldId id="265" r:id="rId9"/>
    <p:sldId id="273" r:id="rId10"/>
    <p:sldId id="269" r:id="rId11"/>
    <p:sldId id="274" r:id="rId12"/>
    <p:sldId id="266" r:id="rId13"/>
    <p:sldId id="275" r:id="rId14"/>
    <p:sldId id="267" r:id="rId15"/>
    <p:sldId id="276" r:id="rId16"/>
    <p:sldId id="268" r:id="rId17"/>
    <p:sldId id="277" r:id="rId18"/>
    <p:sldId id="272" r:id="rId19"/>
    <p:sldId id="257" r:id="rId20"/>
    <p:sldId id="258" r:id="rId21"/>
    <p:sldId id="25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856" y="1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19010B3-306D-4909-9AF9-73AFA7987C3B}" type="datetimeFigureOut">
              <a:rPr lang="zh-TW" altLang="en-US" smtClean="0"/>
              <a:t>2019/5/18</a:t>
            </a:fld>
            <a:endParaRPr lang="zh-TW"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TW"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89885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13982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33615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6990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38671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417427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20443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9803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47225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TW" altLang="en-US" smtClean="0"/>
              <a:t>編輯母片文字樣式</a:t>
            </a:r>
          </a:p>
        </p:txBody>
      </p:sp>
      <p:sp>
        <p:nvSpPr>
          <p:cNvPr id="5" name="Date Placeholder 4"/>
          <p:cNvSpPr>
            <a:spLocks noGrp="1"/>
          </p:cNvSpPr>
          <p:nvPr>
            <p:ph type="dt" sz="half" idx="10"/>
          </p:nvPr>
        </p:nvSpPr>
        <p:spPr/>
        <p:txBody>
          <a:bodyPr/>
          <a:lstStyle/>
          <a:p>
            <a:fld id="{519010B3-306D-4909-9AF9-73AFA7987C3B}" type="datetimeFigureOut">
              <a:rPr lang="zh-TW" altLang="en-US" smtClean="0"/>
              <a:t>2019/5/18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66879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19010B3-306D-4909-9AF9-73AFA7987C3B}" type="datetimeFigureOut">
              <a:rPr lang="zh-TW" altLang="en-US" smtClean="0"/>
              <a:t>2019/5/18</a:t>
            </a:fld>
            <a:endParaRPr lang="zh-TW"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TW"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644932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19010B3-306D-4909-9AF9-73AFA7987C3B}" type="datetimeFigureOut">
              <a:rPr lang="zh-TW" altLang="en-US" smtClean="0"/>
              <a:t>2019/5/18</a:t>
            </a:fld>
            <a:endParaRPr lang="zh-TW"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TW"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480993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pPr algn="l"/>
            <a:r>
              <a:rPr lang="en-US" altLang="zh-TW" dirty="0" err="1" smtClean="0">
                <a:latin typeface="Times New Roman" panose="02020603050405020304" pitchFamily="18" charset="0"/>
                <a:cs typeface="Times New Roman" panose="02020603050405020304" pitchFamily="18" charset="0"/>
              </a:rPr>
              <a:t>SoC</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HW3</a:t>
            </a:r>
            <a:br>
              <a:rPr lang="en-US" altLang="zh-TW" dirty="0" smtClean="0">
                <a:latin typeface="Times New Roman" panose="02020603050405020304" pitchFamily="18" charset="0"/>
                <a:cs typeface="Times New Roman" panose="02020603050405020304" pitchFamily="18" charset="0"/>
              </a:rPr>
            </a:br>
            <a:r>
              <a:rPr lang="en-US" altLang="zh-TW" sz="4400" dirty="0" smtClean="0">
                <a:latin typeface="Times New Roman" panose="02020603050405020304" pitchFamily="18" charset="0"/>
                <a:cs typeface="Times New Roman" panose="02020603050405020304" pitchFamily="18" charset="0"/>
              </a:rPr>
              <a:t>AXI Protocol – Read and Write Process</a:t>
            </a:r>
            <a:endParaRPr lang="zh-TW" altLang="en-US" sz="44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normAutofit lnSpcReduction="10000"/>
          </a:bodyPr>
          <a:lstStyle/>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指導教授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陳朝烈</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楊豐瑞</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:F10711211</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6946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data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在爆發寫入期間，</a:t>
            </a:r>
            <a:r>
              <a:rPr lang="en-US" altLang="zh-TW" dirty="0" smtClean="0"/>
              <a:t>Master</a:t>
            </a:r>
            <a:r>
              <a:rPr lang="zh-TW" altLang="en-US" dirty="0" smtClean="0"/>
              <a:t>只有在驅動有效</a:t>
            </a:r>
            <a:r>
              <a:rPr lang="zh-TW" altLang="en-US" dirty="0"/>
              <a:t>，</a:t>
            </a:r>
            <a:r>
              <a:rPr lang="zh-TW" altLang="en-US" dirty="0" smtClean="0"/>
              <a:t>寫數據時才能豎立</a:t>
            </a:r>
            <a:r>
              <a:rPr lang="en-US" altLang="zh-TW" dirty="0" smtClean="0"/>
              <a:t>WVALID</a:t>
            </a:r>
            <a:r>
              <a:rPr lang="zh-TW" altLang="en-US" dirty="0" smtClean="0"/>
              <a:t>信號。豎立後，</a:t>
            </a:r>
            <a:r>
              <a:rPr lang="en-US" altLang="zh-TW" dirty="0" smtClean="0"/>
              <a:t>WVALID</a:t>
            </a:r>
            <a:r>
              <a:rPr lang="zh-TW" altLang="en-US" dirty="0" smtClean="0"/>
              <a:t>必須保持豎立狀態，直到</a:t>
            </a:r>
            <a:r>
              <a:rPr lang="en-US" altLang="zh-TW" dirty="0" smtClean="0"/>
              <a:t>Slave</a:t>
            </a:r>
            <a:r>
              <a:rPr lang="zh-TW" altLang="en-US" dirty="0" smtClean="0"/>
              <a:t>發送</a:t>
            </a:r>
            <a:r>
              <a:rPr lang="en-US" altLang="zh-TW" dirty="0" smtClean="0"/>
              <a:t>WREADY</a:t>
            </a:r>
            <a:r>
              <a:rPr lang="zh-TW" altLang="en-US" dirty="0" smtClean="0"/>
              <a:t>後的時脈上升處</a:t>
            </a:r>
            <a:r>
              <a:rPr lang="en-US" altLang="zh-TW" dirty="0" smtClean="0"/>
              <a:t>(READY</a:t>
            </a:r>
            <a:r>
              <a:rPr lang="zh-TW" altLang="en-US" dirty="0" smtClean="0"/>
              <a:t> </a:t>
            </a:r>
            <a:r>
              <a:rPr lang="en-US" altLang="zh-TW" dirty="0" smtClean="0"/>
              <a:t>before VALID) </a:t>
            </a:r>
            <a:r>
              <a:rPr lang="zh-TW" altLang="en-US" dirty="0" smtClean="0"/>
              <a:t>。</a:t>
            </a:r>
          </a:p>
          <a:p>
            <a:pPr>
              <a:buFont typeface="Wingdings" panose="05000000000000000000" pitchFamily="2" charset="2"/>
              <a:buChar char="l"/>
            </a:pPr>
            <a:r>
              <a:rPr lang="en-US" altLang="zh-TW" dirty="0" smtClean="0"/>
              <a:t> WREADY</a:t>
            </a:r>
            <a:r>
              <a:rPr lang="zh-TW" altLang="en-US" dirty="0" smtClean="0"/>
              <a:t>的默認狀態可以為</a:t>
            </a:r>
            <a:r>
              <a:rPr lang="en-US" altLang="zh-TW" dirty="0" smtClean="0"/>
              <a:t>HIGH</a:t>
            </a:r>
            <a:r>
              <a:rPr lang="zh-TW" altLang="en-US" dirty="0" smtClean="0"/>
              <a:t>，但前提是</a:t>
            </a:r>
            <a:r>
              <a:rPr lang="en-US" altLang="zh-TW" dirty="0" smtClean="0"/>
              <a:t>Slave</a:t>
            </a:r>
            <a:r>
              <a:rPr lang="zh-TW" altLang="en-US" dirty="0" smtClean="0"/>
              <a:t>始終可以在一個週期內接受寫入數據。</a:t>
            </a:r>
          </a:p>
          <a:p>
            <a:pPr>
              <a:buFont typeface="Wingdings" panose="05000000000000000000" pitchFamily="2" charset="2"/>
              <a:buChar char="l"/>
            </a:pPr>
            <a:r>
              <a:rPr lang="en-US" altLang="zh-TW" dirty="0" smtClean="0"/>
              <a:t> </a:t>
            </a:r>
            <a:r>
              <a:rPr lang="en-US" altLang="zh-TW" dirty="0" smtClean="0">
                <a:solidFill>
                  <a:srgbClr val="FF0000"/>
                </a:solidFill>
              </a:rPr>
              <a:t>Master</a:t>
            </a:r>
            <a:r>
              <a:rPr lang="zh-TW" altLang="en-US" dirty="0" smtClean="0">
                <a:solidFill>
                  <a:srgbClr val="FF0000"/>
                </a:solidFill>
              </a:rPr>
              <a:t>必須在驅動爆發中的最終寫入傳輸時豎立</a:t>
            </a:r>
            <a:r>
              <a:rPr lang="en-US" altLang="zh-TW" dirty="0" smtClean="0">
                <a:solidFill>
                  <a:srgbClr val="FF0000"/>
                </a:solidFill>
              </a:rPr>
              <a:t>WLAST</a:t>
            </a:r>
            <a:r>
              <a:rPr lang="zh-TW" altLang="en-US" dirty="0" smtClean="0">
                <a:solidFill>
                  <a:srgbClr val="FF0000"/>
                </a:solidFill>
              </a:rPr>
              <a:t>信號</a:t>
            </a:r>
            <a:r>
              <a:rPr lang="zh-TW" altLang="en-US" dirty="0" smtClean="0"/>
              <a:t>。</a:t>
            </a:r>
            <a:endParaRPr lang="zh-TW" altLang="en-US" dirty="0"/>
          </a:p>
        </p:txBody>
      </p:sp>
    </p:spTree>
    <p:extLst>
      <p:ext uri="{BB962C8B-B14F-4D97-AF65-F5344CB8AC3E}">
        <p14:creationId xmlns:p14="http://schemas.microsoft.com/office/powerpoint/2010/main" val="218988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data channel</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0" y="2157731"/>
            <a:ext cx="10800000" cy="3402293"/>
          </a:xfrm>
          <a:prstGeom prst="rect">
            <a:avLst/>
          </a:prstGeom>
        </p:spPr>
      </p:pic>
    </p:spTree>
    <p:extLst>
      <p:ext uri="{BB962C8B-B14F-4D97-AF65-F5344CB8AC3E}">
        <p14:creationId xmlns:p14="http://schemas.microsoft.com/office/powerpoint/2010/main" val="313367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response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只有在驅動有效寫入響應時</a:t>
            </a:r>
            <a:r>
              <a:rPr lang="zh-TW" altLang="en-US" dirty="0" smtClean="0"/>
              <a:t>，</a:t>
            </a:r>
            <a:r>
              <a:rPr lang="en-US" altLang="zh-TW" dirty="0" smtClean="0"/>
              <a:t>Slave</a:t>
            </a:r>
            <a:r>
              <a:rPr lang="zh-TW" altLang="en-US" dirty="0" smtClean="0"/>
              <a:t>才能豎立</a:t>
            </a:r>
            <a:r>
              <a:rPr lang="en-US" altLang="zh-TW" dirty="0" smtClean="0"/>
              <a:t>BVALID</a:t>
            </a:r>
            <a:r>
              <a:rPr lang="zh-TW" altLang="en-US" dirty="0" smtClean="0"/>
              <a:t>信號。豎立後，</a:t>
            </a:r>
            <a:r>
              <a:rPr lang="en-US" altLang="zh-TW" dirty="0" smtClean="0"/>
              <a:t>BVALID</a:t>
            </a:r>
            <a:r>
              <a:rPr lang="zh-TW" altLang="en-US" dirty="0" smtClean="0"/>
              <a:t>必須保持豎立狀態，直到</a:t>
            </a:r>
            <a:r>
              <a:rPr lang="en-US" altLang="zh-TW" dirty="0" smtClean="0"/>
              <a:t>Master</a:t>
            </a:r>
            <a:r>
              <a:rPr lang="zh-TW" altLang="en-US" dirty="0" smtClean="0"/>
              <a:t>發出</a:t>
            </a:r>
            <a:r>
              <a:rPr lang="en-US" altLang="zh-TW" dirty="0" smtClean="0"/>
              <a:t>BREADY</a:t>
            </a:r>
            <a:r>
              <a:rPr lang="zh-TW" altLang="en-US" dirty="0" smtClean="0"/>
              <a:t>後的上升時脈處</a:t>
            </a:r>
            <a:r>
              <a:rPr lang="en-US" altLang="zh-TW" dirty="0" smtClean="0"/>
              <a:t>(READY</a:t>
            </a:r>
            <a:r>
              <a:rPr lang="zh-TW" altLang="en-US" dirty="0" smtClean="0"/>
              <a:t> </a:t>
            </a:r>
            <a:r>
              <a:rPr lang="en-US" altLang="zh-TW" dirty="0" smtClean="0"/>
              <a:t>before</a:t>
            </a:r>
            <a:r>
              <a:rPr lang="zh-TW" altLang="en-US" dirty="0" smtClean="0"/>
              <a:t> </a:t>
            </a:r>
            <a:r>
              <a:rPr lang="en-US" altLang="zh-TW" dirty="0" smtClean="0"/>
              <a:t>VALID) </a:t>
            </a:r>
            <a:r>
              <a:rPr lang="zh-TW" altLang="en-US" dirty="0" smtClean="0"/>
              <a:t>。</a:t>
            </a:r>
          </a:p>
          <a:p>
            <a:pPr>
              <a:buFont typeface="Wingdings" panose="05000000000000000000" pitchFamily="2" charset="2"/>
              <a:buChar char="l"/>
            </a:pPr>
            <a:r>
              <a:rPr lang="en-US" altLang="zh-TW" dirty="0" smtClean="0"/>
              <a:t>BREADY</a:t>
            </a:r>
            <a:r>
              <a:rPr lang="zh-TW" altLang="en-US" dirty="0" smtClean="0"/>
              <a:t>的默認狀態可以為</a:t>
            </a:r>
            <a:r>
              <a:rPr lang="en-US" altLang="zh-TW" dirty="0" smtClean="0"/>
              <a:t>HIGH</a:t>
            </a:r>
            <a:r>
              <a:rPr lang="zh-TW" altLang="en-US" dirty="0" smtClean="0"/>
              <a:t>，但前提是</a:t>
            </a:r>
            <a:r>
              <a:rPr lang="en-US" altLang="zh-TW" dirty="0" smtClean="0"/>
              <a:t>Master</a:t>
            </a:r>
            <a:r>
              <a:rPr lang="zh-TW" altLang="en-US" dirty="0" smtClean="0"/>
              <a:t>始終可以在單個週期內接受寫入響應。</a:t>
            </a:r>
            <a:endParaRPr lang="zh-TW" altLang="en-US" dirty="0"/>
          </a:p>
        </p:txBody>
      </p:sp>
    </p:spTree>
    <p:extLst>
      <p:ext uri="{BB962C8B-B14F-4D97-AF65-F5344CB8AC3E}">
        <p14:creationId xmlns:p14="http://schemas.microsoft.com/office/powerpoint/2010/main" val="395763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response channel</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752600"/>
            <a:ext cx="10154529" cy="5014912"/>
          </a:xfrm>
          <a:prstGeom prst="rect">
            <a:avLst/>
          </a:prstGeom>
        </p:spPr>
      </p:pic>
    </p:spTree>
    <p:extLst>
      <p:ext uri="{BB962C8B-B14F-4D97-AF65-F5344CB8AC3E}">
        <p14:creationId xmlns:p14="http://schemas.microsoft.com/office/powerpoint/2010/main" val="11379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address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只有在驅動有效地址和控制信息時</a:t>
            </a:r>
            <a:r>
              <a:rPr lang="zh-TW" altLang="en-US" dirty="0" smtClean="0"/>
              <a:t>，</a:t>
            </a:r>
            <a:r>
              <a:rPr lang="en-US" altLang="zh-TW" dirty="0" smtClean="0"/>
              <a:t>Master</a:t>
            </a:r>
            <a:r>
              <a:rPr lang="zh-TW" altLang="en-US" dirty="0" smtClean="0"/>
              <a:t>才能豎立</a:t>
            </a:r>
            <a:r>
              <a:rPr lang="en-US" altLang="zh-TW" dirty="0" smtClean="0"/>
              <a:t>ARVALID</a:t>
            </a:r>
            <a:r>
              <a:rPr lang="zh-TW" altLang="en-US" dirty="0" smtClean="0"/>
              <a:t>信號。豎立後，</a:t>
            </a:r>
            <a:r>
              <a:rPr lang="en-US" altLang="zh-TW" dirty="0" smtClean="0"/>
              <a:t>ARVALID</a:t>
            </a:r>
            <a:r>
              <a:rPr lang="zh-TW" altLang="en-US" dirty="0" smtClean="0"/>
              <a:t>必須保持豎立狀態，直到</a:t>
            </a:r>
            <a:r>
              <a:rPr lang="en-US" altLang="zh-TW" dirty="0" smtClean="0"/>
              <a:t>Slave</a:t>
            </a:r>
            <a:r>
              <a:rPr lang="zh-TW" altLang="en-US" dirty="0" smtClean="0"/>
              <a:t>發出</a:t>
            </a:r>
            <a:r>
              <a:rPr lang="en-US" altLang="zh-TW" dirty="0" smtClean="0"/>
              <a:t>ARREADY</a:t>
            </a:r>
            <a:r>
              <a:rPr lang="zh-TW" altLang="en-US" dirty="0" smtClean="0"/>
              <a:t>信號後的時脈上升處</a:t>
            </a:r>
            <a:r>
              <a:rPr lang="en-US" altLang="zh-TW" dirty="0" smtClean="0"/>
              <a:t>(READY</a:t>
            </a:r>
            <a:r>
              <a:rPr lang="zh-TW" altLang="en-US" dirty="0" smtClean="0"/>
              <a:t> </a:t>
            </a:r>
            <a:r>
              <a:rPr lang="en-US" altLang="zh-TW" dirty="0" smtClean="0"/>
              <a:t>before VALID) </a:t>
            </a:r>
            <a:r>
              <a:rPr lang="zh-TW" altLang="en-US" dirty="0" smtClean="0"/>
              <a:t>。</a:t>
            </a:r>
          </a:p>
          <a:p>
            <a:pPr>
              <a:buFont typeface="Wingdings" panose="05000000000000000000" pitchFamily="2" charset="2"/>
              <a:buChar char="l"/>
            </a:pPr>
            <a:r>
              <a:rPr lang="en-US" altLang="zh-TW" dirty="0" smtClean="0"/>
              <a:t>ARREADY</a:t>
            </a:r>
            <a:r>
              <a:rPr lang="zh-TW" altLang="en-US" dirty="0" smtClean="0"/>
              <a:t>的默認狀態可以是</a:t>
            </a:r>
            <a:r>
              <a:rPr lang="en-US" altLang="zh-TW" dirty="0" smtClean="0"/>
              <a:t>HIGH</a:t>
            </a:r>
            <a:r>
              <a:rPr lang="zh-TW" altLang="en-US" dirty="0" smtClean="0"/>
              <a:t>或</a:t>
            </a:r>
            <a:r>
              <a:rPr lang="en-US" altLang="zh-TW" dirty="0" smtClean="0"/>
              <a:t>LOW</a:t>
            </a:r>
            <a:r>
              <a:rPr lang="zh-TW" altLang="en-US" dirty="0" smtClean="0"/>
              <a:t>。 </a:t>
            </a:r>
            <a:r>
              <a:rPr lang="zh-TW" altLang="en-US" dirty="0" smtClean="0">
                <a:solidFill>
                  <a:srgbClr val="FF0000"/>
                </a:solidFill>
              </a:rPr>
              <a:t>該規範建議默認狀態為</a:t>
            </a:r>
            <a:r>
              <a:rPr lang="en-US" altLang="zh-TW" dirty="0" smtClean="0">
                <a:solidFill>
                  <a:srgbClr val="FF0000"/>
                </a:solidFill>
              </a:rPr>
              <a:t>HIGH</a:t>
            </a:r>
            <a:r>
              <a:rPr lang="zh-TW" altLang="en-US" dirty="0" smtClean="0">
                <a:solidFill>
                  <a:srgbClr val="FF0000"/>
                </a:solidFill>
              </a:rPr>
              <a:t>。 如果</a:t>
            </a:r>
            <a:r>
              <a:rPr lang="en-US" altLang="zh-TW" dirty="0" smtClean="0">
                <a:solidFill>
                  <a:srgbClr val="FF0000"/>
                </a:solidFill>
              </a:rPr>
              <a:t>ARREADY</a:t>
            </a:r>
            <a:r>
              <a:rPr lang="zh-TW" altLang="en-US" dirty="0" smtClean="0">
                <a:solidFill>
                  <a:srgbClr val="FF0000"/>
                </a:solidFill>
              </a:rPr>
              <a:t>為</a:t>
            </a:r>
            <a:r>
              <a:rPr lang="en-US" altLang="zh-TW" dirty="0" smtClean="0">
                <a:solidFill>
                  <a:srgbClr val="FF0000"/>
                </a:solidFill>
              </a:rPr>
              <a:t>HIGH</a:t>
            </a:r>
            <a:r>
              <a:rPr lang="zh-TW" altLang="en-US" dirty="0" smtClean="0">
                <a:solidFill>
                  <a:srgbClr val="FF0000"/>
                </a:solidFill>
              </a:rPr>
              <a:t>，則從站必須能夠接受提供給它的任何有效地址。</a:t>
            </a:r>
          </a:p>
          <a:p>
            <a:pPr marL="0" indent="0">
              <a:buNone/>
            </a:pPr>
            <a:r>
              <a:rPr lang="zh-TW" altLang="en-US" dirty="0" smtClean="0"/>
              <a:t>注意</a:t>
            </a:r>
          </a:p>
          <a:p>
            <a:pPr>
              <a:buFont typeface="Wingdings" panose="05000000000000000000" pitchFamily="2" charset="2"/>
              <a:buChar char="l"/>
            </a:pPr>
            <a:r>
              <a:rPr lang="zh-TW" altLang="en-US" dirty="0" smtClean="0"/>
              <a:t>  此規範不建議使用默認的</a:t>
            </a:r>
            <a:r>
              <a:rPr lang="en-US" altLang="zh-TW" dirty="0" smtClean="0"/>
              <a:t>ARREADY</a:t>
            </a:r>
            <a:r>
              <a:rPr lang="zh-TW" altLang="en-US" dirty="0" smtClean="0"/>
              <a:t>值</a:t>
            </a:r>
            <a:r>
              <a:rPr lang="en-US" altLang="zh-TW" dirty="0" smtClean="0"/>
              <a:t>LOW</a:t>
            </a:r>
            <a:r>
              <a:rPr lang="zh-TW" altLang="en-US" dirty="0" smtClean="0"/>
              <a:t>，因為它強制傳輸至少需要兩個週期，一個用於豎立</a:t>
            </a:r>
            <a:r>
              <a:rPr lang="en-US" altLang="zh-TW" dirty="0" smtClean="0"/>
              <a:t>ARVALID</a:t>
            </a:r>
            <a:r>
              <a:rPr lang="zh-TW" altLang="en-US" dirty="0" smtClean="0"/>
              <a:t>，另一個用於豎立</a:t>
            </a:r>
            <a:r>
              <a:rPr lang="en-US" altLang="zh-TW" dirty="0" smtClean="0"/>
              <a:t>ARREADY</a:t>
            </a:r>
            <a:r>
              <a:rPr lang="zh-TW" altLang="en-US" dirty="0" smtClean="0"/>
              <a:t>。</a:t>
            </a:r>
            <a:endParaRPr lang="zh-TW" altLang="en-US" dirty="0"/>
          </a:p>
        </p:txBody>
      </p:sp>
    </p:spTree>
    <p:extLst>
      <p:ext uri="{BB962C8B-B14F-4D97-AF65-F5344CB8AC3E}">
        <p14:creationId xmlns:p14="http://schemas.microsoft.com/office/powerpoint/2010/main" val="240735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address channel</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1809750"/>
            <a:ext cx="12058650" cy="4095750"/>
          </a:xfrm>
          <a:prstGeom prst="rect">
            <a:avLst/>
          </a:prstGeom>
        </p:spPr>
      </p:pic>
    </p:spTree>
    <p:extLst>
      <p:ext uri="{BB962C8B-B14F-4D97-AF65-F5344CB8AC3E}">
        <p14:creationId xmlns:p14="http://schemas.microsoft.com/office/powerpoint/2010/main" val="114916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data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只有在驅動有效讀取數據時</a:t>
            </a:r>
            <a:r>
              <a:rPr lang="zh-TW" altLang="en-US" dirty="0" smtClean="0"/>
              <a:t>，</a:t>
            </a:r>
            <a:r>
              <a:rPr lang="en-US" altLang="zh-TW" dirty="0" smtClean="0"/>
              <a:t>Slave</a:t>
            </a:r>
            <a:r>
              <a:rPr lang="zh-TW" altLang="en-US" dirty="0" smtClean="0"/>
              <a:t>才能豎立</a:t>
            </a:r>
            <a:r>
              <a:rPr lang="en-US" altLang="zh-TW" dirty="0" smtClean="0"/>
              <a:t>RVALID</a:t>
            </a:r>
            <a:r>
              <a:rPr lang="zh-TW" altLang="en-US" dirty="0" smtClean="0"/>
              <a:t>信號。豎立後，</a:t>
            </a:r>
            <a:r>
              <a:rPr lang="en-US" altLang="zh-TW" dirty="0" smtClean="0"/>
              <a:t>RVALID</a:t>
            </a:r>
            <a:r>
              <a:rPr lang="zh-TW" altLang="en-US" dirty="0" smtClean="0"/>
              <a:t>必須保持豎立狀態，直到</a:t>
            </a:r>
            <a:r>
              <a:rPr lang="en-US" altLang="zh-TW" dirty="0" smtClean="0"/>
              <a:t>Master</a:t>
            </a:r>
            <a:r>
              <a:rPr lang="zh-TW" altLang="en-US" dirty="0" smtClean="0"/>
              <a:t>位</a:t>
            </a:r>
            <a:r>
              <a:rPr lang="en-US" altLang="zh-TW" dirty="0" smtClean="0"/>
              <a:t>RREADY</a:t>
            </a:r>
            <a:r>
              <a:rPr lang="zh-TW" altLang="en-US" dirty="0" smtClean="0"/>
              <a:t>後的時脈上升處。 即使</a:t>
            </a:r>
            <a:r>
              <a:rPr lang="en-US" altLang="zh-TW" dirty="0" smtClean="0"/>
              <a:t>Slave</a:t>
            </a:r>
            <a:r>
              <a:rPr lang="zh-TW" altLang="en-US" dirty="0" smtClean="0"/>
              <a:t>只有一個讀取數據源，它也必須僅響應數據請求而豎立</a:t>
            </a:r>
            <a:r>
              <a:rPr lang="en-US" altLang="zh-TW" dirty="0" smtClean="0"/>
              <a:t>RVALID</a:t>
            </a:r>
            <a:r>
              <a:rPr lang="zh-TW" altLang="en-US" dirty="0" smtClean="0"/>
              <a:t>信號</a:t>
            </a:r>
            <a:r>
              <a:rPr lang="en-US" altLang="zh-TW" dirty="0" smtClean="0"/>
              <a:t>(READY</a:t>
            </a:r>
            <a:r>
              <a:rPr lang="zh-TW" altLang="en-US" dirty="0" smtClean="0"/>
              <a:t> </a:t>
            </a:r>
            <a:r>
              <a:rPr lang="en-US" altLang="zh-TW" dirty="0" smtClean="0"/>
              <a:t>before</a:t>
            </a:r>
            <a:r>
              <a:rPr lang="zh-TW" altLang="en-US" dirty="0" smtClean="0"/>
              <a:t> </a:t>
            </a:r>
            <a:r>
              <a:rPr lang="en-US" altLang="zh-TW" dirty="0" smtClean="0"/>
              <a:t>VALID) </a:t>
            </a:r>
            <a:r>
              <a:rPr lang="zh-TW" altLang="en-US" dirty="0" smtClean="0"/>
              <a:t>。</a:t>
            </a:r>
          </a:p>
          <a:p>
            <a:pPr>
              <a:buFont typeface="Wingdings" panose="05000000000000000000" pitchFamily="2" charset="2"/>
              <a:buChar char="l"/>
            </a:pPr>
            <a:r>
              <a:rPr lang="en-US" altLang="zh-TW" dirty="0" smtClean="0"/>
              <a:t>Master</a:t>
            </a:r>
            <a:r>
              <a:rPr lang="zh-TW" altLang="en-US" dirty="0" smtClean="0"/>
              <a:t>使用</a:t>
            </a:r>
            <a:r>
              <a:rPr lang="en-US" altLang="zh-TW" dirty="0" smtClean="0"/>
              <a:t>RREADY</a:t>
            </a:r>
            <a:r>
              <a:rPr lang="zh-TW" altLang="en-US" dirty="0" smtClean="0"/>
              <a:t>信號指示它接受數據。 </a:t>
            </a:r>
            <a:r>
              <a:rPr lang="en-US" altLang="zh-TW" dirty="0" smtClean="0"/>
              <a:t>RREADY</a:t>
            </a:r>
            <a:r>
              <a:rPr lang="zh-TW" altLang="en-US" dirty="0" smtClean="0"/>
              <a:t>的默認狀態可以為</a:t>
            </a:r>
            <a:r>
              <a:rPr lang="en-US" altLang="zh-TW" dirty="0" smtClean="0"/>
              <a:t>HIGH</a:t>
            </a:r>
            <a:r>
              <a:rPr lang="zh-TW" altLang="en-US" dirty="0" smtClean="0"/>
              <a:t>，但僅當</a:t>
            </a:r>
            <a:r>
              <a:rPr lang="en-US" altLang="zh-TW" dirty="0" smtClean="0"/>
              <a:t>Master</a:t>
            </a:r>
            <a:r>
              <a:rPr lang="zh-TW" altLang="en-US" dirty="0" smtClean="0"/>
              <a:t>能夠立即接受讀取數據時，無論何時啟動讀取事務。</a:t>
            </a:r>
          </a:p>
          <a:p>
            <a:pPr>
              <a:buFont typeface="Wingdings" panose="05000000000000000000" pitchFamily="2" charset="2"/>
              <a:buChar char="l"/>
            </a:pPr>
            <a:r>
              <a:rPr lang="zh-TW" altLang="en-US" dirty="0" smtClean="0"/>
              <a:t> </a:t>
            </a:r>
            <a:r>
              <a:rPr lang="en-US" altLang="zh-TW" dirty="0" smtClean="0">
                <a:solidFill>
                  <a:srgbClr val="FF0000"/>
                </a:solidFill>
              </a:rPr>
              <a:t>Slave</a:t>
            </a:r>
            <a:r>
              <a:rPr lang="zh-TW" altLang="en-US" dirty="0" smtClean="0">
                <a:solidFill>
                  <a:srgbClr val="FF0000"/>
                </a:solidFill>
              </a:rPr>
              <a:t>必須在驅動爆發中的最終讀</a:t>
            </a:r>
            <a:r>
              <a:rPr lang="zh-TW" altLang="en-US" dirty="0">
                <a:solidFill>
                  <a:srgbClr val="FF0000"/>
                </a:solidFill>
              </a:rPr>
              <a:t>取</a:t>
            </a:r>
            <a:r>
              <a:rPr lang="zh-TW" altLang="en-US" dirty="0" smtClean="0">
                <a:solidFill>
                  <a:srgbClr val="FF0000"/>
                </a:solidFill>
              </a:rPr>
              <a:t>傳輸</a:t>
            </a:r>
            <a:r>
              <a:rPr lang="zh-TW" altLang="en-US" dirty="0">
                <a:solidFill>
                  <a:srgbClr val="FF0000"/>
                </a:solidFill>
              </a:rPr>
              <a:t>時豎立</a:t>
            </a:r>
            <a:r>
              <a:rPr lang="en-US" altLang="zh-TW" dirty="0">
                <a:solidFill>
                  <a:srgbClr val="FF0000"/>
                </a:solidFill>
              </a:rPr>
              <a:t>RLAST</a:t>
            </a:r>
            <a:r>
              <a:rPr lang="zh-TW" altLang="en-US" dirty="0" smtClean="0">
                <a:solidFill>
                  <a:srgbClr val="FF0000"/>
                </a:solidFill>
              </a:rPr>
              <a:t>信號。</a:t>
            </a:r>
            <a:endParaRPr lang="zh-TW" altLang="en-US" dirty="0">
              <a:solidFill>
                <a:srgbClr val="FF0000"/>
              </a:solidFill>
            </a:endParaRPr>
          </a:p>
        </p:txBody>
      </p:sp>
    </p:spTree>
    <p:extLst>
      <p:ext uri="{BB962C8B-B14F-4D97-AF65-F5344CB8AC3E}">
        <p14:creationId xmlns:p14="http://schemas.microsoft.com/office/powerpoint/2010/main" val="249349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data channel</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1" y="2157731"/>
            <a:ext cx="12063999" cy="3132000"/>
          </a:xfrm>
          <a:prstGeom prst="rect">
            <a:avLst/>
          </a:prstGeom>
        </p:spPr>
      </p:pic>
    </p:spTree>
    <p:extLst>
      <p:ext uri="{BB962C8B-B14F-4D97-AF65-F5344CB8AC3E}">
        <p14:creationId xmlns:p14="http://schemas.microsoft.com/office/powerpoint/2010/main" val="196443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Handshake dependencies </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a:t>單頭箭頭指向在前一個信號被置位之前或之後可以豎立的信號</a:t>
            </a:r>
            <a:r>
              <a:rPr lang="zh-TW" altLang="en-US" dirty="0" smtClean="0"/>
              <a:t>。</a:t>
            </a:r>
            <a:endParaRPr lang="en-US" altLang="zh-TW" dirty="0" smtClean="0"/>
          </a:p>
          <a:p>
            <a:pPr>
              <a:buFont typeface="Wingdings" panose="05000000000000000000" pitchFamily="2" charset="2"/>
              <a:buChar char="l"/>
            </a:pPr>
            <a:r>
              <a:rPr lang="zh-TW" altLang="en-US" dirty="0" smtClean="0"/>
              <a:t>雙</a:t>
            </a:r>
            <a:r>
              <a:rPr lang="zh-TW" altLang="en-US" dirty="0"/>
              <a:t>頭箭頭指向只有在豎立前一個信號後才能豎立的信號。</a:t>
            </a:r>
          </a:p>
          <a:p>
            <a:endParaRPr lang="zh-TW" altLang="en-US" dirty="0"/>
          </a:p>
        </p:txBody>
      </p:sp>
      <p:pic>
        <p:nvPicPr>
          <p:cNvPr id="4" name="圖片 3"/>
          <p:cNvPicPr>
            <a:picLocks noChangeAspect="1"/>
          </p:cNvPicPr>
          <p:nvPr/>
        </p:nvPicPr>
        <p:blipFill rotWithShape="1">
          <a:blip r:embed="rId2"/>
          <a:srcRect l="6516" r="1906"/>
          <a:stretch/>
        </p:blipFill>
        <p:spPr>
          <a:xfrm>
            <a:off x="616335" y="2852246"/>
            <a:ext cx="5331360" cy="1980000"/>
          </a:xfrm>
          <a:prstGeom prst="rect">
            <a:avLst/>
          </a:prstGeom>
          <a:ln>
            <a:solidFill>
              <a:schemeClr val="tx1"/>
            </a:solidFill>
          </a:ln>
        </p:spPr>
      </p:pic>
      <p:pic>
        <p:nvPicPr>
          <p:cNvPr id="5" name="圖片 4"/>
          <p:cNvPicPr>
            <a:picLocks noChangeAspect="1"/>
          </p:cNvPicPr>
          <p:nvPr/>
        </p:nvPicPr>
        <p:blipFill>
          <a:blip r:embed="rId3"/>
          <a:stretch>
            <a:fillRect/>
          </a:stretch>
        </p:blipFill>
        <p:spPr>
          <a:xfrm>
            <a:off x="5947695" y="2852246"/>
            <a:ext cx="6154884" cy="1980000"/>
          </a:xfrm>
          <a:prstGeom prst="rect">
            <a:avLst/>
          </a:prstGeom>
          <a:ln>
            <a:solidFill>
              <a:schemeClr val="tx1"/>
            </a:solidFill>
          </a:ln>
        </p:spPr>
      </p:pic>
      <p:pic>
        <p:nvPicPr>
          <p:cNvPr id="6" name="圖片 5"/>
          <p:cNvPicPr>
            <a:picLocks noChangeAspect="1"/>
          </p:cNvPicPr>
          <p:nvPr/>
        </p:nvPicPr>
        <p:blipFill>
          <a:blip r:embed="rId4"/>
          <a:stretch>
            <a:fillRect/>
          </a:stretch>
        </p:blipFill>
        <p:spPr>
          <a:xfrm>
            <a:off x="3932666" y="4832246"/>
            <a:ext cx="4326668" cy="1980000"/>
          </a:xfrm>
          <a:prstGeom prst="rect">
            <a:avLst/>
          </a:prstGeom>
          <a:ln>
            <a:solidFill>
              <a:schemeClr val="tx1"/>
            </a:solidFill>
          </a:ln>
        </p:spPr>
      </p:pic>
    </p:spTree>
    <p:extLst>
      <p:ext uri="{BB962C8B-B14F-4D97-AF65-F5344CB8AC3E}">
        <p14:creationId xmlns:p14="http://schemas.microsoft.com/office/powerpoint/2010/main" val="340690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transaction dependencies</a:t>
            </a:r>
            <a:endParaRPr lang="zh-TW" altLang="en-US" dirty="0"/>
          </a:p>
        </p:txBody>
      </p:sp>
      <p:sp>
        <p:nvSpPr>
          <p:cNvPr id="3" name="內容版面配置區 2"/>
          <p:cNvSpPr>
            <a:spLocks noGrp="1"/>
          </p:cNvSpPr>
          <p:nvPr>
            <p:ph idx="1"/>
          </p:nvPr>
        </p:nvSpPr>
        <p:spPr>
          <a:xfrm>
            <a:off x="838200" y="1825625"/>
            <a:ext cx="8578516" cy="4351338"/>
          </a:xfrm>
        </p:spPr>
        <p:txBody>
          <a:bodyPr>
            <a:noAutofit/>
          </a:bodyPr>
          <a:lstStyle/>
          <a:p>
            <a:pPr>
              <a:buFont typeface="Wingdings" panose="05000000000000000000" pitchFamily="2" charset="2"/>
              <a:buChar char="l"/>
            </a:pPr>
            <a:r>
              <a:rPr lang="zh-TW" altLang="en-US" sz="2000" dirty="0" smtClean="0"/>
              <a:t> 在</a:t>
            </a:r>
            <a:r>
              <a:rPr lang="en-US" altLang="zh-TW" sz="2000" dirty="0" smtClean="0"/>
              <a:t>Master</a:t>
            </a:r>
            <a:r>
              <a:rPr lang="zh-TW" altLang="en-US" sz="2000" dirty="0" smtClean="0"/>
              <a:t>豎立</a:t>
            </a:r>
            <a:r>
              <a:rPr lang="en-US" altLang="zh-TW" sz="2000" dirty="0" smtClean="0"/>
              <a:t>ARVALID</a:t>
            </a:r>
            <a:r>
              <a:rPr lang="zh-TW" altLang="en-US" sz="2000" dirty="0" smtClean="0"/>
              <a:t>之前，不能等到</a:t>
            </a:r>
            <a:r>
              <a:rPr lang="en-US" altLang="zh-TW" sz="2000" dirty="0" smtClean="0"/>
              <a:t>Slave</a:t>
            </a:r>
            <a:r>
              <a:rPr lang="zh-TW" altLang="en-US" sz="2000" dirty="0" smtClean="0"/>
              <a:t>豎立</a:t>
            </a:r>
            <a:r>
              <a:rPr lang="en-US" altLang="zh-TW" sz="2000" dirty="0" smtClean="0"/>
              <a:t>ARREADY </a:t>
            </a:r>
            <a:r>
              <a:rPr lang="zh-TW" altLang="en-US" sz="2000" dirty="0" smtClean="0"/>
              <a:t>。</a:t>
            </a:r>
            <a:endParaRPr lang="en-US" altLang="zh-TW" sz="2000" dirty="0" smtClean="0"/>
          </a:p>
          <a:p>
            <a:pPr>
              <a:buFont typeface="Wingdings" panose="05000000000000000000" pitchFamily="2" charset="2"/>
              <a:buChar char="l"/>
            </a:pPr>
            <a:r>
              <a:rPr lang="zh-TW" altLang="en-US" sz="2000" dirty="0" smtClean="0"/>
              <a:t> </a:t>
            </a:r>
            <a:r>
              <a:rPr lang="en-US" altLang="zh-TW" sz="2000" dirty="0" smtClean="0"/>
              <a:t>Slave</a:t>
            </a:r>
            <a:r>
              <a:rPr lang="zh-TW" altLang="en-US" sz="2000" dirty="0" smtClean="0"/>
              <a:t>可以在豎立</a:t>
            </a:r>
            <a:r>
              <a:rPr lang="en-US" altLang="zh-TW" sz="2000" dirty="0" smtClean="0"/>
              <a:t>ARREADY</a:t>
            </a:r>
            <a:r>
              <a:rPr lang="zh-TW" altLang="en-US" sz="2000" dirty="0" smtClean="0"/>
              <a:t>之前等待</a:t>
            </a:r>
            <a:r>
              <a:rPr lang="en-US" altLang="zh-TW" sz="2000" dirty="0" smtClean="0"/>
              <a:t>ARVALID</a:t>
            </a:r>
            <a:r>
              <a:rPr lang="zh-TW" altLang="en-US" sz="2000" dirty="0" smtClean="0"/>
              <a:t>被豎立。</a:t>
            </a:r>
          </a:p>
          <a:p>
            <a:pPr>
              <a:buFont typeface="Wingdings" panose="05000000000000000000" pitchFamily="2" charset="2"/>
              <a:buChar char="l"/>
            </a:pPr>
            <a:r>
              <a:rPr lang="zh-TW" altLang="en-US" sz="2000" dirty="0" smtClean="0"/>
              <a:t> 在</a:t>
            </a:r>
            <a:r>
              <a:rPr lang="en-US" altLang="zh-TW" sz="2000" dirty="0" smtClean="0"/>
              <a:t>ARVALID</a:t>
            </a:r>
            <a:r>
              <a:rPr lang="zh-TW" altLang="en-US" sz="2000" dirty="0"/>
              <a:t>豎立</a:t>
            </a:r>
            <a:r>
              <a:rPr lang="zh-TW" altLang="en-US" sz="2000" dirty="0" smtClean="0"/>
              <a:t>之前，</a:t>
            </a:r>
            <a:r>
              <a:rPr lang="en-US" altLang="zh-TW" sz="2000" dirty="0" smtClean="0"/>
              <a:t>Slave</a:t>
            </a:r>
            <a:r>
              <a:rPr lang="zh-TW" altLang="en-US" sz="2000" dirty="0" smtClean="0"/>
              <a:t>可以豎立</a:t>
            </a:r>
            <a:r>
              <a:rPr lang="en-US" altLang="zh-TW" sz="2000" dirty="0" smtClean="0"/>
              <a:t>ARREADY</a:t>
            </a:r>
            <a:r>
              <a:rPr lang="zh-TW" altLang="en-US" sz="2000" dirty="0" smtClean="0"/>
              <a:t>。</a:t>
            </a:r>
            <a:endParaRPr lang="en-US" altLang="zh-TW" sz="2000" dirty="0" smtClean="0"/>
          </a:p>
          <a:p>
            <a:pPr>
              <a:buFont typeface="Wingdings" panose="05000000000000000000" pitchFamily="2" charset="2"/>
              <a:buChar char="l"/>
            </a:pPr>
            <a:r>
              <a:rPr lang="en-US" altLang="zh-TW" sz="2000" dirty="0" smtClean="0"/>
              <a:t> </a:t>
            </a:r>
            <a:r>
              <a:rPr lang="zh-TW" altLang="en-US" sz="2000" dirty="0" smtClean="0"/>
              <a:t> </a:t>
            </a:r>
            <a:r>
              <a:rPr lang="en-US" altLang="zh-TW" sz="2000" dirty="0" smtClean="0">
                <a:solidFill>
                  <a:srgbClr val="FF0000"/>
                </a:solidFill>
              </a:rPr>
              <a:t>Slave</a:t>
            </a:r>
            <a:r>
              <a:rPr lang="zh-TW" altLang="en-US" sz="2000" dirty="0" smtClean="0">
                <a:solidFill>
                  <a:srgbClr val="FF0000"/>
                </a:solidFill>
              </a:rPr>
              <a:t>在豎立</a:t>
            </a:r>
            <a:r>
              <a:rPr lang="en-US" altLang="zh-TW" sz="2000" dirty="0" smtClean="0">
                <a:solidFill>
                  <a:srgbClr val="FF0000"/>
                </a:solidFill>
              </a:rPr>
              <a:t>RVALID</a:t>
            </a:r>
            <a:r>
              <a:rPr lang="zh-TW" altLang="en-US" sz="2000" dirty="0" smtClean="0">
                <a:solidFill>
                  <a:srgbClr val="FF0000"/>
                </a:solidFill>
              </a:rPr>
              <a:t>之前必須等待</a:t>
            </a:r>
            <a:r>
              <a:rPr lang="en-US" altLang="zh-TW" sz="2000" dirty="0" smtClean="0">
                <a:solidFill>
                  <a:srgbClr val="FF0000"/>
                </a:solidFill>
              </a:rPr>
              <a:t>ARVALID</a:t>
            </a:r>
            <a:r>
              <a:rPr lang="zh-TW" altLang="en-US" sz="2000" dirty="0" smtClean="0">
                <a:solidFill>
                  <a:srgbClr val="FF0000"/>
                </a:solidFill>
              </a:rPr>
              <a:t>和</a:t>
            </a:r>
            <a:r>
              <a:rPr lang="en-US" altLang="zh-TW" sz="2000" dirty="0" smtClean="0">
                <a:solidFill>
                  <a:srgbClr val="FF0000"/>
                </a:solidFill>
              </a:rPr>
              <a:t>ARREADY</a:t>
            </a:r>
            <a:r>
              <a:rPr lang="zh-TW" altLang="en-US" sz="2000" dirty="0" smtClean="0">
                <a:solidFill>
                  <a:srgbClr val="FF0000"/>
                </a:solidFill>
              </a:rPr>
              <a:t>都被豎立</a:t>
            </a:r>
            <a:r>
              <a:rPr lang="zh-TW" altLang="en-US" sz="2000" dirty="0" smtClean="0"/>
              <a:t>，以指示有效數據可用。</a:t>
            </a:r>
            <a:endParaRPr lang="en-US" altLang="zh-TW" sz="2000" dirty="0" smtClean="0"/>
          </a:p>
          <a:p>
            <a:pPr>
              <a:buFont typeface="Wingdings" panose="05000000000000000000" pitchFamily="2" charset="2"/>
              <a:buChar char="l"/>
            </a:pPr>
            <a:r>
              <a:rPr lang="zh-TW" altLang="en-US" sz="2000" dirty="0" smtClean="0"/>
              <a:t> 在豎立</a:t>
            </a:r>
            <a:r>
              <a:rPr lang="en-US" altLang="zh-TW" sz="2000" dirty="0" smtClean="0"/>
              <a:t>RVALID</a:t>
            </a:r>
            <a:r>
              <a:rPr lang="zh-TW" altLang="en-US" sz="2000" dirty="0" smtClean="0"/>
              <a:t>之前，</a:t>
            </a:r>
            <a:r>
              <a:rPr lang="en-US" altLang="zh-TW" sz="2000" dirty="0" smtClean="0"/>
              <a:t> Slave</a:t>
            </a:r>
            <a:r>
              <a:rPr lang="zh-TW" altLang="en-US" sz="2000" dirty="0" smtClean="0"/>
              <a:t>不得等待</a:t>
            </a:r>
            <a:r>
              <a:rPr lang="en-US" altLang="zh-TW" sz="2000" dirty="0" smtClean="0"/>
              <a:t>Master</a:t>
            </a:r>
            <a:r>
              <a:rPr lang="zh-TW" altLang="en-US" sz="2000" dirty="0" smtClean="0"/>
              <a:t>豎立</a:t>
            </a:r>
            <a:r>
              <a:rPr lang="en-US" altLang="zh-TW" sz="2000" dirty="0" smtClean="0"/>
              <a:t>RREADY</a:t>
            </a:r>
          </a:p>
          <a:p>
            <a:pPr>
              <a:buFont typeface="Wingdings" panose="05000000000000000000" pitchFamily="2" charset="2"/>
              <a:buChar char="l"/>
            </a:pPr>
            <a:r>
              <a:rPr lang="zh-TW" altLang="en-US" sz="2000" dirty="0" smtClean="0"/>
              <a:t> </a:t>
            </a:r>
            <a:r>
              <a:rPr lang="en-US" altLang="zh-TW" sz="2000" dirty="0" smtClean="0"/>
              <a:t> Master</a:t>
            </a:r>
            <a:r>
              <a:rPr lang="zh-TW" altLang="en-US" sz="2000" dirty="0" smtClean="0"/>
              <a:t>可以在豎立</a:t>
            </a:r>
            <a:r>
              <a:rPr lang="en-US" altLang="zh-TW" sz="2000" dirty="0" smtClean="0"/>
              <a:t>RREADY</a:t>
            </a:r>
            <a:r>
              <a:rPr lang="zh-TW" altLang="en-US" sz="2000" dirty="0" smtClean="0"/>
              <a:t>之前等待</a:t>
            </a:r>
            <a:r>
              <a:rPr lang="en-US" altLang="zh-TW" sz="2000" dirty="0" smtClean="0"/>
              <a:t>RVALID</a:t>
            </a:r>
            <a:r>
              <a:rPr lang="zh-TW" altLang="en-US" sz="2000" dirty="0" smtClean="0"/>
              <a:t>被豎立</a:t>
            </a:r>
          </a:p>
          <a:p>
            <a:pPr>
              <a:buFont typeface="Wingdings" panose="05000000000000000000" pitchFamily="2" charset="2"/>
              <a:buChar char="l"/>
            </a:pPr>
            <a:r>
              <a:rPr lang="zh-TW" altLang="en-US" sz="2000" dirty="0" smtClean="0"/>
              <a:t> 在豎立</a:t>
            </a:r>
            <a:r>
              <a:rPr lang="en-US" altLang="zh-TW" sz="2000" dirty="0" smtClean="0"/>
              <a:t>RVALID</a:t>
            </a:r>
            <a:r>
              <a:rPr lang="zh-TW" altLang="en-US" sz="2000" dirty="0" smtClean="0"/>
              <a:t>之前，</a:t>
            </a:r>
            <a:r>
              <a:rPr lang="en-US" altLang="zh-TW" sz="2000" dirty="0" smtClean="0"/>
              <a:t> Master</a:t>
            </a:r>
            <a:r>
              <a:rPr lang="zh-TW" altLang="en-US" sz="2000" dirty="0" smtClean="0"/>
              <a:t>可以豎立</a:t>
            </a:r>
            <a:r>
              <a:rPr lang="en-US" altLang="zh-TW" sz="2000" dirty="0" smtClean="0"/>
              <a:t>RREADY</a:t>
            </a:r>
            <a:r>
              <a:rPr lang="zh-TW" altLang="en-US" sz="2000" dirty="0" smtClean="0"/>
              <a:t>。</a:t>
            </a:r>
            <a:endParaRPr lang="zh-TW" altLang="en-US" sz="2000" dirty="0"/>
          </a:p>
        </p:txBody>
      </p:sp>
      <p:pic>
        <p:nvPicPr>
          <p:cNvPr id="4" name="圖片 3"/>
          <p:cNvPicPr>
            <a:picLocks noChangeAspect="1"/>
          </p:cNvPicPr>
          <p:nvPr/>
        </p:nvPicPr>
        <p:blipFill>
          <a:blip r:embed="rId2"/>
          <a:stretch>
            <a:fillRect/>
          </a:stretch>
        </p:blipFill>
        <p:spPr>
          <a:xfrm>
            <a:off x="6131098" y="4796589"/>
            <a:ext cx="6060902" cy="2061411"/>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64223777"/>
              </p:ext>
            </p:extLst>
          </p:nvPr>
        </p:nvGraphicFramePr>
        <p:xfrm>
          <a:off x="9416716" y="0"/>
          <a:ext cx="2775284" cy="1854200"/>
        </p:xfrm>
        <a:graphic>
          <a:graphicData uri="http://schemas.openxmlformats.org/drawingml/2006/table">
            <a:tbl>
              <a:tblPr firstRow="1" bandRow="1">
                <a:tableStyleId>{3B4B98B0-60AC-42C2-AFA5-B58CD77FA1E5}</a:tableStyleId>
              </a:tblPr>
              <a:tblGrid>
                <a:gridCol w="1387642">
                  <a:extLst>
                    <a:ext uri="{9D8B030D-6E8A-4147-A177-3AD203B41FA5}">
                      <a16:colId xmlns:a16="http://schemas.microsoft.com/office/drawing/2014/main" val="3993825717"/>
                    </a:ext>
                  </a:extLst>
                </a:gridCol>
                <a:gridCol w="1387642">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ARVALID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ARREADY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RVALID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RREADY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bl>
          </a:graphicData>
        </a:graphic>
      </p:graphicFrame>
    </p:spTree>
    <p:extLst>
      <p:ext uri="{BB962C8B-B14F-4D97-AF65-F5344CB8AC3E}">
        <p14:creationId xmlns:p14="http://schemas.microsoft.com/office/powerpoint/2010/main" val="143504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838200" y="1825625"/>
            <a:ext cx="5400000" cy="4737100"/>
          </a:xfrm>
        </p:spPr>
        <p:txBody>
          <a:bodyPr>
            <a:normAutofit fontScale="92500" lnSpcReduction="10000"/>
          </a:bodyPr>
          <a:lstStyle/>
          <a:p>
            <a:pPr>
              <a:buClr>
                <a:schemeClr val="accent6">
                  <a:lumMod val="50000"/>
                </a:schemeClr>
              </a:buClr>
              <a:buFont typeface="Wingdings" panose="05000000000000000000" pitchFamily="2" charset="2"/>
              <a:buChar char="l"/>
            </a:pPr>
            <a:r>
              <a:rPr lang="en-US" altLang="zh-TW" dirty="0" smtClean="0"/>
              <a:t>Handshake process</a:t>
            </a:r>
          </a:p>
          <a:p>
            <a:pPr lvl="2" indent="-342900">
              <a:buClr>
                <a:schemeClr val="accent1"/>
              </a:buClr>
              <a:buFont typeface="Wingdings" panose="05000000000000000000" pitchFamily="2" charset="2"/>
              <a:buChar char="Ø"/>
            </a:pPr>
            <a:r>
              <a:rPr lang="en-US" altLang="zh-TW" dirty="0" smtClean="0"/>
              <a:t>VALID</a:t>
            </a:r>
            <a:r>
              <a:rPr lang="zh-TW" altLang="en-US" dirty="0" smtClean="0"/>
              <a:t> </a:t>
            </a:r>
            <a:r>
              <a:rPr lang="en-US" altLang="zh-TW" dirty="0" smtClean="0"/>
              <a:t>before</a:t>
            </a:r>
            <a:r>
              <a:rPr lang="zh-TW" altLang="en-US" dirty="0" smtClean="0"/>
              <a:t> </a:t>
            </a:r>
            <a:r>
              <a:rPr lang="en-US" altLang="zh-TW" dirty="0" smtClean="0"/>
              <a:t>READY</a:t>
            </a:r>
          </a:p>
          <a:p>
            <a:pPr lvl="2" indent="-342900">
              <a:buClr>
                <a:schemeClr val="accent1"/>
              </a:buClr>
              <a:buFont typeface="Wingdings" panose="05000000000000000000" pitchFamily="2" charset="2"/>
              <a:buChar char="Ø"/>
            </a:pPr>
            <a:r>
              <a:rPr lang="en-US" altLang="zh-TW" dirty="0" smtClean="0"/>
              <a:t>READY</a:t>
            </a:r>
            <a:r>
              <a:rPr lang="zh-TW" altLang="en-US" dirty="0" smtClean="0"/>
              <a:t> </a:t>
            </a:r>
            <a:r>
              <a:rPr lang="en-US" altLang="zh-TW" dirty="0" smtClean="0"/>
              <a:t>before VALID</a:t>
            </a:r>
          </a:p>
          <a:p>
            <a:pPr lvl="2" indent="-342900">
              <a:buClr>
                <a:schemeClr val="accent1"/>
              </a:buClr>
              <a:buFont typeface="Wingdings" panose="05000000000000000000" pitchFamily="2" charset="2"/>
              <a:buChar char="Ø"/>
            </a:pPr>
            <a:r>
              <a:rPr lang="en-US" altLang="zh-TW" dirty="0" smtClean="0"/>
              <a:t>VALID</a:t>
            </a:r>
            <a:r>
              <a:rPr lang="zh-TW" altLang="en-US" dirty="0" smtClean="0"/>
              <a:t> </a:t>
            </a:r>
            <a:r>
              <a:rPr lang="en-US" altLang="zh-TW" dirty="0" smtClean="0"/>
              <a:t>with</a:t>
            </a:r>
            <a:r>
              <a:rPr lang="zh-TW" altLang="en-US" dirty="0" smtClean="0"/>
              <a:t> </a:t>
            </a:r>
            <a:r>
              <a:rPr lang="en-US" altLang="zh-TW" dirty="0" smtClean="0"/>
              <a:t>READY</a:t>
            </a:r>
          </a:p>
          <a:p>
            <a:pPr>
              <a:buClr>
                <a:schemeClr val="accent6">
                  <a:lumMod val="50000"/>
                </a:schemeClr>
              </a:buClr>
              <a:buFont typeface="Wingdings" panose="05000000000000000000" pitchFamily="2" charset="2"/>
              <a:buChar char="l"/>
            </a:pPr>
            <a:r>
              <a:rPr lang="en-US" altLang="zh-TW" dirty="0" smtClean="0"/>
              <a:t>Handshake Channel</a:t>
            </a:r>
          </a:p>
          <a:p>
            <a:pPr lvl="2" indent="-342900">
              <a:buClr>
                <a:schemeClr val="accent1"/>
              </a:buClr>
              <a:buFont typeface="Wingdings" panose="05000000000000000000" pitchFamily="2" charset="2"/>
              <a:buChar char="Ø"/>
            </a:pPr>
            <a:r>
              <a:rPr lang="en-US" altLang="zh-TW" dirty="0" smtClean="0"/>
              <a:t>Write address channel</a:t>
            </a:r>
          </a:p>
          <a:p>
            <a:pPr lvl="2" indent="-342900">
              <a:buClr>
                <a:schemeClr val="accent1"/>
              </a:buClr>
              <a:buFont typeface="Wingdings" panose="05000000000000000000" pitchFamily="2" charset="2"/>
              <a:buChar char="Ø"/>
            </a:pPr>
            <a:r>
              <a:rPr lang="en-US" altLang="zh-TW" dirty="0" smtClean="0"/>
              <a:t>Write data channel</a:t>
            </a:r>
          </a:p>
          <a:p>
            <a:pPr lvl="2" indent="-342900">
              <a:buClr>
                <a:schemeClr val="accent1"/>
              </a:buClr>
              <a:buFont typeface="Wingdings" panose="05000000000000000000" pitchFamily="2" charset="2"/>
              <a:buChar char="Ø"/>
            </a:pPr>
            <a:r>
              <a:rPr lang="en-US" altLang="zh-TW" dirty="0" smtClean="0"/>
              <a:t>Write response channel</a:t>
            </a:r>
          </a:p>
          <a:p>
            <a:pPr lvl="2" indent="-342900">
              <a:buClr>
                <a:schemeClr val="accent1"/>
              </a:buClr>
              <a:buFont typeface="Wingdings" panose="05000000000000000000" pitchFamily="2" charset="2"/>
              <a:buChar char="Ø"/>
            </a:pPr>
            <a:r>
              <a:rPr lang="en-US" altLang="zh-TW" dirty="0" smtClean="0"/>
              <a:t>Read address channel</a:t>
            </a:r>
          </a:p>
          <a:p>
            <a:pPr lvl="2" indent="-342900">
              <a:buClr>
                <a:schemeClr val="accent1"/>
              </a:buClr>
              <a:buFont typeface="Wingdings" panose="05000000000000000000" pitchFamily="2" charset="2"/>
              <a:buChar char="Ø"/>
            </a:pPr>
            <a:r>
              <a:rPr lang="en-US" altLang="zh-TW" dirty="0" smtClean="0"/>
              <a:t>Read data channel</a:t>
            </a:r>
          </a:p>
          <a:p>
            <a:pPr>
              <a:buClr>
                <a:schemeClr val="accent6">
                  <a:lumMod val="50000"/>
                </a:schemeClr>
              </a:buClr>
              <a:buFont typeface="Wingdings" panose="05000000000000000000" pitchFamily="2" charset="2"/>
              <a:buChar char="l"/>
            </a:pPr>
            <a:r>
              <a:rPr lang="en-US" altLang="zh-TW" dirty="0"/>
              <a:t>Handshake dependencies </a:t>
            </a:r>
          </a:p>
          <a:p>
            <a:pPr lvl="2" indent="-342900">
              <a:buClr>
                <a:schemeClr val="accent1"/>
              </a:buClr>
              <a:buFont typeface="Wingdings" panose="05000000000000000000" pitchFamily="2" charset="2"/>
              <a:buChar char="Ø"/>
            </a:pPr>
            <a:r>
              <a:rPr lang="en-US" altLang="zh-TW" dirty="0"/>
              <a:t>Read transaction dependencies</a:t>
            </a:r>
          </a:p>
          <a:p>
            <a:pPr lvl="2" indent="-342900">
              <a:buClr>
                <a:schemeClr val="accent1"/>
              </a:buClr>
              <a:buFont typeface="Wingdings" panose="05000000000000000000" pitchFamily="2" charset="2"/>
              <a:buChar char="Ø"/>
            </a:pPr>
            <a:r>
              <a:rPr lang="en-US" altLang="zh-TW" dirty="0"/>
              <a:t>Write transaction dependencies</a:t>
            </a:r>
          </a:p>
          <a:p>
            <a:pPr lvl="2" indent="-342900">
              <a:buClr>
                <a:schemeClr val="accent1"/>
              </a:buClr>
              <a:buFont typeface="Wingdings" panose="05000000000000000000" pitchFamily="2" charset="2"/>
              <a:buChar char="Ø"/>
            </a:pPr>
            <a:r>
              <a:rPr lang="en-US" altLang="zh-TW" dirty="0"/>
              <a:t>AXI4 write response </a:t>
            </a:r>
            <a:r>
              <a:rPr lang="en-US" altLang="zh-TW" dirty="0" smtClean="0"/>
              <a:t>dependency</a:t>
            </a:r>
          </a:p>
          <a:p>
            <a:pPr>
              <a:buFont typeface="Wingdings" panose="05000000000000000000" pitchFamily="2" charset="2"/>
              <a:buChar char="l"/>
            </a:pPr>
            <a:endParaRPr lang="en-US" altLang="zh-TW" dirty="0" smtClean="0"/>
          </a:p>
        </p:txBody>
      </p:sp>
      <p:sp>
        <p:nvSpPr>
          <p:cNvPr id="4" name="內容版面配置區 2"/>
          <p:cNvSpPr txBox="1">
            <a:spLocks/>
          </p:cNvSpPr>
          <p:nvPr/>
        </p:nvSpPr>
        <p:spPr>
          <a:xfrm>
            <a:off x="6238200" y="1825625"/>
            <a:ext cx="540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TW" dirty="0"/>
          </a:p>
        </p:txBody>
      </p:sp>
      <p:graphicFrame>
        <p:nvGraphicFramePr>
          <p:cNvPr id="5" name="物件 4"/>
          <p:cNvGraphicFramePr>
            <a:graphicFrameLocks noChangeAspect="1"/>
          </p:cNvGraphicFramePr>
          <p:nvPr>
            <p:extLst>
              <p:ext uri="{D42A27DB-BD31-4B8C-83A1-F6EECF244321}">
                <p14:modId xmlns:p14="http://schemas.microsoft.com/office/powerpoint/2010/main" val="4249752788"/>
              </p:ext>
            </p:extLst>
          </p:nvPr>
        </p:nvGraphicFramePr>
        <p:xfrm>
          <a:off x="9950335" y="704398"/>
          <a:ext cx="1479664" cy="1248467"/>
        </p:xfrm>
        <a:graphic>
          <a:graphicData uri="http://schemas.openxmlformats.org/presentationml/2006/ole">
            <mc:AlternateContent xmlns:mc="http://schemas.openxmlformats.org/markup-compatibility/2006">
              <mc:Choice xmlns:v="urn:schemas-microsoft-com:vml" Requires="v">
                <p:oleObj spid="_x0000_s1028" name="封裝程式殼層物件" showAsIcon="1" r:id="rId3" imgW="914400" imgH="771480" progId="Package">
                  <p:embed/>
                </p:oleObj>
              </mc:Choice>
              <mc:Fallback>
                <p:oleObj name="封裝程式殼層物件" showAsIcon="1" r:id="rId3" imgW="914400" imgH="771480" progId="Package">
                  <p:embed/>
                  <p:pic>
                    <p:nvPicPr>
                      <p:cNvPr id="0" name=""/>
                      <p:cNvPicPr/>
                      <p:nvPr/>
                    </p:nvPicPr>
                    <p:blipFill>
                      <a:blip r:embed="rId4"/>
                      <a:stretch>
                        <a:fillRect/>
                      </a:stretch>
                    </p:blipFill>
                    <p:spPr>
                      <a:xfrm>
                        <a:off x="9950335" y="704398"/>
                        <a:ext cx="1479664" cy="1248467"/>
                      </a:xfrm>
                      <a:prstGeom prst="rect">
                        <a:avLst/>
                      </a:prstGeom>
                    </p:spPr>
                  </p:pic>
                </p:oleObj>
              </mc:Fallback>
            </mc:AlternateContent>
          </a:graphicData>
        </a:graphic>
      </p:graphicFrame>
    </p:spTree>
    <p:extLst>
      <p:ext uri="{BB962C8B-B14F-4D97-AF65-F5344CB8AC3E}">
        <p14:creationId xmlns:p14="http://schemas.microsoft.com/office/powerpoint/2010/main" val="123976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transaction dependencies</a:t>
            </a:r>
            <a:endParaRPr lang="zh-TW" altLang="en-US" dirty="0"/>
          </a:p>
        </p:txBody>
      </p:sp>
      <p:sp>
        <p:nvSpPr>
          <p:cNvPr id="3" name="內容版面配置區 2"/>
          <p:cNvSpPr>
            <a:spLocks noGrp="1"/>
          </p:cNvSpPr>
          <p:nvPr>
            <p:ph idx="1"/>
          </p:nvPr>
        </p:nvSpPr>
        <p:spPr>
          <a:xfrm>
            <a:off x="838200" y="1825625"/>
            <a:ext cx="8594558" cy="4351338"/>
          </a:xfrm>
        </p:spPr>
        <p:txBody>
          <a:bodyPr>
            <a:noAutofit/>
          </a:bodyPr>
          <a:lstStyle/>
          <a:p>
            <a:pPr>
              <a:buFont typeface="Wingdings" panose="05000000000000000000" pitchFamily="2" charset="2"/>
              <a:buChar char="l"/>
            </a:pPr>
            <a:r>
              <a:rPr lang="zh-TW" altLang="en-US" sz="1800" dirty="0" smtClean="0"/>
              <a:t> 在豎立</a:t>
            </a:r>
            <a:r>
              <a:rPr lang="en-US" altLang="zh-TW" sz="1800" dirty="0" smtClean="0"/>
              <a:t>AWVALID</a:t>
            </a:r>
            <a:r>
              <a:rPr lang="zh-TW" altLang="en-US" sz="1800" dirty="0" smtClean="0"/>
              <a:t>或</a:t>
            </a:r>
            <a:r>
              <a:rPr lang="en-US" altLang="zh-TW" sz="1800" dirty="0" smtClean="0"/>
              <a:t>WVALID</a:t>
            </a:r>
            <a:r>
              <a:rPr lang="zh-TW" altLang="en-US" sz="1800" dirty="0" smtClean="0"/>
              <a:t>之前，</a:t>
            </a:r>
            <a:r>
              <a:rPr lang="en-US" altLang="zh-TW" sz="1800" dirty="0" smtClean="0"/>
              <a:t>Master</a:t>
            </a:r>
            <a:r>
              <a:rPr lang="zh-TW" altLang="en-US" sz="1800" dirty="0" smtClean="0"/>
              <a:t>不能等待</a:t>
            </a:r>
            <a:r>
              <a:rPr lang="en-US" altLang="zh-TW" sz="1800" dirty="0" smtClean="0"/>
              <a:t>Slave</a:t>
            </a:r>
            <a:r>
              <a:rPr lang="zh-TW" altLang="en-US" sz="1800" dirty="0" smtClean="0"/>
              <a:t>豎立</a:t>
            </a:r>
            <a:r>
              <a:rPr lang="en-US" altLang="zh-TW" sz="1800" dirty="0" smtClean="0"/>
              <a:t>AWREADY</a:t>
            </a:r>
            <a:r>
              <a:rPr lang="zh-TW" altLang="en-US" sz="1800" dirty="0" smtClean="0"/>
              <a:t>或</a:t>
            </a:r>
            <a:r>
              <a:rPr lang="en-US" altLang="zh-TW" sz="1800" dirty="0" smtClean="0"/>
              <a:t>WREADY </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AWREADY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，或兩者都等待。</a:t>
            </a:r>
          </a:p>
          <a:p>
            <a:pPr>
              <a:buFont typeface="Wingdings" panose="05000000000000000000" pitchFamily="2" charset="2"/>
              <a:buChar char="l"/>
            </a:pPr>
            <a:r>
              <a:rPr lang="zh-TW" altLang="en-US" sz="1800" dirty="0" smtClean="0"/>
              <a:t> 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AWREADY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 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WREADY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必須等待</a:t>
            </a:r>
            <a:r>
              <a:rPr lang="en-US" altLang="zh-TW" sz="1800" dirty="0" smtClean="0">
                <a:solidFill>
                  <a:srgbClr val="FF0000"/>
                </a:solidFill>
              </a:rPr>
              <a:t>WVALID</a:t>
            </a:r>
            <a:r>
              <a:rPr lang="zh-TW" altLang="en-US" sz="1800" dirty="0" smtClean="0">
                <a:solidFill>
                  <a:srgbClr val="FF0000"/>
                </a:solidFill>
              </a:rPr>
              <a:t>和</a:t>
            </a:r>
            <a:r>
              <a:rPr lang="en-US" altLang="zh-TW" sz="1800" dirty="0" smtClean="0">
                <a:solidFill>
                  <a:srgbClr val="FF0000"/>
                </a:solidFill>
              </a:rPr>
              <a:t>WREADY</a:t>
            </a:r>
            <a:r>
              <a:rPr lang="zh-TW" altLang="en-US" sz="1800" dirty="0" smtClean="0">
                <a:solidFill>
                  <a:srgbClr val="FF0000"/>
                </a:solidFill>
              </a:rPr>
              <a:t>都被豎立；在豎立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還必須等待</a:t>
            </a:r>
            <a:r>
              <a:rPr lang="en-US" altLang="zh-TW" sz="1800" dirty="0" smtClean="0">
                <a:solidFill>
                  <a:srgbClr val="FF0000"/>
                </a:solidFill>
              </a:rPr>
              <a:t>WLAST</a:t>
            </a:r>
            <a:r>
              <a:rPr lang="zh-TW" altLang="en-US" sz="1800" dirty="0" smtClean="0">
                <a:solidFill>
                  <a:srgbClr val="FF0000"/>
                </a:solidFill>
              </a:rPr>
              <a:t>被豎立，因為寫入響應，</a:t>
            </a:r>
            <a:r>
              <a:rPr lang="en-US" altLang="zh-TW" sz="1800" dirty="0" smtClean="0">
                <a:solidFill>
                  <a:srgbClr val="FF0000"/>
                </a:solidFill>
              </a:rPr>
              <a:t>BRESP</a:t>
            </a:r>
            <a:r>
              <a:rPr lang="zh-TW" altLang="en-US" sz="1800" dirty="0" smtClean="0">
                <a:solidFill>
                  <a:srgbClr val="FF0000"/>
                </a:solidFill>
              </a:rPr>
              <a:t>必須僅在寫入事務的最後一次數據傳輸之後發出信號。</a:t>
            </a:r>
          </a:p>
          <a:p>
            <a:pPr>
              <a:buFont typeface="Wingdings" panose="05000000000000000000" pitchFamily="2" charset="2"/>
              <a:buChar char="l"/>
            </a:pPr>
            <a:r>
              <a:rPr lang="zh-TW" altLang="en-US" sz="1800" dirty="0" smtClean="0"/>
              <a:t> 在豎立</a:t>
            </a:r>
            <a:r>
              <a:rPr lang="en-US" altLang="zh-TW" sz="1800" dirty="0" smtClean="0"/>
              <a:t>BVALID</a:t>
            </a:r>
            <a:r>
              <a:rPr lang="zh-TW" altLang="en-US" sz="1800" dirty="0" smtClean="0"/>
              <a:t>之前，</a:t>
            </a:r>
            <a:r>
              <a:rPr lang="en-US" altLang="zh-TW" sz="1800" dirty="0" smtClean="0"/>
              <a:t>Slave</a:t>
            </a:r>
            <a:r>
              <a:rPr lang="zh-TW" altLang="en-US" sz="1800" dirty="0" smtClean="0"/>
              <a:t>不得等待</a:t>
            </a:r>
            <a:r>
              <a:rPr lang="en-US" altLang="zh-TW" sz="1800" dirty="0" smtClean="0"/>
              <a:t>Master</a:t>
            </a:r>
            <a:r>
              <a:rPr lang="zh-TW" altLang="en-US" sz="1800" dirty="0" smtClean="0"/>
              <a:t>豎立</a:t>
            </a:r>
            <a:r>
              <a:rPr lang="en-US" altLang="zh-TW" sz="1800" dirty="0" smtClean="0"/>
              <a:t>BREADY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a:t>
            </a:r>
            <a:r>
              <a:rPr lang="en-US" altLang="zh-TW" sz="1800" dirty="0" smtClean="0"/>
              <a:t>Master</a:t>
            </a:r>
            <a:r>
              <a:rPr lang="zh-TW" altLang="en-US" sz="1800" dirty="0" smtClean="0"/>
              <a:t>在豎立</a:t>
            </a:r>
            <a:r>
              <a:rPr lang="en-US" altLang="zh-TW" sz="1800" dirty="0" smtClean="0"/>
              <a:t>BREADY</a:t>
            </a:r>
            <a:r>
              <a:rPr lang="zh-TW" altLang="en-US" sz="1800" dirty="0" smtClean="0"/>
              <a:t>之前可以等待</a:t>
            </a:r>
            <a:r>
              <a:rPr lang="en-US" altLang="zh-TW" sz="1800" dirty="0" smtClean="0"/>
              <a:t>BVALID</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BVALID</a:t>
            </a:r>
            <a:r>
              <a:rPr lang="zh-TW" altLang="en-US" sz="1800" dirty="0" smtClean="0"/>
              <a:t>之前，</a:t>
            </a:r>
            <a:r>
              <a:rPr lang="en-US" altLang="zh-TW" sz="1800" dirty="0" smtClean="0"/>
              <a:t>Master</a:t>
            </a:r>
            <a:r>
              <a:rPr lang="zh-TW" altLang="en-US" sz="1800" dirty="0" smtClean="0"/>
              <a:t>可以豎立</a:t>
            </a:r>
            <a:r>
              <a:rPr lang="en-US" altLang="zh-TW" sz="1800" dirty="0" smtClean="0"/>
              <a:t>BREADY</a:t>
            </a:r>
            <a:r>
              <a:rPr lang="zh-TW" altLang="en-US" sz="1800" dirty="0" smtClean="0"/>
              <a:t>。</a:t>
            </a:r>
            <a:endParaRPr lang="zh-TW" altLang="en-US" sz="1800" dirty="0"/>
          </a:p>
        </p:txBody>
      </p:sp>
      <p:pic>
        <p:nvPicPr>
          <p:cNvPr id="4" name="圖片 3"/>
          <p:cNvPicPr>
            <a:picLocks noChangeAspect="1"/>
          </p:cNvPicPr>
          <p:nvPr/>
        </p:nvPicPr>
        <p:blipFill>
          <a:blip r:embed="rId2"/>
          <a:stretch>
            <a:fillRect/>
          </a:stretch>
        </p:blipFill>
        <p:spPr>
          <a:xfrm>
            <a:off x="6477000" y="5019508"/>
            <a:ext cx="5714999" cy="18384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245823666"/>
              </p:ext>
            </p:extLst>
          </p:nvPr>
        </p:nvGraphicFramePr>
        <p:xfrm>
          <a:off x="9432758" y="0"/>
          <a:ext cx="2759242" cy="2595880"/>
        </p:xfrm>
        <a:graphic>
          <a:graphicData uri="http://schemas.openxmlformats.org/drawingml/2006/table">
            <a:tbl>
              <a:tblPr firstRow="1" bandRow="1">
                <a:tableStyleId>{3B4B98B0-60AC-42C2-AFA5-B58CD77FA1E5}</a:tableStyleId>
              </a:tblPr>
              <a:tblGrid>
                <a:gridCol w="1379621">
                  <a:extLst>
                    <a:ext uri="{9D8B030D-6E8A-4147-A177-3AD203B41FA5}">
                      <a16:colId xmlns:a16="http://schemas.microsoft.com/office/drawing/2014/main" val="3993825717"/>
                    </a:ext>
                  </a:extLst>
                </a:gridCol>
                <a:gridCol w="1379621">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r h="370840">
                <a:tc>
                  <a:txBody>
                    <a:bodyPr/>
                    <a:lstStyle/>
                    <a:p>
                      <a:r>
                        <a:rPr lang="en-US" altLang="zh-TW" sz="1800" dirty="0" smtClean="0"/>
                        <a:t>BVALID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798614"/>
                  </a:ext>
                </a:extLst>
              </a:tr>
              <a:tr h="370840">
                <a:tc>
                  <a:txBody>
                    <a:bodyPr/>
                    <a:lstStyle/>
                    <a:p>
                      <a:r>
                        <a:rPr lang="en-US" altLang="zh-TW" sz="1800" dirty="0" smtClean="0"/>
                        <a:t>BREADY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55053"/>
                  </a:ext>
                </a:extLst>
              </a:tr>
            </a:tbl>
          </a:graphicData>
        </a:graphic>
      </p:graphicFrame>
    </p:spTree>
    <p:extLst>
      <p:ext uri="{BB962C8B-B14F-4D97-AF65-F5344CB8AC3E}">
        <p14:creationId xmlns:p14="http://schemas.microsoft.com/office/powerpoint/2010/main" val="29540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AXI4 write response dependency</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2000" dirty="0" smtClean="0"/>
              <a:t>注意</a:t>
            </a:r>
          </a:p>
          <a:p>
            <a:pPr>
              <a:buFont typeface="Wingdings" panose="05000000000000000000" pitchFamily="2" charset="2"/>
              <a:buChar char="l"/>
            </a:pPr>
            <a:r>
              <a:rPr lang="zh-TW" altLang="en-US" sz="2000" dirty="0" smtClean="0"/>
              <a:t>這種額外的依賴性反映了</a:t>
            </a:r>
            <a:r>
              <a:rPr lang="en-US" altLang="zh-TW" sz="2000" dirty="0" smtClean="0"/>
              <a:t>AXI3</a:t>
            </a:r>
            <a:r>
              <a:rPr lang="zh-TW" altLang="en-US" sz="2000" dirty="0" smtClean="0"/>
              <a:t>的預期用途，因為預計不會有任何組件會接受所有寫入數據並在接受地址之前提供寫入響應</a:t>
            </a:r>
          </a:p>
          <a:p>
            <a:pPr>
              <a:buFont typeface="Wingdings" panose="05000000000000000000" pitchFamily="2" charset="2"/>
              <a:buChar char="l"/>
            </a:pPr>
            <a:r>
              <a:rPr lang="zh-TW" altLang="en-US" sz="2000" dirty="0" smtClean="0"/>
              <a:t>通過發出寫入響應，</a:t>
            </a:r>
            <a:r>
              <a:rPr lang="en-US" altLang="zh-TW" sz="2000" dirty="0" smtClean="0"/>
              <a:t>Slave</a:t>
            </a:r>
            <a:r>
              <a:rPr lang="zh-TW" altLang="en-US" sz="2000" dirty="0" smtClean="0"/>
              <a:t>負責對寫入事務進行危險檢查所有後續交易。</a:t>
            </a:r>
          </a:p>
          <a:p>
            <a:pPr>
              <a:buFont typeface="Wingdings" panose="05000000000000000000" pitchFamily="2" charset="2"/>
              <a:buChar char="l"/>
            </a:pPr>
            <a:r>
              <a:rPr lang="zh-TW" altLang="en-US" sz="2000" dirty="0" smtClean="0"/>
              <a:t>圖</a:t>
            </a:r>
            <a:r>
              <a:rPr lang="en-US" altLang="zh-TW" sz="2000" dirty="0" smtClean="0"/>
              <a:t>A3-7</a:t>
            </a:r>
            <a:r>
              <a:rPr lang="zh-TW" altLang="en-US" sz="2000" dirty="0" smtClean="0"/>
              <a:t>顯示了所有</a:t>
            </a:r>
            <a:r>
              <a:rPr lang="en-US" altLang="zh-TW" sz="2000" dirty="0" smtClean="0"/>
              <a:t>AXI4</a:t>
            </a:r>
            <a:r>
              <a:rPr lang="zh-TW" altLang="en-US" sz="2000" dirty="0" smtClean="0"/>
              <a:t>所需的從寫入響應握手依賴性。</a:t>
            </a:r>
            <a:endParaRPr lang="en-US" altLang="zh-TW" sz="2000" dirty="0" smtClean="0"/>
          </a:p>
          <a:p>
            <a:pPr>
              <a:buFont typeface="Wingdings" panose="05000000000000000000" pitchFamily="2" charset="2"/>
              <a:buChar char="l"/>
            </a:pPr>
            <a:r>
              <a:rPr lang="zh-TW" altLang="en-US" sz="2000" dirty="0" smtClean="0"/>
              <a:t>圖</a:t>
            </a:r>
            <a:r>
              <a:rPr lang="en-US" altLang="zh-TW" sz="2000" dirty="0" smtClean="0"/>
              <a:t>A3-7</a:t>
            </a:r>
            <a:r>
              <a:rPr lang="zh-TW" altLang="en-US" sz="2000" dirty="0" smtClean="0"/>
              <a:t>總結了</a:t>
            </a:r>
            <a:r>
              <a:rPr lang="en-US" altLang="zh-TW" sz="2000" dirty="0" smtClean="0"/>
              <a:t>AXI4</a:t>
            </a:r>
            <a:r>
              <a:rPr lang="zh-TW" altLang="en-US" sz="2000" dirty="0" smtClean="0"/>
              <a:t>從機寫響應握手依賴性。這些依賴關係是：</a:t>
            </a:r>
          </a:p>
          <a:p>
            <a:pPr marL="0" indent="0">
              <a:buNone/>
            </a:pPr>
            <a:endParaRPr lang="zh-TW" altLang="en-US" sz="2000" dirty="0"/>
          </a:p>
        </p:txBody>
      </p:sp>
      <p:pic>
        <p:nvPicPr>
          <p:cNvPr id="8" name="圖片 7"/>
          <p:cNvPicPr>
            <a:picLocks noChangeAspect="1"/>
          </p:cNvPicPr>
          <p:nvPr/>
        </p:nvPicPr>
        <p:blipFill>
          <a:blip r:embed="rId2"/>
          <a:stretch>
            <a:fillRect/>
          </a:stretch>
        </p:blipFill>
        <p:spPr>
          <a:xfrm>
            <a:off x="7218947" y="4582197"/>
            <a:ext cx="4973052" cy="2275803"/>
          </a:xfrm>
          <a:prstGeom prst="rect">
            <a:avLst/>
          </a:prstGeom>
        </p:spPr>
      </p:pic>
    </p:spTree>
    <p:extLst>
      <p:ext uri="{BB962C8B-B14F-4D97-AF65-F5344CB8AC3E}">
        <p14:creationId xmlns:p14="http://schemas.microsoft.com/office/powerpoint/2010/main" val="104875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AXI4 write response dependency</a:t>
            </a:r>
            <a:endParaRPr lang="zh-TW" altLang="en-US" dirty="0"/>
          </a:p>
        </p:txBody>
      </p:sp>
      <p:sp>
        <p:nvSpPr>
          <p:cNvPr id="3" name="內容版面配置區 2"/>
          <p:cNvSpPr>
            <a:spLocks noGrp="1"/>
          </p:cNvSpPr>
          <p:nvPr>
            <p:ph idx="1"/>
          </p:nvPr>
        </p:nvSpPr>
        <p:spPr>
          <a:xfrm>
            <a:off x="838200" y="1825625"/>
            <a:ext cx="8594558" cy="4351338"/>
          </a:xfrm>
        </p:spPr>
        <p:txBody>
          <a:bodyPr>
            <a:noAutofit/>
          </a:bodyPr>
          <a:lstStyle/>
          <a:p>
            <a:pPr>
              <a:buFont typeface="Wingdings" panose="05000000000000000000" pitchFamily="2" charset="2"/>
              <a:buChar char="l"/>
            </a:pPr>
            <a:r>
              <a:rPr lang="zh-TW" altLang="en-US" sz="1800" dirty="0" smtClean="0"/>
              <a:t>在豎立</a:t>
            </a:r>
            <a:r>
              <a:rPr lang="en-US" altLang="zh-TW" sz="1800" dirty="0" smtClean="0"/>
              <a:t>AWVALID</a:t>
            </a:r>
            <a:r>
              <a:rPr lang="zh-TW" altLang="en-US" sz="1800" dirty="0" smtClean="0"/>
              <a:t>或</a:t>
            </a:r>
            <a:r>
              <a:rPr lang="en-US" altLang="zh-TW" sz="1800" dirty="0" smtClean="0"/>
              <a:t>WVALID</a:t>
            </a:r>
            <a:r>
              <a:rPr lang="zh-TW" altLang="en-US" sz="1800" dirty="0" smtClean="0"/>
              <a:t>之前，</a:t>
            </a:r>
            <a:r>
              <a:rPr lang="en-US" altLang="zh-TW" sz="1800" dirty="0" smtClean="0"/>
              <a:t>Master</a:t>
            </a:r>
            <a:r>
              <a:rPr lang="zh-TW" altLang="en-US" sz="1800" dirty="0" smtClean="0"/>
              <a:t>不能等待</a:t>
            </a:r>
            <a:r>
              <a:rPr lang="en-US" altLang="zh-TW" sz="1800" dirty="0" smtClean="0"/>
              <a:t>Slave</a:t>
            </a:r>
            <a:r>
              <a:rPr lang="zh-TW" altLang="en-US" sz="1800" dirty="0" smtClean="0"/>
              <a:t>豎立</a:t>
            </a:r>
            <a:r>
              <a:rPr lang="en-US" altLang="zh-TW" sz="1800" dirty="0" smtClean="0"/>
              <a:t>AWREADY</a:t>
            </a:r>
            <a:r>
              <a:rPr lang="zh-TW" altLang="en-US" sz="1800" dirty="0" smtClean="0"/>
              <a:t>或</a:t>
            </a:r>
            <a:r>
              <a:rPr lang="en-US" altLang="zh-TW" sz="1800" dirty="0" smtClean="0"/>
              <a:t>WREADY </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AWREADY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AWREADY</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WREADY</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 </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必須等待</a:t>
            </a:r>
            <a:r>
              <a:rPr lang="en-US" altLang="zh-TW" sz="1800" dirty="0" smtClean="0">
                <a:solidFill>
                  <a:srgbClr val="FF0000"/>
                </a:solidFill>
              </a:rPr>
              <a:t>AWVALID</a:t>
            </a:r>
            <a:r>
              <a:rPr lang="zh-TW" altLang="en-US" sz="1800" dirty="0" smtClean="0">
                <a:solidFill>
                  <a:srgbClr val="FF0000"/>
                </a:solidFill>
              </a:rPr>
              <a:t>，</a:t>
            </a:r>
            <a:r>
              <a:rPr lang="en-US" altLang="zh-TW" sz="1800" dirty="0" smtClean="0">
                <a:solidFill>
                  <a:srgbClr val="FF0000"/>
                </a:solidFill>
              </a:rPr>
              <a:t>AWREADY</a:t>
            </a:r>
            <a:r>
              <a:rPr lang="zh-TW" altLang="en-US" sz="1800" dirty="0" smtClean="0">
                <a:solidFill>
                  <a:srgbClr val="FF0000"/>
                </a:solidFill>
              </a:rPr>
              <a:t>，</a:t>
            </a:r>
            <a:r>
              <a:rPr lang="en-US" altLang="zh-TW" sz="1800" dirty="0" smtClean="0">
                <a:solidFill>
                  <a:srgbClr val="FF0000"/>
                </a:solidFill>
              </a:rPr>
              <a:t>WVALID</a:t>
            </a:r>
            <a:r>
              <a:rPr lang="zh-TW" altLang="en-US" sz="1800" dirty="0" smtClean="0">
                <a:solidFill>
                  <a:srgbClr val="FF0000"/>
                </a:solidFill>
              </a:rPr>
              <a:t>和</a:t>
            </a:r>
            <a:r>
              <a:rPr lang="en-US" altLang="zh-TW" sz="1800" dirty="0" smtClean="0">
                <a:solidFill>
                  <a:srgbClr val="FF0000"/>
                </a:solidFill>
              </a:rPr>
              <a:t>WREADY</a:t>
            </a:r>
            <a:r>
              <a:rPr lang="zh-TW" altLang="en-US" sz="1800" dirty="0" smtClean="0">
                <a:solidFill>
                  <a:srgbClr val="FF0000"/>
                </a:solidFill>
              </a:rPr>
              <a:t>被豎立</a:t>
            </a:r>
            <a:r>
              <a:rPr lang="en-US" altLang="zh-TW" sz="1800" dirty="0" smtClean="0">
                <a:solidFill>
                  <a:srgbClr val="FF0000"/>
                </a:solidFill>
              </a:rPr>
              <a:t>; Slave</a:t>
            </a:r>
            <a:r>
              <a:rPr lang="zh-TW" altLang="en-US" sz="1800" dirty="0" smtClean="0">
                <a:solidFill>
                  <a:srgbClr val="FF0000"/>
                </a:solidFill>
              </a:rPr>
              <a:t>還必須在豎立</a:t>
            </a:r>
            <a:r>
              <a:rPr lang="en-US" altLang="zh-TW" sz="1800" dirty="0" smtClean="0">
                <a:solidFill>
                  <a:srgbClr val="FF0000"/>
                </a:solidFill>
              </a:rPr>
              <a:t>BVALID</a:t>
            </a:r>
            <a:r>
              <a:rPr lang="zh-TW" altLang="en-US" sz="1800" dirty="0" smtClean="0">
                <a:solidFill>
                  <a:srgbClr val="FF0000"/>
                </a:solidFill>
              </a:rPr>
              <a:t>之前等待</a:t>
            </a:r>
            <a:r>
              <a:rPr lang="en-US" altLang="zh-TW" sz="1800" dirty="0" smtClean="0">
                <a:solidFill>
                  <a:srgbClr val="FF0000"/>
                </a:solidFill>
              </a:rPr>
              <a:t>WLAST</a:t>
            </a:r>
            <a:r>
              <a:rPr lang="zh-TW" altLang="en-US" sz="1800" dirty="0" smtClean="0">
                <a:solidFill>
                  <a:srgbClr val="FF0000"/>
                </a:solidFill>
              </a:rPr>
              <a:t>被豎立，因為寫入響應</a:t>
            </a:r>
            <a:r>
              <a:rPr lang="en-US" altLang="zh-TW" sz="1800" dirty="0" smtClean="0">
                <a:solidFill>
                  <a:srgbClr val="FF0000"/>
                </a:solidFill>
              </a:rPr>
              <a:t>BRESP</a:t>
            </a:r>
            <a:r>
              <a:rPr lang="zh-TW" altLang="en-US" sz="1800" dirty="0" smtClean="0">
                <a:solidFill>
                  <a:srgbClr val="FF0000"/>
                </a:solidFill>
              </a:rPr>
              <a:t>必須僅在寫入事務的最後一次數據傳輸之後發出信號</a:t>
            </a:r>
            <a:r>
              <a:rPr lang="en-US" altLang="zh-TW" sz="1800" dirty="0" smtClean="0">
                <a:solidFill>
                  <a:srgbClr val="FF0000"/>
                </a:solidFill>
              </a:rPr>
              <a:t>•</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不得等待</a:t>
            </a:r>
            <a:r>
              <a:rPr lang="en-US" altLang="zh-TW" sz="1800" dirty="0" smtClean="0">
                <a:solidFill>
                  <a:srgbClr val="FF0000"/>
                </a:solidFill>
              </a:rPr>
              <a:t>Master</a:t>
            </a:r>
            <a:r>
              <a:rPr lang="zh-TW" altLang="en-US" sz="1800" dirty="0" smtClean="0">
                <a:solidFill>
                  <a:srgbClr val="FF0000"/>
                </a:solidFill>
              </a:rPr>
              <a:t>豎立</a:t>
            </a:r>
            <a:r>
              <a:rPr lang="en-US" altLang="zh-TW" sz="1800" dirty="0" smtClean="0">
                <a:solidFill>
                  <a:srgbClr val="FF0000"/>
                </a:solidFill>
              </a:rPr>
              <a:t>BREADY</a:t>
            </a:r>
            <a:r>
              <a:rPr lang="zh-TW" altLang="en-US" sz="1800" dirty="0" smtClean="0">
                <a:solidFill>
                  <a:srgbClr val="FF0000"/>
                </a:solidFill>
              </a:rPr>
              <a:t> 。</a:t>
            </a:r>
            <a:endParaRPr lang="en-US" altLang="zh-TW" sz="1800" dirty="0" smtClean="0">
              <a:solidFill>
                <a:srgbClr val="FF0000"/>
              </a:solidFill>
            </a:endParaRPr>
          </a:p>
          <a:p>
            <a:pPr>
              <a:buFont typeface="Wingdings" panose="05000000000000000000" pitchFamily="2" charset="2"/>
              <a:buChar char="l"/>
            </a:pPr>
            <a:r>
              <a:rPr lang="en-US" altLang="zh-TW" sz="1800" dirty="0" smtClean="0"/>
              <a:t>Master</a:t>
            </a:r>
            <a:r>
              <a:rPr lang="zh-TW" altLang="en-US" sz="1800" dirty="0" smtClean="0"/>
              <a:t>在豎立</a:t>
            </a:r>
            <a:r>
              <a:rPr lang="en-US" altLang="zh-TW" sz="1800" dirty="0" smtClean="0"/>
              <a:t>BREADY</a:t>
            </a:r>
            <a:r>
              <a:rPr lang="zh-TW" altLang="en-US" sz="1800" dirty="0" smtClean="0"/>
              <a:t>之前可以等待</a:t>
            </a:r>
            <a:r>
              <a:rPr lang="en-US" altLang="zh-TW" sz="1800" dirty="0" smtClean="0"/>
              <a:t>BVALID</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BREADY</a:t>
            </a:r>
            <a:r>
              <a:rPr lang="zh-TW" altLang="en-US" sz="1800" dirty="0" smtClean="0"/>
              <a:t>之前，</a:t>
            </a:r>
            <a:r>
              <a:rPr lang="en-US" altLang="zh-TW" sz="1800" dirty="0" smtClean="0"/>
              <a:t>Master</a:t>
            </a:r>
            <a:r>
              <a:rPr lang="zh-TW" altLang="en-US" sz="1800" dirty="0" smtClean="0"/>
              <a:t>可以等待</a:t>
            </a:r>
            <a:r>
              <a:rPr lang="en-US" altLang="zh-TW" sz="1800" dirty="0" smtClean="0"/>
              <a:t>BVALID </a:t>
            </a:r>
            <a:r>
              <a:rPr lang="zh-TW" altLang="en-US" sz="1800" dirty="0" smtClean="0"/>
              <a:t>。</a:t>
            </a:r>
            <a:endParaRPr lang="en-US" altLang="zh-TW" dirty="0"/>
          </a:p>
          <a:p>
            <a:pPr>
              <a:buFont typeface="Wingdings" panose="05000000000000000000" pitchFamily="2" charset="2"/>
              <a:buChar char="l"/>
            </a:pPr>
            <a:r>
              <a:rPr lang="zh-TW" altLang="en-US" sz="1800" dirty="0" smtClean="0"/>
              <a:t>在豎立</a:t>
            </a:r>
            <a:r>
              <a:rPr lang="en-US" altLang="zh-TW" sz="1800" dirty="0" smtClean="0"/>
              <a:t>BVALID</a:t>
            </a:r>
            <a:r>
              <a:rPr lang="zh-TW" altLang="en-US" sz="1800" dirty="0"/>
              <a:t>之前，</a:t>
            </a:r>
            <a:r>
              <a:rPr lang="en-US" altLang="zh-TW" sz="1800" dirty="0"/>
              <a:t>Master</a:t>
            </a:r>
            <a:r>
              <a:rPr lang="zh-TW" altLang="en-US" sz="1800" dirty="0" smtClean="0"/>
              <a:t>可以豎立</a:t>
            </a:r>
            <a:r>
              <a:rPr lang="en-US" altLang="zh-TW" sz="1800" dirty="0" smtClean="0"/>
              <a:t>BREADY</a:t>
            </a:r>
            <a:r>
              <a:rPr lang="zh-TW" altLang="en-US" sz="1800" dirty="0"/>
              <a:t>。</a:t>
            </a:r>
            <a:endParaRPr lang="en-US" altLang="zh-TW" sz="1800" dirty="0"/>
          </a:p>
          <a:p>
            <a:pPr marL="0" indent="0">
              <a:buNone/>
            </a:pPr>
            <a:endParaRPr lang="zh-TW" altLang="en-US" sz="1800" dirty="0" smtClean="0"/>
          </a:p>
        </p:txBody>
      </p:sp>
      <p:pic>
        <p:nvPicPr>
          <p:cNvPr id="6" name="圖片 5"/>
          <p:cNvPicPr>
            <a:picLocks noChangeAspect="1"/>
          </p:cNvPicPr>
          <p:nvPr/>
        </p:nvPicPr>
        <p:blipFill>
          <a:blip r:embed="rId2"/>
          <a:stretch>
            <a:fillRect/>
          </a:stretch>
        </p:blipFill>
        <p:spPr>
          <a:xfrm>
            <a:off x="7429501" y="4678553"/>
            <a:ext cx="4762498" cy="2179447"/>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4155807795"/>
              </p:ext>
            </p:extLst>
          </p:nvPr>
        </p:nvGraphicFramePr>
        <p:xfrm>
          <a:off x="9432758" y="0"/>
          <a:ext cx="2759242" cy="2595880"/>
        </p:xfrm>
        <a:graphic>
          <a:graphicData uri="http://schemas.openxmlformats.org/drawingml/2006/table">
            <a:tbl>
              <a:tblPr firstRow="1" bandRow="1">
                <a:tableStyleId>{3B4B98B0-60AC-42C2-AFA5-B58CD77FA1E5}</a:tableStyleId>
              </a:tblPr>
              <a:tblGrid>
                <a:gridCol w="1379621">
                  <a:extLst>
                    <a:ext uri="{9D8B030D-6E8A-4147-A177-3AD203B41FA5}">
                      <a16:colId xmlns:a16="http://schemas.microsoft.com/office/drawing/2014/main" val="3993825717"/>
                    </a:ext>
                  </a:extLst>
                </a:gridCol>
                <a:gridCol w="1379621">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r h="370840">
                <a:tc>
                  <a:txBody>
                    <a:bodyPr/>
                    <a:lstStyle/>
                    <a:p>
                      <a:r>
                        <a:rPr lang="en-US" altLang="zh-TW" sz="1800" dirty="0" smtClean="0"/>
                        <a:t>BVALID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798614"/>
                  </a:ext>
                </a:extLst>
              </a:tr>
              <a:tr h="370840">
                <a:tc>
                  <a:txBody>
                    <a:bodyPr/>
                    <a:lstStyle/>
                    <a:p>
                      <a:r>
                        <a:rPr lang="en-US" altLang="zh-TW" sz="1800" dirty="0" smtClean="0"/>
                        <a:t>BREADY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55053"/>
                  </a:ext>
                </a:extLst>
              </a:tr>
            </a:tbl>
          </a:graphicData>
        </a:graphic>
      </p:graphicFrame>
    </p:spTree>
    <p:extLst>
      <p:ext uri="{BB962C8B-B14F-4D97-AF65-F5344CB8AC3E}">
        <p14:creationId xmlns:p14="http://schemas.microsoft.com/office/powerpoint/2010/main" val="351528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Handshake process</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199" y="1825625"/>
            <a:ext cx="10872537" cy="4351338"/>
          </a:xfrm>
        </p:spPr>
        <p:txBody>
          <a:bodyPr/>
          <a:lstStyle/>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五個傳輸通道</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使用相同的</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 / </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並透過 </a:t>
            </a:r>
            <a:r>
              <a:rPr lang="en-US" altLang="zh-TW" dirty="0" err="1" smtClean="0">
                <a:latin typeface="標楷體" panose="03000509000000000000" pitchFamily="65" charset="-120"/>
                <a:ea typeface="標楷體" panose="03000509000000000000" pitchFamily="65" charset="-120"/>
                <a:cs typeface="Times New Roman" panose="02020603050405020304" pitchFamily="18" charset="0"/>
              </a:rPr>
              <a:t>HandShake</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過程</a:t>
            </a:r>
            <a:r>
              <a:rPr lang="zh-TW" altLang="en-US" dirty="0">
                <a:latin typeface="標楷體" panose="03000509000000000000" pitchFamily="65" charset="-120"/>
                <a:ea typeface="標楷體" panose="03000509000000000000" pitchFamily="65" charset="-120"/>
                <a:cs typeface="Times New Roman" panose="02020603050405020304" pitchFamily="18" charset="0"/>
              </a:rPr>
              <a:t>來傳輸</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地址、數據</a:t>
            </a:r>
            <a:r>
              <a:rPr lang="zh-TW" altLang="en-US" dirty="0">
                <a:latin typeface="標楷體" panose="03000509000000000000" pitchFamily="65" charset="-120"/>
                <a:ea typeface="標楷體" panose="03000509000000000000" pitchFamily="65" charset="-120"/>
                <a:cs typeface="Times New Roman" panose="02020603050405020304" pitchFamily="18" charset="0"/>
              </a:rPr>
              <a:t>和控制信息</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這</a:t>
            </a:r>
            <a:r>
              <a:rPr lang="zh-TW" altLang="en-US" dirty="0">
                <a:latin typeface="標楷體" panose="03000509000000000000" pitchFamily="65" charset="-120"/>
                <a:ea typeface="標楷體" panose="03000509000000000000" pitchFamily="65" charset="-120"/>
                <a:cs typeface="Times New Roman" panose="02020603050405020304" pitchFamily="18" charset="0"/>
              </a:rPr>
              <a:t>種</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雙流向控制</a:t>
            </a:r>
            <a:r>
              <a:rPr lang="zh-TW" altLang="en-US" dirty="0">
                <a:latin typeface="標楷體" panose="03000509000000000000" pitchFamily="65" charset="-120"/>
                <a:ea typeface="標楷體" panose="03000509000000000000" pitchFamily="65" charset="-120"/>
                <a:cs typeface="Times New Roman" panose="02020603050405020304" pitchFamily="18" charset="0"/>
              </a:rPr>
              <a:t>機制</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意味</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著</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Master</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和</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Slave</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都可以控制在兩者之間的移動</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的速率</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通訊發送源生成</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信號以指示</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地址</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數據</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或控制信息何時可</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用。 </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發送目標</a:t>
            </a:r>
            <a:r>
              <a:rPr lang="zh-TW" altLang="en-US" dirty="0">
                <a:latin typeface="標楷體" panose="03000509000000000000" pitchFamily="65" charset="-120"/>
                <a:ea typeface="標楷體" panose="03000509000000000000" pitchFamily="65" charset="-120"/>
                <a:cs typeface="Times New Roman" panose="02020603050405020304" pitchFamily="18" charset="0"/>
              </a:rPr>
              <a:t>生成</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信號以指示它可以接受該信息。 </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僅</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當</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和</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信號都為</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HIGH</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時才進行傳輸。</a:t>
            </a:r>
          </a:p>
        </p:txBody>
      </p:sp>
    </p:spTree>
    <p:extLst>
      <p:ext uri="{BB962C8B-B14F-4D97-AF65-F5344CB8AC3E}">
        <p14:creationId xmlns:p14="http://schemas.microsoft.com/office/powerpoint/2010/main" val="27601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Handshake process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before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199" y="1825625"/>
            <a:ext cx="11177337" cy="4351338"/>
          </a:xfrm>
        </p:spPr>
        <p:txBody>
          <a:bodyPr/>
          <a:lstStyle/>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在圖</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A3-2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通訊發送源在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之後顯示地址、數據或控制信息並豎立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信號。</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目標在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之後豎立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信號，並且通訊發送源必須保持其信息穩定。</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傳輸發生在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，此時豎立的訊號被識別。</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2" indent="-342900">
              <a:buFont typeface="Wingdings" panose="05000000000000000000" pitchFamily="2" charset="2"/>
              <a:buChar char="Ø"/>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在豎立</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之前</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允許通訊發送源等待</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p>
          <a:p>
            <a:pPr lvl="2" indent="-342900">
              <a:buFont typeface="Wingdings" panose="05000000000000000000" pitchFamily="2" charset="2"/>
              <a:buChar char="Ø"/>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被豎立，它必須保持有效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，直到</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HandShake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發生，在時脈上升處，</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都被豎立。</a:t>
            </a:r>
          </a:p>
          <a:p>
            <a:pPr marL="0" indent="0">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8592000" y="5021479"/>
            <a:ext cx="3600000" cy="1836521"/>
          </a:xfrm>
          <a:prstGeom prst="rect">
            <a:avLst/>
          </a:prstGeom>
        </p:spPr>
      </p:pic>
    </p:spTree>
    <p:extLst>
      <p:ext uri="{BB962C8B-B14F-4D97-AF65-F5344CB8AC3E}">
        <p14:creationId xmlns:p14="http://schemas.microsoft.com/office/powerpoint/2010/main" val="285492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Handshake process</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before VALID</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在圖</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A3-3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中</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發送目標在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T1</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之後，在地址、數據或控制信息有效之前豎立</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表示它可以接受該信息</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通訊發送源在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T2</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之後呈現信息並豎立</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當</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識別出該豎立時，轉移發生在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在這種情況下，轉移發生在一個循環中。</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lvl="2" indent="-342900">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在</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豎立相應的</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之前，允許目的地等待</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被豎立</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p>
          <a:p>
            <a:pPr lvl="2" indent="-342900">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如果</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豎立了</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，則允許在置位</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之前豎立</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p>
          <a:p>
            <a:pPr marL="0" indent="0">
              <a:buNone/>
            </a:pP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rotWithShape="1">
          <a:blip r:embed="rId2"/>
          <a:srcRect t="6000"/>
          <a:stretch/>
        </p:blipFill>
        <p:spPr>
          <a:xfrm>
            <a:off x="9160042" y="5287396"/>
            <a:ext cx="3060000" cy="1585130"/>
          </a:xfrm>
          <a:prstGeom prst="rect">
            <a:avLst/>
          </a:prstGeom>
        </p:spPr>
      </p:pic>
    </p:spTree>
    <p:extLst>
      <p:ext uri="{BB962C8B-B14F-4D97-AF65-F5344CB8AC3E}">
        <p14:creationId xmlns:p14="http://schemas.microsoft.com/office/powerpoint/2010/main" val="66120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Handshake process</a:t>
            </a:r>
            <a:r>
              <a:rPr lang="zh-TW" altLang="en-US" dirty="0" smtClean="0"/>
              <a:t> </a:t>
            </a:r>
            <a:r>
              <a:rPr lang="en-US" altLang="zh-TW" dirty="0" smtClean="0"/>
              <a:t>:</a:t>
            </a:r>
            <a:r>
              <a:rPr lang="zh-TW" altLang="en-US" dirty="0" smtClean="0"/>
              <a:t> </a:t>
            </a:r>
            <a:r>
              <a:rPr lang="en-US" altLang="zh-TW" dirty="0" smtClean="0"/>
              <a:t>VALID</a:t>
            </a:r>
            <a:r>
              <a:rPr lang="zh-TW" altLang="en-US" dirty="0" smtClean="0"/>
              <a:t> </a:t>
            </a:r>
            <a:r>
              <a:rPr lang="en-US" altLang="zh-TW" dirty="0" smtClean="0"/>
              <a:t>with</a:t>
            </a:r>
            <a:r>
              <a:rPr lang="zh-TW" altLang="en-US" dirty="0" smtClean="0"/>
              <a:t> </a:t>
            </a:r>
            <a:r>
              <a:rPr lang="en-US" altLang="zh-TW" dirty="0" smtClean="0"/>
              <a:t>READY</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在圖</a:t>
            </a:r>
            <a:r>
              <a:rPr lang="en-US" altLang="zh-TW" dirty="0" smtClean="0"/>
              <a:t>A3-4</a:t>
            </a:r>
            <a:r>
              <a:rPr lang="zh-TW" altLang="en-US" dirty="0" smtClean="0"/>
              <a:t>中</a:t>
            </a:r>
            <a:endParaRPr lang="en-US" altLang="zh-TW" dirty="0" smtClean="0"/>
          </a:p>
          <a:p>
            <a:pPr>
              <a:buFont typeface="Wingdings" panose="05000000000000000000" pitchFamily="2" charset="2"/>
              <a:buChar char="l"/>
            </a:pPr>
            <a:r>
              <a:rPr lang="zh-TW" altLang="en-US" dirty="0" smtClean="0"/>
              <a:t>通訊發送源和目的地恰好在</a:t>
            </a:r>
            <a:r>
              <a:rPr lang="en-US" altLang="zh-TW" dirty="0" smtClean="0"/>
              <a:t>T1</a:t>
            </a:r>
            <a:r>
              <a:rPr lang="zh-TW" altLang="en-US" dirty="0" smtClean="0"/>
              <a:t>之後指示它們可以傳輸地址、數據或控制信息。 在這種情況下，</a:t>
            </a:r>
            <a:r>
              <a:rPr lang="zh-TW" altLang="en-US" dirty="0" smtClean="0">
                <a:solidFill>
                  <a:srgbClr val="FF0000"/>
                </a:solidFill>
              </a:rPr>
              <a:t>當可以識別</a:t>
            </a:r>
            <a:r>
              <a:rPr lang="en-US" altLang="zh-TW" dirty="0" smtClean="0">
                <a:solidFill>
                  <a:srgbClr val="FF0000"/>
                </a:solidFill>
              </a:rPr>
              <a:t>VALID</a:t>
            </a:r>
            <a:r>
              <a:rPr lang="zh-TW" altLang="en-US" dirty="0" smtClean="0">
                <a:solidFill>
                  <a:srgbClr val="FF0000"/>
                </a:solidFill>
              </a:rPr>
              <a:t>和</a:t>
            </a:r>
            <a:r>
              <a:rPr lang="en-US" altLang="zh-TW" dirty="0" smtClean="0">
                <a:solidFill>
                  <a:srgbClr val="FF0000"/>
                </a:solidFill>
              </a:rPr>
              <a:t>READY</a:t>
            </a:r>
            <a:r>
              <a:rPr lang="zh-TW" altLang="en-US" dirty="0" smtClean="0">
                <a:solidFill>
                  <a:srgbClr val="FF0000"/>
                </a:solidFill>
              </a:rPr>
              <a:t>的豎立時，傳輸發生在時脈上升</a:t>
            </a:r>
            <a:r>
              <a:rPr lang="zh-TW" altLang="en-US" dirty="0">
                <a:solidFill>
                  <a:srgbClr val="FF0000"/>
                </a:solidFill>
              </a:rPr>
              <a:t>處</a:t>
            </a:r>
            <a:r>
              <a:rPr lang="zh-TW" altLang="en-US" dirty="0" smtClean="0">
                <a:solidFill>
                  <a:srgbClr val="FF0000"/>
                </a:solidFill>
              </a:rPr>
              <a:t>。 這意味著轉移發生在</a:t>
            </a:r>
            <a:r>
              <a:rPr lang="en-US" altLang="zh-TW" dirty="0" smtClean="0">
                <a:solidFill>
                  <a:srgbClr val="FF0000"/>
                </a:solidFill>
              </a:rPr>
              <a:t>T2</a:t>
            </a:r>
            <a:r>
              <a:rPr lang="zh-TW" altLang="en-US" dirty="0" smtClean="0">
                <a:solidFill>
                  <a:srgbClr val="FF0000"/>
                </a:solidFill>
              </a:rPr>
              <a:t>。</a:t>
            </a:r>
            <a:endParaRPr lang="zh-TW" altLang="en-US" dirty="0">
              <a:solidFill>
                <a:srgbClr val="FF0000"/>
              </a:solidFill>
            </a:endParaRPr>
          </a:p>
        </p:txBody>
      </p:sp>
      <p:pic>
        <p:nvPicPr>
          <p:cNvPr id="5" name="圖片 4"/>
          <p:cNvPicPr>
            <a:picLocks noChangeAspect="1"/>
          </p:cNvPicPr>
          <p:nvPr/>
        </p:nvPicPr>
        <p:blipFill>
          <a:blip r:embed="rId2"/>
          <a:stretch>
            <a:fillRect/>
          </a:stretch>
        </p:blipFill>
        <p:spPr>
          <a:xfrm>
            <a:off x="3648075" y="3557588"/>
            <a:ext cx="4895850" cy="2619375"/>
          </a:xfrm>
          <a:prstGeom prst="rect">
            <a:avLst/>
          </a:prstGeom>
        </p:spPr>
      </p:pic>
    </p:spTree>
    <p:extLst>
      <p:ext uri="{BB962C8B-B14F-4D97-AF65-F5344CB8AC3E}">
        <p14:creationId xmlns:p14="http://schemas.microsoft.com/office/powerpoint/2010/main" val="171944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Channel’s Handshake Pair Table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443611" y="2070894"/>
            <a:ext cx="7200000" cy="4691289"/>
          </a:xfrm>
          <a:prstGeom prst="rect">
            <a:avLst/>
          </a:prstGeom>
        </p:spPr>
      </p:pic>
    </p:spTree>
    <p:extLst>
      <p:ext uri="{BB962C8B-B14F-4D97-AF65-F5344CB8AC3E}">
        <p14:creationId xmlns:p14="http://schemas.microsoft.com/office/powerpoint/2010/main" val="313784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address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只有在驅動有效地址和控制信息時</a:t>
            </a:r>
            <a:r>
              <a:rPr lang="zh-TW" altLang="en-US" dirty="0" smtClean="0"/>
              <a:t>，</a:t>
            </a:r>
            <a:r>
              <a:rPr lang="en-US" altLang="zh-TW" dirty="0" smtClean="0"/>
              <a:t>Master</a:t>
            </a:r>
            <a:r>
              <a:rPr lang="zh-TW" altLang="en-US" dirty="0" smtClean="0"/>
              <a:t>才能豎立</a:t>
            </a:r>
            <a:r>
              <a:rPr lang="en-US" altLang="zh-TW" dirty="0" smtClean="0"/>
              <a:t>AWVALID</a:t>
            </a:r>
            <a:r>
              <a:rPr lang="zh-TW" altLang="en-US" dirty="0" smtClean="0"/>
              <a:t>信號。豎立後，</a:t>
            </a:r>
            <a:r>
              <a:rPr lang="en-US" altLang="zh-TW" dirty="0" smtClean="0"/>
              <a:t>AWVALID</a:t>
            </a:r>
            <a:r>
              <a:rPr lang="zh-TW" altLang="en-US" dirty="0" smtClean="0"/>
              <a:t>必須保持豎立狀態，直到</a:t>
            </a:r>
            <a:r>
              <a:rPr lang="en-US" altLang="zh-TW" dirty="0" smtClean="0"/>
              <a:t>Slave</a:t>
            </a:r>
            <a:r>
              <a:rPr lang="zh-TW" altLang="en-US" dirty="0" smtClean="0"/>
              <a:t>豎立</a:t>
            </a:r>
            <a:r>
              <a:rPr lang="en-US" altLang="zh-TW" dirty="0" smtClean="0"/>
              <a:t>AWREADY</a:t>
            </a:r>
            <a:r>
              <a:rPr lang="zh-TW" altLang="en-US" dirty="0" smtClean="0"/>
              <a:t>後的時</a:t>
            </a:r>
            <a:r>
              <a:rPr lang="zh-TW" altLang="en-US" dirty="0"/>
              <a:t>脈</a:t>
            </a:r>
            <a:r>
              <a:rPr lang="zh-TW" altLang="en-US" dirty="0" smtClean="0"/>
              <a:t>上升處</a:t>
            </a:r>
            <a:r>
              <a:rPr lang="en-US" altLang="zh-TW" dirty="0" smtClean="0"/>
              <a:t>(READY</a:t>
            </a:r>
            <a:r>
              <a:rPr lang="zh-TW" altLang="en-US" dirty="0" smtClean="0"/>
              <a:t> </a:t>
            </a:r>
            <a:r>
              <a:rPr lang="en-US" altLang="zh-TW" dirty="0" smtClean="0"/>
              <a:t>before VALID)</a:t>
            </a:r>
            <a:r>
              <a:rPr lang="zh-TW" altLang="en-US" dirty="0" smtClean="0"/>
              <a:t>。</a:t>
            </a:r>
          </a:p>
          <a:p>
            <a:pPr>
              <a:buFont typeface="Wingdings" panose="05000000000000000000" pitchFamily="2" charset="2"/>
              <a:buChar char="l"/>
            </a:pPr>
            <a:r>
              <a:rPr lang="en-US" altLang="zh-TW" dirty="0" smtClean="0"/>
              <a:t>AWREADY</a:t>
            </a:r>
            <a:r>
              <a:rPr lang="zh-TW" altLang="en-US" dirty="0" smtClean="0"/>
              <a:t>的默認狀態可以是</a:t>
            </a:r>
            <a:r>
              <a:rPr lang="en-US" altLang="zh-TW" dirty="0" smtClean="0"/>
              <a:t>HIGH</a:t>
            </a:r>
            <a:r>
              <a:rPr lang="zh-TW" altLang="en-US" dirty="0" smtClean="0"/>
              <a:t>或</a:t>
            </a:r>
            <a:r>
              <a:rPr lang="en-US" altLang="zh-TW" dirty="0" smtClean="0"/>
              <a:t>LOW</a:t>
            </a:r>
            <a:r>
              <a:rPr lang="zh-TW" altLang="en-US" dirty="0" smtClean="0"/>
              <a:t>。 </a:t>
            </a:r>
            <a:r>
              <a:rPr lang="zh-TW" altLang="en-US" dirty="0" smtClean="0">
                <a:solidFill>
                  <a:srgbClr val="FF0000"/>
                </a:solidFill>
              </a:rPr>
              <a:t>該規範建議默認狀態為</a:t>
            </a:r>
            <a:r>
              <a:rPr lang="en-US" altLang="zh-TW" dirty="0" smtClean="0">
                <a:solidFill>
                  <a:srgbClr val="FF0000"/>
                </a:solidFill>
              </a:rPr>
              <a:t>HIGH</a:t>
            </a:r>
            <a:r>
              <a:rPr lang="zh-TW" altLang="en-US" dirty="0" smtClean="0">
                <a:solidFill>
                  <a:srgbClr val="FF0000"/>
                </a:solidFill>
              </a:rPr>
              <a:t>。 當</a:t>
            </a:r>
            <a:r>
              <a:rPr lang="en-US" altLang="zh-TW" dirty="0" smtClean="0">
                <a:solidFill>
                  <a:srgbClr val="FF0000"/>
                </a:solidFill>
              </a:rPr>
              <a:t>AWREADY</a:t>
            </a:r>
            <a:r>
              <a:rPr lang="zh-TW" altLang="en-US" dirty="0" smtClean="0">
                <a:solidFill>
                  <a:srgbClr val="FF0000"/>
                </a:solidFill>
              </a:rPr>
              <a:t>為</a:t>
            </a:r>
            <a:r>
              <a:rPr lang="en-US" altLang="zh-TW" dirty="0" smtClean="0">
                <a:solidFill>
                  <a:srgbClr val="FF0000"/>
                </a:solidFill>
              </a:rPr>
              <a:t>HIGH</a:t>
            </a:r>
            <a:r>
              <a:rPr lang="zh-TW" altLang="en-US" dirty="0" smtClean="0">
                <a:solidFill>
                  <a:srgbClr val="FF0000"/>
                </a:solidFill>
              </a:rPr>
              <a:t>時，</a:t>
            </a:r>
            <a:r>
              <a:rPr lang="en-US" altLang="zh-TW" dirty="0" smtClean="0">
                <a:solidFill>
                  <a:srgbClr val="FF0000"/>
                </a:solidFill>
              </a:rPr>
              <a:t>Slave</a:t>
            </a:r>
            <a:r>
              <a:rPr lang="zh-TW" altLang="en-US" dirty="0" smtClean="0">
                <a:solidFill>
                  <a:srgbClr val="FF0000"/>
                </a:solidFill>
              </a:rPr>
              <a:t>必須能夠接受提供給它的任何有效地址。</a:t>
            </a:r>
            <a:endParaRPr lang="en-US" altLang="zh-TW" dirty="0" smtClean="0">
              <a:solidFill>
                <a:srgbClr val="FF0000"/>
              </a:solidFill>
            </a:endParaRPr>
          </a:p>
          <a:p>
            <a:pPr marL="0" indent="0">
              <a:buNone/>
            </a:pPr>
            <a:r>
              <a:rPr lang="zh-TW" altLang="en-US" dirty="0" smtClean="0"/>
              <a:t>注意</a:t>
            </a:r>
          </a:p>
          <a:p>
            <a:pPr marL="598932" lvl="1">
              <a:buFont typeface="Wingdings" panose="05000000000000000000" pitchFamily="2" charset="2"/>
              <a:buChar char="Ø"/>
            </a:pPr>
            <a:r>
              <a:rPr lang="zh-TW" altLang="en-US" dirty="0" smtClean="0"/>
              <a:t>  此規範不建議使用</a:t>
            </a:r>
            <a:r>
              <a:rPr lang="en-US" altLang="zh-TW" dirty="0" smtClean="0"/>
              <a:t>LOW</a:t>
            </a:r>
            <a:r>
              <a:rPr lang="zh-TW" altLang="en-US" dirty="0" smtClean="0"/>
              <a:t>的默認</a:t>
            </a:r>
            <a:r>
              <a:rPr lang="en-US" altLang="zh-TW" dirty="0" smtClean="0"/>
              <a:t>AWREADY</a:t>
            </a:r>
            <a:r>
              <a:rPr lang="zh-TW" altLang="en-US" dirty="0" smtClean="0"/>
              <a:t>狀態，因為它強制傳輸至少需要兩個週期，一個用於豎立</a:t>
            </a:r>
            <a:r>
              <a:rPr lang="en-US" altLang="zh-TW" dirty="0" smtClean="0"/>
              <a:t>AWVALID</a:t>
            </a:r>
            <a:r>
              <a:rPr lang="zh-TW" altLang="en-US" dirty="0" smtClean="0"/>
              <a:t>，另一個豎立用於豎立</a:t>
            </a:r>
            <a:r>
              <a:rPr lang="en-US" altLang="zh-TW" dirty="0" smtClean="0"/>
              <a:t>AWREADY</a:t>
            </a:r>
            <a:r>
              <a:rPr lang="zh-TW" altLang="en-US" dirty="0" smtClean="0"/>
              <a:t>。</a:t>
            </a:r>
            <a:endParaRPr lang="zh-TW" altLang="en-US" dirty="0"/>
          </a:p>
        </p:txBody>
      </p:sp>
    </p:spTree>
    <p:extLst>
      <p:ext uri="{BB962C8B-B14F-4D97-AF65-F5344CB8AC3E}">
        <p14:creationId xmlns:p14="http://schemas.microsoft.com/office/powerpoint/2010/main" val="4233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address channel</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2095500"/>
            <a:ext cx="12058650" cy="4095750"/>
          </a:xfrm>
          <a:prstGeom prst="rect">
            <a:avLst/>
          </a:prstGeom>
        </p:spPr>
      </p:pic>
    </p:spTree>
    <p:extLst>
      <p:ext uri="{BB962C8B-B14F-4D97-AF65-F5344CB8AC3E}">
        <p14:creationId xmlns:p14="http://schemas.microsoft.com/office/powerpoint/2010/main" val="3078958482"/>
      </p:ext>
    </p:extLst>
  </p:cSld>
  <p:clrMapOvr>
    <a:masterClrMapping/>
  </p:clrMapOvr>
</p:sld>
</file>

<file path=ppt/theme/theme1.xml><?xml version="1.0" encoding="utf-8"?>
<a:theme xmlns:a="http://schemas.openxmlformats.org/drawingml/2006/main" name="都會">
  <a:themeElements>
    <a:clrScheme name="都會">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都會">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會">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大都會</Template>
  <TotalTime>2574</TotalTime>
  <Words>1471</Words>
  <Application>Microsoft Office PowerPoint</Application>
  <PresentationFormat>寬螢幕</PresentationFormat>
  <Paragraphs>144</Paragraphs>
  <Slides>22</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22</vt:i4>
      </vt:variant>
    </vt:vector>
  </HeadingPairs>
  <TitlesOfParts>
    <vt:vector size="30" baseType="lpstr">
      <vt:lpstr>新細明體</vt:lpstr>
      <vt:lpstr>標楷體</vt:lpstr>
      <vt:lpstr>Arial</vt:lpstr>
      <vt:lpstr>Calibri Light</vt:lpstr>
      <vt:lpstr>Times New Roman</vt:lpstr>
      <vt:lpstr>Wingdings</vt:lpstr>
      <vt:lpstr>都會</vt:lpstr>
      <vt:lpstr>封裝程式殼層物件</vt:lpstr>
      <vt:lpstr>SoC HW3 AXI Protocol – Read and Write Process</vt:lpstr>
      <vt:lpstr>Outline</vt:lpstr>
      <vt:lpstr>Handshake process</vt:lpstr>
      <vt:lpstr>Handshake process : VALID before READY</vt:lpstr>
      <vt:lpstr>Handshake process : READY before VALID</vt:lpstr>
      <vt:lpstr>Handshake process : VALID with READY</vt:lpstr>
      <vt:lpstr>Channel’s Handshake Pair Table</vt:lpstr>
      <vt:lpstr>Write address channel</vt:lpstr>
      <vt:lpstr>Write address channel</vt:lpstr>
      <vt:lpstr>Write data channel</vt:lpstr>
      <vt:lpstr>Write data channel</vt:lpstr>
      <vt:lpstr>Write response channel</vt:lpstr>
      <vt:lpstr>Write response channel</vt:lpstr>
      <vt:lpstr>Read address channel</vt:lpstr>
      <vt:lpstr>Read address channel</vt:lpstr>
      <vt:lpstr>Read data channel</vt:lpstr>
      <vt:lpstr>Read data channel</vt:lpstr>
      <vt:lpstr>Handshake dependencies </vt:lpstr>
      <vt:lpstr>Read transaction dependencies</vt:lpstr>
      <vt:lpstr>Write transaction dependencies</vt:lpstr>
      <vt:lpstr>AXI4 write response dependency</vt:lpstr>
      <vt:lpstr>AXI4 write response dependency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HW3</dc:title>
  <dc:creator>豐瑞 楊</dc:creator>
  <cp:lastModifiedBy>豐瑞 楊</cp:lastModifiedBy>
  <cp:revision>44</cp:revision>
  <dcterms:created xsi:type="dcterms:W3CDTF">2019-05-06T08:52:17Z</dcterms:created>
  <dcterms:modified xsi:type="dcterms:W3CDTF">2019-05-18T11:17:37Z</dcterms:modified>
</cp:coreProperties>
</file>