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2" r:id="rId7"/>
    <p:sldId id="264" r:id="rId8"/>
    <p:sldId id="260" r:id="rId9"/>
    <p:sldId id="261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3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f67dfbda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f67dfbda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67dfbda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67dfbda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Projeto Integrado de Visão Computacional e Inteligência Artificial</a:t>
            </a:r>
            <a:br>
              <a:rPr lang="pt-BR" b="1"/>
            </a:b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Felipe Porto Caldeira do Nascimento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Alexandre Henning Wahl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Anthonny Leonardo Amarante de Camargo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William Felipe Coscodai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Gabriell Zappelini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Tecnologias utilizadas</a:t>
            </a:r>
            <a:endParaRPr/>
          </a:p>
        </p:txBody>
      </p:sp>
      <p:pic>
        <p:nvPicPr>
          <p:cNvPr id="91" name="Google Shape;91;p14" descr="Learning PyTorch: The Basic Program Structure | by Dagang Wei | Medium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3041" y="2456579"/>
            <a:ext cx="4320487" cy="2160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 descr="numpy · PyPI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84823" y="2822326"/>
            <a:ext cx="319087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 descr="OpenCV – Wikipédia, a enciclopédia livr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91599" y="2043953"/>
            <a:ext cx="2092959" cy="2770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Filtros aplicados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Equalização de Gaussian Blur (Desfoque)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/>
              <a:t>→ Suaviza a imagem, reduzindo ruídos e detalhes finos.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/>
              <a:t>Exemplo: interessante usar blur antes de aplicar Sobel ou Canny para reduzir ruídos e obter bordas mais limpas.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Sharpen (Nitidez)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/>
              <a:t>→ Realça contornos e detalhes, tornando a imagem mais nítida.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/>
              <a:t>Exemplo: usar sharpen para destacar detalhes antes de aplicar detecção de objetos ou para melhorar a visibilidade de texturas.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Equalização de histograma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/>
              <a:t>→ Melhora o contraste, realçando áreas escuras e claras.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/>
              <a:t>Exemplo: aplicar equalização para facilitar a segmentação de regiões de interesse em imagens médicas ou satélite.</a:t>
            </a:r>
            <a:endParaRPr sz="1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Resize (Redimensionamento)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/>
              <a:t>→ Ajusta o tamanho da imagem, mantendo ou não a proporção.</a:t>
            </a: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pt-BR" sz="1600"/>
              <a:t>Exemplo: importante para normalizar imagens de diferentes resoluções antes de alimentar redes neurais ou outros algoritmos de aprendizado.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pt-BR" sz="4200" dirty="0"/>
              <a:t>Técnicas de Detecção utilizadas</a:t>
            </a:r>
            <a:endParaRPr dirty="0"/>
          </a:p>
        </p:txBody>
      </p:sp>
      <p:sp>
        <p:nvSpPr>
          <p:cNvPr id="106" name="Google Shape;106;p16"/>
          <p:cNvSpPr txBox="1"/>
          <p:nvPr/>
        </p:nvSpPr>
        <p:spPr>
          <a:xfrm>
            <a:off x="838201" y="1442282"/>
            <a:ext cx="448523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pt-BR" sz="3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hresholding</a:t>
            </a:r>
            <a:r>
              <a:rPr lang="pt-BR" sz="32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048CD47-E100-4B9B-3C23-5BCEC8907061}"/>
              </a:ext>
            </a:extLst>
          </p:cNvPr>
          <p:cNvSpPr txBox="1"/>
          <p:nvPr/>
        </p:nvSpPr>
        <p:spPr>
          <a:xfrm>
            <a:off x="914399" y="2399168"/>
            <a:ext cx="4409039" cy="4253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É um processo de conversão de uma imagem em escala de cinza para uma imagem binária.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Definição de todos os pixels com intensidades inferiores a p como zero (preto) e todos os pixels com intensidades superiores a p como 255 (branco).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Comumente utilizado para segmentar objetos ou áreas específicas de uma imagem, facilitando a sua análise e extração de informações relevantes.</a:t>
            </a:r>
          </a:p>
          <a:p>
            <a:pPr>
              <a:lnSpc>
                <a:spcPct val="150000"/>
              </a:lnSpc>
            </a:pPr>
            <a:endParaRPr lang="pt-BR" dirty="0"/>
          </a:p>
        </p:txBody>
      </p:sp>
      <p:sp>
        <p:nvSpPr>
          <p:cNvPr id="4" name="Google Shape;106;p16">
            <a:extLst>
              <a:ext uri="{FF2B5EF4-FFF2-40B4-BE49-F238E27FC236}">
                <a16:creationId xmlns:a16="http://schemas.microsoft.com/office/drawing/2014/main" id="{20ECB47D-7E67-C249-9672-2894FC9EB892}"/>
              </a:ext>
            </a:extLst>
          </p:cNvPr>
          <p:cNvSpPr txBox="1"/>
          <p:nvPr/>
        </p:nvSpPr>
        <p:spPr>
          <a:xfrm>
            <a:off x="6096000" y="1442281"/>
            <a:ext cx="4485238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pt-BR" sz="3200" b="0" i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hresholding</a:t>
            </a:r>
            <a:r>
              <a:rPr lang="pt-BR" sz="3200" dirty="0"/>
              <a:t> Adap.</a:t>
            </a:r>
            <a:endParaRPr sz="4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7B58B10-E252-BA05-1789-52C16245314E}"/>
              </a:ext>
            </a:extLst>
          </p:cNvPr>
          <p:cNvSpPr txBox="1"/>
          <p:nvPr/>
        </p:nvSpPr>
        <p:spPr>
          <a:xfrm>
            <a:off x="6096000" y="2399167"/>
            <a:ext cx="4409039" cy="3607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Leva em consideração pequenas vizinhanças de pixels e encontra um valor de </a:t>
            </a:r>
            <a:r>
              <a:rPr lang="pt-BR" dirty="0" err="1"/>
              <a:t>threshold</a:t>
            </a:r>
            <a:r>
              <a:rPr lang="pt-BR" dirty="0"/>
              <a:t> ótimo T para cada vizinho.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Permite ajustar o valor de </a:t>
            </a:r>
            <a:r>
              <a:rPr lang="pt-BR" dirty="0" err="1"/>
              <a:t>threshold</a:t>
            </a:r>
            <a:r>
              <a:rPr lang="pt-BR" dirty="0"/>
              <a:t> de forma adaptativa, levando em conta o contexto local de cada pixel.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Especialmente útil quando a imagem exibe variações significativas nas intensidades de pixels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9D395-C272-CC7A-6A53-356A8A71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Thresholding</a:t>
            </a:r>
            <a:r>
              <a:rPr lang="pt-BR" dirty="0"/>
              <a:t> Adaptativo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805E3F-4AF6-7EBA-DD44-29FAAFC0E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28034" cy="4351338"/>
          </a:xfrm>
        </p:spPr>
        <p:txBody>
          <a:bodyPr/>
          <a:lstStyle/>
          <a:p>
            <a:pPr marL="114300" indent="0">
              <a:buNone/>
            </a:pPr>
            <a:r>
              <a:rPr lang="pt-BR" dirty="0"/>
              <a:t>Vantagens</a:t>
            </a:r>
          </a:p>
          <a:p>
            <a:endParaRPr lang="pt-BR" sz="1600" dirty="0"/>
          </a:p>
          <a:p>
            <a:r>
              <a:rPr lang="pt-BR" sz="1600" dirty="0"/>
              <a:t>Melhor em condições de iluminação não uniforme</a:t>
            </a:r>
          </a:p>
          <a:p>
            <a:endParaRPr lang="pt-BR" sz="1600" dirty="0"/>
          </a:p>
          <a:p>
            <a:r>
              <a:rPr lang="pt-BR" sz="1600" dirty="0"/>
              <a:t>Realça detalhes locais</a:t>
            </a:r>
          </a:p>
          <a:p>
            <a:endParaRPr lang="pt-BR" sz="1600" dirty="0"/>
          </a:p>
          <a:p>
            <a:r>
              <a:rPr lang="pt-BR" sz="1600" dirty="0"/>
              <a:t>Mais robusto em imagens complexas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D1B61D0A-61B3-6926-F1F5-6BBB33850481}"/>
              </a:ext>
            </a:extLst>
          </p:cNvPr>
          <p:cNvSpPr txBox="1">
            <a:spLocks/>
          </p:cNvSpPr>
          <p:nvPr/>
        </p:nvSpPr>
        <p:spPr>
          <a:xfrm>
            <a:off x="6225766" y="1825625"/>
            <a:ext cx="512803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pt-BR" dirty="0"/>
              <a:t>Desvantagens </a:t>
            </a:r>
          </a:p>
          <a:p>
            <a:endParaRPr lang="pt-BR" sz="1600" dirty="0"/>
          </a:p>
          <a:p>
            <a:r>
              <a:rPr lang="pt-BR" sz="1600" dirty="0"/>
              <a:t>Maior custo computacional</a:t>
            </a:r>
          </a:p>
          <a:p>
            <a:endParaRPr lang="pt-BR" sz="1600" dirty="0"/>
          </a:p>
          <a:p>
            <a:r>
              <a:rPr lang="pt-BR" sz="1600" dirty="0"/>
              <a:t>Sensível ao tamanho da janela</a:t>
            </a:r>
          </a:p>
          <a:p>
            <a:endParaRPr lang="pt-BR" sz="1600" dirty="0"/>
          </a:p>
          <a:p>
            <a:r>
              <a:rPr lang="pt-BR" sz="1600" dirty="0"/>
              <a:t>Mais difícil de configurar</a:t>
            </a:r>
          </a:p>
        </p:txBody>
      </p:sp>
    </p:spTree>
    <p:extLst>
      <p:ext uri="{BB962C8B-B14F-4D97-AF65-F5344CB8AC3E}">
        <p14:creationId xmlns:p14="http://schemas.microsoft.com/office/powerpoint/2010/main" val="315009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84DD2-6C12-BB8B-F4C1-1E658054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de Segmentação utilizadas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5D7604-6BF4-9062-F5B6-D2A786AD3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20570"/>
            <a:ext cx="4910750" cy="455639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pt-BR" sz="3200" dirty="0"/>
              <a:t>Sobel:</a:t>
            </a:r>
            <a:endParaRPr lang="pt-BR" dirty="0"/>
          </a:p>
          <a:p>
            <a:r>
              <a:rPr lang="pt-BR" sz="1600" dirty="0"/>
              <a:t>Detecta variações bruscas de intensidade de pixels, que normalmente indicam bordas.</a:t>
            </a:r>
          </a:p>
          <a:p>
            <a:endParaRPr lang="pt-BR" sz="1600" dirty="0"/>
          </a:p>
          <a:p>
            <a:r>
              <a:rPr lang="pt-BR" sz="1600" dirty="0"/>
              <a:t>Destacar as bordas de uma imagem ao identificar regiões onde há mudanças rápidas na intensidade </a:t>
            </a:r>
          </a:p>
          <a:p>
            <a:endParaRPr lang="pt-BR" sz="1600" dirty="0"/>
          </a:p>
          <a:p>
            <a:r>
              <a:rPr lang="pt-BR" sz="1600" dirty="0"/>
              <a:t>Utiliza dois kernels, um para detectar mudanças na direção horizontal (eixo x) e outro na direção vertical (eixo y):</a:t>
            </a:r>
          </a:p>
        </p:txBody>
      </p:sp>
    </p:spTree>
    <p:extLst>
      <p:ext uri="{BB962C8B-B14F-4D97-AF65-F5344CB8AC3E}">
        <p14:creationId xmlns:p14="http://schemas.microsoft.com/office/powerpoint/2010/main" val="425315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59432-8FE6-D58C-0FE3-54BCD0767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316A2-AA4F-0D7D-7F4C-A20AD967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Sobel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9B69DF-6E20-939C-8D38-F7689BCF1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128034" cy="4351338"/>
          </a:xfrm>
        </p:spPr>
        <p:txBody>
          <a:bodyPr/>
          <a:lstStyle/>
          <a:p>
            <a:pPr marL="114300" indent="0">
              <a:buNone/>
            </a:pPr>
            <a:r>
              <a:rPr lang="pt-BR" dirty="0"/>
              <a:t>Vantagens</a:t>
            </a:r>
          </a:p>
          <a:p>
            <a:endParaRPr lang="pt-BR" sz="1600" dirty="0"/>
          </a:p>
          <a:p>
            <a:r>
              <a:rPr lang="pt-BR" sz="1600" dirty="0"/>
              <a:t>Simples e eficiente</a:t>
            </a:r>
          </a:p>
          <a:p>
            <a:endParaRPr lang="pt-BR" sz="1600" dirty="0"/>
          </a:p>
          <a:p>
            <a:r>
              <a:rPr lang="pt-BR" sz="1600" dirty="0"/>
              <a:t>Realça detalhes locais</a:t>
            </a:r>
          </a:p>
          <a:p>
            <a:endParaRPr lang="pt-BR" sz="1600" dirty="0"/>
          </a:p>
          <a:p>
            <a:r>
              <a:rPr lang="pt-BR" sz="1600" dirty="0"/>
              <a:t>Destaca bem as bordas principais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A22A3033-2A6B-5DD7-3ED7-B5A84AABD7FD}"/>
              </a:ext>
            </a:extLst>
          </p:cNvPr>
          <p:cNvSpPr txBox="1">
            <a:spLocks/>
          </p:cNvSpPr>
          <p:nvPr/>
        </p:nvSpPr>
        <p:spPr>
          <a:xfrm>
            <a:off x="6225766" y="1825625"/>
            <a:ext cx="512803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pt-BR" dirty="0"/>
              <a:t>Desvantagens </a:t>
            </a:r>
          </a:p>
          <a:p>
            <a:endParaRPr lang="pt-BR" sz="1600" dirty="0"/>
          </a:p>
          <a:p>
            <a:r>
              <a:rPr lang="pt-BR" sz="1600" dirty="0"/>
              <a:t>Sensível a ruído </a:t>
            </a:r>
          </a:p>
          <a:p>
            <a:endParaRPr lang="pt-BR" sz="1600" dirty="0"/>
          </a:p>
          <a:p>
            <a:r>
              <a:rPr lang="pt-BR" sz="1600" dirty="0"/>
              <a:t>Não detecta bem bordas em todas as direções igualmente, apenas horizontal e vertical.</a:t>
            </a:r>
          </a:p>
          <a:p>
            <a:pPr marL="114300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425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Extração de Características em Imagens</a:t>
            </a:r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146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A extração de características transforma dados complexos em informações concisas. Isso permite identificar padrões únicos, reduzindo redundância e aumentando a eficiência de algoritmos de reconhecimento e classificação.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7" descr="016 Feature Matching methods comparison in OpenCV – Master Data Sci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196" y="3428232"/>
            <a:ext cx="5058842" cy="3127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4950" y="3420525"/>
            <a:ext cx="5058850" cy="3182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383250" y="1845850"/>
            <a:ext cx="3732900" cy="4331100"/>
          </a:xfrm>
          <a:prstGeom prst="rect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200" b="1"/>
              <a:t>O que é ORB?</a:t>
            </a:r>
            <a:endParaRPr sz="22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200"/>
              <a:t>ORB (Oriented FAST and Rotated BRIEF) é um algoritmo eficiente. Ele detecta e descreve características únicas em imagens.</a:t>
            </a:r>
            <a:endParaRPr sz="2200"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8075850" y="1845850"/>
            <a:ext cx="3732900" cy="4331100"/>
          </a:xfrm>
          <a:prstGeom prst="rect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b="1">
                <a:latin typeface="Arial"/>
                <a:ea typeface="Arial"/>
                <a:cs typeface="Arial"/>
                <a:sym typeface="Arial"/>
              </a:rPr>
              <a:t>Aplicações</a:t>
            </a:r>
            <a:endParaRPr sz="22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Essencial para comparação e reconhecimento de imagens. Sua velocidade e simplicidade o tornam ideal para diversas aplicações, como classificação de objetos e detecção de similaridades visuais.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29" name="Google Shape;129;p18"/>
          <p:cNvSpPr txBox="1">
            <a:spLocks noGrp="1"/>
          </p:cNvSpPr>
          <p:nvPr>
            <p:ph type="body" idx="1"/>
          </p:nvPr>
        </p:nvSpPr>
        <p:spPr>
          <a:xfrm>
            <a:off x="4229550" y="1845850"/>
            <a:ext cx="3732900" cy="4331100"/>
          </a:xfrm>
          <a:prstGeom prst="rect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 b="1">
                <a:latin typeface="Arial"/>
                <a:ea typeface="Arial"/>
                <a:cs typeface="Arial"/>
                <a:sym typeface="Arial"/>
              </a:rPr>
              <a:t>Como Funciona</a:t>
            </a:r>
            <a:endParaRPr sz="22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Identifica pontos-chave como bordas e cantos. Cria "impressões digitais" (descritores) para cada imagem, facilitando a comparação.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ORB: Algoritmo para Detecção de Pontos-Chave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</Words>
  <Application>Microsoft Office PowerPoint</Application>
  <PresentationFormat>Widescreen</PresentationFormat>
  <Paragraphs>78</Paragraphs>
  <Slides>9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Projeto Integrado de Visão Computacional e Inteligência Artificial </vt:lpstr>
      <vt:lpstr>Tecnologias utilizadas</vt:lpstr>
      <vt:lpstr>Filtros aplicados</vt:lpstr>
      <vt:lpstr>Técnicas de Detecção utilizadas</vt:lpstr>
      <vt:lpstr>Thresholding Adaptativo</vt:lpstr>
      <vt:lpstr>Técnicas de Segmentação utilizadas</vt:lpstr>
      <vt:lpstr>Sobel</vt:lpstr>
      <vt:lpstr>Extração de Características em Imagens</vt:lpstr>
      <vt:lpstr>ORB: Algoritmo para Detecção de Pontos-Chave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William Felipe</cp:lastModifiedBy>
  <cp:revision>2</cp:revision>
  <dcterms:modified xsi:type="dcterms:W3CDTF">2025-06-01T02:15:15Z</dcterms:modified>
</cp:coreProperties>
</file>