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1" r:id="rId1"/>
  </p:sldMasterIdLst>
  <p:notesMasterIdLst>
    <p:notesMasterId r:id="rId52"/>
  </p:notesMasterIdLst>
  <p:sldIdLst>
    <p:sldId id="256" r:id="rId2"/>
    <p:sldId id="278" r:id="rId3"/>
    <p:sldId id="261" r:id="rId4"/>
    <p:sldId id="273" r:id="rId5"/>
    <p:sldId id="267" r:id="rId6"/>
    <p:sldId id="299" r:id="rId7"/>
    <p:sldId id="306" r:id="rId8"/>
    <p:sldId id="295" r:id="rId9"/>
    <p:sldId id="307" r:id="rId10"/>
    <p:sldId id="296" r:id="rId11"/>
    <p:sldId id="308" r:id="rId12"/>
    <p:sldId id="297" r:id="rId13"/>
    <p:sldId id="309" r:id="rId14"/>
    <p:sldId id="298" r:id="rId15"/>
    <p:sldId id="325" r:id="rId16"/>
    <p:sldId id="268" r:id="rId17"/>
    <p:sldId id="300" r:id="rId18"/>
    <p:sldId id="310" r:id="rId19"/>
    <p:sldId id="284" r:id="rId20"/>
    <p:sldId id="311" r:id="rId21"/>
    <p:sldId id="285" r:id="rId22"/>
    <p:sldId id="326" r:id="rId23"/>
    <p:sldId id="271" r:id="rId24"/>
    <p:sldId id="301" r:id="rId25"/>
    <p:sldId id="322" r:id="rId26"/>
    <p:sldId id="286" r:id="rId27"/>
    <p:sldId id="323" r:id="rId28"/>
    <p:sldId id="287" r:id="rId29"/>
    <p:sldId id="324" r:id="rId30"/>
    <p:sldId id="288" r:id="rId31"/>
    <p:sldId id="317" r:id="rId32"/>
    <p:sldId id="262" r:id="rId33"/>
    <p:sldId id="302" r:id="rId34"/>
    <p:sldId id="318" r:id="rId35"/>
    <p:sldId id="289" r:id="rId36"/>
    <p:sldId id="319" r:id="rId37"/>
    <p:sldId id="291" r:id="rId38"/>
    <p:sldId id="320" r:id="rId39"/>
    <p:sldId id="290" r:id="rId40"/>
    <p:sldId id="321" r:id="rId41"/>
    <p:sldId id="292" r:id="rId42"/>
    <p:sldId id="316" r:id="rId43"/>
    <p:sldId id="269" r:id="rId44"/>
    <p:sldId id="327" r:id="rId45"/>
    <p:sldId id="293" r:id="rId46"/>
    <p:sldId id="315" r:id="rId47"/>
    <p:sldId id="270" r:id="rId48"/>
    <p:sldId id="303" r:id="rId49"/>
    <p:sldId id="294" r:id="rId50"/>
    <p:sldId id="305"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07" autoAdjust="0"/>
    <p:restoredTop sz="97938" autoAdjust="0"/>
  </p:normalViewPr>
  <p:slideViewPr>
    <p:cSldViewPr snapToGrid="0" snapToObjects="1">
      <p:cViewPr varScale="1">
        <p:scale>
          <a:sx n="114" d="100"/>
          <a:sy n="114" d="100"/>
        </p:scale>
        <p:origin x="159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A4E807-0F48-49D2-9AC4-D72AB9029D1E}" type="datetimeFigureOut">
              <a:rPr lang="en-US" smtClean="0"/>
              <a:t>10/31/2016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309BC-426F-4A55-8597-6A8FC3C76487}" type="slidenum">
              <a:rPr lang="en-US" smtClean="0"/>
              <a:t>‹#›</a:t>
            </a:fld>
            <a:endParaRPr lang="en-US"/>
          </a:p>
        </p:txBody>
      </p:sp>
    </p:spTree>
    <p:extLst>
      <p:ext uri="{BB962C8B-B14F-4D97-AF65-F5344CB8AC3E}">
        <p14:creationId xmlns:p14="http://schemas.microsoft.com/office/powerpoint/2010/main" val="2475115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MM is charged with taking requests and gives back the appropriate response. The MM will also take transaction conformations and send them to a database and kitchen module. The MM contains sub modules to help it process all the data.</a:t>
            </a:r>
            <a:endParaRPr lang="en-US" dirty="0"/>
          </a:p>
        </p:txBody>
      </p:sp>
      <p:sp>
        <p:nvSpPr>
          <p:cNvPr id="4" name="Slide Number Placeholder 3"/>
          <p:cNvSpPr>
            <a:spLocks noGrp="1"/>
          </p:cNvSpPr>
          <p:nvPr>
            <p:ph type="sldNum" sz="quarter" idx="10"/>
          </p:nvPr>
        </p:nvSpPr>
        <p:spPr/>
        <p:txBody>
          <a:bodyPr/>
          <a:lstStyle/>
          <a:p>
            <a:fld id="{5EA309BC-426F-4A55-8597-6A8FC3C76487}" type="slidenum">
              <a:rPr lang="en-US" smtClean="0"/>
              <a:t>6</a:t>
            </a:fld>
            <a:endParaRPr lang="en-US"/>
          </a:p>
        </p:txBody>
      </p:sp>
    </p:spTree>
    <p:extLst>
      <p:ext uri="{BB962C8B-B14F-4D97-AF65-F5344CB8AC3E}">
        <p14:creationId xmlns:p14="http://schemas.microsoft.com/office/powerpoint/2010/main" val="802741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MCM will receive input from the user and output information to the user through the touch screen. It will also send the order to the MM once the user finalizes the order. The MM will send various data to the MCM such as any status messages, errors, etc. </a:t>
            </a:r>
          </a:p>
        </p:txBody>
      </p:sp>
      <p:sp>
        <p:nvSpPr>
          <p:cNvPr id="4" name="Slide Number Placeholder 3"/>
          <p:cNvSpPr>
            <a:spLocks noGrp="1"/>
          </p:cNvSpPr>
          <p:nvPr>
            <p:ph type="sldNum" sz="quarter" idx="10"/>
          </p:nvPr>
        </p:nvSpPr>
        <p:spPr/>
        <p:txBody>
          <a:bodyPr/>
          <a:lstStyle/>
          <a:p>
            <a:fld id="{5EA309BC-426F-4A55-8597-6A8FC3C76487}" type="slidenum">
              <a:rPr lang="en-US" smtClean="0"/>
              <a:t>17</a:t>
            </a:fld>
            <a:endParaRPr lang="en-US"/>
          </a:p>
        </p:txBody>
      </p:sp>
    </p:spTree>
    <p:extLst>
      <p:ext uri="{BB962C8B-B14F-4D97-AF65-F5344CB8AC3E}">
        <p14:creationId xmlns:p14="http://schemas.microsoft.com/office/powerpoint/2010/main" val="2091959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Every time an order is successfully placed, the AM will receive data from the main module to update the new inventory stock. </a:t>
            </a:r>
            <a:br>
              <a:rPr lang="en-US" sz="1200" dirty="0"/>
            </a:br>
            <a:r>
              <a:rPr lang="en-US" sz="1200" dirty="0"/>
              <a:t> </a:t>
            </a:r>
            <a:br>
              <a:rPr lang="en-US" sz="1200" dirty="0"/>
            </a:br>
            <a:r>
              <a:rPr lang="en-US" sz="1200" dirty="0"/>
              <a:t>The AM will also read the availability from the inventory and update which items on the menu are available to be ordered and send it to the MCM to be displayed. </a:t>
            </a:r>
            <a:br>
              <a:rPr lang="en-US" sz="1200" dirty="0"/>
            </a:br>
            <a:endParaRPr lang="en-US" dirty="0"/>
          </a:p>
        </p:txBody>
      </p:sp>
      <p:sp>
        <p:nvSpPr>
          <p:cNvPr id="4" name="Slide Number Placeholder 3"/>
          <p:cNvSpPr>
            <a:spLocks noGrp="1"/>
          </p:cNvSpPr>
          <p:nvPr>
            <p:ph type="sldNum" sz="quarter" idx="10"/>
          </p:nvPr>
        </p:nvSpPr>
        <p:spPr/>
        <p:txBody>
          <a:bodyPr/>
          <a:lstStyle/>
          <a:p>
            <a:fld id="{5EA309BC-426F-4A55-8597-6A8FC3C76487}" type="slidenum">
              <a:rPr lang="en-US" smtClean="0"/>
              <a:t>24</a:t>
            </a:fld>
            <a:endParaRPr lang="en-US"/>
          </a:p>
        </p:txBody>
      </p:sp>
    </p:spTree>
    <p:extLst>
      <p:ext uri="{BB962C8B-B14F-4D97-AF65-F5344CB8AC3E}">
        <p14:creationId xmlns:p14="http://schemas.microsoft.com/office/powerpoint/2010/main" val="1203960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module will take approved orders (orders with confirmed payments) and will then distribute the information to the external Robot Chefs (RC) and external Robot Server (RS). It is noted that the RC and RS are both external devices and as such does not interact with the software much. The only data retrieved by the KM is when the RC has finished cooking their order and which RS are available to serve.</a:t>
            </a:r>
            <a:endParaRPr lang="en-US" dirty="0"/>
          </a:p>
        </p:txBody>
      </p:sp>
      <p:sp>
        <p:nvSpPr>
          <p:cNvPr id="4" name="Slide Number Placeholder 3"/>
          <p:cNvSpPr>
            <a:spLocks noGrp="1"/>
          </p:cNvSpPr>
          <p:nvPr>
            <p:ph type="sldNum" sz="quarter" idx="10"/>
          </p:nvPr>
        </p:nvSpPr>
        <p:spPr/>
        <p:txBody>
          <a:bodyPr/>
          <a:lstStyle/>
          <a:p>
            <a:fld id="{5EA309BC-426F-4A55-8597-6A8FC3C76487}" type="slidenum">
              <a:rPr lang="en-US" smtClean="0"/>
              <a:t>44</a:t>
            </a:fld>
            <a:endParaRPr lang="en-US"/>
          </a:p>
        </p:txBody>
      </p:sp>
    </p:spTree>
    <p:extLst>
      <p:ext uri="{BB962C8B-B14F-4D97-AF65-F5344CB8AC3E}">
        <p14:creationId xmlns:p14="http://schemas.microsoft.com/office/powerpoint/2010/main" val="3184212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module will take approved orders (orders with confirmed payments) and will then distribute the information to the external Robot Chefs (RC) and external Robot Server (RS). It is noted that the RC and RS are both external devices and as such does not interact with the software much. The only data retrieved by the KM is when the RC has finished cooking their order and which RS are available to serve.</a:t>
            </a:r>
            <a:endParaRPr lang="en-US" dirty="0"/>
          </a:p>
        </p:txBody>
      </p:sp>
      <p:sp>
        <p:nvSpPr>
          <p:cNvPr id="4" name="Slide Number Placeholder 3"/>
          <p:cNvSpPr>
            <a:spLocks noGrp="1"/>
          </p:cNvSpPr>
          <p:nvPr>
            <p:ph type="sldNum" sz="quarter" idx="10"/>
          </p:nvPr>
        </p:nvSpPr>
        <p:spPr/>
        <p:txBody>
          <a:bodyPr/>
          <a:lstStyle/>
          <a:p>
            <a:fld id="{5EA309BC-426F-4A55-8597-6A8FC3C76487}" type="slidenum">
              <a:rPr lang="en-US" smtClean="0"/>
              <a:t>48</a:t>
            </a:fld>
            <a:endParaRPr lang="en-US"/>
          </a:p>
        </p:txBody>
      </p:sp>
    </p:spTree>
    <p:extLst>
      <p:ext uri="{BB962C8B-B14F-4D97-AF65-F5344CB8AC3E}">
        <p14:creationId xmlns:p14="http://schemas.microsoft.com/office/powerpoint/2010/main" val="3184212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BCED3E41-E2DE-48B7-AD25-2C05D8372D60}" type="datetime4">
              <a:rPr lang="en-US" smtClean="0"/>
              <a:pPr/>
              <a:t>October 31, 2016</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40825E-4A15-4D39-8176-1F07E904CB30}" type="datetimeFigureOut">
              <a:rPr lang="en-US" smtClean="0"/>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40825E-4A15-4D39-8176-1F07E904CB30}" type="datetimeFigureOut">
              <a:rPr lang="en-US" smtClean="0"/>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40825E-4A15-4D39-8176-1F07E904CB30}" type="datetimeFigureOut">
              <a:rPr lang="en-US" smtClean="0"/>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F78D1B-BB73-41B2-8202-C6678B761557}" type="datetime4">
              <a:rPr lang="en-US" smtClean="0"/>
              <a:pPr/>
              <a:t>October 31, 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44759D-0EFF-4FB2-9CCE-04E00944F0F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D140825E-4A15-4D39-8176-1F07E904CB30}" type="datetimeFigureOut">
              <a:rPr lang="en-US" smtClean="0"/>
              <a:t>10/31/2016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40825E-4A15-4D39-8176-1F07E904CB30}" type="datetimeFigureOut">
              <a:rPr lang="en-US" smtClean="0"/>
              <a:t>10/31/2016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140825E-4A15-4D39-8176-1F07E904CB30}" type="datetimeFigureOut">
              <a:rPr lang="en-US" smtClean="0"/>
              <a:t>10/31/2016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40825E-4A15-4D39-8176-1F07E904CB30}" type="datetimeFigureOut">
              <a:rPr lang="en-US" smtClean="0"/>
              <a:t>10/31/2016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140825E-4A15-4D39-8176-1F07E904CB30}" type="datetimeFigureOut">
              <a:rPr lang="en-US" smtClean="0"/>
              <a:t>10/31/2016</a:t>
            </a:fld>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a:t>Click to edit Master title style</a:t>
            </a:r>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40825E-4A15-4D39-8176-1F07E904CB30}" type="datetimeFigureOut">
              <a:rPr lang="en-US" smtClean="0"/>
              <a:t>10/31/2016</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D140825E-4A15-4D39-8176-1F07E904CB30}" type="datetimeFigureOut">
              <a:rPr lang="en-US" smtClean="0"/>
              <a:t>10/31/2016</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93E4AAA4-6363-4581-962D-1ACCC2D600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03058" y="808711"/>
            <a:ext cx="3953529" cy="1924050"/>
          </a:xfrm>
        </p:spPr>
        <p:txBody>
          <a:bodyPr>
            <a:normAutofit fontScale="90000"/>
          </a:bodyPr>
          <a:lstStyle/>
          <a:p>
            <a:pPr algn="ctr"/>
            <a:r>
              <a:rPr lang="en-US" sz="3100" b="1" dirty="0"/>
              <a:t>Systematic and Technologic Automated Restaurant System</a:t>
            </a:r>
            <a:br>
              <a:rPr lang="en-US" sz="3100" dirty="0"/>
            </a:br>
            <a:r>
              <a:rPr lang="en-US" sz="3100" b="1" dirty="0"/>
              <a:t>(STARS) </a:t>
            </a:r>
            <a:br>
              <a:rPr lang="en-US" dirty="0"/>
            </a:br>
            <a:endParaRPr lang="en-US" dirty="0"/>
          </a:p>
        </p:txBody>
      </p:sp>
      <p:sp>
        <p:nvSpPr>
          <p:cNvPr id="3" name="Subtitle 2"/>
          <p:cNvSpPr>
            <a:spLocks noGrp="1"/>
          </p:cNvSpPr>
          <p:nvPr>
            <p:ph type="subTitle" idx="1"/>
          </p:nvPr>
        </p:nvSpPr>
        <p:spPr>
          <a:xfrm>
            <a:off x="5104487" y="2980562"/>
            <a:ext cx="2691297" cy="2396147"/>
          </a:xfrm>
        </p:spPr>
        <p:txBody>
          <a:bodyPr>
            <a:normAutofit fontScale="62500" lnSpcReduction="20000"/>
          </a:bodyPr>
          <a:lstStyle/>
          <a:p>
            <a:pPr algn="ctr"/>
            <a:r>
              <a:rPr lang="en-US" sz="3000" dirty="0"/>
              <a:t>Prepared by </a:t>
            </a:r>
          </a:p>
          <a:p>
            <a:pPr algn="ctr"/>
            <a:r>
              <a:rPr lang="en-US" sz="3000" dirty="0"/>
              <a:t>Fong, William</a:t>
            </a:r>
          </a:p>
          <a:p>
            <a:pPr algn="ctr"/>
            <a:r>
              <a:rPr lang="en-US" sz="3000" dirty="0"/>
              <a:t>Mahbub, Saba</a:t>
            </a:r>
          </a:p>
          <a:p>
            <a:pPr algn="ctr"/>
            <a:r>
              <a:rPr lang="en-US" sz="3000" dirty="0"/>
              <a:t>Mahbub, Safa</a:t>
            </a:r>
          </a:p>
          <a:p>
            <a:pPr algn="ctr"/>
            <a:r>
              <a:rPr lang="en-US" sz="3000" dirty="0" err="1"/>
              <a:t>Placencia</a:t>
            </a:r>
            <a:r>
              <a:rPr lang="en-US" sz="3000" dirty="0"/>
              <a:t>, Juan</a:t>
            </a:r>
          </a:p>
          <a:p>
            <a:pPr algn="ctr"/>
            <a:r>
              <a:rPr lang="en-US" sz="3000" dirty="0"/>
              <a:t> </a:t>
            </a:r>
          </a:p>
          <a:p>
            <a:pPr algn="ctr"/>
            <a:r>
              <a:rPr lang="en-US" sz="3000" dirty="0"/>
              <a:t> </a:t>
            </a:r>
          </a:p>
          <a:p>
            <a:pPr algn="ctr"/>
            <a:r>
              <a:rPr lang="en-US" sz="3000" dirty="0"/>
              <a:t>October 31, 2016 </a:t>
            </a:r>
          </a:p>
          <a:p>
            <a:endParaRPr lang="en-US" dirty="0"/>
          </a:p>
        </p:txBody>
      </p:sp>
      <p:pic>
        <p:nvPicPr>
          <p:cNvPr id="4" name="Picture 3" descr="dainty_daleks__would_you_care_for_some_tea___by_demosthynes-d8bsvx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438835" cy="6858000"/>
          </a:xfrm>
          <a:prstGeom prst="rect">
            <a:avLst/>
          </a:prstGeom>
        </p:spPr>
      </p:pic>
    </p:spTree>
    <p:extLst>
      <p:ext uri="{BB962C8B-B14F-4D97-AF65-F5344CB8AC3E}">
        <p14:creationId xmlns:p14="http://schemas.microsoft.com/office/powerpoint/2010/main" val="3654020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858" y="682452"/>
            <a:ext cx="8186908" cy="746298"/>
          </a:xfrm>
        </p:spPr>
        <p:txBody>
          <a:bodyPr>
            <a:normAutofit/>
          </a:bodyPr>
          <a:lstStyle/>
          <a:p>
            <a:pPr algn="ctr"/>
            <a:r>
              <a:rPr lang="en-US" sz="3200" dirty="0"/>
              <a:t>2.1.2 Authoritative Actions  Data Module</a:t>
            </a:r>
          </a:p>
        </p:txBody>
      </p:sp>
      <p:sp>
        <p:nvSpPr>
          <p:cNvPr id="3" name="Content Placeholder 2"/>
          <p:cNvSpPr>
            <a:spLocks noGrp="1"/>
          </p:cNvSpPr>
          <p:nvPr>
            <p:ph sz="quarter" idx="13"/>
          </p:nvPr>
        </p:nvSpPr>
        <p:spPr>
          <a:xfrm>
            <a:off x="478951" y="1523926"/>
            <a:ext cx="8188815" cy="2009849"/>
          </a:xfrm>
        </p:spPr>
        <p:txBody>
          <a:bodyPr>
            <a:normAutofit fontScale="85000" lnSpcReduction="20000"/>
          </a:bodyPr>
          <a:lstStyle/>
          <a:p>
            <a:r>
              <a:rPr lang="en-US" dirty="0"/>
              <a:t>The Authoritative Actions Data Module (AADM) is in charge of giving the Authoritative Actions Module database information so the user can make the necessary changes or keep track on what’s going on. The AADM will get a request from the Authoritative Actions Module, and then it acquires that information for the Authoritative Actions Module. If ordered, the AADM can make changes in the Availability Module. </a:t>
            </a:r>
          </a:p>
          <a:p>
            <a:endParaRPr lang="en-US" dirty="0"/>
          </a:p>
        </p:txBody>
      </p:sp>
      <p:sp>
        <p:nvSpPr>
          <p:cNvPr id="8" name="TextBox 7"/>
          <p:cNvSpPr txBox="1"/>
          <p:nvPr/>
        </p:nvSpPr>
        <p:spPr>
          <a:xfrm>
            <a:off x="4574204" y="-11760"/>
            <a:ext cx="3657011" cy="523220"/>
          </a:xfrm>
          <a:prstGeom prst="rect">
            <a:avLst/>
          </a:prstGeom>
          <a:noFill/>
        </p:spPr>
        <p:txBody>
          <a:bodyPr wrap="square" rtlCol="0">
            <a:spAutoFit/>
          </a:bodyPr>
          <a:lstStyle/>
          <a:p>
            <a:r>
              <a:rPr lang="en-US" sz="2800" dirty="0">
                <a:solidFill>
                  <a:schemeClr val="accent1">
                    <a:lumMod val="40000"/>
                    <a:lumOff val="60000"/>
                  </a:schemeClr>
                </a:solidFill>
              </a:rPr>
              <a:t> 2.1 Main Module</a:t>
            </a:r>
          </a:p>
        </p:txBody>
      </p:sp>
      <p:pic>
        <p:nvPicPr>
          <p:cNvPr id="7" name="Picture 2" descr="https://cdn.discordapp.com/attachments/235212360594358272/237380773856935936/ss_2016-10-16_at_04.41.14.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723847" y="3381375"/>
            <a:ext cx="5700713" cy="30861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977192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2844" y="37556"/>
            <a:ext cx="3657011" cy="461665"/>
          </a:xfrm>
          <a:prstGeom prst="rect">
            <a:avLst/>
          </a:prstGeom>
          <a:noFill/>
        </p:spPr>
        <p:txBody>
          <a:bodyPr wrap="square" rtlCol="0">
            <a:spAutoFit/>
          </a:bodyPr>
          <a:lstStyle/>
          <a:p>
            <a:r>
              <a:rPr lang="en-US" sz="2400" dirty="0">
                <a:solidFill>
                  <a:schemeClr val="accent1">
                    <a:lumMod val="40000"/>
                    <a:lumOff val="60000"/>
                  </a:schemeClr>
                </a:solidFill>
              </a:rPr>
              <a:t>DFD 2.1: Main Module</a:t>
            </a:r>
          </a:p>
        </p:txBody>
      </p:sp>
      <p:pic>
        <p:nvPicPr>
          <p:cNvPr id="3074" name="Picture 2" descr="https://cdn.discordapp.com/attachments/235212360594358272/237380773856935936/ss_2016-10-16_at_04.41.14.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596" y="1037091"/>
            <a:ext cx="9162596" cy="496020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477619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1832" y="788289"/>
            <a:ext cx="7024744" cy="691187"/>
          </a:xfrm>
        </p:spPr>
        <p:txBody>
          <a:bodyPr>
            <a:normAutofit fontScale="90000"/>
          </a:bodyPr>
          <a:lstStyle/>
          <a:p>
            <a:r>
              <a:rPr lang="en-US" dirty="0"/>
              <a:t>2.1.3 Payment Data Module</a:t>
            </a:r>
          </a:p>
        </p:txBody>
      </p:sp>
      <p:sp>
        <p:nvSpPr>
          <p:cNvPr id="3" name="Content Placeholder 2"/>
          <p:cNvSpPr>
            <a:spLocks noGrp="1"/>
          </p:cNvSpPr>
          <p:nvPr>
            <p:ph sz="quarter" idx="13"/>
          </p:nvPr>
        </p:nvSpPr>
        <p:spPr>
          <a:xfrm>
            <a:off x="512239" y="1479477"/>
            <a:ext cx="8120443" cy="2001286"/>
          </a:xfrm>
        </p:spPr>
        <p:txBody>
          <a:bodyPr>
            <a:normAutofit fontScale="92500" lnSpcReduction="10000"/>
          </a:bodyPr>
          <a:lstStyle/>
          <a:p>
            <a:r>
              <a:rPr lang="en-US" dirty="0"/>
              <a:t>The Payment Data Module (PDM) makes sure the confirmed orders are paid for. The PDM gets an order from the MDM then sends it to the PM to get paid for. Once payment is confirmed, the order gets stored in the orders database and gets send to the Kitchen Data Module.</a:t>
            </a:r>
          </a:p>
          <a:p>
            <a:endParaRPr lang="en-US" dirty="0"/>
          </a:p>
        </p:txBody>
      </p:sp>
      <p:sp>
        <p:nvSpPr>
          <p:cNvPr id="8" name="TextBox 7"/>
          <p:cNvSpPr txBox="1"/>
          <p:nvPr/>
        </p:nvSpPr>
        <p:spPr>
          <a:xfrm>
            <a:off x="4574204" y="-11760"/>
            <a:ext cx="3657011" cy="523220"/>
          </a:xfrm>
          <a:prstGeom prst="rect">
            <a:avLst/>
          </a:prstGeom>
          <a:noFill/>
        </p:spPr>
        <p:txBody>
          <a:bodyPr wrap="square" rtlCol="0">
            <a:spAutoFit/>
          </a:bodyPr>
          <a:lstStyle/>
          <a:p>
            <a:r>
              <a:rPr lang="en-US" sz="2800" dirty="0">
                <a:solidFill>
                  <a:schemeClr val="accent1">
                    <a:lumMod val="40000"/>
                    <a:lumOff val="60000"/>
                  </a:schemeClr>
                </a:solidFill>
              </a:rPr>
              <a:t> 2.1 Main Module</a:t>
            </a:r>
          </a:p>
        </p:txBody>
      </p:sp>
      <p:pic>
        <p:nvPicPr>
          <p:cNvPr id="6" name="Picture 2" descr="https://cdn.discordapp.com/attachments/235212360594358272/237380773856935936/ss_2016-10-16_at_04.41.14.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720203" y="3362142"/>
            <a:ext cx="5704514" cy="308815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977192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2844" y="37556"/>
            <a:ext cx="3657011" cy="461665"/>
          </a:xfrm>
          <a:prstGeom prst="rect">
            <a:avLst/>
          </a:prstGeom>
          <a:noFill/>
        </p:spPr>
        <p:txBody>
          <a:bodyPr wrap="square" rtlCol="0">
            <a:spAutoFit/>
          </a:bodyPr>
          <a:lstStyle/>
          <a:p>
            <a:r>
              <a:rPr lang="en-US" sz="2400" dirty="0">
                <a:solidFill>
                  <a:schemeClr val="accent1">
                    <a:lumMod val="40000"/>
                    <a:lumOff val="60000"/>
                  </a:schemeClr>
                </a:solidFill>
              </a:rPr>
              <a:t>DFD 2.1: Main Module</a:t>
            </a:r>
          </a:p>
        </p:txBody>
      </p:sp>
      <p:pic>
        <p:nvPicPr>
          <p:cNvPr id="3074" name="Picture 2" descr="https://cdn.discordapp.com/attachments/235212360594358272/237380773856935936/ss_2016-10-16_at_04.41.14.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596" y="1037091"/>
            <a:ext cx="9162596" cy="496020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52023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1832" y="801136"/>
            <a:ext cx="7024744" cy="684764"/>
          </a:xfrm>
        </p:spPr>
        <p:txBody>
          <a:bodyPr>
            <a:normAutofit fontScale="90000"/>
          </a:bodyPr>
          <a:lstStyle/>
          <a:p>
            <a:r>
              <a:rPr lang="en-US" dirty="0"/>
              <a:t>2.1.4 Kitchen Data Module</a:t>
            </a:r>
          </a:p>
        </p:txBody>
      </p:sp>
      <p:sp>
        <p:nvSpPr>
          <p:cNvPr id="3" name="Content Placeholder 2"/>
          <p:cNvSpPr>
            <a:spLocks noGrp="1"/>
          </p:cNvSpPr>
          <p:nvPr>
            <p:ph sz="quarter" idx="13"/>
          </p:nvPr>
        </p:nvSpPr>
        <p:spPr>
          <a:xfrm>
            <a:off x="512239" y="1694307"/>
            <a:ext cx="7936435" cy="1439418"/>
          </a:xfrm>
        </p:spPr>
        <p:txBody>
          <a:bodyPr>
            <a:normAutofit/>
          </a:bodyPr>
          <a:lstStyle/>
          <a:p>
            <a:r>
              <a:rPr lang="en-US" dirty="0"/>
              <a:t>The Kitchen Data Module (KDM) takes the confirmed order from the PDM and sends it to the Kitchen Module.</a:t>
            </a:r>
          </a:p>
          <a:p>
            <a:endParaRPr lang="en-US" dirty="0"/>
          </a:p>
        </p:txBody>
      </p:sp>
      <p:sp>
        <p:nvSpPr>
          <p:cNvPr id="6" name="TextBox 5"/>
          <p:cNvSpPr txBox="1"/>
          <p:nvPr/>
        </p:nvSpPr>
        <p:spPr>
          <a:xfrm>
            <a:off x="4574204" y="-11760"/>
            <a:ext cx="3657011" cy="523220"/>
          </a:xfrm>
          <a:prstGeom prst="rect">
            <a:avLst/>
          </a:prstGeom>
          <a:noFill/>
        </p:spPr>
        <p:txBody>
          <a:bodyPr wrap="square" rtlCol="0">
            <a:spAutoFit/>
          </a:bodyPr>
          <a:lstStyle/>
          <a:p>
            <a:r>
              <a:rPr lang="en-US" sz="2800" dirty="0">
                <a:solidFill>
                  <a:schemeClr val="accent1">
                    <a:lumMod val="40000"/>
                    <a:lumOff val="60000"/>
                  </a:schemeClr>
                </a:solidFill>
              </a:rPr>
              <a:t> 2.1 Main Module</a:t>
            </a:r>
          </a:p>
        </p:txBody>
      </p:sp>
      <p:pic>
        <p:nvPicPr>
          <p:cNvPr id="7" name="Picture 2" descr="https://cdn.discordapp.com/attachments/235212360594358272/237380773856935936/ss_2016-10-16_at_04.41.14.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430865" y="3009900"/>
            <a:ext cx="6286678" cy="340331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977192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61949" y="-94066"/>
            <a:ext cx="1810869" cy="769441"/>
          </a:xfrm>
          <a:prstGeom prst="rect">
            <a:avLst/>
          </a:prstGeom>
          <a:noFill/>
        </p:spPr>
        <p:txBody>
          <a:bodyPr wrap="square" rtlCol="0">
            <a:spAutoFit/>
          </a:bodyPr>
          <a:lstStyle/>
          <a:p>
            <a:r>
              <a:rPr lang="en-US" sz="4400" dirty="0">
                <a:solidFill>
                  <a:schemeClr val="accent1">
                    <a:lumMod val="40000"/>
                    <a:lumOff val="60000"/>
                  </a:schemeClr>
                </a:solidFill>
              </a:rPr>
              <a:t>DFD 1</a:t>
            </a:r>
          </a:p>
        </p:txBody>
      </p:sp>
      <p:pic>
        <p:nvPicPr>
          <p:cNvPr id="1026" name="Picture 2" descr="https://cdn.discordapp.com/attachments/235212360594358272/235957996054773760/ss_2016-10-12_at_07.52.27.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0" y="1013435"/>
            <a:ext cx="9144000" cy="50917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158027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cdn.discordapp.com/attachments/235212360594358272/237380795461795840/ss_2016-10-16_at_05.13.29.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3318" y="682637"/>
            <a:ext cx="7981776" cy="5772171"/>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p:cNvSpPr txBox="1"/>
          <p:nvPr/>
        </p:nvSpPr>
        <p:spPr>
          <a:xfrm>
            <a:off x="4574206" y="-117582"/>
            <a:ext cx="3821636" cy="800219"/>
          </a:xfrm>
          <a:prstGeom prst="rect">
            <a:avLst/>
          </a:prstGeom>
          <a:noFill/>
        </p:spPr>
        <p:txBody>
          <a:bodyPr wrap="square" rtlCol="0">
            <a:spAutoFit/>
          </a:bodyPr>
          <a:lstStyle/>
          <a:p>
            <a:r>
              <a:rPr lang="en-US" sz="2300" dirty="0">
                <a:solidFill>
                  <a:schemeClr val="accent1">
                    <a:lumMod val="40000"/>
                    <a:lumOff val="60000"/>
                  </a:schemeClr>
                </a:solidFill>
              </a:rPr>
              <a:t>DFD 2.2: Menu Control Module</a:t>
            </a:r>
          </a:p>
        </p:txBody>
      </p:sp>
    </p:spTree>
    <p:extLst>
      <p:ext uri="{BB962C8B-B14F-4D97-AF65-F5344CB8AC3E}">
        <p14:creationId xmlns:p14="http://schemas.microsoft.com/office/powerpoint/2010/main" val="1095000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928" y="1071373"/>
            <a:ext cx="8248555" cy="2150391"/>
          </a:xfrm>
        </p:spPr>
        <p:txBody>
          <a:bodyPr>
            <a:normAutofit/>
          </a:bodyPr>
          <a:lstStyle/>
          <a:p>
            <a:r>
              <a:rPr lang="en-US" sz="2800" dirty="0"/>
              <a:t>The Menu Control Module (MCM) connects the user to the program through a touch screen. </a:t>
            </a:r>
            <a:br>
              <a:rPr lang="en-US" sz="2800" dirty="0"/>
            </a:br>
            <a:endParaRPr lang="en-US" sz="2800" dirty="0"/>
          </a:p>
        </p:txBody>
      </p:sp>
      <p:sp>
        <p:nvSpPr>
          <p:cNvPr id="3" name="TextBox 2"/>
          <p:cNvSpPr txBox="1"/>
          <p:nvPr/>
        </p:nvSpPr>
        <p:spPr>
          <a:xfrm>
            <a:off x="4574206" y="-117582"/>
            <a:ext cx="3821636" cy="800219"/>
          </a:xfrm>
          <a:prstGeom prst="rect">
            <a:avLst/>
          </a:prstGeom>
          <a:noFill/>
        </p:spPr>
        <p:txBody>
          <a:bodyPr wrap="square" rtlCol="0">
            <a:spAutoFit/>
          </a:bodyPr>
          <a:lstStyle/>
          <a:p>
            <a:r>
              <a:rPr lang="en-US" sz="2300" dirty="0">
                <a:solidFill>
                  <a:schemeClr val="accent1">
                    <a:lumMod val="40000"/>
                    <a:lumOff val="60000"/>
                  </a:schemeClr>
                </a:solidFill>
              </a:rPr>
              <a:t>2.2:  Menu Control Module</a:t>
            </a:r>
          </a:p>
        </p:txBody>
      </p:sp>
      <p:pic>
        <p:nvPicPr>
          <p:cNvPr id="4" name="Picture 2" descr="https://cdn.discordapp.com/attachments/235212360594358272/237380795461795840/ss_2016-10-16_at_05.13.29.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067568" y="2681976"/>
            <a:ext cx="5335482" cy="385845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822118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cdn.discordapp.com/attachments/235212360594358272/237380795461795840/ss_2016-10-16_at_05.13.29.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3318" y="682637"/>
            <a:ext cx="7981776" cy="5772171"/>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p:cNvSpPr txBox="1"/>
          <p:nvPr/>
        </p:nvSpPr>
        <p:spPr>
          <a:xfrm>
            <a:off x="4574206" y="-117582"/>
            <a:ext cx="3821636" cy="800219"/>
          </a:xfrm>
          <a:prstGeom prst="rect">
            <a:avLst/>
          </a:prstGeom>
          <a:noFill/>
        </p:spPr>
        <p:txBody>
          <a:bodyPr wrap="square" rtlCol="0">
            <a:spAutoFit/>
          </a:bodyPr>
          <a:lstStyle/>
          <a:p>
            <a:r>
              <a:rPr lang="en-US" sz="2300" dirty="0">
                <a:solidFill>
                  <a:schemeClr val="accent1">
                    <a:lumMod val="40000"/>
                    <a:lumOff val="60000"/>
                  </a:schemeClr>
                </a:solidFill>
              </a:rPr>
              <a:t>DFD 2.2: Menu Control Module</a:t>
            </a:r>
          </a:p>
        </p:txBody>
      </p:sp>
    </p:spTree>
    <p:extLst>
      <p:ext uri="{BB962C8B-B14F-4D97-AF65-F5344CB8AC3E}">
        <p14:creationId xmlns:p14="http://schemas.microsoft.com/office/powerpoint/2010/main" val="3936499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3089" y="699850"/>
            <a:ext cx="8374275" cy="1143000"/>
          </a:xfrm>
        </p:spPr>
        <p:txBody>
          <a:bodyPr>
            <a:noAutofit/>
          </a:bodyPr>
          <a:lstStyle/>
          <a:p>
            <a:pPr algn="ctr"/>
            <a:r>
              <a:rPr lang="en-US" sz="3600" dirty="0">
                <a:solidFill>
                  <a:srgbClr val="74A510"/>
                </a:solidFill>
              </a:rPr>
              <a:t>Module 2.2.1: Display Menu Module</a:t>
            </a:r>
            <a:br>
              <a:rPr lang="en-US" sz="3600" dirty="0">
                <a:solidFill>
                  <a:schemeClr val="accent1">
                    <a:lumMod val="40000"/>
                    <a:lumOff val="60000"/>
                  </a:schemeClr>
                </a:solidFill>
              </a:rPr>
            </a:br>
            <a:endParaRPr lang="en-US" sz="3600" dirty="0"/>
          </a:p>
        </p:txBody>
      </p:sp>
      <p:sp>
        <p:nvSpPr>
          <p:cNvPr id="5" name="Content Placeholder 4"/>
          <p:cNvSpPr>
            <a:spLocks noGrp="1"/>
          </p:cNvSpPr>
          <p:nvPr>
            <p:ph sz="quarter" idx="13"/>
          </p:nvPr>
        </p:nvSpPr>
        <p:spPr>
          <a:xfrm>
            <a:off x="443867" y="1511564"/>
            <a:ext cx="8332717" cy="1597235"/>
          </a:xfrm>
        </p:spPr>
        <p:txBody>
          <a:bodyPr>
            <a:normAutofit fontScale="70000" lnSpcReduction="20000"/>
          </a:bodyPr>
          <a:lstStyle/>
          <a:p>
            <a:r>
              <a:rPr lang="en-US" dirty="0"/>
              <a:t>The Display Menu Module (DMM) takes input from the user through the touch screen and also displays the necessary information. The DMM sends a request to the Menu Database Request Module whenever the user is ordering to get the menu items that are available.</a:t>
            </a:r>
          </a:p>
          <a:p>
            <a:r>
              <a:rPr lang="en-US" dirty="0"/>
              <a:t>After it takes the order from the user, it sends the completed order to the MM. </a:t>
            </a:r>
          </a:p>
        </p:txBody>
      </p:sp>
      <p:sp>
        <p:nvSpPr>
          <p:cNvPr id="10" name="TextBox 9"/>
          <p:cNvSpPr txBox="1"/>
          <p:nvPr/>
        </p:nvSpPr>
        <p:spPr>
          <a:xfrm>
            <a:off x="4574206" y="-117582"/>
            <a:ext cx="3821636" cy="800219"/>
          </a:xfrm>
          <a:prstGeom prst="rect">
            <a:avLst/>
          </a:prstGeom>
          <a:noFill/>
        </p:spPr>
        <p:txBody>
          <a:bodyPr wrap="square" rtlCol="0">
            <a:spAutoFit/>
          </a:bodyPr>
          <a:lstStyle/>
          <a:p>
            <a:r>
              <a:rPr lang="en-US" sz="2300" dirty="0">
                <a:solidFill>
                  <a:schemeClr val="accent1">
                    <a:lumMod val="40000"/>
                    <a:lumOff val="60000"/>
                  </a:schemeClr>
                </a:solidFill>
              </a:rPr>
              <a:t>2.2:  Menu Control Module</a:t>
            </a:r>
          </a:p>
        </p:txBody>
      </p:sp>
      <p:pic>
        <p:nvPicPr>
          <p:cNvPr id="6" name="Picture 2" descr="https://cdn.discordapp.com/attachments/235212360594358272/237380795461795840/ss_2016-10-16_at_05.13.29.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259630" y="3108799"/>
            <a:ext cx="4629151" cy="334765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654056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STARS</a:t>
            </a:r>
          </a:p>
        </p:txBody>
      </p:sp>
      <p:sp>
        <p:nvSpPr>
          <p:cNvPr id="3" name="Content Placeholder 2"/>
          <p:cNvSpPr>
            <a:spLocks noGrp="1"/>
          </p:cNvSpPr>
          <p:nvPr>
            <p:ph idx="1"/>
          </p:nvPr>
        </p:nvSpPr>
        <p:spPr/>
        <p:txBody>
          <a:bodyPr/>
          <a:lstStyle/>
          <a:p>
            <a:r>
              <a:rPr lang="en-US" dirty="0"/>
              <a:t>STARS is a software model that will allow restaurants to become fully automated.</a:t>
            </a:r>
          </a:p>
          <a:p>
            <a:r>
              <a:rPr lang="en-US" dirty="0"/>
              <a:t>Our goal is to create a reusable software for any restaurant where all you have to do is upload a recipe for it to run.</a:t>
            </a:r>
          </a:p>
          <a:p>
            <a:r>
              <a:rPr lang="en-US" dirty="0"/>
              <a:t>This way, we limit unnecessary order confusion.</a:t>
            </a:r>
          </a:p>
        </p:txBody>
      </p:sp>
    </p:spTree>
    <p:extLst>
      <p:ext uri="{BB962C8B-B14F-4D97-AF65-F5344CB8AC3E}">
        <p14:creationId xmlns:p14="http://schemas.microsoft.com/office/powerpoint/2010/main" val="3802866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cdn.discordapp.com/attachments/235212360594358272/237380795461795840/ss_2016-10-16_at_05.13.29.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3318" y="682637"/>
            <a:ext cx="7981776" cy="5772171"/>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p:cNvSpPr txBox="1"/>
          <p:nvPr/>
        </p:nvSpPr>
        <p:spPr>
          <a:xfrm>
            <a:off x="4574206" y="-117582"/>
            <a:ext cx="3821636" cy="800219"/>
          </a:xfrm>
          <a:prstGeom prst="rect">
            <a:avLst/>
          </a:prstGeom>
          <a:noFill/>
        </p:spPr>
        <p:txBody>
          <a:bodyPr wrap="square" rtlCol="0">
            <a:spAutoFit/>
          </a:bodyPr>
          <a:lstStyle/>
          <a:p>
            <a:r>
              <a:rPr lang="en-US" sz="2300" dirty="0">
                <a:solidFill>
                  <a:schemeClr val="accent1">
                    <a:lumMod val="40000"/>
                    <a:lumOff val="60000"/>
                  </a:schemeClr>
                </a:solidFill>
              </a:rPr>
              <a:t>DFD 2.2: Menu Control Module</a:t>
            </a:r>
          </a:p>
        </p:txBody>
      </p:sp>
    </p:spTree>
    <p:extLst>
      <p:ext uri="{BB962C8B-B14F-4D97-AF65-F5344CB8AC3E}">
        <p14:creationId xmlns:p14="http://schemas.microsoft.com/office/powerpoint/2010/main" val="2144883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4945" y="749438"/>
            <a:ext cx="8556797" cy="1006740"/>
          </a:xfrm>
        </p:spPr>
        <p:txBody>
          <a:bodyPr>
            <a:noAutofit/>
          </a:bodyPr>
          <a:lstStyle/>
          <a:p>
            <a:pPr algn="ctr"/>
            <a:r>
              <a:rPr lang="en-US" sz="2800" dirty="0">
                <a:solidFill>
                  <a:srgbClr val="74A510"/>
                </a:solidFill>
              </a:rPr>
              <a:t>Module 2.2.2: Menu Database Request Module</a:t>
            </a:r>
            <a:br>
              <a:rPr lang="en-US" sz="2800" dirty="0">
                <a:solidFill>
                  <a:schemeClr val="accent1">
                    <a:lumMod val="40000"/>
                    <a:lumOff val="60000"/>
                  </a:schemeClr>
                </a:solidFill>
              </a:rPr>
            </a:br>
            <a:endParaRPr lang="en-US" sz="2800" dirty="0"/>
          </a:p>
        </p:txBody>
      </p:sp>
      <p:sp>
        <p:nvSpPr>
          <p:cNvPr id="5" name="Content Placeholder 4"/>
          <p:cNvSpPr>
            <a:spLocks noGrp="1"/>
          </p:cNvSpPr>
          <p:nvPr>
            <p:ph sz="quarter" idx="13"/>
          </p:nvPr>
        </p:nvSpPr>
        <p:spPr>
          <a:xfrm>
            <a:off x="590550" y="1499128"/>
            <a:ext cx="8165586" cy="1786997"/>
          </a:xfrm>
        </p:spPr>
        <p:txBody>
          <a:bodyPr>
            <a:normAutofit fontScale="77500" lnSpcReduction="20000"/>
          </a:bodyPr>
          <a:lstStyle/>
          <a:p>
            <a:r>
              <a:rPr lang="en-US" dirty="0"/>
              <a:t>The Menu Database Request Module (MDRM) is used to request for information regarding the availability of items on the menu. </a:t>
            </a:r>
          </a:p>
          <a:p>
            <a:r>
              <a:rPr lang="en-US" dirty="0"/>
              <a:t>The MDRM takes a request from the DMM to request information from the Availability Module. It sends the request and receives back the results of the available items to send back to the DMM. </a:t>
            </a:r>
          </a:p>
        </p:txBody>
      </p:sp>
      <p:sp>
        <p:nvSpPr>
          <p:cNvPr id="6" name="TextBox 5"/>
          <p:cNvSpPr txBox="1"/>
          <p:nvPr/>
        </p:nvSpPr>
        <p:spPr>
          <a:xfrm>
            <a:off x="4574206" y="-117582"/>
            <a:ext cx="3821636" cy="800219"/>
          </a:xfrm>
          <a:prstGeom prst="rect">
            <a:avLst/>
          </a:prstGeom>
          <a:noFill/>
        </p:spPr>
        <p:txBody>
          <a:bodyPr wrap="square" rtlCol="0">
            <a:spAutoFit/>
          </a:bodyPr>
          <a:lstStyle/>
          <a:p>
            <a:r>
              <a:rPr lang="en-US" sz="2300" dirty="0">
                <a:solidFill>
                  <a:schemeClr val="accent1">
                    <a:lumMod val="40000"/>
                    <a:lumOff val="60000"/>
                  </a:schemeClr>
                </a:solidFill>
              </a:rPr>
              <a:t>2.2:  Menu Control Module</a:t>
            </a:r>
          </a:p>
        </p:txBody>
      </p:sp>
      <p:pic>
        <p:nvPicPr>
          <p:cNvPr id="8" name="Picture 2" descr="https://cdn.discordapp.com/attachments/235212360594358272/237380795461795840/ss_2016-10-16_at_05.13.29.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72620" y="2713422"/>
            <a:ext cx="5175880" cy="37430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949743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61949" y="-94066"/>
            <a:ext cx="1810869" cy="769441"/>
          </a:xfrm>
          <a:prstGeom prst="rect">
            <a:avLst/>
          </a:prstGeom>
          <a:noFill/>
        </p:spPr>
        <p:txBody>
          <a:bodyPr wrap="square" rtlCol="0">
            <a:spAutoFit/>
          </a:bodyPr>
          <a:lstStyle/>
          <a:p>
            <a:r>
              <a:rPr lang="en-US" sz="4400" dirty="0">
                <a:solidFill>
                  <a:schemeClr val="accent1">
                    <a:lumMod val="40000"/>
                    <a:lumOff val="60000"/>
                  </a:schemeClr>
                </a:solidFill>
              </a:rPr>
              <a:t>DFD 1</a:t>
            </a:r>
          </a:p>
        </p:txBody>
      </p:sp>
      <p:pic>
        <p:nvPicPr>
          <p:cNvPr id="1026" name="Picture 2" descr="https://cdn.discordapp.com/attachments/235212360594358272/235957996054773760/ss_2016-10-12_at_07.52.27.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0" y="1013435"/>
            <a:ext cx="9144000" cy="50917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158027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4204" y="-129334"/>
            <a:ext cx="3657011" cy="830997"/>
          </a:xfrm>
          <a:prstGeom prst="rect">
            <a:avLst/>
          </a:prstGeom>
          <a:noFill/>
        </p:spPr>
        <p:txBody>
          <a:bodyPr wrap="square" rtlCol="0">
            <a:spAutoFit/>
          </a:bodyPr>
          <a:lstStyle/>
          <a:p>
            <a:r>
              <a:rPr lang="en-US" sz="2400" dirty="0">
                <a:solidFill>
                  <a:schemeClr val="accent1">
                    <a:lumMod val="40000"/>
                    <a:lumOff val="60000"/>
                  </a:schemeClr>
                </a:solidFill>
              </a:rPr>
              <a:t>DFD 2.3: Availability Module</a:t>
            </a:r>
          </a:p>
        </p:txBody>
      </p:sp>
      <p:pic>
        <p:nvPicPr>
          <p:cNvPr id="5" name="Picture 4"/>
          <p:cNvPicPr>
            <a:picLocks noChangeAspect="1"/>
          </p:cNvPicPr>
          <p:nvPr/>
        </p:nvPicPr>
        <p:blipFill>
          <a:blip r:embed="rId2"/>
          <a:stretch>
            <a:fillRect/>
          </a:stretch>
        </p:blipFill>
        <p:spPr>
          <a:xfrm>
            <a:off x="0" y="965200"/>
            <a:ext cx="9144000" cy="4910366"/>
          </a:xfrm>
          <a:prstGeom prst="rect">
            <a:avLst/>
          </a:prstGeom>
        </p:spPr>
      </p:pic>
    </p:spTree>
    <p:extLst>
      <p:ext uri="{BB962C8B-B14F-4D97-AF65-F5344CB8AC3E}">
        <p14:creationId xmlns:p14="http://schemas.microsoft.com/office/powerpoint/2010/main" val="485680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869" y="1351012"/>
            <a:ext cx="8248555" cy="1509740"/>
          </a:xfrm>
        </p:spPr>
        <p:txBody>
          <a:bodyPr>
            <a:normAutofit fontScale="90000"/>
          </a:bodyPr>
          <a:lstStyle/>
          <a:p>
            <a:r>
              <a:rPr lang="en-US" sz="2800" dirty="0"/>
              <a:t>The Availability Module (AM) will provide and update information about the current inventory of the ingredients and of the menu items. </a:t>
            </a:r>
          </a:p>
        </p:txBody>
      </p:sp>
      <p:sp>
        <p:nvSpPr>
          <p:cNvPr id="3" name="TextBox 2"/>
          <p:cNvSpPr txBox="1"/>
          <p:nvPr/>
        </p:nvSpPr>
        <p:spPr>
          <a:xfrm>
            <a:off x="4623524" y="18614"/>
            <a:ext cx="3657011" cy="461665"/>
          </a:xfrm>
          <a:prstGeom prst="rect">
            <a:avLst/>
          </a:prstGeom>
          <a:noFill/>
        </p:spPr>
        <p:txBody>
          <a:bodyPr wrap="square" rtlCol="0">
            <a:spAutoFit/>
          </a:bodyPr>
          <a:lstStyle/>
          <a:p>
            <a:r>
              <a:rPr lang="en-US" sz="2400" dirty="0">
                <a:solidFill>
                  <a:schemeClr val="accent1">
                    <a:lumMod val="40000"/>
                    <a:lumOff val="60000"/>
                  </a:schemeClr>
                </a:solidFill>
              </a:rPr>
              <a:t>2.3: Availability Module</a:t>
            </a:r>
          </a:p>
        </p:txBody>
      </p:sp>
      <p:pic>
        <p:nvPicPr>
          <p:cNvPr id="4" name="Picture 3"/>
          <p:cNvPicPr>
            <a:picLocks noChangeAspect="1"/>
          </p:cNvPicPr>
          <p:nvPr/>
        </p:nvPicPr>
        <p:blipFill rotWithShape="1">
          <a:blip r:embed="rId3"/>
          <a:srcRect l="3714" t="12335" r="2786" b="9049"/>
          <a:stretch/>
        </p:blipFill>
        <p:spPr>
          <a:xfrm>
            <a:off x="1175469" y="3259891"/>
            <a:ext cx="6852929" cy="3094289"/>
          </a:xfrm>
          <a:prstGeom prst="rect">
            <a:avLst/>
          </a:prstGeom>
        </p:spPr>
      </p:pic>
    </p:spTree>
    <p:extLst>
      <p:ext uri="{BB962C8B-B14F-4D97-AF65-F5344CB8AC3E}">
        <p14:creationId xmlns:p14="http://schemas.microsoft.com/office/powerpoint/2010/main" val="3168003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4204" y="-129334"/>
            <a:ext cx="3657011" cy="830997"/>
          </a:xfrm>
          <a:prstGeom prst="rect">
            <a:avLst/>
          </a:prstGeom>
          <a:noFill/>
        </p:spPr>
        <p:txBody>
          <a:bodyPr wrap="square" rtlCol="0">
            <a:spAutoFit/>
          </a:bodyPr>
          <a:lstStyle/>
          <a:p>
            <a:r>
              <a:rPr lang="en-US" sz="2400" dirty="0">
                <a:solidFill>
                  <a:schemeClr val="accent1">
                    <a:lumMod val="40000"/>
                    <a:lumOff val="60000"/>
                  </a:schemeClr>
                </a:solidFill>
              </a:rPr>
              <a:t>DFD 2.3: Availability Module</a:t>
            </a:r>
          </a:p>
        </p:txBody>
      </p:sp>
      <p:pic>
        <p:nvPicPr>
          <p:cNvPr id="5" name="Picture 4"/>
          <p:cNvPicPr>
            <a:picLocks noChangeAspect="1"/>
          </p:cNvPicPr>
          <p:nvPr/>
        </p:nvPicPr>
        <p:blipFill>
          <a:blip r:embed="rId2"/>
          <a:stretch>
            <a:fillRect/>
          </a:stretch>
        </p:blipFill>
        <p:spPr>
          <a:xfrm>
            <a:off x="0" y="965200"/>
            <a:ext cx="9144000" cy="4910366"/>
          </a:xfrm>
          <a:prstGeom prst="rect">
            <a:avLst/>
          </a:prstGeom>
        </p:spPr>
      </p:pic>
    </p:spTree>
    <p:extLst>
      <p:ext uri="{BB962C8B-B14F-4D97-AF65-F5344CB8AC3E}">
        <p14:creationId xmlns:p14="http://schemas.microsoft.com/office/powerpoint/2010/main" val="3076607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6233" y="762500"/>
            <a:ext cx="8075942" cy="592553"/>
          </a:xfrm>
        </p:spPr>
        <p:txBody>
          <a:bodyPr>
            <a:normAutofit fontScale="90000"/>
          </a:bodyPr>
          <a:lstStyle/>
          <a:p>
            <a:r>
              <a:rPr lang="en-US" dirty="0"/>
              <a:t>2.3.1 Menu Item Updater Module</a:t>
            </a:r>
          </a:p>
        </p:txBody>
      </p:sp>
      <p:sp>
        <p:nvSpPr>
          <p:cNvPr id="5" name="Content Placeholder 4"/>
          <p:cNvSpPr>
            <a:spLocks noGrp="1"/>
          </p:cNvSpPr>
          <p:nvPr>
            <p:ph sz="quarter" idx="13"/>
          </p:nvPr>
        </p:nvSpPr>
        <p:spPr>
          <a:xfrm>
            <a:off x="487248" y="1481008"/>
            <a:ext cx="8272551" cy="1779031"/>
          </a:xfrm>
        </p:spPr>
        <p:txBody>
          <a:bodyPr>
            <a:normAutofit fontScale="92500" lnSpcReduction="20000"/>
          </a:bodyPr>
          <a:lstStyle/>
          <a:p>
            <a:r>
              <a:rPr lang="en-US" dirty="0"/>
              <a:t>The Menu Item Updater Module (MIUM) is used to process information about the availability of the menu items. </a:t>
            </a:r>
          </a:p>
          <a:p>
            <a:r>
              <a:rPr lang="en-US" dirty="0"/>
              <a:t>The MIUM receives data from the Menu Options Database,  MCM, and the Inventory Updater Module to update the Menu Options database accordingly.</a:t>
            </a:r>
          </a:p>
          <a:p>
            <a:endParaRPr lang="en-US" dirty="0"/>
          </a:p>
        </p:txBody>
      </p:sp>
      <p:sp>
        <p:nvSpPr>
          <p:cNvPr id="10" name="TextBox 9"/>
          <p:cNvSpPr txBox="1"/>
          <p:nvPr/>
        </p:nvSpPr>
        <p:spPr>
          <a:xfrm>
            <a:off x="4623524" y="18614"/>
            <a:ext cx="3657011" cy="461665"/>
          </a:xfrm>
          <a:prstGeom prst="rect">
            <a:avLst/>
          </a:prstGeom>
          <a:noFill/>
        </p:spPr>
        <p:txBody>
          <a:bodyPr wrap="square" rtlCol="0">
            <a:spAutoFit/>
          </a:bodyPr>
          <a:lstStyle/>
          <a:p>
            <a:r>
              <a:rPr lang="en-US" sz="2400" dirty="0">
                <a:solidFill>
                  <a:schemeClr val="accent1">
                    <a:lumMod val="40000"/>
                    <a:lumOff val="60000"/>
                  </a:schemeClr>
                </a:solidFill>
              </a:rPr>
              <a:t>2.3: Availability Module</a:t>
            </a:r>
          </a:p>
        </p:txBody>
      </p:sp>
      <p:pic>
        <p:nvPicPr>
          <p:cNvPr id="7" name="Picture 6"/>
          <p:cNvPicPr>
            <a:picLocks noChangeAspect="1"/>
          </p:cNvPicPr>
          <p:nvPr/>
        </p:nvPicPr>
        <p:blipFill rotWithShape="1">
          <a:blip r:embed="rId2"/>
          <a:srcRect l="3714" t="12335" r="2786" b="9049"/>
          <a:stretch/>
        </p:blipFill>
        <p:spPr>
          <a:xfrm>
            <a:off x="1175469" y="3343859"/>
            <a:ext cx="6852929" cy="3094289"/>
          </a:xfrm>
          <a:prstGeom prst="rect">
            <a:avLst/>
          </a:prstGeom>
        </p:spPr>
      </p:pic>
    </p:spTree>
    <p:extLst>
      <p:ext uri="{BB962C8B-B14F-4D97-AF65-F5344CB8AC3E}">
        <p14:creationId xmlns:p14="http://schemas.microsoft.com/office/powerpoint/2010/main" val="3957467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4204" y="-129334"/>
            <a:ext cx="3657011" cy="830997"/>
          </a:xfrm>
          <a:prstGeom prst="rect">
            <a:avLst/>
          </a:prstGeom>
          <a:noFill/>
        </p:spPr>
        <p:txBody>
          <a:bodyPr wrap="square" rtlCol="0">
            <a:spAutoFit/>
          </a:bodyPr>
          <a:lstStyle/>
          <a:p>
            <a:r>
              <a:rPr lang="en-US" sz="2400" dirty="0">
                <a:solidFill>
                  <a:schemeClr val="accent1">
                    <a:lumMod val="40000"/>
                    <a:lumOff val="60000"/>
                  </a:schemeClr>
                </a:solidFill>
              </a:rPr>
              <a:t>DFD 2.3: Availability Module</a:t>
            </a:r>
          </a:p>
        </p:txBody>
      </p:sp>
      <p:pic>
        <p:nvPicPr>
          <p:cNvPr id="5" name="Picture 4"/>
          <p:cNvPicPr>
            <a:picLocks noChangeAspect="1"/>
          </p:cNvPicPr>
          <p:nvPr/>
        </p:nvPicPr>
        <p:blipFill>
          <a:blip r:embed="rId2"/>
          <a:stretch>
            <a:fillRect/>
          </a:stretch>
        </p:blipFill>
        <p:spPr>
          <a:xfrm>
            <a:off x="0" y="965200"/>
            <a:ext cx="9144000" cy="4910366"/>
          </a:xfrm>
          <a:prstGeom prst="rect">
            <a:avLst/>
          </a:prstGeom>
        </p:spPr>
      </p:pic>
    </p:spTree>
    <p:extLst>
      <p:ext uri="{BB962C8B-B14F-4D97-AF65-F5344CB8AC3E}">
        <p14:creationId xmlns:p14="http://schemas.microsoft.com/office/powerpoint/2010/main" val="2223490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6233" y="783490"/>
            <a:ext cx="8075942" cy="592553"/>
          </a:xfrm>
        </p:spPr>
        <p:txBody>
          <a:bodyPr>
            <a:normAutofit fontScale="90000"/>
          </a:bodyPr>
          <a:lstStyle/>
          <a:p>
            <a:r>
              <a:rPr lang="en-US" dirty="0"/>
              <a:t>2.3.2 Inventory Updater Module</a:t>
            </a:r>
          </a:p>
        </p:txBody>
      </p:sp>
      <p:sp>
        <p:nvSpPr>
          <p:cNvPr id="5" name="Content Placeholder 4"/>
          <p:cNvSpPr>
            <a:spLocks noGrp="1"/>
          </p:cNvSpPr>
          <p:nvPr>
            <p:ph sz="quarter" idx="13"/>
          </p:nvPr>
        </p:nvSpPr>
        <p:spPr>
          <a:xfrm>
            <a:off x="487248" y="1456598"/>
            <a:ext cx="8272551" cy="1887261"/>
          </a:xfrm>
        </p:spPr>
        <p:txBody>
          <a:bodyPr>
            <a:normAutofit fontScale="92500"/>
          </a:bodyPr>
          <a:lstStyle/>
          <a:p>
            <a:r>
              <a:rPr lang="en-US" dirty="0"/>
              <a:t>The Inventory Updater Module (IUM) is used to process information about the availability of the inventory. </a:t>
            </a:r>
          </a:p>
          <a:p>
            <a:r>
              <a:rPr lang="en-US" dirty="0"/>
              <a:t>The IUM takes information from the Order Processor Module and the Inventory database. The IUM sends the inventory information to the MIUM.</a:t>
            </a:r>
          </a:p>
          <a:p>
            <a:endParaRPr lang="en-US" dirty="0"/>
          </a:p>
        </p:txBody>
      </p:sp>
      <p:sp>
        <p:nvSpPr>
          <p:cNvPr id="6" name="TextBox 5"/>
          <p:cNvSpPr txBox="1"/>
          <p:nvPr/>
        </p:nvSpPr>
        <p:spPr>
          <a:xfrm>
            <a:off x="4623524" y="18614"/>
            <a:ext cx="3657011" cy="461665"/>
          </a:xfrm>
          <a:prstGeom prst="rect">
            <a:avLst/>
          </a:prstGeom>
          <a:noFill/>
        </p:spPr>
        <p:txBody>
          <a:bodyPr wrap="square" rtlCol="0">
            <a:spAutoFit/>
          </a:bodyPr>
          <a:lstStyle/>
          <a:p>
            <a:r>
              <a:rPr lang="en-US" sz="2400" dirty="0">
                <a:solidFill>
                  <a:schemeClr val="accent1">
                    <a:lumMod val="40000"/>
                    <a:lumOff val="60000"/>
                  </a:schemeClr>
                </a:solidFill>
              </a:rPr>
              <a:t>2.3: Availability Module</a:t>
            </a:r>
          </a:p>
        </p:txBody>
      </p:sp>
      <p:pic>
        <p:nvPicPr>
          <p:cNvPr id="8" name="Picture 7"/>
          <p:cNvPicPr>
            <a:picLocks noChangeAspect="1"/>
          </p:cNvPicPr>
          <p:nvPr/>
        </p:nvPicPr>
        <p:blipFill rotWithShape="1">
          <a:blip r:embed="rId2"/>
          <a:srcRect l="3714" t="12335" r="2786" b="9049"/>
          <a:stretch/>
        </p:blipFill>
        <p:spPr>
          <a:xfrm>
            <a:off x="1175469" y="3343859"/>
            <a:ext cx="6852929" cy="3094289"/>
          </a:xfrm>
          <a:prstGeom prst="rect">
            <a:avLst/>
          </a:prstGeom>
        </p:spPr>
      </p:pic>
    </p:spTree>
    <p:extLst>
      <p:ext uri="{BB962C8B-B14F-4D97-AF65-F5344CB8AC3E}">
        <p14:creationId xmlns:p14="http://schemas.microsoft.com/office/powerpoint/2010/main" val="698460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4204" y="-129334"/>
            <a:ext cx="3657011" cy="830997"/>
          </a:xfrm>
          <a:prstGeom prst="rect">
            <a:avLst/>
          </a:prstGeom>
          <a:noFill/>
        </p:spPr>
        <p:txBody>
          <a:bodyPr wrap="square" rtlCol="0">
            <a:spAutoFit/>
          </a:bodyPr>
          <a:lstStyle/>
          <a:p>
            <a:r>
              <a:rPr lang="en-US" sz="2400" dirty="0">
                <a:solidFill>
                  <a:schemeClr val="accent1">
                    <a:lumMod val="40000"/>
                    <a:lumOff val="60000"/>
                  </a:schemeClr>
                </a:solidFill>
              </a:rPr>
              <a:t>DFD 2.3: Availability Module</a:t>
            </a:r>
          </a:p>
        </p:txBody>
      </p:sp>
      <p:pic>
        <p:nvPicPr>
          <p:cNvPr id="5" name="Picture 4"/>
          <p:cNvPicPr>
            <a:picLocks noChangeAspect="1"/>
          </p:cNvPicPr>
          <p:nvPr/>
        </p:nvPicPr>
        <p:blipFill>
          <a:blip r:embed="rId2"/>
          <a:stretch>
            <a:fillRect/>
          </a:stretch>
        </p:blipFill>
        <p:spPr>
          <a:xfrm>
            <a:off x="0" y="965200"/>
            <a:ext cx="9144000" cy="4910366"/>
          </a:xfrm>
          <a:prstGeom prst="rect">
            <a:avLst/>
          </a:prstGeom>
        </p:spPr>
      </p:pic>
    </p:spTree>
    <p:extLst>
      <p:ext uri="{BB962C8B-B14F-4D97-AF65-F5344CB8AC3E}">
        <p14:creationId xmlns:p14="http://schemas.microsoft.com/office/powerpoint/2010/main" val="2223490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561949" y="-94066"/>
            <a:ext cx="1810869" cy="769441"/>
          </a:xfrm>
          <a:prstGeom prst="rect">
            <a:avLst/>
          </a:prstGeom>
          <a:noFill/>
        </p:spPr>
        <p:txBody>
          <a:bodyPr wrap="square" rtlCol="0">
            <a:spAutoFit/>
          </a:bodyPr>
          <a:lstStyle/>
          <a:p>
            <a:r>
              <a:rPr lang="en-US" sz="4400" dirty="0">
                <a:solidFill>
                  <a:schemeClr val="accent1">
                    <a:lumMod val="40000"/>
                    <a:lumOff val="60000"/>
                  </a:schemeClr>
                </a:solidFill>
              </a:rPr>
              <a:t>DFD 0</a:t>
            </a:r>
          </a:p>
        </p:txBody>
      </p:sp>
      <p:pic>
        <p:nvPicPr>
          <p:cNvPr id="2" name="Picture 1"/>
          <p:cNvPicPr>
            <a:picLocks noChangeAspect="1"/>
          </p:cNvPicPr>
          <p:nvPr/>
        </p:nvPicPr>
        <p:blipFill>
          <a:blip r:embed="rId2"/>
          <a:stretch>
            <a:fillRect/>
          </a:stretch>
        </p:blipFill>
        <p:spPr>
          <a:xfrm>
            <a:off x="0" y="1397000"/>
            <a:ext cx="9144000" cy="4058763"/>
          </a:xfrm>
          <a:prstGeom prst="rect">
            <a:avLst/>
          </a:prstGeom>
        </p:spPr>
      </p:pic>
    </p:spTree>
    <p:extLst>
      <p:ext uri="{BB962C8B-B14F-4D97-AF65-F5344CB8AC3E}">
        <p14:creationId xmlns:p14="http://schemas.microsoft.com/office/powerpoint/2010/main" val="148180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6233" y="726320"/>
            <a:ext cx="8075942" cy="592553"/>
          </a:xfrm>
        </p:spPr>
        <p:txBody>
          <a:bodyPr>
            <a:normAutofit fontScale="90000"/>
          </a:bodyPr>
          <a:lstStyle/>
          <a:p>
            <a:r>
              <a:rPr lang="en-US" dirty="0"/>
              <a:t>2.3.3 Order Processor Module</a:t>
            </a:r>
          </a:p>
        </p:txBody>
      </p:sp>
      <p:sp>
        <p:nvSpPr>
          <p:cNvPr id="5" name="Content Placeholder 4"/>
          <p:cNvSpPr>
            <a:spLocks noGrp="1"/>
          </p:cNvSpPr>
          <p:nvPr>
            <p:ph sz="quarter" idx="13"/>
          </p:nvPr>
        </p:nvSpPr>
        <p:spPr>
          <a:xfrm>
            <a:off x="339623" y="1318873"/>
            <a:ext cx="8272551" cy="1678759"/>
          </a:xfrm>
        </p:spPr>
        <p:txBody>
          <a:bodyPr>
            <a:normAutofit fontScale="85000" lnSpcReduction="10000"/>
          </a:bodyPr>
          <a:lstStyle/>
          <a:p>
            <a:r>
              <a:rPr lang="en-US" dirty="0"/>
              <a:t>The Order Processor Module (OPM) processes information about completed orders and any updates needed to be made.</a:t>
            </a:r>
          </a:p>
          <a:p>
            <a:r>
              <a:rPr lang="en-US" dirty="0"/>
              <a:t>The OPM takes in the order or updates from the MM and sends that information to the IUM to update the database.</a:t>
            </a:r>
          </a:p>
          <a:p>
            <a:endParaRPr lang="en-US" dirty="0"/>
          </a:p>
        </p:txBody>
      </p:sp>
      <p:sp>
        <p:nvSpPr>
          <p:cNvPr id="6" name="TextBox 5"/>
          <p:cNvSpPr txBox="1"/>
          <p:nvPr/>
        </p:nvSpPr>
        <p:spPr>
          <a:xfrm>
            <a:off x="4623524" y="18614"/>
            <a:ext cx="3657011" cy="461665"/>
          </a:xfrm>
          <a:prstGeom prst="rect">
            <a:avLst/>
          </a:prstGeom>
          <a:noFill/>
        </p:spPr>
        <p:txBody>
          <a:bodyPr wrap="square" rtlCol="0">
            <a:spAutoFit/>
          </a:bodyPr>
          <a:lstStyle/>
          <a:p>
            <a:r>
              <a:rPr lang="en-US" sz="2400" dirty="0">
                <a:solidFill>
                  <a:schemeClr val="accent1">
                    <a:lumMod val="40000"/>
                    <a:lumOff val="60000"/>
                  </a:schemeClr>
                </a:solidFill>
              </a:rPr>
              <a:t>2.3: Availability Module</a:t>
            </a:r>
          </a:p>
        </p:txBody>
      </p:sp>
      <p:pic>
        <p:nvPicPr>
          <p:cNvPr id="7" name="Picture 6"/>
          <p:cNvPicPr>
            <a:picLocks noChangeAspect="1"/>
          </p:cNvPicPr>
          <p:nvPr/>
        </p:nvPicPr>
        <p:blipFill rotWithShape="1">
          <a:blip r:embed="rId2"/>
          <a:srcRect l="3714" t="12335" r="2786" b="9049"/>
          <a:stretch/>
        </p:blipFill>
        <p:spPr>
          <a:xfrm>
            <a:off x="348741" y="2997632"/>
            <a:ext cx="8549566" cy="3860368"/>
          </a:xfrm>
          <a:prstGeom prst="rect">
            <a:avLst/>
          </a:prstGeom>
        </p:spPr>
      </p:pic>
    </p:spTree>
    <p:extLst>
      <p:ext uri="{BB962C8B-B14F-4D97-AF65-F5344CB8AC3E}">
        <p14:creationId xmlns:p14="http://schemas.microsoft.com/office/powerpoint/2010/main" val="698460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61949" y="-94066"/>
            <a:ext cx="1810869" cy="769441"/>
          </a:xfrm>
          <a:prstGeom prst="rect">
            <a:avLst/>
          </a:prstGeom>
          <a:noFill/>
        </p:spPr>
        <p:txBody>
          <a:bodyPr wrap="square" rtlCol="0">
            <a:spAutoFit/>
          </a:bodyPr>
          <a:lstStyle/>
          <a:p>
            <a:r>
              <a:rPr lang="en-US" sz="4400" dirty="0">
                <a:solidFill>
                  <a:schemeClr val="accent1">
                    <a:lumMod val="40000"/>
                    <a:lumOff val="60000"/>
                  </a:schemeClr>
                </a:solidFill>
              </a:rPr>
              <a:t>DFD 1</a:t>
            </a:r>
          </a:p>
        </p:txBody>
      </p:sp>
      <p:pic>
        <p:nvPicPr>
          <p:cNvPr id="1026" name="Picture 2" descr="https://cdn.discordapp.com/attachments/235212360594358272/235957996054773760/ss_2016-10-12_at_07.52.27.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0" y="1013435"/>
            <a:ext cx="9144000" cy="50917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7649978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4204" y="-129340"/>
            <a:ext cx="3657011" cy="830997"/>
          </a:xfrm>
          <a:prstGeom prst="rect">
            <a:avLst/>
          </a:prstGeom>
          <a:noFill/>
        </p:spPr>
        <p:txBody>
          <a:bodyPr wrap="square" rtlCol="0">
            <a:spAutoFit/>
          </a:bodyPr>
          <a:lstStyle/>
          <a:p>
            <a:r>
              <a:rPr lang="en-US" sz="2400" dirty="0">
                <a:solidFill>
                  <a:schemeClr val="accent1">
                    <a:lumMod val="40000"/>
                    <a:lumOff val="60000"/>
                  </a:schemeClr>
                </a:solidFill>
              </a:rPr>
              <a:t>DFD 2.4: Authoritative Action Module</a:t>
            </a:r>
          </a:p>
        </p:txBody>
      </p:sp>
      <p:pic>
        <p:nvPicPr>
          <p:cNvPr id="4" name="Picture 3"/>
          <p:cNvPicPr>
            <a:picLocks noChangeAspect="1"/>
          </p:cNvPicPr>
          <p:nvPr/>
        </p:nvPicPr>
        <p:blipFill>
          <a:blip r:embed="rId2"/>
          <a:stretch>
            <a:fillRect/>
          </a:stretch>
        </p:blipFill>
        <p:spPr>
          <a:xfrm>
            <a:off x="0" y="1028700"/>
            <a:ext cx="9144000" cy="4780608"/>
          </a:xfrm>
          <a:prstGeom prst="rect">
            <a:avLst/>
          </a:prstGeom>
        </p:spPr>
      </p:pic>
    </p:spTree>
    <p:extLst>
      <p:ext uri="{BB962C8B-B14F-4D97-AF65-F5344CB8AC3E}">
        <p14:creationId xmlns:p14="http://schemas.microsoft.com/office/powerpoint/2010/main" val="1356314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640" y="509401"/>
            <a:ext cx="8211127" cy="2605209"/>
          </a:xfrm>
        </p:spPr>
        <p:txBody>
          <a:bodyPr>
            <a:normAutofit/>
          </a:bodyPr>
          <a:lstStyle/>
          <a:p>
            <a:r>
              <a:rPr lang="en-US" sz="2800" dirty="0"/>
              <a:t>The Authoritative Action Module (AAM) is used when a manager needs to read information/change information within the three databases. </a:t>
            </a:r>
            <a:br>
              <a:rPr lang="en-US" sz="2800" dirty="0"/>
            </a:br>
            <a:endParaRPr lang="en-US" sz="2800" dirty="0"/>
          </a:p>
        </p:txBody>
      </p:sp>
      <p:sp>
        <p:nvSpPr>
          <p:cNvPr id="5" name="TextBox 4"/>
          <p:cNvSpPr txBox="1"/>
          <p:nvPr/>
        </p:nvSpPr>
        <p:spPr>
          <a:xfrm>
            <a:off x="4574204" y="-129340"/>
            <a:ext cx="3657011" cy="830997"/>
          </a:xfrm>
          <a:prstGeom prst="rect">
            <a:avLst/>
          </a:prstGeom>
          <a:noFill/>
        </p:spPr>
        <p:txBody>
          <a:bodyPr wrap="square" rtlCol="0">
            <a:spAutoFit/>
          </a:bodyPr>
          <a:lstStyle/>
          <a:p>
            <a:r>
              <a:rPr lang="en-US" sz="2400" dirty="0">
                <a:solidFill>
                  <a:schemeClr val="accent1">
                    <a:lumMod val="40000"/>
                    <a:lumOff val="60000"/>
                  </a:schemeClr>
                </a:solidFill>
              </a:rPr>
              <a:t>2.4 Authoritative Action Module</a:t>
            </a:r>
          </a:p>
        </p:txBody>
      </p:sp>
      <p:pic>
        <p:nvPicPr>
          <p:cNvPr id="4" name="Picture 3"/>
          <p:cNvPicPr>
            <a:picLocks noChangeAspect="1"/>
          </p:cNvPicPr>
          <p:nvPr/>
        </p:nvPicPr>
        <p:blipFill rotWithShape="1">
          <a:blip r:embed="rId2"/>
          <a:srcRect l="4027" t="9337" r="6017" b="9146"/>
          <a:stretch/>
        </p:blipFill>
        <p:spPr>
          <a:xfrm>
            <a:off x="461460" y="2615225"/>
            <a:ext cx="8225487" cy="3897040"/>
          </a:xfrm>
          <a:prstGeom prst="rect">
            <a:avLst/>
          </a:prstGeom>
        </p:spPr>
      </p:pic>
    </p:spTree>
    <p:extLst>
      <p:ext uri="{BB962C8B-B14F-4D97-AF65-F5344CB8AC3E}">
        <p14:creationId xmlns:p14="http://schemas.microsoft.com/office/powerpoint/2010/main" val="11559708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4204" y="-129340"/>
            <a:ext cx="3657011" cy="830997"/>
          </a:xfrm>
          <a:prstGeom prst="rect">
            <a:avLst/>
          </a:prstGeom>
          <a:noFill/>
        </p:spPr>
        <p:txBody>
          <a:bodyPr wrap="square" rtlCol="0">
            <a:spAutoFit/>
          </a:bodyPr>
          <a:lstStyle/>
          <a:p>
            <a:r>
              <a:rPr lang="en-US" sz="2400" dirty="0">
                <a:solidFill>
                  <a:schemeClr val="accent1">
                    <a:lumMod val="40000"/>
                    <a:lumOff val="60000"/>
                  </a:schemeClr>
                </a:solidFill>
              </a:rPr>
              <a:t>DFD 2.4: Authoritative Action Module</a:t>
            </a:r>
          </a:p>
        </p:txBody>
      </p:sp>
      <p:pic>
        <p:nvPicPr>
          <p:cNvPr id="4" name="Picture 3"/>
          <p:cNvPicPr>
            <a:picLocks noChangeAspect="1"/>
          </p:cNvPicPr>
          <p:nvPr/>
        </p:nvPicPr>
        <p:blipFill>
          <a:blip r:embed="rId2"/>
          <a:stretch>
            <a:fillRect/>
          </a:stretch>
        </p:blipFill>
        <p:spPr>
          <a:xfrm>
            <a:off x="0" y="1028700"/>
            <a:ext cx="9144000" cy="4780608"/>
          </a:xfrm>
          <a:prstGeom prst="rect">
            <a:avLst/>
          </a:prstGeom>
        </p:spPr>
      </p:pic>
    </p:spTree>
    <p:extLst>
      <p:ext uri="{BB962C8B-B14F-4D97-AF65-F5344CB8AC3E}">
        <p14:creationId xmlns:p14="http://schemas.microsoft.com/office/powerpoint/2010/main" val="23110301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900" y="500648"/>
            <a:ext cx="7024744" cy="765158"/>
          </a:xfrm>
        </p:spPr>
        <p:txBody>
          <a:bodyPr>
            <a:normAutofit/>
          </a:bodyPr>
          <a:lstStyle/>
          <a:p>
            <a:r>
              <a:rPr lang="en-US" dirty="0"/>
              <a:t>2.4.1 GUI Display Module</a:t>
            </a:r>
          </a:p>
        </p:txBody>
      </p:sp>
      <p:sp>
        <p:nvSpPr>
          <p:cNvPr id="3" name="Content Placeholder 2"/>
          <p:cNvSpPr>
            <a:spLocks noGrp="1"/>
          </p:cNvSpPr>
          <p:nvPr>
            <p:ph sz="quarter" idx="13"/>
          </p:nvPr>
        </p:nvSpPr>
        <p:spPr>
          <a:xfrm>
            <a:off x="461460" y="1222922"/>
            <a:ext cx="8118537" cy="1611039"/>
          </a:xfrm>
        </p:spPr>
        <p:txBody>
          <a:bodyPr>
            <a:normAutofit/>
          </a:bodyPr>
          <a:lstStyle/>
          <a:p>
            <a:r>
              <a:rPr lang="en-US" dirty="0"/>
              <a:t>The GUI Display Module (GDM) validates that the managers is authorized to make changes to the database. Then the GUI will give the manager the option to change the database.</a:t>
            </a:r>
          </a:p>
          <a:p>
            <a:endParaRPr lang="en-US" dirty="0"/>
          </a:p>
        </p:txBody>
      </p:sp>
      <p:sp>
        <p:nvSpPr>
          <p:cNvPr id="9" name="TextBox 8"/>
          <p:cNvSpPr txBox="1"/>
          <p:nvPr/>
        </p:nvSpPr>
        <p:spPr>
          <a:xfrm>
            <a:off x="4574204" y="-129340"/>
            <a:ext cx="3657011" cy="830997"/>
          </a:xfrm>
          <a:prstGeom prst="rect">
            <a:avLst/>
          </a:prstGeom>
          <a:noFill/>
        </p:spPr>
        <p:txBody>
          <a:bodyPr wrap="square" rtlCol="0">
            <a:spAutoFit/>
          </a:bodyPr>
          <a:lstStyle/>
          <a:p>
            <a:r>
              <a:rPr lang="en-US" sz="2400" dirty="0">
                <a:solidFill>
                  <a:schemeClr val="accent1">
                    <a:lumMod val="40000"/>
                    <a:lumOff val="60000"/>
                  </a:schemeClr>
                </a:solidFill>
              </a:rPr>
              <a:t>2.4 Authoritative Action Module</a:t>
            </a:r>
          </a:p>
        </p:txBody>
      </p:sp>
      <p:pic>
        <p:nvPicPr>
          <p:cNvPr id="6" name="Picture 5"/>
          <p:cNvPicPr>
            <a:picLocks noChangeAspect="1"/>
          </p:cNvPicPr>
          <p:nvPr/>
        </p:nvPicPr>
        <p:blipFill rotWithShape="1">
          <a:blip r:embed="rId2"/>
          <a:srcRect l="4027" t="9337" r="6017" b="9146"/>
          <a:stretch/>
        </p:blipFill>
        <p:spPr>
          <a:xfrm>
            <a:off x="461460" y="2783161"/>
            <a:ext cx="8225487" cy="3897040"/>
          </a:xfrm>
          <a:prstGeom prst="rect">
            <a:avLst/>
          </a:prstGeom>
        </p:spPr>
      </p:pic>
    </p:spTree>
    <p:extLst>
      <p:ext uri="{BB962C8B-B14F-4D97-AF65-F5344CB8AC3E}">
        <p14:creationId xmlns:p14="http://schemas.microsoft.com/office/powerpoint/2010/main" val="73602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4204" y="-129340"/>
            <a:ext cx="3657011" cy="830997"/>
          </a:xfrm>
          <a:prstGeom prst="rect">
            <a:avLst/>
          </a:prstGeom>
          <a:noFill/>
        </p:spPr>
        <p:txBody>
          <a:bodyPr wrap="square" rtlCol="0">
            <a:spAutoFit/>
          </a:bodyPr>
          <a:lstStyle/>
          <a:p>
            <a:r>
              <a:rPr lang="en-US" sz="2400" dirty="0">
                <a:solidFill>
                  <a:schemeClr val="accent1">
                    <a:lumMod val="40000"/>
                    <a:lumOff val="60000"/>
                  </a:schemeClr>
                </a:solidFill>
              </a:rPr>
              <a:t>DFD 2.4: Authoritative Action Module</a:t>
            </a:r>
          </a:p>
        </p:txBody>
      </p:sp>
      <p:pic>
        <p:nvPicPr>
          <p:cNvPr id="4" name="Picture 3"/>
          <p:cNvPicPr>
            <a:picLocks noChangeAspect="1"/>
          </p:cNvPicPr>
          <p:nvPr/>
        </p:nvPicPr>
        <p:blipFill>
          <a:blip r:embed="rId2"/>
          <a:stretch>
            <a:fillRect/>
          </a:stretch>
        </p:blipFill>
        <p:spPr>
          <a:xfrm>
            <a:off x="0" y="1028700"/>
            <a:ext cx="9144000" cy="4780608"/>
          </a:xfrm>
          <a:prstGeom prst="rect">
            <a:avLst/>
          </a:prstGeom>
        </p:spPr>
      </p:pic>
    </p:spTree>
    <p:extLst>
      <p:ext uri="{BB962C8B-B14F-4D97-AF65-F5344CB8AC3E}">
        <p14:creationId xmlns:p14="http://schemas.microsoft.com/office/powerpoint/2010/main" val="23110301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900" y="464179"/>
            <a:ext cx="7024744" cy="765158"/>
          </a:xfrm>
        </p:spPr>
        <p:txBody>
          <a:bodyPr>
            <a:normAutofit fontScale="90000"/>
          </a:bodyPr>
          <a:lstStyle/>
          <a:p>
            <a:r>
              <a:rPr lang="en-US" dirty="0"/>
              <a:t>2.4.2 Orders Update Module</a:t>
            </a:r>
          </a:p>
        </p:txBody>
      </p:sp>
      <p:sp>
        <p:nvSpPr>
          <p:cNvPr id="3" name="Content Placeholder 2"/>
          <p:cNvSpPr>
            <a:spLocks noGrp="1"/>
          </p:cNvSpPr>
          <p:nvPr>
            <p:ph sz="quarter" idx="13"/>
          </p:nvPr>
        </p:nvSpPr>
        <p:spPr>
          <a:xfrm>
            <a:off x="345232" y="1195914"/>
            <a:ext cx="8495150" cy="1420128"/>
          </a:xfrm>
        </p:spPr>
        <p:txBody>
          <a:bodyPr>
            <a:noAutofit/>
          </a:bodyPr>
          <a:lstStyle/>
          <a:p>
            <a:r>
              <a:rPr lang="en-US" sz="2000" dirty="0"/>
              <a:t>The Orders Update Module (OUM) deals with changes in the Orders database. The manager is only able to append information to the order, not directly change the names, amount, confirmation, or complaints.</a:t>
            </a:r>
          </a:p>
          <a:p>
            <a:endParaRPr lang="en-US" sz="2000" dirty="0"/>
          </a:p>
        </p:txBody>
      </p:sp>
      <p:sp>
        <p:nvSpPr>
          <p:cNvPr id="6" name="TextBox 5"/>
          <p:cNvSpPr txBox="1"/>
          <p:nvPr/>
        </p:nvSpPr>
        <p:spPr>
          <a:xfrm>
            <a:off x="4574204" y="-129340"/>
            <a:ext cx="3657011" cy="830997"/>
          </a:xfrm>
          <a:prstGeom prst="rect">
            <a:avLst/>
          </a:prstGeom>
          <a:noFill/>
        </p:spPr>
        <p:txBody>
          <a:bodyPr wrap="square" rtlCol="0">
            <a:spAutoFit/>
          </a:bodyPr>
          <a:lstStyle/>
          <a:p>
            <a:r>
              <a:rPr lang="en-US" sz="2400" dirty="0">
                <a:solidFill>
                  <a:schemeClr val="accent1">
                    <a:lumMod val="40000"/>
                    <a:lumOff val="60000"/>
                  </a:schemeClr>
                </a:solidFill>
              </a:rPr>
              <a:t>2.4 Authoritative Action Module</a:t>
            </a:r>
          </a:p>
        </p:txBody>
      </p:sp>
      <p:pic>
        <p:nvPicPr>
          <p:cNvPr id="8" name="Picture 7"/>
          <p:cNvPicPr>
            <a:picLocks noChangeAspect="1"/>
          </p:cNvPicPr>
          <p:nvPr/>
        </p:nvPicPr>
        <p:blipFill rotWithShape="1">
          <a:blip r:embed="rId2"/>
          <a:srcRect l="4027" t="9337" r="6017" b="9146"/>
          <a:stretch/>
        </p:blipFill>
        <p:spPr>
          <a:xfrm>
            <a:off x="461460" y="2616041"/>
            <a:ext cx="8225487" cy="3897040"/>
          </a:xfrm>
          <a:prstGeom prst="rect">
            <a:avLst/>
          </a:prstGeom>
        </p:spPr>
      </p:pic>
    </p:spTree>
    <p:extLst>
      <p:ext uri="{BB962C8B-B14F-4D97-AF65-F5344CB8AC3E}">
        <p14:creationId xmlns:p14="http://schemas.microsoft.com/office/powerpoint/2010/main" val="9126884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4204" y="-129340"/>
            <a:ext cx="3657011" cy="830997"/>
          </a:xfrm>
          <a:prstGeom prst="rect">
            <a:avLst/>
          </a:prstGeom>
          <a:noFill/>
        </p:spPr>
        <p:txBody>
          <a:bodyPr wrap="square" rtlCol="0">
            <a:spAutoFit/>
          </a:bodyPr>
          <a:lstStyle/>
          <a:p>
            <a:r>
              <a:rPr lang="en-US" sz="2400" dirty="0">
                <a:solidFill>
                  <a:schemeClr val="accent1">
                    <a:lumMod val="40000"/>
                    <a:lumOff val="60000"/>
                  </a:schemeClr>
                </a:solidFill>
              </a:rPr>
              <a:t>DFD 2.4: Authoritative Action Module</a:t>
            </a:r>
          </a:p>
        </p:txBody>
      </p:sp>
      <p:pic>
        <p:nvPicPr>
          <p:cNvPr id="4" name="Picture 3"/>
          <p:cNvPicPr>
            <a:picLocks noChangeAspect="1"/>
          </p:cNvPicPr>
          <p:nvPr/>
        </p:nvPicPr>
        <p:blipFill>
          <a:blip r:embed="rId2"/>
          <a:stretch>
            <a:fillRect/>
          </a:stretch>
        </p:blipFill>
        <p:spPr>
          <a:xfrm>
            <a:off x="0" y="1028700"/>
            <a:ext cx="9144000" cy="4780608"/>
          </a:xfrm>
          <a:prstGeom prst="rect">
            <a:avLst/>
          </a:prstGeom>
        </p:spPr>
      </p:pic>
    </p:spTree>
    <p:extLst>
      <p:ext uri="{BB962C8B-B14F-4D97-AF65-F5344CB8AC3E}">
        <p14:creationId xmlns:p14="http://schemas.microsoft.com/office/powerpoint/2010/main" val="23110301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899" y="489940"/>
            <a:ext cx="7643887" cy="765158"/>
          </a:xfrm>
        </p:spPr>
        <p:txBody>
          <a:bodyPr>
            <a:normAutofit fontScale="90000"/>
          </a:bodyPr>
          <a:lstStyle/>
          <a:p>
            <a:r>
              <a:rPr lang="en-US" dirty="0"/>
              <a:t>2.4.3 Inventory Change Module</a:t>
            </a:r>
          </a:p>
        </p:txBody>
      </p:sp>
      <p:sp>
        <p:nvSpPr>
          <p:cNvPr id="3" name="Content Placeholder 2"/>
          <p:cNvSpPr>
            <a:spLocks noGrp="1"/>
          </p:cNvSpPr>
          <p:nvPr>
            <p:ph sz="quarter" idx="13"/>
          </p:nvPr>
        </p:nvSpPr>
        <p:spPr>
          <a:xfrm>
            <a:off x="475250" y="1307941"/>
            <a:ext cx="8118537" cy="1455464"/>
          </a:xfrm>
        </p:spPr>
        <p:txBody>
          <a:bodyPr>
            <a:normAutofit fontScale="92500" lnSpcReduction="20000"/>
          </a:bodyPr>
          <a:lstStyle/>
          <a:p>
            <a:r>
              <a:rPr lang="en-US" dirty="0"/>
              <a:t>The Inventory Change Module (ICM) deals with changes in Inventory database. The manager is then able to sort through the items and put in value changes. The manager is able to add items, delete items, and change quantity in this Module.</a:t>
            </a:r>
          </a:p>
          <a:p>
            <a:endParaRPr lang="en-US" dirty="0"/>
          </a:p>
        </p:txBody>
      </p:sp>
      <p:sp>
        <p:nvSpPr>
          <p:cNvPr id="6" name="TextBox 5"/>
          <p:cNvSpPr txBox="1"/>
          <p:nvPr/>
        </p:nvSpPr>
        <p:spPr>
          <a:xfrm>
            <a:off x="4574204" y="-129340"/>
            <a:ext cx="3657011" cy="830997"/>
          </a:xfrm>
          <a:prstGeom prst="rect">
            <a:avLst/>
          </a:prstGeom>
          <a:noFill/>
        </p:spPr>
        <p:txBody>
          <a:bodyPr wrap="square" rtlCol="0">
            <a:spAutoFit/>
          </a:bodyPr>
          <a:lstStyle/>
          <a:p>
            <a:r>
              <a:rPr lang="en-US" sz="2400" dirty="0">
                <a:solidFill>
                  <a:schemeClr val="accent1">
                    <a:lumMod val="40000"/>
                    <a:lumOff val="60000"/>
                  </a:schemeClr>
                </a:solidFill>
              </a:rPr>
              <a:t>2.4 Authoritative Action Module</a:t>
            </a:r>
          </a:p>
        </p:txBody>
      </p:sp>
      <p:pic>
        <p:nvPicPr>
          <p:cNvPr id="8" name="Picture 7"/>
          <p:cNvPicPr>
            <a:picLocks noChangeAspect="1"/>
          </p:cNvPicPr>
          <p:nvPr/>
        </p:nvPicPr>
        <p:blipFill rotWithShape="1">
          <a:blip r:embed="rId2"/>
          <a:srcRect l="4027" t="9337" r="6017" b="9146"/>
          <a:stretch/>
        </p:blipFill>
        <p:spPr>
          <a:xfrm>
            <a:off x="461460" y="2783161"/>
            <a:ext cx="8225487" cy="3897040"/>
          </a:xfrm>
          <a:prstGeom prst="rect">
            <a:avLst/>
          </a:prstGeom>
        </p:spPr>
      </p:pic>
    </p:spTree>
    <p:extLst>
      <p:ext uri="{BB962C8B-B14F-4D97-AF65-F5344CB8AC3E}">
        <p14:creationId xmlns:p14="http://schemas.microsoft.com/office/powerpoint/2010/main" val="912688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61949" y="-94066"/>
            <a:ext cx="1810869" cy="769441"/>
          </a:xfrm>
          <a:prstGeom prst="rect">
            <a:avLst/>
          </a:prstGeom>
          <a:noFill/>
        </p:spPr>
        <p:txBody>
          <a:bodyPr wrap="square" rtlCol="0">
            <a:spAutoFit/>
          </a:bodyPr>
          <a:lstStyle/>
          <a:p>
            <a:r>
              <a:rPr lang="en-US" sz="4400" dirty="0">
                <a:solidFill>
                  <a:schemeClr val="accent1">
                    <a:lumMod val="40000"/>
                    <a:lumOff val="60000"/>
                  </a:schemeClr>
                </a:solidFill>
              </a:rPr>
              <a:t>DFD 1</a:t>
            </a:r>
          </a:p>
        </p:txBody>
      </p:sp>
      <p:pic>
        <p:nvPicPr>
          <p:cNvPr id="2050" name="Picture 2" descr="https://cdn.discordapp.com/attachments/235212360594358272/235957996054773760/ss_2016-10-12_at_07.52.27.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0" y="1059095"/>
            <a:ext cx="9144000" cy="50917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793731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4204" y="-129340"/>
            <a:ext cx="3657011" cy="830997"/>
          </a:xfrm>
          <a:prstGeom prst="rect">
            <a:avLst/>
          </a:prstGeom>
          <a:noFill/>
        </p:spPr>
        <p:txBody>
          <a:bodyPr wrap="square" rtlCol="0">
            <a:spAutoFit/>
          </a:bodyPr>
          <a:lstStyle/>
          <a:p>
            <a:r>
              <a:rPr lang="en-US" sz="2400" dirty="0">
                <a:solidFill>
                  <a:schemeClr val="accent1">
                    <a:lumMod val="40000"/>
                    <a:lumOff val="60000"/>
                  </a:schemeClr>
                </a:solidFill>
              </a:rPr>
              <a:t>DFD 2.4: Authoritative Action Module</a:t>
            </a:r>
          </a:p>
        </p:txBody>
      </p:sp>
      <p:pic>
        <p:nvPicPr>
          <p:cNvPr id="4" name="Picture 3"/>
          <p:cNvPicPr>
            <a:picLocks noChangeAspect="1"/>
          </p:cNvPicPr>
          <p:nvPr/>
        </p:nvPicPr>
        <p:blipFill>
          <a:blip r:embed="rId2"/>
          <a:stretch>
            <a:fillRect/>
          </a:stretch>
        </p:blipFill>
        <p:spPr>
          <a:xfrm>
            <a:off x="0" y="1028700"/>
            <a:ext cx="9144000" cy="4780608"/>
          </a:xfrm>
          <a:prstGeom prst="rect">
            <a:avLst/>
          </a:prstGeom>
        </p:spPr>
      </p:pic>
    </p:spTree>
    <p:extLst>
      <p:ext uri="{BB962C8B-B14F-4D97-AF65-F5344CB8AC3E}">
        <p14:creationId xmlns:p14="http://schemas.microsoft.com/office/powerpoint/2010/main" val="23110301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900" y="640348"/>
            <a:ext cx="7024744" cy="765158"/>
          </a:xfrm>
        </p:spPr>
        <p:txBody>
          <a:bodyPr>
            <a:normAutofit/>
          </a:bodyPr>
          <a:lstStyle/>
          <a:p>
            <a:r>
              <a:rPr lang="en-US" dirty="0"/>
              <a:t>2.4.4 Menu Update Module</a:t>
            </a:r>
          </a:p>
        </p:txBody>
      </p:sp>
      <p:sp>
        <p:nvSpPr>
          <p:cNvPr id="3" name="Content Placeholder 2"/>
          <p:cNvSpPr>
            <a:spLocks noGrp="1"/>
          </p:cNvSpPr>
          <p:nvPr>
            <p:ph sz="quarter" idx="13"/>
          </p:nvPr>
        </p:nvSpPr>
        <p:spPr>
          <a:xfrm>
            <a:off x="382220" y="1475061"/>
            <a:ext cx="8334864" cy="1455464"/>
          </a:xfrm>
        </p:spPr>
        <p:txBody>
          <a:bodyPr>
            <a:normAutofit/>
          </a:bodyPr>
          <a:lstStyle/>
          <a:p>
            <a:r>
              <a:rPr lang="en-US" dirty="0"/>
              <a:t>The Menu Update Module (MUM) deals with changes in the Menu Options database. The manager is then able to add menu items.</a:t>
            </a:r>
          </a:p>
        </p:txBody>
      </p:sp>
      <p:sp>
        <p:nvSpPr>
          <p:cNvPr id="5" name="TextBox 4"/>
          <p:cNvSpPr txBox="1"/>
          <p:nvPr/>
        </p:nvSpPr>
        <p:spPr>
          <a:xfrm>
            <a:off x="4574204" y="-129340"/>
            <a:ext cx="3657011" cy="830997"/>
          </a:xfrm>
          <a:prstGeom prst="rect">
            <a:avLst/>
          </a:prstGeom>
          <a:noFill/>
        </p:spPr>
        <p:txBody>
          <a:bodyPr wrap="square" rtlCol="0">
            <a:spAutoFit/>
          </a:bodyPr>
          <a:lstStyle/>
          <a:p>
            <a:r>
              <a:rPr lang="en-US" sz="2400" dirty="0">
                <a:solidFill>
                  <a:schemeClr val="accent1">
                    <a:lumMod val="40000"/>
                    <a:lumOff val="60000"/>
                  </a:schemeClr>
                </a:solidFill>
              </a:rPr>
              <a:t>2.4 Authoritative Action Module</a:t>
            </a:r>
          </a:p>
        </p:txBody>
      </p:sp>
      <p:pic>
        <p:nvPicPr>
          <p:cNvPr id="8" name="Picture 7"/>
          <p:cNvPicPr>
            <a:picLocks noChangeAspect="1"/>
          </p:cNvPicPr>
          <p:nvPr/>
        </p:nvPicPr>
        <p:blipFill rotWithShape="1">
          <a:blip r:embed="rId2"/>
          <a:srcRect l="4027" t="9337" r="6017" b="9146"/>
          <a:stretch/>
        </p:blipFill>
        <p:spPr>
          <a:xfrm>
            <a:off x="461460" y="2783161"/>
            <a:ext cx="8225487" cy="3897040"/>
          </a:xfrm>
          <a:prstGeom prst="rect">
            <a:avLst/>
          </a:prstGeom>
        </p:spPr>
      </p:pic>
    </p:spTree>
    <p:extLst>
      <p:ext uri="{BB962C8B-B14F-4D97-AF65-F5344CB8AC3E}">
        <p14:creationId xmlns:p14="http://schemas.microsoft.com/office/powerpoint/2010/main" val="9126884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61949" y="-94066"/>
            <a:ext cx="1810869" cy="769441"/>
          </a:xfrm>
          <a:prstGeom prst="rect">
            <a:avLst/>
          </a:prstGeom>
          <a:noFill/>
        </p:spPr>
        <p:txBody>
          <a:bodyPr wrap="square" rtlCol="0">
            <a:spAutoFit/>
          </a:bodyPr>
          <a:lstStyle/>
          <a:p>
            <a:r>
              <a:rPr lang="en-US" sz="4400" dirty="0">
                <a:solidFill>
                  <a:schemeClr val="accent1">
                    <a:lumMod val="40000"/>
                    <a:lumOff val="60000"/>
                  </a:schemeClr>
                </a:solidFill>
              </a:rPr>
              <a:t>DFD 1</a:t>
            </a:r>
          </a:p>
        </p:txBody>
      </p:sp>
      <p:pic>
        <p:nvPicPr>
          <p:cNvPr id="1026" name="Picture 2" descr="https://cdn.discordapp.com/attachments/235212360594358272/235957996054773760/ss_2016-10-12_at_07.52.27.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0" y="1013435"/>
            <a:ext cx="9144000" cy="50917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7649978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62445" y="-125005"/>
            <a:ext cx="3974503" cy="830997"/>
          </a:xfrm>
          <a:prstGeom prst="rect">
            <a:avLst/>
          </a:prstGeom>
          <a:noFill/>
        </p:spPr>
        <p:txBody>
          <a:bodyPr wrap="square" rtlCol="0">
            <a:spAutoFit/>
          </a:bodyPr>
          <a:lstStyle/>
          <a:p>
            <a:r>
              <a:rPr lang="en-US" sz="2400" dirty="0">
                <a:solidFill>
                  <a:schemeClr val="accent1">
                    <a:lumMod val="40000"/>
                    <a:lumOff val="60000"/>
                  </a:schemeClr>
                </a:solidFill>
              </a:rPr>
              <a:t>DFD 2.5: Payment Module</a:t>
            </a:r>
          </a:p>
        </p:txBody>
      </p:sp>
      <p:pic>
        <p:nvPicPr>
          <p:cNvPr id="4" name="Picture 3"/>
          <p:cNvPicPr>
            <a:picLocks noChangeAspect="1"/>
          </p:cNvPicPr>
          <p:nvPr/>
        </p:nvPicPr>
        <p:blipFill>
          <a:blip r:embed="rId2"/>
          <a:stretch>
            <a:fillRect/>
          </a:stretch>
        </p:blipFill>
        <p:spPr>
          <a:xfrm>
            <a:off x="0" y="889000"/>
            <a:ext cx="9144000" cy="5066744"/>
          </a:xfrm>
          <a:prstGeom prst="rect">
            <a:avLst/>
          </a:prstGeom>
        </p:spPr>
      </p:pic>
    </p:spTree>
    <p:extLst>
      <p:ext uri="{BB962C8B-B14F-4D97-AF65-F5344CB8AC3E}">
        <p14:creationId xmlns:p14="http://schemas.microsoft.com/office/powerpoint/2010/main" val="42574006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487" y="2244437"/>
            <a:ext cx="8199238" cy="1611009"/>
          </a:xfrm>
        </p:spPr>
        <p:txBody>
          <a:bodyPr>
            <a:noAutofit/>
          </a:bodyPr>
          <a:lstStyle/>
          <a:p>
            <a:r>
              <a:rPr lang="en-US" sz="2800" dirty="0"/>
              <a:t>The Payment Module (PM) handles payment and confirmation/feedback aspect of STARS.</a:t>
            </a:r>
          </a:p>
        </p:txBody>
      </p:sp>
      <p:sp>
        <p:nvSpPr>
          <p:cNvPr id="3" name="TextBox 2"/>
          <p:cNvSpPr txBox="1"/>
          <p:nvPr/>
        </p:nvSpPr>
        <p:spPr>
          <a:xfrm>
            <a:off x="4632997" y="38366"/>
            <a:ext cx="3915708" cy="461665"/>
          </a:xfrm>
          <a:prstGeom prst="rect">
            <a:avLst/>
          </a:prstGeom>
          <a:noFill/>
        </p:spPr>
        <p:txBody>
          <a:bodyPr wrap="square" rtlCol="0">
            <a:spAutoFit/>
          </a:bodyPr>
          <a:lstStyle/>
          <a:p>
            <a:r>
              <a:rPr lang="en-US" sz="2400" dirty="0">
                <a:solidFill>
                  <a:schemeClr val="accent1">
                    <a:lumMod val="40000"/>
                    <a:lumOff val="60000"/>
                  </a:schemeClr>
                </a:solidFill>
              </a:rPr>
              <a:t>2.5 Payment Module</a:t>
            </a:r>
          </a:p>
        </p:txBody>
      </p:sp>
      <p:sp>
        <p:nvSpPr>
          <p:cNvPr id="4" name="Title 1"/>
          <p:cNvSpPr txBox="1">
            <a:spLocks/>
          </p:cNvSpPr>
          <p:nvPr/>
        </p:nvSpPr>
        <p:spPr>
          <a:xfrm>
            <a:off x="1043490" y="1027664"/>
            <a:ext cx="7024744" cy="11430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2.5 Payment Module</a:t>
            </a:r>
          </a:p>
        </p:txBody>
      </p:sp>
    </p:spTree>
    <p:extLst>
      <p:ext uri="{BB962C8B-B14F-4D97-AF65-F5344CB8AC3E}">
        <p14:creationId xmlns:p14="http://schemas.microsoft.com/office/powerpoint/2010/main" val="15839501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99536"/>
            <a:ext cx="7024744" cy="735564"/>
          </a:xfrm>
        </p:spPr>
        <p:txBody>
          <a:bodyPr/>
          <a:lstStyle/>
          <a:p>
            <a:r>
              <a:rPr lang="en-US" dirty="0"/>
              <a:t>2.5 Payment Module (PM) </a:t>
            </a:r>
          </a:p>
        </p:txBody>
      </p:sp>
      <p:sp>
        <p:nvSpPr>
          <p:cNvPr id="3" name="Vertical Text Placeholder 2"/>
          <p:cNvSpPr>
            <a:spLocks noGrp="1"/>
          </p:cNvSpPr>
          <p:nvPr>
            <p:ph type="body" orient="vert" idx="1"/>
          </p:nvPr>
        </p:nvSpPr>
        <p:spPr>
          <a:xfrm rot="16200000">
            <a:off x="2174845" y="-203203"/>
            <a:ext cx="4775200" cy="8051803"/>
          </a:xfrm>
        </p:spPr>
        <p:txBody>
          <a:bodyPr>
            <a:normAutofit/>
          </a:bodyPr>
          <a:lstStyle/>
          <a:p>
            <a:r>
              <a:rPr lang="en-US" dirty="0"/>
              <a:t>The Payment Module (PM) handles the all the payment operations for the restaurant. </a:t>
            </a:r>
          </a:p>
          <a:p>
            <a:r>
              <a:rPr lang="en-US" dirty="0"/>
              <a:t>Once the user has selected that they are done ordering from the User GUI/UI, the total order shall be sent to be processed by the module. </a:t>
            </a:r>
          </a:p>
          <a:p>
            <a:r>
              <a:rPr lang="en-US" dirty="0"/>
              <a:t>The PM shall validate that the Orders are okay, and send the payment amount to an external card reader.</a:t>
            </a:r>
          </a:p>
          <a:p>
            <a:r>
              <a:rPr lang="en-US" dirty="0"/>
              <a:t>The external card reader is not part of our program. The only data PM retrieves from the card reader is Payment approval or decline. </a:t>
            </a:r>
          </a:p>
        </p:txBody>
      </p:sp>
      <p:sp>
        <p:nvSpPr>
          <p:cNvPr id="4" name="TextBox 3"/>
          <p:cNvSpPr txBox="1"/>
          <p:nvPr/>
        </p:nvSpPr>
        <p:spPr>
          <a:xfrm>
            <a:off x="4562445" y="35272"/>
            <a:ext cx="3974503" cy="461665"/>
          </a:xfrm>
          <a:prstGeom prst="rect">
            <a:avLst/>
          </a:prstGeom>
          <a:noFill/>
        </p:spPr>
        <p:txBody>
          <a:bodyPr wrap="square" rtlCol="0">
            <a:spAutoFit/>
          </a:bodyPr>
          <a:lstStyle/>
          <a:p>
            <a:r>
              <a:rPr lang="en-US" sz="2400" dirty="0">
                <a:solidFill>
                  <a:schemeClr val="accent1">
                    <a:lumMod val="40000"/>
                    <a:lumOff val="60000"/>
                  </a:schemeClr>
                </a:solidFill>
              </a:rPr>
              <a:t>2.5 Payment Module</a:t>
            </a:r>
          </a:p>
        </p:txBody>
      </p:sp>
    </p:spTree>
    <p:extLst>
      <p:ext uri="{BB962C8B-B14F-4D97-AF65-F5344CB8AC3E}">
        <p14:creationId xmlns:p14="http://schemas.microsoft.com/office/powerpoint/2010/main" val="4327576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61949" y="-94066"/>
            <a:ext cx="1810869" cy="769441"/>
          </a:xfrm>
          <a:prstGeom prst="rect">
            <a:avLst/>
          </a:prstGeom>
          <a:noFill/>
        </p:spPr>
        <p:txBody>
          <a:bodyPr wrap="square" rtlCol="0">
            <a:spAutoFit/>
          </a:bodyPr>
          <a:lstStyle/>
          <a:p>
            <a:r>
              <a:rPr lang="en-US" sz="4400" dirty="0">
                <a:solidFill>
                  <a:schemeClr val="accent1">
                    <a:lumMod val="40000"/>
                    <a:lumOff val="60000"/>
                  </a:schemeClr>
                </a:solidFill>
              </a:rPr>
              <a:t>DFD 1</a:t>
            </a:r>
          </a:p>
        </p:txBody>
      </p:sp>
      <p:pic>
        <p:nvPicPr>
          <p:cNvPr id="1026" name="Picture 2" descr="https://cdn.discordapp.com/attachments/235212360594358272/235957996054773760/ss_2016-10-12_at_07.52.27.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0" y="1013435"/>
            <a:ext cx="9144000" cy="50917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7649978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32997" y="-134240"/>
            <a:ext cx="3751186" cy="830997"/>
          </a:xfrm>
          <a:prstGeom prst="rect">
            <a:avLst/>
          </a:prstGeom>
          <a:noFill/>
        </p:spPr>
        <p:txBody>
          <a:bodyPr wrap="square" rtlCol="0">
            <a:spAutoFit/>
          </a:bodyPr>
          <a:lstStyle/>
          <a:p>
            <a:r>
              <a:rPr lang="en-US" sz="2400" dirty="0">
                <a:solidFill>
                  <a:schemeClr val="accent1">
                    <a:lumMod val="40000"/>
                    <a:lumOff val="60000"/>
                  </a:schemeClr>
                </a:solidFill>
              </a:rPr>
              <a:t>DFD 2.6: Kitchen Module</a:t>
            </a:r>
          </a:p>
        </p:txBody>
      </p:sp>
      <p:pic>
        <p:nvPicPr>
          <p:cNvPr id="4" name="Picture 3"/>
          <p:cNvPicPr>
            <a:picLocks noChangeAspect="1"/>
          </p:cNvPicPr>
          <p:nvPr/>
        </p:nvPicPr>
        <p:blipFill rotWithShape="1">
          <a:blip r:embed="rId2"/>
          <a:srcRect l="5050" r="4735"/>
          <a:stretch/>
        </p:blipFill>
        <p:spPr>
          <a:xfrm>
            <a:off x="451297" y="1092200"/>
            <a:ext cx="8249278" cy="4651022"/>
          </a:xfrm>
          <a:prstGeom prst="rect">
            <a:avLst/>
          </a:prstGeom>
        </p:spPr>
      </p:pic>
    </p:spTree>
    <p:extLst>
      <p:ext uri="{BB962C8B-B14F-4D97-AF65-F5344CB8AC3E}">
        <p14:creationId xmlns:p14="http://schemas.microsoft.com/office/powerpoint/2010/main" val="40828871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487" y="2244437"/>
            <a:ext cx="8199238" cy="1611009"/>
          </a:xfrm>
        </p:spPr>
        <p:txBody>
          <a:bodyPr>
            <a:noAutofit/>
          </a:bodyPr>
          <a:lstStyle/>
          <a:p>
            <a:r>
              <a:rPr lang="en-US" sz="2800" dirty="0"/>
              <a:t>The Kitchen Control Module (KM) handles the cooking and serving aspects of the automated restaurant. </a:t>
            </a:r>
          </a:p>
        </p:txBody>
      </p:sp>
      <p:sp>
        <p:nvSpPr>
          <p:cNvPr id="3" name="TextBox 2"/>
          <p:cNvSpPr txBox="1"/>
          <p:nvPr/>
        </p:nvSpPr>
        <p:spPr>
          <a:xfrm>
            <a:off x="4632997" y="38366"/>
            <a:ext cx="3915708" cy="461665"/>
          </a:xfrm>
          <a:prstGeom prst="rect">
            <a:avLst/>
          </a:prstGeom>
          <a:noFill/>
        </p:spPr>
        <p:txBody>
          <a:bodyPr wrap="square" rtlCol="0">
            <a:spAutoFit/>
          </a:bodyPr>
          <a:lstStyle/>
          <a:p>
            <a:r>
              <a:rPr lang="en-US" sz="2400" dirty="0">
                <a:solidFill>
                  <a:schemeClr val="accent1">
                    <a:lumMod val="40000"/>
                    <a:lumOff val="60000"/>
                  </a:schemeClr>
                </a:solidFill>
              </a:rPr>
              <a:t>2.6 Kitchen Module</a:t>
            </a:r>
          </a:p>
        </p:txBody>
      </p:sp>
      <p:sp>
        <p:nvSpPr>
          <p:cNvPr id="4" name="Title 1"/>
          <p:cNvSpPr txBox="1">
            <a:spLocks/>
          </p:cNvSpPr>
          <p:nvPr/>
        </p:nvSpPr>
        <p:spPr>
          <a:xfrm>
            <a:off x="1043490" y="1027664"/>
            <a:ext cx="7024744" cy="11430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2.6 Kitchen Module</a:t>
            </a:r>
            <a:endParaRPr lang="en-US" dirty="0"/>
          </a:p>
        </p:txBody>
      </p:sp>
    </p:spTree>
    <p:extLst>
      <p:ext uri="{BB962C8B-B14F-4D97-AF65-F5344CB8AC3E}">
        <p14:creationId xmlns:p14="http://schemas.microsoft.com/office/powerpoint/2010/main" val="34107108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5050" r="4735"/>
          <a:stretch/>
        </p:blipFill>
        <p:spPr>
          <a:xfrm>
            <a:off x="1667761" y="1443167"/>
            <a:ext cx="5186892" cy="3707916"/>
          </a:xfrm>
          <a:prstGeom prst="rect">
            <a:avLst/>
          </a:prstGeom>
        </p:spPr>
      </p:pic>
      <p:sp>
        <p:nvSpPr>
          <p:cNvPr id="3" name="Text Placeholder 2"/>
          <p:cNvSpPr>
            <a:spLocks noGrp="1"/>
          </p:cNvSpPr>
          <p:nvPr>
            <p:ph type="body" idx="1"/>
          </p:nvPr>
        </p:nvSpPr>
        <p:spPr>
          <a:xfrm>
            <a:off x="610743" y="537216"/>
            <a:ext cx="3667227" cy="517516"/>
          </a:xfrm>
        </p:spPr>
        <p:txBody>
          <a:bodyPr>
            <a:noAutofit/>
          </a:bodyPr>
          <a:lstStyle/>
          <a:p>
            <a:r>
              <a:rPr lang="en-US" sz="2800" dirty="0"/>
              <a:t>2.6.1 Chef Module</a:t>
            </a:r>
          </a:p>
        </p:txBody>
      </p:sp>
      <p:sp>
        <p:nvSpPr>
          <p:cNvPr id="4" name="Content Placeholder 3"/>
          <p:cNvSpPr>
            <a:spLocks noGrp="1"/>
          </p:cNvSpPr>
          <p:nvPr>
            <p:ph sz="half" idx="2"/>
          </p:nvPr>
        </p:nvSpPr>
        <p:spPr>
          <a:xfrm>
            <a:off x="351913" y="896307"/>
            <a:ext cx="8338808" cy="1682795"/>
          </a:xfrm>
        </p:spPr>
        <p:txBody>
          <a:bodyPr>
            <a:noAutofit/>
          </a:bodyPr>
          <a:lstStyle/>
          <a:p>
            <a:r>
              <a:rPr lang="en-US" sz="2800" dirty="0"/>
              <a:t>The MM shall send the order to the Chef Module (CM) that shall send the order to the RC.</a:t>
            </a:r>
          </a:p>
        </p:txBody>
      </p:sp>
      <p:sp>
        <p:nvSpPr>
          <p:cNvPr id="5" name="Text Placeholder 4"/>
          <p:cNvSpPr>
            <a:spLocks noGrp="1"/>
          </p:cNvSpPr>
          <p:nvPr>
            <p:ph type="body" sz="quarter" idx="3"/>
          </p:nvPr>
        </p:nvSpPr>
        <p:spPr>
          <a:xfrm>
            <a:off x="461380" y="4461736"/>
            <a:ext cx="3816589" cy="639762"/>
          </a:xfrm>
        </p:spPr>
        <p:txBody>
          <a:bodyPr>
            <a:noAutofit/>
          </a:bodyPr>
          <a:lstStyle/>
          <a:p>
            <a:r>
              <a:rPr lang="en-US" sz="2800" dirty="0"/>
              <a:t>2.6.2 Server Module</a:t>
            </a:r>
          </a:p>
        </p:txBody>
      </p:sp>
      <p:sp>
        <p:nvSpPr>
          <p:cNvPr id="6" name="Content Placeholder 5"/>
          <p:cNvSpPr>
            <a:spLocks noGrp="1"/>
          </p:cNvSpPr>
          <p:nvPr>
            <p:ph sz="quarter" idx="4"/>
          </p:nvPr>
        </p:nvSpPr>
        <p:spPr>
          <a:xfrm>
            <a:off x="461380" y="5063580"/>
            <a:ext cx="8229341" cy="1601437"/>
          </a:xfrm>
        </p:spPr>
        <p:txBody>
          <a:bodyPr>
            <a:noAutofit/>
          </a:bodyPr>
          <a:lstStyle/>
          <a:p>
            <a:r>
              <a:rPr lang="en-US" sz="2800" dirty="0"/>
              <a:t>The Server Module(SM) shall tell the Robot Server (SM) to take the order and serve it to the customer.</a:t>
            </a:r>
          </a:p>
        </p:txBody>
      </p:sp>
      <p:sp>
        <p:nvSpPr>
          <p:cNvPr id="2" name="Rectangle 1"/>
          <p:cNvSpPr/>
          <p:nvPr/>
        </p:nvSpPr>
        <p:spPr>
          <a:xfrm>
            <a:off x="4645152" y="13996"/>
            <a:ext cx="3556480" cy="523220"/>
          </a:xfrm>
          <a:prstGeom prst="rect">
            <a:avLst/>
          </a:prstGeom>
        </p:spPr>
        <p:txBody>
          <a:bodyPr wrap="square">
            <a:spAutoFit/>
          </a:bodyPr>
          <a:lstStyle/>
          <a:p>
            <a:r>
              <a:rPr lang="en-US" sz="2800" dirty="0">
                <a:solidFill>
                  <a:schemeClr val="accent1">
                    <a:lumMod val="40000"/>
                    <a:lumOff val="60000"/>
                  </a:schemeClr>
                </a:solidFill>
              </a:rPr>
              <a:t>2.6 Kitchen Module</a:t>
            </a:r>
          </a:p>
        </p:txBody>
      </p:sp>
    </p:spTree>
    <p:extLst>
      <p:ext uri="{BB962C8B-B14F-4D97-AF65-F5344CB8AC3E}">
        <p14:creationId xmlns:p14="http://schemas.microsoft.com/office/powerpoint/2010/main" val="3261892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2844" y="37556"/>
            <a:ext cx="3657011" cy="461665"/>
          </a:xfrm>
          <a:prstGeom prst="rect">
            <a:avLst/>
          </a:prstGeom>
          <a:noFill/>
        </p:spPr>
        <p:txBody>
          <a:bodyPr wrap="square" rtlCol="0">
            <a:spAutoFit/>
          </a:bodyPr>
          <a:lstStyle/>
          <a:p>
            <a:r>
              <a:rPr lang="en-US" sz="2400" dirty="0">
                <a:solidFill>
                  <a:schemeClr val="accent1">
                    <a:lumMod val="40000"/>
                    <a:lumOff val="60000"/>
                  </a:schemeClr>
                </a:solidFill>
              </a:rPr>
              <a:t>DFD 2.1: Main Module</a:t>
            </a:r>
          </a:p>
        </p:txBody>
      </p:sp>
      <p:pic>
        <p:nvPicPr>
          <p:cNvPr id="3074" name="Picture 2" descr="https://cdn.discordapp.com/attachments/235212360594358272/237380773856935936/ss_2016-10-16_at_04.41.14.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596" y="1037091"/>
            <a:ext cx="9162596" cy="496020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9618934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lek-Serves.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flipH="1">
            <a:off x="-2" y="0"/>
            <a:ext cx="4468137" cy="6858000"/>
          </a:xfrm>
          <a:prstGeom prst="rect">
            <a:avLst/>
          </a:prstGeom>
        </p:spPr>
      </p:pic>
      <p:pic>
        <p:nvPicPr>
          <p:cNvPr id="3" name="Picture 2" descr="987f991c28a5dc9fb271b6a3ea57ca5f.jpg"/>
          <p:cNvPicPr>
            <a:picLocks noChangeAspect="1"/>
          </p:cNvPicPr>
          <p:nvPr/>
        </p:nvPicPr>
        <p:blipFill rotWithShape="1">
          <a:blip r:embed="rId3">
            <a:extLst>
              <a:ext uri="{28A0092B-C50C-407E-A947-70E740481C1C}">
                <a14:useLocalDpi xmlns:a14="http://schemas.microsoft.com/office/drawing/2010/main" val="0"/>
              </a:ext>
            </a:extLst>
          </a:blip>
          <a:srcRect l="25419" r="23681"/>
          <a:stretch/>
        </p:blipFill>
        <p:spPr>
          <a:xfrm>
            <a:off x="4468135" y="0"/>
            <a:ext cx="4687628" cy="6858000"/>
          </a:xfrm>
          <a:prstGeom prst="rect">
            <a:avLst/>
          </a:prstGeom>
        </p:spPr>
      </p:pic>
    </p:spTree>
    <p:extLst>
      <p:ext uri="{BB962C8B-B14F-4D97-AF65-F5344CB8AC3E}">
        <p14:creationId xmlns:p14="http://schemas.microsoft.com/office/powerpoint/2010/main" val="787664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165" y="1052760"/>
            <a:ext cx="8075942" cy="2645446"/>
          </a:xfrm>
        </p:spPr>
        <p:txBody>
          <a:bodyPr>
            <a:noAutofit/>
          </a:bodyPr>
          <a:lstStyle/>
          <a:p>
            <a:r>
              <a:rPr lang="en-US" sz="3200" dirty="0"/>
              <a:t>The Main Module (MM) is the central processing module that links the other modules together to keep information flow smooth and efficient. </a:t>
            </a:r>
            <a:br>
              <a:rPr lang="en-US" sz="3200" dirty="0"/>
            </a:br>
            <a:endParaRPr lang="en-US" sz="3200" dirty="0"/>
          </a:p>
        </p:txBody>
      </p:sp>
      <p:sp>
        <p:nvSpPr>
          <p:cNvPr id="4" name="TextBox 3"/>
          <p:cNvSpPr txBox="1"/>
          <p:nvPr/>
        </p:nvSpPr>
        <p:spPr>
          <a:xfrm>
            <a:off x="4574204" y="-11760"/>
            <a:ext cx="3657011" cy="523220"/>
          </a:xfrm>
          <a:prstGeom prst="rect">
            <a:avLst/>
          </a:prstGeom>
          <a:noFill/>
        </p:spPr>
        <p:txBody>
          <a:bodyPr wrap="square" rtlCol="0">
            <a:spAutoFit/>
          </a:bodyPr>
          <a:lstStyle/>
          <a:p>
            <a:r>
              <a:rPr lang="en-US" sz="2800" dirty="0">
                <a:solidFill>
                  <a:schemeClr val="accent1">
                    <a:lumMod val="40000"/>
                    <a:lumOff val="60000"/>
                  </a:schemeClr>
                </a:solidFill>
              </a:rPr>
              <a:t> 2.1 Main Module</a:t>
            </a:r>
          </a:p>
        </p:txBody>
      </p:sp>
      <p:pic>
        <p:nvPicPr>
          <p:cNvPr id="5" name="Picture 2" descr="https://cdn.discordapp.com/attachments/235212360594358272/237380773856935936/ss_2016-10-16_at_04.41.14.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748967" y="3253844"/>
            <a:ext cx="5650473" cy="305890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50663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2844" y="37556"/>
            <a:ext cx="3657011" cy="461665"/>
          </a:xfrm>
          <a:prstGeom prst="rect">
            <a:avLst/>
          </a:prstGeom>
          <a:noFill/>
        </p:spPr>
        <p:txBody>
          <a:bodyPr wrap="square" rtlCol="0">
            <a:spAutoFit/>
          </a:bodyPr>
          <a:lstStyle/>
          <a:p>
            <a:r>
              <a:rPr lang="en-US" sz="2400" dirty="0">
                <a:solidFill>
                  <a:schemeClr val="accent1">
                    <a:lumMod val="40000"/>
                    <a:lumOff val="60000"/>
                  </a:schemeClr>
                </a:solidFill>
              </a:rPr>
              <a:t>DFD 2.1: Main Module</a:t>
            </a:r>
          </a:p>
        </p:txBody>
      </p:sp>
      <p:pic>
        <p:nvPicPr>
          <p:cNvPr id="3074" name="Picture 2" descr="https://cdn.discordapp.com/attachments/235212360594358272/237380773856935936/ss_2016-10-16_at_04.41.14.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596" y="1037091"/>
            <a:ext cx="9162596" cy="496020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801554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63634"/>
            <a:ext cx="7024744" cy="715843"/>
          </a:xfrm>
        </p:spPr>
        <p:txBody>
          <a:bodyPr/>
          <a:lstStyle/>
          <a:p>
            <a:r>
              <a:rPr lang="en-US" dirty="0"/>
              <a:t>2.1.1 Menu Data Module</a:t>
            </a:r>
          </a:p>
        </p:txBody>
      </p:sp>
      <p:sp>
        <p:nvSpPr>
          <p:cNvPr id="3" name="Content Placeholder 2"/>
          <p:cNvSpPr>
            <a:spLocks noGrp="1"/>
          </p:cNvSpPr>
          <p:nvPr>
            <p:ph sz="quarter" idx="13"/>
          </p:nvPr>
        </p:nvSpPr>
        <p:spPr>
          <a:xfrm>
            <a:off x="519581" y="1688108"/>
            <a:ext cx="8109246" cy="2010098"/>
          </a:xfrm>
        </p:spPr>
        <p:txBody>
          <a:bodyPr>
            <a:normAutofit fontScale="92500" lnSpcReduction="10000"/>
          </a:bodyPr>
          <a:lstStyle/>
          <a:p>
            <a:r>
              <a:rPr lang="en-US" dirty="0"/>
              <a:t>The Menu Data Module (MDM) is responsible for sending data from the Main Module to other modules to keep data flow consistent. The MDM will receive an order and send it to the Availability Module to check if the order can be made. Once the order is confirmed, it gets sent to the Payment Data Module.  </a:t>
            </a:r>
          </a:p>
          <a:p>
            <a:endParaRPr lang="en-US" dirty="0"/>
          </a:p>
        </p:txBody>
      </p:sp>
      <p:sp>
        <p:nvSpPr>
          <p:cNvPr id="7" name="TextBox 6"/>
          <p:cNvSpPr txBox="1"/>
          <p:nvPr/>
        </p:nvSpPr>
        <p:spPr>
          <a:xfrm>
            <a:off x="4574204" y="-11760"/>
            <a:ext cx="3657011" cy="523220"/>
          </a:xfrm>
          <a:prstGeom prst="rect">
            <a:avLst/>
          </a:prstGeom>
          <a:noFill/>
        </p:spPr>
        <p:txBody>
          <a:bodyPr wrap="square" rtlCol="0">
            <a:spAutoFit/>
          </a:bodyPr>
          <a:lstStyle/>
          <a:p>
            <a:r>
              <a:rPr lang="en-US" sz="2800" dirty="0">
                <a:solidFill>
                  <a:schemeClr val="accent1">
                    <a:lumMod val="40000"/>
                    <a:lumOff val="60000"/>
                  </a:schemeClr>
                </a:solidFill>
              </a:rPr>
              <a:t> 2.1 Main Module</a:t>
            </a:r>
          </a:p>
        </p:txBody>
      </p:sp>
      <p:pic>
        <p:nvPicPr>
          <p:cNvPr id="8" name="Picture 2" descr="https://cdn.discordapp.com/attachments/235212360594358272/237380773856935936/ss_2016-10-16_at_04.41.14.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081829" y="3698206"/>
            <a:ext cx="4984749" cy="269851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871736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2844" y="37556"/>
            <a:ext cx="3657011" cy="461665"/>
          </a:xfrm>
          <a:prstGeom prst="rect">
            <a:avLst/>
          </a:prstGeom>
          <a:noFill/>
        </p:spPr>
        <p:txBody>
          <a:bodyPr wrap="square" rtlCol="0">
            <a:spAutoFit/>
          </a:bodyPr>
          <a:lstStyle/>
          <a:p>
            <a:r>
              <a:rPr lang="en-US" sz="2400" dirty="0">
                <a:solidFill>
                  <a:schemeClr val="accent1">
                    <a:lumMod val="40000"/>
                    <a:lumOff val="60000"/>
                  </a:schemeClr>
                </a:solidFill>
              </a:rPr>
              <a:t>DFD 2.1: Main Module</a:t>
            </a:r>
          </a:p>
        </p:txBody>
      </p:sp>
      <p:pic>
        <p:nvPicPr>
          <p:cNvPr id="3074" name="Picture 2" descr="https://cdn.discordapp.com/attachments/235212360594358272/237380773856935936/ss_2016-10-16_at_04.41.14.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596" y="1037091"/>
            <a:ext cx="9162596" cy="496020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9004274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Austin.thmx</Template>
  <TotalTime>963</TotalTime>
  <Words>1485</Words>
  <Application>Microsoft Office PowerPoint</Application>
  <PresentationFormat>On-screen Show (4:3)</PresentationFormat>
  <Paragraphs>118</Paragraphs>
  <Slides>50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Calibri</vt:lpstr>
      <vt:lpstr>Century Gothic</vt:lpstr>
      <vt:lpstr>Wingdings 2</vt:lpstr>
      <vt:lpstr>Austin</vt:lpstr>
      <vt:lpstr>Systematic and Technologic Automated Restaurant System (STARS)  </vt:lpstr>
      <vt:lpstr>STARS</vt:lpstr>
      <vt:lpstr>PowerPoint Presentation</vt:lpstr>
      <vt:lpstr>PowerPoint Presentation</vt:lpstr>
      <vt:lpstr>PowerPoint Presentation</vt:lpstr>
      <vt:lpstr>The Main Module (MM) is the central processing module that links the other modules together to keep information flow smooth and efficient.  </vt:lpstr>
      <vt:lpstr>PowerPoint Presentation</vt:lpstr>
      <vt:lpstr>2.1.1 Menu Data Module</vt:lpstr>
      <vt:lpstr>PowerPoint Presentation</vt:lpstr>
      <vt:lpstr>2.1.2 Authoritative Actions  Data Module</vt:lpstr>
      <vt:lpstr>PowerPoint Presentation</vt:lpstr>
      <vt:lpstr>2.1.3 Payment Data Module</vt:lpstr>
      <vt:lpstr>PowerPoint Presentation</vt:lpstr>
      <vt:lpstr>2.1.4 Kitchen Data Module</vt:lpstr>
      <vt:lpstr>PowerPoint Presentation</vt:lpstr>
      <vt:lpstr>PowerPoint Presentation</vt:lpstr>
      <vt:lpstr>The Menu Control Module (MCM) connects the user to the program through a touch screen.  </vt:lpstr>
      <vt:lpstr>PowerPoint Presentation</vt:lpstr>
      <vt:lpstr>Module 2.2.1: Display Menu Module </vt:lpstr>
      <vt:lpstr>PowerPoint Presentation</vt:lpstr>
      <vt:lpstr>Module 2.2.2: Menu Database Request Module </vt:lpstr>
      <vt:lpstr>PowerPoint Presentation</vt:lpstr>
      <vt:lpstr>PowerPoint Presentation</vt:lpstr>
      <vt:lpstr>The Availability Module (AM) will provide and update information about the current inventory of the ingredients and of the menu items. </vt:lpstr>
      <vt:lpstr>PowerPoint Presentation</vt:lpstr>
      <vt:lpstr>2.3.1 Menu Item Updater Module</vt:lpstr>
      <vt:lpstr>PowerPoint Presentation</vt:lpstr>
      <vt:lpstr>2.3.2 Inventory Updater Module</vt:lpstr>
      <vt:lpstr>PowerPoint Presentation</vt:lpstr>
      <vt:lpstr>2.3.3 Order Processor Module</vt:lpstr>
      <vt:lpstr>PowerPoint Presentation</vt:lpstr>
      <vt:lpstr>PowerPoint Presentation</vt:lpstr>
      <vt:lpstr>The Authoritative Action Module (AAM) is used when a manager needs to read information/change information within the three databases.  </vt:lpstr>
      <vt:lpstr>PowerPoint Presentation</vt:lpstr>
      <vt:lpstr>2.4.1 GUI Display Module</vt:lpstr>
      <vt:lpstr>PowerPoint Presentation</vt:lpstr>
      <vt:lpstr>2.4.2 Orders Update Module</vt:lpstr>
      <vt:lpstr>PowerPoint Presentation</vt:lpstr>
      <vt:lpstr>2.4.3 Inventory Change Module</vt:lpstr>
      <vt:lpstr>PowerPoint Presentation</vt:lpstr>
      <vt:lpstr>2.4.4 Menu Update Module</vt:lpstr>
      <vt:lpstr>PowerPoint Presentation</vt:lpstr>
      <vt:lpstr>PowerPoint Presentation</vt:lpstr>
      <vt:lpstr>The Payment Module (PM) handles payment and confirmation/feedback aspect of STARS.</vt:lpstr>
      <vt:lpstr>2.5 Payment Module (PM) </vt:lpstr>
      <vt:lpstr>PowerPoint Presentation</vt:lpstr>
      <vt:lpstr>PowerPoint Presentation</vt:lpstr>
      <vt:lpstr>The Kitchen Control Module (KM) handles the cooking and serving aspects of the automated restaurant.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Systematic and Technologic Automated Restaurant System (STARS)  </dc:title>
  <dc:creator>Safa Mahbub</dc:creator>
  <cp:lastModifiedBy>Fong, William L</cp:lastModifiedBy>
  <cp:revision>79</cp:revision>
  <dcterms:created xsi:type="dcterms:W3CDTF">2016-10-23T19:35:54Z</dcterms:created>
  <dcterms:modified xsi:type="dcterms:W3CDTF">2016-11-01T00:13:49Z</dcterms:modified>
</cp:coreProperties>
</file>