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arallel_computing#Hardware" TargetMode="External"/><Relationship Id="rId3" Type="http://schemas.openxmlformats.org/officeDocument/2006/relationships/hyperlink" Target="https://hackaday.com/2018/05/19/parallel-programming-for-fpgas/" TargetMode="External"/><Relationship Id="rId4" Type="http://schemas.openxmlformats.org/officeDocument/2006/relationships/hyperlink" Target="https://www-sciencedirect-com.ezproxy.uwe.ac.uk/science/article/pii/S0304397518304079"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On a sequential machine, this requires O(n) multiplication and addition steps. </a:t>
            </a:r>
            <a:endParaRPr/>
          </a:p>
          <a:p>
            <a:pPr indent="0" lvl="0" marL="0" rtl="0" algn="l">
              <a:spcBef>
                <a:spcPts val="0"/>
              </a:spcBef>
              <a:spcAft>
                <a:spcPts val="0"/>
              </a:spcAft>
              <a:buClr>
                <a:schemeClr val="dk1"/>
              </a:buClr>
              <a:buSzPts val="1100"/>
              <a:buFont typeface="Arial"/>
              <a:buNone/>
            </a:pPr>
            <a:r>
              <a:rPr lang="en-GB"/>
              <a:t>By parallelising, or by implementing in hardwar</a:t>
            </a:r>
            <a:r>
              <a:rPr lang="en-GB"/>
              <a:t>e,</a:t>
            </a:r>
            <a:r>
              <a:rPr lang="en-GB"/>
              <a:t> this operation the time complexity could be reduced to O(log n) steps.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O(log n) steps is quicker and rises exponentially, but is a little slower with little items to deal with, where O(n) multiplication is constant and only quicker with little items</a:t>
            </a:r>
            <a:endParaRPr/>
          </a:p>
          <a:p>
            <a:pPr indent="0" lvl="0" marL="0" rtl="0" algn="l">
              <a:spcBef>
                <a:spcPts val="0"/>
              </a:spcBef>
              <a:spcAft>
                <a:spcPts val="0"/>
              </a:spcAft>
              <a:buNone/>
            </a:pPr>
            <a:r>
              <a:rPr lang="en-GB"/>
              <a:t>This process uses ants so there is many items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P-ACO transfers less and only the most important information from one iteration of the algorithm to the next. </a:t>
            </a:r>
            <a:endParaRPr/>
          </a:p>
          <a:p>
            <a:pPr indent="0" lvl="0" marL="0" rtl="0" algn="l">
              <a:spcBef>
                <a:spcPts val="0"/>
              </a:spcBef>
              <a:spcAft>
                <a:spcPts val="0"/>
              </a:spcAft>
              <a:buNone/>
            </a:pPr>
            <a:r>
              <a:rPr lang="en-GB"/>
              <a:t>Instead of a complete pheromone matrix as in ACO, P-ACO transfers a small population P of the k best solutions that have been found in past iterations.</a:t>
            </a:r>
            <a:endParaRPr/>
          </a:p>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969e4a0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969e4a0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505050"/>
                </a:solidFill>
              </a:rPr>
              <a:t>They compared the P-ACO algorithm implemented in software against the hardware realization.</a:t>
            </a:r>
            <a:endParaRPr sz="1200">
              <a:solidFill>
                <a:srgbClr val="505050"/>
              </a:solidFill>
            </a:endParaRPr>
          </a:p>
          <a:p>
            <a:pPr indent="0" lvl="0" marL="0" rtl="0" algn="l">
              <a:spcBef>
                <a:spcPts val="0"/>
              </a:spcBef>
              <a:spcAft>
                <a:spcPts val="0"/>
              </a:spcAft>
              <a:buNone/>
            </a:pPr>
            <a:r>
              <a:rPr lang="en-GB" sz="1200">
                <a:solidFill>
                  <a:srgbClr val="505050"/>
                </a:solidFill>
              </a:rPr>
              <a:t>Since the software and hardware versions produce the same solutions, their performances are compared by means of the required time per iteration.</a:t>
            </a:r>
            <a:endParaRPr sz="1200">
              <a:solidFill>
                <a:srgbClr val="505050"/>
              </a:solidFill>
            </a:endParaRPr>
          </a:p>
          <a:p>
            <a:pPr indent="0" lvl="0" marL="0" rtl="0" algn="l">
              <a:spcBef>
                <a:spcPts val="0"/>
              </a:spcBef>
              <a:spcAft>
                <a:spcPts val="0"/>
              </a:spcAft>
              <a:buNone/>
            </a:pPr>
            <a:r>
              <a:t/>
            </a:r>
            <a:endParaRPr sz="1200">
              <a:solidFill>
                <a:srgbClr val="50505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6ef3630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6ef363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execution time per iteration for hardware and software implementations grow with a linear trend as the problem size is increased.</a:t>
            </a:r>
            <a:endParaRPr/>
          </a:p>
          <a:p>
            <a:pPr indent="0" lvl="0" marL="0" rtl="0" algn="l">
              <a:spcBef>
                <a:spcPts val="0"/>
              </a:spcBef>
              <a:spcAft>
                <a:spcPts val="0"/>
              </a:spcAft>
              <a:buNone/>
            </a:pPr>
            <a:r>
              <a:rPr lang="en-GB"/>
              <a:t>But the hardware version runs faster for every problem size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6ef3630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6ef363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t>
            </a:r>
            <a:r>
              <a:rPr lang="en-GB"/>
              <a:t>hows that the time per iteration in software grows with a linear trend as the number of Solution Generators is increased; whereas for the hardware implementation, the time requirements remain on an almost constant level of approximately 28 microseconds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the P-ACO perspective this means that within certain constraints they can easily increase the degree of parallelism (in terms of concurrently working ants) with only a marginal decline in execution speed.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If a problem size n is given, the available resources might constrain the number of Solution Generators that can be implemented on the FPGA device. We propose implementing only m′&lt;m Solution Generators operating in g cycles, where m=gm′ (see Fig). In every cycle m′, solutions are generated in parallel. Afterwards, these solutions are compared by their evaluation quality. After each cycle, the newly created solutions are compared among each other, and the best solution of the current cycle is compared with the best solution of all preceding cycles.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96ef3630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96ef363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 1 - ants communicate indirectly by disposing traces of pheromone as they walk along a chosen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Line 2 - Most used the parallel approach simply to gain speedup by performing the solution construction of the ants in parallel without any significant changes to the solution construction and pheromone update mechanisms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Line 3 - </a:t>
            </a:r>
            <a:r>
              <a:rPr lang="en-GB">
                <a:solidFill>
                  <a:schemeClr val="dk1"/>
                </a:solidFill>
              </a:rPr>
              <a:t>An FPGA is, in essence, a computer chip that can rewire itself for a given task. (</a:t>
            </a:r>
            <a:r>
              <a:rPr lang="en-GB" u="sng">
                <a:solidFill>
                  <a:schemeClr val="hlink"/>
                </a:solidFill>
                <a:hlinkClick r:id="rId2"/>
              </a:rPr>
              <a:t>https://en.wikipedia.org/wiki/Parallel_computing#Hardware</a:t>
            </a:r>
            <a:r>
              <a:rPr lang="en-GB">
                <a:solidFill>
                  <a:schemeClr val="dk1"/>
                </a:solidFill>
              </a:rPr>
              <a:t>)</a:t>
            </a:r>
            <a:endParaRPr>
              <a:solidFill>
                <a:schemeClr val="dk1"/>
              </a:solidFill>
            </a:endParaRPr>
          </a:p>
          <a:p>
            <a:pPr indent="0" lvl="0" marL="0" rtl="0" algn="l">
              <a:spcBef>
                <a:spcPts val="0"/>
              </a:spcBef>
              <a:spcAft>
                <a:spcPts val="0"/>
              </a:spcAft>
              <a:buNone/>
            </a:pPr>
            <a:r>
              <a:rPr lang="en-GB"/>
              <a:t>We show that ACO can also be implemented on FPGAs, leading to significant speedups in runtime compared to implementations in software on sequential machines.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FPGAs especially find applications in any area or algorithm that can make use of the massive parallelism offered by their architecture. The inherent parallelism of the logic resources on an FPGA allows for considerable computational throughput even at a low MHz clock rates. (http://www.imagsa.com/main/index.php/faq/61-fpga)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of the best features of using FPGAs for a design is the inherent parallelism, with an FPGA you can enjoy massive parallelism since all the pieces are just hardware. (</a:t>
            </a:r>
            <a:r>
              <a:rPr lang="en-GB" u="sng">
                <a:solidFill>
                  <a:schemeClr val="hlink"/>
                </a:solidFill>
                <a:hlinkClick r:id="rId3"/>
              </a:rPr>
              <a:t>https://hackaday.com/2018/05/19/parallel-programming-for-fpgas/</a:t>
            </a:r>
            <a:r>
              <a:rPr lang="en-GB"/>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SMTTP is a problem where a job set must be scheduled on a single machine where each job j, a processing time, and a due date are defined.</a:t>
            </a:r>
            <a:endParaRPr/>
          </a:p>
          <a:p>
            <a:pPr indent="0" lvl="0" marL="0" rtl="0" algn="l">
              <a:spcBef>
                <a:spcPts val="0"/>
              </a:spcBef>
              <a:spcAft>
                <a:spcPts val="0"/>
              </a:spcAft>
              <a:buNone/>
            </a:pPr>
            <a:r>
              <a:rPr lang="en-GB"/>
              <a:t>The problem asks for arranging the job set into a sequence so as to minimize the completion time of job</a:t>
            </a:r>
            <a:endParaRPr/>
          </a:p>
          <a:p>
            <a:pPr indent="0" lvl="0" marL="0" rtl="0" algn="l">
              <a:spcBef>
                <a:spcPts val="0"/>
              </a:spcBef>
              <a:spcAft>
                <a:spcPts val="0"/>
              </a:spcAft>
              <a:buClr>
                <a:schemeClr val="dk1"/>
              </a:buClr>
              <a:buSzPts val="1100"/>
              <a:buFont typeface="Arial"/>
              <a:buNone/>
            </a:pPr>
            <a:r>
              <a:rPr lang="en-GB"/>
              <a:t>It is an NP hard problem, which no known algorithm can solve it in a polynomial time.</a:t>
            </a:r>
            <a:endParaRPr/>
          </a:p>
          <a:p>
            <a:pPr indent="0" lvl="0" marL="0" rtl="0" algn="l">
              <a:spcBef>
                <a:spcPts val="0"/>
              </a:spcBef>
              <a:spcAft>
                <a:spcPts val="0"/>
              </a:spcAft>
              <a:buClr>
                <a:schemeClr val="dk1"/>
              </a:buClr>
              <a:buSzPts val="1100"/>
              <a:buFont typeface="Arial"/>
              <a:buNone/>
            </a:pPr>
            <a:r>
              <a:rPr lang="en-GB" u="sng">
                <a:solidFill>
                  <a:schemeClr val="hlink"/>
                </a:solidFill>
                <a:hlinkClick r:id="rId4"/>
              </a:rPr>
              <a:t>https://www-sciencedirect-com.ezproxy.uwe.ac.uk/science/article/pii/S0304397518304079</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e871ab9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e871ab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problems considered usually allow solutions to be expressed as a permutation (π) of (n) given items.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Every decision is made randomly according to a probability distribution over the so far unchosen items in selection set 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5e871ab9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5e871ab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Both"/>
            </a:pPr>
            <a:r>
              <a:rPr lang="en-GB"/>
              <a:t>Such a representation does not lend itself to a fine-grained programmable logic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 </a:t>
            </a:r>
            <a:r>
              <a:rPr lang="en-GB"/>
              <a:t>However, the computational resources available on an FPGA do not efficiently support the implementation of multiplication circuits. Only a few FPGAs have dedicated multiplication blocks and these are restricted in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(3) Therefore, n circuits for prefix sum calculations have to be provided, one circuit per row in the pheromone matrix. The required space and time complexity is prohibitive even for the comparatively large present day programmable gate arrays.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At high level, the mapping of the P-ACO algorithm into the corresponding FPGA design is straightforward and consists of three main modules: Population, Generator and Evaluation modules.</a:t>
            </a:r>
            <a:endParaRPr/>
          </a:p>
        </p:txBody>
      </p:sp>
      <p:sp>
        <p:nvSpPr>
          <p:cNvPr id="90" name="Google Shape;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9347546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347546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Population Module- </a:t>
            </a:r>
            <a:endParaRPr/>
          </a:p>
          <a:p>
            <a:pPr indent="0" lvl="0" marL="0" rtl="0" algn="l">
              <a:spcBef>
                <a:spcPts val="0"/>
              </a:spcBef>
              <a:spcAft>
                <a:spcPts val="0"/>
              </a:spcAft>
              <a:buClr>
                <a:schemeClr val="dk1"/>
              </a:buClr>
              <a:buSzPts val="1100"/>
              <a:buFont typeface="Arial"/>
              <a:buNone/>
            </a:pPr>
            <a:r>
              <a:rPr lang="en-GB"/>
              <a:t>The Population module is responsible for broadcasting items (qih)</a:t>
            </a:r>
            <a:r>
              <a:rPr lang="en-GB"/>
              <a:t> in the ith row of</a:t>
            </a:r>
            <a:r>
              <a:rPr lang="en-GB"/>
              <a:t> the population matrix to the Generator module.</a:t>
            </a:r>
            <a:endParaRPr/>
          </a:p>
          <a:p>
            <a:pPr indent="0" lvl="0" marL="0" rtl="0" algn="l">
              <a:spcBef>
                <a:spcPts val="0"/>
              </a:spcBef>
              <a:spcAft>
                <a:spcPts val="0"/>
              </a:spcAft>
              <a:buClr>
                <a:schemeClr val="dk1"/>
              </a:buClr>
              <a:buSzPts val="1100"/>
              <a:buFont typeface="Arial"/>
              <a:buNone/>
            </a:pPr>
            <a:r>
              <a:rPr lang="en-GB"/>
              <a:t>Q is population matrix</a:t>
            </a:r>
            <a:endParaRPr/>
          </a:p>
          <a:p>
            <a:pPr indent="0" lvl="0" marL="0" rtl="0" algn="l">
              <a:spcBef>
                <a:spcPts val="0"/>
              </a:spcBef>
              <a:spcAft>
                <a:spcPts val="0"/>
              </a:spcAft>
              <a:buClr>
                <a:schemeClr val="dk1"/>
              </a:buClr>
              <a:buSzPts val="1100"/>
              <a:buFont typeface="Arial"/>
              <a:buNone/>
            </a:pPr>
            <a:r>
              <a:rPr lang="en-GB"/>
              <a:t>This matrix is called the population matrix. It contains the best solution of each of the preceding k iterations. </a:t>
            </a:r>
            <a:endParaRPr/>
          </a:p>
          <a:p>
            <a:pPr indent="0" lvl="0" marL="0" rtl="0" algn="l">
              <a:spcBef>
                <a:spcPts val="0"/>
              </a:spcBef>
              <a:spcAft>
                <a:spcPts val="0"/>
              </a:spcAft>
              <a:buClr>
                <a:schemeClr val="dk1"/>
              </a:buClr>
              <a:buSzPts val="1100"/>
              <a:buFont typeface="Arial"/>
              <a:buNone/>
            </a:pPr>
            <a:r>
              <a:rPr lang="en-GB"/>
              <a:t>Each item qij is the number of a job to be scheduled, in reference to SMTTP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 * K - Solutions represented by a matrix of integer numbers that is better suited to current field-programmable technology.</a:t>
            </a:r>
            <a:endParaRPr/>
          </a:p>
          <a:p>
            <a:pPr indent="0" lvl="0" marL="0" rtl="0" algn="l">
              <a:spcBef>
                <a:spcPts val="0"/>
              </a:spcBef>
              <a:spcAft>
                <a:spcPts val="0"/>
              </a:spcAft>
              <a:buClr>
                <a:schemeClr val="dk1"/>
              </a:buClr>
              <a:buSzPts val="1100"/>
              <a:buFont typeface="Arial"/>
              <a:buNone/>
            </a:pPr>
            <a:r>
              <a:rPr lang="en-GB"/>
              <a:t>Since each solution is a permutation of the n items, the population can be stored in an n×k (k = best solutions) matrix Q=[qij], where each column of Q contains one solution.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93475466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9347546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Generator module - One Solution Generator per ant. The solutions are transferred from there to  parallel Evaluation Blocks in the Evaluation module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93475466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9347546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Evaluation Module - </a:t>
            </a:r>
            <a:endParaRPr/>
          </a:p>
          <a:p>
            <a:pPr indent="0" lvl="0" marL="0" rtl="0" algn="l">
              <a:spcBef>
                <a:spcPts val="0"/>
              </a:spcBef>
              <a:spcAft>
                <a:spcPts val="0"/>
              </a:spcAft>
              <a:buClr>
                <a:schemeClr val="dk1"/>
              </a:buClr>
              <a:buSzPts val="1100"/>
              <a:buFont typeface="Arial"/>
              <a:buNone/>
            </a:pPr>
            <a:r>
              <a:rPr lang="en-GB"/>
              <a:t>With respect to SMTTP, the selected job is evaluated by calculating its job-tardiness which is then added to the intermediate tardiness sum over all previously scheduled job.</a:t>
            </a:r>
            <a:endParaRPr/>
          </a:p>
          <a:p>
            <a:pPr indent="0" lvl="0" marL="0" rtl="0" algn="l">
              <a:spcBef>
                <a:spcPts val="0"/>
              </a:spcBef>
              <a:spcAft>
                <a:spcPts val="0"/>
              </a:spcAft>
              <a:buClr>
                <a:schemeClr val="dk1"/>
              </a:buClr>
              <a:buSzPts val="1100"/>
              <a:buFont typeface="Arial"/>
              <a:buNone/>
            </a:pPr>
            <a:r>
              <a:rPr lang="en-GB"/>
              <a:t>Such an Evaluation block takes problem-specific evaluation parameters (e.g. job processing times and deadlines for the SMTTP) and calculates the objective function value of a solution arriving from a Solution Generator.</a:t>
            </a:r>
            <a:endParaRPr/>
          </a:p>
          <a:p>
            <a:pPr indent="0" lvl="0" marL="0" rtl="0" algn="l">
              <a:spcBef>
                <a:spcPts val="0"/>
              </a:spcBef>
              <a:spcAft>
                <a:spcPts val="0"/>
              </a:spcAft>
              <a:buClr>
                <a:schemeClr val="dk1"/>
              </a:buClr>
              <a:buSzPts val="1100"/>
              <a:buFont typeface="Arial"/>
              <a:buNone/>
            </a:pPr>
            <a:r>
              <a:rPr lang="en-GB"/>
              <a:t>If a solution cannot gradually be evaluated after each decision then the complete solution is evaluated after the last decision has been made. In every iteration m, solutions are generated in parallel. Afterwards, these solutions are compared by their evaluation quality and the population is updated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The Comparison block determines the best solution of the iteration and the new elite solution (if found) to be stored into the population. The design of the Comparison block for SMTTP is shown in. A comparator tree reduces the logic delay of the Comparison block. The index (best-index) of the Solution Generator, which constructed the best solution, is forwarded to the Population module.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524000" y="2062065"/>
            <a:ext cx="9144000" cy="3015441"/>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GB" sz="5400"/>
              <a:t>FPGA implementation of population-based ant colony optimization</a:t>
            </a:r>
            <a:br>
              <a:rPr lang="en-GB" sz="5400"/>
            </a:b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Population-based ant colony optimisation</a:t>
            </a:r>
            <a:endParaRPr/>
          </a:p>
        </p:txBody>
      </p:sp>
      <p:sp>
        <p:nvSpPr>
          <p:cNvPr id="121" name="Google Shape;12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Char char="●"/>
            </a:pPr>
            <a:r>
              <a:rPr lang="en-GB"/>
              <a:t>For every ant decision in ACO,                                                                the probability distribution has to                                                              be computed.</a:t>
            </a:r>
            <a:endParaRPr/>
          </a:p>
          <a:p>
            <a:pPr indent="-381000" lvl="0" marL="457200" rtl="0" algn="l">
              <a:lnSpc>
                <a:spcPct val="90000"/>
              </a:lnSpc>
              <a:spcBef>
                <a:spcPts val="0"/>
              </a:spcBef>
              <a:spcAft>
                <a:spcPts val="0"/>
              </a:spcAft>
              <a:buSzPts val="2400"/>
              <a:buChar char="●"/>
            </a:pPr>
            <a:r>
              <a:rPr lang="en-GB"/>
              <a:t>By using parallelisation, this                                                                      operation can use O(log n)                                                                       instead of O(n) </a:t>
            </a:r>
            <a:endParaRPr/>
          </a:p>
          <a:p>
            <a:pPr indent="0" lvl="0" marL="0" rtl="0" algn="l">
              <a:lnSpc>
                <a:spcPct val="90000"/>
              </a:lnSpc>
              <a:spcBef>
                <a:spcPts val="2100"/>
              </a:spcBef>
              <a:spcAft>
                <a:spcPts val="2100"/>
              </a:spcAft>
              <a:buNone/>
            </a:pPr>
            <a:r>
              <a:t/>
            </a:r>
            <a:endParaRPr/>
          </a:p>
        </p:txBody>
      </p:sp>
      <p:pic>
        <p:nvPicPr>
          <p:cNvPr id="122" name="Google Shape;122;p23"/>
          <p:cNvPicPr preferRelativeResize="0"/>
          <p:nvPr/>
        </p:nvPicPr>
        <p:blipFill rotWithShape="1">
          <a:blip r:embed="rId3">
            <a:alphaModFix/>
          </a:blip>
          <a:srcRect b="0" l="0" r="0" t="0"/>
          <a:stretch/>
        </p:blipFill>
        <p:spPr>
          <a:xfrm>
            <a:off x="6339875" y="1690700"/>
            <a:ext cx="5013914" cy="916522"/>
          </a:xfrm>
          <a:prstGeom prst="rect">
            <a:avLst/>
          </a:prstGeom>
          <a:noFill/>
          <a:ln>
            <a:noFill/>
          </a:ln>
        </p:spPr>
      </p:pic>
      <p:pic>
        <p:nvPicPr>
          <p:cNvPr id="123" name="Google Shape;123;p23"/>
          <p:cNvPicPr preferRelativeResize="0"/>
          <p:nvPr/>
        </p:nvPicPr>
        <p:blipFill>
          <a:blip r:embed="rId4">
            <a:alphaModFix/>
          </a:blip>
          <a:stretch>
            <a:fillRect/>
          </a:stretch>
        </p:blipFill>
        <p:spPr>
          <a:xfrm>
            <a:off x="5763175" y="2900350"/>
            <a:ext cx="6167324" cy="3511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15600" y="2867800"/>
            <a:ext cx="11360700" cy="11223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GB"/>
              <a:t>Results (Hardware vs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838200" y="675625"/>
            <a:ext cx="10515600" cy="5501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Comparison of hardware and software implementation of P-ACO for fixed m(solutions)=8.</a:t>
            </a:r>
            <a:endParaRPr/>
          </a:p>
          <a:p>
            <a:pPr indent="-342900" lvl="0" marL="457200" rtl="0" algn="l">
              <a:spcBef>
                <a:spcPts val="0"/>
              </a:spcBef>
              <a:spcAft>
                <a:spcPts val="0"/>
              </a:spcAft>
              <a:buSzPts val="1800"/>
              <a:buChar char="●"/>
            </a:pPr>
            <a:r>
              <a:rPr lang="en-GB"/>
              <a:t>First graph is time requirements per iteration</a:t>
            </a:r>
            <a:endParaRPr/>
          </a:p>
          <a:p>
            <a:pPr indent="-342900" lvl="0" marL="457200" rtl="0" algn="l">
              <a:spcBef>
                <a:spcPts val="0"/>
              </a:spcBef>
              <a:spcAft>
                <a:spcPts val="0"/>
              </a:spcAft>
              <a:buSzPts val="1800"/>
              <a:buChar char="●"/>
            </a:pPr>
            <a:r>
              <a:rPr lang="en-GB"/>
              <a:t>Seconds graph is Speedup of hardware over software implementation</a:t>
            </a:r>
            <a:endParaRPr/>
          </a:p>
        </p:txBody>
      </p:sp>
      <p:pic>
        <p:nvPicPr>
          <p:cNvPr id="134" name="Google Shape;134;p25"/>
          <p:cNvPicPr preferRelativeResize="0"/>
          <p:nvPr/>
        </p:nvPicPr>
        <p:blipFill>
          <a:blip r:embed="rId3">
            <a:alphaModFix/>
          </a:blip>
          <a:stretch>
            <a:fillRect/>
          </a:stretch>
        </p:blipFill>
        <p:spPr>
          <a:xfrm>
            <a:off x="838200" y="2588623"/>
            <a:ext cx="8906900" cy="290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838200" y="777475"/>
            <a:ext cx="10515600" cy="53994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Comparison of hardware and software implementation of P-ACO for fixed n(problem size)=64</a:t>
            </a:r>
            <a:endParaRPr/>
          </a:p>
          <a:p>
            <a:pPr indent="-342900" lvl="0" marL="457200" rtl="0" algn="l">
              <a:spcBef>
                <a:spcPts val="0"/>
              </a:spcBef>
              <a:spcAft>
                <a:spcPts val="0"/>
              </a:spcAft>
              <a:buSzPts val="1800"/>
              <a:buChar char="●"/>
            </a:pPr>
            <a:r>
              <a:rPr lang="en-GB"/>
              <a:t>First graph is time requirements per iteration</a:t>
            </a:r>
            <a:endParaRPr/>
          </a:p>
          <a:p>
            <a:pPr indent="-342900" lvl="0" marL="457200" rtl="0" algn="l">
              <a:spcBef>
                <a:spcPts val="0"/>
              </a:spcBef>
              <a:spcAft>
                <a:spcPts val="0"/>
              </a:spcAft>
              <a:buSzPts val="1800"/>
              <a:buChar char="●"/>
            </a:pPr>
            <a:r>
              <a:rPr lang="en-GB"/>
              <a:t>Second graph is Speedup of hardware over software implementation</a:t>
            </a:r>
            <a:endParaRPr/>
          </a:p>
        </p:txBody>
      </p:sp>
      <p:pic>
        <p:nvPicPr>
          <p:cNvPr id="140" name="Google Shape;140;p26"/>
          <p:cNvPicPr preferRelativeResize="0"/>
          <p:nvPr/>
        </p:nvPicPr>
        <p:blipFill>
          <a:blip r:embed="rId3">
            <a:alphaModFix/>
          </a:blip>
          <a:stretch>
            <a:fillRect/>
          </a:stretch>
        </p:blipFill>
        <p:spPr>
          <a:xfrm>
            <a:off x="838200" y="2637022"/>
            <a:ext cx="8658950" cy="289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Modifications</a:t>
            </a:r>
            <a:endParaRPr/>
          </a:p>
        </p:txBody>
      </p:sp>
      <p:sp>
        <p:nvSpPr>
          <p:cNvPr id="146" name="Google Shape;14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GB"/>
              <a:t>In every cycle m′, solutions are generated in parallel.</a:t>
            </a:r>
            <a:endParaRPr/>
          </a:p>
        </p:txBody>
      </p:sp>
      <p:pic>
        <p:nvPicPr>
          <p:cNvPr id="147" name="Google Shape;147;p27"/>
          <p:cNvPicPr preferRelativeResize="0"/>
          <p:nvPr/>
        </p:nvPicPr>
        <p:blipFill>
          <a:blip r:embed="rId3">
            <a:alphaModFix/>
          </a:blip>
          <a:stretch>
            <a:fillRect/>
          </a:stretch>
        </p:blipFill>
        <p:spPr>
          <a:xfrm>
            <a:off x="838200" y="2622675"/>
            <a:ext cx="6905050" cy="332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Conclusion</a:t>
            </a:r>
            <a:endParaRPr/>
          </a:p>
        </p:txBody>
      </p:sp>
      <p:sp>
        <p:nvSpPr>
          <p:cNvPr id="153" name="Google Shape;15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GB"/>
              <a:t>They have presented a mapping of population-based ant colony optimization to an FPGA architecture. In doing so, they have implemented new ways for dealing with the pheromone information, which asymptotically have led to significant improvements in runtime and area requirements in comparison to the standard ACO algorithm if it was implemented in hardware.</a:t>
            </a:r>
            <a:endParaRPr b="0"/>
          </a:p>
          <a:p>
            <a:pPr indent="0" lvl="0" marL="0" rtl="0" algn="l">
              <a:lnSpc>
                <a:spcPct val="90000"/>
              </a:lnSpc>
              <a:spcBef>
                <a:spcPts val="1000"/>
              </a:spcBef>
              <a:spcAft>
                <a:spcPts val="2100"/>
              </a:spcAft>
              <a:buClr>
                <a:schemeClr val="dk1"/>
              </a:buClr>
              <a:buSzPts val="2800"/>
              <a:buNone/>
            </a:pPr>
            <a:r>
              <a:rPr lang="en-GB"/>
              <a:t>Test results of an FPGA implementation for the SMTTP problem have shown a considerable speedup over a software implementation, especially for a large number of ants per iteration.</a:t>
            </a:r>
            <a:endParaRPr b="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Comments on the paper</a:t>
            </a:r>
            <a:endParaRPr/>
          </a:p>
        </p:txBody>
      </p:sp>
      <p:sp>
        <p:nvSpPr>
          <p:cNvPr id="159" name="Google Shape;159;p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Image resolution of their graphs and diagrams is too small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What they were trying to do</a:t>
            </a:r>
            <a:endParaRPr/>
          </a:p>
        </p:txBody>
      </p:sp>
      <p:sp>
        <p:nvSpPr>
          <p:cNvPr id="66" name="Google Shape;6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GB">
                <a:solidFill>
                  <a:srgbClr val="888888"/>
                </a:solidFill>
              </a:rPr>
              <a:t>In this research paper, the researchers were attempting to implement hardware for a population-based ant colony optimization </a:t>
            </a:r>
            <a:r>
              <a:rPr lang="en-GB">
                <a:solidFill>
                  <a:srgbClr val="888888"/>
                </a:solidFill>
              </a:rPr>
              <a:t>(P-ACO) on field-programmable gate arrays (FPGAs).</a:t>
            </a:r>
            <a:endParaRPr>
              <a:solidFill>
                <a:srgbClr val="888888"/>
              </a:solidFill>
            </a:endParaRPr>
          </a:p>
          <a:p>
            <a:pPr indent="0" lvl="0" marL="0" rtl="0" algn="l">
              <a:lnSpc>
                <a:spcPct val="90000"/>
              </a:lnSpc>
              <a:spcBef>
                <a:spcPts val="1000"/>
              </a:spcBef>
              <a:spcAft>
                <a:spcPts val="0"/>
              </a:spcAft>
              <a:buClr>
                <a:schemeClr val="dk1"/>
              </a:buClr>
              <a:buSzPts val="2800"/>
              <a:buNone/>
            </a:pPr>
            <a:r>
              <a:rPr lang="en-GB">
                <a:solidFill>
                  <a:srgbClr val="888888"/>
                </a:solidFill>
              </a:rPr>
              <a:t>The design they proposed shows moderate space requirements but leads to a significant reduction in runtime over software-based solutions.</a:t>
            </a:r>
            <a:endParaRPr>
              <a:solidFill>
                <a:srgbClr val="888888"/>
              </a:solidFill>
            </a:endParaRPr>
          </a:p>
          <a:p>
            <a:pPr indent="0" lvl="0" marL="0" rtl="0" algn="l">
              <a:lnSpc>
                <a:spcPct val="90000"/>
              </a:lnSpc>
              <a:spcBef>
                <a:spcPts val="2100"/>
              </a:spcBef>
              <a:spcAft>
                <a:spcPts val="210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Background information</a:t>
            </a:r>
            <a:endParaRPr/>
          </a:p>
        </p:txBody>
      </p:sp>
      <p:sp>
        <p:nvSpPr>
          <p:cNvPr id="72" name="Google Shape;72;p16"/>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GB"/>
              <a:t>Ant colonies are capable of finding shortest paths between their nest and food sources. </a:t>
            </a:r>
            <a:endParaRPr/>
          </a:p>
          <a:p>
            <a:pPr indent="-381000" lvl="0" marL="457200" rtl="0" algn="l">
              <a:lnSpc>
                <a:spcPct val="90000"/>
              </a:lnSpc>
              <a:spcBef>
                <a:spcPts val="0"/>
              </a:spcBef>
              <a:spcAft>
                <a:spcPts val="0"/>
              </a:spcAft>
              <a:buSzPts val="2400"/>
              <a:buChar char="●"/>
            </a:pPr>
            <a:r>
              <a:rPr lang="en-GB"/>
              <a:t>Parallel versions of ACO algorithms have been studied by several authors before.</a:t>
            </a:r>
            <a:endParaRPr b="0"/>
          </a:p>
          <a:p>
            <a:pPr indent="-381000" lvl="0" marL="457200" rtl="0" algn="l">
              <a:spcBef>
                <a:spcPts val="0"/>
              </a:spcBef>
              <a:spcAft>
                <a:spcPts val="0"/>
              </a:spcAft>
              <a:buSzPts val="2400"/>
              <a:buChar char="●"/>
            </a:pPr>
            <a:r>
              <a:rPr lang="en-GB"/>
              <a:t>FPGAs (Field-Programmable Gate                                                       Arrays) are a device used to create                                      digital circuits.</a:t>
            </a:r>
            <a:endParaRPr/>
          </a:p>
          <a:p>
            <a:pPr indent="-381000" lvl="0" marL="457200" rtl="0" algn="l">
              <a:spcBef>
                <a:spcPts val="0"/>
              </a:spcBef>
              <a:spcAft>
                <a:spcPts val="0"/>
              </a:spcAft>
              <a:buSzPts val="2400"/>
              <a:buChar char="●"/>
            </a:pPr>
            <a:r>
              <a:rPr lang="en-GB"/>
              <a:t>SMTTP (Single Machine Total                                                      Tardiness Problem)</a:t>
            </a:r>
            <a:endParaRPr/>
          </a:p>
        </p:txBody>
      </p:sp>
      <p:pic>
        <p:nvPicPr>
          <p:cNvPr id="73" name="Google Shape;73;p16"/>
          <p:cNvPicPr preferRelativeResize="0"/>
          <p:nvPr/>
        </p:nvPicPr>
        <p:blipFill>
          <a:blip r:embed="rId3">
            <a:alphaModFix/>
          </a:blip>
          <a:stretch>
            <a:fillRect/>
          </a:stretch>
        </p:blipFill>
        <p:spPr>
          <a:xfrm>
            <a:off x="6251500" y="3069174"/>
            <a:ext cx="5676900" cy="330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GB"/>
              <a:t>Standard ant colony optimization</a:t>
            </a:r>
            <a:endParaRPr/>
          </a:p>
        </p:txBody>
      </p:sp>
      <p:sp>
        <p:nvSpPr>
          <p:cNvPr id="79" name="Google Shape;79;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The objective of ACO is to find good                                                             solutions for a given combinatorial                                                                                                                       optimization problem </a:t>
            </a:r>
            <a:endParaRPr/>
          </a:p>
        </p:txBody>
      </p:sp>
      <p:pic>
        <p:nvPicPr>
          <p:cNvPr id="80" name="Google Shape;80;p17"/>
          <p:cNvPicPr preferRelativeResize="0"/>
          <p:nvPr/>
        </p:nvPicPr>
        <p:blipFill>
          <a:blip r:embed="rId3">
            <a:alphaModFix/>
          </a:blip>
          <a:stretch>
            <a:fillRect/>
          </a:stretch>
        </p:blipFill>
        <p:spPr>
          <a:xfrm>
            <a:off x="7229025" y="2775100"/>
            <a:ext cx="3326925" cy="3900800"/>
          </a:xfrm>
          <a:prstGeom prst="rect">
            <a:avLst/>
          </a:prstGeom>
          <a:noFill/>
          <a:ln>
            <a:noFill/>
          </a:ln>
        </p:spPr>
      </p:pic>
      <p:pic>
        <p:nvPicPr>
          <p:cNvPr id="81" name="Google Shape;81;p17"/>
          <p:cNvPicPr preferRelativeResize="0"/>
          <p:nvPr/>
        </p:nvPicPr>
        <p:blipFill rotWithShape="1">
          <a:blip r:embed="rId4">
            <a:alphaModFix/>
          </a:blip>
          <a:srcRect b="0" l="0" r="0" t="0"/>
          <a:stretch/>
        </p:blipFill>
        <p:spPr>
          <a:xfrm>
            <a:off x="6747300" y="1690825"/>
            <a:ext cx="5013914" cy="9165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Issues with standard ant colony optimization</a:t>
            </a:r>
            <a:endParaRPr/>
          </a:p>
        </p:txBody>
      </p:sp>
      <p:sp>
        <p:nvSpPr>
          <p:cNvPr id="87" name="Google Shape;87;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marR="25400" rtl="0" algn="l">
              <a:lnSpc>
                <a:spcPct val="115000"/>
              </a:lnSpc>
              <a:spcBef>
                <a:spcPts val="0"/>
              </a:spcBef>
              <a:spcAft>
                <a:spcPts val="0"/>
              </a:spcAft>
              <a:buNone/>
            </a:pPr>
            <a:r>
              <a:rPr lang="en-GB" sz="2400">
                <a:solidFill>
                  <a:srgbClr val="999999"/>
                </a:solidFill>
              </a:rPr>
              <a:t>When developing an ACO design for FPGAs, they encountered several restrictions that make a hardware realization difficult:</a:t>
            </a:r>
            <a:endParaRPr sz="2400">
              <a:solidFill>
                <a:srgbClr val="999999"/>
              </a:solidFill>
            </a:endParaRPr>
          </a:p>
          <a:p>
            <a:pPr indent="-381000" lvl="0" marL="457200" marR="25400" rtl="0" algn="l">
              <a:lnSpc>
                <a:spcPct val="115000"/>
              </a:lnSpc>
              <a:spcBef>
                <a:spcPts val="1800"/>
              </a:spcBef>
              <a:spcAft>
                <a:spcPts val="0"/>
              </a:spcAft>
              <a:buClr>
                <a:srgbClr val="999999"/>
              </a:buClr>
              <a:buSzPts val="2400"/>
              <a:buChar char="●"/>
            </a:pPr>
            <a:r>
              <a:rPr lang="en-GB" sz="2400">
                <a:solidFill>
                  <a:srgbClr val="999999"/>
                </a:solidFill>
              </a:rPr>
              <a:t>Pheromone values and the random numbers used require a floating point representation.</a:t>
            </a:r>
            <a:endParaRPr sz="2400">
              <a:solidFill>
                <a:srgbClr val="999999"/>
              </a:solidFill>
            </a:endParaRPr>
          </a:p>
          <a:p>
            <a:pPr indent="-381000" lvl="0" marL="457200" marR="25400" rtl="0" algn="l">
              <a:lnSpc>
                <a:spcPct val="115000"/>
              </a:lnSpc>
              <a:spcBef>
                <a:spcPts val="0"/>
              </a:spcBef>
              <a:spcAft>
                <a:spcPts val="0"/>
              </a:spcAft>
              <a:buClr>
                <a:srgbClr val="999999"/>
              </a:buClr>
              <a:buSzPts val="2400"/>
              <a:buChar char="●"/>
            </a:pPr>
            <a:r>
              <a:rPr lang="en-GB" sz="2400">
                <a:solidFill>
                  <a:srgbClr val="999999"/>
                </a:solidFill>
              </a:rPr>
              <a:t>Evaporation, and the integration of heuristic information, requires multiplication operations.</a:t>
            </a:r>
            <a:r>
              <a:rPr lang="en-GB" sz="2400">
                <a:solidFill>
                  <a:srgbClr val="999999"/>
                </a:solidFill>
              </a:rPr>
              <a:t> </a:t>
            </a:r>
            <a:endParaRPr sz="2400">
              <a:solidFill>
                <a:srgbClr val="999999"/>
              </a:solidFill>
            </a:endParaRPr>
          </a:p>
          <a:p>
            <a:pPr indent="-381000" lvl="0" marL="457200" marR="25400" rtl="0" algn="l">
              <a:lnSpc>
                <a:spcPct val="115000"/>
              </a:lnSpc>
              <a:spcBef>
                <a:spcPts val="0"/>
              </a:spcBef>
              <a:spcAft>
                <a:spcPts val="0"/>
              </a:spcAft>
              <a:buClr>
                <a:srgbClr val="999999"/>
              </a:buClr>
              <a:buSzPts val="2400"/>
              <a:buChar char="●"/>
            </a:pPr>
            <a:r>
              <a:rPr lang="en-GB" sz="2400">
                <a:solidFill>
                  <a:srgbClr val="999999"/>
                </a:solidFill>
              </a:rPr>
              <a:t>To make a selection according to the probability distribution, they had to calculate prefix sums of the products in the numerator over the as yet unchosen items in the selection set S (probab</a:t>
            </a:r>
            <a:r>
              <a:rPr lang="en-GB">
                <a:solidFill>
                  <a:srgbClr val="999999"/>
                </a:solidFill>
              </a:rPr>
              <a:t>ility distribution equation)</a:t>
            </a:r>
            <a:r>
              <a:rPr lang="en-GB" sz="2400">
                <a:solidFill>
                  <a:srgbClr val="999999"/>
                </a:solidFill>
              </a:rPr>
              <a:t> </a:t>
            </a:r>
            <a:endParaRPr sz="2400">
              <a:solidFill>
                <a:srgbClr val="999999"/>
              </a:solidFill>
            </a:endParaRPr>
          </a:p>
          <a:p>
            <a:pPr indent="0" lvl="0" marL="0" marR="25400" rtl="0" algn="l">
              <a:lnSpc>
                <a:spcPct val="115000"/>
              </a:lnSpc>
              <a:spcBef>
                <a:spcPts val="1800"/>
              </a:spcBef>
              <a:spcAft>
                <a:spcPts val="0"/>
              </a:spcAft>
              <a:buClr>
                <a:schemeClr val="dk1"/>
              </a:buClr>
              <a:buSzPts val="1100"/>
              <a:buFont typeface="Arial"/>
              <a:buNone/>
            </a:pPr>
            <a:r>
              <a:t/>
            </a:r>
            <a:endParaRPr sz="1800">
              <a:solidFill>
                <a:srgbClr val="505050"/>
              </a:solidFill>
            </a:endParaRPr>
          </a:p>
          <a:p>
            <a:pPr indent="0" lvl="0" marL="0" rtl="0" algn="l">
              <a:spcBef>
                <a:spcPts val="1800"/>
              </a:spcBef>
              <a:spcAft>
                <a:spcPts val="2100"/>
              </a:spcAft>
              <a:buClr>
                <a:srgbClr val="000000"/>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Implementing P-ACO on FPGA</a:t>
            </a:r>
            <a:endParaRPr/>
          </a:p>
        </p:txBody>
      </p:sp>
      <p:sp>
        <p:nvSpPr>
          <p:cNvPr id="93" name="Google Shape;9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b="0"/>
          </a:p>
          <a:p>
            <a:pPr indent="0" lvl="0" marL="0" rtl="0" algn="l">
              <a:lnSpc>
                <a:spcPct val="90000"/>
              </a:lnSpc>
              <a:spcBef>
                <a:spcPts val="1000"/>
              </a:spcBef>
              <a:spcAft>
                <a:spcPts val="2100"/>
              </a:spcAft>
              <a:buClr>
                <a:schemeClr val="dk1"/>
              </a:buClr>
              <a:buSzPts val="2800"/>
              <a:buNone/>
            </a:pPr>
            <a:r>
              <a:t/>
            </a:r>
            <a:endParaRPr b="0"/>
          </a:p>
        </p:txBody>
      </p:sp>
      <p:pic>
        <p:nvPicPr>
          <p:cNvPr descr="Figure 2. P-ACO design with Population, Generator and Evaluation Modules" id="94" name="Google Shape;94;p19"/>
          <p:cNvPicPr preferRelativeResize="0"/>
          <p:nvPr/>
        </p:nvPicPr>
        <p:blipFill rotWithShape="1">
          <a:blip r:embed="rId3">
            <a:alphaModFix/>
          </a:blip>
          <a:srcRect b="0" l="0" r="0" t="0"/>
          <a:stretch/>
        </p:blipFill>
        <p:spPr>
          <a:xfrm>
            <a:off x="838200" y="1773862"/>
            <a:ext cx="7712034" cy="33102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Population Module</a:t>
            </a:r>
            <a:endParaRPr/>
          </a:p>
        </p:txBody>
      </p:sp>
      <p:sp>
        <p:nvSpPr>
          <p:cNvPr id="100" name="Google Shape;100;p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GB"/>
              <a:t>The Population module contains the population matrix Q=[qij]n×k </a:t>
            </a:r>
            <a:endParaRPr/>
          </a:p>
          <a:p>
            <a:pPr indent="-381000" lvl="0" marL="457200" rtl="0" algn="l">
              <a:lnSpc>
                <a:spcPct val="100000"/>
              </a:lnSpc>
              <a:spcBef>
                <a:spcPts val="0"/>
              </a:spcBef>
              <a:spcAft>
                <a:spcPts val="0"/>
              </a:spcAft>
              <a:buSzPts val="2400"/>
              <a:buChar char="●"/>
            </a:pPr>
            <a:r>
              <a:rPr lang="en-GB"/>
              <a:t>[qij] is the number of a job to be scheduled, in reference to SMTTP</a:t>
            </a:r>
            <a:endParaRPr/>
          </a:p>
          <a:p>
            <a:pPr indent="-381000" lvl="0" marL="457200" rtl="0" algn="l">
              <a:lnSpc>
                <a:spcPct val="100000"/>
              </a:lnSpc>
              <a:spcBef>
                <a:spcPts val="0"/>
              </a:spcBef>
              <a:spcAft>
                <a:spcPts val="0"/>
              </a:spcAft>
              <a:buSzPts val="2400"/>
              <a:buChar char="●"/>
            </a:pPr>
            <a:r>
              <a:rPr lang="en-GB"/>
              <a:t>n is permutation of the items</a:t>
            </a:r>
            <a:endParaRPr/>
          </a:p>
          <a:p>
            <a:pPr indent="-381000" lvl="0" marL="457200" rtl="0" algn="l">
              <a:lnSpc>
                <a:spcPct val="100000"/>
              </a:lnSpc>
              <a:spcBef>
                <a:spcPts val="0"/>
              </a:spcBef>
              <a:spcAft>
                <a:spcPts val="0"/>
              </a:spcAft>
              <a:buSzPts val="2400"/>
              <a:buChar char="●"/>
            </a:pPr>
            <a:r>
              <a:rPr lang="en-GB"/>
              <a:t>k</a:t>
            </a:r>
            <a:r>
              <a:rPr lang="en-GB"/>
              <a:t> is the best solutions</a:t>
            </a:r>
            <a:endParaRPr/>
          </a:p>
          <a:p>
            <a:pPr indent="-381000" lvl="0" marL="457200" rtl="0" algn="l">
              <a:lnSpc>
                <a:spcPct val="100000"/>
              </a:lnSpc>
              <a:spcBef>
                <a:spcPts val="0"/>
              </a:spcBef>
              <a:spcAft>
                <a:spcPts val="0"/>
              </a:spcAft>
              <a:buSzPts val="2400"/>
              <a:buChar char="●"/>
            </a:pPr>
            <a:r>
              <a:rPr lang="en-GB"/>
              <a:t>Population can be stored in nxk</a:t>
            </a:r>
            <a:endParaRPr/>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0"/>
              </a:spcAft>
              <a:buClr>
                <a:schemeClr val="dk1"/>
              </a:buClr>
              <a:buSzPts val="1100"/>
              <a:buFont typeface="Arial"/>
              <a:buNone/>
            </a:pPr>
            <a:r>
              <a:t/>
            </a:r>
            <a:endParaRPr sz="1800"/>
          </a:p>
          <a:p>
            <a:pPr indent="0" lvl="0" marL="0" rtl="0" algn="l">
              <a:lnSpc>
                <a:spcPct val="100000"/>
              </a:lnSpc>
              <a:spcBef>
                <a:spcPts val="2100"/>
              </a:spcBef>
              <a:spcAft>
                <a:spcPts val="2100"/>
              </a:spcAft>
              <a:buClr>
                <a:schemeClr val="dk1"/>
              </a:buClr>
              <a:buSzPts val="1100"/>
              <a:buFont typeface="Arial"/>
              <a:buNone/>
            </a:pPr>
            <a:r>
              <a:rPr lang="en-GB" sz="3000"/>
              <a:t> Population Matrix Q = [qij]n×k </a:t>
            </a:r>
            <a:endParaRPr sz="3000"/>
          </a:p>
        </p:txBody>
      </p:sp>
      <p:pic>
        <p:nvPicPr>
          <p:cNvPr id="101" name="Google Shape;101;p20"/>
          <p:cNvPicPr preferRelativeResize="0"/>
          <p:nvPr/>
        </p:nvPicPr>
        <p:blipFill>
          <a:blip r:embed="rId3">
            <a:alphaModFix/>
          </a:blip>
          <a:stretch>
            <a:fillRect/>
          </a:stretch>
        </p:blipFill>
        <p:spPr>
          <a:xfrm>
            <a:off x="838188" y="4012525"/>
            <a:ext cx="7149875" cy="207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Generator Module</a:t>
            </a:r>
            <a:endParaRPr/>
          </a:p>
        </p:txBody>
      </p:sp>
      <p:sp>
        <p:nvSpPr>
          <p:cNvPr id="107" name="Google Shape;107;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GB"/>
              <a:t>The generator module holds solution generators working concurrently</a:t>
            </a:r>
            <a:endParaRPr/>
          </a:p>
        </p:txBody>
      </p:sp>
      <p:pic>
        <p:nvPicPr>
          <p:cNvPr id="108" name="Google Shape;108;p21"/>
          <p:cNvPicPr preferRelativeResize="0"/>
          <p:nvPr/>
        </p:nvPicPr>
        <p:blipFill>
          <a:blip r:embed="rId3">
            <a:alphaModFix/>
          </a:blip>
          <a:stretch>
            <a:fillRect/>
          </a:stretch>
        </p:blipFill>
        <p:spPr>
          <a:xfrm>
            <a:off x="838198" y="2900925"/>
            <a:ext cx="6273650" cy="220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Evaluation Module</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GB"/>
              <a:t>This module is used to evaluate the solutions generated by the Solution Generators</a:t>
            </a:r>
            <a:endParaRPr/>
          </a:p>
          <a:p>
            <a:pPr indent="-381000" lvl="0" marL="457200" rtl="0" algn="l">
              <a:lnSpc>
                <a:spcPct val="100000"/>
              </a:lnSpc>
              <a:spcBef>
                <a:spcPts val="0"/>
              </a:spcBef>
              <a:spcAft>
                <a:spcPts val="0"/>
              </a:spcAft>
              <a:buSzPts val="2400"/>
              <a:buChar char="●"/>
            </a:pPr>
            <a:r>
              <a:rPr lang="en-GB"/>
              <a:t>The implementation of the P-ACO circuit is done in a way so that it does not retard the beginning of the next decision, this is in regards to SMTTP</a:t>
            </a:r>
            <a:endParaRPr/>
          </a:p>
          <a:p>
            <a:pPr indent="-381000" lvl="0" marL="457200" rtl="0" algn="l">
              <a:lnSpc>
                <a:spcPct val="100000"/>
              </a:lnSpc>
              <a:spcBef>
                <a:spcPts val="0"/>
              </a:spcBef>
              <a:spcAft>
                <a:spcPts val="0"/>
              </a:spcAft>
              <a:buSzPts val="2400"/>
              <a:buChar char="●"/>
            </a:pPr>
            <a:r>
              <a:rPr lang="en-GB"/>
              <a:t>Solutions are generated in parallel</a:t>
            </a:r>
            <a:endParaRPr/>
          </a:p>
        </p:txBody>
      </p:sp>
      <p:pic>
        <p:nvPicPr>
          <p:cNvPr id="115" name="Google Shape;115;p22"/>
          <p:cNvPicPr preferRelativeResize="0"/>
          <p:nvPr/>
        </p:nvPicPr>
        <p:blipFill>
          <a:blip r:embed="rId3">
            <a:alphaModFix/>
          </a:blip>
          <a:stretch>
            <a:fillRect/>
          </a:stretch>
        </p:blipFill>
        <p:spPr>
          <a:xfrm>
            <a:off x="838207" y="4851125"/>
            <a:ext cx="7795192" cy="132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