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6" r:id="rId6"/>
    <p:sldId id="259" r:id="rId7"/>
    <p:sldId id="277" r:id="rId8"/>
    <p:sldId id="278" r:id="rId9"/>
    <p:sldId id="285" r:id="rId10"/>
    <p:sldId id="292" r:id="rId11"/>
    <p:sldId id="293" r:id="rId12"/>
    <p:sldId id="287" r:id="rId13"/>
    <p:sldId id="294" r:id="rId14"/>
    <p:sldId id="288" r:id="rId15"/>
    <p:sldId id="296" r:id="rId16"/>
    <p:sldId id="295" r:id="rId17"/>
    <p:sldId id="289" r:id="rId18"/>
    <p:sldId id="297" r:id="rId19"/>
    <p:sldId id="290" r:id="rId20"/>
    <p:sldId id="298" r:id="rId21"/>
    <p:sldId id="284" r:id="rId22"/>
    <p:sldId id="263" r:id="rId23"/>
    <p:sldId id="274" r:id="rId24"/>
    <p:sldId id="275" r:id="rId2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FFE"/>
    <a:srgbClr val="7F7F7F"/>
    <a:srgbClr val="3A3A3A"/>
    <a:srgbClr val="934BC9"/>
    <a:srgbClr val="F2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479C-AA85-C900-CF3A-9DB3B725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4D7920-1B64-8DCE-472D-DD498F529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C96D1-C67B-2B38-9D6A-DB3F881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329DF9-BA76-FDD4-C831-C18C33DB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07C011-FB17-DF5E-CCCE-89700663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91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B608F-996B-15EB-D19D-B52432CA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A31026-DC24-9914-894C-B6A38263B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78467F-CB9D-CDA2-8F28-D7BFDCA5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BF25B-3923-E676-3231-9FA4C9D7E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6EA61-8743-D863-CF57-E540FFF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361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879F2A-5A14-1F52-8657-BE73C2ED3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446B4D-3729-8849-2ECF-5C42B9CF9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6D6D2-3B65-96AD-1674-10DFABE8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8E01-0D3B-E09E-CA8C-14AD12A1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2454BA-AB8D-80EE-3EC4-E0EEC912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5032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9627D-B27D-0A30-3930-656BAE17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6D6C5C-FBA4-9FA0-CEAB-AA213901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B5C0FF-5BB8-9C48-A79B-5E64ADB7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DF0B1-D443-8F40-F947-C7758C51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2129F9-B510-02E2-3693-47576E2E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2617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74607-4751-CD2C-7DA2-5B6169DC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780A01-009A-0D1D-5FBB-56E71D3D4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DD9530-C062-0907-07CA-98C8BF04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3C7F6-0AFB-06B5-77CD-D688B2DF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DDC199-725F-41C0-1ADF-C2E6CD2D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5684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0E2B2-EF3A-B573-3F00-E6B4116C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9121C4-EB41-653B-1B6A-9BD819092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0CC2B2-5181-0EDE-BFDE-8255B9283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16B29E-F017-621F-7506-8BA99032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01F6B4-88C3-3DE7-4EFA-34BFED5A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B527F7-76E3-83EB-0D9B-A6615A0A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658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32799-BD5C-879B-81CC-AADF750F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B4691D-6C4B-D1F5-73F2-581098753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CB346E-EB09-7F31-BC06-C254A5B63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C1F17C-6AB5-8E70-7814-4C3713C28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CCAEBE-CE13-C23E-F15B-D43BF1E2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5FE24C-0665-F208-19D3-C74B6D49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1EC3AD-99C5-A248-ED4A-F7553E20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1613B2-1FC4-977E-D709-2AD81DF5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6465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596DA-7066-708B-7E94-E9AC7B08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147F0D-D953-87FB-25B6-C38314DE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90F1E4-0540-AA2F-D4FA-F1E8333C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20128D-5982-AEC4-912B-0B21B8A8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8455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688FBD-E2AE-821E-DEB5-67A404F03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55BC2DA-9DC2-019B-0AB1-CEF39485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8686D-A4E2-AF68-DD91-58EFD973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499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2702B-ED26-36BF-C00D-DC6E883C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1BEB9-1CFA-CF69-A3CE-EB1911B7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758716-30C3-D11F-CC73-29BF01C5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7E137E-695E-9173-4174-FD96DBE7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8FAA84-81B1-7969-A3AF-7AEF59FA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418392-B9BD-56FB-3E4D-0EB6E875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027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E2D36-E36F-21C7-436B-623900ED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33CDBD-9327-A8EE-AB53-A3AA649C1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D515F9-01E5-BFC6-3B83-8AF0F14A0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86359-5D24-77BB-65D0-82801864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2B8B64-1B5C-BE97-509A-1856BB9E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9D44B6-472F-BF32-5F46-361AB25E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3225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2B526-C0FF-81C2-ED04-8AE45827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CA4607-8576-ACAE-5CCC-211E1812D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F18B-D44E-8D8B-3A59-9E3F978CC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6B20C-7F86-423D-870F-69F19C519B1D}" type="datetimeFigureOut">
              <a:rPr lang="es-EC" smtClean="0"/>
              <a:t>27/3/2025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EEA810-E57D-E78E-F98D-44FDEC51D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C6CF77-FD44-6FCA-D5B4-2FB7BAF4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92CBE-7DFD-4A35-93C3-3E551504036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5107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out.es/dia-de-internet-segur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sv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AE24920-1989-8C00-34D8-43C877B9DA06}"/>
              </a:ext>
            </a:extLst>
          </p:cNvPr>
          <p:cNvSpPr/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253" y="382616"/>
            <a:ext cx="5452533" cy="3749666"/>
          </a:xfrm>
        </p:spPr>
        <p:txBody>
          <a:bodyPr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Estudio ético sobre las percepciones de los usuarios de las redes Wi-Fi públicas: Caso práctico Quevedo  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061" y="4600551"/>
            <a:ext cx="4620584" cy="2057394"/>
          </a:xfrm>
        </p:spPr>
        <p:txBody>
          <a:bodyPr>
            <a:noAutofit/>
          </a:bodyPr>
          <a:lstStyle/>
          <a:p>
            <a:pPr algn="l"/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 G: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William Guaranda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Charles </a:t>
            </a:r>
            <a:r>
              <a:rPr lang="es-MX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Lopez</a:t>
            </a:r>
            <a:endParaRPr lang="es-MX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MX" sz="20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Dexy</a:t>
            </a:r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Reyes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s-MX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Jordy Zamora</a:t>
            </a:r>
          </a:p>
        </p:txBody>
      </p:sp>
      <p:pic>
        <p:nvPicPr>
          <p:cNvPr id="22" name="Imagen 21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CD5B0390-C07F-B32B-33F9-9D54A50EC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697" r="7702" b="-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BB4EDBC1-4D83-841D-A13B-2BFA708B3DD8}"/>
              </a:ext>
            </a:extLst>
          </p:cNvPr>
          <p:cNvSpPr txBox="1"/>
          <p:nvPr/>
        </p:nvSpPr>
        <p:spPr>
          <a:xfrm>
            <a:off x="9724658" y="6657945"/>
            <a:ext cx="24673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C" sz="700">
                <a:solidFill>
                  <a:srgbClr val="FFFFFF"/>
                </a:solidFill>
                <a:hlinkClick r:id="rId3" tooltip="https://scout.es/dia-de-internet-segura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EC" sz="700">
                <a:solidFill>
                  <a:srgbClr val="FFFFFF"/>
                </a:solidFill>
              </a:rPr>
              <a:t> de Autor desconocido está bajo licencia </a:t>
            </a:r>
            <a:r>
              <a:rPr lang="es-EC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s-EC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7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Información Demográfica: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906A04B4-7690-A0AB-D4F6-DCBC7036C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3" y="2198168"/>
            <a:ext cx="5858174" cy="3937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FF92801E-6130-E56E-5070-CE1D838B4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84" y="2303768"/>
            <a:ext cx="5873258" cy="3831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05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Información Demográfica: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3B797B23-3E37-CF7F-AC71-52F871AE3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81312"/>
            <a:ext cx="7620000" cy="51369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7367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Frecuencia de uso de redes Wi-Fi públicas: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5D79189F-A47C-1ADE-9092-1A83F3F88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71" y="2172032"/>
            <a:ext cx="5780972" cy="3975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EFCE9AB2-D45C-F723-538E-34459D5B7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618" y="2251838"/>
            <a:ext cx="5785958" cy="3895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229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Frecuencia de uso de redes Wi-Fi públicas: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E253D0-AB69-837A-1489-F12D200EC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" y="1999526"/>
            <a:ext cx="5784968" cy="3894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0E5CB2-D944-79DE-7164-CDDB0053F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069" y="1925850"/>
            <a:ext cx="5779980" cy="39746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275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Conocimiento sobre riesgos asociados: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FD44A5D-B6E8-B569-A6CA-B352F3953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93" y="2078063"/>
            <a:ext cx="5706488" cy="38353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CB3F219B-F63A-978B-1BEE-60FDE5543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25" y="2180927"/>
            <a:ext cx="5721182" cy="37324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746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Conocimiento sobre riesgos asociados: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B6575DCE-9FED-A881-F519-CE8FC670B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0" y="2089699"/>
            <a:ext cx="5571474" cy="3634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78502613-3711-F773-5FD0-BF62921C0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75" y="1989529"/>
            <a:ext cx="5557164" cy="37349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492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Conocimiento sobre riesgos asociados: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73B19823-6E7F-7069-024C-3BF9A8815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47" y="1716504"/>
            <a:ext cx="7102456" cy="4773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159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Medidas de seguridad aplicadas: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47FD39-06C1-6F75-EEF6-2D6C65A37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6" y="2098575"/>
            <a:ext cx="5674352" cy="3823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B44A5C7-230A-52BA-2C1D-504CF2E46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468" y="2069199"/>
            <a:ext cx="5703728" cy="3853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498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Medidas de seguridad aplicadas: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74B53B1-B772-1864-599D-2A5995BC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02" y="1716504"/>
            <a:ext cx="7120745" cy="46455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4488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Percepción ética: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Imagen 5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65F9752E-080E-4D4C-B995-2A656CEFA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78" y="1938130"/>
            <a:ext cx="5797550" cy="3896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B6F9BD03-EFD3-556C-2558-51C790170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161" y="1938130"/>
            <a:ext cx="5797550" cy="38965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47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912F1CF-7967-D8EA-2502-16CC21CE6DA9}"/>
              </a:ext>
            </a:extLst>
          </p:cNvPr>
          <p:cNvSpPr>
            <a:spLocks/>
          </p:cNvSpPr>
          <p:nvPr/>
        </p:nvSpPr>
        <p:spPr>
          <a:xfrm>
            <a:off x="0" y="12560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83" y="370367"/>
            <a:ext cx="8975035" cy="11529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MX" sz="4400" dirty="0">
                <a:latin typeface="Raleway ExtraBold" pitchFamily="2" charset="0"/>
              </a:rPr>
              <a:t>¿Por qué es importante este estudio?</a:t>
            </a:r>
            <a:endParaRPr lang="es-EC" sz="4400" dirty="0">
              <a:latin typeface="Raleway ExtraBold" pitchFamily="2" charset="0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EA3D52AF-6121-BEE5-9FA7-610552DA0228}"/>
              </a:ext>
            </a:extLst>
          </p:cNvPr>
          <p:cNvGrpSpPr/>
          <p:nvPr/>
        </p:nvGrpSpPr>
        <p:grpSpPr>
          <a:xfrm>
            <a:off x="694704" y="2032688"/>
            <a:ext cx="10802593" cy="4050059"/>
            <a:chOff x="387627" y="2509722"/>
            <a:chExt cx="10802593" cy="4050059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E2FA12E7-9101-880D-C402-302DA9DAC8B0}"/>
                </a:ext>
              </a:extLst>
            </p:cNvPr>
            <p:cNvSpPr>
              <a:spLocks/>
            </p:cNvSpPr>
            <p:nvPr/>
          </p:nvSpPr>
          <p:spPr>
            <a:xfrm>
              <a:off x="2443785" y="5406842"/>
              <a:ext cx="8746435" cy="1152939"/>
            </a:xfrm>
            <a:prstGeom prst="rect">
              <a:avLst/>
            </a:prstGeom>
            <a:solidFill>
              <a:srgbClr val="3A3A3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14186AD1-0561-F692-8883-76F87FC25781}"/>
                </a:ext>
              </a:extLst>
            </p:cNvPr>
            <p:cNvGrpSpPr/>
            <p:nvPr/>
          </p:nvGrpSpPr>
          <p:grpSpPr>
            <a:xfrm>
              <a:off x="387627" y="2509722"/>
              <a:ext cx="8746435" cy="1152939"/>
              <a:chOff x="387627" y="2509722"/>
              <a:chExt cx="8746435" cy="1152939"/>
            </a:xfrm>
          </p:grpSpPr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5035002-47E4-C742-E9DA-C403AA5A91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627" y="2509722"/>
                <a:ext cx="8746435" cy="1152939"/>
              </a:xfrm>
              <a:prstGeom prst="rect">
                <a:avLst/>
              </a:prstGeom>
              <a:solidFill>
                <a:srgbClr val="3A3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CCD5AF4E-2D78-AFA3-F2C0-659E841CA5D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80620" y="2687577"/>
                <a:ext cx="7200000" cy="900000"/>
              </a:xfrm>
            </p:spPr>
            <p:txBody>
              <a:bodyPr>
                <a:noAutofit/>
              </a:bodyPr>
              <a:lstStyle/>
              <a:p>
                <a:r>
                  <a:rPr lang="es-MX" sz="23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Contexto:</a:t>
                </a:r>
                <a:r>
                  <a:rPr lang="es-MX" sz="2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Crecimiento del uso de redes Wi-Fi públicas en espacios académicos y comerciales.</a:t>
                </a:r>
                <a:endParaRPr lang="es-EC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6" name="Gráfico 5" descr="Conexiones con relleno sólido">
                <a:extLst>
                  <a:ext uri="{FF2B5EF4-FFF2-40B4-BE49-F238E27FC236}">
                    <a16:creationId xmlns:a16="http://schemas.microsoft.com/office/drawing/2014/main" id="{B7941BC0-2DB7-BCEA-C358-2821559698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5124" y="2769530"/>
                <a:ext cx="801230" cy="726922"/>
              </a:xfrm>
              <a:custGeom>
                <a:avLst/>
                <a:gdLst>
                  <a:gd name="connsiteX0" fmla="*/ 721875 w 801230"/>
                  <a:gd name="connsiteY0" fmla="*/ 284609 h 726922"/>
                  <a:gd name="connsiteX1" fmla="*/ 713438 w 801230"/>
                  <a:gd name="connsiteY1" fmla="*/ 284609 h 726922"/>
                  <a:gd name="connsiteX2" fmla="*/ 689063 w 801230"/>
                  <a:gd name="connsiteY2" fmla="*/ 218984 h 726922"/>
                  <a:gd name="connsiteX3" fmla="*/ 734063 w 801230"/>
                  <a:gd name="connsiteY3" fmla="*/ 59609 h 726922"/>
                  <a:gd name="connsiteX4" fmla="*/ 574688 w 801230"/>
                  <a:gd name="connsiteY4" fmla="*/ 14609 h 726922"/>
                  <a:gd name="connsiteX5" fmla="*/ 519375 w 801230"/>
                  <a:gd name="connsiteY5" fmla="*/ 85859 h 726922"/>
                  <a:gd name="connsiteX6" fmla="*/ 432188 w 801230"/>
                  <a:gd name="connsiteY6" fmla="*/ 76484 h 726922"/>
                  <a:gd name="connsiteX7" fmla="*/ 345938 w 801230"/>
                  <a:gd name="connsiteY7" fmla="*/ 12734 h 726922"/>
                  <a:gd name="connsiteX8" fmla="*/ 281250 w 801230"/>
                  <a:gd name="connsiteY8" fmla="*/ 87734 h 726922"/>
                  <a:gd name="connsiteX9" fmla="*/ 291563 w 801230"/>
                  <a:gd name="connsiteY9" fmla="*/ 126171 h 726922"/>
                  <a:gd name="connsiteX10" fmla="*/ 186562 w 801230"/>
                  <a:gd name="connsiteY10" fmla="*/ 229296 h 726922"/>
                  <a:gd name="connsiteX11" fmla="*/ 117187 w 801230"/>
                  <a:gd name="connsiteY11" fmla="*/ 205859 h 726922"/>
                  <a:gd name="connsiteX12" fmla="*/ 0 w 801230"/>
                  <a:gd name="connsiteY12" fmla="*/ 323046 h 726922"/>
                  <a:gd name="connsiteX13" fmla="*/ 117187 w 801230"/>
                  <a:gd name="connsiteY13" fmla="*/ 440234 h 726922"/>
                  <a:gd name="connsiteX14" fmla="*/ 140625 w 801230"/>
                  <a:gd name="connsiteY14" fmla="*/ 580859 h 726922"/>
                  <a:gd name="connsiteX15" fmla="*/ 101250 w 801230"/>
                  <a:gd name="connsiteY15" fmla="*/ 681171 h 726922"/>
                  <a:gd name="connsiteX16" fmla="*/ 201563 w 801230"/>
                  <a:gd name="connsiteY16" fmla="*/ 720546 h 726922"/>
                  <a:gd name="connsiteX17" fmla="*/ 244688 w 801230"/>
                  <a:gd name="connsiteY17" fmla="*/ 628671 h 726922"/>
                  <a:gd name="connsiteX18" fmla="*/ 327188 w 801230"/>
                  <a:gd name="connsiteY18" fmla="*/ 585546 h 726922"/>
                  <a:gd name="connsiteX19" fmla="*/ 532500 w 801230"/>
                  <a:gd name="connsiteY19" fmla="*/ 595859 h 726922"/>
                  <a:gd name="connsiteX20" fmla="*/ 580313 w 801230"/>
                  <a:gd name="connsiteY20" fmla="*/ 488984 h 726922"/>
                  <a:gd name="connsiteX21" fmla="*/ 576563 w 801230"/>
                  <a:gd name="connsiteY21" fmla="*/ 457109 h 726922"/>
                  <a:gd name="connsiteX22" fmla="*/ 667500 w 801230"/>
                  <a:gd name="connsiteY22" fmla="*/ 410234 h 726922"/>
                  <a:gd name="connsiteX23" fmla="*/ 775313 w 801230"/>
                  <a:gd name="connsiteY23" fmla="*/ 416796 h 726922"/>
                  <a:gd name="connsiteX24" fmla="*/ 781875 w 801230"/>
                  <a:gd name="connsiteY24" fmla="*/ 308984 h 726922"/>
                  <a:gd name="connsiteX25" fmla="*/ 721875 w 801230"/>
                  <a:gd name="connsiteY25" fmla="*/ 284609 h 726922"/>
                  <a:gd name="connsiteX26" fmla="*/ 721875 w 801230"/>
                  <a:gd name="connsiteY26" fmla="*/ 284609 h 726922"/>
                  <a:gd name="connsiteX27" fmla="*/ 721875 w 801230"/>
                  <a:gd name="connsiteY27" fmla="*/ 312734 h 726922"/>
                  <a:gd name="connsiteX28" fmla="*/ 743438 w 801230"/>
                  <a:gd name="connsiteY28" fmla="*/ 334296 h 726922"/>
                  <a:gd name="connsiteX29" fmla="*/ 721875 w 801230"/>
                  <a:gd name="connsiteY29" fmla="*/ 355859 h 726922"/>
                  <a:gd name="connsiteX30" fmla="*/ 700313 w 801230"/>
                  <a:gd name="connsiteY30" fmla="*/ 334296 h 726922"/>
                  <a:gd name="connsiteX31" fmla="*/ 700313 w 801230"/>
                  <a:gd name="connsiteY31" fmla="*/ 334296 h 726922"/>
                  <a:gd name="connsiteX32" fmla="*/ 721875 w 801230"/>
                  <a:gd name="connsiteY32" fmla="*/ 312734 h 726922"/>
                  <a:gd name="connsiteX33" fmla="*/ 721875 w 801230"/>
                  <a:gd name="connsiteY33" fmla="*/ 312734 h 726922"/>
                  <a:gd name="connsiteX34" fmla="*/ 631875 w 801230"/>
                  <a:gd name="connsiteY34" fmla="*/ 45546 h 726922"/>
                  <a:gd name="connsiteX35" fmla="*/ 664688 w 801230"/>
                  <a:gd name="connsiteY35" fmla="*/ 78359 h 726922"/>
                  <a:gd name="connsiteX36" fmla="*/ 631875 w 801230"/>
                  <a:gd name="connsiteY36" fmla="*/ 111171 h 726922"/>
                  <a:gd name="connsiteX37" fmla="*/ 599063 w 801230"/>
                  <a:gd name="connsiteY37" fmla="*/ 78359 h 726922"/>
                  <a:gd name="connsiteX38" fmla="*/ 599063 w 801230"/>
                  <a:gd name="connsiteY38" fmla="*/ 78359 h 726922"/>
                  <a:gd name="connsiteX39" fmla="*/ 631875 w 801230"/>
                  <a:gd name="connsiteY39" fmla="*/ 45546 h 726922"/>
                  <a:gd name="connsiteX40" fmla="*/ 565313 w 801230"/>
                  <a:gd name="connsiteY40" fmla="*/ 152421 h 726922"/>
                  <a:gd name="connsiteX41" fmla="*/ 571875 w 801230"/>
                  <a:gd name="connsiteY41" fmla="*/ 139296 h 726922"/>
                  <a:gd name="connsiteX42" fmla="*/ 603750 w 801230"/>
                  <a:gd name="connsiteY42" fmla="*/ 124296 h 726922"/>
                  <a:gd name="connsiteX43" fmla="*/ 630938 w 801230"/>
                  <a:gd name="connsiteY43" fmla="*/ 120546 h 726922"/>
                  <a:gd name="connsiteX44" fmla="*/ 658125 w 801230"/>
                  <a:gd name="connsiteY44" fmla="*/ 124296 h 726922"/>
                  <a:gd name="connsiteX45" fmla="*/ 690000 w 801230"/>
                  <a:gd name="connsiteY45" fmla="*/ 140234 h 726922"/>
                  <a:gd name="connsiteX46" fmla="*/ 696563 w 801230"/>
                  <a:gd name="connsiteY46" fmla="*/ 153359 h 726922"/>
                  <a:gd name="connsiteX47" fmla="*/ 696563 w 801230"/>
                  <a:gd name="connsiteY47" fmla="*/ 178671 h 726922"/>
                  <a:gd name="connsiteX48" fmla="*/ 565313 w 801230"/>
                  <a:gd name="connsiteY48" fmla="*/ 178671 h 726922"/>
                  <a:gd name="connsiteX49" fmla="*/ 565313 w 801230"/>
                  <a:gd name="connsiteY49" fmla="*/ 152421 h 726922"/>
                  <a:gd name="connsiteX50" fmla="*/ 356250 w 801230"/>
                  <a:gd name="connsiteY50" fmla="*/ 39921 h 726922"/>
                  <a:gd name="connsiteX51" fmla="*/ 377813 w 801230"/>
                  <a:gd name="connsiteY51" fmla="*/ 61484 h 726922"/>
                  <a:gd name="connsiteX52" fmla="*/ 356250 w 801230"/>
                  <a:gd name="connsiteY52" fmla="*/ 83046 h 726922"/>
                  <a:gd name="connsiteX53" fmla="*/ 334688 w 801230"/>
                  <a:gd name="connsiteY53" fmla="*/ 61484 h 726922"/>
                  <a:gd name="connsiteX54" fmla="*/ 334688 w 801230"/>
                  <a:gd name="connsiteY54" fmla="*/ 61484 h 726922"/>
                  <a:gd name="connsiteX55" fmla="*/ 356250 w 801230"/>
                  <a:gd name="connsiteY55" fmla="*/ 39921 h 726922"/>
                  <a:gd name="connsiteX56" fmla="*/ 356250 w 801230"/>
                  <a:gd name="connsiteY56" fmla="*/ 39921 h 726922"/>
                  <a:gd name="connsiteX57" fmla="*/ 312188 w 801230"/>
                  <a:gd name="connsiteY57" fmla="*/ 110234 h 726922"/>
                  <a:gd name="connsiteX58" fmla="*/ 316875 w 801230"/>
                  <a:gd name="connsiteY58" fmla="*/ 101796 h 726922"/>
                  <a:gd name="connsiteX59" fmla="*/ 338438 w 801230"/>
                  <a:gd name="connsiteY59" fmla="*/ 92421 h 726922"/>
                  <a:gd name="connsiteX60" fmla="*/ 356250 w 801230"/>
                  <a:gd name="connsiteY60" fmla="*/ 89609 h 726922"/>
                  <a:gd name="connsiteX61" fmla="*/ 374063 w 801230"/>
                  <a:gd name="connsiteY61" fmla="*/ 92421 h 726922"/>
                  <a:gd name="connsiteX62" fmla="*/ 394688 w 801230"/>
                  <a:gd name="connsiteY62" fmla="*/ 102734 h 726922"/>
                  <a:gd name="connsiteX63" fmla="*/ 399375 w 801230"/>
                  <a:gd name="connsiteY63" fmla="*/ 111171 h 726922"/>
                  <a:gd name="connsiteX64" fmla="*/ 399375 w 801230"/>
                  <a:gd name="connsiteY64" fmla="*/ 128046 h 726922"/>
                  <a:gd name="connsiteX65" fmla="*/ 313125 w 801230"/>
                  <a:gd name="connsiteY65" fmla="*/ 128046 h 726922"/>
                  <a:gd name="connsiteX66" fmla="*/ 313125 w 801230"/>
                  <a:gd name="connsiteY66" fmla="*/ 110234 h 726922"/>
                  <a:gd name="connsiteX67" fmla="*/ 115313 w 801230"/>
                  <a:gd name="connsiteY67" fmla="*/ 251796 h 726922"/>
                  <a:gd name="connsiteX68" fmla="*/ 148125 w 801230"/>
                  <a:gd name="connsiteY68" fmla="*/ 284609 h 726922"/>
                  <a:gd name="connsiteX69" fmla="*/ 115313 w 801230"/>
                  <a:gd name="connsiteY69" fmla="*/ 317421 h 726922"/>
                  <a:gd name="connsiteX70" fmla="*/ 82500 w 801230"/>
                  <a:gd name="connsiteY70" fmla="*/ 284609 h 726922"/>
                  <a:gd name="connsiteX71" fmla="*/ 82500 w 801230"/>
                  <a:gd name="connsiteY71" fmla="*/ 284609 h 726922"/>
                  <a:gd name="connsiteX72" fmla="*/ 115313 w 801230"/>
                  <a:gd name="connsiteY72" fmla="*/ 251796 h 726922"/>
                  <a:gd name="connsiteX73" fmla="*/ 115313 w 801230"/>
                  <a:gd name="connsiteY73" fmla="*/ 251796 h 726922"/>
                  <a:gd name="connsiteX74" fmla="*/ 49687 w 801230"/>
                  <a:gd name="connsiteY74" fmla="*/ 383984 h 726922"/>
                  <a:gd name="connsiteX75" fmla="*/ 49687 w 801230"/>
                  <a:gd name="connsiteY75" fmla="*/ 358671 h 726922"/>
                  <a:gd name="connsiteX76" fmla="*/ 56250 w 801230"/>
                  <a:gd name="connsiteY76" fmla="*/ 345546 h 726922"/>
                  <a:gd name="connsiteX77" fmla="*/ 88125 w 801230"/>
                  <a:gd name="connsiteY77" fmla="*/ 330546 h 726922"/>
                  <a:gd name="connsiteX78" fmla="*/ 115313 w 801230"/>
                  <a:gd name="connsiteY78" fmla="*/ 326796 h 726922"/>
                  <a:gd name="connsiteX79" fmla="*/ 142500 w 801230"/>
                  <a:gd name="connsiteY79" fmla="*/ 330546 h 726922"/>
                  <a:gd name="connsiteX80" fmla="*/ 174375 w 801230"/>
                  <a:gd name="connsiteY80" fmla="*/ 346484 h 726922"/>
                  <a:gd name="connsiteX81" fmla="*/ 180938 w 801230"/>
                  <a:gd name="connsiteY81" fmla="*/ 359609 h 726922"/>
                  <a:gd name="connsiteX82" fmla="*/ 180938 w 801230"/>
                  <a:gd name="connsiteY82" fmla="*/ 384921 h 726922"/>
                  <a:gd name="connsiteX83" fmla="*/ 49687 w 801230"/>
                  <a:gd name="connsiteY83" fmla="*/ 383984 h 726922"/>
                  <a:gd name="connsiteX84" fmla="*/ 211875 w 801230"/>
                  <a:gd name="connsiteY84" fmla="*/ 689609 h 726922"/>
                  <a:gd name="connsiteX85" fmla="*/ 124688 w 801230"/>
                  <a:gd name="connsiteY85" fmla="*/ 689609 h 726922"/>
                  <a:gd name="connsiteX86" fmla="*/ 124688 w 801230"/>
                  <a:gd name="connsiteY86" fmla="*/ 672734 h 726922"/>
                  <a:gd name="connsiteX87" fmla="*/ 129375 w 801230"/>
                  <a:gd name="connsiteY87" fmla="*/ 664296 h 726922"/>
                  <a:gd name="connsiteX88" fmla="*/ 150938 w 801230"/>
                  <a:gd name="connsiteY88" fmla="*/ 653984 h 726922"/>
                  <a:gd name="connsiteX89" fmla="*/ 168750 w 801230"/>
                  <a:gd name="connsiteY89" fmla="*/ 651171 h 726922"/>
                  <a:gd name="connsiteX90" fmla="*/ 186562 w 801230"/>
                  <a:gd name="connsiteY90" fmla="*/ 653984 h 726922"/>
                  <a:gd name="connsiteX91" fmla="*/ 207188 w 801230"/>
                  <a:gd name="connsiteY91" fmla="*/ 664296 h 726922"/>
                  <a:gd name="connsiteX92" fmla="*/ 211875 w 801230"/>
                  <a:gd name="connsiteY92" fmla="*/ 672734 h 726922"/>
                  <a:gd name="connsiteX93" fmla="*/ 211875 w 801230"/>
                  <a:gd name="connsiteY93" fmla="*/ 689609 h 726922"/>
                  <a:gd name="connsiteX94" fmla="*/ 146250 w 801230"/>
                  <a:gd name="connsiteY94" fmla="*/ 623984 h 726922"/>
                  <a:gd name="connsiteX95" fmla="*/ 167812 w 801230"/>
                  <a:gd name="connsiteY95" fmla="*/ 602421 h 726922"/>
                  <a:gd name="connsiteX96" fmla="*/ 189375 w 801230"/>
                  <a:gd name="connsiteY96" fmla="*/ 623984 h 726922"/>
                  <a:gd name="connsiteX97" fmla="*/ 167812 w 801230"/>
                  <a:gd name="connsiteY97" fmla="*/ 645546 h 726922"/>
                  <a:gd name="connsiteX98" fmla="*/ 146250 w 801230"/>
                  <a:gd name="connsiteY98" fmla="*/ 623984 h 726922"/>
                  <a:gd name="connsiteX99" fmla="*/ 146250 w 801230"/>
                  <a:gd name="connsiteY99" fmla="*/ 623984 h 726922"/>
                  <a:gd name="connsiteX100" fmla="*/ 221250 w 801230"/>
                  <a:gd name="connsiteY100" fmla="*/ 597734 h 726922"/>
                  <a:gd name="connsiteX101" fmla="*/ 175313 w 801230"/>
                  <a:gd name="connsiteY101" fmla="*/ 576171 h 726922"/>
                  <a:gd name="connsiteX102" fmla="*/ 151875 w 801230"/>
                  <a:gd name="connsiteY102" fmla="*/ 435546 h 726922"/>
                  <a:gd name="connsiteX103" fmla="*/ 208125 w 801230"/>
                  <a:gd name="connsiteY103" fmla="*/ 395234 h 726922"/>
                  <a:gd name="connsiteX104" fmla="*/ 295313 w 801230"/>
                  <a:gd name="connsiteY104" fmla="*/ 441171 h 726922"/>
                  <a:gd name="connsiteX105" fmla="*/ 302813 w 801230"/>
                  <a:gd name="connsiteY105" fmla="*/ 556484 h 726922"/>
                  <a:gd name="connsiteX106" fmla="*/ 221250 w 801230"/>
                  <a:gd name="connsiteY106" fmla="*/ 597734 h 726922"/>
                  <a:gd name="connsiteX107" fmla="*/ 313125 w 801230"/>
                  <a:gd name="connsiteY107" fmla="*/ 406484 h 726922"/>
                  <a:gd name="connsiteX108" fmla="*/ 226875 w 801230"/>
                  <a:gd name="connsiteY108" fmla="*/ 361484 h 726922"/>
                  <a:gd name="connsiteX109" fmla="*/ 232500 w 801230"/>
                  <a:gd name="connsiteY109" fmla="*/ 323984 h 726922"/>
                  <a:gd name="connsiteX110" fmla="*/ 210938 w 801230"/>
                  <a:gd name="connsiteY110" fmla="*/ 256484 h 726922"/>
                  <a:gd name="connsiteX111" fmla="*/ 315938 w 801230"/>
                  <a:gd name="connsiteY111" fmla="*/ 154296 h 726922"/>
                  <a:gd name="connsiteX112" fmla="*/ 420000 w 801230"/>
                  <a:gd name="connsiteY112" fmla="*/ 129921 h 726922"/>
                  <a:gd name="connsiteX113" fmla="*/ 426563 w 801230"/>
                  <a:gd name="connsiteY113" fmla="*/ 115859 h 726922"/>
                  <a:gd name="connsiteX114" fmla="*/ 513750 w 801230"/>
                  <a:gd name="connsiteY114" fmla="*/ 125234 h 726922"/>
                  <a:gd name="connsiteX115" fmla="*/ 559688 w 801230"/>
                  <a:gd name="connsiteY115" fmla="*/ 211484 h 726922"/>
                  <a:gd name="connsiteX116" fmla="*/ 482813 w 801230"/>
                  <a:gd name="connsiteY116" fmla="*/ 354921 h 726922"/>
                  <a:gd name="connsiteX117" fmla="*/ 313125 w 801230"/>
                  <a:gd name="connsiteY117" fmla="*/ 406484 h 726922"/>
                  <a:gd name="connsiteX118" fmla="*/ 313125 w 801230"/>
                  <a:gd name="connsiteY118" fmla="*/ 406484 h 726922"/>
                  <a:gd name="connsiteX119" fmla="*/ 472500 w 801230"/>
                  <a:gd name="connsiteY119" fmla="*/ 441171 h 726922"/>
                  <a:gd name="connsiteX120" fmla="*/ 431250 w 801230"/>
                  <a:gd name="connsiteY120" fmla="*/ 481484 h 726922"/>
                  <a:gd name="connsiteX121" fmla="*/ 390938 w 801230"/>
                  <a:gd name="connsiteY121" fmla="*/ 441171 h 726922"/>
                  <a:gd name="connsiteX122" fmla="*/ 431250 w 801230"/>
                  <a:gd name="connsiteY122" fmla="*/ 400859 h 726922"/>
                  <a:gd name="connsiteX123" fmla="*/ 432188 w 801230"/>
                  <a:gd name="connsiteY123" fmla="*/ 400859 h 726922"/>
                  <a:gd name="connsiteX124" fmla="*/ 472500 w 801230"/>
                  <a:gd name="connsiteY124" fmla="*/ 441171 h 726922"/>
                  <a:gd name="connsiteX125" fmla="*/ 472500 w 801230"/>
                  <a:gd name="connsiteY125" fmla="*/ 441171 h 726922"/>
                  <a:gd name="connsiteX126" fmla="*/ 512813 w 801230"/>
                  <a:gd name="connsiteY126" fmla="*/ 563984 h 726922"/>
                  <a:gd name="connsiteX127" fmla="*/ 350625 w 801230"/>
                  <a:gd name="connsiteY127" fmla="*/ 563984 h 726922"/>
                  <a:gd name="connsiteX128" fmla="*/ 350625 w 801230"/>
                  <a:gd name="connsiteY128" fmla="*/ 533046 h 726922"/>
                  <a:gd name="connsiteX129" fmla="*/ 359063 w 801230"/>
                  <a:gd name="connsiteY129" fmla="*/ 517109 h 726922"/>
                  <a:gd name="connsiteX130" fmla="*/ 398438 w 801230"/>
                  <a:gd name="connsiteY130" fmla="*/ 497421 h 726922"/>
                  <a:gd name="connsiteX131" fmla="*/ 432188 w 801230"/>
                  <a:gd name="connsiteY131" fmla="*/ 492734 h 726922"/>
                  <a:gd name="connsiteX132" fmla="*/ 465938 w 801230"/>
                  <a:gd name="connsiteY132" fmla="*/ 497421 h 726922"/>
                  <a:gd name="connsiteX133" fmla="*/ 505313 w 801230"/>
                  <a:gd name="connsiteY133" fmla="*/ 517109 h 726922"/>
                  <a:gd name="connsiteX134" fmla="*/ 513750 w 801230"/>
                  <a:gd name="connsiteY134" fmla="*/ 533046 h 726922"/>
                  <a:gd name="connsiteX135" fmla="*/ 512813 w 801230"/>
                  <a:gd name="connsiteY135" fmla="*/ 563984 h 726922"/>
                  <a:gd name="connsiteX136" fmla="*/ 645938 w 801230"/>
                  <a:gd name="connsiteY136" fmla="*/ 361484 h 726922"/>
                  <a:gd name="connsiteX137" fmla="*/ 648750 w 801230"/>
                  <a:gd name="connsiteY137" fmla="*/ 378359 h 726922"/>
                  <a:gd name="connsiteX138" fmla="*/ 562500 w 801230"/>
                  <a:gd name="connsiteY138" fmla="*/ 423359 h 726922"/>
                  <a:gd name="connsiteX139" fmla="*/ 517500 w 801230"/>
                  <a:gd name="connsiteY139" fmla="*/ 372734 h 726922"/>
                  <a:gd name="connsiteX140" fmla="*/ 594375 w 801230"/>
                  <a:gd name="connsiteY140" fmla="*/ 229296 h 726922"/>
                  <a:gd name="connsiteX141" fmla="*/ 632813 w 801230"/>
                  <a:gd name="connsiteY141" fmla="*/ 235859 h 726922"/>
                  <a:gd name="connsiteX142" fmla="*/ 655313 w 801230"/>
                  <a:gd name="connsiteY142" fmla="*/ 233984 h 726922"/>
                  <a:gd name="connsiteX143" fmla="*/ 679688 w 801230"/>
                  <a:gd name="connsiteY143" fmla="*/ 299609 h 726922"/>
                  <a:gd name="connsiteX144" fmla="*/ 645938 w 801230"/>
                  <a:gd name="connsiteY144" fmla="*/ 361484 h 726922"/>
                  <a:gd name="connsiteX145" fmla="*/ 765000 w 801230"/>
                  <a:gd name="connsiteY145" fmla="*/ 398984 h 726922"/>
                  <a:gd name="connsiteX146" fmla="*/ 677813 w 801230"/>
                  <a:gd name="connsiteY146" fmla="*/ 398984 h 726922"/>
                  <a:gd name="connsiteX147" fmla="*/ 677813 w 801230"/>
                  <a:gd name="connsiteY147" fmla="*/ 382109 h 726922"/>
                  <a:gd name="connsiteX148" fmla="*/ 682500 w 801230"/>
                  <a:gd name="connsiteY148" fmla="*/ 373671 h 726922"/>
                  <a:gd name="connsiteX149" fmla="*/ 704063 w 801230"/>
                  <a:gd name="connsiteY149" fmla="*/ 363359 h 726922"/>
                  <a:gd name="connsiteX150" fmla="*/ 721875 w 801230"/>
                  <a:gd name="connsiteY150" fmla="*/ 360546 h 726922"/>
                  <a:gd name="connsiteX151" fmla="*/ 739688 w 801230"/>
                  <a:gd name="connsiteY151" fmla="*/ 363359 h 726922"/>
                  <a:gd name="connsiteX152" fmla="*/ 760313 w 801230"/>
                  <a:gd name="connsiteY152" fmla="*/ 373671 h 726922"/>
                  <a:gd name="connsiteX153" fmla="*/ 765000 w 801230"/>
                  <a:gd name="connsiteY153" fmla="*/ 382109 h 726922"/>
                  <a:gd name="connsiteX154" fmla="*/ 765000 w 801230"/>
                  <a:gd name="connsiteY154" fmla="*/ 398984 h 726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801230" h="726922">
                    <a:moveTo>
                      <a:pt x="721875" y="284609"/>
                    </a:moveTo>
                    <a:cubicBezTo>
                      <a:pt x="719063" y="284609"/>
                      <a:pt x="716250" y="284609"/>
                      <a:pt x="713438" y="284609"/>
                    </a:cubicBezTo>
                    <a:lnTo>
                      <a:pt x="689063" y="218984"/>
                    </a:lnTo>
                    <a:cubicBezTo>
                      <a:pt x="745313" y="187109"/>
                      <a:pt x="765000" y="115859"/>
                      <a:pt x="734063" y="59609"/>
                    </a:cubicBezTo>
                    <a:cubicBezTo>
                      <a:pt x="702188" y="3359"/>
                      <a:pt x="630938" y="-16329"/>
                      <a:pt x="574688" y="14609"/>
                    </a:cubicBezTo>
                    <a:cubicBezTo>
                      <a:pt x="547500" y="29609"/>
                      <a:pt x="526875" y="55859"/>
                      <a:pt x="519375" y="85859"/>
                    </a:cubicBezTo>
                    <a:lnTo>
                      <a:pt x="432188" y="76484"/>
                    </a:lnTo>
                    <a:cubicBezTo>
                      <a:pt x="425625" y="35234"/>
                      <a:pt x="387188" y="6171"/>
                      <a:pt x="345938" y="12734"/>
                    </a:cubicBezTo>
                    <a:cubicBezTo>
                      <a:pt x="308438" y="18359"/>
                      <a:pt x="281250" y="50234"/>
                      <a:pt x="281250" y="87734"/>
                    </a:cubicBezTo>
                    <a:cubicBezTo>
                      <a:pt x="281250" y="100859"/>
                      <a:pt x="285000" y="113984"/>
                      <a:pt x="291563" y="126171"/>
                    </a:cubicBezTo>
                    <a:lnTo>
                      <a:pt x="186562" y="229296"/>
                    </a:lnTo>
                    <a:cubicBezTo>
                      <a:pt x="166875" y="214296"/>
                      <a:pt x="142500" y="205859"/>
                      <a:pt x="117187" y="205859"/>
                    </a:cubicBezTo>
                    <a:cubicBezTo>
                      <a:pt x="52500" y="205859"/>
                      <a:pt x="0" y="258359"/>
                      <a:pt x="0" y="323046"/>
                    </a:cubicBezTo>
                    <a:cubicBezTo>
                      <a:pt x="0" y="387734"/>
                      <a:pt x="52500" y="440234"/>
                      <a:pt x="117187" y="440234"/>
                    </a:cubicBezTo>
                    <a:lnTo>
                      <a:pt x="140625" y="580859"/>
                    </a:lnTo>
                    <a:cubicBezTo>
                      <a:pt x="102187" y="597734"/>
                      <a:pt x="84375" y="642734"/>
                      <a:pt x="101250" y="681171"/>
                    </a:cubicBezTo>
                    <a:cubicBezTo>
                      <a:pt x="118125" y="719609"/>
                      <a:pt x="163125" y="737421"/>
                      <a:pt x="201563" y="720546"/>
                    </a:cubicBezTo>
                    <a:cubicBezTo>
                      <a:pt x="237188" y="705546"/>
                      <a:pt x="255000" y="666171"/>
                      <a:pt x="244688" y="628671"/>
                    </a:cubicBezTo>
                    <a:lnTo>
                      <a:pt x="327188" y="585546"/>
                    </a:lnTo>
                    <a:cubicBezTo>
                      <a:pt x="380625" y="644609"/>
                      <a:pt x="472500" y="649296"/>
                      <a:pt x="532500" y="595859"/>
                    </a:cubicBezTo>
                    <a:cubicBezTo>
                      <a:pt x="562500" y="568671"/>
                      <a:pt x="580313" y="529296"/>
                      <a:pt x="580313" y="488984"/>
                    </a:cubicBezTo>
                    <a:cubicBezTo>
                      <a:pt x="580313" y="478671"/>
                      <a:pt x="579375" y="467421"/>
                      <a:pt x="576563" y="457109"/>
                    </a:cubicBezTo>
                    <a:lnTo>
                      <a:pt x="667500" y="410234"/>
                    </a:lnTo>
                    <a:cubicBezTo>
                      <a:pt x="695625" y="442109"/>
                      <a:pt x="743438" y="444921"/>
                      <a:pt x="775313" y="416796"/>
                    </a:cubicBezTo>
                    <a:cubicBezTo>
                      <a:pt x="807188" y="388671"/>
                      <a:pt x="810000" y="340859"/>
                      <a:pt x="781875" y="308984"/>
                    </a:cubicBezTo>
                    <a:cubicBezTo>
                      <a:pt x="764063" y="293984"/>
                      <a:pt x="743438" y="284609"/>
                      <a:pt x="721875" y="284609"/>
                    </a:cubicBezTo>
                    <a:lnTo>
                      <a:pt x="721875" y="284609"/>
                    </a:lnTo>
                    <a:close/>
                    <a:moveTo>
                      <a:pt x="721875" y="312734"/>
                    </a:moveTo>
                    <a:cubicBezTo>
                      <a:pt x="734063" y="312734"/>
                      <a:pt x="743438" y="322109"/>
                      <a:pt x="743438" y="334296"/>
                    </a:cubicBezTo>
                    <a:cubicBezTo>
                      <a:pt x="743438" y="346484"/>
                      <a:pt x="734063" y="355859"/>
                      <a:pt x="721875" y="355859"/>
                    </a:cubicBezTo>
                    <a:cubicBezTo>
                      <a:pt x="709688" y="355859"/>
                      <a:pt x="700313" y="346484"/>
                      <a:pt x="700313" y="334296"/>
                    </a:cubicBezTo>
                    <a:cubicBezTo>
                      <a:pt x="700313" y="334296"/>
                      <a:pt x="700313" y="334296"/>
                      <a:pt x="700313" y="334296"/>
                    </a:cubicBezTo>
                    <a:cubicBezTo>
                      <a:pt x="700313" y="322109"/>
                      <a:pt x="709688" y="312734"/>
                      <a:pt x="721875" y="312734"/>
                    </a:cubicBezTo>
                    <a:lnTo>
                      <a:pt x="721875" y="312734"/>
                    </a:lnTo>
                    <a:close/>
                    <a:moveTo>
                      <a:pt x="631875" y="45546"/>
                    </a:moveTo>
                    <a:cubicBezTo>
                      <a:pt x="649688" y="45546"/>
                      <a:pt x="664688" y="60546"/>
                      <a:pt x="664688" y="78359"/>
                    </a:cubicBezTo>
                    <a:cubicBezTo>
                      <a:pt x="664688" y="96171"/>
                      <a:pt x="649688" y="111171"/>
                      <a:pt x="631875" y="111171"/>
                    </a:cubicBezTo>
                    <a:cubicBezTo>
                      <a:pt x="614063" y="111171"/>
                      <a:pt x="599063" y="96171"/>
                      <a:pt x="599063" y="78359"/>
                    </a:cubicBezTo>
                    <a:cubicBezTo>
                      <a:pt x="599063" y="78359"/>
                      <a:pt x="599063" y="78359"/>
                      <a:pt x="599063" y="78359"/>
                    </a:cubicBezTo>
                    <a:cubicBezTo>
                      <a:pt x="599063" y="60546"/>
                      <a:pt x="613125" y="45546"/>
                      <a:pt x="631875" y="45546"/>
                    </a:cubicBezTo>
                    <a:close/>
                    <a:moveTo>
                      <a:pt x="565313" y="152421"/>
                    </a:moveTo>
                    <a:cubicBezTo>
                      <a:pt x="565313" y="147734"/>
                      <a:pt x="568125" y="142109"/>
                      <a:pt x="571875" y="139296"/>
                    </a:cubicBezTo>
                    <a:cubicBezTo>
                      <a:pt x="581250" y="132734"/>
                      <a:pt x="592500" y="127109"/>
                      <a:pt x="603750" y="124296"/>
                    </a:cubicBezTo>
                    <a:cubicBezTo>
                      <a:pt x="612188" y="121484"/>
                      <a:pt x="621563" y="120546"/>
                      <a:pt x="630938" y="120546"/>
                    </a:cubicBezTo>
                    <a:cubicBezTo>
                      <a:pt x="640313" y="120546"/>
                      <a:pt x="649688" y="122421"/>
                      <a:pt x="658125" y="124296"/>
                    </a:cubicBezTo>
                    <a:cubicBezTo>
                      <a:pt x="669375" y="127109"/>
                      <a:pt x="680625" y="132734"/>
                      <a:pt x="690000" y="140234"/>
                    </a:cubicBezTo>
                    <a:cubicBezTo>
                      <a:pt x="693750" y="143046"/>
                      <a:pt x="696563" y="148671"/>
                      <a:pt x="696563" y="153359"/>
                    </a:cubicBezTo>
                    <a:lnTo>
                      <a:pt x="696563" y="178671"/>
                    </a:lnTo>
                    <a:lnTo>
                      <a:pt x="565313" y="178671"/>
                    </a:lnTo>
                    <a:lnTo>
                      <a:pt x="565313" y="152421"/>
                    </a:lnTo>
                    <a:close/>
                    <a:moveTo>
                      <a:pt x="356250" y="39921"/>
                    </a:moveTo>
                    <a:cubicBezTo>
                      <a:pt x="368438" y="39921"/>
                      <a:pt x="377813" y="49296"/>
                      <a:pt x="377813" y="61484"/>
                    </a:cubicBezTo>
                    <a:cubicBezTo>
                      <a:pt x="377813" y="73671"/>
                      <a:pt x="368438" y="83046"/>
                      <a:pt x="356250" y="83046"/>
                    </a:cubicBezTo>
                    <a:cubicBezTo>
                      <a:pt x="344063" y="83046"/>
                      <a:pt x="334688" y="73671"/>
                      <a:pt x="334688" y="61484"/>
                    </a:cubicBezTo>
                    <a:cubicBezTo>
                      <a:pt x="334688" y="61484"/>
                      <a:pt x="334688" y="61484"/>
                      <a:pt x="334688" y="61484"/>
                    </a:cubicBezTo>
                    <a:cubicBezTo>
                      <a:pt x="334688" y="50234"/>
                      <a:pt x="344063" y="39921"/>
                      <a:pt x="356250" y="39921"/>
                    </a:cubicBezTo>
                    <a:lnTo>
                      <a:pt x="356250" y="39921"/>
                    </a:lnTo>
                    <a:close/>
                    <a:moveTo>
                      <a:pt x="312188" y="110234"/>
                    </a:moveTo>
                    <a:cubicBezTo>
                      <a:pt x="312188" y="106484"/>
                      <a:pt x="314063" y="103671"/>
                      <a:pt x="316875" y="101796"/>
                    </a:cubicBezTo>
                    <a:cubicBezTo>
                      <a:pt x="323438" y="97109"/>
                      <a:pt x="330938" y="94296"/>
                      <a:pt x="338438" y="92421"/>
                    </a:cubicBezTo>
                    <a:cubicBezTo>
                      <a:pt x="344063" y="90546"/>
                      <a:pt x="350625" y="89609"/>
                      <a:pt x="356250" y="89609"/>
                    </a:cubicBezTo>
                    <a:cubicBezTo>
                      <a:pt x="361875" y="89609"/>
                      <a:pt x="368438" y="90546"/>
                      <a:pt x="374063" y="92421"/>
                    </a:cubicBezTo>
                    <a:cubicBezTo>
                      <a:pt x="381563" y="94296"/>
                      <a:pt x="388125" y="98046"/>
                      <a:pt x="394688" y="102734"/>
                    </a:cubicBezTo>
                    <a:cubicBezTo>
                      <a:pt x="397500" y="104609"/>
                      <a:pt x="399375" y="108359"/>
                      <a:pt x="399375" y="111171"/>
                    </a:cubicBezTo>
                    <a:lnTo>
                      <a:pt x="399375" y="128046"/>
                    </a:lnTo>
                    <a:lnTo>
                      <a:pt x="313125" y="128046"/>
                    </a:lnTo>
                    <a:lnTo>
                      <a:pt x="313125" y="110234"/>
                    </a:lnTo>
                    <a:close/>
                    <a:moveTo>
                      <a:pt x="115313" y="251796"/>
                    </a:moveTo>
                    <a:cubicBezTo>
                      <a:pt x="133125" y="251796"/>
                      <a:pt x="148125" y="266796"/>
                      <a:pt x="148125" y="284609"/>
                    </a:cubicBezTo>
                    <a:cubicBezTo>
                      <a:pt x="148125" y="302421"/>
                      <a:pt x="133125" y="317421"/>
                      <a:pt x="115313" y="317421"/>
                    </a:cubicBezTo>
                    <a:cubicBezTo>
                      <a:pt x="97500" y="317421"/>
                      <a:pt x="82500" y="302421"/>
                      <a:pt x="82500" y="284609"/>
                    </a:cubicBezTo>
                    <a:cubicBezTo>
                      <a:pt x="82500" y="284609"/>
                      <a:pt x="82500" y="284609"/>
                      <a:pt x="82500" y="284609"/>
                    </a:cubicBezTo>
                    <a:cubicBezTo>
                      <a:pt x="83438" y="266796"/>
                      <a:pt x="97500" y="251796"/>
                      <a:pt x="115313" y="251796"/>
                    </a:cubicBezTo>
                    <a:lnTo>
                      <a:pt x="115313" y="251796"/>
                    </a:lnTo>
                    <a:close/>
                    <a:moveTo>
                      <a:pt x="49687" y="383984"/>
                    </a:moveTo>
                    <a:lnTo>
                      <a:pt x="49687" y="358671"/>
                    </a:lnTo>
                    <a:cubicBezTo>
                      <a:pt x="49687" y="353984"/>
                      <a:pt x="52500" y="348359"/>
                      <a:pt x="56250" y="345546"/>
                    </a:cubicBezTo>
                    <a:cubicBezTo>
                      <a:pt x="65625" y="338984"/>
                      <a:pt x="76875" y="333359"/>
                      <a:pt x="88125" y="330546"/>
                    </a:cubicBezTo>
                    <a:cubicBezTo>
                      <a:pt x="96563" y="327734"/>
                      <a:pt x="105938" y="326796"/>
                      <a:pt x="115313" y="326796"/>
                    </a:cubicBezTo>
                    <a:cubicBezTo>
                      <a:pt x="124688" y="326796"/>
                      <a:pt x="134063" y="328671"/>
                      <a:pt x="142500" y="330546"/>
                    </a:cubicBezTo>
                    <a:cubicBezTo>
                      <a:pt x="153750" y="333359"/>
                      <a:pt x="165000" y="338984"/>
                      <a:pt x="174375" y="346484"/>
                    </a:cubicBezTo>
                    <a:cubicBezTo>
                      <a:pt x="178125" y="349296"/>
                      <a:pt x="180938" y="354921"/>
                      <a:pt x="180938" y="359609"/>
                    </a:cubicBezTo>
                    <a:lnTo>
                      <a:pt x="180938" y="384921"/>
                    </a:lnTo>
                    <a:lnTo>
                      <a:pt x="49687" y="383984"/>
                    </a:lnTo>
                    <a:close/>
                    <a:moveTo>
                      <a:pt x="211875" y="689609"/>
                    </a:moveTo>
                    <a:lnTo>
                      <a:pt x="124688" y="689609"/>
                    </a:lnTo>
                    <a:lnTo>
                      <a:pt x="124688" y="672734"/>
                    </a:lnTo>
                    <a:cubicBezTo>
                      <a:pt x="124688" y="668984"/>
                      <a:pt x="126562" y="666171"/>
                      <a:pt x="129375" y="664296"/>
                    </a:cubicBezTo>
                    <a:cubicBezTo>
                      <a:pt x="135938" y="659609"/>
                      <a:pt x="143438" y="655859"/>
                      <a:pt x="150938" y="653984"/>
                    </a:cubicBezTo>
                    <a:cubicBezTo>
                      <a:pt x="156563" y="652109"/>
                      <a:pt x="163125" y="651171"/>
                      <a:pt x="168750" y="651171"/>
                    </a:cubicBezTo>
                    <a:cubicBezTo>
                      <a:pt x="174375" y="651171"/>
                      <a:pt x="180938" y="652109"/>
                      <a:pt x="186562" y="653984"/>
                    </a:cubicBezTo>
                    <a:cubicBezTo>
                      <a:pt x="194063" y="655859"/>
                      <a:pt x="200625" y="659609"/>
                      <a:pt x="207188" y="664296"/>
                    </a:cubicBezTo>
                    <a:cubicBezTo>
                      <a:pt x="210000" y="666171"/>
                      <a:pt x="211875" y="669921"/>
                      <a:pt x="211875" y="672734"/>
                    </a:cubicBezTo>
                    <a:lnTo>
                      <a:pt x="211875" y="689609"/>
                    </a:lnTo>
                    <a:close/>
                    <a:moveTo>
                      <a:pt x="146250" y="623984"/>
                    </a:moveTo>
                    <a:cubicBezTo>
                      <a:pt x="146250" y="611796"/>
                      <a:pt x="155625" y="602421"/>
                      <a:pt x="167812" y="602421"/>
                    </a:cubicBezTo>
                    <a:cubicBezTo>
                      <a:pt x="180000" y="602421"/>
                      <a:pt x="189375" y="611796"/>
                      <a:pt x="189375" y="623984"/>
                    </a:cubicBezTo>
                    <a:cubicBezTo>
                      <a:pt x="189375" y="636171"/>
                      <a:pt x="180000" y="645546"/>
                      <a:pt x="167812" y="645546"/>
                    </a:cubicBezTo>
                    <a:cubicBezTo>
                      <a:pt x="156563" y="646484"/>
                      <a:pt x="147188" y="636171"/>
                      <a:pt x="146250" y="623984"/>
                    </a:cubicBezTo>
                    <a:lnTo>
                      <a:pt x="146250" y="623984"/>
                    </a:lnTo>
                    <a:close/>
                    <a:moveTo>
                      <a:pt x="221250" y="597734"/>
                    </a:moveTo>
                    <a:cubicBezTo>
                      <a:pt x="209063" y="585546"/>
                      <a:pt x="192188" y="578046"/>
                      <a:pt x="175313" y="576171"/>
                    </a:cubicBezTo>
                    <a:lnTo>
                      <a:pt x="151875" y="435546"/>
                    </a:lnTo>
                    <a:cubicBezTo>
                      <a:pt x="174375" y="428046"/>
                      <a:pt x="194063" y="413984"/>
                      <a:pt x="208125" y="395234"/>
                    </a:cubicBezTo>
                    <a:lnTo>
                      <a:pt x="295313" y="441171"/>
                    </a:lnTo>
                    <a:cubicBezTo>
                      <a:pt x="281250" y="478671"/>
                      <a:pt x="284063" y="520859"/>
                      <a:pt x="302813" y="556484"/>
                    </a:cubicBezTo>
                    <a:lnTo>
                      <a:pt x="221250" y="597734"/>
                    </a:lnTo>
                    <a:close/>
                    <a:moveTo>
                      <a:pt x="313125" y="406484"/>
                    </a:moveTo>
                    <a:lnTo>
                      <a:pt x="226875" y="361484"/>
                    </a:lnTo>
                    <a:cubicBezTo>
                      <a:pt x="230625" y="349296"/>
                      <a:pt x="232500" y="337109"/>
                      <a:pt x="232500" y="323984"/>
                    </a:cubicBezTo>
                    <a:cubicBezTo>
                      <a:pt x="232500" y="299609"/>
                      <a:pt x="225000" y="276171"/>
                      <a:pt x="210938" y="256484"/>
                    </a:cubicBezTo>
                    <a:lnTo>
                      <a:pt x="315938" y="154296"/>
                    </a:lnTo>
                    <a:cubicBezTo>
                      <a:pt x="351563" y="175859"/>
                      <a:pt x="398438" y="165546"/>
                      <a:pt x="420000" y="129921"/>
                    </a:cubicBezTo>
                    <a:cubicBezTo>
                      <a:pt x="422813" y="125234"/>
                      <a:pt x="424688" y="120546"/>
                      <a:pt x="426563" y="115859"/>
                    </a:cubicBezTo>
                    <a:lnTo>
                      <a:pt x="513750" y="125234"/>
                    </a:lnTo>
                    <a:cubicBezTo>
                      <a:pt x="515625" y="158984"/>
                      <a:pt x="532500" y="190859"/>
                      <a:pt x="559688" y="211484"/>
                    </a:cubicBezTo>
                    <a:lnTo>
                      <a:pt x="482813" y="354921"/>
                    </a:lnTo>
                    <a:cubicBezTo>
                      <a:pt x="421875" y="330546"/>
                      <a:pt x="351563" y="352109"/>
                      <a:pt x="313125" y="406484"/>
                    </a:cubicBezTo>
                    <a:lnTo>
                      <a:pt x="313125" y="406484"/>
                    </a:lnTo>
                    <a:close/>
                    <a:moveTo>
                      <a:pt x="472500" y="441171"/>
                    </a:moveTo>
                    <a:cubicBezTo>
                      <a:pt x="472500" y="463671"/>
                      <a:pt x="453750" y="481484"/>
                      <a:pt x="431250" y="481484"/>
                    </a:cubicBezTo>
                    <a:cubicBezTo>
                      <a:pt x="408750" y="481484"/>
                      <a:pt x="390938" y="463671"/>
                      <a:pt x="390938" y="441171"/>
                    </a:cubicBezTo>
                    <a:cubicBezTo>
                      <a:pt x="390938" y="418671"/>
                      <a:pt x="408750" y="400859"/>
                      <a:pt x="431250" y="400859"/>
                    </a:cubicBezTo>
                    <a:cubicBezTo>
                      <a:pt x="431250" y="400859"/>
                      <a:pt x="431250" y="400859"/>
                      <a:pt x="432188" y="400859"/>
                    </a:cubicBezTo>
                    <a:cubicBezTo>
                      <a:pt x="454688" y="400859"/>
                      <a:pt x="472500" y="418671"/>
                      <a:pt x="472500" y="441171"/>
                    </a:cubicBezTo>
                    <a:lnTo>
                      <a:pt x="472500" y="441171"/>
                    </a:lnTo>
                    <a:close/>
                    <a:moveTo>
                      <a:pt x="512813" y="563984"/>
                    </a:moveTo>
                    <a:lnTo>
                      <a:pt x="350625" y="563984"/>
                    </a:lnTo>
                    <a:lnTo>
                      <a:pt x="350625" y="533046"/>
                    </a:lnTo>
                    <a:cubicBezTo>
                      <a:pt x="350625" y="526484"/>
                      <a:pt x="353438" y="520859"/>
                      <a:pt x="359063" y="517109"/>
                    </a:cubicBezTo>
                    <a:cubicBezTo>
                      <a:pt x="371250" y="508671"/>
                      <a:pt x="384375" y="502109"/>
                      <a:pt x="398438" y="497421"/>
                    </a:cubicBezTo>
                    <a:cubicBezTo>
                      <a:pt x="409688" y="494609"/>
                      <a:pt x="420938" y="492734"/>
                      <a:pt x="432188" y="492734"/>
                    </a:cubicBezTo>
                    <a:cubicBezTo>
                      <a:pt x="443438" y="492734"/>
                      <a:pt x="454688" y="494609"/>
                      <a:pt x="465938" y="497421"/>
                    </a:cubicBezTo>
                    <a:cubicBezTo>
                      <a:pt x="480000" y="501171"/>
                      <a:pt x="494063" y="507734"/>
                      <a:pt x="505313" y="517109"/>
                    </a:cubicBezTo>
                    <a:cubicBezTo>
                      <a:pt x="510000" y="520859"/>
                      <a:pt x="513750" y="527421"/>
                      <a:pt x="513750" y="533046"/>
                    </a:cubicBezTo>
                    <a:lnTo>
                      <a:pt x="512813" y="563984"/>
                    </a:lnTo>
                    <a:close/>
                    <a:moveTo>
                      <a:pt x="645938" y="361484"/>
                    </a:moveTo>
                    <a:cubicBezTo>
                      <a:pt x="645938" y="367109"/>
                      <a:pt x="646875" y="372734"/>
                      <a:pt x="648750" y="378359"/>
                    </a:cubicBezTo>
                    <a:lnTo>
                      <a:pt x="562500" y="423359"/>
                    </a:lnTo>
                    <a:cubicBezTo>
                      <a:pt x="552188" y="402734"/>
                      <a:pt x="536250" y="385859"/>
                      <a:pt x="517500" y="372734"/>
                    </a:cubicBezTo>
                    <a:lnTo>
                      <a:pt x="594375" y="229296"/>
                    </a:lnTo>
                    <a:cubicBezTo>
                      <a:pt x="606563" y="233984"/>
                      <a:pt x="619688" y="235859"/>
                      <a:pt x="632813" y="235859"/>
                    </a:cubicBezTo>
                    <a:cubicBezTo>
                      <a:pt x="640313" y="235859"/>
                      <a:pt x="647813" y="234921"/>
                      <a:pt x="655313" y="233984"/>
                    </a:cubicBezTo>
                    <a:lnTo>
                      <a:pt x="679688" y="299609"/>
                    </a:lnTo>
                    <a:cubicBezTo>
                      <a:pt x="657188" y="312734"/>
                      <a:pt x="645000" y="336171"/>
                      <a:pt x="645938" y="361484"/>
                    </a:cubicBezTo>
                    <a:close/>
                    <a:moveTo>
                      <a:pt x="765000" y="398984"/>
                    </a:moveTo>
                    <a:lnTo>
                      <a:pt x="677813" y="398984"/>
                    </a:lnTo>
                    <a:lnTo>
                      <a:pt x="677813" y="382109"/>
                    </a:lnTo>
                    <a:cubicBezTo>
                      <a:pt x="677813" y="378359"/>
                      <a:pt x="679688" y="375546"/>
                      <a:pt x="682500" y="373671"/>
                    </a:cubicBezTo>
                    <a:cubicBezTo>
                      <a:pt x="689063" y="368984"/>
                      <a:pt x="696563" y="365234"/>
                      <a:pt x="704063" y="363359"/>
                    </a:cubicBezTo>
                    <a:cubicBezTo>
                      <a:pt x="709688" y="361484"/>
                      <a:pt x="716250" y="360546"/>
                      <a:pt x="721875" y="360546"/>
                    </a:cubicBezTo>
                    <a:cubicBezTo>
                      <a:pt x="727500" y="360546"/>
                      <a:pt x="734063" y="361484"/>
                      <a:pt x="739688" y="363359"/>
                    </a:cubicBezTo>
                    <a:cubicBezTo>
                      <a:pt x="747188" y="365234"/>
                      <a:pt x="753750" y="368984"/>
                      <a:pt x="760313" y="373671"/>
                    </a:cubicBezTo>
                    <a:cubicBezTo>
                      <a:pt x="763125" y="375546"/>
                      <a:pt x="765000" y="379296"/>
                      <a:pt x="765000" y="382109"/>
                    </a:cubicBezTo>
                    <a:lnTo>
                      <a:pt x="765000" y="398984"/>
                    </a:lnTo>
                    <a:close/>
                  </a:path>
                </a:pathLst>
              </a:custGeom>
              <a:solidFill>
                <a:srgbClr val="B1BFFE"/>
              </a:solidFill>
              <a:ln w="93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C"/>
              </a:p>
            </p:txBody>
          </p:sp>
        </p:grpSp>
        <p:pic>
          <p:nvPicPr>
            <p:cNvPr id="10" name="Gráfico 9" descr="Diana con relleno sólido">
              <a:extLst>
                <a:ext uri="{FF2B5EF4-FFF2-40B4-BE49-F238E27FC236}">
                  <a16:creationId xmlns:a16="http://schemas.microsoft.com/office/drawing/2014/main" id="{6F7A5228-7048-D1EB-3281-60A2EAAB3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606644" y="5552413"/>
              <a:ext cx="900000" cy="900000"/>
            </a:xfrm>
            <a:prstGeom prst="rect">
              <a:avLst/>
            </a:prstGeom>
          </p:spPr>
        </p:pic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3097BBE1-5F7F-ACA7-5041-95B828E60D39}"/>
                </a:ext>
              </a:extLst>
            </p:cNvPr>
            <p:cNvGrpSpPr/>
            <p:nvPr/>
          </p:nvGrpSpPr>
          <p:grpSpPr>
            <a:xfrm>
              <a:off x="1416354" y="3958282"/>
              <a:ext cx="8746435" cy="1152939"/>
              <a:chOff x="1416354" y="3958282"/>
              <a:chExt cx="8746435" cy="1152939"/>
            </a:xfrm>
          </p:grpSpPr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F2A1D0B-F881-AE47-FA2B-3852606B03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354" y="3958282"/>
                <a:ext cx="8746435" cy="1152939"/>
              </a:xfrm>
              <a:prstGeom prst="rect">
                <a:avLst/>
              </a:prstGeom>
              <a:solidFill>
                <a:srgbClr val="3A3A3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C"/>
              </a:p>
            </p:txBody>
          </p:sp>
          <p:pic>
            <p:nvPicPr>
              <p:cNvPr id="8" name="Gráfico 7" descr="Cruz de escudo con relleno sólido">
                <a:extLst>
                  <a:ext uri="{FF2B5EF4-FFF2-40B4-BE49-F238E27FC236}">
                    <a16:creationId xmlns:a16="http://schemas.microsoft.com/office/drawing/2014/main" id="{4F6D2373-8C3D-92F5-AAC0-0025E8861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43785" y="4089691"/>
                <a:ext cx="900000" cy="900000"/>
              </a:xfrm>
              <a:prstGeom prst="rect">
                <a:avLst/>
              </a:prstGeom>
            </p:spPr>
          </p:pic>
          <p:sp>
            <p:nvSpPr>
              <p:cNvPr id="11" name="Subtítulo 2">
                <a:extLst>
                  <a:ext uri="{FF2B5EF4-FFF2-40B4-BE49-F238E27FC236}">
                    <a16:creationId xmlns:a16="http://schemas.microsoft.com/office/drawing/2014/main" id="{CDF13041-A973-9CA1-5BFA-E3B64F04B7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03287" y="4089691"/>
                <a:ext cx="7200000" cy="900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MX" sz="2300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Problema:</a:t>
                </a:r>
                <a:r>
                  <a:rPr lang="es-MX" sz="230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Aumento de riesgos de seguridad y dilemas éticos asociados.</a:t>
                </a:r>
                <a:endParaRPr lang="es-EC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12" name="Subtítulo 2">
              <a:extLst>
                <a:ext uri="{FF2B5EF4-FFF2-40B4-BE49-F238E27FC236}">
                  <a16:creationId xmlns:a16="http://schemas.microsoft.com/office/drawing/2014/main" id="{59385D61-B89C-0C93-928B-2471E7A8FAF2}"/>
                </a:ext>
              </a:extLst>
            </p:cNvPr>
            <p:cNvSpPr txBox="1">
              <a:spLocks/>
            </p:cNvSpPr>
            <p:nvPr/>
          </p:nvSpPr>
          <p:spPr>
            <a:xfrm>
              <a:off x="3748432" y="5533311"/>
              <a:ext cx="7200000" cy="900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3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Objetivo:</a:t>
              </a:r>
              <a:r>
                <a:rPr lang="es-MX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Analizar percepciones de los usuarios sobre los riesgos y seguridad en redes Wi-Fi públicas en Quevedo.</a:t>
              </a:r>
              <a:endParaRPr lang="es-EC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7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Percepción ética: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77EF409E-98CB-672F-6E62-42CA4B5F6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20" y="1896467"/>
            <a:ext cx="5695628" cy="3828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A550C5DF-2D25-2C47-A1AC-20451DD56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85" y="1896467"/>
            <a:ext cx="5695628" cy="3828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3711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46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50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es-MX" sz="4800" dirty="0">
                <a:solidFill>
                  <a:schemeClr val="bg1"/>
                </a:solidFill>
                <a:latin typeface="Raleway ExtraBold" pitchFamily="2" charset="0"/>
              </a:rPr>
              <a:t>¿Qué significan estos hallazgos?</a:t>
            </a:r>
            <a:endParaRPr lang="es-EC" sz="4800" dirty="0">
              <a:solidFill>
                <a:schemeClr val="bg1"/>
              </a:solidFill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bg1"/>
                </a:solidFill>
              </a:rPr>
              <a:t>Desconexión entre conciencia y acción:</a:t>
            </a:r>
            <a:r>
              <a:rPr lang="es-MX" dirty="0">
                <a:solidFill>
                  <a:schemeClr val="bg1"/>
                </a:solidFill>
              </a:rPr>
              <a:t> Aunque muchos identifican los riesgos, no aplican medidas preventivas adecuadas.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bg1"/>
                </a:solidFill>
              </a:rPr>
              <a:t>Dependencia de Wi-Fi público:</a:t>
            </a:r>
            <a:r>
              <a:rPr lang="es-MX" dirty="0">
                <a:solidFill>
                  <a:schemeClr val="bg1"/>
                </a:solidFill>
              </a:rPr>
              <a:t> Uso frecuente en entornos académicos y comerciales, con seguridad insuficiente.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chemeClr val="bg1"/>
                </a:solidFill>
              </a:rPr>
              <a:t>Rol de la educación:</a:t>
            </a:r>
            <a:r>
              <a:rPr lang="es-MX" dirty="0">
                <a:solidFill>
                  <a:schemeClr val="bg1"/>
                </a:solidFill>
              </a:rPr>
              <a:t> Urge capacitación sobre prácticas seguras y políticas de protección.</a:t>
            </a:r>
            <a:endParaRPr lang="es-EC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577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E1F9546-11F0-0DFC-BCD0-3BB1BEEFA4F0}"/>
              </a:ext>
            </a:extLst>
          </p:cNvPr>
          <p:cNvSpPr/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012" y="943156"/>
            <a:ext cx="5217894" cy="49190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Conclusiones</a:t>
            </a:r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: Lo </a:t>
            </a:r>
            <a:r>
              <a:rPr lang="en-US" sz="48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más</a:t>
            </a:r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 </a:t>
            </a:r>
            <a:r>
              <a:rPr lang="en-US" sz="48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importante</a:t>
            </a:r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 que </a:t>
            </a:r>
            <a:r>
              <a:rPr lang="en-US" sz="48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debemos</a:t>
            </a:r>
            <a:r>
              <a:rPr lang="en-US" sz="4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 </a:t>
            </a:r>
            <a:r>
              <a:rPr lang="en-US" sz="48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Raleway ExtraBold" pitchFamily="2" charset="0"/>
              </a:rPr>
              <a:t>recordar</a:t>
            </a:r>
            <a:endParaRPr lang="en-US" sz="4800" kern="1200" dirty="0">
              <a:solidFill>
                <a:schemeClr val="tx1">
                  <a:lumMod val="85000"/>
                  <a:lumOff val="15000"/>
                </a:schemeClr>
              </a:solidFill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7277" y="1032387"/>
            <a:ext cx="4707611" cy="4999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redes Wi-Fi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públicas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baja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conciencia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riesgos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Desconocimiento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ataques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cibernéticos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medidas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protección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educación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la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regulación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son claves para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mitigar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riesgos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seguridad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debe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responsabilidad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compartida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entre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usuarios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administradores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redes.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122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/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A14215F-97B1-73D2-8119-3AE9043A16B4}"/>
              </a:ext>
            </a:extLst>
          </p:cNvPr>
          <p:cNvSpPr/>
          <p:nvPr/>
        </p:nvSpPr>
        <p:spPr>
          <a:xfrm>
            <a:off x="925286" y="2854327"/>
            <a:ext cx="10731789" cy="3484006"/>
          </a:xfrm>
          <a:prstGeom prst="rect">
            <a:avLst/>
          </a:prstGeom>
          <a:solidFill>
            <a:srgbClr val="3A3A3A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dirty="0">
                <a:latin typeface="Raleway ExtraBold" pitchFamily="2" charset="0"/>
              </a:rPr>
              <a:t>Trabajos futuros: ¿Qué podemos hacer a partir de este estudio?</a:t>
            </a:r>
            <a:endParaRPr lang="es-EC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75" y="3232480"/>
            <a:ext cx="9144000" cy="3484006"/>
          </a:xfrm>
        </p:spPr>
        <p:txBody>
          <a:bodyPr>
            <a:norm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futuros trabajos, sería interesante ampliar el estudio a otras ciudades para comparar los resultados y ver si los hábitos y conocimientos sobre seguridad varían según la región.</a:t>
            </a:r>
          </a:p>
          <a:p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Además, se podría llevar a cabo una investigación enfocada en evaluar la efectividad de las campañas de educación en ciberseguridad.</a:t>
            </a:r>
            <a:endParaRPr lang="es-EC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áfico 5" descr="Portapapeles con relleno sólido">
            <a:extLst>
              <a:ext uri="{FF2B5EF4-FFF2-40B4-BE49-F238E27FC236}">
                <a16:creationId xmlns:a16="http://schemas.microsoft.com/office/drawing/2014/main" id="{82A2AE96-99CF-02B4-A3F4-668998865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5913" y="4857893"/>
            <a:ext cx="1446274" cy="1446274"/>
          </a:xfrm>
          <a:prstGeom prst="rect">
            <a:avLst/>
          </a:prstGeom>
        </p:spPr>
      </p:pic>
      <p:pic>
        <p:nvPicPr>
          <p:cNvPr id="8" name="Gráfico 7" descr="Ciudad con relleno sólido">
            <a:extLst>
              <a:ext uri="{FF2B5EF4-FFF2-40B4-BE49-F238E27FC236}">
                <a16:creationId xmlns:a16="http://schemas.microsoft.com/office/drawing/2014/main" id="{61B7DCC9-3B8A-C160-1264-B551377D5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800" y="2856614"/>
            <a:ext cx="1446274" cy="144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49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MX" sz="11500"/>
              <a:t>¡Gracias por su atención!</a:t>
            </a:r>
            <a:endParaRPr lang="es-EC" sz="11500"/>
          </a:p>
        </p:txBody>
      </p:sp>
    </p:spTree>
    <p:extLst>
      <p:ext uri="{BB962C8B-B14F-4D97-AF65-F5344CB8AC3E}">
        <p14:creationId xmlns:p14="http://schemas.microsoft.com/office/powerpoint/2010/main" val="158881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E601A257-751E-C5E6-DBEE-2D9F79B51B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55762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La revisión del estado del arte nos dice que...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475" y="1716249"/>
            <a:ext cx="9144000" cy="519768"/>
          </a:xfrm>
        </p:spPr>
        <p:txBody>
          <a:bodyPr>
            <a:normAutofit/>
          </a:bodyPr>
          <a:lstStyle/>
          <a:p>
            <a:r>
              <a:rPr lang="es-MX" dirty="0"/>
              <a:t>Las redes Wi-Fi públicas presentan riesgos de seguridad.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8F22F91-F4B5-6C98-CC21-1A1D189B7998}"/>
              </a:ext>
            </a:extLst>
          </p:cNvPr>
          <p:cNvGrpSpPr/>
          <p:nvPr/>
        </p:nvGrpSpPr>
        <p:grpSpPr>
          <a:xfrm>
            <a:off x="357014" y="2395430"/>
            <a:ext cx="11474921" cy="4303145"/>
            <a:chOff x="327993" y="2694002"/>
            <a:chExt cx="11474921" cy="4003056"/>
          </a:xfrm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779F1C7C-B3AE-E05C-0F01-6CAF4C4D1C74}"/>
                </a:ext>
              </a:extLst>
            </p:cNvPr>
            <p:cNvSpPr/>
            <p:nvPr/>
          </p:nvSpPr>
          <p:spPr>
            <a:xfrm>
              <a:off x="8254646" y="2694002"/>
              <a:ext cx="3548268" cy="4003056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0C1B7B5A-B71E-6DBE-A86E-82C26CDD7010}"/>
                </a:ext>
              </a:extLst>
            </p:cNvPr>
            <p:cNvSpPr/>
            <p:nvPr/>
          </p:nvSpPr>
          <p:spPr>
            <a:xfrm>
              <a:off x="4320341" y="2694002"/>
              <a:ext cx="3548268" cy="4003056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E5120C5A-7715-F26E-727B-A625918F23E0}"/>
                </a:ext>
              </a:extLst>
            </p:cNvPr>
            <p:cNvSpPr/>
            <p:nvPr/>
          </p:nvSpPr>
          <p:spPr>
            <a:xfrm>
              <a:off x="327993" y="2694002"/>
              <a:ext cx="3548268" cy="4003056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5" name="Subtítulo 2">
              <a:extLst>
                <a:ext uri="{FF2B5EF4-FFF2-40B4-BE49-F238E27FC236}">
                  <a16:creationId xmlns:a16="http://schemas.microsoft.com/office/drawing/2014/main" id="{F5F2C837-CB02-FB5F-502C-7DAB4F2A53E9}"/>
                </a:ext>
              </a:extLst>
            </p:cNvPr>
            <p:cNvSpPr txBox="1">
              <a:spLocks/>
            </p:cNvSpPr>
            <p:nvPr/>
          </p:nvSpPr>
          <p:spPr>
            <a:xfrm>
              <a:off x="4320340" y="4245460"/>
              <a:ext cx="3548267" cy="2451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Vulnerabilidades en protocolos Wi-Fi: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WEP.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WPA.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WPA2.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WPA3.</a:t>
              </a:r>
            </a:p>
          </p:txBody>
        </p:sp>
        <p:sp>
          <p:nvSpPr>
            <p:cNvPr id="6" name="Subtítulo 2">
              <a:extLst>
                <a:ext uri="{FF2B5EF4-FFF2-40B4-BE49-F238E27FC236}">
                  <a16:creationId xmlns:a16="http://schemas.microsoft.com/office/drawing/2014/main" id="{B9705693-2E56-3582-543B-80D799E65A74}"/>
                </a:ext>
              </a:extLst>
            </p:cNvPr>
            <p:cNvSpPr txBox="1">
              <a:spLocks/>
            </p:cNvSpPr>
            <p:nvPr/>
          </p:nvSpPr>
          <p:spPr>
            <a:xfrm>
              <a:off x="352839" y="4245460"/>
              <a:ext cx="3445565" cy="23073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Ataques comunes: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MITM (Man-in-the-Middle).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Evil</a:t>
              </a: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Twin.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Ataques KRACK.</a:t>
              </a:r>
              <a:endParaRPr lang="es-EC" sz="2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Subtítulo 2">
              <a:extLst>
                <a:ext uri="{FF2B5EF4-FFF2-40B4-BE49-F238E27FC236}">
                  <a16:creationId xmlns:a16="http://schemas.microsoft.com/office/drawing/2014/main" id="{DFB27011-2087-BD9D-6EC2-EA86FF5BCB0A}"/>
                </a:ext>
              </a:extLst>
            </p:cNvPr>
            <p:cNvSpPr txBox="1">
              <a:spLocks/>
            </p:cNvSpPr>
            <p:nvPr/>
          </p:nvSpPr>
          <p:spPr>
            <a:xfrm>
              <a:off x="8254646" y="4293881"/>
              <a:ext cx="3548268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Protección insuficiente: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Falta de autenticación robusta en redes abiertas.  </a:t>
              </a:r>
              <a:endParaRPr lang="es-EC" sz="2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2" name="Gráfico 11" descr="Ladrón con relleno sólido">
              <a:extLst>
                <a:ext uri="{FF2B5EF4-FFF2-40B4-BE49-F238E27FC236}">
                  <a16:creationId xmlns:a16="http://schemas.microsoft.com/office/drawing/2014/main" id="{E006C125-4762-4108-E10A-75FA4FB83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44927" y="3092857"/>
              <a:ext cx="914400" cy="914400"/>
            </a:xfrm>
            <a:prstGeom prst="rect">
              <a:avLst/>
            </a:prstGeom>
          </p:spPr>
        </p:pic>
        <p:pic>
          <p:nvPicPr>
            <p:cNvPr id="16" name="Gráfico 15" descr="Enrutador inalámbrico con relleno sólido">
              <a:extLst>
                <a:ext uri="{FF2B5EF4-FFF2-40B4-BE49-F238E27FC236}">
                  <a16:creationId xmlns:a16="http://schemas.microsoft.com/office/drawing/2014/main" id="{0299DC25-5590-CB09-7762-17D6C329A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7275" y="3092857"/>
              <a:ext cx="914400" cy="914400"/>
            </a:xfrm>
            <a:prstGeom prst="rect">
              <a:avLst/>
            </a:prstGeom>
          </p:spPr>
        </p:pic>
        <p:pic>
          <p:nvPicPr>
            <p:cNvPr id="22" name="Gráfico 21" descr="Advertencia con relleno sólido">
              <a:extLst>
                <a:ext uri="{FF2B5EF4-FFF2-40B4-BE49-F238E27FC236}">
                  <a16:creationId xmlns:a16="http://schemas.microsoft.com/office/drawing/2014/main" id="{B36BFD16-6617-680F-7700-592797881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71580" y="3092857"/>
              <a:ext cx="914400" cy="914400"/>
            </a:xfrm>
            <a:prstGeom prst="rect">
              <a:avLst/>
            </a:prstGeom>
          </p:spPr>
        </p:pic>
      </p:grpSp>
      <p:pic>
        <p:nvPicPr>
          <p:cNvPr id="36" name="Gráfico 35" descr="Insignia 1 con relleno sólido">
            <a:extLst>
              <a:ext uri="{FF2B5EF4-FFF2-40B4-BE49-F238E27FC236}">
                <a16:creationId xmlns:a16="http://schemas.microsoft.com/office/drawing/2014/main" id="{AAF180AB-705B-93EE-86E4-546C0AA5A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9648" y="1517472"/>
            <a:ext cx="788700" cy="7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1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6729"/>
            <a:ext cx="9144000" cy="459756"/>
          </a:xfrm>
        </p:spPr>
        <p:txBody>
          <a:bodyPr anchor="ctr">
            <a:normAutofit/>
          </a:bodyPr>
          <a:lstStyle/>
          <a:p>
            <a:r>
              <a:rPr lang="es-MX" dirty="0"/>
              <a:t>La percepción de seguridad en los usuarios no siempre es realista.</a:t>
            </a:r>
            <a:endParaRPr lang="es-EC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BE5212C-9366-CC77-35E2-661338829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55762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La revisión del estado del arte nos dice que...</a:t>
            </a:r>
            <a:endParaRPr lang="es-EC" sz="4400" dirty="0">
              <a:latin typeface="Raleway ExtraBold" pitchFamily="2" charset="0"/>
            </a:endParaRPr>
          </a:p>
        </p:txBody>
      </p:sp>
      <p:pic>
        <p:nvPicPr>
          <p:cNvPr id="14" name="Gráfico 13" descr="Insignia con relleno sólido">
            <a:extLst>
              <a:ext uri="{FF2B5EF4-FFF2-40B4-BE49-F238E27FC236}">
                <a16:creationId xmlns:a16="http://schemas.microsoft.com/office/drawing/2014/main" id="{0567E545-D3BD-BFB5-5F1B-1BAF1992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29649" y="1582257"/>
            <a:ext cx="788700" cy="788700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314A5252-5B97-D08D-9A41-84E9000307E4}"/>
              </a:ext>
            </a:extLst>
          </p:cNvPr>
          <p:cNvGrpSpPr/>
          <p:nvPr/>
        </p:nvGrpSpPr>
        <p:grpSpPr>
          <a:xfrm>
            <a:off x="1258857" y="2919442"/>
            <a:ext cx="2951125" cy="3710971"/>
            <a:chOff x="870137" y="2461924"/>
            <a:chExt cx="2951125" cy="3710971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7068918-EBDF-941B-A4F1-25EA5A2379A3}"/>
                </a:ext>
              </a:extLst>
            </p:cNvPr>
            <p:cNvSpPr/>
            <p:nvPr/>
          </p:nvSpPr>
          <p:spPr>
            <a:xfrm>
              <a:off x="870137" y="2461924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8" name="Subtítulo 2">
              <a:extLst>
                <a:ext uri="{FF2B5EF4-FFF2-40B4-BE49-F238E27FC236}">
                  <a16:creationId xmlns:a16="http://schemas.microsoft.com/office/drawing/2014/main" id="{74F26E3B-3511-E23A-71BE-FE6DD6975299}"/>
                </a:ext>
              </a:extLst>
            </p:cNvPr>
            <p:cNvSpPr txBox="1">
              <a:spLocks/>
            </p:cNvSpPr>
            <p:nvPr/>
          </p:nvSpPr>
          <p:spPr>
            <a:xfrm>
              <a:off x="1085700" y="3953214"/>
              <a:ext cx="2520000" cy="17109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Confianza en redes públicas sin verificar seguridad.</a:t>
              </a:r>
              <a:endParaRPr lang="es-EC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6" name="Gráfico 15" descr="Marca de escudo con relleno sólido">
              <a:extLst>
                <a:ext uri="{FF2B5EF4-FFF2-40B4-BE49-F238E27FC236}">
                  <a16:creationId xmlns:a16="http://schemas.microsoft.com/office/drawing/2014/main" id="{2C8ED04B-8550-0A5A-31A0-C1FC4B351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88500" y="288962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C9053D4-B42C-AEF8-A29C-5AA92E3EDFAC}"/>
              </a:ext>
            </a:extLst>
          </p:cNvPr>
          <p:cNvGrpSpPr/>
          <p:nvPr/>
        </p:nvGrpSpPr>
        <p:grpSpPr>
          <a:xfrm>
            <a:off x="4623481" y="2919441"/>
            <a:ext cx="2951125" cy="3710971"/>
            <a:chOff x="4222936" y="2461924"/>
            <a:chExt cx="2951125" cy="371097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089647A-3EDB-BA0E-4A22-82B8A5AF1CCB}"/>
                </a:ext>
              </a:extLst>
            </p:cNvPr>
            <p:cNvSpPr/>
            <p:nvPr/>
          </p:nvSpPr>
          <p:spPr>
            <a:xfrm>
              <a:off x="4222936" y="2461924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9" name="Subtítulo 2">
              <a:extLst>
                <a:ext uri="{FF2B5EF4-FFF2-40B4-BE49-F238E27FC236}">
                  <a16:creationId xmlns:a16="http://schemas.microsoft.com/office/drawing/2014/main" id="{63D3A846-6A9B-288D-5312-EAD0C91A7419}"/>
                </a:ext>
              </a:extLst>
            </p:cNvPr>
            <p:cNvSpPr txBox="1">
              <a:spLocks/>
            </p:cNvSpPr>
            <p:nvPr/>
          </p:nvSpPr>
          <p:spPr>
            <a:xfrm>
              <a:off x="4460161" y="3967133"/>
              <a:ext cx="2520000" cy="149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Influencia de factores emocionales en la percepción de riesgo.</a:t>
              </a:r>
              <a:endParaRPr lang="es-EC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8" name="Gráfico 17" descr="Cara neutra con relleno sólido con relleno sólido">
              <a:extLst>
                <a:ext uri="{FF2B5EF4-FFF2-40B4-BE49-F238E27FC236}">
                  <a16:creationId xmlns:a16="http://schemas.microsoft.com/office/drawing/2014/main" id="{89339CDC-3CCA-C635-BC52-8E212A202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62961" y="288962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B333DA3-338D-B5DE-F585-920FA60E9FB2}"/>
              </a:ext>
            </a:extLst>
          </p:cNvPr>
          <p:cNvGrpSpPr/>
          <p:nvPr/>
        </p:nvGrpSpPr>
        <p:grpSpPr>
          <a:xfrm>
            <a:off x="7988105" y="2919441"/>
            <a:ext cx="2951125" cy="3710971"/>
            <a:chOff x="7587560" y="2465049"/>
            <a:chExt cx="2951125" cy="371097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675F98E-B154-2FED-01B9-267A2E6C4DA5}"/>
                </a:ext>
              </a:extLst>
            </p:cNvPr>
            <p:cNvSpPr/>
            <p:nvPr/>
          </p:nvSpPr>
          <p:spPr>
            <a:xfrm>
              <a:off x="7587560" y="2465049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10" name="Subtítulo 2">
              <a:extLst>
                <a:ext uri="{FF2B5EF4-FFF2-40B4-BE49-F238E27FC236}">
                  <a16:creationId xmlns:a16="http://schemas.microsoft.com/office/drawing/2014/main" id="{A8F85E2D-EA8B-06EA-9BB5-76CBD8CACF4D}"/>
                </a:ext>
              </a:extLst>
            </p:cNvPr>
            <p:cNvSpPr txBox="1">
              <a:spLocks/>
            </p:cNvSpPr>
            <p:nvPr/>
          </p:nvSpPr>
          <p:spPr>
            <a:xfrm>
              <a:off x="7834622" y="3984349"/>
              <a:ext cx="2520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Prioridad de conveniencia sobre seguridad.</a:t>
              </a:r>
              <a:endParaRPr lang="es-EC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0" name="Gráfico 19" descr="Balanza de la justicia con relleno sólido">
              <a:extLst>
                <a:ext uri="{FF2B5EF4-FFF2-40B4-BE49-F238E27FC236}">
                  <a16:creationId xmlns:a16="http://schemas.microsoft.com/office/drawing/2014/main" id="{6C580FE3-82A0-54C2-8019-11701BC1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637422" y="2889625"/>
              <a:ext cx="914400" cy="914400"/>
            </a:xfrm>
            <a:prstGeom prst="rect">
              <a:avLst/>
            </a:prstGeom>
          </p:spPr>
        </p:pic>
      </p:grp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EF10312-8FAA-2D84-5B43-FF966F2CDF37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 rot="5400000">
            <a:off x="4058732" y="882173"/>
            <a:ext cx="712957" cy="3361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4F40118B-F184-3EFA-DC68-9D73DA86C445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rot="16200000" flipH="1">
            <a:off x="5741044" y="2561441"/>
            <a:ext cx="712956" cy="30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BA417F29-B949-37D6-7388-24E20E510864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16200000" flipH="1">
            <a:off x="7423356" y="879129"/>
            <a:ext cx="712956" cy="33676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860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6729"/>
            <a:ext cx="9144000" cy="459756"/>
          </a:xfrm>
        </p:spPr>
        <p:txBody>
          <a:bodyPr anchor="ctr">
            <a:normAutofit/>
          </a:bodyPr>
          <a:lstStyle/>
          <a:p>
            <a:r>
              <a:rPr lang="es-MX" dirty="0"/>
              <a:t>Los principios éticos son clave en ciberseguridad.</a:t>
            </a:r>
            <a:endParaRPr lang="es-EC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BE5212C-9366-CC77-35E2-661338829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55762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La revisión del estado del arte nos dice que...</a:t>
            </a:r>
            <a:endParaRPr lang="es-EC" sz="4400" dirty="0">
              <a:latin typeface="Raleway ExtraBold" pitchFamily="2" charset="0"/>
            </a:endParaRPr>
          </a:p>
        </p:txBody>
      </p:sp>
      <p:pic>
        <p:nvPicPr>
          <p:cNvPr id="14" name="Gráfico 13" descr="Insignia 3 con relleno sólido">
            <a:extLst>
              <a:ext uri="{FF2B5EF4-FFF2-40B4-BE49-F238E27FC236}">
                <a16:creationId xmlns:a16="http://schemas.microsoft.com/office/drawing/2014/main" id="{0567E545-D3BD-BFB5-5F1B-1BAF1992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29649" y="1582257"/>
            <a:ext cx="788700" cy="788700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314A5252-5B97-D08D-9A41-84E9000307E4}"/>
              </a:ext>
            </a:extLst>
          </p:cNvPr>
          <p:cNvGrpSpPr/>
          <p:nvPr/>
        </p:nvGrpSpPr>
        <p:grpSpPr>
          <a:xfrm>
            <a:off x="1258857" y="2919442"/>
            <a:ext cx="2951125" cy="3710971"/>
            <a:chOff x="870137" y="2461924"/>
            <a:chExt cx="2951125" cy="3710971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C7068918-EBDF-941B-A4F1-25EA5A2379A3}"/>
                </a:ext>
              </a:extLst>
            </p:cNvPr>
            <p:cNvSpPr/>
            <p:nvPr/>
          </p:nvSpPr>
          <p:spPr>
            <a:xfrm>
              <a:off x="870137" y="2461924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8" name="Subtítulo 2">
              <a:extLst>
                <a:ext uri="{FF2B5EF4-FFF2-40B4-BE49-F238E27FC236}">
                  <a16:creationId xmlns:a16="http://schemas.microsoft.com/office/drawing/2014/main" id="{74F26E3B-3511-E23A-71BE-FE6DD6975299}"/>
                </a:ext>
              </a:extLst>
            </p:cNvPr>
            <p:cNvSpPr txBox="1">
              <a:spLocks/>
            </p:cNvSpPr>
            <p:nvPr/>
          </p:nvSpPr>
          <p:spPr>
            <a:xfrm>
              <a:off x="1085700" y="3953214"/>
              <a:ext cx="2520000" cy="171094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3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Autonomía:</a:t>
              </a:r>
              <a:r>
                <a:rPr lang="es-MX" sz="23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Decidir informadamente sobre cómo usar redes Wi-Fi públicas.</a:t>
              </a:r>
              <a:endParaRPr lang="es-EC" sz="2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6" name="Gráfico 15" descr="Cara sonriente con relleno sólido con relleno sólido">
              <a:extLst>
                <a:ext uri="{FF2B5EF4-FFF2-40B4-BE49-F238E27FC236}">
                  <a16:creationId xmlns:a16="http://schemas.microsoft.com/office/drawing/2014/main" id="{2C8ED04B-8550-0A5A-31A0-C1FC4B351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888500" y="2889626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0C9053D4-B42C-AEF8-A29C-5AA92E3EDFAC}"/>
              </a:ext>
            </a:extLst>
          </p:cNvPr>
          <p:cNvGrpSpPr/>
          <p:nvPr/>
        </p:nvGrpSpPr>
        <p:grpSpPr>
          <a:xfrm>
            <a:off x="4623481" y="2919441"/>
            <a:ext cx="2951125" cy="3710971"/>
            <a:chOff x="4222936" y="2461924"/>
            <a:chExt cx="2951125" cy="3710971"/>
          </a:xfrm>
        </p:grpSpPr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6089647A-3EDB-BA0E-4A22-82B8A5AF1CCB}"/>
                </a:ext>
              </a:extLst>
            </p:cNvPr>
            <p:cNvSpPr/>
            <p:nvPr/>
          </p:nvSpPr>
          <p:spPr>
            <a:xfrm>
              <a:off x="4222936" y="2461924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9" name="Subtítulo 2">
              <a:extLst>
                <a:ext uri="{FF2B5EF4-FFF2-40B4-BE49-F238E27FC236}">
                  <a16:creationId xmlns:a16="http://schemas.microsoft.com/office/drawing/2014/main" id="{63D3A846-6A9B-288D-5312-EAD0C91A7419}"/>
                </a:ext>
              </a:extLst>
            </p:cNvPr>
            <p:cNvSpPr txBox="1">
              <a:spLocks/>
            </p:cNvSpPr>
            <p:nvPr/>
          </p:nvSpPr>
          <p:spPr>
            <a:xfrm>
              <a:off x="4460161" y="3967133"/>
              <a:ext cx="2520000" cy="149265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Beneficencia y No Maleficencia:</a:t>
              </a: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Proteger a los usuarios de riesgos cibernéticos.</a:t>
              </a:r>
              <a:endParaRPr lang="es-EC" sz="2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18" name="Gráfico 17" descr="Tendencia al alza con relleno sólido">
              <a:extLst>
                <a:ext uri="{FF2B5EF4-FFF2-40B4-BE49-F238E27FC236}">
                  <a16:creationId xmlns:a16="http://schemas.microsoft.com/office/drawing/2014/main" id="{89339CDC-3CCA-C635-BC52-8E212A202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5262961" y="2889625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9B333DA3-338D-B5DE-F585-920FA60E9FB2}"/>
              </a:ext>
            </a:extLst>
          </p:cNvPr>
          <p:cNvGrpSpPr/>
          <p:nvPr/>
        </p:nvGrpSpPr>
        <p:grpSpPr>
          <a:xfrm>
            <a:off x="7988105" y="2919441"/>
            <a:ext cx="2951125" cy="3710971"/>
            <a:chOff x="7587560" y="2465049"/>
            <a:chExt cx="2951125" cy="3710971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2675F98E-B154-2FED-01B9-267A2E6C4DA5}"/>
                </a:ext>
              </a:extLst>
            </p:cNvPr>
            <p:cNvSpPr/>
            <p:nvPr/>
          </p:nvSpPr>
          <p:spPr>
            <a:xfrm>
              <a:off x="7587560" y="2465049"/>
              <a:ext cx="2951125" cy="3710971"/>
            </a:xfrm>
            <a:prstGeom prst="rect">
              <a:avLst/>
            </a:prstGeom>
            <a:solidFill>
              <a:srgbClr val="3A3A3A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 dirty="0"/>
            </a:p>
          </p:txBody>
        </p:sp>
        <p:sp>
          <p:nvSpPr>
            <p:cNvPr id="10" name="Subtítulo 2">
              <a:extLst>
                <a:ext uri="{FF2B5EF4-FFF2-40B4-BE49-F238E27FC236}">
                  <a16:creationId xmlns:a16="http://schemas.microsoft.com/office/drawing/2014/main" id="{A8F85E2D-EA8B-06EA-9BB5-76CBD8CACF4D}"/>
                </a:ext>
              </a:extLst>
            </p:cNvPr>
            <p:cNvSpPr txBox="1">
              <a:spLocks/>
            </p:cNvSpPr>
            <p:nvPr/>
          </p:nvSpPr>
          <p:spPr>
            <a:xfrm>
              <a:off x="7834622" y="3984349"/>
              <a:ext cx="2520000" cy="16557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s-MX" sz="21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Justicia:</a:t>
              </a:r>
              <a:r>
                <a:rPr lang="es-MX" sz="21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Garantizar equidad en el acceso seguro a la tecnología.</a:t>
              </a:r>
              <a:endParaRPr lang="es-EC" sz="2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pic>
          <p:nvPicPr>
            <p:cNvPr id="20" name="Gráfico 19" descr="Juez con relleno sólido">
              <a:extLst>
                <a:ext uri="{FF2B5EF4-FFF2-40B4-BE49-F238E27FC236}">
                  <a16:creationId xmlns:a16="http://schemas.microsoft.com/office/drawing/2014/main" id="{6C580FE3-82A0-54C2-8019-11701BC1E8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8637422" y="2889625"/>
              <a:ext cx="914400" cy="914400"/>
            </a:xfrm>
            <a:prstGeom prst="rect">
              <a:avLst/>
            </a:prstGeom>
          </p:spPr>
        </p:pic>
      </p:grp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7EF10312-8FAA-2D84-5B43-FF966F2CDF37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 rot="5400000">
            <a:off x="4058732" y="882173"/>
            <a:ext cx="712957" cy="336158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4F40118B-F184-3EFA-DC68-9D73DA86C445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rot="16200000" flipH="1">
            <a:off x="5741044" y="2561441"/>
            <a:ext cx="712956" cy="304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BA417F29-B949-37D6-7388-24E20E510864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rot="16200000" flipH="1">
            <a:off x="7423356" y="879129"/>
            <a:ext cx="712956" cy="336766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81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180744F-A3D3-76B5-04D2-5198DEB509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D3863B7-2CFD-D8C4-30D6-BEAC596881B6}"/>
              </a:ext>
            </a:extLst>
          </p:cNvPr>
          <p:cNvSpPr/>
          <p:nvPr/>
        </p:nvSpPr>
        <p:spPr>
          <a:xfrm>
            <a:off x="856649" y="1341783"/>
            <a:ext cx="10255706" cy="5039898"/>
          </a:xfrm>
          <a:prstGeom prst="rect">
            <a:avLst/>
          </a:prstGeom>
          <a:solidFill>
            <a:srgbClr val="3A3A3A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319"/>
            <a:ext cx="9144000" cy="795889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¿Cómo realizamos el estudio?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6904" y="1618611"/>
            <a:ext cx="6413786" cy="4580057"/>
          </a:xfrm>
        </p:spPr>
        <p:txBody>
          <a:bodyPr>
            <a:normAutofit/>
          </a:bodyPr>
          <a:lstStyle/>
          <a:p>
            <a:pPr algn="l"/>
            <a:r>
              <a:rPr lang="es-MX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Revisión del estado del arte: </a:t>
            </a:r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Para comprender el desarrollo y la evolución del tema en estudio, se realizó una revisión del estado del arte mediante la consulta de artículos científicos publicados entre 2021 y 2025 en las principales bases de datos académicas, como IEEE </a:t>
            </a:r>
            <a:r>
              <a:rPr lang="es-MX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Xplore</a:t>
            </a:r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Scopus, </a:t>
            </a:r>
            <a:r>
              <a:rPr lang="es-MX" sz="20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ScienceDirect</a:t>
            </a:r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s-MX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Enfoque:</a:t>
            </a:r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Estudio exploratorio mediante encuestas.</a:t>
            </a:r>
          </a:p>
          <a:p>
            <a:pPr algn="l"/>
            <a:endParaRPr lang="es-MX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s-MX" sz="2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Población:</a:t>
            </a:r>
            <a:r>
              <a:rPr lang="es-MX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Usuarios mayores de 18 años que utilizan redes Wi-Fi públicas en Quevedo.</a:t>
            </a:r>
            <a:endParaRPr lang="es-EC" sz="20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áfico 8" descr="Preguntas con relleno sólido">
            <a:extLst>
              <a:ext uri="{FF2B5EF4-FFF2-40B4-BE49-F238E27FC236}">
                <a16:creationId xmlns:a16="http://schemas.microsoft.com/office/drawing/2014/main" id="{A29F1756-4AB4-1ACE-6CFF-249D8DA83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645" y="2502212"/>
            <a:ext cx="2719036" cy="27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" y="0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757F71-FE28-2F11-1F61-D4A9AFCF5CC2}"/>
              </a:ext>
            </a:extLst>
          </p:cNvPr>
          <p:cNvSpPr/>
          <p:nvPr/>
        </p:nvSpPr>
        <p:spPr>
          <a:xfrm>
            <a:off x="160793" y="735496"/>
            <a:ext cx="11909287" cy="6122494"/>
          </a:xfrm>
          <a:prstGeom prst="rect">
            <a:avLst/>
          </a:prstGeom>
          <a:solidFill>
            <a:srgbClr val="3A3A3A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008"/>
            <a:ext cx="9144000" cy="795889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¿Cómo realizamos el estudio?</a:t>
            </a:r>
            <a:endParaRPr lang="es-EC" sz="4400" dirty="0">
              <a:latin typeface="Raleway ExtraBold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CCD5AF4E-2D78-AFA3-F2C0-659E841CA5D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804160" y="847897"/>
                <a:ext cx="9144000" cy="601010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Muestra: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Determinada mediante la fórmula de poblaciones infinitas (</a:t>
                </a:r>
                <a:r>
                  <a:rPr lang="es-MX" dirty="0" err="1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Lohr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2021).  </a:t>
                </a:r>
                <a:b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EC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s-EC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C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  <m:r>
                            <a:rPr lang="es-EC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EC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s-EC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C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s-EC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:endParaRPr lang="es-MX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Donde: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Tamaño de la muestra </a:t>
                </a:r>
                <a14:m>
                  <m:oMath xmlns:m="http://schemas.openxmlformats.org/officeDocument/2006/math"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Cantidad mínima de encuestas necesarias.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Proporción de aceptación </a:t>
                </a:r>
                <a14:m>
                  <m:oMath xmlns:m="http://schemas.openxmlformats.org/officeDocument/2006/math"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y rechazo </a:t>
                </a:r>
                <a14:m>
                  <m:oMath xmlns:m="http://schemas.openxmlformats.org/officeDocument/2006/math">
                    <m:r>
                      <a:rPr lang="es-EC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s-EC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C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C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s-EC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Se asume la máxima variabilidad de la población, cumpliendo </a:t>
                </a:r>
                <a14:m>
                  <m:oMath xmlns:m="http://schemas.openxmlformats.org/officeDocument/2006/math">
                    <m:r>
                      <a:rPr lang="es-MX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𝑷</m:t>
                    </m:r>
                    <m:r>
                      <a:rPr lang="es-MX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+</m:t>
                    </m:r>
                    <m:r>
                      <a:rPr lang="es-MX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𝑸</m:t>
                    </m:r>
                    <m:r>
                      <a:rPr lang="es-MX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=</m:t>
                    </m:r>
                    <m:r>
                      <a:rPr lang="es-MX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m:t>𝟏</m:t>
                    </m:r>
                  </m:oMath>
                </a14:m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Nivel de confianza </a:t>
                </a:r>
                <a14:m>
                  <m:oMath xmlns:m="http://schemas.openxmlformats.org/officeDocument/2006/math"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%, 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𝟗𝟔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Z proviene de la distribución normal estándar y representa cuántas desviaciones estándar abarcan el 95% de los datos en una curva normal.</a:t>
                </a:r>
              </a:p>
              <a:p>
                <a:pPr marL="342900" indent="-342900" algn="l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Margen de error </a:t>
                </a:r>
                <a14:m>
                  <m:oMath xmlns:m="http://schemas.openxmlformats.org/officeDocument/2006/math"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s-EC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b="1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Permite una variación de </a:t>
                </a:r>
                <a14:m>
                  <m:oMath xmlns:m="http://schemas.openxmlformats.org/officeDocument/2006/math">
                    <m:r>
                      <a:rPr lang="es-MX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s-EC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s-MX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asegurando equilibrio entre precisión y tamaño muestral.</a:t>
                </a:r>
              </a:p>
              <a:p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C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(0.5)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C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(0.5)</m:t>
                          </m:r>
                          <m:r>
                            <a:rPr lang="es-EC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(1.96)</m:t>
                              </m:r>
                            </m:e>
                            <m:sup>
                              <m: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C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(0.05)</m:t>
                              </m:r>
                            </m:e>
                            <m:sup>
                              <m:r>
                                <a:rPr lang="es-EC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C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EC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=384.16≈385 </m:t>
                      </m:r>
                      <m:r>
                        <a:rPr lang="es-EC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𝑒𝑛𝑐𝑢𝑒𝑠𝑡𝑎𝑠</m:t>
                      </m:r>
                    </m:oMath>
                  </m:oMathPara>
                </a14:m>
                <a:endParaRPr lang="es-MX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3" name="Subtítulo 2">
                <a:extLst>
                  <a:ext uri="{FF2B5EF4-FFF2-40B4-BE49-F238E27FC236}">
                    <a16:creationId xmlns:a16="http://schemas.microsoft.com/office/drawing/2014/main" id="{CCD5AF4E-2D78-AFA3-F2C0-659E841CA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804160" y="847897"/>
                <a:ext cx="9144000" cy="6010103"/>
              </a:xfrm>
              <a:blipFill>
                <a:blip r:embed="rId2"/>
                <a:stretch>
                  <a:fillRect l="-333" t="-1420"/>
                </a:stretch>
              </a:blipFill>
            </p:spPr>
            <p:txBody>
              <a:bodyPr/>
              <a:lstStyle/>
              <a:p>
                <a:r>
                  <a:rPr lang="es-EC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áfico 5" descr="Distribución normal con relleno sólido">
            <a:extLst>
              <a:ext uri="{FF2B5EF4-FFF2-40B4-BE49-F238E27FC236}">
                <a16:creationId xmlns:a16="http://schemas.microsoft.com/office/drawing/2014/main" id="{2A980653-EB98-9491-2404-1728F080A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540" y="2678559"/>
            <a:ext cx="2534920" cy="25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48" y="0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39E21D4-83DA-B2C3-E70F-7DD19B39A350}"/>
              </a:ext>
            </a:extLst>
          </p:cNvPr>
          <p:cNvSpPr/>
          <p:nvPr/>
        </p:nvSpPr>
        <p:spPr>
          <a:xfrm>
            <a:off x="2103120" y="1463040"/>
            <a:ext cx="7985760" cy="5120640"/>
          </a:xfrm>
          <a:prstGeom prst="rect">
            <a:avLst/>
          </a:prstGeom>
          <a:solidFill>
            <a:srgbClr val="3A3A3A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6319"/>
            <a:ext cx="9144000" cy="795889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¿Cómo realizamos el estudio?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5920" y="1671810"/>
            <a:ext cx="5394960" cy="4786578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Aplicación del cuestionario:</a:t>
            </a:r>
            <a:r>
              <a:rPr lang="es-MX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El cuestionario fue distribuido a través de la plataforma Google </a:t>
            </a:r>
            <a:r>
              <a:rPr lang="es-MX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Forms</a:t>
            </a:r>
            <a:r>
              <a:rPr lang="es-MX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endParaRPr lang="es-MX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MX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MX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Análisis de datos:</a:t>
            </a:r>
            <a:r>
              <a:rPr lang="es-MX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Las respuestas obtenidas fueron analizadas utilizando las herramientas de Google </a:t>
            </a:r>
            <a:r>
              <a:rPr lang="es-MX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Forms</a:t>
            </a:r>
            <a:r>
              <a:rPr lang="es-MX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que permitieron generar resúmenes estadísticos en forma de gráficos de barras y diagramas circulares.</a:t>
            </a:r>
            <a:endParaRPr lang="es-EC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áfico 5" descr="Documento con relleno sólido">
            <a:extLst>
              <a:ext uri="{FF2B5EF4-FFF2-40B4-BE49-F238E27FC236}">
                <a16:creationId xmlns:a16="http://schemas.microsoft.com/office/drawing/2014/main" id="{E06A13F0-BE0A-52B3-7A5A-4771CEF43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4711" y="1671810"/>
            <a:ext cx="1361457" cy="1361457"/>
          </a:xfrm>
          <a:prstGeom prst="rect">
            <a:avLst/>
          </a:prstGeom>
        </p:spPr>
      </p:pic>
      <p:pic>
        <p:nvPicPr>
          <p:cNvPr id="8" name="Gráfico 7" descr="Gráfico circular con relleno sólido">
            <a:extLst>
              <a:ext uri="{FF2B5EF4-FFF2-40B4-BE49-F238E27FC236}">
                <a16:creationId xmlns:a16="http://schemas.microsoft.com/office/drawing/2014/main" id="{DC971CC4-6376-C48E-4930-6DD5F62FB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4711" y="3735474"/>
            <a:ext cx="1361457" cy="1361457"/>
          </a:xfrm>
          <a:prstGeom prst="rect">
            <a:avLst/>
          </a:prstGeom>
        </p:spPr>
      </p:pic>
      <p:pic>
        <p:nvPicPr>
          <p:cNvPr id="10" name="Gráfico 9" descr="Gráfico de barras con relleno sólido">
            <a:extLst>
              <a:ext uri="{FF2B5EF4-FFF2-40B4-BE49-F238E27FC236}">
                <a16:creationId xmlns:a16="http://schemas.microsoft.com/office/drawing/2014/main" id="{F742877C-6B5A-20CA-996D-C02A66FC1F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4711" y="5096931"/>
            <a:ext cx="1361457" cy="13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14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64F2BA1-7DA4-F999-A13C-CC7E63A1C9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-1"/>
            <a:ext cx="12188952" cy="6857990"/>
          </a:xfrm>
          <a:prstGeom prst="rect">
            <a:avLst/>
          </a:prstGeom>
          <a:solidFill>
            <a:srgbClr val="F2F6F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28E94-D943-BED2-E2F4-EE5ED170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80" y="254000"/>
            <a:ext cx="5527040" cy="879486"/>
          </a:xfrm>
        </p:spPr>
        <p:txBody>
          <a:bodyPr anchor="ctr">
            <a:normAutofit/>
          </a:bodyPr>
          <a:lstStyle/>
          <a:p>
            <a:r>
              <a:rPr lang="es-MX" sz="4400" dirty="0">
                <a:latin typeface="Raleway ExtraBold" pitchFamily="2" charset="0"/>
              </a:rPr>
              <a:t>¿Qué descubrimos?</a:t>
            </a:r>
            <a:endParaRPr lang="es-EC" sz="4400" dirty="0">
              <a:latin typeface="Raleway ExtraBold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D5AF4E-2D78-AFA3-F2C0-659E841CA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0619" y="1133485"/>
            <a:ext cx="3490762" cy="583019"/>
          </a:xfrm>
        </p:spPr>
        <p:txBody>
          <a:bodyPr>
            <a:normAutofit fontScale="92500" lnSpcReduction="20000"/>
          </a:bodyPr>
          <a:lstStyle/>
          <a:p>
            <a:r>
              <a:rPr lang="es-MX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Información Demográfica:</a:t>
            </a:r>
            <a:endParaRPr lang="es-EC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42" name="Imagen 1041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E7FBC0CC-4097-178E-2517-D55071CE9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" y="1901064"/>
            <a:ext cx="5865518" cy="39422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44" name="Imagen 1043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7F61DD2F-6283-5DCC-16FB-AE522C2C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44" y="1865820"/>
            <a:ext cx="5835310" cy="4012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211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815</Words>
  <Application>Microsoft Office PowerPoint</Application>
  <PresentationFormat>Panorámica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Open Sans</vt:lpstr>
      <vt:lpstr>Raleway ExtraBold</vt:lpstr>
      <vt:lpstr>Wingdings</vt:lpstr>
      <vt:lpstr>Tema de Office</vt:lpstr>
      <vt:lpstr>Estudio ético sobre las percepciones de los usuarios de las redes Wi-Fi públicas: Caso práctico Quevedo  </vt:lpstr>
      <vt:lpstr>¿Por qué es importante este estudio?</vt:lpstr>
      <vt:lpstr>La revisión del estado del arte nos dice que...</vt:lpstr>
      <vt:lpstr>La revisión del estado del arte nos dice que...</vt:lpstr>
      <vt:lpstr>La revisión del estado del arte nos dice que...</vt:lpstr>
      <vt:lpstr>¿Cómo realizamos el estudio?</vt:lpstr>
      <vt:lpstr>¿Cómo realizamos el estudio?</vt:lpstr>
      <vt:lpstr>¿Cómo realizamos el estudio?</vt:lpstr>
      <vt:lpstr>¿Qué descubrimos?</vt:lpstr>
      <vt:lpstr>¿Qué descubrimos?</vt:lpstr>
      <vt:lpstr>¿Qué descubrimos?</vt:lpstr>
      <vt:lpstr>¿Qué descubrimos?</vt:lpstr>
      <vt:lpstr>¿Qué descubrimos?</vt:lpstr>
      <vt:lpstr>¿Qué descubrimos?</vt:lpstr>
      <vt:lpstr>¿Qué descubrimos?</vt:lpstr>
      <vt:lpstr>¿Qué descubrimos?</vt:lpstr>
      <vt:lpstr>¿Qué descubrimos?</vt:lpstr>
      <vt:lpstr>¿Qué descubrimos?</vt:lpstr>
      <vt:lpstr>¿Qué descubrimos?</vt:lpstr>
      <vt:lpstr>¿Qué descubrimos?</vt:lpstr>
      <vt:lpstr>¿Qué significan estos hallazgos?</vt:lpstr>
      <vt:lpstr>Conclusiones: Lo más importante que debemos recordar</vt:lpstr>
      <vt:lpstr>Trabajos futuros: ¿Qué podemos hacer a partir de este estudio?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ético sobre las percepciones de los usuarios de las redes Wi-Fi públicas: Caso práctico Quevedo  </dc:title>
  <dc:creator>alberto guaranda</dc:creator>
  <cp:lastModifiedBy>alberto guaranda</cp:lastModifiedBy>
  <cp:revision>87</cp:revision>
  <dcterms:created xsi:type="dcterms:W3CDTF">2025-03-12T18:55:53Z</dcterms:created>
  <dcterms:modified xsi:type="dcterms:W3CDTF">2025-03-27T11:46:31Z</dcterms:modified>
</cp:coreProperties>
</file>