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08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C118-060D-4190-ABAA-D63ED87EAD5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D4B98-0445-404E-99A9-6C619B8C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st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ronpython.net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activestate.com/activepython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Programmers" TargetMode="External"/><Relationship Id="rId2" Type="http://schemas.openxmlformats.org/officeDocument/2006/relationships/hyperlink" Target="https://wiki.python.org/moin/BeginnersGuide/NonProgram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udacity.com/course/programming-foundations-with-python--ud036" TargetMode="External"/><Relationship Id="rId4" Type="http://schemas.openxmlformats.org/officeDocument/2006/relationships/hyperlink" Target="https://www.codecademy.com/learn/python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" TargetMode="External"/><Relationship Id="rId2" Type="http://schemas.openxmlformats.org/officeDocument/2006/relationships/hyperlink" Target="https://www.qtrac.eu/py3bo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863"/>
            <a:ext cx="9144000" cy="158273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Programming With Python</a:t>
            </a:r>
            <a:endParaRPr lang="en-US" sz="4800" b="1" dirty="0">
              <a:solidFill>
                <a:srgbClr val="366E9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290036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September 22th, 2017, Cal State Fullerton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Center for Computational and Applied Mathematics</a:t>
            </a:r>
          </a:p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(Part-1)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Arjang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PhD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Department of Biomedical Engineering</a:t>
            </a:r>
          </a:p>
          <a:p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University of California, Irvine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29" y="5210100"/>
            <a:ext cx="3749272" cy="1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ways to interface with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and easiest way is directly from the command line in an interactive fashion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get started …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Open a new terminal ( in Ubuntu 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MacOS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or Command Prompt in Windows and type Python, hit enter 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 environment type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‘AJ’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&gt;&gt;&gt;  print  (‘Hello, my name is  ’  +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Note: For Ubuntu you may need to type python follow by version name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.g.      $ python3.6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Command Line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Should have returned something like: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Hello, my name is AJ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line created a variable called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assigned a value ‘AJ’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second line is composed of two parts: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print statement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string that is passed to the print statement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is + sign in print statement function argument ?</a:t>
            </a: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more advanced way is to begin to write scripts within text files. Let’s create a file first.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command line on Linux or Mac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cd Desktop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$ touch  example1.py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command prompt on Windows, type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%HOMEPATH%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mkdir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 NUL &gt;&gt; example1.py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your Desktop open the folder. The file that was created should be there. Now open the file with a text editor.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28" y="2086356"/>
            <a:ext cx="7393199" cy="45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 the code that we used in the interactive mode to the script. It should look as follows: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62" y="1689101"/>
            <a:ext cx="806935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Interfacing with Python – Scripts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let’s run the script …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Open a terminal ( a Command Prompt windows ) and type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windows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cd Desktop\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ython example1.py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 Linux and Mac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 Desktop/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py_workshop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example1.py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way a Python program is structures provides instructions to the computer as to the order in which to execute code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statement encountered in a .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program is executed in the order in which they are arrived at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Order of commands can be diverted or “controlled” using certain operations and logical operations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 structure of the spacing provides information to the compiler (interpreter) as to which parts of the code are organized together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Python programs work?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920338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45" y="1317434"/>
            <a:ext cx="8344555" cy="503256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00200" y="1930400"/>
            <a:ext cx="254000" cy="176530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0800000">
            <a:off x="1422400" y="382905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1244600" y="3695700"/>
            <a:ext cx="609600" cy="10606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600200" y="4915312"/>
            <a:ext cx="241300" cy="888588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– Basics of the Python Language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Primary Topic’s Covered Today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Structures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a more comprehensive overview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https://docs.python.org/2/tutorial/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Basics of Python Language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Basic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Variables in Python are called object reference and the names  given to them are called identifiers or plainly names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character of an identifier must be a letter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identifiers are case sensitive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also “reserved” keywords which cannot be used as identifiers or variables or objects.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92170"/>
              </p:ext>
            </p:extLst>
          </p:nvPr>
        </p:nvGraphicFramePr>
        <p:xfrm>
          <a:off x="1894840" y="4743026"/>
          <a:ext cx="812800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continue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except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global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lambda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raise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yield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exec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return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assert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finally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Import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break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elif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while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else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from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print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Keywords and Identifier – Some Examples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Identifiers (Variables) name examples: 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“AJ”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‘sunny’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tomorrowsWeather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‘Cloudy’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TodayTemp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77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FAVORITE_color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‘blue’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convention or style for variable names should be consistent (camel case, or using underscores)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Notice none of these start with numbers 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Objects (variables) assignment and reference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1218789"/>
            <a:ext cx="10104120" cy="49534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3088" y="6247369"/>
            <a:ext cx="994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From: Programming in Python 3: A complete Introduction to the Python Language. Mark Summerfield</a:t>
            </a:r>
          </a:p>
        </p:txBody>
      </p:sp>
    </p:spTree>
    <p:extLst>
      <p:ext uri="{BB962C8B-B14F-4D97-AF65-F5344CB8AC3E}">
        <p14:creationId xmlns:p14="http://schemas.microsoft.com/office/powerpoint/2010/main" val="3876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 few major types of numbers that are of basic use in Python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oolean</a:t>
            </a: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floating-point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decimal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Booleans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(variable) is True  or False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Using values 1 and 0 instead of True and False almost always works fine, but the more appropriate syntax is to use Boolean type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convert an object to a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type,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Integers are of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type and are specified by any numbers without a decimal point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7      # This is an integer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7.0  # This is  not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7.     # Neither is this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attempt to convert an object to an integer type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used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maximum value of an integer in a typical computer (Intel 64 bit) is </a:t>
            </a:r>
            <a:r>
              <a:rPr lang="en-US" sz="2400" dirty="0"/>
              <a:t>2</a:t>
            </a:r>
            <a:r>
              <a:rPr lang="en-US" sz="2400" baseline="30000" dirty="0"/>
              <a:t>63</a:t>
            </a:r>
            <a:r>
              <a:rPr lang="en-US" sz="2400" dirty="0"/>
              <a:t> - 1 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(9,223,372,036,854,775,807)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Floating Point Numbers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a few different versions of floating points numbers in Python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loat, complex, decimal (from the library decimal)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The max float number is   1.7976931348623157e+308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decimal can be used for really high precision operations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bool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there is a function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float()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which can be used to create objects of the float type or convert objects to float type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Useful Numeric Operations and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27327"/>
              </p:ext>
            </p:extLst>
          </p:nvPr>
        </p:nvGraphicFramePr>
        <p:xfrm>
          <a:off x="1358900" y="1684866"/>
          <a:ext cx="9486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100"/>
                <a:gridCol w="665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Syntax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+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Adds number x and number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–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Subtracts y from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Multiplies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Divides x by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//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Floor division of x by y; returns </a:t>
                      </a:r>
                      <a:r>
                        <a:rPr lang="en-US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</a:t>
                      </a: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type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%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Modulus operation;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remainder of dividing x by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 **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Xx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raised to power 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abs (x) 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Takes the absolute value of x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Round(x,</a:t>
                      </a:r>
                      <a:r>
                        <a:rPr lang="en-US" baseline="0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n)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Rounds x to the n digits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quirk of Integer Division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feature that almost always trips up those new to Python is the way in which integer division works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    a = 1 / 3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would expect a to return 0.33333333, but instead it return 0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because floor division is performed and another variable of type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return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correct this one of the values needs to be a floating point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1. / 3 or  c = 1 . 0 / 3 or d = 1 / 3.  or e = 1 . 0 / 3 . 0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this workshop is … 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this is a four hour workshop it is tough to decide what gets taught and what doesn’t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that pursuit this course is intended as an introduction to the Python programming 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Focus on the fundamentals of the Python language with the goal of using Python for working data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course is not intended to teach “how to program”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Assume a basic familiarity with “programmatic” thinking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does not mean that if you don’t know how to program the workshop will be useless, but it definitely will not make someone a programmer in four hours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ideal student then has some experience with programming or “programmatic thinking” and may have written codes in other languages (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Matlab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C++, R, Java) to analyze data.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of the most versatile data types in Python is the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datatype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Objects can be attempted to be converted to a string using the function </a:t>
            </a:r>
            <a:r>
              <a:rPr lang="en-US" sz="20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hold a sequence of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unicode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characters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literals can be created by enclosing a sequence of characters in either single or double quotes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“AJ” 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myname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‘AJ’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Python provides capability for multi-line strings.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are useful for using Python to generate flat text files with lots of text without printing line by line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in concert with the </a:t>
            </a:r>
            <a:r>
              <a:rPr lang="en-US" sz="2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.format()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method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create a multi-line string enclose a sequence of characters in triple-quotations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ulti_str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“”” Hello, my name is AJ. 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This is a multi-line string “””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 concatenation: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str1 = “AJ”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str2 = “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”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name = str1 + “ “ + str2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a syntax for taking subsequences of larger sequences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zero indexed and thus the first index location is 0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Strings are a sequence of characters and are a good place to learn this notation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string    a = “My name is AJ”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Using this notation we can access individual characters of string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a[2]    is “ “     or a[3] = ‘N’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59494"/>
              </p:ext>
            </p:extLst>
          </p:nvPr>
        </p:nvGraphicFramePr>
        <p:xfrm>
          <a:off x="806623" y="3917744"/>
          <a:ext cx="1003917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561"/>
                <a:gridCol w="775759"/>
                <a:gridCol w="982472"/>
                <a:gridCol w="836598"/>
                <a:gridCol w="836598"/>
                <a:gridCol w="836598"/>
                <a:gridCol w="836598"/>
                <a:gridCol w="836598"/>
                <a:gridCol w="836598"/>
                <a:gridCol w="836598"/>
                <a:gridCol w="818940"/>
                <a:gridCol w="8542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a[0]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a[11]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is 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a[-3]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a[-2]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a[-1]</a:t>
                      </a:r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may want more than one character though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subsequence of sequence in Python is called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has the following notation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[start]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start:stop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start:start:step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start, stop, step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must be all integers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notation will work with any sequence such as a list, string or a tuple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Understanding Sequences – Indexes, Sub-sequencing, Slices and Striding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sequences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 : 4]  is   ‘Data’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[4 :]     is  ‘ 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[-7 :]    is  ‘Science’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[: : 2]  is  ‘Dt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cec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s[ : : -1]  is  ‘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ecneicS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ataD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56103"/>
              </p:ext>
            </p:extLst>
          </p:nvPr>
        </p:nvGraphicFramePr>
        <p:xfrm>
          <a:off x="1327731" y="2398153"/>
          <a:ext cx="81279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647156" y="2104373"/>
            <a:ext cx="4808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27731" y="3006247"/>
            <a:ext cx="2730702" cy="9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26378" y="2989959"/>
            <a:ext cx="5429349" cy="149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1611" y="1660859"/>
            <a:ext cx="77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S[-7:]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9589" y="3212308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S[0:4]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9072" y="3201374"/>
            <a:ext cx="10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S[4:0]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major strength of Python is its ability to manipulate strings.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the primary reason that I give for learning Python in addition to R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Each </a:t>
            </a:r>
            <a:r>
              <a:rPr lang="en-US" sz="22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carries with it a set of methods (or functions), which allow easy manipulation of the string</a:t>
            </a: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with logical operations make manipulating strings in Python fairly straight forward</a:t>
            </a:r>
          </a:p>
          <a:p>
            <a:pPr lvl="1"/>
            <a:r>
              <a:rPr lang="en-US" sz="1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That is up until you need to learn regular expression …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String object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Below is an overview of some of the methods available.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 these are very handy when parsing documents and strings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223231"/>
            <a:ext cx="10058400" cy="41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Further Reading – Completely understanding Strings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https://docs.python.org/2/library/string.html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55" y="1656562"/>
            <a:ext cx="7299117" cy="50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fundamental extension to having data types is comparing them or performing logical operations on them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I’ll provide a brief overview of the three main logical operations you’ll want to concern yourself with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Comparison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What is Python?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is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interpreted, object-oriented, high-level programming language with dynamic semantic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 of the notable features: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Elegant easy to read syntax 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Powerful high level built in data structures combined with dynamic typing, makes it very attractive for Rapid Application Development (RAD).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Rich standard libraries  for performing variety of tasks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Runs on any platforms : Mac, Windows,  Linux, Unix</a:t>
            </a:r>
          </a:p>
          <a:p>
            <a:pPr marL="457200" lvl="1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100% Free – Thanks to active supporting community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most programming languages, Python provides a set of binary comparison operators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&lt; less than, &lt;= less than or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== equal to, != not equal to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&gt; greater than, &gt;= greater than or equal to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it provides an identity operation, 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is</a:t>
            </a:r>
          </a:p>
          <a:p>
            <a:pPr marL="0" indent="0">
              <a:buNone/>
            </a:pP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references location in memory ( is this the same object in memory as another), thus want to use == or != to test values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Logical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Python provides a way to test Boolean statements with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and, or, not</a:t>
            </a: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Both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or use short-circuit logic and return the operand which determined the result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tricky if you’re not careful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this means is :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True 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and b    return False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or b   return True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Membership Operations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haven’t talked about collection of data types yet, but we will introduce another type of logical operation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the 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operation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operator will return whether an object is within a collection</a:t>
            </a:r>
          </a:p>
          <a:p>
            <a:pPr lvl="1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can be used with logical operators (</a:t>
            </a:r>
            <a:r>
              <a:rPr lang="en-US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not in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Slow for large ordered collections, but can be very fast on certain data types such as dictionaries and sets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Collection Data Types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There are three types of collection data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Types, Set Types, Mapping Types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Often we will want to collect many of the simple data types that we introduced earlier, or collection collections of variables together!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deal with collection types all the time working with data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Sequence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Collections of the Sequence type support the membership operator in, the size function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slices, and are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iterated, a sequence will provide the items in their order in the sequence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primary sequence types that are of interest are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</a:t>
            </a:r>
          </a:p>
          <a:p>
            <a:pPr lvl="1"/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:    We have already worked with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Lists support operations like simple concatenation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y_list_1 = [1, 2, 3]</a:t>
            </a:r>
          </a:p>
          <a:p>
            <a:pPr lvl="1"/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y_list_2 = my_list_1 + [4, 5, 6]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they have many methods available to them as well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those familiar with algorithms they can be used a stacks (last-in, first-out)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they can be used as a queue (first-in, first-out), but there are more efficient data structures developed for that purpose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Are used extensively throughout data science and will be primary data structure used for manipulating data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available to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27" y="1218788"/>
            <a:ext cx="9092746" cy="53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a list can contain any object, it naturally follows that they can contain lists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 [ 1, 2, 3],  [4, 5, 6]]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introduce these because it is worth understanding how to use multiple indices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use indexing as follows: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[0][2]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of Lists: Multidimensional Lists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Why does this work? The object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multi_list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[0] is itself a list. Namely the list [1, 2, 3]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get to the element 3, we can use the same convention with list  [1, 2, 3] [0]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chaining together of indices or methods is very useful throughout the Python language and we’ll make more use of this later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Downloading Python: Different Distribution of the Python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official distribution of Python can be downloaded from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python.org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Additionally, there are many “alternative” distributions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IronPython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– Python running on MS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http://ironpython.net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ActiveState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ActivePython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https://www.activestate.com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Enthought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Canopy – Commercial distribution for scientific computing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Anaconda Python – a full Python distribution for data management, analysis and visualization of large data set. (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https://www.anaconda.com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tuple consists of a number of values separated by commas ( and often times contained in parentheses)</a:t>
            </a:r>
          </a:p>
          <a:p>
            <a:pPr marL="0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=  ( a, b, c )</a:t>
            </a: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my_tuple2  =  4, 1, 5</a:t>
            </a:r>
          </a:p>
          <a:p>
            <a:pPr lvl="1"/>
            <a:r>
              <a:rPr lang="en-US" sz="8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y_tuple3  =  4,                   # ugly but it works</a:t>
            </a:r>
          </a:p>
          <a:p>
            <a:pPr lvl="1"/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lists, but used in different situations for different purposes</a:t>
            </a: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(unchangeable), and contain a heterogeneous sequence of elements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my_tuple</a:t>
            </a:r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[0] = d  will return an error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Items can accessed via unpacking or indexing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Conversely, lists are mutable, and their elements are usually homogeneous and are accessed by iterating over the list</a:t>
            </a:r>
          </a:p>
          <a:p>
            <a:endParaRPr lang="en-US" sz="8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5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Lists are mutable …</a:t>
            </a:r>
            <a:b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are immutable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small bit of code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(1, 2, 3)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a[0] =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b[0] = 4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see that we are able to edit the value at index zero of the list a.</a:t>
            </a: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Conversely when attempting to edit the first index of the tuple we get the following error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TypeError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 ‘tuple’ object does not support item assignment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Tuples - Unpacking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 packing/unpacking will be referenced and useful throughout learning Python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packed in the following manner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123.0,  ‘hello’ ,   4</a:t>
            </a:r>
          </a:p>
          <a:p>
            <a:pPr lvl="1"/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And similarly unpacked into new variables</a:t>
            </a:r>
          </a:p>
          <a:p>
            <a:pPr lvl="1"/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b, c = t</a:t>
            </a:r>
          </a:p>
          <a:p>
            <a:pPr lvl="1"/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Here t is unpacked and each item is assigned to the identifiers a, b, c at the beginning of the line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type is a collection which supports the membership operator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in, 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size function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(), and </a:t>
            </a:r>
            <a:r>
              <a:rPr lang="en-US" sz="2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set is an unordered collection of zero or more object references which refer to objects</a:t>
            </a:r>
          </a:p>
          <a:p>
            <a:endParaRPr lang="en-US" sz="2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Since it is unordered, there is no concept of a slice of stride as with strings and tuples</a:t>
            </a:r>
          </a:p>
          <a:p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interest of time, we won’t go into the details of sets, but they can be incredibly useful for using set operations such as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union, disjoint, intersection 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Mapping Types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mapping object maps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values to arbitrary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object is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if it has a hash value which never changes during its lifetime and can be compared to other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objects which compare equal must have the same hash value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hash value is a numeric value of fixed length that uniquely identifies data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of Python’s immutable built-in objects are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hashable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which no mutable containers ( such as lists or dictionaries) are.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Mapping are mutable objects</a:t>
            </a:r>
          </a:p>
          <a:p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Currently only one standard mapping type, the dictionary </a:t>
            </a:r>
            <a:r>
              <a:rPr lang="en-US" sz="9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exist</a:t>
            </a:r>
          </a:p>
          <a:p>
            <a:endParaRPr lang="en-US" sz="9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 set of unsorted </a:t>
            </a:r>
            <a:r>
              <a:rPr lang="en-US" sz="26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key:value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pairs where each key is a unique identifier</a:t>
            </a:r>
          </a:p>
          <a:p>
            <a:pPr marL="0" indent="0">
              <a:buNone/>
            </a:pPr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Keys can be any immutable type; strings and integers can always be used s keys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Tuples can be used as keys if they contain only strings, numbers, or tuples; otherwise it cannot</a:t>
            </a:r>
          </a:p>
          <a:p>
            <a:endParaRPr lang="en-US" sz="2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Dictionaries, lists, and tuples are all arguably the most common data collections that you’ll run into in Python when manipulating data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Examples of dictionaries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 }       # empty dictionary</a:t>
            </a:r>
          </a:p>
          <a:p>
            <a:pPr marL="0" indent="0">
              <a:buNone/>
            </a:pP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my_dict2 = </a:t>
            </a:r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   # empty dictionary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my_dict3 = {1:2, 2:3, 3:4}</a:t>
            </a:r>
          </a:p>
          <a:p>
            <a:pPr marL="0" indent="0">
              <a:buNone/>
            </a:pPr>
            <a:r>
              <a:rPr lang="en-US" sz="7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my_dict4 = {‘one’ : 1,  ‘two’ :  2, ‘three’ : 3 }</a:t>
            </a: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access items in a dictionary the must be accessed via their key names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Dict</a:t>
            </a:r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[key]     for example my_dict4[‘three’]</a:t>
            </a:r>
          </a:p>
          <a:p>
            <a:pPr marL="457200" lvl="1" indent="0">
              <a:buNone/>
            </a:pPr>
            <a:endParaRPr lang="en-US" sz="9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Methods for Dictionaries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7" y="1254407"/>
            <a:ext cx="9266228" cy="53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following example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2, 3]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a</a:t>
            </a:r>
          </a:p>
          <a:p>
            <a:pPr lvl="1"/>
            <a:r>
              <a:rPr lang="en-US" sz="3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[1] = 4</a:t>
            </a:r>
          </a:p>
          <a:p>
            <a:pPr lvl="1"/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1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Let’s investigate this behavior …</a:t>
            </a:r>
          </a:p>
          <a:p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761415" cy="638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 interesting property of object reference of collections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9" y="1104488"/>
            <a:ext cx="11684000" cy="5397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What has happened is that Python has created a </a:t>
            </a:r>
            <a:r>
              <a:rPr lang="en-US" sz="9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shallow copy</a:t>
            </a:r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of the variable a </a:t>
            </a:r>
          </a:p>
          <a:p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means that b is only a pointer to the location of the list of a in memory</a:t>
            </a:r>
          </a:p>
          <a:p>
            <a:pPr marL="457200" lvl="1" indent="0">
              <a:buNone/>
            </a:pPr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When a change … b does not retain an original copy of the list and is still bound to the location of that list in memory</a:t>
            </a:r>
          </a:p>
          <a:p>
            <a:pPr lvl="1"/>
            <a:endParaRPr lang="en-US" sz="8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8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this is done to converse memory it means that you have to be careful when creating object references</a:t>
            </a:r>
          </a:p>
          <a:p>
            <a:pPr lvl="1"/>
            <a:endParaRPr lang="en-US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6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One method (though not universal) of correcting this the following </a:t>
            </a:r>
          </a:p>
          <a:p>
            <a:endParaRPr lang="en-US" sz="9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= [1, 2, 3]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 = list(a)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a[1] = 4</a:t>
            </a:r>
          </a:p>
          <a:p>
            <a:r>
              <a:rPr lang="en-US" sz="7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a, b</a:t>
            </a: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31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7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7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Installation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you haven’t already, go to the following website and follow the instruction for your operating system to install Python: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https://www.python.org/downloads/</a:t>
            </a:r>
            <a:endParaRPr lang="en-US" sz="28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our workshop python version 2.7+ works fine.</a:t>
            </a:r>
          </a:p>
          <a:p>
            <a:pPr lvl="1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latest version of Python is 3.6.2</a:t>
            </a:r>
          </a:p>
          <a:p>
            <a:pPr marL="0" indent="0">
              <a:buNone/>
            </a:pPr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Control Flow Statements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Now that we’ve defined basic data types, operations on these data types and finally collections of simple data types… we can start doing more interesting programing tasks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build on this we want to be able to construct the language so that certain statements tell the program how to “flow” between statements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most simple conditional branches is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3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3: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=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you can see, it is of the form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if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#code executed if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why we introduced logical operations before understanding flow statements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the above code nothing happens if the statement evaluate to false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 we want something to happen when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fails, we can add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x = 4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if x == 4: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print “x  was ”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else: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“x was not 4”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allows us to have a condition that will always run when checking a conditional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Conditional Branches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add multiple conditions to a program we can nest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statements between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x =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if x ==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x == 4: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‘x was ‘ +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‘x not found in conditions’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first statement must an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does not contain a condition to check.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As with all Python code, the conditions are evaluated in order so understand the precedence for certain conditions is imperative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Leading whitespace (spaces and tabs) at the beginning of a logical line is used to compute the indentation level of the line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in turn is used to determine the grouping of statements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total number of spaces preceding the first non-blank character then determines the line’s indentation.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spacing is what is used to organize the structure of a program.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Organization of blocks of code by whitespaces is actually very useful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 can see to the right that the indentation allows us to clearly see where the while loop begins and where the conditional structure begins on the line below it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blocks of code are started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by colon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See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and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596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Indentations can either be groups of space or tabs so long as they are consistent within the document.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example to the right uses 4 spaces for indentation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Additionally many text editors can be set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to show these indents for you!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84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bit about whitespace and structure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code to the right highlights a ‘bad indent’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if block is no longer properly and consistently indented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Attempting to run this code will throw an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IndentationError</a:t>
            </a:r>
            <a:endParaRPr lang="en-US" sz="2400" b="1" dirty="0" smtClean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28" y="3155307"/>
            <a:ext cx="5994904" cy="33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Tabs VS. Spaces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 do you use tabs or space?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From the PEP 8 Python Style Guide: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Spaces are the preferred indentation method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Tabs should be used solely to remain consistent with code that is already indented with tabs</a:t>
            </a:r>
            <a:endParaRPr lang="en-US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https://www.python.org/dev/peps/pep-0008/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References for Continuing Learning	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Guides (Non-Programmers)-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https://wiki.python.org/moin/BeginnersGuide/NonProgrammers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List of Python Beginners Guide (Programmers) -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https://wiki.python.org/moin/BeginnersGuide/Programmers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Codecademy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https://www.codecademy.com/learn/python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Udacity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https://www.udacity.com/course/programming-foundations-with-python--ud036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Another thing that is often important when controlling the flow of a program is to iterate or loop over the objects in a collection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two primary looping statements are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addition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loop, there are functions built into Python which are often used with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loop. Namely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</a:t>
            </a: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 simple description of a while loop is that is used to execute some code zero or more times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number of times that the code is executed is determined by a Boolean condition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While loops are often useful when the structure of the object is unknown or if we don’t know how many times we will need to do something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Caution: You will create infinite loops at some point …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simple example is as follows: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Useful with while statements are the commands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6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commands are often used within conditional branches to change or divert the flow of a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loop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True: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 x ==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break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above code snip does the same as the previous slide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Similarly the continue command can be used to skip certain steps</a:t>
            </a:r>
            <a:endParaRPr lang="en-US" sz="2400" b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following code prints all even numbers to 10: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= 0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hile  x &lt;= 10: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x += 1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if x % 2: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continue  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print x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Python’s for loop is used to iterate through the objects of an object which is </a:t>
            </a:r>
            <a:r>
              <a:rPr lang="en-US" sz="2400" b="1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is any object which can be iterated over, including strings</a:t>
            </a: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loops will be used fairly often within data science, because we often had a set of observations with which we want to iterate over.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Similar to the while loop,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break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continue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statements are available to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loop for controlling the flow through the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Reuses the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statement from membership operations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2000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variable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</a:t>
            </a:r>
            <a:r>
              <a:rPr lang="en-US" sz="2000" i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#some code here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x = [‘one’, ‘two’, ‘three’]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for number in x: 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number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Two commands will be very useful in conjunction with for loops: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range()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enumerate()</a:t>
            </a:r>
            <a:endParaRPr lang="en-US" sz="2400" b="1" i="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sz="24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ange()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create sequence of integer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Syntax        range(stop)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range(start, stop[, step])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Example      range(10)    # Outputs a list of  10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int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(0 to 9)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range(0, 10, 2)  # Outputs a list of even numbers            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is useful if you know the number of objects and want to create a list of indices to iterate through.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x = [1, 2, 3]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for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range[3]: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print x[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command returns an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that ties each object to its position in the iteration process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understand hoe this works it is best to see it in action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a, b, c = 15.0, 33.0, 3.14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x = [a, b, c]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enumerate() function is useful when the order of two lists is useful and comparable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{‘one’:1, ‘two’:2, ‘three’:3}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for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 enumerate(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my_dict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obj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Recall that dictionaries have an arbitrary ordering, therefore it may not make sense in  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this use case!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Creating Functions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Built-in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many, many, many built-in functions already at your disposal</a:t>
            </a:r>
          </a:p>
          <a:p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These functions are always available</a:t>
            </a:r>
          </a:p>
          <a:p>
            <a:pPr marL="0" indent="0"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https://docs.python.org/2/library/functions.html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They don’t encompass everything that could possibly be done with the language and therefore it is useful to know how to create your own functions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Reference to this workshop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Programming in Python 3: A Complete Introduction to the Python Language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https://www.qtrac.eu/py3book.html</a:t>
            </a: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book focuses on Python 3</a:t>
            </a:r>
          </a:p>
          <a:p>
            <a:pPr lvl="1"/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Many examples are similar from this book </a:t>
            </a: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official documentation:</a:t>
            </a:r>
          </a:p>
          <a:p>
            <a:pPr lvl="1"/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https://docs.python.org/2/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keyword </a:t>
            </a:r>
            <a:r>
              <a:rPr lang="en-US" sz="2400" b="1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introduces a new function definition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 must be followed by the function name and the parenthesized list of formal parameters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statements that form the body of the function start at the next line, and must be indented,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(parameters):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pass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fib(n):      # write Fibonacci series up to n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“”” print a Fibonacci series up to n. “””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a, b = 0, 1 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while a &lt;= n: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print a,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a, b = b,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a+b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fib(1000)   #This line calls the function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Defining Functions – Introducing default values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Functions can be specified with default values, so that the function can take in less arguments than are specified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default values are then used when specified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 =[‘AJ’]):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if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 == 1: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print ‘There was one name:  ‘  + x[0]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else: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print ‘There were  {}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name’.format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len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for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 in enumerate (x, start  = 1 ):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print ‘Name{0}: {1}’.format(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ind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name)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([‘AJ’, ‘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Fahim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’, ‘Steve’])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print_names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(‘AJ’)    # Don’t forget strings are </a:t>
            </a:r>
            <a:r>
              <a:rPr lang="en-US" sz="20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iterable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4306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 you will need to return something from a function.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accomplished with the return statement at the end of the function</a:t>
            </a:r>
          </a:p>
          <a:p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function_name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# Some operation</a:t>
            </a:r>
          </a:p>
          <a:p>
            <a:pPr marL="0" indent="0">
              <a:buNone/>
            </a:pP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n-US" sz="2400" b="1" i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object  </a:t>
            </a:r>
            <a:endParaRPr lang="en-US" sz="2400" b="1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Returning values from a Function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Example of how to return multiple numbers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def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(x)</a:t>
            </a:r>
          </a:p>
          <a:p>
            <a:pPr marL="457200" lvl="1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return min(x), max(x)</a:t>
            </a:r>
          </a:p>
          <a:p>
            <a:pPr marL="457200" lvl="1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[1, 5. 15, -1, 6, 3.]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   # a tuple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max_x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US" sz="20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some_numbers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 </a:t>
            </a:r>
            <a:r>
              <a:rPr lang="en-US" sz="24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min_max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() returns a tuple containing the minimum and maximum of the object x.</a:t>
            </a: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This can be unpacked into multiple variables using the unpacking notation that was described earlier in the workshop!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6225"/>
            <a:ext cx="9252527" cy="6381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It’s impossible to teach everything …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788"/>
            <a:ext cx="11684000" cy="53979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Clearly I don’t have enough time to teach everything today, but hopefully I’ve included enough of the fundamentals for you to get started.</a:t>
            </a: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Python has many quirks that takes getting used to, but in my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pinion it is worth learning to for all the benefits of the language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Consider the output from following code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x  = [0] * 10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  = [x] * 4</a:t>
            </a: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y[1][2] = 1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print y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At first this will seem unintuitive because this changes ALL rows as opposed to the first row. Understanding object references further would make this behavior clear.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To really understand the language explore the Python documentation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500" y="971550"/>
            <a:ext cx="118110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00" y="108689"/>
            <a:ext cx="2311400" cy="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Simple Code Exercises</a:t>
            </a:r>
            <a:endParaRPr lang="en-US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282825"/>
            <a:ext cx="10515600" cy="63817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366E9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Overview - Getting Started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17" y="5859463"/>
            <a:ext cx="2884483" cy="9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4999</Words>
  <Application>Microsoft Office PowerPoint</Application>
  <PresentationFormat>Widescreen</PresentationFormat>
  <Paragraphs>1169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Source Sans Pro</vt:lpstr>
      <vt:lpstr>Office Theme</vt:lpstr>
      <vt:lpstr>An Introduction to Programming With Python</vt:lpstr>
      <vt:lpstr>Basics of Python Language</vt:lpstr>
      <vt:lpstr>What this workshop is … </vt:lpstr>
      <vt:lpstr>What is Python?</vt:lpstr>
      <vt:lpstr>Downloading Python: Different Distribution of the Python</vt:lpstr>
      <vt:lpstr>Python Installation</vt:lpstr>
      <vt:lpstr>References for Continuing Learning </vt:lpstr>
      <vt:lpstr>Reference to this workshop</vt:lpstr>
      <vt:lpstr>Python Overview - Getting Started</vt:lpstr>
      <vt:lpstr>Interfacing with Python – Command Line</vt:lpstr>
      <vt:lpstr>Interfacing with Python – Command Line</vt:lpstr>
      <vt:lpstr>Interfacing with Python – Scripts</vt:lpstr>
      <vt:lpstr>Interfacing with Python – Scripts</vt:lpstr>
      <vt:lpstr>Interfacing with Python – Scripts</vt:lpstr>
      <vt:lpstr>Interfacing with Python – Scripts</vt:lpstr>
      <vt:lpstr>How do Python programs work?</vt:lpstr>
      <vt:lpstr>How do Python programs work?</vt:lpstr>
      <vt:lpstr>Python Overview – Basics of the Python Language</vt:lpstr>
      <vt:lpstr>Primary Topic’s Covered Today</vt:lpstr>
      <vt:lpstr>Basic Data Types</vt:lpstr>
      <vt:lpstr>Keywords and Identifiers</vt:lpstr>
      <vt:lpstr>Keywords and Identifier – Some Examples</vt:lpstr>
      <vt:lpstr>Objects (variables) assignment and reference</vt:lpstr>
      <vt:lpstr>Types of Numbers</vt:lpstr>
      <vt:lpstr>Booleans</vt:lpstr>
      <vt:lpstr>Integers</vt:lpstr>
      <vt:lpstr>Floating Point Numbers</vt:lpstr>
      <vt:lpstr>Useful Numeric Operations and Functions</vt:lpstr>
      <vt:lpstr>A quirk of Integer Division</vt:lpstr>
      <vt:lpstr>Strings</vt:lpstr>
      <vt:lpstr>Strings</vt:lpstr>
      <vt:lpstr>Understanding Sequences – Indexes, Sub-sequencing, Slices and Striding …</vt:lpstr>
      <vt:lpstr>Understanding Sequences – Indexes, Sub-sequencing, Slices and Striding …</vt:lpstr>
      <vt:lpstr>Understanding Sequences – Indexes, Sub-sequencing, Slices and Striding …</vt:lpstr>
      <vt:lpstr>Methods available to String object</vt:lpstr>
      <vt:lpstr>Methods available to String object</vt:lpstr>
      <vt:lpstr>Further Reading – Completely understanding Strings</vt:lpstr>
      <vt:lpstr>Logical Operations</vt:lpstr>
      <vt:lpstr>Logical Operations</vt:lpstr>
      <vt:lpstr>Logical Operations</vt:lpstr>
      <vt:lpstr>Logical Operations</vt:lpstr>
      <vt:lpstr>Membership Operations</vt:lpstr>
      <vt:lpstr>Collection Data Types</vt:lpstr>
      <vt:lpstr>Types of Collections</vt:lpstr>
      <vt:lpstr>Sequence Types</vt:lpstr>
      <vt:lpstr>Lists</vt:lpstr>
      <vt:lpstr>Methods available to lists</vt:lpstr>
      <vt:lpstr>Lists of Lists: Multidimensional Lists</vt:lpstr>
      <vt:lpstr>Lists of Lists: Multidimensional Lists</vt:lpstr>
      <vt:lpstr>Tuples</vt:lpstr>
      <vt:lpstr>Lists are mutable … Tuples are immutable …</vt:lpstr>
      <vt:lpstr>Tuples - Unpacking</vt:lpstr>
      <vt:lpstr>Set Types</vt:lpstr>
      <vt:lpstr>Mapping Types</vt:lpstr>
      <vt:lpstr>Dictionaries</vt:lpstr>
      <vt:lpstr>Dictionaries</vt:lpstr>
      <vt:lpstr>Methods for Dictionaries</vt:lpstr>
      <vt:lpstr>An interesting property of object reference of collections</vt:lpstr>
      <vt:lpstr>An interesting property of object reference of collections</vt:lpstr>
      <vt:lpstr>Control Flow Statement</vt:lpstr>
      <vt:lpstr>Control Flow Statements</vt:lpstr>
      <vt:lpstr>Conditional Branches</vt:lpstr>
      <vt:lpstr>Conditional Branches</vt:lpstr>
      <vt:lpstr>Conditional Branches</vt:lpstr>
      <vt:lpstr>A bit about whitespace and structure</vt:lpstr>
      <vt:lpstr>A bit about whitespace and structure</vt:lpstr>
      <vt:lpstr>A bit about whitespace and structure</vt:lpstr>
      <vt:lpstr>A bit about whitespace and structure</vt:lpstr>
      <vt:lpstr>Tabs VS. Spaces</vt:lpstr>
      <vt:lpstr>Loops</vt:lpstr>
      <vt:lpstr>While Loops</vt:lpstr>
      <vt:lpstr>While Loops</vt:lpstr>
      <vt:lpstr>While Loops</vt:lpstr>
      <vt:lpstr>For Loops</vt:lpstr>
      <vt:lpstr>For Loops</vt:lpstr>
      <vt:lpstr>For Loops</vt:lpstr>
      <vt:lpstr>For Loops</vt:lpstr>
      <vt:lpstr>Creating Functions</vt:lpstr>
      <vt:lpstr>Built-in functions</vt:lpstr>
      <vt:lpstr>Defining Functions</vt:lpstr>
      <vt:lpstr>Example function</vt:lpstr>
      <vt:lpstr>Defining Functions – Introducing default values</vt:lpstr>
      <vt:lpstr>Returning values from a Function</vt:lpstr>
      <vt:lpstr>Returning values from a Function</vt:lpstr>
      <vt:lpstr>It’s impossible to teach everything …</vt:lpstr>
      <vt:lpstr>Simple Code Exercises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Arjang</dc:creator>
  <cp:lastModifiedBy>Arjang</cp:lastModifiedBy>
  <cp:revision>234</cp:revision>
  <dcterms:created xsi:type="dcterms:W3CDTF">2017-09-17T15:01:45Z</dcterms:created>
  <dcterms:modified xsi:type="dcterms:W3CDTF">2017-09-21T07:25:56Z</dcterms:modified>
</cp:coreProperties>
</file>