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presProps" Target="presProps.xml" />
 <Relationship Id="rId81" Type="http://schemas.openxmlformats.org/officeDocument/2006/relationships/viewProps" Target="viewProps.xml" />
 <Relationship Id="rId82" Type="http://schemas.openxmlformats.org/officeDocument/2006/relationships/theme" Target="theme/theme1.xml" />
 <Relationship Id="rId83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207000" y="2489200"/>
            <a:ext cx="6985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2" smtClean="0">
                <a:solidFill>
                  <a:srgbClr val="000000"/>
                </a:solidFill>
                <a:latin typeface="Comic Sans MS"/>
                <a:cs typeface="Comic Sans MS"/>
              </a:rPr>
              <a:t>Partie 7</a:t>
            </a:r>
          </a:p>
          <a:p>
            <a:pPr>
              <a:lnSpc>
                <a:spcPts val="414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3022600"/>
            <a:ext cx="105156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2070100" algn="l"/>
              </a:tabLst>
            </a:pPr>
            <a:r>
              <a:rPr lang="en-CA" sz="3600" smtClean="0">
                <a:solidFill>
                  <a:srgbClr val="000000"/>
                </a:solidFill>
                <a:latin typeface="Comic Sans MS"/>
                <a:cs typeface="Comic Sans MS"/>
              </a:rPr>
              <a:t>La génétique, la microbiologie industrielle</a:t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000000"/>
                </a:solidFill>
                <a:latin typeface="Comic Sans MS"/>
                <a:cs typeface="Comic Sans MS"/>
              </a:rPr>
              <a:t>	et les biotechnologies</a:t>
            </a:r>
          </a:p>
          <a:p>
            <a:pPr>
              <a:lnSpc>
                <a:spcPts val="43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09600" y="139700"/>
            <a:ext cx="11582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Chaque espèce possède un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caryotype :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nombre caractéristique de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chromosome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s dans chacune de ses cellules</a:t>
            </a:r>
            <a:br>
              <a:rPr lang="en-CA" sz="1502" smtClean="0">
                <a:solidFill>
                  <a:srgbClr val="000000"/>
                </a:solidFill>
                <a:latin typeface="Times New Roman"/>
              </a:rPr>
            </a:br>
            <a:r>
              <a:rPr lang="en-CA" sz="1502" smtClean="0">
                <a:solidFill>
                  <a:srgbClr val="000000"/>
                </a:solidFill>
                <a:latin typeface="Comic Sans MS"/>
                <a:cs typeface="Comic Sans MS"/>
              </a:rPr>
              <a:t>Ex : l’humain 46 chromosomes (sauf spermatozoïdes et ovules)</a:t>
            </a:r>
          </a:p>
          <a:p>
            <a:pPr>
              <a:lnSpc>
                <a:spcPts val="2700"/>
              </a:lnSpc>
            </a:pPr>
            <a:endParaRPr lang="en-CA" sz="15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49600" y="1054100"/>
            <a:ext cx="9042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Leurs nombres, formes et dimensions sont des caractéristiques absolues de l’espèce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84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49600" y="1511300"/>
            <a:ext cx="9042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46 chromosomes combinés en: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49600" y="1828800"/>
            <a:ext cx="9042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-23 paires dont 22 sont des paires de chromosomes homologues (semblables en terme de longueur, de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forme et d’ensemble de gènes qu’ils portent) (l’un hérité de la mère, l’autre du père)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49600" y="2362200"/>
            <a:ext cx="9042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Comic Sans MS"/>
                <a:cs typeface="Comic Sans MS"/>
              </a:rPr>
              <a:t>- deux types différents de chromosomes sexuels (X ou Y)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98900" y="2717800"/>
            <a:ext cx="8293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Cellules </a:t>
            </a:r>
            <a:r>
              <a:rPr lang="en-CA" sz="1608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diploïdes : </a:t>
            </a: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2n chromosomes où n est le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nombre haploïde pour une espèce.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3975100"/>
            <a:ext cx="1168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les eucaryotes Chromosomes logés dans le noyau et composés par 1/3 d’ADN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4216400"/>
            <a:ext cx="1168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et 2/3 de protéines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" y="4711700"/>
            <a:ext cx="1168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procaryotes Chromosome unique baignant directement dans le cytoplasme.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197600"/>
            <a:ext cx="11582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Avant que la division cellulaire n’ait lieu, l’ADN de la cellule mère doit rtre reproduit de sorte que chaque cellule fille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438900"/>
            <a:ext cx="4584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reçoive un ensemble complet de chromosomes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15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20700" y="190500"/>
            <a:ext cx="11671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La reproduction sexuée : la méiose 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(meio, « moins »:réduction du nombre de chromosomes)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52500" y="508000"/>
            <a:ext cx="11239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Forme des cellules filles possédant la moitié du nombre de chromosomes présents dans la cellule mère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Cycle de division cellulaire pour les cellules sexuelles = gamètes</a:t>
            </a:r>
          </a:p>
          <a:p>
            <a:pPr>
              <a:lnSpc>
                <a:spcPts val="2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1473200"/>
            <a:ext cx="2628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2 grandes étapes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0" y="1473200"/>
            <a:ext cx="7505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(I) division réductionnelle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0" y="1828800"/>
            <a:ext cx="2527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(II) division équationnelle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460500" y="5486400"/>
            <a:ext cx="7848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Meiose : cycle au cours duquel une cellule diploïde a formé 4 gamètes haploïdes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616700" y="1016000"/>
            <a:ext cx="5575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Appariement des chromosomes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répliqués avec leur homologues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56400" y="2235200"/>
            <a:ext cx="5435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Alignement des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paires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de chromosomes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homologues</a:t>
            </a:r>
          </a:p>
          <a:p>
            <a:pPr>
              <a:lnSpc>
                <a:spcPts val="20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32600" y="3467100"/>
            <a:ext cx="5359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Séparation des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paires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chromosomes homologues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92900" y="4330700"/>
            <a:ext cx="5499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méiose implique 2 divisions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nucléaires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69900" y="177800"/>
            <a:ext cx="1172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EC7C30"/>
                </a:solidFill>
                <a:latin typeface="Comic Sans MS"/>
                <a:cs typeface="Comic Sans MS"/>
              </a:rPr>
              <a:t>Fécondation :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fusion de deux gamètes avec formation d’un zygote diploïde à la base du développement de l’organisme 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58800" y="139700"/>
            <a:ext cx="11633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La reproduction sexuée est la source de variations génétiques</a:t>
            </a:r>
          </a:p>
          <a:p>
            <a:pPr>
              <a:lnSpc>
                <a:spcPts val="20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65400" y="660400"/>
            <a:ext cx="9626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Conséquence de la méiose: la façon dont chaque paire de chromosomes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homologues se positionne au cours de la méiose est le fruit du hasard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1308100"/>
            <a:ext cx="10261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Ex: un organisme hypothétique avec un nombre diploïde de 4 (2n=4) génère 4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combinaisons possibles: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988300" y="2667000"/>
            <a:ext cx="42037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L’origine des chromosomes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= code couleur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62200" y="5295900"/>
            <a:ext cx="9829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800" smtClean="0">
                <a:solidFill>
                  <a:srgbClr val="EC7C30"/>
                </a:solidFill>
                <a:latin typeface="Comic Sans MS"/>
                <a:cs typeface="Comic Sans MS"/>
              </a:rPr>
              <a:t>Nombre de combinaisons chromosomiques possible = 2</a:t>
            </a:r>
            <a:r>
              <a:rPr lang="en-CA" sz="1200" smtClean="0">
                <a:solidFill>
                  <a:srgbClr val="EC7C30"/>
                </a:solidFill>
                <a:latin typeface="Comic Sans MS"/>
                <a:cs typeface="Comic Sans MS"/>
              </a:rPr>
              <a:t>n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Homme: 2</a:t>
            </a:r>
            <a:r>
              <a:rPr lang="en-CA" sz="1200" smtClean="0">
                <a:solidFill>
                  <a:srgbClr val="000000"/>
                </a:solidFill>
                <a:latin typeface="Comic Sans MS"/>
                <a:cs typeface="Comic Sans MS"/>
              </a:rPr>
              <a:t>23</a:t>
            </a: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 = 8 388 608</a:t>
            </a:r>
          </a:p>
          <a:p>
            <a:pPr>
              <a:lnSpc>
                <a:spcPts val="3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4300" y="6134100"/>
            <a:ext cx="9537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fécondation augmente la variation génétique : (8.10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73100" y="304800"/>
            <a:ext cx="11518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LES GENES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98500"/>
            <a:ext cx="11518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matériel responsable du développement d’un caractère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08000" y="177800"/>
            <a:ext cx="1168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Acides nucléiques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571500"/>
            <a:ext cx="1168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Macromolécule appartenant à la classe de composés appelés acides nucléiques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00" y="939800"/>
            <a:ext cx="3556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Il existe 2 acides nucléiques: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65600" y="939800"/>
            <a:ext cx="7912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ADN : acide désoxyribonucléique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65600" y="1295400"/>
            <a:ext cx="8026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ARN : acide ribonucléique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9100" y="1587500"/>
            <a:ext cx="11772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Rôle des acides nucléiques: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" y="5626100"/>
            <a:ext cx="1168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Composition chimique (voir partie 4 biochimie structurale)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722100" y="6502400"/>
            <a:ext cx="46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16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58800" y="3835400"/>
            <a:ext cx="11633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606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La transcription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est la synthèse d’une molécules d’ARN au cours de laquelle la séquence d’ADN d’un gène est utilisée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comme matrice.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4457700"/>
            <a:ext cx="1163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Les 3 types d’ARN participent à la </a:t>
            </a:r>
            <a:r>
              <a:rPr lang="en-CA" sz="1606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traduction :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conversion d’une séquence nucléotidique de l’ARN</a:t>
            </a:r>
            <a:r>
              <a:rPr lang="en-CA" sz="1068" smtClean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en un ordre d’aa dans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une protéine.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50673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Types de molécules d’ARN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2000" y="5067300"/>
            <a:ext cx="8775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ARN</a:t>
            </a:r>
            <a:r>
              <a:rPr lang="en-CA" sz="1068" smtClean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= joue le rôle de messager génétique entre ADN et le processus de synthèse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5321300"/>
            <a:ext cx="7975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protéique de la cellule.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02000" y="5676900"/>
            <a:ext cx="8890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9144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-ARN</a:t>
            </a:r>
            <a:r>
              <a:rPr lang="en-CA" sz="1068" smtClean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= a pour fonction de transférer vers le ribosome les unités provenant de la réserve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	d’aa du cytoplasme.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02000" y="6286500"/>
            <a:ext cx="8890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ARN</a:t>
            </a:r>
            <a:r>
              <a:rPr lang="en-CA" sz="1068" smtClean="0">
                <a:solidFill>
                  <a:srgbClr val="000000"/>
                </a:solidFill>
                <a:latin typeface="Comic Sans MS"/>
                <a:cs typeface="Comic Sans MS"/>
              </a:rPr>
              <a:t>r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=le ribosome est constitué de 2S-U chaque S-U consiste en un assemblage d’un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27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216400" y="6578600"/>
            <a:ext cx="7975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grand nombre de protéines et d’ARN</a:t>
            </a:r>
            <a:r>
              <a:rPr lang="en-CA" sz="1068" smtClean="0">
                <a:solidFill>
                  <a:srgbClr val="000000"/>
                </a:solidFill>
                <a:latin typeface="Comic Sans MS"/>
                <a:cs typeface="Comic Sans MS"/>
              </a:rPr>
              <a:t>r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>
              <a:lnSpc>
                <a:spcPts val="14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46100" y="190500"/>
            <a:ext cx="1164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L’ARN RIBOSOMAL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5300" y="6858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Constituant des ribosomes ; chez E. Coli ceux-ci renferment 65% de r-ARN et 35 % de protéines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Peu de variété : 3-4 sortes par cellule.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11557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2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2" smtClean="0">
                <a:solidFill>
                  <a:srgbClr val="000000"/>
                </a:solidFill>
                <a:latin typeface="Comic Sans MS"/>
                <a:cs typeface="Comic Sans MS"/>
              </a:rPr>
              <a:t>Mr élevée, pouvant dépasser le million (plusieurs milliers de nucléotides).</a:t>
            </a:r>
          </a:p>
          <a:p>
            <a:pPr>
              <a:lnSpc>
                <a:spcPts val="1725"/>
              </a:lnSpc>
            </a:pPr>
            <a:endParaRPr lang="en-CA" sz="15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5300" y="15113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EC7C30"/>
                </a:solidFill>
                <a:latin typeface="Arial"/>
                <a:cs typeface="Arial"/>
              </a:rPr>
              <a:t>LES ARN MESSAGERS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18796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Les m-ARM sont transcrits, enzymatiquement en fonction des besoins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300" y="20955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cellulaires à partir de l’ADN et engagés dans la synthèse des protéines, au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cours de laquelle ils forment un complexe transitoire avec les ribosomes.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5300" y="27813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Les plus hétérogènes des ARN quant à la Mr et à l’importance relative des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bases classiques.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5300" y="34671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Entités éphémères ; en général, leur temps de demi-vie est de 1-2 min (chez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les procaryotes).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5300" y="40640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LES ARN DE TRANSFERT.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300" y="45720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2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2" smtClean="0">
                <a:solidFill>
                  <a:srgbClr val="000000"/>
                </a:solidFill>
                <a:latin typeface="Comic Sans MS"/>
                <a:cs typeface="Comic Sans MS"/>
              </a:rPr>
              <a:t>Les t-ARN transportent spécifiquement les acides aminés du cytosol vers le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complexe ribosome - m-ARN.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5300" y="5257800"/>
            <a:ext cx="11696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Leur Mr est assez faible (20 000 à 30 000) car ils ne contiennent « que » 75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à 85 nucléotides.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95300" y="59563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2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2" smtClean="0">
                <a:solidFill>
                  <a:srgbClr val="000000"/>
                </a:solidFill>
                <a:latin typeface="Comic Sans MS"/>
                <a:cs typeface="Comic Sans MS"/>
              </a:rPr>
              <a:t>Diversité : une cellule peut contenir environ 60 sortes de t-ARN différents.</a:t>
            </a:r>
          </a:p>
          <a:p>
            <a:pPr>
              <a:lnSpc>
                <a:spcPts val="1725"/>
              </a:lnSpc>
            </a:pPr>
            <a:endParaRPr lang="en-CA" sz="150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11200" y="215900"/>
            <a:ext cx="114808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Leur diverses structures (structure 1 aire : succession des nucléotides et les structures stéréochimique en « feuille de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trèfle » est typique :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40000" y="914400"/>
            <a:ext cx="9652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dans les bras : il y a couplage entre les vases habituelles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54400" y="1130300"/>
            <a:ext cx="1066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(A </a:t>
            </a:r>
            <a:r>
              <a:rPr lang="en-CA" sz="1500" smtClean="0">
                <a:solidFill>
                  <a:srgbClr val="000000"/>
                </a:solidFill>
                <a:latin typeface="Times New Roman"/>
                <a:cs typeface="Times New Roman"/>
              </a:rPr>
              <a:t>≡≡≡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U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749800" y="1130300"/>
            <a:ext cx="1028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 </a:t>
            </a:r>
            <a:r>
              <a:rPr lang="en-CA" sz="1500" smtClean="0">
                <a:solidFill>
                  <a:srgbClr val="000000"/>
                </a:solidFill>
                <a:latin typeface="Times New Roman"/>
                <a:cs typeface="Times New Roman"/>
              </a:rPr>
              <a:t>≡≡≡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G)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711200" y="1587500"/>
            <a:ext cx="108839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dans des boucles : la présence de bases rares (ou modifiées) empêche ce couplage. Une des boucles comprend l’anticodon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711200" y="1816100"/>
            <a:ext cx="3225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constitué par un triplet de bases.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19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216400" y="304800"/>
            <a:ext cx="797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EC7C30"/>
                </a:solidFill>
                <a:latin typeface="Arial Bold"/>
                <a:cs typeface="Arial Bold"/>
              </a:rPr>
              <a:t>Chapitre 1 : la GENETIQUE.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622300"/>
            <a:ext cx="11518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Vue générale: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" y="1054100"/>
            <a:ext cx="11518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32D0D"/>
                </a:solidFill>
                <a:latin typeface="Comic Sans MS"/>
                <a:cs typeface="Comic Sans MS"/>
              </a:rPr>
              <a:t>Caractéristiques communes à tous les êtres vivants 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00" y="1803400"/>
            <a:ext cx="10896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Sont composés de cellules : la plus petite unité de vie mais la plus fondamentale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400" y="2400300"/>
            <a:ext cx="10896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FF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Se reproduisent en utilisant le matériel héréditaire-l’ADN: l’rtre vivant produit des êtres qui lui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ressemblent.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238500"/>
            <a:ext cx="10896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Captent de l’énergie dans leur environnement: consommation de l’E et transformation pour accomplir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plusieurs sortes de fonctions = métabolisme.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400" y="4216400"/>
            <a:ext cx="10896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Ressentent et réagissent à leur environnement: Adaptation aux contraintes de son environnement.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4940300"/>
            <a:ext cx="10896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Présentent un haut niveau d’organisation :Les organismes vivant sont des rtres complexes et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95400" y="5194300"/>
            <a:ext cx="10896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fonctionnels constitués de nombreux éléments essentiels qui s’organisent de façon très particulière.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95400" y="5918200"/>
            <a:ext cx="10896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Evolution : possibilité d’évoluer par suite du mécanisme des mutations et de la sélection naturelle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679700" y="368300"/>
            <a:ext cx="9512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108200" algn="l"/>
              </a:tabLst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Chapitre 2 : LA TRANSMISSION DU PATRIMOINE GENETIQUE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	PAR LA REPLICATION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1181100"/>
            <a:ext cx="11633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La réplication (duplication du (des) chromosome(s)) précède la division binaire ou mitotique de la cellule ; permet la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transmission complète de l’information d’une génération à l’autre.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22479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structure de la molécule d’ADN laisse prévoir la façon dont le matériel génétique est copié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00" y="36957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COMPLEMENTARITE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30400" y="55372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liaisons H reliant les deux filaments pourraient être rompues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30400" y="59055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rupture des liaisons H causeraient le déroulement et la séparation des deux filaments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30400" y="62738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Chaque filament = matrice d’un nouveau filament d’ADN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51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612900" y="2743200"/>
            <a:ext cx="18669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Avant, 2 brins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complémentaires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dans la molécule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mère. Appariement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des bases A avec 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 avec G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94100" y="2895600"/>
            <a:ext cx="18288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ère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étape: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94100" y="3136900"/>
            <a:ext cx="1828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séparation des 2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brins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37200" y="2679700"/>
            <a:ext cx="2755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Chaque vieux brins = matrice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37200" y="3048000"/>
            <a:ext cx="2755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Synthèse d’un nouveau brin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37200" y="3289300"/>
            <a:ext cx="2755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complémentaire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420100" y="2743200"/>
            <a:ext cx="3657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Molécule d’ADN = vieux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brin+nouveau brin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420100" y="3365500"/>
            <a:ext cx="3657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2 copies identiques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57600" y="4559300"/>
            <a:ext cx="853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 Unicode MS"/>
                <a:cs typeface="Arial Unicode MS"/>
              </a:rPr>
              <a:t></a:t>
            </a: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 Modèle semi-conservateur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0400" y="5486400"/>
            <a:ext cx="10261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MESELSON et STAHL (1959) basés sur l’utilisation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de molécules d’ADN alourdies par la présence des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isotopes 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N de l’azote dans les bases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2286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Approfondissement du mécanisme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5969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Une 12ène d’enzymes et autres protéines participent à la réaction.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9652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-bactéries (E.Coli) possède 1 seul chromosome composé de ~ 10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pdb : réplication -1/2 h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30400" y="13335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-Humain ~10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9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pdb en qqls h.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30400" y="17018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Principales étapes de réplication analogues chez eucaryotes et procaryotes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2108200"/>
            <a:ext cx="1057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Point de départ : les origines de réplication (promoteur)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2501900"/>
            <a:ext cx="10579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Origine de réplication= séquence nucléotidique spécifique reconnue par des protéines qui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2743200"/>
            <a:ext cx="10579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vont déstabiliser la structure en hélice et séparer les 2 brins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14900" y="3467100"/>
            <a:ext cx="7277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Formation d’un </a:t>
            </a: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œil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de réplication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55800" y="4216400"/>
            <a:ext cx="10236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462C1"/>
                </a:solidFill>
                <a:latin typeface="Arial"/>
                <a:cs typeface="Arial"/>
              </a:rPr>
              <a:t>Procaryote : 1 seule origine de réplication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55800" y="4584700"/>
            <a:ext cx="10236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462C1"/>
                </a:solidFill>
                <a:latin typeface="Arial"/>
                <a:cs typeface="Arial"/>
              </a:rPr>
              <a:t>Eucaryotes  : plusieurs origines de réplication,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55800" y="4826000"/>
            <a:ext cx="1023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462C1"/>
                </a:solidFill>
                <a:latin typeface="Arial"/>
                <a:cs typeface="Arial"/>
              </a:rPr>
              <a:t>une multitudes «d’ œils» qui finissent par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462C1"/>
                </a:solidFill>
                <a:latin typeface="Arial"/>
                <a:cs typeface="Arial"/>
              </a:rPr>
              <a:t>fusionner.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63700" y="6108700"/>
            <a:ext cx="10528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 chaque extrémité d’un œil = fourche de réplication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06600" y="304800"/>
            <a:ext cx="1018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Elongation d’un nouveau brin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30500" y="660400"/>
            <a:ext cx="9461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Catalysée par ADN polymérases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8100" y="1155700"/>
            <a:ext cx="961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expériences d’OKAZAKI (1980) ont montré que les mécanismes de synthèse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sont différents au niveau de </a:t>
            </a: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2 brins matriciels antiparallèles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00" y="31115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 smtClean="0">
                <a:solidFill>
                  <a:srgbClr val="FF0000"/>
                </a:solidFill>
                <a:latin typeface="Arial"/>
                <a:cs typeface="Arial"/>
              </a:rPr>
              <a:t>L’ADN polymérase ne peut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33909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 smtClean="0">
                <a:solidFill>
                  <a:srgbClr val="FF0000"/>
                </a:solidFill>
                <a:latin typeface="Arial"/>
                <a:cs typeface="Arial"/>
              </a:rPr>
              <a:t>ajouter des nucléotides qu’à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54200" y="3657600"/>
            <a:ext cx="10337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09" spc="-10" smtClean="0">
                <a:solidFill>
                  <a:srgbClr val="FF0000"/>
                </a:solidFill>
                <a:latin typeface="Arial"/>
                <a:cs typeface="Arial"/>
              </a:rPr>
              <a:t>l’extrémité 3</a:t>
            </a:r>
            <a:r>
              <a:rPr lang="en-CA" sz="1139" spc="-1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en-CA" sz="1709" spc="-10" smtClean="0">
                <a:solidFill>
                  <a:srgbClr val="FF0000"/>
                </a:solidFill>
                <a:latin typeface="Arial"/>
                <a:cs typeface="Arial"/>
              </a:rPr>
              <a:t> d’un brin d’ADN en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709" spc="-10" smtClean="0">
                <a:solidFill>
                  <a:srgbClr val="FF0000"/>
                </a:solidFill>
                <a:latin typeface="Arial"/>
                <a:cs typeface="Arial"/>
              </a:rPr>
              <a:t>cours de formation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82800" y="5334000"/>
            <a:ext cx="10109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Donc, un nouveau brin d’ADN ne peut subir une élongation que dans la</a:t>
            </a:r>
            <a:br>
              <a:rPr lang="en-CA" sz="1757" smtClean="0">
                <a:solidFill>
                  <a:srgbClr val="000000"/>
                </a:solidFill>
                <a:latin typeface="Times New Roman"/>
              </a:rPr>
            </a:b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direction 5</a:t>
            </a:r>
            <a:r>
              <a:rPr lang="en-CA" sz="1139" spc="-10" smtClean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lang="en-CA" sz="1709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709" spc="-1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139" spc="-10" smtClean="0">
                <a:solidFill>
                  <a:srgbClr val="000000"/>
                </a:solidFill>
                <a:latin typeface="Arial"/>
                <a:cs typeface="Arial"/>
              </a:rPr>
              <a:t>’</a:t>
            </a:r>
          </a:p>
          <a:p>
            <a:pPr>
              <a:lnSpc>
                <a:spcPts val="2200"/>
              </a:lnSpc>
            </a:pPr>
            <a:endParaRPr lang="en-CA" sz="175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06600" y="444500"/>
            <a:ext cx="1018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Fourche de réplication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2900" y="876300"/>
            <a:ext cx="10579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Conséquences :    synthèse d’un brin complémentaire CONTINU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41700" y="1231900"/>
            <a:ext cx="8750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synthèse d’un brin DISCONTINU = fragments d’OKAZAKI assemblés par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une ligase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222500" y="228600"/>
            <a:ext cx="996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Procaryotes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25800" y="635000"/>
            <a:ext cx="8966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un point d’initiation bien précis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2 fourches de réplication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3111500"/>
            <a:ext cx="1010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Eucaryotes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222500" y="304800"/>
            <a:ext cx="996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Quelle est la source d’énergie qui alimente la polymérisation des nucléotides ?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9525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Nucléosides triphosphates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1308100"/>
            <a:ext cx="10109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L’hydrolyse du phosphate constitue la réaction exergonique qui fournit l’énergie nécessaire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à la polymérisation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92800" y="2032000"/>
            <a:ext cx="629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ADN ligase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3810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LA FIDELITE DE LA REPLICATION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06600" y="876300"/>
            <a:ext cx="10185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précision du processus de réplication est remarquablement élevée : on ne détecte</a:t>
            </a:r>
            <a:br>
              <a:rPr lang="en-CA" sz="1571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pas plus d’une erreur sur 10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9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à 10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10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condensations de nucléotides.</a:t>
            </a:r>
          </a:p>
          <a:p>
            <a:pPr>
              <a:lnSpc>
                <a:spcPts val="1900"/>
              </a:lnSpc>
            </a:pPr>
            <a:endParaRPr lang="en-CA" sz="1571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6600" y="1384300"/>
            <a:ext cx="10185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Grâce à la présence de protéines de contrôle et de réparation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Mutation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= modification du bagage génétique d’une cellule</a:t>
            </a:r>
          </a:p>
          <a:p>
            <a:pPr>
              <a:lnSpc>
                <a:spcPts val="28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06600" y="2222500"/>
            <a:ext cx="10185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mutations entraînent la formation de nouveaux allèles, y compris ceux qui causent le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cancer et d’autres maladies génétiques humaines.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81500" y="4991100"/>
            <a:ext cx="7810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Altération mécanique,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81500" y="5232400"/>
            <a:ext cx="7810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chimiques ou irradiation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378200" y="381000"/>
            <a:ext cx="8813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EC7C30"/>
                </a:solidFill>
                <a:latin typeface="Arial Bold"/>
                <a:cs typeface="Arial Bold"/>
              </a:rPr>
              <a:t>Chapitre 3. LA BIOSYNTHESE DES PROTEINES.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8128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gènes spécifient la production des protéines aux cours de 2 étapes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11600" y="1181100"/>
            <a:ext cx="8280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•la transcription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11600" y="1536700"/>
            <a:ext cx="8280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•La traduction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06600" y="381000"/>
            <a:ext cx="1018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TRANSCRIPTION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876300"/>
            <a:ext cx="10109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Synthèse d’une molécule d’ARN au cours de laquelle la séquence d’ADN d’un gène est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utilisé comme matrice.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18542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Processus semblable à la réplication mais diffère selon: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97200" y="2222500"/>
            <a:ext cx="919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enzyme spécifique au processus de transcription est ARN polymérase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7200" y="2578100"/>
            <a:ext cx="9194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une petite partie de la molécule d’ADN qui contient un gène particulier est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transcrit en ARN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97200" y="3200400"/>
            <a:ext cx="919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production d’une molécule à un seul brin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30400" y="41910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Soit transcription de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30400" y="44450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ARN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29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06600" y="381000"/>
            <a:ext cx="1018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EC7C30"/>
                </a:solidFill>
                <a:latin typeface="Arial Bold"/>
                <a:cs typeface="Arial Bold"/>
              </a:rPr>
              <a:t>HISTOIRE de la GENETIQUE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9525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Début en 1866 MENDEL : rapport sur l’hérédité chez les plantes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5748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Ce mode de transmission de caractères d’une génération à la suivante est appelé HEREDITE.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19431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La génétique est l’étude des gènes qui sont des unités fondamentales de l’hérédité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" y="2489200"/>
            <a:ext cx="11709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1)  La génétique classique ou phénoménologique qui étudie la transmission des caractères biologiques d’une génération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	à l’autre ; elle comprend en particulier, la génétique mendélienne.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31242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2) La génétique moléculaire qui vise à préciser en termes physico-chimiques la nature de l’information génétique.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33655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On peut préciser sa date de naissance : 1953 (découverte de la structure en double hélice de l’ADN par WATSON et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36068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CRICK).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572000"/>
            <a:ext cx="1139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Depuis les années 1990, et plus particulièrement depuis la détermination du génome humain, on a assisté à des changements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4775200"/>
            <a:ext cx="1139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Comic Sans MS"/>
                <a:cs typeface="Comic Sans MS"/>
              </a:rPr>
              <a:t>spectaculaires dans les techniques et approches scientifiques utilisées en biologie moléculaire et en biochimie.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5207000"/>
            <a:ext cx="1139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Suite au séquençage du génome (humain et autres), la principale activité dans les études biomédicales est devenue la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0100" y="5410200"/>
            <a:ext cx="11391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détermination des changements de l’expression génique entre individus à l’aide de la technologie des « micro-arrays », aussi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appelée la ‘transcriptomique’.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82800" y="56388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transcription se termine lorsque l’ARN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atteint un site de terminaison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5994400"/>
            <a:ext cx="10109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L’ARN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se sépare de son modèle ADN et les 2 filaments d’ADN adoptent de nouveau leur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conformation en hélice;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30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298700" y="304800"/>
            <a:ext cx="989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bases azotées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98700" y="698500"/>
            <a:ext cx="989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2 types de bases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96300" y="1231900"/>
            <a:ext cx="3695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97300" y="1384300"/>
            <a:ext cx="458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670300" algn="l"/>
              </a:tabLst>
            </a:pPr>
            <a:r>
              <a:rPr lang="en-CA" sz="100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	N</a:t>
            </a:r>
          </a:p>
          <a:p>
            <a:pPr>
              <a:lnSpc>
                <a:spcPts val="90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67100" y="1930400"/>
            <a:ext cx="4914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330700" algn="l"/>
              </a:tabLst>
            </a:pPr>
            <a:r>
              <a:rPr lang="en-CA" sz="1000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	N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96300" y="1841500"/>
            <a:ext cx="3581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496300" y="1981200"/>
            <a:ext cx="3581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1002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</a:p>
          <a:p>
            <a:pPr>
              <a:lnSpc>
                <a:spcPts val="840"/>
              </a:lnSpc>
            </a:pPr>
            <a:endParaRPr lang="en-CA" sz="10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86100" y="2324100"/>
            <a:ext cx="1689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Pyrimidine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95500" y="3200400"/>
            <a:ext cx="2679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8" smtClean="0">
                <a:solidFill>
                  <a:srgbClr val="000000"/>
                </a:solidFill>
                <a:latin typeface="Arial"/>
                <a:cs typeface="Arial"/>
              </a:rPr>
              <a:t>NH</a:t>
            </a:r>
            <a:r>
              <a:rPr lang="en-CA" sz="759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1150"/>
              </a:lnSpc>
            </a:pPr>
            <a:endParaRPr lang="en-CA" sz="9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49700" y="3416300"/>
            <a:ext cx="825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</a:p>
          <a:p>
            <a:pPr>
              <a:lnSpc>
                <a:spcPts val="1150"/>
              </a:lnSpc>
            </a:pPr>
            <a:endParaRPr lang="en-CA" sz="100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14700" y="3568700"/>
            <a:ext cx="146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635000" algn="l"/>
                <a:tab pos="1295400" algn="l"/>
              </a:tabLst>
            </a:pP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	N</a:t>
            </a: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	O</a:t>
            </a:r>
          </a:p>
          <a:p>
            <a:pPr>
              <a:lnSpc>
                <a:spcPts val="900"/>
              </a:lnSpc>
            </a:pPr>
            <a:endParaRPr lang="en-CA" sz="100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700" y="3746500"/>
            <a:ext cx="234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8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99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79900" y="4102100"/>
            <a:ext cx="4953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NH</a:t>
            </a:r>
          </a:p>
          <a:p>
            <a:pPr>
              <a:lnSpc>
                <a:spcPts val="1150"/>
              </a:lnSpc>
            </a:pPr>
            <a:endParaRPr lang="en-CA" sz="100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95500" y="4356100"/>
            <a:ext cx="267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  <a:tabLst>
                <a:tab pos="660400" algn="l"/>
              </a:tabLst>
            </a:pPr>
            <a:r>
              <a:rPr lang="en-CA" sz="998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CA" sz="998" smtClean="0">
                <a:solidFill>
                  <a:srgbClr val="000000"/>
                </a:solidFill>
                <a:latin typeface="Arial"/>
                <a:cs typeface="Arial"/>
              </a:rPr>
              <a:t>	O</a:t>
            </a: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     H</a:t>
            </a:r>
            <a:r>
              <a:rPr lang="en-CA" sz="765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006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br>
              <a:rPr lang="en-CA" sz="998" smtClean="0">
                <a:solidFill>
                  <a:srgbClr val="000000"/>
                </a:solidFill>
                <a:latin typeface="Times New Roman"/>
              </a:rPr>
            </a:br>
            <a:r>
              <a:rPr lang="en-CA" sz="998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</a:p>
          <a:p>
            <a:pPr>
              <a:lnSpc>
                <a:spcPts val="835"/>
              </a:lnSpc>
            </a:pPr>
            <a:endParaRPr lang="en-CA" sz="99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54200" y="5054600"/>
            <a:ext cx="292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72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Cytosine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Thymine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4200" y="5334000"/>
            <a:ext cx="292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72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(C)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(T)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517900" y="5778500"/>
            <a:ext cx="125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Dans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17900" y="6057900"/>
            <a:ext cx="125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l’ADN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524500" y="3492500"/>
            <a:ext cx="21971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5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</a:p>
          <a:p>
            <a:pPr>
              <a:lnSpc>
                <a:spcPts val="1150"/>
              </a:lnSpc>
            </a:pPr>
            <a:endParaRPr lang="en-CA" sz="1005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889500" y="3632200"/>
            <a:ext cx="2832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635000" algn="l"/>
                <a:tab pos="1282700" algn="l"/>
              </a:tabLst>
            </a:pPr>
            <a:r>
              <a:rPr lang="en-CA" sz="1005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1005" smtClean="0">
                <a:solidFill>
                  <a:srgbClr val="000000"/>
                </a:solidFill>
                <a:latin typeface="Arial"/>
                <a:cs typeface="Arial"/>
              </a:rPr>
              <a:t>	N</a:t>
            </a:r>
            <a:r>
              <a:rPr lang="en-CA" sz="1005" smtClean="0">
                <a:solidFill>
                  <a:srgbClr val="000000"/>
                </a:solidFill>
                <a:latin typeface="Arial"/>
                <a:cs typeface="Arial"/>
              </a:rPr>
              <a:t>	O</a:t>
            </a:r>
          </a:p>
          <a:p>
            <a:pPr>
              <a:lnSpc>
                <a:spcPts val="920"/>
              </a:lnSpc>
            </a:pPr>
            <a:endParaRPr lang="en-CA" sz="1005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854700" y="4165600"/>
            <a:ext cx="18669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5" smtClean="0">
                <a:solidFill>
                  <a:srgbClr val="000000"/>
                </a:solidFill>
                <a:latin typeface="Arial"/>
                <a:cs typeface="Arial"/>
              </a:rPr>
              <a:t>NH</a:t>
            </a:r>
          </a:p>
          <a:p>
            <a:pPr>
              <a:lnSpc>
                <a:spcPts val="1150"/>
              </a:lnSpc>
            </a:pPr>
            <a:endParaRPr lang="en-CA" sz="1005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302500" y="4495800"/>
            <a:ext cx="419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NH</a:t>
            </a:r>
            <a:r>
              <a:rPr lang="en-CA" sz="758" smtClean="0">
                <a:solidFill>
                  <a:srgbClr val="000000"/>
                </a:solidFill>
                <a:latin typeface="Arial"/>
                <a:cs typeface="Arial"/>
              </a:rPr>
              <a:t>	2</a:t>
            </a:r>
          </a:p>
          <a:p>
            <a:pPr>
              <a:lnSpc>
                <a:spcPts val="1150"/>
              </a:lnSpc>
            </a:pPr>
            <a:endParaRPr lang="en-CA" sz="758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972300" y="5067300"/>
            <a:ext cx="749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999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84800" y="5194300"/>
            <a:ext cx="2336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Uracile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84800" y="5410200"/>
            <a:ext cx="2336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(U)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302500" y="5664200"/>
            <a:ext cx="419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900"/>
              </a:lnSpc>
            </a:pPr>
            <a:endParaRPr lang="en-CA" sz="999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321300" y="5803900"/>
            <a:ext cx="240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Dans</a:t>
            </a:r>
          </a:p>
          <a:p>
            <a:pPr>
              <a:lnSpc>
                <a:spcPts val="18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21300" y="6057900"/>
            <a:ext cx="2400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14986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l’ARN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Adénine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835900" y="2324100"/>
            <a:ext cx="147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Purine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988300" y="4953000"/>
            <a:ext cx="1320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999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004300" y="5092700"/>
            <a:ext cx="304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HN</a:t>
            </a:r>
          </a:p>
          <a:p>
            <a:pPr>
              <a:lnSpc>
                <a:spcPts val="900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988300" y="5562600"/>
            <a:ext cx="1320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999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988300" y="5702300"/>
            <a:ext cx="13208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  <a:tabLst>
                <a:tab pos="635000" algn="l"/>
              </a:tabLst>
            </a:pPr>
            <a:r>
              <a:rPr lang="en-CA" sz="999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	H</a:t>
            </a:r>
            <a:r>
              <a:rPr lang="en-CA" sz="762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835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423400" y="4495800"/>
            <a:ext cx="571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1150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9423400" y="5638800"/>
            <a:ext cx="5715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121900" y="4953000"/>
            <a:ext cx="1955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121900" y="5562600"/>
            <a:ext cx="1955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</a:p>
          <a:p>
            <a:pPr>
              <a:lnSpc>
                <a:spcPts val="1150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0121900" y="5702300"/>
            <a:ext cx="1955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1004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</a:p>
          <a:p>
            <a:pPr>
              <a:lnSpc>
                <a:spcPts val="835"/>
              </a:lnSpc>
            </a:pPr>
            <a:endParaRPr lang="en-CA" sz="1004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067800" y="6121400"/>
            <a:ext cx="1587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Guanine (G)</a:t>
            </a:r>
          </a:p>
          <a:p>
            <a:pPr>
              <a:lnSpc>
                <a:spcPts val="1620"/>
              </a:lnSpc>
            </a:pPr>
          </a:p>
        </p:txBody>
      </p:sp>
      <p:sp>
        <p:nvSpPr>
          <p:cNvPr id="41" name="TextBox 41"/>
          <p:cNvSpPr txBox="1"/>
          <p:nvPr/>
        </p:nvSpPr>
        <p:spPr>
          <a:xfrm>
            <a:off x="6832600" y="6324600"/>
            <a:ext cx="63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(A)</a:t>
            </a:r>
          </a:p>
          <a:p>
            <a:pPr>
              <a:lnSpc>
                <a:spcPts val="1620"/>
              </a:lnSpc>
            </a:pPr>
          </a:p>
        </p:txBody>
      </p:sp>
      <p:sp>
        <p:nvSpPr>
          <p:cNvPr id="42" name="TextBox 4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260"/>
              </a:lnSpc>
            </a:pPr>
          </a:p>
        </p:txBody>
      </p:sp>
      <p:sp>
        <p:nvSpPr>
          <p:cNvPr id="43" name="TextBox 4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82800" y="444500"/>
            <a:ext cx="1010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Maturation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de l’ARN chez les eucaryotes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56400" y="1092200"/>
            <a:ext cx="5435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Introns = séquences non codantes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06600" y="228600"/>
            <a:ext cx="1018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TRADUCTION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596900"/>
            <a:ext cx="1033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Comment l’ordre des bases dans l’ARN</a:t>
            </a:r>
            <a:r>
              <a:rPr lang="en-CA" sz="1068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 peut-il spécifier l’ordre des aa dans une protéine ?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939800"/>
            <a:ext cx="2730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Problème résolu en 1966  :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5740400" y="939800"/>
            <a:ext cx="2120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CODE GENETIQUE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289300" y="1473200"/>
            <a:ext cx="8902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469900" algn="l"/>
              </a:tabLst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 CODE GENETIQUE établit la CORRESPONDANCE entre les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	TRIPLETS NUCLEOTIDIQUES du m-ARN = CODONS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81600" y="1968500"/>
            <a:ext cx="7010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et les ACIDES AMINES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30400" y="25654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4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bases nucléotidiques possibles : A ; C ; G ; U </a:t>
            </a: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4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= 64 codons pour 20 aa </a:t>
            </a: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code dégénéré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30400" y="40513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Universalité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30400" y="43307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du code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0400" y="45974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chez tous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30400" y="48768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les E.V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82800" y="304800"/>
            <a:ext cx="1010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Code génétique = équivalent d’un dictionnaire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37200" y="1231900"/>
            <a:ext cx="6654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conversion d’une séquence nucléotidique 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l’ARN</a:t>
            </a:r>
            <a:r>
              <a:rPr lang="en-CA" sz="1070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en un ordre d’aa dans une protéine se fait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au niveau des RIBOSOMES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45100" y="2921000"/>
            <a:ext cx="6946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2 sous-unités inégales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24600" y="5702300"/>
            <a:ext cx="586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Il existe 2 sites de liaison pour l’ARN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3810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Autre acteur important dans la traduction : </a:t>
            </a: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ARN</a:t>
            </a:r>
            <a:r>
              <a:rPr lang="en-CA" sz="1200" smtClean="0">
                <a:solidFill>
                  <a:srgbClr val="EC7C3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84900" y="1028700"/>
            <a:ext cx="6007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Site de liaison à un aa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16600" y="3111500"/>
            <a:ext cx="637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ANTICODON = séquence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16600" y="3352800"/>
            <a:ext cx="6375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particulière de nucléotides qui peut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se lier à un codon particulier d’ARN</a:t>
            </a:r>
            <a:r>
              <a:rPr lang="en-CA" sz="1068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08200" y="4546600"/>
            <a:ext cx="10083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2933700" algn="l"/>
              </a:tabLst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Chaque molécule d’ARN</a:t>
            </a:r>
            <a:r>
              <a:rPr lang="en-CA" sz="1200" smtClean="0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 fait correspondre un acide aminé spécifique à un</a:t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	codon particulier</a:t>
            </a:r>
          </a:p>
          <a:p>
            <a:pPr>
              <a:lnSpc>
                <a:spcPts val="210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791200" y="190500"/>
            <a:ext cx="640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Liaison peptidique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2900" y="3911600"/>
            <a:ext cx="1057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La traduction de l’information comprend trois phases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4483100"/>
            <a:ext cx="1057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l’initiation : amorçage correct (« au bon endroit ») de la synthèse.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4965700"/>
            <a:ext cx="10579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l’élongation : établissement spécifique de la séquence des A.A. à incorporer c.à.d. construction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de la structure 1 aire de la protéine.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5702300"/>
            <a:ext cx="10579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La terminaison de la synthèse polypeptique et la libération de la protéine.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3048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Initiation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854200" y="3048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Elongation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0" y="13081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Reconnaissance du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codon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0" y="2400300"/>
            <a:ext cx="406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Formation d’une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0" y="2641600"/>
            <a:ext cx="4064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liaison peptidique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1800" y="3975100"/>
            <a:ext cx="414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Translocation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3048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Terminaison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39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27100" y="165100"/>
            <a:ext cx="1126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Comment les traits génétiques sont hérités?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3000" y="558800"/>
            <a:ext cx="11049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184400" algn="l"/>
              </a:tabLst>
            </a:pP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MENDEL a montré que des « facteurs » héréditaires (appelés maintenant gènes) présents dans les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	cellules sont responsables des traits d’un organisme.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08300" y="1054100"/>
            <a:ext cx="9283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FF0000"/>
                </a:solidFill>
                <a:latin typeface="Comic Sans MS"/>
                <a:cs typeface="Comic Sans MS"/>
              </a:rPr>
              <a:t>Ces facteurs se comportent comme des unités indépendantes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35200" y="1409700"/>
            <a:ext cx="9956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Expérience de Mendel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46300" y="1663700"/>
            <a:ext cx="10045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2930">
              <a:lnSpc>
                <a:spcPts val="2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Etude des </a:t>
            </a: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caractères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héréditaires = trait d’un organisme (taille, couleur,…)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Hybridation (croisement entre 2 variétés) de petits pois</a:t>
            </a:r>
          </a:p>
          <a:p>
            <a:pPr>
              <a:lnSpc>
                <a:spcPts val="2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56400" y="3759200"/>
            <a:ext cx="5435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ère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génération a été autofécondée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16700" y="5130800"/>
            <a:ext cx="557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 caractère des fleurs blanches est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16700" y="5372100"/>
            <a:ext cx="557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réapparu à 25%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22300" y="317500"/>
            <a:ext cx="11569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Comparaison eucaryotes - procaryotes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965200"/>
            <a:ext cx="1148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Mécanisme fondamentalement semblable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47800"/>
            <a:ext cx="11480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caractéristiques propres à la cellule eucaryote résumées ci-après témoignent de la suprématie de ses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équipements par rapport à la cellule bactérienne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298700"/>
            <a:ext cx="1116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vrai noyau → chromosomes dans le noyau et ribosomes dans le cytoplasme sont séparés par les enveloppes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540000"/>
            <a:ext cx="1116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nucléaires.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781300"/>
            <a:ext cx="1116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génome plus important et plus structuré.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022600"/>
            <a:ext cx="11163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l’ADN des eucaryotes supérieurs est associé à des protéines basiques, les histones avec lesquelles il forme les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nucléosomes, unités structurales de la chromatine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962400"/>
            <a:ext cx="11480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les 2 étapes de transcription et traduction sont séparées dans le temps et dans l’espace.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structure plus complexe des m-ARN lesquels comprennent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699000"/>
            <a:ext cx="11480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8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Maturation du m-ARN qui consiste en l’élimination de séquences intermédiaires non exprimées (les introns) avant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épissage des exons, séquences exprimées.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435600"/>
            <a:ext cx="1148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Les ribosomes eucaryotes (80S) sont plus gros que leurs homologues bactériens (‘2 sous-unités : 60 S et 40 S).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40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3048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L’effet des mutations sur la synthèse des protéines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990600"/>
            <a:ext cx="11328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3 types principaux de mutations qui sont des changements </a:t>
            </a: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d’une seule paire de bases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dans la séquence d’ADN d’un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gène (</a:t>
            </a: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mutation ponctuelle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92800" y="2146300"/>
            <a:ext cx="6299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EC7C30"/>
                </a:solidFill>
                <a:latin typeface="Times New Roman"/>
                <a:cs typeface="Times New Roman"/>
              </a:rPr>
              <a:t>-</a:t>
            </a:r>
            <a:r>
              <a:rPr lang="en-CA" sz="1606" b="1" smtClean="0">
                <a:solidFill>
                  <a:srgbClr val="EC7C30"/>
                </a:solidFill>
                <a:latin typeface="Arial Bold"/>
                <a:cs typeface="Arial Bold"/>
              </a:rPr>
              <a:t>les substitutions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 : une base est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remplacée par une autre.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56400" y="2921000"/>
            <a:ext cx="5435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GGC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 GGU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  gly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gly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Silencieuse</a:t>
            </a:r>
          </a:p>
          <a:p>
            <a:pPr>
              <a:lnSpc>
                <a:spcPts val="3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32600" y="4152900"/>
            <a:ext cx="5359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1674" spc="-20" smtClean="0">
                <a:solidFill>
                  <a:srgbClr val="000000"/>
                </a:solidFill>
                <a:latin typeface="Arial"/>
                <a:cs typeface="Arial"/>
              </a:rPr>
              <a:t>GGC </a:t>
            </a:r>
            <a:r>
              <a:rPr lang="en-CA" sz="1674" spc="-2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20" smtClean="0">
                <a:solidFill>
                  <a:srgbClr val="000000"/>
                </a:solidFill>
                <a:latin typeface="Arial"/>
                <a:cs typeface="Arial"/>
              </a:rPr>
              <a:t> AGC </a:t>
            </a:r>
            <a:r>
              <a:rPr lang="en-CA" sz="1674" spc="-20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674" spc="-20" smtClean="0">
                <a:solidFill>
                  <a:srgbClr val="000000"/>
                </a:solidFill>
                <a:latin typeface="Arial"/>
                <a:cs typeface="Arial"/>
              </a:rPr>
              <a:t> gly </a:t>
            </a:r>
            <a:r>
              <a:rPr lang="en-CA" sz="1674" spc="-2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20" smtClean="0">
                <a:solidFill>
                  <a:srgbClr val="000000"/>
                </a:solidFill>
                <a:latin typeface="Arial"/>
                <a:cs typeface="Arial"/>
              </a:rPr>
              <a:t> ser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pc="-20" smtClean="0">
                <a:solidFill>
                  <a:srgbClr val="000000"/>
                </a:solidFill>
                <a:latin typeface="Arial"/>
                <a:cs typeface="Arial"/>
              </a:rPr>
              <a:t>Faux-sens</a:t>
            </a:r>
          </a:p>
          <a:p>
            <a:pPr>
              <a:lnSpc>
                <a:spcPts val="3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32600" y="5372100"/>
            <a:ext cx="5359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AAG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 UAG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 gly </a:t>
            </a:r>
            <a:r>
              <a:rPr lang="en-CA" sz="167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</a:t>
            </a: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 arrêt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pc="-10" smtClean="0">
                <a:solidFill>
                  <a:srgbClr val="000000"/>
                </a:solidFill>
                <a:latin typeface="Arial"/>
                <a:cs typeface="Arial"/>
              </a:rPr>
              <a:t>Non-sens</a:t>
            </a:r>
          </a:p>
          <a:p>
            <a:pPr>
              <a:lnSpc>
                <a:spcPts val="3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298700" y="711200"/>
            <a:ext cx="9893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EC7C30"/>
                </a:solidFill>
                <a:latin typeface="Times New Roman"/>
                <a:cs typeface="Times New Roman"/>
              </a:rPr>
              <a:t>-</a:t>
            </a:r>
            <a:r>
              <a:rPr lang="en-CA" sz="1606" b="1" smtClean="0">
                <a:solidFill>
                  <a:srgbClr val="EC7C30"/>
                </a:solidFill>
                <a:latin typeface="Arial Bold"/>
                <a:cs typeface="Arial Bold"/>
              </a:rPr>
              <a:t>Les insertions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 ou </a:t>
            </a:r>
            <a:r>
              <a:rPr lang="en-CA" sz="1606" b="1" smtClean="0">
                <a:solidFill>
                  <a:srgbClr val="EC7C30"/>
                </a:solidFill>
                <a:latin typeface="Arial Bold"/>
                <a:cs typeface="Arial Bold"/>
              </a:rPr>
              <a:t>les délétions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 : se produisent quand une base simple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est insérée ou supprimée d’une séquence d’ADN.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5194300"/>
            <a:ext cx="10109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Ce genre de mutations change l’identité de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plusieurs acides aminés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dans la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protéine codée et empêche généralement un fonctionnement correcte de la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82800" y="5689600"/>
            <a:ext cx="1010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protéine.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670300" y="2286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EC7C30"/>
                </a:solidFill>
                <a:latin typeface="Arial Bold"/>
                <a:cs typeface="Arial Bold"/>
              </a:rPr>
              <a:t>Chapitre 4 : microbiologie et biotechnologies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825500"/>
            <a:ext cx="1156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La microbiologie est la science des micro-organismes ou microbes c’est-à-dire un groupe conventionnel d’rtres vivants de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079500"/>
            <a:ext cx="1156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taille réduite (ne pouvant rtre observés directement par l’œil humain).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511300"/>
            <a:ext cx="1156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principales catégories de micro-organismes.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993900"/>
            <a:ext cx="1156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-les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procaryotes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(unicellulaires) : bactéries, algues bleues.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717800"/>
            <a:ext cx="1156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-Les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protistes de taille microscopique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(eucaryotes principalement unicellulaires) : algues, levures et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moisissures (micro-champignons), protozoaires.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695700"/>
            <a:ext cx="11569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Les </a:t>
            </a: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virus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, marginaux du monde vivant ; les plus simples d’entre eux sont des ensembles acellulaires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de nucléoprotéines.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" y="4343400"/>
            <a:ext cx="1127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grande diversité des micro-organismes.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" y="4559300"/>
            <a:ext cx="1127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Cette diversité se manifeste sur de nombreux points, dont :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" y="4991100"/>
            <a:ext cx="11734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 la 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structure cellulaire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éventuelle : procaryote ou eucaryote, assemblage acellulaire pour les virus.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200" y="5194300"/>
            <a:ext cx="254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749300" y="5194300"/>
            <a:ext cx="6146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l’</a:t>
            </a:r>
            <a:r>
              <a:rPr lang="en-CA" sz="1406" smtClean="0">
                <a:solidFill>
                  <a:srgbClr val="EC7C30"/>
                </a:solidFill>
                <a:latin typeface="Arial"/>
                <a:cs typeface="Arial"/>
              </a:rPr>
              <a:t>organisation biologique</a:t>
            </a: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 : principalement unicellulaire ; parfois pluricellulaire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57200" y="5410200"/>
            <a:ext cx="241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749300" y="5410200"/>
            <a:ext cx="2120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forme et la dimension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457200" y="5613400"/>
            <a:ext cx="317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749300" y="5613400"/>
            <a:ext cx="13970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le 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métabolisme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1143000" y="5829300"/>
            <a:ext cx="2768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les aérobies stricts (moisissures)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1143000" y="6045200"/>
            <a:ext cx="4394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es anaérobies stricts (bactéries du genre Clostridium)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1143000" y="6261100"/>
            <a:ext cx="37338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les aérobies facultatifs (levures industrielles).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914400" y="6477000"/>
            <a:ext cx="2286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le 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mode de reproduction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150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752600" y="152400"/>
            <a:ext cx="1043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PROCARYOTES</a:t>
            </a:r>
          </a:p>
          <a:p>
            <a:pPr>
              <a:lnSpc>
                <a:spcPts val="20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2044700"/>
            <a:ext cx="11633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LES BACTERIES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2311400"/>
            <a:ext cx="116332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Les êtres vivants les plus petits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Les plus nombreux</a:t>
            </a:r>
          </a:p>
          <a:p>
            <a:pPr>
              <a:lnSpc>
                <a:spcPts val="2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8800" y="31623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Les plus répandus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" y="35179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petite partie sont indésirables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800" y="38862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grande majorité essentielle à toute vie sur terre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" y="4419600"/>
            <a:ext cx="11633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caractéristiques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96200" y="4660900"/>
            <a:ext cx="449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25µm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8800" y="48641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-micro-organismes typiquement unicellulaires</a:t>
            </a:r>
          </a:p>
          <a:p>
            <a:pPr>
              <a:lnSpc>
                <a:spcPts val="14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58800" y="53086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-catégorie particulièrement diversifiée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58800" y="58039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diamètre moyen : 1 à 2 µm, mais en réalité, il y a une grande dispersion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58800" y="60452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Certaines bactéries photosynthétiques sont plus grandes que des levures ; les mycoplasmes sont plus petits que les grand virus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44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558800" y="6578600"/>
            <a:ext cx="11633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-Formes et groupements cellulaires très variables</a:t>
            </a:r>
          </a:p>
          <a:p>
            <a:pPr>
              <a:lnSpc>
                <a:spcPts val="14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971800" y="2006600"/>
            <a:ext cx="19685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95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Sphériques (cocci)</a:t>
            </a:r>
          </a:p>
          <a:p>
            <a:pPr>
              <a:lnSpc>
                <a:spcPts val="1895"/>
              </a:lnSpc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4889500" y="2044700"/>
            <a:ext cx="3746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Bâtonnet (Bacilles)  Spirales (spirilles)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587500" y="2387600"/>
            <a:ext cx="1060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Certaines espèces tendent à s’assembler en groupes de plusieurs cellules ou en colonies (agrégats de cellules)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51600" y="2921000"/>
            <a:ext cx="5740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Capsule =couche protectrice obtenue par sécrétion de substances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3073400"/>
            <a:ext cx="5854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La BACTERIE généralisée.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Croquis</a:t>
            </a:r>
          </a:p>
          <a:p>
            <a:pPr>
              <a:lnSpc>
                <a:spcPts val="16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51600" y="3149600"/>
            <a:ext cx="562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adhésives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51600" y="3632200"/>
            <a:ext cx="5626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Paroi cellulaire rigide (« cell wall ») : homologue fonctionnelle de la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paroi squelettique des végétaux dont elle diffère cependant par sa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composition chimique (protéines, lipides, polysaccharides).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51600" y="4445000"/>
            <a:ext cx="562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Ribosomes libres dans le cytoplasme (non fixés sur des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51600" y="4660900"/>
            <a:ext cx="562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membranes). Ces organites réalisent l’assemblage des protéines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51600" y="5080000"/>
            <a:ext cx="5626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Matériel génétique constitué par un chromosome localisé dans une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zone appelée nucléoïde ou procaryon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51600" y="5689600"/>
            <a:ext cx="562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Flagelles : organites simples de locomotion cellulaire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51600" y="5994400"/>
            <a:ext cx="5626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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Chez de nombreuses bactéries, on trouve des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plasmides, molécules circulaires d’ADN beaucoup plus</a:t>
            </a:r>
          </a:p>
          <a:p>
            <a:pPr>
              <a:lnSpc>
                <a:spcPts val="167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51600" y="6426200"/>
            <a:ext cx="562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petites que le chromosome.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26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854700" y="139700"/>
            <a:ext cx="633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EUCARYOTES</a:t>
            </a:r>
          </a:p>
          <a:p>
            <a:pPr>
              <a:lnSpc>
                <a:spcPts val="20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2222500"/>
            <a:ext cx="1162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LES PROTISTES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2578100"/>
            <a:ext cx="11315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Eucaryotes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6300" y="2768600"/>
            <a:ext cx="113157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51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16" spc="-10" smtClean="0">
                <a:solidFill>
                  <a:srgbClr val="000000"/>
                </a:solidFill>
                <a:latin typeface="Arial"/>
                <a:cs typeface="Arial"/>
              </a:rPr>
              <a:t>Organisme les plus diversifiés au point de vue morphologique et mode de vie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protozoaires = « premiers animaux »</a:t>
            </a:r>
          </a:p>
          <a:p>
            <a:pPr>
              <a:lnSpc>
                <a:spcPts val="35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3759200"/>
            <a:ext cx="11226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animaux unicellulaires, souvent mobiles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000500"/>
            <a:ext cx="11226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Ce groupe comprend des nuisibles pour l’homme, citons par exemple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4483100"/>
            <a:ext cx="11226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Trypanosoma gambiense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(zooflagellé), responsable de </a:t>
            </a: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la maladie du sommeil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transmise par la mouche tsé-tsé.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4965700"/>
            <a:ext cx="1122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Entamoeba histolytica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(rhizopode), agent de la </a:t>
            </a: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dysenterie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amibienne des pays tropicaux. Elle pénètre dans l’intestin, où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elle vit en parasite et y provoque des ulcères au moyen d’enzymes qui détruisent les tissus.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702300"/>
            <a:ext cx="1122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Plasmodium falciparum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(sporozaire) provoquant </a:t>
            </a: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la malaria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; un moustique (anopheles) sert d’agent transmetteur 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l’infection.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96900" y="254000"/>
            <a:ext cx="11595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LES MYCETES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546100"/>
            <a:ext cx="11595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Hétérotrophes, mais se nourrissent par absorption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(hydrolyse extérieure par enzyme)</a:t>
            </a:r>
          </a:p>
          <a:p>
            <a:pPr>
              <a:lnSpc>
                <a:spcPts val="2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843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Constituent l’un des plus importants groupes de décomposeurs.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1955800"/>
            <a:ext cx="11595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moisissures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197100"/>
            <a:ext cx="11595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ensemble très touffu et difficile à définir de microchampignons se développant en colonies filamenteuses souvent visibles à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l’œil nu d’aspect (pseudo-tissu) et d’odeur caractéristiques.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27051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- elles poussent à la surface du milieu et y réalisent un enchevêtrement de filaments (structure mycélienne).</a:t>
            </a:r>
          </a:p>
          <a:p>
            <a:pPr>
              <a:lnSpc>
                <a:spcPts val="1745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6900" y="29591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aérobies stricts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" y="32131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leur reproduction (sexuée ou asexuée) s’effectue par germination de spores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34544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Exemple : moisissure du genre penicillium produit naturellement le premier antibiotique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6900" y="3949700"/>
            <a:ext cx="11595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levures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6900" y="43561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unicellulaire , Relativement grandes par rapport à la majorité des bactéries : ϕmoyen : 5 µm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6900" y="47117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Aérobies facultatifs : en l’absence d’O</a:t>
            </a:r>
            <a:r>
              <a:rPr lang="en-CA" sz="1068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, elles fermentent (fermentation éthylique)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6900" y="50800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Reproduction principalement par bourgeonnement, plus rarement par division binaire ou par formation de spores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96900" y="54864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Présentent un très grand intérêt industriel.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82600" y="139700"/>
            <a:ext cx="1170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CA" sz="1802" smtClean="0">
                <a:solidFill>
                  <a:srgbClr val="FF0000"/>
                </a:solidFill>
                <a:latin typeface="Arial"/>
                <a:cs typeface="Arial"/>
              </a:rPr>
              <a:t>Les VIRUS</a:t>
            </a:r>
          </a:p>
          <a:p>
            <a:pPr>
              <a:lnSpc>
                <a:spcPts val="1935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4445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HISTOIRE de la VIROLOGIE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723900"/>
            <a:ext cx="1026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Virus de la mosaïque du tabac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VMT (de 1883 à 1935)</a:t>
            </a:r>
          </a:p>
          <a:p>
            <a:pPr>
              <a:lnSpc>
                <a:spcPts val="2070"/>
              </a:lnSpc>
            </a:pPr>
            <a:endParaRPr lang="en-CA" sz="167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54200" y="36322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CONSTITUTION BIOCHIMIQUE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4178300"/>
            <a:ext cx="1033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Virus = particule infectieuse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067300"/>
            <a:ext cx="11417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Les virus sont des édifices moléculaires comprenant au moins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549900"/>
            <a:ext cx="11417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-un acide nucléique (ADN ou ARN) servant de matériel génétique (génome très petit, max. 250 kB soit quelques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791200"/>
            <a:ext cx="11417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centaines de gènes) 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4700" y="6286500"/>
            <a:ext cx="11417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une enveloppe protéique appelée capside et constituée de sous-unités les capsomères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39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49300" y="177800"/>
            <a:ext cx="196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STRUCTURE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19400" y="165100"/>
            <a:ext cx="3556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Capside peut présenter une forme: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0" y="165100"/>
            <a:ext cx="5600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hélicoïdale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0" y="533400"/>
            <a:ext cx="5715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polyédrique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2900" y="2781300"/>
            <a:ext cx="5499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PARASITES INTRACELLULAIRES OBLIGATOIRES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5600" y="3302000"/>
            <a:ext cx="5486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ce ne sont pas des cellules, ils sont incapables de se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59800" y="3581400"/>
            <a:ext cx="3632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reproduire seuls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56400" y="3835400"/>
            <a:ext cx="54356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15367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Le métabolisme de la cellule-hôte est détourné pour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assurer la réplication.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49276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Ne possèdent ni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6900" y="51816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source d’énergie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6900" y="54229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ni ribosomes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6900" y="56896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leurs équipements enzymatiques sont rudimentaires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49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60400" y="279400"/>
            <a:ext cx="1153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Théorie de l’hérédité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647700"/>
            <a:ext cx="1153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Hypothèse : - un grand nombre de caractères sont déterminés par des </a:t>
            </a:r>
            <a:r>
              <a:rPr lang="en-CA" sz="1598" smtClean="0">
                <a:solidFill>
                  <a:srgbClr val="FF0000"/>
                </a:solidFill>
                <a:latin typeface="Comic Sans MS"/>
                <a:cs typeface="Comic Sans MS"/>
              </a:rPr>
              <a:t>gènes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43100" y="1003300"/>
            <a:ext cx="1024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les </a:t>
            </a: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gènes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se comportent comme des unités séparées, ou particules.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43100" y="1371600"/>
            <a:ext cx="1024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- situés sur les chromosomes et présentent l’unité fonctionnelle fondamentale de l’hérédité.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17653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Résumé: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1336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EC7C30"/>
                </a:solidFill>
                <a:latin typeface="Comic Sans MS"/>
                <a:cs typeface="Comic Sans MS"/>
              </a:rPr>
              <a:t>Des versions alternatives des gènes induisent les variations des caractères hérités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2451100"/>
            <a:ext cx="11074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Ex: les petits pois ont une version d’un certain gène qui produit des fleurs violettes et une version différente du mrme gène qui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donne des fleurs blanches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29845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ALLELES = versions alternatives d’un gène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33147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Comic Sans MS"/>
                <a:cs typeface="Comic Sans MS"/>
              </a:rPr>
              <a:t>les différents allèles d’un gène sont identifiés par une lettre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40005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Un descendant hérite d’une copie du gène de chaque parent.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17600" y="43180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Raisonnement suivi par Mendel: pour qu’il y ait réapparition de FB dans F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, les plants F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doivent avoir eu 2 copies du gène de couleur.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7600" y="46355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En effet, 2 copies de chaque gène sont reconstituées quand deux gamètes, un mkle et une femelle s’assemblent pour former un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17600" y="4851400"/>
            <a:ext cx="11074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zygote.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84200" y="139700"/>
            <a:ext cx="11607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LES BACTERIOPHAGES ET LEUR REPRODUCTION</a:t>
            </a:r>
          </a:p>
          <a:p>
            <a:pPr>
              <a:lnSpc>
                <a:spcPts val="181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56200" y="469900"/>
            <a:ext cx="7035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8" b="1" smtClean="0">
                <a:solidFill>
                  <a:srgbClr val="313131"/>
                </a:solidFill>
                <a:latin typeface="Arial Bold"/>
                <a:cs typeface="Arial Bold"/>
              </a:rPr>
              <a:t>1. L</a:t>
            </a:r>
            <a:r>
              <a:rPr lang="en-CA" sz="1608" b="1" smtClean="0">
                <a:solidFill>
                  <a:srgbClr val="000000"/>
                </a:solidFill>
                <a:latin typeface="Arial Bold"/>
                <a:cs typeface="Arial Bold"/>
              </a:rPr>
              <a:t>’adsorption</a:t>
            </a:r>
            <a:r>
              <a:rPr lang="en-CA" sz="1598" smtClean="0">
                <a:solidFill>
                  <a:srgbClr val="313131"/>
                </a:solidFill>
                <a:latin typeface="Arial"/>
                <a:cs typeface="Arial"/>
              </a:rPr>
              <a:t> : liaison d’une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protéine</a:t>
            </a:r>
            <a:r>
              <a:rPr lang="en-CA" sz="1598" smtClean="0">
                <a:solidFill>
                  <a:srgbClr val="313131"/>
                </a:solidFill>
                <a:latin typeface="Arial"/>
                <a:cs typeface="Arial"/>
              </a:rPr>
              <a:t> virale à un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récepteur 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membrane cellulaire.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56200" y="1206500"/>
            <a:ext cx="7035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313131"/>
                </a:solidFill>
                <a:latin typeface="Arial Bold"/>
                <a:cs typeface="Arial Bold"/>
              </a:rPr>
              <a:t>2. La pénétration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 : selon les virus, il existe plusieurs mécanismes de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56200" y="1447800"/>
            <a:ext cx="7035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pénétration du virus à l’intérieur de la cellule. Chez les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bactériophages, seul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 génome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 viral pénètre dans la cellule bactérienne.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56200" y="2171700"/>
            <a:ext cx="7035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lang="en-CA" sz="1606" b="1" smtClean="0">
                <a:solidFill>
                  <a:srgbClr val="313131"/>
                </a:solidFill>
                <a:latin typeface="Arial Bold"/>
                <a:cs typeface="Arial Bold"/>
              </a:rPr>
              <a:t>3.La décapsidation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 libération de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l’acide nucléique qui est enveloppé dans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une capside protéique. Selon les virus, la décapsidation peut avoir lieu dans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le cytoplasme ou dans le noyau.</a:t>
            </a:r>
          </a:p>
          <a:p>
            <a:pPr>
              <a:lnSpc>
                <a:spcPts val="195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56200" y="3149600"/>
            <a:ext cx="7035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en-CA" sz="1608" b="1" smtClean="0">
                <a:solidFill>
                  <a:srgbClr val="313131"/>
                </a:solidFill>
                <a:latin typeface="Arial Bold"/>
                <a:cs typeface="Arial Bold"/>
              </a:rPr>
              <a:t>4.La réplication ou multiplication virale</a:t>
            </a:r>
            <a:r>
              <a:rPr lang="en-CA" sz="1598" smtClean="0">
                <a:solidFill>
                  <a:srgbClr val="313131"/>
                </a:solidFill>
                <a:latin typeface="Arial"/>
                <a:cs typeface="Arial"/>
              </a:rPr>
              <a:t>: lors de cette 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phase, il y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 réplication du génome, expression du génome sous forme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d’ARNm (transcription) et traduction des ARNm en protéines par la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machinerie cellulaire.</a:t>
            </a:r>
          </a:p>
          <a:p>
            <a:pPr>
              <a:lnSpc>
                <a:spcPts val="193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56200" y="4368800"/>
            <a:ext cx="7035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6" b="1" smtClean="0">
                <a:solidFill>
                  <a:srgbClr val="313131"/>
                </a:solidFill>
                <a:latin typeface="Arial Bold"/>
                <a:cs typeface="Arial Bold"/>
              </a:rPr>
              <a:t>5.L'assemblage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 (phase de maturation) : il y a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assemblage et maturation des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virus dans les cellules infectées. Il y a encapsidation du génome. Les virus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56200" y="4864100"/>
            <a:ext cx="7035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enveloppés acquièrent leur enveloppe par bourgeonnement, au détriment 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la membrane plasmique ou de la membrane nucléaire de 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la cellule-hôte.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56200" y="5588000"/>
            <a:ext cx="7035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606" b="1" smtClean="0">
                <a:solidFill>
                  <a:srgbClr val="313131"/>
                </a:solidFill>
                <a:latin typeface="Arial Bold"/>
                <a:cs typeface="Arial Bold"/>
              </a:rPr>
              <a:t>6.La libération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 : les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virions reconstitués </a:t>
            </a:r>
            <a:r>
              <a:rPr lang="en-CA" sz="1596" smtClean="0">
                <a:solidFill>
                  <a:srgbClr val="313131"/>
                </a:solidFill>
                <a:latin typeface="Arial"/>
                <a:cs typeface="Arial"/>
              </a:rPr>
              <a:t>sont libérés à l’extérieur de la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313131"/>
                </a:solidFill>
                <a:latin typeface="Arial"/>
                <a:cs typeface="Arial"/>
              </a:rPr>
              <a:t>cellule.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2600" y="62103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Chaque sorte de virus possède une gamme limitée de </a:t>
            </a:r>
            <a:r>
              <a:rPr lang="en-CA" sz="1596" smtClean="0">
                <a:solidFill>
                  <a:srgbClr val="006FC0"/>
                </a:solidFill>
                <a:latin typeface="Arial"/>
                <a:cs typeface="Arial"/>
              </a:rPr>
              <a:t>cellules hôtes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 = spectre d’hôtes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50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82600" y="6616700"/>
            <a:ext cx="11709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Corrélation « clé-serrure »</a:t>
            </a:r>
          </a:p>
          <a:p>
            <a:pPr>
              <a:lnSpc>
                <a:spcPts val="14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632200" y="279400"/>
            <a:ext cx="855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OBJETS et DISCIPLINES des BIOTECHNOLOGIES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838200"/>
            <a:ext cx="1153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E79209"/>
                </a:solidFill>
                <a:latin typeface="Comic Sans MS"/>
                <a:cs typeface="Comic Sans MS"/>
              </a:rPr>
              <a:t>Définition formelle </a:t>
            </a:r>
            <a:r>
              <a:rPr lang="en-CA" sz="1596" smtClean="0">
                <a:solidFill>
                  <a:srgbClr val="00AFEF"/>
                </a:solidFill>
                <a:latin typeface="Comic Sans MS"/>
                <a:cs typeface="Comic Sans MS"/>
              </a:rPr>
              <a:t>: ensemble des </a:t>
            </a:r>
            <a:r>
              <a:rPr lang="en-CA" sz="1606" b="1" smtClean="0">
                <a:solidFill>
                  <a:srgbClr val="00AFEF"/>
                </a:solidFill>
                <a:latin typeface="Comic Sans MS Bold"/>
                <a:cs typeface="Comic Sans MS Bold"/>
              </a:rPr>
              <a:t>méthodes </a:t>
            </a:r>
            <a:r>
              <a:rPr lang="en-CA" sz="1596" smtClean="0">
                <a:solidFill>
                  <a:srgbClr val="00AFEF"/>
                </a:solidFill>
                <a:latin typeface="Comic Sans MS"/>
                <a:cs typeface="Comic Sans MS"/>
              </a:rPr>
              <a:t>et des </a:t>
            </a:r>
            <a:r>
              <a:rPr lang="en-CA" sz="1606" b="1" smtClean="0">
                <a:solidFill>
                  <a:srgbClr val="00AFEF"/>
                </a:solidFill>
                <a:latin typeface="Comic Sans MS Bold"/>
                <a:cs typeface="Comic Sans MS Bold"/>
              </a:rPr>
              <a:t>techniques </a:t>
            </a:r>
            <a:r>
              <a:rPr lang="en-CA" sz="1596" smtClean="0">
                <a:solidFill>
                  <a:srgbClr val="00AFEF"/>
                </a:solidFill>
                <a:latin typeface="Comic Sans MS"/>
                <a:cs typeface="Comic Sans MS"/>
              </a:rPr>
              <a:t>qui utilisent comme outils des </a:t>
            </a:r>
            <a:r>
              <a:rPr lang="en-CA" sz="1606" b="1" smtClean="0">
                <a:solidFill>
                  <a:srgbClr val="00AFEF"/>
                </a:solidFill>
                <a:latin typeface="Comic Sans MS Bold"/>
                <a:cs typeface="Comic Sans MS Bold"/>
              </a:rPr>
              <a:t>organismes vivants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1079500"/>
            <a:ext cx="11531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AFEF"/>
                </a:solidFill>
                <a:latin typeface="Comic Sans MS"/>
                <a:cs typeface="Comic Sans MS"/>
              </a:rPr>
              <a:t>(cellules animales et végétales, microorganismes…) ou des parties de ceux-ci (gènes, enzymes, …) pour des applications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AFEF"/>
                </a:solidFill>
                <a:latin typeface="Comic Sans MS"/>
                <a:cs typeface="Comic Sans MS"/>
              </a:rPr>
              <a:t>environnementales, agro-alimentaires ou biomédicales »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23622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Calibri"/>
                <a:cs typeface="Calibri"/>
              </a:rPr>
              <a:t>Domaines d’activité :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26416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419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	groalimentaire (fermentation alcoolique, lactique, émulsifiants, additifs,͙)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29083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Production d’énergie (éthanol, méthane, hydrogène,͙)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1877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Environnement (épuration biologique de l’eau, extraction de minerais, biolixiviation,͙)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34544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Production de solvants et biomatériaux (acétone, butanol, polymères,͙)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37338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419100" algn="l"/>
              </a:tabLst>
            </a:pPr>
            <a:r>
              <a:rPr lang="en-CA" sz="1802" smtClean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lang="en-CA" sz="1802" smtClean="0">
                <a:solidFill>
                  <a:srgbClr val="000000"/>
                </a:solidFill>
                <a:latin typeface="Calibri"/>
                <a:cs typeface="Calibri"/>
              </a:rPr>
              <a:t>	griculture (OGM, herbicides, insecticides,͙)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0400" y="40132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Industrie pharmaceutique (antibiotique, vitamines, hormones de croissances, insuline, vaccins ͙)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0400" y="51054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Calibri"/>
                <a:cs typeface="Calibri"/>
              </a:rPr>
              <a:t>Intérêts de l’utilisation des microorganismes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0400" y="53848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Coût plus faible que les procédés par voies chimiques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0400" y="56515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Spécificité de la réaction et stéréospécificité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400" y="5930900"/>
            <a:ext cx="1153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Sécurité accrue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98500" y="381000"/>
            <a:ext cx="11493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151313"/>
                </a:solidFill>
                <a:latin typeface="Comic Sans MS"/>
                <a:cs typeface="Comic Sans MS"/>
              </a:rPr>
              <a:t>Les différents domaines d’application sont respectivement symbolisés par une </a:t>
            </a:r>
            <a:r>
              <a:rPr lang="en-CA" sz="1812" b="1" smtClean="0">
                <a:solidFill>
                  <a:srgbClr val="151313"/>
                </a:solidFill>
                <a:latin typeface="Comic Sans MS Bold"/>
                <a:cs typeface="Comic Sans MS Bold"/>
              </a:rPr>
              <a:t>couleur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5300" y="6197600"/>
            <a:ext cx="11696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FF33CC"/>
                </a:solidFill>
                <a:latin typeface="Calibri"/>
                <a:cs typeface="Calibri"/>
              </a:rPr>
              <a:t>Le GENIE GENETIQUE </a:t>
            </a:r>
            <a:r>
              <a:rPr lang="en-CA" sz="1403" smtClean="0">
                <a:solidFill>
                  <a:srgbClr val="000000"/>
                </a:solidFill>
                <a:latin typeface="Calibri"/>
                <a:cs typeface="Calibri"/>
              </a:rPr>
              <a:t>recouvre un ensemble de techniques scientifiques de recombinaison artificielle de matériaux génétiques provenant d’organismes vivants.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43000" y="304800"/>
            <a:ext cx="1104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C00000"/>
                </a:solidFill>
                <a:latin typeface="Segoe UI Bold"/>
                <a:cs typeface="Segoe UI Bold"/>
              </a:rPr>
              <a:t>L</a:t>
            </a:r>
            <a:r>
              <a:rPr lang="en-CA" sz="1812" b="1" smtClean="0">
                <a:solidFill>
                  <a:srgbClr val="F4F4F4"/>
                </a:solidFill>
                <a:latin typeface="Segoe UI Bold"/>
                <a:cs typeface="Segoe UI Bold"/>
              </a:rPr>
              <a:t> biotechnologie blanche</a:t>
            </a:r>
            <a:r>
              <a:rPr lang="en-CA" sz="1812" b="1" smtClean="0">
                <a:solidFill>
                  <a:srgbClr val="C00000"/>
                </a:solidFill>
                <a:latin typeface="Segoe UI Bold"/>
                <a:cs typeface="Segoe UI Bold"/>
              </a:rPr>
              <a:t> ou industrielle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537700" y="1739900"/>
            <a:ext cx="265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FFFF"/>
                </a:solidFill>
                <a:latin typeface="Calibri"/>
                <a:cs typeface="Calibri"/>
              </a:rPr>
              <a:t>Substances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36100" y="2019300"/>
            <a:ext cx="275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biochimiques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2425700"/>
            <a:ext cx="337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FFFFFF"/>
                </a:solidFill>
                <a:latin typeface="Calibri"/>
                <a:cs typeface="Calibri"/>
              </a:rPr>
              <a:t>Produits (ou sous-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7200" y="2692400"/>
            <a:ext cx="3098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produits) de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l’agriculture</a:t>
            </a:r>
          </a:p>
          <a:p>
            <a:pPr>
              <a:lnSpc>
                <a:spcPts val="21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40300" y="2552700"/>
            <a:ext cx="43561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Sucres ou protéines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	(enzymes)</a:t>
            </a:r>
          </a:p>
          <a:p>
            <a:pPr>
              <a:lnSpc>
                <a:spcPts val="21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36100" y="2679700"/>
            <a:ext cx="264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biomatériaux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0700" y="3492500"/>
            <a:ext cx="2667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biocarburants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067300"/>
            <a:ext cx="115697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5"/>
              </a:lnSpc>
            </a:pP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La biotechnologie industrielle est l’application de biotechnologies en vue de produire durablement des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substances chimiques, </a:t>
            </a:r>
            <a:r>
              <a:rPr lang="en-CA" sz="1810" b="1" smtClean="0">
                <a:solidFill>
                  <a:srgbClr val="9A0000"/>
                </a:solidFill>
                <a:latin typeface="Arial Bold Italic"/>
                <a:cs typeface="Arial Bold Italic"/>
              </a:rPr>
              <a:t>biochimiques, </a:t>
            </a: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et des produits de </a:t>
            </a:r>
            <a:r>
              <a:rPr lang="en-CA" sz="1810" b="1" smtClean="0">
                <a:solidFill>
                  <a:srgbClr val="9A0000"/>
                </a:solidFill>
                <a:latin typeface="Arial Bold Italic"/>
                <a:cs typeface="Arial Bold Italic"/>
              </a:rPr>
              <a:t>bioénergie </a:t>
            </a: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à </a:t>
            </a:r>
            <a:r>
              <a:rPr lang="en-CA" sz="1810" b="1" smtClean="0">
                <a:solidFill>
                  <a:srgbClr val="9A0000"/>
                </a:solidFill>
                <a:latin typeface="Arial Bold Italic"/>
                <a:cs typeface="Arial Bold Italic"/>
              </a:rPr>
              <a:t>l’échelle industrielle </a:t>
            </a: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par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l’utilisation de la </a:t>
            </a:r>
            <a:r>
              <a:rPr lang="en-CA" sz="1810" b="1" smtClean="0">
                <a:solidFill>
                  <a:srgbClr val="9A0000"/>
                </a:solidFill>
                <a:latin typeface="Arial Bold Italic"/>
                <a:cs typeface="Arial Bold Italic"/>
              </a:rPr>
              <a:t>biomasse </a:t>
            </a:r>
            <a:r>
              <a:rPr lang="en-CA" sz="1810" b="1" smtClean="0">
                <a:solidFill>
                  <a:srgbClr val="9A0000"/>
                </a:solidFill>
                <a:latin typeface="Arial Bold"/>
                <a:cs typeface="Arial Bold"/>
              </a:rPr>
              <a:t>comme matière première renouvelable; ces transformations sont réalisées </a:t>
            </a:r>
            <a:r>
              <a:rPr lang="en-CA" sz="1810" b="1" smtClean="0">
                <a:solidFill>
                  <a:srgbClr val="9A0000"/>
                </a:solidFill>
                <a:latin typeface="Arial Bold Italic"/>
                <a:cs typeface="Arial Bold Italic"/>
              </a:rPr>
              <a:t>à</a:t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812" b="1" smtClean="0">
                <a:solidFill>
                  <a:srgbClr val="9A0000"/>
                </a:solidFill>
                <a:latin typeface="Arial Bold Italic"/>
                <a:cs typeface="Arial Bold Italic"/>
              </a:rPr>
              <a:t>l’aide de systèmes biologiques </a:t>
            </a:r>
            <a:r>
              <a:rPr lang="en-CA" sz="1812" b="1" smtClean="0">
                <a:solidFill>
                  <a:srgbClr val="9A0000"/>
                </a:solidFill>
                <a:latin typeface="Arial Bold"/>
                <a:cs typeface="Arial Bold"/>
              </a:rPr>
              <a:t>comme alternative aux procédés chimiques classiques.</a:t>
            </a:r>
          </a:p>
          <a:p>
            <a:pPr>
              <a:lnSpc>
                <a:spcPts val="2165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20700" y="279400"/>
            <a:ext cx="11671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C00000"/>
                </a:solidFill>
                <a:latin typeface="Arial"/>
                <a:cs typeface="Arial"/>
              </a:rPr>
              <a:t>Contexte actuel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800100"/>
            <a:ext cx="11582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162300" algn="l"/>
              </a:tabLst>
            </a:pPr>
            <a:r>
              <a:rPr lang="en-CA" sz="1810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Les faits </a:t>
            </a: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: envolée des prix des produits pétroliers ces dernières années source d’énergie et matière</a:t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802" smtClean="0">
                <a:solidFill>
                  <a:srgbClr val="000000"/>
                </a:solidFill>
                <a:latin typeface="Comic Sans MS"/>
                <a:cs typeface="Comic Sans MS"/>
              </a:rPr>
              <a:t>	première de nombreux produits chimiques</a:t>
            </a:r>
          </a:p>
          <a:p>
            <a:pPr>
              <a:lnSpc>
                <a:spcPts val="220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71800" y="1638300"/>
            <a:ext cx="922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Problématique </a:t>
            </a: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: ressources limitées et impact écologique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81200" y="2184400"/>
            <a:ext cx="1021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mic Sans MS Bold"/>
                <a:cs typeface="Comic Sans MS Bold"/>
              </a:rPr>
              <a:t>Solutions: </a:t>
            </a:r>
            <a:r>
              <a:rPr lang="en-CA" sz="1800" smtClean="0">
                <a:solidFill>
                  <a:srgbClr val="000000"/>
                </a:solidFill>
                <a:latin typeface="Comic Sans MS"/>
                <a:cs typeface="Comic Sans MS"/>
              </a:rPr>
              <a:t>recherche d’alternatives durables au travers les biotechnologies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768600"/>
            <a:ext cx="11569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C00000"/>
                </a:solidFill>
                <a:latin typeface="Calibri"/>
                <a:cs typeface="Calibri"/>
              </a:rPr>
              <a:t>La biotechnologie blanche vise des procédés plus propres, qui génèrent moins de déchets et nécessitent moins d’énergie.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29000" y="3441700"/>
            <a:ext cx="8763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1500" y="4076700"/>
            <a:ext cx="1162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alibri"/>
                <a:cs typeface="Calibri"/>
              </a:rPr>
              <a:t>Tente de créer un équilibr  harmonieux entr  le développement économique,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4356100"/>
            <a:ext cx="1162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le maintien des écosystèmes et l’amélioration de la qualité de vie.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1500" y="4635500"/>
            <a:ext cx="11620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S’inscrit dans le cadre du développement durable; </a:t>
            </a:r>
            <a:r>
              <a:rPr lang="en-CA" sz="1800" smtClean="0">
                <a:solidFill>
                  <a:srgbClr val="000000"/>
                </a:solidFill>
                <a:latin typeface="Calibri Italic"/>
                <a:cs typeface="Calibri Italic"/>
              </a:rPr>
              <a:t>satisfaire les besoins du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1500" y="4889500"/>
            <a:ext cx="11620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alibri Italic"/>
                <a:cs typeface="Calibri Italic"/>
              </a:rPr>
              <a:t>présent sans compromettre la capacité des générations futures de répondre à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alibri Italic"/>
                <a:cs typeface="Calibri Italic"/>
              </a:rPr>
              <a:t>leurs propres besoins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5930900"/>
            <a:ext cx="129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FFFFFF"/>
                </a:solidFill>
                <a:latin typeface="Calibri"/>
                <a:cs typeface="Calibri"/>
              </a:rPr>
              <a:t>personnes</a:t>
            </a:r>
          </a:p>
          <a:p>
            <a:pPr>
              <a:lnSpc>
                <a:spcPts val="207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6108700" y="5969000"/>
            <a:ext cx="1041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Calibri"/>
                <a:cs typeface="Calibri"/>
              </a:rPr>
              <a:t>planète</a:t>
            </a:r>
          </a:p>
          <a:p>
            <a:pPr>
              <a:lnSpc>
                <a:spcPts val="2070"/>
              </a:lnSpc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33400" y="254000"/>
            <a:ext cx="11658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EC7C30"/>
                </a:solidFill>
                <a:latin typeface="Arial"/>
                <a:cs typeface="Arial"/>
              </a:rPr>
              <a:t>Fermentation et biocatalyse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660400"/>
            <a:ext cx="11595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Les principales opérations biotechnologiques sont la </a:t>
            </a:r>
            <a:r>
              <a:rPr lang="en-CA" sz="1596" smtClean="0">
                <a:solidFill>
                  <a:srgbClr val="FF0000"/>
                </a:solidFill>
                <a:latin typeface="Calibri"/>
                <a:cs typeface="Calibri"/>
              </a:rPr>
              <a:t>fermentation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et la </a:t>
            </a:r>
            <a:r>
              <a:rPr lang="en-CA" sz="1596" smtClean="0">
                <a:solidFill>
                  <a:srgbClr val="FF0000"/>
                </a:solidFill>
                <a:latin typeface="Calibri"/>
                <a:cs typeface="Calibri"/>
              </a:rPr>
              <a:t>biocatalyse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suivies de l’extraction et la purification du produit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19100" y="1041400"/>
            <a:ext cx="11772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EC7C30"/>
                </a:solidFill>
                <a:latin typeface="Arial"/>
                <a:cs typeface="Arial"/>
              </a:rPr>
              <a:t>1) identifier ou de créer un micro-organisme qui effectue le processus désiré de la façon la plus efficace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1397000"/>
            <a:ext cx="264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MICROORGANISMES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17900" y="1397000"/>
            <a:ext cx="8559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procaryotes : bactéries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17900" y="1612900"/>
            <a:ext cx="8674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eucaryotes : levures, moisissures</a:t>
            </a:r>
          </a:p>
          <a:p>
            <a:pPr>
              <a:lnSpc>
                <a:spcPts val="1610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17900" y="1828800"/>
            <a:ext cx="8674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Acellulaires : virus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2070100"/>
            <a:ext cx="11417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Cellules animales ou végétales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ENZYMES</a:t>
            </a:r>
          </a:p>
          <a:p>
            <a:pPr>
              <a:lnSpc>
                <a:spcPts val="33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111500"/>
            <a:ext cx="11658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2) Exploitation des microorganismes : transformation biologique de la matière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505200"/>
            <a:ext cx="11658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FF0000"/>
                </a:solidFill>
                <a:latin typeface="Arial"/>
                <a:cs typeface="Arial"/>
              </a:rPr>
              <a:t>BIOCONVERSION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708400"/>
            <a:ext cx="11658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Changements mineurs qui sont introduits dans des molécules par des microorganismes en repos ou des enzymes qui agissent donc comme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des </a:t>
            </a:r>
            <a:r>
              <a:rPr lang="en-CA" sz="1403" smtClean="0">
                <a:solidFill>
                  <a:srgbClr val="FF0000"/>
                </a:solidFill>
                <a:latin typeface="Arial"/>
                <a:cs typeface="Arial"/>
              </a:rPr>
              <a:t>biocatalyseurs.</a:t>
            </a:r>
          </a:p>
          <a:p>
            <a:pPr>
              <a:lnSpc>
                <a:spcPts val="16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7600" y="4800600"/>
            <a:ext cx="1107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CONCEPT DE L’USINE CELLUL  IRE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33100" y="6527800"/>
            <a:ext cx="444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098800" y="266700"/>
            <a:ext cx="9093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Exemples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98800" y="6985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-  Industrie </a:t>
            </a:r>
            <a:r>
              <a:rPr lang="en-CA" sz="1598" smtClean="0">
                <a:solidFill>
                  <a:srgbClr val="5B9BD4"/>
                </a:solidFill>
                <a:latin typeface="Arial"/>
                <a:cs typeface="Arial"/>
              </a:rPr>
              <a:t>chimique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0" y="723900"/>
            <a:ext cx="6235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Usage de la biocatalyse pour produire des nouveaux composés, réduire les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2000" y="927100"/>
            <a:ext cx="6350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sous-produits et améliorer la pureté. (bioconversion de stéroïdes, la production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d’une large gamme d’antibiotiques, d’acides organiques, d’intermédiaires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métaboliques)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98800" y="1854200"/>
            <a:ext cx="2679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 Industrie du </a:t>
            </a:r>
            <a:r>
              <a:rPr lang="en-CA" sz="1596" smtClean="0">
                <a:solidFill>
                  <a:srgbClr val="5B9BD4"/>
                </a:solidFill>
                <a:latin typeface="Arial"/>
                <a:cs typeface="Arial"/>
              </a:rPr>
              <a:t>papier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80100" y="1879600"/>
            <a:ext cx="6197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Amélioration des procédés de fabrication incluant l’usage d’enzymes en vue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0" y="2095500"/>
            <a:ext cx="6350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de réduire l’utilisation d’agents blanchissants agressifs.</a:t>
            </a:r>
          </a:p>
          <a:p>
            <a:pPr>
              <a:lnSpc>
                <a:spcPts val="158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98800" y="25273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 Industrie du </a:t>
            </a:r>
            <a:r>
              <a:rPr lang="en-CA" sz="1596" smtClean="0">
                <a:solidFill>
                  <a:srgbClr val="5B9BD4"/>
                </a:solidFill>
                <a:latin typeface="Arial"/>
                <a:cs typeface="Arial"/>
              </a:rPr>
              <a:t>textile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42000" y="2552700"/>
            <a:ext cx="6235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Diminution des sous-produits toxiques lors de la teinture du tissu et des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0" y="2768600"/>
            <a:ext cx="6350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procédés de finition. Ajouts d’enzymes aux détergents à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0" y="2984500"/>
            <a:ext cx="6350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lessive pour les rendre plus efficaces.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98800" y="3454400"/>
            <a:ext cx="90932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794000" algn="l"/>
              </a:tabLst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 Industrie </a:t>
            </a:r>
            <a:r>
              <a:rPr lang="en-CA" sz="1596" smtClean="0">
                <a:solidFill>
                  <a:srgbClr val="5B9BD4"/>
                </a:solidFill>
                <a:latin typeface="Arial"/>
                <a:cs typeface="Arial"/>
              </a:rPr>
              <a:t>agroalimentaire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  Mise au point d’enzymes pour la boulangerie, la brasserie, la fabrication des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laitages, des jus de fruits, des arômes, des aliments pour animaux,…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98800" y="41148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 Industrie </a:t>
            </a:r>
            <a:r>
              <a:rPr lang="en-CA" sz="1596" smtClean="0">
                <a:solidFill>
                  <a:srgbClr val="5B9BD4"/>
                </a:solidFill>
                <a:latin typeface="Arial"/>
                <a:cs typeface="Arial"/>
              </a:rPr>
              <a:t>énergétique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42000" y="4140200"/>
            <a:ext cx="6235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Utilisation d’enzymes pour la fabrication de biocarburants issus de déchets de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42000" y="4356100"/>
            <a:ext cx="6350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l’agriculture.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098800" y="47752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-  Industrie du </a:t>
            </a:r>
            <a:r>
              <a:rPr lang="en-CA" sz="1596" smtClean="0">
                <a:solidFill>
                  <a:srgbClr val="5B9BD4"/>
                </a:solidFill>
                <a:latin typeface="Arial"/>
                <a:cs typeface="Arial"/>
              </a:rPr>
              <a:t>plastique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842000" y="4800600"/>
            <a:ext cx="6235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Fabrication de plastiques « verts » issus de cultures renouvelables telles que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842000" y="5029200"/>
            <a:ext cx="6350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maïs ou soja.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47700" y="342900"/>
            <a:ext cx="11544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5B9BD4"/>
                </a:solidFill>
                <a:latin typeface="Arial"/>
                <a:cs typeface="Arial"/>
              </a:rPr>
              <a:t>INTERET DE L’UTILISATION INDUSTRIELLE DE LA BIOCONVERSION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73100"/>
            <a:ext cx="11633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SPECIFICITE TRES ELEVEE : une seule réaction enzymatique peut remplacer une longue séquence de réactions chimiques.(pas de problème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889000"/>
            <a:ext cx="11633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de stéréochimie)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8800" y="1295400"/>
            <a:ext cx="116332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ACTIVITE DANS DES CONDITIONS DOUCES : les enzymes travaillent à la température des organismes vivants (souvent 30 ± 40°C, mais plus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généralement 0 ± 60°C). Ceci présente un intérêt énergétique évident.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" y="1955800"/>
            <a:ext cx="11633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ABSENCE DE TOXICITE de ces dérivés naturels.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83100" y="22479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Les entreprises utilisent les biotechnologie pour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83100" y="2730500"/>
            <a:ext cx="7708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 Réduire leur coûts (substrats économiques, indépendante des contraints saisonnières et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	géographiques)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83100" y="34671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 Augmenter leur bénéfices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83100" y="3949700"/>
            <a:ext cx="770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 Augmenter la qualité de leurs produits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83100" y="4432300"/>
            <a:ext cx="7708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 Optimiser leur procédé et leur suivi (amélioration des souches microbiennes, des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	conditions de fermentation)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5600700"/>
            <a:ext cx="3733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5B9BD4"/>
                </a:solidFill>
                <a:latin typeface="Arial"/>
                <a:cs typeface="Arial"/>
              </a:rPr>
              <a:t>MAIS…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83100" y="5168900"/>
            <a:ext cx="7594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</a:tabLst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	méliorer la sécurité et l’hygiène de la technologie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483100" y="5664200"/>
            <a:ext cx="7594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 Respecter le législation sur l’environnement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6007100"/>
            <a:ext cx="7137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Manque de maturité et cout de production de certains technologies actuelles élevé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647700" y="6489700"/>
            <a:ext cx="2273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Concurrence des usages</a:t>
            </a:r>
          </a:p>
          <a:p>
            <a:pPr>
              <a:lnSpc>
                <a:spcPts val="201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15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7200" y="279400"/>
            <a:ext cx="11734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3" spc="-10" smtClean="0">
                <a:solidFill>
                  <a:srgbClr val="FF0000"/>
                </a:solidFill>
                <a:latin typeface="Arial"/>
                <a:cs typeface="Arial"/>
              </a:rPr>
              <a:t>FERMENTATION </a:t>
            </a: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( « au sens large du terme, utilisé en microbiologie industrielle »)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698500"/>
            <a:ext cx="11734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Procédé de production basé sur la prolifération de cellules dans des conditions physico-chimiques définies constamment surveillées et corrigées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dans des fermenteurs de capacité variable.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31900"/>
            <a:ext cx="1739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On peut les engager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51100" y="1231900"/>
            <a:ext cx="9626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- en culture pure (développement exclusif d’une espèce)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76500" y="1447800"/>
            <a:ext cx="971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139" spc="-1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 en communauté (populations mixtes)</a:t>
            </a:r>
          </a:p>
          <a:p>
            <a:pPr>
              <a:lnSpc>
                <a:spcPts val="1595"/>
              </a:lnSpc>
            </a:pPr>
            <a:endParaRPr lang="en-CA" sz="139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943100"/>
            <a:ext cx="11582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La culture en masse des microorganismes doit être contrôlée: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38400" y="2374900"/>
            <a:ext cx="975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336" spc="-10" smtClean="0">
                <a:solidFill>
                  <a:srgbClr val="000000"/>
                </a:solidFill>
                <a:latin typeface="Arial"/>
                <a:cs typeface="Arial"/>
              </a:rPr>
              <a:t>Température, pH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38400" y="2540000"/>
            <a:ext cx="9753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Aération (si aérobie)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 apport de nutriments</a:t>
            </a:r>
          </a:p>
          <a:p>
            <a:pPr>
              <a:lnSpc>
                <a:spcPts val="21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225800"/>
            <a:ext cx="1148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46" b="1" spc="-10" smtClean="0">
                <a:solidFill>
                  <a:srgbClr val="5B9BD4"/>
                </a:solidFill>
                <a:latin typeface="Arial Bold"/>
                <a:cs typeface="Arial Bold"/>
              </a:rPr>
              <a:t>Cinétique microbienne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724400"/>
            <a:ext cx="11480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La croissance microbienne = ensemble très complexe de réactions chimiques en chaîne, conduisant à la production finale d’une biomasse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microbienne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5372100"/>
            <a:ext cx="1148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phénomène obéit au principe de la conservation de la matière.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5575300"/>
            <a:ext cx="11480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les réactifs sont le milieu de culture et l’inoculum (matériel microbien de départ permettant l’ensemencement) .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les produits constituent la biomasse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22300" y="279400"/>
            <a:ext cx="11569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Bold"/>
                <a:cs typeface="Arial Bold"/>
              </a:rPr>
              <a:t>Le milieu de culture (solution aqueuse)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469900"/>
            <a:ext cx="116459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un substrat principal, souvent ternaire C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(généralement du glucose)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de l’oxygène O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(en aérobiose)</a:t>
            </a:r>
          </a:p>
          <a:p>
            <a:pPr>
              <a:lnSpc>
                <a:spcPts val="34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511300"/>
            <a:ext cx="11645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NH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(sous forme de NH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4+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1610"/>
              </a:lnSpc>
            </a:pPr>
            <a:endParaRPr lang="en-CA" sz="136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1765300"/>
            <a:ext cx="11645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Du phosphore (Na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HPO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) et du soufre (SO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42-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br>
              <a:rPr lang="en-CA" sz="1286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, Na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, Ca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++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, Mg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++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, Cl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  <a:p>
            <a:pPr>
              <a:lnSpc>
                <a:spcPts val="3300"/>
              </a:lnSpc>
            </a:pPr>
            <a:endParaRPr lang="en-CA" sz="12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2540000"/>
            <a:ext cx="11645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33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336" spc="-10" smtClean="0">
                <a:solidFill>
                  <a:srgbClr val="000000"/>
                </a:solidFill>
                <a:latin typeface="Arial"/>
                <a:cs typeface="Arial"/>
              </a:rPr>
              <a:t>Des oligo-éléments : Fe, Cu, Mn, Mo …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Des vitamines.</a:t>
            </a:r>
          </a:p>
          <a:p>
            <a:pPr>
              <a:lnSpc>
                <a:spcPts val="33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93900" y="4495800"/>
            <a:ext cx="10198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333" smtClean="0">
                <a:solidFill>
                  <a:srgbClr val="000000"/>
                </a:solidFill>
                <a:latin typeface="Arial"/>
                <a:cs typeface="Arial"/>
              </a:rPr>
              <a:t>L’inoculum doit rtre introduit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correctement en évitant toute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333" spc="-10" smtClean="0">
                <a:solidFill>
                  <a:srgbClr val="000000"/>
                </a:solidFill>
                <a:latin typeface="Arial"/>
                <a:cs typeface="Arial"/>
              </a:rPr>
              <a:t>contamination.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59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23900" y="139700"/>
            <a:ext cx="11468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96" smtClean="0">
                <a:solidFill>
                  <a:srgbClr val="EC7C3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EC7C30"/>
                </a:solidFill>
                <a:latin typeface="Comic Sans MS"/>
                <a:cs typeface="Comic Sans MS"/>
              </a:rPr>
              <a:t>Un allèle est dominant s’il détermine le phénotype d’un organisme mrme lorsqu’il est apparié à un allèle différent.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Comic Sans MS"/>
                <a:cs typeface="Comic Sans MS"/>
              </a:rPr>
              <a:t>Phénotype</a:t>
            </a: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 d’un organisme = ensemble de ses caractères</a:t>
            </a:r>
          </a:p>
          <a:p>
            <a:pPr>
              <a:lnSpc>
                <a:spcPts val="2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977900"/>
            <a:ext cx="8128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Ex: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977900"/>
            <a:ext cx="10439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mic Sans MS"/>
                <a:cs typeface="Comic Sans MS"/>
              </a:rPr>
              <a:t>V = l’allèle pour la couleur de fleur violette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1333500"/>
            <a:ext cx="4241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Comic Sans MS"/>
                <a:cs typeface="Comic Sans MS"/>
              </a:rPr>
              <a:t>v = l’allèle pour la couleur de fleur blanche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832600" y="2527300"/>
            <a:ext cx="3695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Génotype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=constitution génétique d’un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6832600" y="2768600"/>
            <a:ext cx="1231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organisme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4279900" y="3136900"/>
            <a:ext cx="647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207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5257800" y="3136900"/>
            <a:ext cx="571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207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7188200" y="3987800"/>
            <a:ext cx="3632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Allèle dominant = V = couleur violette</a:t>
            </a:r>
          </a:p>
          <a:p>
            <a:pPr>
              <a:lnSpc>
                <a:spcPts val="184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800600" y="4140200"/>
            <a:ext cx="60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162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7188200" y="4356100"/>
            <a:ext cx="3530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Allèle récessif = v = couleur blanche</a:t>
            </a:r>
          </a:p>
          <a:p>
            <a:pPr>
              <a:lnSpc>
                <a:spcPts val="144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33400" y="228600"/>
            <a:ext cx="11658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1 : PHASE DE LATENCE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431800"/>
            <a:ext cx="11658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Période d’adaptation des M.O. au milieu : montage des équipements enzymatiques nécessaires pour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métaboliser le substrat présent.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17800" y="952500"/>
            <a:ext cx="215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17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dx</a:t>
            </a:r>
          </a:p>
          <a:p>
            <a:pPr>
              <a:lnSpc>
                <a:spcPts val="1725"/>
              </a:lnSpc>
            </a:pPr>
            <a:endParaRPr lang="en-CA" sz="152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30500" y="1219200"/>
            <a:ext cx="203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17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dt</a:t>
            </a:r>
          </a:p>
          <a:p>
            <a:pPr>
              <a:lnSpc>
                <a:spcPts val="1725"/>
              </a:lnSpc>
            </a:pPr>
            <a:endParaRPr lang="en-CA" sz="152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71800" y="1079500"/>
            <a:ext cx="9105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219200" algn="l"/>
              </a:tabLst>
            </a:pPr>
            <a:r>
              <a:rPr lang="en-CA" sz="1170" spc="-30" smtClean="0">
                <a:solidFill>
                  <a:srgbClr val="000000"/>
                </a:solidFill>
                <a:latin typeface="Arial Unicode MS"/>
                <a:cs typeface="Arial Unicode MS"/>
              </a:rPr>
              <a:t></a:t>
            </a:r>
            <a:r>
              <a:rPr lang="en-CA" sz="117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x  =  cte =  x</a:t>
            </a:r>
            <a:r>
              <a:rPr lang="en-CA" sz="935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172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498600"/>
            <a:ext cx="11658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durée très variable dépend de nombreux facteurs: nature du M.O., T, la différence de composition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du milieu de culture, l’kge de l’inoculum.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667000"/>
            <a:ext cx="10845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2: PHASE DE DEPART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2882900"/>
            <a:ext cx="1079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démarrage de la croissance proprement dite : x </a:t>
            </a: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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 et   vitesse </a:t>
            </a: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</a:t>
            </a:r>
          </a:p>
          <a:p>
            <a:pPr>
              <a:lnSpc>
                <a:spcPts val="2070"/>
              </a:lnSpc>
            </a:pPr>
            <a:endParaRPr lang="en-CA" sz="141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722100" y="6502400"/>
            <a:ext cx="46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60400" y="292100"/>
            <a:ext cx="1153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3 : PHASE EXPONENTIELLE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495300"/>
            <a:ext cx="1153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On peut la décrire par un modèle très simple :cinétique d’ordre 1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0" y="927100"/>
            <a:ext cx="7874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où µm est constant, on a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3060700"/>
            <a:ext cx="11531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t1/2 en cinétique dépend de la nature du micro-organisme et des conditions de culture.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89200" y="3238500"/>
            <a:ext cx="1206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Bactérie E. Coli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432300" y="3238500"/>
            <a:ext cx="203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4648200" y="3238500"/>
            <a:ext cx="11303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20 min à 40°C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2489200" y="3416300"/>
            <a:ext cx="1714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Bactéries thermophiles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457700" y="3416300"/>
            <a:ext cx="2159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673600" y="3416300"/>
            <a:ext cx="11430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15 min à 55°C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2489200" y="3606800"/>
            <a:ext cx="762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Levures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483100" y="3606800"/>
            <a:ext cx="266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699000" y="3606800"/>
            <a:ext cx="635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ca 2 h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502400"/>
            <a:ext cx="46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61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11200" y="711200"/>
            <a:ext cx="1148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4 PHASE DE RALENTISSEMENT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927100"/>
            <a:ext cx="11480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courbe présente un point d’inflexion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070"/>
              </a:lnSpc>
            </a:pPr>
            <a:endParaRPr lang="en-CA" sz="141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90700" y="2247900"/>
            <a:ext cx="10401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5: PHASE STATIONNAIRE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90700" y="2463800"/>
            <a:ext cx="10401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Raisons du ralentissement et de la stabilisation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47900" y="2679700"/>
            <a:ext cx="9944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épuisement des éléments nutritifs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47900" y="2895600"/>
            <a:ext cx="9944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- accumulation de produits inhibiteurs résultant du métabolisme microbien.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22100" y="6502400"/>
            <a:ext cx="46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09600" y="711200"/>
            <a:ext cx="11582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6 PHASE DE DECLIN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66800" y="914400"/>
            <a:ext cx="11125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Diminution du nombre de cellules viables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17600"/>
            <a:ext cx="115824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Modification prononcée du métabolisme cellulaire ;chez certaines espèces : production d’antibiotiques.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Ou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62100"/>
            <a:ext cx="11582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6’PHASE DE SPORULATION</a:t>
            </a:r>
          </a:p>
          <a:p>
            <a:pPr>
              <a:lnSpc>
                <a:spcPts val="16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22100" y="6502400"/>
            <a:ext cx="469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03300" y="571500"/>
            <a:ext cx="1118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alibri"/>
                <a:cs typeface="Calibri"/>
              </a:rPr>
              <a:t>Les produits microbiens qui intéressent l’industrie sont :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838200"/>
            <a:ext cx="11188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Des métabolites primaires (associés à la synthèse des cellules microbiennes): AA, nucléotides, produits de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	fermentation, enzymes,͙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1676400"/>
            <a:ext cx="1118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-  Des métabolites secondaires (non indispensables au développement de l’organisme, synthétisés dans des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1943100"/>
            <a:ext cx="1090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alibri"/>
                <a:cs typeface="Calibri"/>
              </a:rPr>
              <a:t>conditions particulières): antibiotiques, toxines,͙ spécifique ă une espèce ou souche particulière.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791200"/>
            <a:ext cx="1154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Les phases de croissance doivent donc être parfaitement maîtrisées pour optimiser la production des métabolites d’intérêt.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35000" y="317500"/>
            <a:ext cx="11557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462C1"/>
                </a:solidFill>
                <a:latin typeface="Arial"/>
                <a:cs typeface="Arial"/>
              </a:rPr>
              <a:t>SCHEMA ILLUSTRATIF d’une PRODUCTION BIOTECHNOLOGIQUE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46300" y="736600"/>
            <a:ext cx="10045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La fermentation par microorganismes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31000" y="1295400"/>
            <a:ext cx="5461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Principales étapes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0" y="1727200"/>
            <a:ext cx="5461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1.   MARKETING : choix d’un produit (bien) vendu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73900" y="1943100"/>
            <a:ext cx="5118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d’avance ; ex. : vaccins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31000" y="2362200"/>
            <a:ext cx="5461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2. RECHERCHE : sélection du microorganisme,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73900" y="2578100"/>
            <a:ext cx="5118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éventuellement mutations ou manipulation génétique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mise au point du milieu de culture approprié</a:t>
            </a:r>
          </a:p>
          <a:p>
            <a:pPr>
              <a:lnSpc>
                <a:spcPts val="16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0" y="3213100"/>
            <a:ext cx="5461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42900" algn="l"/>
              </a:tabLst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3. PRODUCTION proprement dite : FERMENTATION (y.c.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stérilisation, régulation, …..)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1000" y="3848100"/>
            <a:ext cx="5461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42900" algn="l"/>
              </a:tabLst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4. PURIFICATION, ISOLEMENT du (des) PRODUIT(S) le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coût peut être déterminant.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731000" y="4495800"/>
            <a:ext cx="5461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5. CONDITIONNEMENT et COMMERCIALISTION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95300" y="241300"/>
            <a:ext cx="1169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EXEMPLES de la BIOTECHNOLOGIE INDUSTRIELLE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622300"/>
            <a:ext cx="11506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Un </a:t>
            </a:r>
            <a:r>
              <a:rPr lang="en-CA" sz="1606" b="1" smtClean="0">
                <a:solidFill>
                  <a:srgbClr val="000000"/>
                </a:solidFill>
                <a:latin typeface="Calibri Bold"/>
                <a:cs typeface="Calibri Bold"/>
              </a:rPr>
              <a:t>biocarburant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est un carburant produit à partir </a:t>
            </a:r>
            <a:r>
              <a:rPr lang="en-CA" sz="1606" b="1" smtClean="0">
                <a:solidFill>
                  <a:srgbClr val="000000"/>
                </a:solidFill>
                <a:latin typeface="Calibri Bold"/>
                <a:cs typeface="Calibri Bold"/>
              </a:rPr>
              <a:t>de matériaux organiques renouvelables et non-fossiles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863600"/>
            <a:ext cx="11506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Le rôle de la biotechnologie est primordial par </a:t>
            </a:r>
            <a:r>
              <a:rPr lang="en-CA" sz="1606" b="1" smtClean="0">
                <a:solidFill>
                  <a:srgbClr val="000000"/>
                </a:solidFill>
                <a:latin typeface="Calibri Bold"/>
                <a:cs typeface="Calibri Bold"/>
              </a:rPr>
              <a:t>l’usage d’enzymes et d’autres technologies pour optimaliser les processus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de production.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1295400"/>
            <a:ext cx="11353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8" b="1" smtClean="0">
                <a:solidFill>
                  <a:srgbClr val="000000"/>
                </a:solidFill>
                <a:latin typeface="Calibri Bold"/>
                <a:cs typeface="Calibri Bold"/>
              </a:rPr>
              <a:t>Selon l’origine de </a:t>
            </a:r>
            <a:r>
              <a:rPr lang="en-CA" sz="1598" smtClean="0">
                <a:solidFill>
                  <a:srgbClr val="000000"/>
                </a:solidFill>
                <a:latin typeface="Calibri"/>
                <a:cs typeface="Calibri"/>
              </a:rPr>
              <a:t>ces matières organiques, on distingue </a:t>
            </a:r>
            <a:r>
              <a:rPr lang="en-CA" sz="1608" b="1" smtClean="0">
                <a:solidFill>
                  <a:srgbClr val="000000"/>
                </a:solidFill>
                <a:latin typeface="Calibri Bold"/>
                <a:cs typeface="Calibri Bold"/>
              </a:rPr>
              <a:t>3 générations :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727200"/>
            <a:ext cx="11188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Calibri Bold"/>
                <a:cs typeface="Calibri Bold"/>
              </a:rPr>
              <a:t>1</a:t>
            </a:r>
            <a:r>
              <a:rPr lang="en-CA" sz="1078" b="1" smtClean="0">
                <a:solidFill>
                  <a:srgbClr val="FF0000"/>
                </a:solidFill>
                <a:latin typeface="Calibri Bold"/>
                <a:cs typeface="Calibri Bold"/>
              </a:rPr>
              <a:t>ère</a:t>
            </a:r>
            <a:r>
              <a:rPr lang="en-CA" sz="1606" b="1" smtClean="0">
                <a:solidFill>
                  <a:srgbClr val="000000"/>
                </a:solidFill>
                <a:latin typeface="Calibri Bold"/>
                <a:cs typeface="Calibri Bold"/>
              </a:rPr>
              <a:t> : matières végétales alimentaires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(betterave, maïs, tournesol,͙)</a:t>
            </a:r>
          </a:p>
          <a:p>
            <a:pPr>
              <a:lnSpc>
                <a:spcPts val="1840"/>
              </a:lnSpc>
            </a:pPr>
            <a:endParaRPr lang="en-CA" sz="158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78500" y="4330700"/>
            <a:ext cx="6413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Calibri"/>
                <a:cs typeface="Calibri"/>
              </a:rPr>
              <a:t>Fermentation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43300" y="4660900"/>
            <a:ext cx="240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E79209"/>
                </a:solidFill>
                <a:latin typeface="Calibri"/>
                <a:cs typeface="Calibri"/>
              </a:rPr>
              <a:t>Biocatalyse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43300" y="4940300"/>
            <a:ext cx="240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E79209"/>
                </a:solidFill>
                <a:latin typeface="Calibri"/>
                <a:cs typeface="Calibri"/>
              </a:rPr>
              <a:t>Enzyme hydrolysent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3700" y="5461000"/>
            <a:ext cx="42799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19">
              <a:lnSpc>
                <a:spcPts val="3800"/>
              </a:lnSpc>
            </a:pPr>
            <a:r>
              <a:rPr lang="en-CA" sz="3204" smtClean="0">
                <a:solidFill>
                  <a:srgbClr val="00CC66"/>
                </a:solidFill>
                <a:latin typeface="Calibri"/>
                <a:cs typeface="Calibri"/>
              </a:rPr>
              <a:t>+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Source d’énergie renouvelable</a:t>
            </a:r>
            <a:br>
              <a:rPr lang="en-CA" sz="1653" smtClean="0">
                <a:solidFill>
                  <a:srgbClr val="000000"/>
                </a:solidFill>
                <a:latin typeface="Times New Roman"/>
              </a:rPr>
            </a:br>
            <a:r>
              <a:rPr lang="en-CA" sz="3206" smtClean="0">
                <a:solidFill>
                  <a:srgbClr val="00CC66"/>
                </a:solidFill>
                <a:latin typeface="Calibri"/>
                <a:cs typeface="Calibri"/>
              </a:rPr>
              <a:t>+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Sous-produits valorisables</a:t>
            </a:r>
          </a:p>
          <a:p>
            <a:pPr>
              <a:lnSpc>
                <a:spcPts val="3835"/>
              </a:lnSpc>
            </a:pPr>
            <a:endParaRPr lang="en-CA" sz="165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83300" y="4610100"/>
            <a:ext cx="5994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FF0000"/>
                </a:solidFill>
                <a:latin typeface="Calibri"/>
                <a:cs typeface="Calibri"/>
              </a:rPr>
              <a:t>levures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45200" y="4889500"/>
            <a:ext cx="603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3206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8" smtClean="0">
                <a:solidFill>
                  <a:srgbClr val="000000"/>
                </a:solidFill>
                <a:latin typeface="Calibri"/>
                <a:cs typeface="Calibri"/>
              </a:rPr>
              <a:t> Dégradation de l’environnement (déforestation, engrais, pesticides)</a:t>
            </a:r>
          </a:p>
          <a:p>
            <a:pPr>
              <a:lnSpc>
                <a:spcPts val="3120"/>
              </a:lnSpc>
            </a:pPr>
            <a:endParaRPr lang="en-CA" sz="1621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45200" y="5321300"/>
            <a:ext cx="603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204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Manque de surface agricoles disponibles</a:t>
            </a:r>
          </a:p>
          <a:p>
            <a:pPr>
              <a:lnSpc>
                <a:spcPts val="3680"/>
              </a:lnSpc>
            </a:pPr>
            <a:endParaRPr lang="en-CA" sz="163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45200" y="5803900"/>
            <a:ext cx="603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3204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Compétition nourriture/carburant</a:t>
            </a:r>
          </a:p>
          <a:p>
            <a:pPr>
              <a:lnSpc>
                <a:spcPts val="3680"/>
              </a:lnSpc>
            </a:pPr>
            <a:endParaRPr lang="en-CA" sz="164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45200" y="6273800"/>
            <a:ext cx="3187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3204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Faible rendement en énergie</a:t>
            </a:r>
          </a:p>
          <a:p>
            <a:pPr>
              <a:lnSpc>
                <a:spcPts val="28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15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98500" y="292100"/>
            <a:ext cx="11493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Arial Bold"/>
                <a:cs typeface="Arial Bold"/>
              </a:rPr>
              <a:t>2</a:t>
            </a:r>
            <a:r>
              <a:rPr lang="en-CA" sz="1078" b="1" smtClean="0">
                <a:solidFill>
                  <a:srgbClr val="FF0000"/>
                </a:solidFill>
                <a:latin typeface="Arial Bold"/>
                <a:cs typeface="Arial Bold"/>
              </a:rPr>
              <a:t>ème</a:t>
            </a: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 : résidus agricoles et forestiers, cultures dédiées et déchets organiques 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(boues, …)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400" y="4025900"/>
            <a:ext cx="3213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3204" smtClean="0">
                <a:solidFill>
                  <a:srgbClr val="00CC66"/>
                </a:solidFill>
                <a:latin typeface="Calibri"/>
                <a:cs typeface="Calibri"/>
              </a:rPr>
              <a:t>+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Source d’énergie renouvelable</a:t>
            </a:r>
          </a:p>
          <a:p>
            <a:pPr>
              <a:lnSpc>
                <a:spcPts val="3795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6032500" y="3987800"/>
            <a:ext cx="45974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Manque de maturité des technologies actuelles</a:t>
            </a:r>
          </a:p>
          <a:p>
            <a:pPr>
              <a:lnSpc>
                <a:spcPts val="36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041400" y="4508500"/>
            <a:ext cx="4406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CC66"/>
                </a:solidFill>
                <a:latin typeface="Calibri"/>
                <a:cs typeface="Calibri"/>
              </a:rPr>
              <a:t>+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Pas de compétition avec la filière alimentaire</a:t>
            </a:r>
          </a:p>
          <a:p>
            <a:pPr>
              <a:lnSpc>
                <a:spcPts val="38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32500" y="4470400"/>
            <a:ext cx="3276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6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Coût de production actuel élevé</a:t>
            </a:r>
          </a:p>
          <a:p>
            <a:pPr>
              <a:lnSpc>
                <a:spcPts val="36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41400" y="5003800"/>
            <a:ext cx="2501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3204" smtClean="0">
                <a:solidFill>
                  <a:srgbClr val="00CC66"/>
                </a:solidFill>
                <a:latin typeface="Calibri"/>
                <a:cs typeface="Calibri"/>
              </a:rPr>
              <a:t>+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Meilleur rendement</a:t>
            </a:r>
          </a:p>
          <a:p>
            <a:pPr>
              <a:lnSpc>
                <a:spcPts val="379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32500" y="4965700"/>
            <a:ext cx="6286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Concurrence des usages (électricité, bois énergie, biomatériaux,͙</a:t>
            </a: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ts val="36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35000" y="241300"/>
            <a:ext cx="11557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CA" sz="1068" smtClean="0">
                <a:solidFill>
                  <a:srgbClr val="FF0000"/>
                </a:solidFill>
                <a:latin typeface="Arial"/>
                <a:cs typeface="Arial"/>
              </a:rPr>
              <a:t>ème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: biomasse de </a:t>
            </a:r>
            <a:r>
              <a:rPr lang="en-CA" sz="1606" b="1" smtClean="0">
                <a:solidFill>
                  <a:srgbClr val="000000"/>
                </a:solidFill>
                <a:latin typeface="Arial Bold"/>
                <a:cs typeface="Arial Bold"/>
              </a:rPr>
              <a:t>microalgues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0" y="1104900"/>
            <a:ext cx="647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Selon le type d’algues production de biodiésel, bioéthanol ou biogaz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32100" y="3289300"/>
            <a:ext cx="935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Photobioréacteurs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0700" y="4241800"/>
            <a:ext cx="411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Source d’énergie renouvelable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Réduction des émissions de CO</a:t>
            </a:r>
            <a:r>
              <a:rPr lang="en-CA" sz="1068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0700" y="4737100"/>
            <a:ext cx="41148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Recyclage du CO</a:t>
            </a:r>
            <a:r>
              <a:rPr lang="en-CA" sz="1068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et traitement des eaux usées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Bon rendement/capacité de croissance rapide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Sous produits valorisables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0700" y="5473700"/>
            <a:ext cx="41148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Pas de compétition avec d’autres filières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37100" y="4152900"/>
            <a:ext cx="2781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CC66"/>
                </a:solidFill>
                <a:latin typeface="Calibri"/>
                <a:cs typeface="Calibri"/>
              </a:rPr>
              <a:t>+ </a:t>
            </a:r>
            <a:r>
              <a:rPr lang="en-CA" sz="1596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Besoins importants en CO</a:t>
            </a:r>
            <a:r>
              <a:rPr lang="en-CA" sz="1068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32700" y="4622800"/>
            <a:ext cx="445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Manque de maturité des technologies actuelles</a:t>
            </a:r>
          </a:p>
          <a:p>
            <a:pPr>
              <a:lnSpc>
                <a:spcPts val="207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32700" y="4902200"/>
            <a:ext cx="4457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lang="en-CA" sz="1596" smtClean="0">
                <a:solidFill>
                  <a:srgbClr val="000000"/>
                </a:solidFill>
                <a:latin typeface="Calibri"/>
                <a:cs typeface="Calibri"/>
              </a:rPr>
              <a:t> Coût de production actuel élevé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68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635000" y="6565900"/>
            <a:ext cx="1155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000000"/>
                </a:solidFill>
                <a:latin typeface="Calibri"/>
                <a:cs typeface="Calibri"/>
              </a:rPr>
              <a:t>Détails réactions chimiques voir partie 4 du cours.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46100" y="165100"/>
            <a:ext cx="1164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EC7C30"/>
                </a:solidFill>
                <a:latin typeface="Arial"/>
                <a:cs typeface="Arial"/>
              </a:rPr>
              <a:t>LE GENIE GENETIQUE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609600"/>
            <a:ext cx="11645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Objectif des manipulations génétiques: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041400"/>
            <a:ext cx="11645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fournir à une cellule une information génétique totalement nouvelle qui n’appartient pas à l’espèce dans le but de produire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89300" y="1473200"/>
            <a:ext cx="8902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interféron (protéine antivirale)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89300" y="1676400"/>
            <a:ext cx="8902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hormone de croissance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9300" y="1892300"/>
            <a:ext cx="8902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insuline</a:t>
            </a:r>
          </a:p>
          <a:p>
            <a:pPr>
              <a:lnSpc>
                <a:spcPts val="1595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89300" y="2095500"/>
            <a:ext cx="89027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enzyme à usage industriel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vaccin…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2717800"/>
            <a:ext cx="1137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Double problème rencontré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3200400"/>
            <a:ext cx="1137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56000" y="34417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…..d’un GENE ETRANGER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2800" y="3695700"/>
            <a:ext cx="11379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EXPRESSION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63900" y="4457700"/>
            <a:ext cx="8928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INSERTION GRÂCE AUX ENZYMES DE RESTRICTION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69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84200" y="101600"/>
            <a:ext cx="11607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96" smtClean="0">
                <a:solidFill>
                  <a:srgbClr val="EC7C3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EC7C30"/>
                </a:solidFill>
                <a:latin typeface="Comic Sans MS"/>
                <a:cs typeface="Comic Sans MS"/>
              </a:rPr>
              <a:t>Les deux copies d’un gène se séparent pendant la meiose et aboutissent dans différents gamètes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EC7C3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EC7C30"/>
                </a:solidFill>
                <a:latin typeface="Comic Sans MS"/>
                <a:cs typeface="Comic Sans MS"/>
              </a:rPr>
              <a:t>Les gamètes fusionnent indépendamment des allèles qu’ils portent</a:t>
            </a:r>
          </a:p>
          <a:p>
            <a:pPr>
              <a:lnSpc>
                <a:spcPts val="2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1854200"/>
            <a:ext cx="419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08500" y="2857500"/>
            <a:ext cx="34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65700" y="1854200"/>
            <a:ext cx="1270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0" y="4025900"/>
            <a:ext cx="5740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Un gamète femelle possédant V a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0000" y="4229100"/>
            <a:ext cx="5842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autant de chances d’rtre fécondé par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un gamète mâle ayant une allèle v que V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4673600"/>
            <a:ext cx="2324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787400" algn="l"/>
                <a:tab pos="16129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  <a:r>
              <a:rPr lang="en-CA" sz="1802" smtClean="0">
                <a:solidFill>
                  <a:srgbClr val="000000"/>
                </a:solidFill>
                <a:latin typeface="Arial"/>
                <a:cs typeface="Arial"/>
              </a:rPr>
              <a:t>	VV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vV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0" y="4660900"/>
            <a:ext cx="5727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(et inversement)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65700" y="4775200"/>
            <a:ext cx="711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vv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5359400"/>
            <a:ext cx="11607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403" smtClean="0">
                <a:solidFill>
                  <a:srgbClr val="EC7C30"/>
                </a:solidFill>
                <a:latin typeface="Comic Sans MS"/>
                <a:cs typeface="Comic Sans MS"/>
              </a:rPr>
              <a:t>Homozygote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 = individu qui comporte 2 copies d’un mrme allèle pour un gène donné (Ex: lignée pure)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EC7C30"/>
                </a:solidFill>
                <a:latin typeface="Comic Sans MS"/>
                <a:cs typeface="Comic Sans MS"/>
              </a:rPr>
              <a:t>Hétérozygote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 = individu qui comporte une copie différente de chacun des 2 allèles d’un gène</a:t>
            </a:r>
          </a:p>
          <a:p>
            <a:pPr>
              <a:lnSpc>
                <a:spcPts val="25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5994400"/>
            <a:ext cx="116078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5084">
              <a:lnSpc>
                <a:spcPts val="250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Les phénomènes de dominance et de récessivité font que l’apparence d’un organisme ne révèle pas toujours sa combinaison allélique.</a:t>
            </a:r>
            <a:br>
              <a:rPr lang="en-CA" sz="1406" smtClean="0">
                <a:solidFill>
                  <a:srgbClr val="000000"/>
                </a:solidFill>
                <a:latin typeface="Times New Roman"/>
              </a:rPr>
            </a:br>
            <a:r>
              <a:rPr lang="en-CA" sz="1406" smtClean="0">
                <a:solidFill>
                  <a:srgbClr val="000000"/>
                </a:solidFill>
                <a:latin typeface="Arial Unicode MS"/>
                <a:cs typeface="Arial Unicode MS"/>
              </a:rPr>
              <a:t></a:t>
            </a:r>
            <a:r>
              <a:rPr lang="en-CA" sz="1406" smtClean="0">
                <a:solidFill>
                  <a:srgbClr val="000000"/>
                </a:solidFill>
                <a:latin typeface="Comic Sans MS"/>
                <a:cs typeface="Comic Sans MS"/>
              </a:rPr>
              <a:t>Le génotype contrôle le phénotype</a:t>
            </a:r>
          </a:p>
          <a:p>
            <a:pPr>
              <a:lnSpc>
                <a:spcPts val="250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26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31800" y="304800"/>
            <a:ext cx="1176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Enzyme de restriction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" y="660400"/>
            <a:ext cx="11760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enzymes bactériennes, protection contre l’ADN provenant d’autres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microorganismes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1800" y="1638300"/>
            <a:ext cx="11760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Mode d’action: couper l’ADN de l’intrus selon un mécanisme nommé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RESTRICTION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1800" y="2616200"/>
            <a:ext cx="11760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Hautement spécifiques, reconnaissance de courtes séquences</a:t>
            </a:r>
            <a:br>
              <a:rPr lang="en-CA" sz="1598" smtClean="0">
                <a:solidFill>
                  <a:srgbClr val="000000"/>
                </a:solidFill>
                <a:latin typeface="Times New Roman"/>
              </a:rPr>
            </a:b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nucléotidiques précises dans l’ADN</a:t>
            </a:r>
          </a:p>
          <a:p>
            <a:pPr>
              <a:lnSpc>
                <a:spcPts val="190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800" y="3594100"/>
            <a:ext cx="11760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Effectuent une coupure des liaisons phosphodiester (covalent) à des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1800" y="3835400"/>
            <a:ext cx="11760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points précis de ces séquences donnant des fragments d’ADN bicaténaire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munis d’extrémités appelées EXTREMITES COHESIVES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78100" y="4914900"/>
            <a:ext cx="9613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Appariement avec des segments monocaténaires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78100" y="5118100"/>
            <a:ext cx="9613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complémentaires portés par d’autres molécules d’ADN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découpées par la même enzyme de restriction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51000" y="6019800"/>
            <a:ext cx="10541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8" smtClean="0">
                <a:solidFill>
                  <a:srgbClr val="FF0000"/>
                </a:solidFill>
                <a:latin typeface="Arial"/>
                <a:cs typeface="Arial"/>
              </a:rPr>
              <a:t>ADN ligase</a:t>
            </a:r>
            <a:r>
              <a:rPr lang="en-CA" sz="1598" smtClean="0">
                <a:solidFill>
                  <a:srgbClr val="000000"/>
                </a:solidFill>
                <a:latin typeface="Arial"/>
                <a:cs typeface="Arial"/>
              </a:rPr>
              <a:t> = catalyse la formation des liaisons phosphodiester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70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794000" y="304800"/>
            <a:ext cx="9398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Double problème rencontré :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94000" y="800100"/>
            <a:ext cx="9398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37200" y="1041400"/>
            <a:ext cx="665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…..d’un GENE ETRANGER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94000" y="1282700"/>
            <a:ext cx="9398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EXPRESSION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49700" y="1917700"/>
            <a:ext cx="8242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92100" algn="l"/>
              </a:tabLst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Clonage de gènes dans un plasmide</a:t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	Plasmide = vecteur de clonage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06600" y="3098800"/>
            <a:ext cx="101854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Un </a:t>
            </a:r>
            <a:r>
              <a:rPr lang="en-CA" sz="1596" smtClean="0">
                <a:solidFill>
                  <a:srgbClr val="FF0000"/>
                </a:solidFill>
                <a:latin typeface="Arial"/>
                <a:cs typeface="Arial"/>
              </a:rPr>
              <a:t>plasmide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 est une molécule de matériel génétique formée d’ADN (≈ 30 kb) et qui se réplique</a:t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indépendamment du chromosome bactérien.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71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930400" y="596900"/>
            <a:ext cx="1026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Etape 1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901700"/>
            <a:ext cx="10261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Traitement en présence d’une enzyme de restriction qui reconnaît un site de coupure situé dans le gène qui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code pour la résistance à la tétracycline (inactivation du gène)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3898900"/>
            <a:ext cx="1026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Etape 2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30400" y="4127500"/>
            <a:ext cx="102616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L’ADN étranger subit le mrme traitement avec la mrme enzyme de restriction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Isolation et purification (par électrophorèse)</a:t>
            </a:r>
          </a:p>
          <a:p>
            <a:pPr>
              <a:lnSpc>
                <a:spcPts val="25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30400" y="5130800"/>
            <a:ext cx="1026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Etape 3 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30400" y="5461000"/>
            <a:ext cx="1026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Insertion de l’ADN étranger + travail de l’ADN ligase = obtention d’un nouveau plasmide</a:t>
            </a:r>
            <a:r>
              <a:rPr lang="en-CA" sz="1596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184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72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854200" y="76200"/>
            <a:ext cx="10337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Etape 4 :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4200" y="368300"/>
            <a:ext cx="10337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Introduction du plasmide recombiné dans un microorganisme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73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54100" y="279400"/>
            <a:ext cx="11137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Etape 5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4100" y="698500"/>
            <a:ext cx="11137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Mise en culture du microorganisme, production de clones du gène étranger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130300"/>
            <a:ext cx="11137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Production de copies multiples du gène recherché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1346200"/>
            <a:ext cx="11137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Recueillir les protéines produites par la traduction du gène intrus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54300" y="2159000"/>
            <a:ext cx="9537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FF0000"/>
                </a:solidFill>
                <a:latin typeface="Arial"/>
                <a:cs typeface="Arial"/>
              </a:rPr>
              <a:t>On peut ainsi réaliser le CLONAGE (culture localisée) du gène dans un micro-organisme.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6300" y="2578100"/>
            <a:ext cx="113157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Ainsi, des gènes codant pour la synthèse d’un produit spécifique sont transférés d’un organisme dans un autre (peut rtre aussi de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courts segments d’ADN synthétisés chimiquement), ce qui donne au </a:t>
            </a:r>
            <a:r>
              <a:rPr lang="en-CA" sz="1403" smtClean="0">
                <a:solidFill>
                  <a:srgbClr val="EC7C30"/>
                </a:solidFill>
                <a:latin typeface="Arial"/>
                <a:cs typeface="Arial"/>
              </a:rPr>
              <a:t>receveur des capacités variées</a:t>
            </a: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Les techniques modernes de clonage de gènes offrent un éventail considérable de possibilités pour la manipulation de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6300" y="3225800"/>
            <a:ext cx="11315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06" smtClean="0">
                <a:solidFill>
                  <a:srgbClr val="000000"/>
                </a:solidFill>
                <a:latin typeface="Arial"/>
                <a:cs typeface="Arial"/>
              </a:rPr>
              <a:t>microorganismes et l’emploi des plantes et des animaux comme usines à exprimer l’ADN recombinant.</a:t>
            </a:r>
          </a:p>
          <a:p>
            <a:pPr>
              <a:lnSpc>
                <a:spcPts val="1575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74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082800" y="444500"/>
            <a:ext cx="1010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Exemples d’applications des fermentations industrielles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75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76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77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2451100" y="2171700"/>
            <a:ext cx="9740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584200" algn="l"/>
              </a:tabLst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Malgré l’impact social positif de la technologie de l’ADN recombinant, des dangers peuvent rtre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associés à la manipulation de molécules recombinantes et au clonage de gènes.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0" y="2806700"/>
            <a:ext cx="9779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90500" algn="l"/>
              </a:tabLst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faculté de modifier génétiquement un organisme pose de sérieuses questions scientifiques et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	philosophiques toujours d’actualité. (OGM, application sur l’rtre humain, armes biologiques)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41600" y="3454400"/>
            <a:ext cx="9550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"/>
                <a:cs typeface="Arial"/>
              </a:rPr>
              <a:t>La recherche biomédicale impliquant l’ADN recombiné est contrôlée par un comité spécial.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1722100" y="6489700"/>
            <a:ext cx="444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78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85800" y="215900"/>
            <a:ext cx="11506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EC7C30"/>
                </a:solidFill>
                <a:latin typeface="Arial Bold"/>
                <a:cs typeface="Arial Bold"/>
              </a:rPr>
              <a:t>NOTIONS DE BASE SUR LA REPRODUCTION DES ORGANISMES VIVANTS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5300" y="7620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EC7C30"/>
                </a:solidFill>
                <a:latin typeface="Comic Sans MS"/>
                <a:cs typeface="Comic Sans MS"/>
              </a:rPr>
              <a:t>La reproduction asexuée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 :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" y="12192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donne lieu à la production de cellules dont les propriétés génétiques sont identiques à celles des cellules-souches, sauf en cas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de mutation.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1905000"/>
            <a:ext cx="10782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•C’est le cas de la multiplication cellulaire par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division binaire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chez les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procaryotes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2133600"/>
            <a:ext cx="10782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•par division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mitotique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chez les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eucaryotes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300" y="2654300"/>
            <a:ext cx="11696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00" smtClean="0">
                <a:solidFill>
                  <a:srgbClr val="EC7C30"/>
                </a:solidFill>
                <a:latin typeface="Comic Sans MS"/>
                <a:cs typeface="Comic Sans MS"/>
              </a:rPr>
              <a:t>La reproduction sexuée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 :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5300" y="3111500"/>
            <a:ext cx="1169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s’accompagne d’un remaniement important du matériel génétique des organismes-fils par rapport aux organismes parentaux </a:t>
            </a: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br>
              <a:rPr lang="en-CA" sz="150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méiose</a:t>
            </a:r>
          </a:p>
          <a:p>
            <a:pPr>
              <a:lnSpc>
                <a:spcPts val="1800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52100" y="6527800"/>
            <a:ext cx="825500" cy="17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996" smtClean="0">
                <a:solidFill>
                  <a:srgbClr val="000000"/>
                </a:solidFill>
                <a:latin typeface="Segoe UI"/>
                <a:cs typeface="Segoe UI"/>
              </a:rPr>
              <a:t>ECAM 2015</a:t>
            </a:r>
          </a:p>
          <a:p>
            <a:pPr>
              <a:lnSpc>
                <a:spcPts val="161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1760200" y="6489700"/>
            <a:ext cx="355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8</a:t>
            </a:r>
          </a:p>
          <a:p>
            <a:pPr>
              <a:lnSpc>
                <a:spcPts val="161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7200" y="190500"/>
            <a:ext cx="11734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EC7C30"/>
                </a:solidFill>
                <a:latin typeface="Arial"/>
                <a:cs typeface="Arial"/>
              </a:rPr>
              <a:t>MODES DE DIVISION CELLULAIRE DES EUCARYOTES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495300"/>
            <a:ext cx="113792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500" smtClean="0">
                <a:solidFill>
                  <a:srgbClr val="FF0000"/>
                </a:solidFill>
                <a:latin typeface="Comic Sans MS"/>
                <a:cs typeface="Comic Sans MS"/>
              </a:rPr>
              <a:t>reproduction asexuée : La mitose : </a:t>
            </a:r>
            <a:r>
              <a:rPr lang="en-CA" sz="1500" smtClean="0">
                <a:solidFill>
                  <a:srgbClr val="000000"/>
                </a:solidFill>
                <a:latin typeface="Comic Sans MS"/>
                <a:cs typeface="Comic Sans MS"/>
              </a:rPr>
              <a:t>évènement facilement observé au microscope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Distribution équitable de l’ADN de la cellule mère à un cellule fille</a:t>
            </a:r>
          </a:p>
          <a:p>
            <a:pPr>
              <a:lnSpc>
                <a:spcPts val="28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59200" y="17907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Arial"/>
                <a:cs typeface="Arial"/>
              </a:rPr>
              <a:t>REPLICATION ou DUPLICATION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514600"/>
            <a:ext cx="115951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Processus nécessaire pour la croissance et le développement, pour le maintien et le remplacement des tissus.</a:t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Se produit dans tout l’organisme durant sa vie entière</a:t>
            </a:r>
          </a:p>
          <a:p>
            <a:pPr>
              <a:lnSpc>
                <a:spcPts val="25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3238500"/>
            <a:ext cx="11595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403" smtClean="0">
                <a:solidFill>
                  <a:srgbClr val="000000"/>
                </a:solidFill>
                <a:latin typeface="Comic Sans MS"/>
                <a:cs typeface="Comic Sans MS"/>
              </a:rPr>
              <a:t>Unique mode de reproduction des cellules procaryote (possibilité de mutations)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52800" y="3670300"/>
            <a:ext cx="8839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Comic Sans MS"/>
                <a:cs typeface="Comic Sans MS"/>
              </a:rPr>
              <a:t>Correspond à 5 étapes non détaillées dans ce cours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60200" y="6502400"/>
            <a:ext cx="431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6" smtClean="0">
                <a:solidFill>
                  <a:srgbClr val="C00000"/>
                </a:solidFill>
                <a:latin typeface="Calibri"/>
                <a:cs typeface="Calibri"/>
              </a:rPr>
              <a:t>9</a:t>
            </a:r>
          </a:p>
          <a:p>
            <a:pPr>
              <a:lnSpc>
                <a:spcPts val="1610"/>
              </a:lnSpc>
            </a:pPr>
            <a:endParaRPr lang="en-CA" sz="140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2016-05-15T03:21:19Z</dcterms:created>
  <dcterms:modified xsi:type="dcterms:W3CDTF">2016-05-15T03:21:19Z</dcterms:modified>
</cp:coreProperties>
</file>